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3" r:id="rId9"/>
    <p:sldId id="264" r:id="rId10"/>
    <p:sldId id="275" r:id="rId11"/>
    <p:sldId id="266" r:id="rId12"/>
    <p:sldId id="273" r:id="rId13"/>
    <p:sldId id="274" r:id="rId14"/>
    <p:sldId id="278" r:id="rId15"/>
    <p:sldId id="270" r:id="rId16"/>
    <p:sldId id="271" r:id="rId17"/>
    <p:sldId id="269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38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81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04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0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400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775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297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2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95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5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72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79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2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66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93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EDBC-ABEF-4EAB-AEF7-179122CAE96D}" type="datetimeFigureOut">
              <a:rPr lang="fr-FR" smtClean="0"/>
              <a:t>09/10/2016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426DAF-94C9-4691-AA2C-B59B15EB8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6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Desktop/Formation%203e%20PPro%20HG%C3%A9o/Supports/2014-02-Plaquette%20d%C3%A9viation%20Mirama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Desktop/Formation%203e%20PPro%20HG%C3%A9o/Transports%20PACA.png" TargetMode="External"/><Relationship Id="rId2" Type="http://schemas.openxmlformats.org/officeDocument/2006/relationships/hyperlink" Target="https://edugeo.ign.fr/?ticket=ST-175184-CiEqgdYdyejLZqi4IbkD-cas.eduthequedev.cndp.la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france3-regions.francetvinfo.fr/provence-alpes/bouches-du-rhone/mac-arthur-glen-pose-la-premiere-pierre-de-son-prochain-village-des-marques-miramas-829021.html" TargetMode="External"/><Relationship Id="rId3" Type="http://schemas.openxmlformats.org/officeDocument/2006/relationships/hyperlink" Target="http://www.epad.fr" TargetMode="External"/><Relationship Id="rId7" Type="http://schemas.openxmlformats.org/officeDocument/2006/relationships/hyperlink" Target="http://www.mcarthurglenprovence.fr/provence/fr/notre-nouveau-centre/" TargetMode="External"/><Relationship Id="rId2" Type="http://schemas.openxmlformats.org/officeDocument/2006/relationships/hyperlink" Target="http://www.miramas.org/ma-mairie/priorites-et-grands-projets/le-village-de-marques-les-portes-de-prov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rredecommerces.com/actions/les-actions-de-lobbying/889-stop-a-l-urbanisme-commercial-anarchique" TargetMode="External"/><Relationship Id="rId5" Type="http://schemas.openxmlformats.org/officeDocument/2006/relationships/hyperlink" Target="http://www.paca.developpement-durable.gouv.fr/rn569-deviation-de-miramas-r470.html" TargetMode="External"/><Relationship Id="rId10" Type="http://schemas.openxmlformats.org/officeDocument/2006/relationships/hyperlink" Target="http://www.maritima.info/actualites/economie/miramas/7984/miramas-inquietude-des-commercants-avant-l-arrivee-du-village-de-marques.html" TargetMode="External"/><Relationship Id="rId4" Type="http://schemas.openxmlformats.org/officeDocument/2006/relationships/hyperlink" Target="http://www.bouches-du-rhone.gouv.fr/content/download/6418/38277/file/2014-02-Plaquette140x300_g.pdf" TargetMode="External"/><Relationship Id="rId9" Type="http://schemas.openxmlformats.org/officeDocument/2006/relationships/hyperlink" Target="http://www.laprovence.com/article/edition-martigues-istres/3634471/autour-de-miramas-le-futur-village-de-marques-fait-reagir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tima.info/actualites/economie/miramas/7984/miramas-inquietude-des-commercants-avant-l-arrivee-du-village-de-marques.html" TargetMode="External"/><Relationship Id="rId2" Type="http://schemas.openxmlformats.org/officeDocument/2006/relationships/hyperlink" Target="http://france3-regions.francetvinfo.fr/provence-alpes/bouches-du-rhone/mac-arthur-glen-pose-la-premiere-pierre-de-son-prochain-village-des-marques-miramas-82902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amas.org/ma-mairie/priorites-et-grands-projets/le-village-de-marques-les-portes-de-provence" TargetMode="External"/><Relationship Id="rId2" Type="http://schemas.openxmlformats.org/officeDocument/2006/relationships/hyperlink" Target="http://www.mcarthurglenprovence.fr/provence/fr/notre-nouveau-cent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provence.com/article/edition-martigues-istres/3634471/autour-de-miramas-le-futur-village-de-marques-fait-reagi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853226"/>
            <a:ext cx="8915399" cy="223770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Les enjeux de l’aménagement du territoire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2671830"/>
            <a:ext cx="8915399" cy="248562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/>
              <a:t>Thème 2 – Pourquoi et comment aménager le territoire ?</a:t>
            </a:r>
          </a:p>
          <a:p>
            <a:endParaRPr lang="fr-FR" sz="2400" b="1" dirty="0"/>
          </a:p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Sous-thème 1 : Aménager pour répondre aux inégalités croissantes entre territoires français, à toutes les échelles</a:t>
            </a:r>
          </a:p>
        </p:txBody>
      </p:sp>
    </p:spTree>
    <p:extLst>
      <p:ext uri="{BB962C8B-B14F-4D97-AF65-F5344CB8AC3E}">
        <p14:creationId xmlns:p14="http://schemas.microsoft.com/office/powerpoint/2010/main" val="162333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1: Le village des marques , un projet en débat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915886"/>
            <a:ext cx="8915400" cy="4770120"/>
          </a:xfrm>
        </p:spPr>
        <p:txBody>
          <a:bodyPr>
            <a:noAutofit/>
          </a:bodyPr>
          <a:lstStyle/>
          <a:p>
            <a:r>
              <a:rPr lang="fr-FR" sz="1900" b="1" dirty="0" smtClean="0"/>
              <a:t>Activités menées par groupe </a:t>
            </a:r>
            <a:r>
              <a:rPr lang="fr-FR" sz="1900" dirty="0" smtClean="0"/>
              <a:t>: Lecture de documents, réponse à un </a:t>
            </a:r>
            <a:r>
              <a:rPr lang="fr-FR" sz="1900" dirty="0" smtClean="0"/>
              <a:t>questionnaire, </a:t>
            </a:r>
            <a:r>
              <a:rPr lang="fr-FR" sz="1900" dirty="0" smtClean="0"/>
              <a:t>élaboration d’une synthèse sous forme de carte heuristique.  Restitution et mise en commun.</a:t>
            </a:r>
            <a:endParaRPr lang="fr-FR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900" b="1" dirty="0" smtClean="0"/>
              <a:t>Intérêts</a:t>
            </a:r>
            <a:r>
              <a:rPr lang="fr-FR" sz="1900" dirty="0" smtClean="0"/>
              <a:t> : </a:t>
            </a:r>
            <a:r>
              <a:rPr lang="fr-FR" sz="1900" dirty="0" smtClean="0"/>
              <a:t>Montrer la diversité des enjeux et limites  pour les acteurs du territoire </a:t>
            </a:r>
          </a:p>
          <a:p>
            <a:pPr marL="0" indent="0">
              <a:buNone/>
            </a:pPr>
            <a:r>
              <a:rPr lang="fr-FR" sz="1900" dirty="0" smtClean="0"/>
              <a:t>Entreprise</a:t>
            </a:r>
            <a:r>
              <a:rPr lang="fr-FR" sz="1900" dirty="0" smtClean="0"/>
              <a:t>: Implantation dans un territoire attractif de par sa situation au cœur d’une région touristique et équipé en infrastructures de transports. </a:t>
            </a:r>
          </a:p>
          <a:p>
            <a:pPr marL="0" indent="0">
              <a:buNone/>
            </a:pPr>
            <a:r>
              <a:rPr lang="fr-FR" sz="1900" dirty="0" smtClean="0"/>
              <a:t>Collectivité territoriale:  Dynamiser un territoire, favoriser la création d’emplois,  le développement économique du territoire, améliorer l’image de la ville.  </a:t>
            </a:r>
            <a:endParaRPr lang="fr-FR" sz="1900" dirty="0"/>
          </a:p>
          <a:p>
            <a:pPr marL="0" indent="0">
              <a:buNone/>
            </a:pPr>
            <a:r>
              <a:rPr lang="fr-FR" sz="1900" dirty="0" smtClean="0"/>
              <a:t>Commerçants des villes voisines: Crainte pour leur activité mais également volonté d’essayer de capter la future clientèle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900" b="1" dirty="0" smtClean="0"/>
              <a:t>Bilan </a:t>
            </a:r>
            <a:r>
              <a:rPr lang="fr-FR" sz="1900" dirty="0" smtClean="0"/>
              <a:t>: </a:t>
            </a:r>
            <a:r>
              <a:rPr lang="fr-FR" sz="1900" dirty="0" smtClean="0"/>
              <a:t>Identification des acteurs et </a:t>
            </a:r>
            <a:r>
              <a:rPr lang="fr-FR" sz="1900" dirty="0"/>
              <a:t>d</a:t>
            </a:r>
            <a:r>
              <a:rPr lang="fr-FR" sz="1900" dirty="0" smtClean="0"/>
              <a:t>es enjeux </a:t>
            </a: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17981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2 : Un projet connecté à l’Europe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59300"/>
          </a:xfrm>
        </p:spPr>
        <p:txBody>
          <a:bodyPr>
            <a:normAutofit lnSpcReduction="10000"/>
          </a:bodyPr>
          <a:lstStyle/>
          <a:p>
            <a:endParaRPr lang="fr-FR" sz="2800" b="1" dirty="0"/>
          </a:p>
          <a:p>
            <a:r>
              <a:rPr lang="fr-FR" sz="2800" b="1" dirty="0"/>
              <a:t>Activité 1 :</a:t>
            </a:r>
            <a:r>
              <a:rPr lang="fr-FR" dirty="0"/>
              <a:t> </a:t>
            </a:r>
            <a:r>
              <a:rPr lang="fr-FR" sz="2800" b="1" dirty="0"/>
              <a:t>La déviation N569 de Miramas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Support : </a:t>
            </a:r>
            <a:r>
              <a:rPr lang="fr-FR" sz="2800" dirty="0">
                <a:hlinkClick r:id="rId2" action="ppaction://hlinkfile"/>
              </a:rPr>
              <a:t>Plaquette de la préfecture (page 2</a:t>
            </a:r>
            <a:r>
              <a:rPr lang="fr-FR" sz="2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Intérêts : Analyse d’une carte, apparition de nouveaux acteurs de l’aménagement du territoire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Activités : Pourquoi dévier ? Aménagements ? Acteurs financiers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Bilan : Qui </a:t>
            </a:r>
            <a:r>
              <a:rPr lang="fr-FR" sz="2800" dirty="0" smtClean="0"/>
              <a:t>participe </a:t>
            </a:r>
            <a:r>
              <a:rPr lang="fr-FR" sz="2800" dirty="0"/>
              <a:t>? Comment ?</a:t>
            </a:r>
          </a:p>
        </p:txBody>
      </p:sp>
    </p:spTree>
    <p:extLst>
      <p:ext uri="{BB962C8B-B14F-4D97-AF65-F5344CB8AC3E}">
        <p14:creationId xmlns:p14="http://schemas.microsoft.com/office/powerpoint/2010/main" val="8995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2 : Un projet connecté à l’Europe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00600"/>
          </a:xfrm>
        </p:spPr>
        <p:txBody>
          <a:bodyPr>
            <a:normAutofit fontScale="92500" lnSpcReduction="10000"/>
          </a:bodyPr>
          <a:lstStyle/>
          <a:p>
            <a:endParaRPr lang="fr-FR" sz="2800" b="1" dirty="0"/>
          </a:p>
          <a:p>
            <a:r>
              <a:rPr lang="fr-FR" sz="2800" b="1" dirty="0"/>
              <a:t>Activité 2 :</a:t>
            </a:r>
            <a:r>
              <a:rPr lang="fr-FR" dirty="0"/>
              <a:t> </a:t>
            </a:r>
            <a:r>
              <a:rPr lang="fr-FR" sz="2800" b="1" dirty="0"/>
              <a:t>Les infrastructures de transport en PACA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Support : </a:t>
            </a:r>
            <a:r>
              <a:rPr lang="fr-FR" sz="2800" dirty="0" err="1"/>
              <a:t>Edugéo</a:t>
            </a:r>
            <a:r>
              <a:rPr lang="fr-FR" sz="2800" dirty="0"/>
              <a:t> (</a:t>
            </a:r>
            <a:r>
              <a:rPr lang="fr-FR" sz="2800" dirty="0">
                <a:hlinkClick r:id="rId2"/>
              </a:rPr>
              <a:t>https://edugeo.ign.fr/?ticket=ST-175184-CiEqgdYdyejLZqi4IbkD-cas.eduthequedev.cndp.lan</a:t>
            </a:r>
            <a:r>
              <a:rPr lang="fr-FR" sz="2800" dirty="0"/>
              <a:t>)+ </a:t>
            </a:r>
            <a:r>
              <a:rPr lang="fr-FR" sz="2800" dirty="0">
                <a:hlinkClick r:id="rId3" action="ppaction://hlinkfile"/>
              </a:rPr>
              <a:t>carte PACA</a:t>
            </a:r>
            <a:endParaRPr lang="fr-F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Intérêts : Analyse d’une carte, appropriation d’un vocabulaire lié aux transports, réflexion de l’élève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Activités : Rappel des principales infrastructures de transport en PACA, connexion à la France et l’Europe, degré d’importance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Bilan : Bénéfice/ rapport au village des marques ?</a:t>
            </a:r>
          </a:p>
        </p:txBody>
      </p:sp>
    </p:spTree>
    <p:extLst>
      <p:ext uri="{BB962C8B-B14F-4D97-AF65-F5344CB8AC3E}">
        <p14:creationId xmlns:p14="http://schemas.microsoft.com/office/powerpoint/2010/main" val="163472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2 : Un projet connecté à l’Europe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59300"/>
          </a:xfrm>
        </p:spPr>
        <p:txBody>
          <a:bodyPr>
            <a:normAutofit fontScale="92500" lnSpcReduction="20000"/>
          </a:bodyPr>
          <a:lstStyle/>
          <a:p>
            <a:endParaRPr lang="fr-FR" sz="2800" b="1" dirty="0"/>
          </a:p>
          <a:p>
            <a:r>
              <a:rPr lang="fr-FR" sz="2800" b="1" dirty="0"/>
              <a:t>Activité 3 :</a:t>
            </a:r>
            <a:r>
              <a:rPr lang="fr-FR" dirty="0"/>
              <a:t> </a:t>
            </a:r>
            <a:r>
              <a:rPr lang="fr-FR" sz="2800" b="1" dirty="0"/>
              <a:t>Croquis des transports en PACA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Support : croquis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Intérêts : </a:t>
            </a:r>
            <a:r>
              <a:rPr lang="fr-FR" sz="2800" dirty="0" smtClean="0"/>
              <a:t>Travail sur croquis</a:t>
            </a:r>
            <a:r>
              <a:rPr lang="fr-FR" sz="2800" dirty="0"/>
              <a:t>, connaissance de sa région + axes de transport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Activité : </a:t>
            </a:r>
            <a:r>
              <a:rPr lang="fr-FR" sz="2800" dirty="0" smtClean="0"/>
              <a:t>Compléter un croquis </a:t>
            </a:r>
            <a:r>
              <a:rPr lang="fr-FR" sz="2800" dirty="0"/>
              <a:t>+ mise en valeur des lieux cités de l’activité 2 + ajout de la déviation de Miramas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Bilan : En quoi les transports peuvent réduire les inégalités territoriales à Miramas ? En PACA ? </a:t>
            </a:r>
            <a:r>
              <a:rPr lang="fr-FR" sz="2800" dirty="0" smtClean="0"/>
              <a:t>Retour sur les enjeux pour l’entreprise Mac Arthur Glen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640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2 : Un projet connecté à l’Europe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0856" y="1905000"/>
            <a:ext cx="6052113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Evaluation envisagée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sz="2800" b="1" dirty="0"/>
              <a:t>Production attendue en fonction du niveau des élèves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Diaporama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Présentation orale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Croquis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Exposé</a:t>
            </a:r>
          </a:p>
        </p:txBody>
      </p:sp>
    </p:spTree>
    <p:extLst>
      <p:ext uri="{BB962C8B-B14F-4D97-AF65-F5344CB8AC3E}">
        <p14:creationId xmlns:p14="http://schemas.microsoft.com/office/powerpoint/2010/main" val="12735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Pour aller plus loin…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264555"/>
            <a:ext cx="8915400" cy="5390245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sz="2800" b="1" dirty="0"/>
              <a:t>Prolongement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Une séance abordant un aménagement urbain ou un aménagement lié à la gestion de l’environnement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Organisation de débat lié à des inégalités territoriales/</a:t>
            </a:r>
            <a:r>
              <a:rPr lang="fr-FR" sz="2800" dirty="0" smtClean="0"/>
              <a:t>solutions </a:t>
            </a:r>
            <a:r>
              <a:rPr lang="fr-FR" sz="2800" dirty="0"/>
              <a:t>à </a:t>
            </a:r>
            <a:r>
              <a:rPr lang="fr-FR" sz="2800" dirty="0" smtClean="0"/>
              <a:t>proposer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/>
              <a:t>Sortie sur le site, rencontre avec des acteurs, représentants de la municipalités, des commerçants inquiets</a:t>
            </a:r>
            <a:endParaRPr lang="fr-FR" sz="2800" dirty="0"/>
          </a:p>
          <a:p>
            <a:r>
              <a:rPr lang="fr-FR" sz="2800" b="1" dirty="0"/>
              <a:t>Dans le cadre de l’AP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Les séances proposent, lorsque c’est possible, un accompagnement plus « personnalisé » (évaluation finale, répartition des élèves en groupe hétérogène suivant les activités,…) </a:t>
            </a:r>
          </a:p>
        </p:txBody>
      </p:sp>
    </p:spTree>
    <p:extLst>
      <p:ext uri="{BB962C8B-B14F-4D97-AF65-F5344CB8AC3E}">
        <p14:creationId xmlns:p14="http://schemas.microsoft.com/office/powerpoint/2010/main" val="303192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4213"/>
          </a:xfrm>
        </p:spPr>
        <p:txBody>
          <a:bodyPr>
            <a:normAutofit/>
          </a:bodyPr>
          <a:lstStyle/>
          <a:p>
            <a:pPr algn="ctr"/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Sitographie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24605" y="1737311"/>
            <a:ext cx="9035436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b="1" dirty="0">
                <a:solidFill>
                  <a:srgbClr val="000000"/>
                </a:solidFill>
                <a:hlinkClick r:id="rId2"/>
              </a:rPr>
              <a:t>Sites institutionnels </a:t>
            </a:r>
            <a:endParaRPr lang="fr-FR" sz="1100" b="1" u="sng" dirty="0">
              <a:solidFill>
                <a:srgbClr val="000000"/>
              </a:solidFill>
              <a:hlinkClick r:id="rId2"/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u="sng" dirty="0" smtClean="0">
                <a:hlinkClick r:id="rId2"/>
              </a:rPr>
              <a:t>Site </a:t>
            </a:r>
            <a:r>
              <a:rPr lang="fr-FR" sz="1100" u="sng" dirty="0">
                <a:hlinkClick r:id="rId2"/>
              </a:rPr>
              <a:t>de la mairie de Miramas </a:t>
            </a:r>
            <a:r>
              <a:rPr lang="uz-Cyrl-UZ" sz="1100" u="sng" dirty="0">
                <a:hlinkClick r:id="rId2"/>
              </a:rPr>
              <a:t>http://www.miramas.org/ma-mairie/priorites-et-grands-projets/le-village-de-marques-les-portes-de-provence</a:t>
            </a:r>
            <a:r>
              <a:rPr lang="fr-FR" sz="1100" dirty="0"/>
              <a:t> 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Site de l’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Epad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Ouest Provence 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http://www.epad.fr</a:t>
            </a:r>
            <a:endParaRPr lang="fr-F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Site de </a:t>
            </a: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réfecture 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des Bouches du </a:t>
            </a:r>
            <a:r>
              <a:rPr lang="fr-F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Rhône</a:t>
            </a:r>
            <a:r>
              <a:rPr lang="fr-FR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http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://www.bouches-du-rhone.gouv.fr/content/download/6418/38277/file/2014-02-Plaquette140x300_g.pdf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Site de la DREAL (direction régionale de l’environnement, l’aménagement et le logement) 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http://www.paca.developpement-durable.gouv.fr/rn569-deviation-de-miramas-r470.html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Site 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Terre de Commerces : Fédération des commerces et services de proximités du </a:t>
            </a: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13 </a:t>
            </a: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6"/>
              </a:rPr>
              <a:t>http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hlinkClick r:id="rId6"/>
              </a:rPr>
              <a:t>://www.terredecommerces.com/actions/les-actions-de-lobbying/889-stop-a-l-urbanisme-commercial-</a:t>
            </a: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6"/>
              </a:rPr>
              <a:t>anarchique</a:t>
            </a:r>
            <a:endParaRPr lang="fr-F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Site de Mac Arthur Glen : 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hlinkClick r:id="rId7"/>
              </a:rPr>
              <a:t>http://www.mcarthurglenprovence.fr/provence/fr/notre-nouveau-centre</a:t>
            </a:r>
            <a:r>
              <a:rPr lang="fr-FR" sz="11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7"/>
              </a:rPr>
              <a:t>/</a:t>
            </a:r>
            <a:endParaRPr lang="fr-FR" sz="1100" dirty="0" smtClean="0"/>
          </a:p>
          <a:p>
            <a:r>
              <a:rPr lang="fr-FR" sz="1100" b="1" u="sng" dirty="0" smtClean="0"/>
              <a:t>Presse</a:t>
            </a:r>
          </a:p>
          <a:p>
            <a:endParaRPr lang="fr-FR" sz="1100" b="1" u="sng" dirty="0" smtClean="0"/>
          </a:p>
          <a:p>
            <a:r>
              <a:rPr lang="fr-FR" sz="1100" dirty="0" smtClean="0"/>
              <a:t>France 3 Provence </a:t>
            </a:r>
          </a:p>
          <a:p>
            <a:r>
              <a:rPr lang="fr-FR" sz="1100" dirty="0" smtClean="0">
                <a:hlinkClick r:id="rId8"/>
              </a:rPr>
              <a:t>http</a:t>
            </a:r>
            <a:r>
              <a:rPr lang="fr-FR" sz="1100" dirty="0">
                <a:hlinkClick r:id="rId8"/>
              </a:rPr>
              <a:t>://france3-regions.francetvinfo.fr/provence-alpes/bouches-du-rhone/mac-arthur-glen-pose-la-premiere-pierre-de-son-prochain-village-des-marques-miramas-829021.</a:t>
            </a:r>
            <a:r>
              <a:rPr lang="fr-FR" sz="1100" dirty="0" smtClean="0">
                <a:hlinkClick r:id="rId8"/>
              </a:rPr>
              <a:t>html</a:t>
            </a:r>
            <a:endParaRPr lang="fr-FR" sz="1100" dirty="0" smtClean="0"/>
          </a:p>
          <a:p>
            <a:r>
              <a:rPr lang="fr-FR" sz="1100" dirty="0" smtClean="0"/>
              <a:t>La </a:t>
            </a:r>
            <a:r>
              <a:rPr lang="fr-FR" sz="1100" dirty="0"/>
              <a:t>P</a:t>
            </a:r>
            <a:r>
              <a:rPr lang="fr-FR" sz="1100" dirty="0" smtClean="0"/>
              <a:t>rovence : </a:t>
            </a:r>
          </a:p>
          <a:p>
            <a:r>
              <a:rPr lang="uz-Cyrl-UZ" sz="1100" u="sng" dirty="0" smtClean="0">
                <a:hlinkClick r:id="rId9"/>
              </a:rPr>
              <a:t>http</a:t>
            </a:r>
            <a:r>
              <a:rPr lang="uz-Cyrl-UZ" sz="1100" u="sng" dirty="0">
                <a:hlinkClick r:id="rId9"/>
              </a:rPr>
              <a:t>://www.laprovence.com/article/edition-martigues-istres/3634471/autour-de-miramas-le-futur-village-de-marques-fait-reagir.html</a:t>
            </a:r>
            <a:r>
              <a:rPr lang="fr-FR" sz="1100" dirty="0"/>
              <a:t> </a:t>
            </a:r>
            <a:endParaRPr lang="fr-FR" sz="1100" dirty="0" smtClean="0"/>
          </a:p>
          <a:p>
            <a:r>
              <a:rPr lang="fr-FR" sz="1100" dirty="0" smtClean="0"/>
              <a:t> </a:t>
            </a:r>
            <a:r>
              <a:rPr lang="fr-FR" sz="1100" dirty="0" err="1" smtClean="0"/>
              <a:t>Maritima</a:t>
            </a:r>
            <a:r>
              <a:rPr lang="fr-FR" sz="1100" dirty="0" smtClean="0"/>
              <a:t> </a:t>
            </a:r>
            <a:r>
              <a:rPr lang="fr-FR" sz="1100" dirty="0" err="1" smtClean="0"/>
              <a:t>TV</a:t>
            </a:r>
            <a:r>
              <a:rPr lang="fr-FR" sz="1100" dirty="0" err="1" smtClean="0">
                <a:solidFill>
                  <a:srgbClr val="000000"/>
                </a:solidFill>
                <a:hlinkClick r:id="rId10"/>
              </a:rPr>
              <a:t>http</a:t>
            </a:r>
            <a:r>
              <a:rPr lang="fr-FR" sz="1100" dirty="0">
                <a:solidFill>
                  <a:srgbClr val="000000"/>
                </a:solidFill>
                <a:hlinkClick r:id="rId10"/>
              </a:rPr>
              <a:t>://www.maritima.info/actualites/economie/miramas/7984/miramas-inquietude-des-commercants-avant-l-arrivee-du-village-de-marques.html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endParaRPr lang="fr-FR" sz="1100" dirty="0" smtClean="0">
              <a:solidFill>
                <a:srgbClr val="000000"/>
              </a:solidFill>
            </a:endParaRPr>
          </a:p>
          <a:p>
            <a:endParaRPr lang="fr-FR" sz="1100" dirty="0" smtClean="0">
              <a:solidFill>
                <a:srgbClr val="000000"/>
              </a:solidFill>
            </a:endParaRPr>
          </a:p>
          <a:p>
            <a:r>
              <a:rPr lang="fr-FR" sz="1100" dirty="0" smtClean="0"/>
              <a:t>Pour la réalisation du croquis :</a:t>
            </a:r>
            <a:r>
              <a:rPr lang="fr-FR" sz="1100" dirty="0" err="1"/>
              <a:t>https</a:t>
            </a:r>
            <a:r>
              <a:rPr lang="fr-FR" sz="1100" dirty="0"/>
              <a:t>://</a:t>
            </a:r>
            <a:r>
              <a:rPr lang="fr-FR" sz="1100" dirty="0" err="1"/>
              <a:t>www.</a:t>
            </a:r>
            <a:r>
              <a:rPr lang="fr-FR" sz="1100" b="1" dirty="0" err="1"/>
              <a:t>edugeo</a:t>
            </a:r>
            <a:r>
              <a:rPr lang="fr-FR" sz="1100" dirty="0" err="1"/>
              <a:t>.fr</a:t>
            </a:r>
            <a:r>
              <a:rPr lang="fr-FR" sz="1100" dirty="0" smtClean="0"/>
              <a:t>/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171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Pour aller plus loin…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422400"/>
            <a:ext cx="89154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sz="2800" b="1" dirty="0"/>
              <a:t>Dans le cadre des EPI (exemple du projet du lycée des Alpilles)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EPI sur l’image de marque de la ville de Miramas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Production attendue : exposé, diaporama, film, carte ou maquette, affiche mettant en valeur Miramas (réunion prévue)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600" dirty="0"/>
              <a:t>Intervention des enseignants de géographie, anglais/espagnol (présentation orale en anglais/espagnol), arts appliqués (affiche/maquette), technologie (TICE), français (écriture), documentaliste/technologie (montage du film), découverte </a:t>
            </a:r>
            <a:r>
              <a:rPr lang="fr-FR" sz="2600" dirty="0" smtClean="0"/>
              <a:t>professionnelle </a:t>
            </a:r>
            <a:r>
              <a:rPr lang="fr-FR" sz="2600" dirty="0"/>
              <a:t>(métiers du tourisme/construction gros </a:t>
            </a:r>
            <a:r>
              <a:rPr lang="fr-FR" sz="2600" dirty="0" smtClean="0"/>
              <a:t>œuvre, logistique)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2876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5293"/>
          </a:xfrm>
        </p:spPr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Référence au programme du cycle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5083935"/>
          </a:xfrm>
        </p:spPr>
        <p:txBody>
          <a:bodyPr>
            <a:normAutofit fontScale="85000" lnSpcReduction="10000"/>
          </a:bodyPr>
          <a:lstStyle/>
          <a:p>
            <a:r>
              <a:rPr lang="fr-FR" sz="3000" b="1" dirty="0"/>
              <a:t>Notions abordées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Acteurs publics ou privés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Axes de transport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Aménagement/Infrastructures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Organisation du territoire</a:t>
            </a:r>
          </a:p>
          <a:p>
            <a:pPr marL="0" indent="0">
              <a:buNone/>
            </a:pPr>
            <a:endParaRPr lang="fr-FR" sz="900" dirty="0"/>
          </a:p>
          <a:p>
            <a:r>
              <a:rPr lang="fr-FR" sz="3000" b="1" dirty="0"/>
              <a:t>Principaux repères spatiaux à construire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La (nouvelle) région administrative du collège/lycée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Les axes de transport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/>
              <a:t>Les grands traits de l’organisation du territoire national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600" dirty="0"/>
          </a:p>
          <a:p>
            <a:pPr marL="0" indent="0">
              <a:buNone/>
            </a:pPr>
            <a:endParaRPr lang="fr-FR" sz="2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589212" y="4236491"/>
            <a:ext cx="8915400" cy="205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8415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Référence au programme du cycle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521200"/>
          </a:xfrm>
        </p:spPr>
        <p:txBody>
          <a:bodyPr>
            <a:noAutofit/>
          </a:bodyPr>
          <a:lstStyle/>
          <a:p>
            <a:r>
              <a:rPr lang="fr-FR" sz="2800" b="1" dirty="0"/>
              <a:t>Compétences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Se repérer dans l'espace : construire des repères géographiques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Raisonner et justifier une démarche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S'informer dans le monde numérique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Analyser et comprendre un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Pratiquer différents langage en HG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Coopérer et mutualiser</a:t>
            </a:r>
          </a:p>
        </p:txBody>
      </p:sp>
    </p:spTree>
    <p:extLst>
      <p:ext uri="{BB962C8B-B14F-4D97-AF65-F5344CB8AC3E}">
        <p14:creationId xmlns:p14="http://schemas.microsoft.com/office/powerpoint/2010/main" val="385184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Etude de cas : Miramas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4635500"/>
          </a:xfrm>
        </p:spPr>
        <p:txBody>
          <a:bodyPr>
            <a:noAutofit/>
          </a:bodyPr>
          <a:lstStyle/>
          <a:p>
            <a:r>
              <a:rPr lang="fr-FR" sz="2800" b="1" dirty="0"/>
              <a:t>Pourquoi Miramas </a:t>
            </a:r>
            <a:r>
              <a:rPr lang="fr-FR" sz="2800" b="1" dirty="0" smtClean="0"/>
              <a:t>?</a:t>
            </a:r>
          </a:p>
          <a:p>
            <a:pPr marL="0" indent="0">
              <a:buNone/>
            </a:pPr>
            <a:r>
              <a:rPr lang="fr-FR" sz="2800" dirty="0" smtClean="0"/>
              <a:t>Le </a:t>
            </a:r>
            <a:r>
              <a:rPr lang="fr-FR" sz="2800" dirty="0"/>
              <a:t>lycée Les Alpilles de Miramas (EPLE), en plein achèvement de sa rénovation, participe à la réduction des </a:t>
            </a:r>
            <a:r>
              <a:rPr lang="fr-FR" sz="2800" dirty="0" smtClean="0"/>
              <a:t>inégalités, le projet concerne le territoire du lycée</a:t>
            </a:r>
            <a:endParaRPr lang="fr-FR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Miramas, un sujet intéressant car ville en pleine transformation malgré une réputation négative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/>
              <a:t>L’exemple </a:t>
            </a:r>
            <a:r>
              <a:rPr lang="fr-FR" sz="2800" dirty="0"/>
              <a:t>proposé est facilement exploitable par les autres établissements du bassin Istres-Martigues</a:t>
            </a:r>
          </a:p>
        </p:txBody>
      </p:sp>
    </p:spTree>
    <p:extLst>
      <p:ext uri="{BB962C8B-B14F-4D97-AF65-F5344CB8AC3E}">
        <p14:creationId xmlns:p14="http://schemas.microsoft.com/office/powerpoint/2010/main" val="26660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Etude de cas : Miramas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689100"/>
            <a:ext cx="8915400" cy="3777622"/>
          </a:xfrm>
        </p:spPr>
        <p:txBody>
          <a:bodyPr/>
          <a:lstStyle/>
          <a:p>
            <a:r>
              <a:rPr lang="fr-FR" sz="2800" b="1" dirty="0"/>
              <a:t>Atouts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Etude de cas concret (visible)et parlant pour les élèves (</a:t>
            </a:r>
            <a:r>
              <a:rPr lang="fr-FR" sz="2800" dirty="0" smtClean="0"/>
              <a:t>concernés </a:t>
            </a:r>
            <a:r>
              <a:rPr lang="fr-FR" sz="2800" dirty="0"/>
              <a:t>directement par la ville)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Gigantisme et variété des aménagements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Certains chantiers/aménagements sont situés à proximité du lycée et/ou sont assez facilement accessibles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04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021"/>
          </a:xfrm>
        </p:spPr>
        <p:txBody>
          <a:bodyPr/>
          <a:lstStyle/>
          <a:p>
            <a:pPr algn="ctr"/>
            <a:r>
              <a:rPr lang="fr-FR" dirty="0" smtClean="0"/>
              <a:t>Tableau Synoptique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384448"/>
              </p:ext>
            </p:extLst>
          </p:nvPr>
        </p:nvGraphicFramePr>
        <p:xfrm>
          <a:off x="2592925" y="1478915"/>
          <a:ext cx="8911686" cy="4451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7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226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Séance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Activités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Contenu/apprentissages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23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Séance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smtClean="0"/>
                        <a:t>1 : </a:t>
                      </a:r>
                      <a:r>
                        <a:rPr lang="fr-FR" b="1" baseline="0" dirty="0" smtClean="0"/>
                        <a:t>Le </a:t>
                      </a:r>
                      <a:r>
                        <a:rPr lang="fr-FR" b="1" dirty="0" smtClean="0"/>
                        <a:t> village des marques à Miramas</a:t>
                      </a:r>
                      <a:r>
                        <a:rPr lang="fr-FR" b="1" baseline="0" dirty="0" smtClean="0"/>
                        <a:t> un projet en débat</a:t>
                      </a:r>
                    </a:p>
                    <a:p>
                      <a:endParaRPr lang="fr-FR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Travail par groupes ,  prélèvement d’informations, synthèse, mise</a:t>
                      </a:r>
                      <a:r>
                        <a:rPr lang="fr-FR" b="1" baseline="0" dirty="0" smtClean="0"/>
                        <a:t> en commun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Acteurs et enjeux de l’implantation 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112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Séance </a:t>
                      </a:r>
                      <a:r>
                        <a:rPr lang="fr-FR" b="1" dirty="0" smtClean="0"/>
                        <a:t>2 : Le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smtClean="0"/>
                        <a:t>village des marques à </a:t>
                      </a:r>
                      <a:r>
                        <a:rPr lang="fr-FR" b="1" baseline="0" dirty="0" smtClean="0"/>
                        <a:t>Miramas : </a:t>
                      </a:r>
                      <a:r>
                        <a:rPr lang="fr-FR" b="1" baseline="0" dirty="0" smtClean="0"/>
                        <a:t>du local au global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Lecture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dirty="0" smtClean="0"/>
                        <a:t>de cartes,</a:t>
                      </a:r>
                      <a:r>
                        <a:rPr lang="fr-FR" b="1" baseline="0" dirty="0" smtClean="0"/>
                        <a:t> localisation à partir d’un texte, compléter un croquis.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Aménagement du territoire</a:t>
                      </a:r>
                    </a:p>
                    <a:p>
                      <a:r>
                        <a:rPr lang="fr-FR" b="1" dirty="0" smtClean="0"/>
                        <a:t>Infrastructures</a:t>
                      </a:r>
                      <a:r>
                        <a:rPr lang="fr-FR" b="1" baseline="0" dirty="0" smtClean="0"/>
                        <a:t> de transport, interconnexion </a:t>
                      </a:r>
                      <a:endParaRPr lang="fr-FR" b="1" dirty="0" smtClean="0"/>
                    </a:p>
                    <a:p>
                      <a:r>
                        <a:rPr lang="fr-FR" b="1" dirty="0" smtClean="0"/>
                        <a:t>Changement d’échelle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299394" y="990092"/>
            <a:ext cx="107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033052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  <a:t>Problématique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b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Le village des Marques à Miramas: un projet 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local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92924" y="3710210"/>
            <a:ext cx="8911687" cy="21063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1 :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village des marques à Miramas , un projet en débat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811682"/>
            <a:ext cx="8915400" cy="4953000"/>
          </a:xfrm>
        </p:spPr>
        <p:txBody>
          <a:bodyPr>
            <a:noAutofit/>
          </a:bodyPr>
          <a:lstStyle/>
          <a:p>
            <a:r>
              <a:rPr lang="fr-FR" b="1" u="sng" dirty="0" smtClean="0"/>
              <a:t>Lancement </a:t>
            </a:r>
            <a:r>
              <a:rPr lang="fr-FR" b="1" dirty="0" smtClean="0"/>
              <a:t>:</a:t>
            </a: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Discussion rapide sur les connaissances des élèves au sujet du </a:t>
            </a:r>
            <a:r>
              <a:rPr lang="fr-FR" dirty="0" smtClean="0"/>
              <a:t>projet (Enthousiasme ? Craintes ?)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/>
              <a:t>Supports </a:t>
            </a:r>
            <a:r>
              <a:rPr lang="fr-FR" dirty="0" smtClean="0"/>
              <a:t>: </a:t>
            </a:r>
            <a:r>
              <a:rPr lang="fr-FR" dirty="0" smtClean="0"/>
              <a:t>Extrait du JT de </a:t>
            </a:r>
            <a:r>
              <a:rPr lang="fr-FR" dirty="0"/>
              <a:t>France3 Provence </a:t>
            </a:r>
            <a:r>
              <a:rPr lang="fr-FR" dirty="0" smtClean="0"/>
              <a:t>13 Octobre </a:t>
            </a:r>
            <a:r>
              <a:rPr lang="fr-FR" dirty="0" smtClean="0"/>
              <a:t>2015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://france3-regions.francetvinfo.fr/provence-alpes/bouches-du-rhone/mac-arthur-glen-pose-la-premiere-pierre-de-son-prochain-village-des-marques-miramas-829021.</a:t>
            </a:r>
            <a:r>
              <a:rPr lang="fr-FR" dirty="0" smtClean="0">
                <a:hlinkClick r:id="rId2"/>
              </a:rPr>
              <a:t>html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Interview  </a:t>
            </a:r>
            <a:r>
              <a:rPr lang="fr-FR" dirty="0" err="1" smtClean="0"/>
              <a:t>Maritima</a:t>
            </a:r>
            <a:r>
              <a:rPr lang="fr-FR" dirty="0" smtClean="0"/>
              <a:t> TV. Jean Luc Gosse, représentant des commerçants  </a:t>
            </a:r>
            <a:r>
              <a:rPr lang="fr-FR" dirty="0"/>
              <a:t>Président de Terre de Commerces et Co-Président de la Fédération Française des Associations de Commerçants (F.F.A.C)</a:t>
            </a:r>
            <a:r>
              <a:rPr lang="fr-FR" dirty="0" smtClean="0">
                <a:hlinkClick r:id="rId3"/>
              </a:rPr>
              <a:t>http</a:t>
            </a:r>
            <a:r>
              <a:rPr lang="fr-FR" dirty="0">
                <a:hlinkClick r:id="rId3"/>
              </a:rPr>
              <a:t>://www.maritima.info/actualites/economie/miramas/7984/miramas-inquietude-des-commercants-avant-l-arrivee-du-village-de-</a:t>
            </a:r>
            <a:r>
              <a:rPr lang="fr-FR" dirty="0" smtClean="0">
                <a:hlinkClick r:id="rId3"/>
              </a:rPr>
              <a:t>marques.html</a:t>
            </a:r>
            <a:r>
              <a:rPr lang="fr-FR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/>
              <a:t>Intérêt </a:t>
            </a:r>
            <a:r>
              <a:rPr lang="fr-FR" dirty="0" smtClean="0"/>
              <a:t>: </a:t>
            </a:r>
            <a:r>
              <a:rPr lang="fr-FR" dirty="0"/>
              <a:t>Découverte du projet, identification des </a:t>
            </a:r>
            <a:r>
              <a:rPr lang="fr-FR" dirty="0" smtClean="0"/>
              <a:t>acteurs</a:t>
            </a:r>
            <a:r>
              <a:rPr lang="fr-FR" dirty="0"/>
              <a:t> </a:t>
            </a:r>
            <a:r>
              <a:rPr lang="fr-FR" dirty="0" smtClean="0"/>
              <a:t>et des enjeux de </a:t>
            </a:r>
            <a:r>
              <a:rPr lang="fr-FR" dirty="0"/>
              <a:t>l’implantation </a:t>
            </a:r>
            <a:r>
              <a:rPr lang="fr-FR" dirty="0" smtClean="0"/>
              <a:t>sur ce territoire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/>
              <a:t>Activité </a:t>
            </a:r>
            <a:r>
              <a:rPr lang="fr-FR" dirty="0" smtClean="0"/>
              <a:t>: </a:t>
            </a:r>
            <a:r>
              <a:rPr lang="fr-FR" dirty="0" smtClean="0"/>
              <a:t>Echanges à l’oral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7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Séance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1: Le village des marques , un projet en débat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9612" y="2014697"/>
            <a:ext cx="8915400" cy="4627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92925" y="1728495"/>
            <a:ext cx="7899400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fr-FR" sz="2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Intérêt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faire émerger les enjeux de l’implantation du Village des marques pour 3 des acteurs 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Supports :</a:t>
            </a:r>
            <a:endParaRPr lang="fr-FR" sz="21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fr-FR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</a:t>
            </a:r>
            <a:r>
              <a:rPr lang="fr-FR" sz="2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roupe </a:t>
            </a:r>
            <a:r>
              <a:rPr lang="fr-FR" sz="2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site de Mac Arthur Glen </a:t>
            </a:r>
            <a:r>
              <a:rPr lang="fr-FR" sz="2100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http://www.mcarthurglenprovence.fr/provence/fr/notre-nouveau-centre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/</a:t>
            </a:r>
            <a:endParaRPr lang="fr-FR" sz="21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000"/>
              </a:spcBef>
              <a:buClr>
                <a:srgbClr val="A53010"/>
              </a:buClr>
            </a:pPr>
            <a:r>
              <a:rPr lang="fr-FR" sz="2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Groupe </a:t>
            </a:r>
            <a:r>
              <a:rPr lang="fr-FR" sz="2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Site officiel de la mairie de Miramas </a:t>
            </a:r>
            <a:r>
              <a:rPr lang="uz-Cyrl-UZ" sz="2100" u="sng" dirty="0">
                <a:hlinkClick r:id="rId3"/>
              </a:rPr>
              <a:t>http://www.miramas.org/ma-mairie/priorites-et-grands-projets/le-village-de-marques-les-portes-de-</a:t>
            </a:r>
            <a:r>
              <a:rPr lang="uz-Cyrl-UZ" sz="2100" u="sng" dirty="0" smtClean="0">
                <a:hlinkClick r:id="rId3"/>
              </a:rPr>
              <a:t>provence</a:t>
            </a:r>
            <a:endParaRPr lang="fr-FR" sz="2100" u="sng" dirty="0" smtClean="0"/>
          </a:p>
          <a:p>
            <a:pPr>
              <a:spcBef>
                <a:spcPts val="1000"/>
              </a:spcBef>
              <a:buClr>
                <a:srgbClr val="A53010"/>
              </a:buClr>
            </a:pPr>
            <a:r>
              <a:rPr lang="fr-FR" sz="2100" dirty="0" smtClean="0"/>
              <a:t> </a:t>
            </a:r>
            <a:r>
              <a:rPr lang="fr-FR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Groupe </a:t>
            </a:r>
            <a:r>
              <a:rPr lang="fr-FR" sz="2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fr-FR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Article de la Provence 22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Octobre </a:t>
            </a:r>
            <a:r>
              <a:rPr lang="fr-FR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2015 </a:t>
            </a:r>
            <a:r>
              <a:rPr lang="uz-Cyrl-UZ" sz="2100" u="sng" dirty="0" smtClean="0">
                <a:hlinkClick r:id="rId4"/>
              </a:rPr>
              <a:t>http</a:t>
            </a:r>
            <a:r>
              <a:rPr lang="uz-Cyrl-UZ" sz="2100" u="sng" dirty="0">
                <a:hlinkClick r:id="rId4"/>
              </a:rPr>
              <a:t>://www.laprovence.com/article/edition-martigues-istres/3634471/autour-de-miramas-le-futur-village-de-marques-fait-reagir.html</a:t>
            </a:r>
            <a:r>
              <a:rPr lang="fr-FR" sz="2100" dirty="0"/>
              <a:t> </a:t>
            </a:r>
            <a:endParaRPr lang="fr-FR" sz="2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9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643</TotalTime>
  <Words>1099</Words>
  <Application>Microsoft Office PowerPoint</Application>
  <PresentationFormat>Grand écran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Brin</vt:lpstr>
      <vt:lpstr>Les enjeux de l’aménagement du territoire </vt:lpstr>
      <vt:lpstr>Référence au programme du cycle 4</vt:lpstr>
      <vt:lpstr>Référence au programme du cycle 4</vt:lpstr>
      <vt:lpstr>Etude de cas : Miramas </vt:lpstr>
      <vt:lpstr>Etude de cas : Miramas </vt:lpstr>
      <vt:lpstr>Tableau Synoptique</vt:lpstr>
      <vt:lpstr>Problématique:     Le village des Marques à Miramas: un projet local ?</vt:lpstr>
      <vt:lpstr>Séance 1 : Le village des marques à Miramas , un projet en débat</vt:lpstr>
      <vt:lpstr>Séance 1: Le village des marques , un projet en débat</vt:lpstr>
      <vt:lpstr>Séance 1: Le village des marques , un projet en débat</vt:lpstr>
      <vt:lpstr>Séance 2 : Un projet connecté à l’Europe ?</vt:lpstr>
      <vt:lpstr>Séance 2 : Un projet connecté à l’Europe ?</vt:lpstr>
      <vt:lpstr>Séance 2 : Un projet connecté à l’Europe ?</vt:lpstr>
      <vt:lpstr>Séance 2 : Un projet connecté à l’Europe ?</vt:lpstr>
      <vt:lpstr>Evaluation envisagée</vt:lpstr>
      <vt:lpstr>Pour aller plus loin…</vt:lpstr>
      <vt:lpstr>Sitographie</vt:lpstr>
      <vt:lpstr>Pour aller plus loin…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place de Miramas dans notre région ?</dc:title>
  <dc:creator>Pedro</dc:creator>
  <cp:lastModifiedBy>Pedro</cp:lastModifiedBy>
  <cp:revision>57</cp:revision>
  <dcterms:created xsi:type="dcterms:W3CDTF">2016-10-07T07:07:53Z</dcterms:created>
  <dcterms:modified xsi:type="dcterms:W3CDTF">2016-10-09T21:55:45Z</dcterms:modified>
</cp:coreProperties>
</file>