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sldIdLst>
    <p:sldId id="256" r:id="rId2"/>
    <p:sldId id="346" r:id="rId3"/>
    <p:sldId id="345" r:id="rId4"/>
    <p:sldId id="332" r:id="rId5"/>
    <p:sldId id="265" r:id="rId6"/>
    <p:sldId id="277" r:id="rId7"/>
    <p:sldId id="281" r:id="rId8"/>
    <p:sldId id="269" r:id="rId9"/>
    <p:sldId id="274" r:id="rId10"/>
    <p:sldId id="342" r:id="rId11"/>
    <p:sldId id="279" r:id="rId12"/>
    <p:sldId id="328" r:id="rId13"/>
    <p:sldId id="329" r:id="rId14"/>
    <p:sldId id="271" r:id="rId15"/>
    <p:sldId id="331" r:id="rId16"/>
    <p:sldId id="276" r:id="rId17"/>
    <p:sldId id="333" r:id="rId18"/>
    <p:sldId id="272" r:id="rId19"/>
    <p:sldId id="347" r:id="rId20"/>
    <p:sldId id="282" r:id="rId21"/>
    <p:sldId id="336" r:id="rId22"/>
    <p:sldId id="338" r:id="rId23"/>
    <p:sldId id="286" r:id="rId24"/>
    <p:sldId id="288" r:id="rId25"/>
    <p:sldId id="290" r:id="rId26"/>
    <p:sldId id="289" r:id="rId27"/>
    <p:sldId id="291" r:id="rId28"/>
    <p:sldId id="292" r:id="rId29"/>
    <p:sldId id="339" r:id="rId30"/>
    <p:sldId id="296" r:id="rId31"/>
    <p:sldId id="297" r:id="rId32"/>
    <p:sldId id="298" r:id="rId33"/>
    <p:sldId id="299" r:id="rId34"/>
    <p:sldId id="300" r:id="rId35"/>
    <p:sldId id="294" r:id="rId36"/>
    <p:sldId id="303" r:id="rId37"/>
    <p:sldId id="295" r:id="rId38"/>
    <p:sldId id="301" r:id="rId39"/>
    <p:sldId id="304" r:id="rId40"/>
    <p:sldId id="335" r:id="rId41"/>
    <p:sldId id="343" r:id="rId42"/>
    <p:sldId id="284" r:id="rId43"/>
    <p:sldId id="285" r:id="rId44"/>
    <p:sldId id="275" r:id="rId45"/>
    <p:sldId id="305" r:id="rId46"/>
    <p:sldId id="278" r:id="rId47"/>
    <p:sldId id="306" r:id="rId48"/>
    <p:sldId id="307" r:id="rId49"/>
    <p:sldId id="308" r:id="rId50"/>
    <p:sldId id="309" r:id="rId51"/>
    <p:sldId id="348" r:id="rId52"/>
    <p:sldId id="310" r:id="rId53"/>
    <p:sldId id="283" r:id="rId54"/>
    <p:sldId id="349" r:id="rId55"/>
    <p:sldId id="324" r:id="rId56"/>
    <p:sldId id="322" r:id="rId57"/>
    <p:sldId id="321" r:id="rId58"/>
    <p:sldId id="320" r:id="rId59"/>
    <p:sldId id="330" r:id="rId60"/>
    <p:sldId id="337" r:id="rId61"/>
    <p:sldId id="311" r:id="rId62"/>
    <p:sldId id="312" r:id="rId63"/>
    <p:sldId id="313" r:id="rId64"/>
    <p:sldId id="314" r:id="rId65"/>
    <p:sldId id="318" r:id="rId66"/>
    <p:sldId id="315" r:id="rId67"/>
    <p:sldId id="316" r:id="rId68"/>
    <p:sldId id="323" r:id="rId69"/>
    <p:sldId id="325" r:id="rId70"/>
    <p:sldId id="344" r:id="rId71"/>
    <p:sldId id="326" r:id="rId72"/>
    <p:sldId id="327" r:id="rId7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C425E"/>
    <a:srgbClr val="398937"/>
    <a:srgbClr val="000000"/>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4" autoAdjust="0"/>
    <p:restoredTop sz="94667" autoAdjust="0"/>
  </p:normalViewPr>
  <p:slideViewPr>
    <p:cSldViewPr>
      <p:cViewPr varScale="1">
        <p:scale>
          <a:sx n="52" d="100"/>
          <a:sy n="52" d="100"/>
        </p:scale>
        <p:origin x="-1227" y="-62"/>
      </p:cViewPr>
      <p:guideLst>
        <p:guide orient="horz" pos="2160"/>
        <p:guide pos="2880"/>
      </p:guideLst>
    </p:cSldViewPr>
  </p:slideViewPr>
  <p:outlineViewPr>
    <p:cViewPr>
      <p:scale>
        <a:sx n="33" d="100"/>
        <a:sy n="33" d="100"/>
      </p:scale>
      <p:origin x="0" y="444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Arrondir un rectangle avec un coin diagonal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fr-FR"/>
              <a:t>Modifiez le style du titre</a:t>
            </a:r>
            <a:endParaRPr kumimoji="0" lang="en-US"/>
          </a:p>
        </p:txBody>
      </p:sp>
      <p:sp>
        <p:nvSpPr>
          <p:cNvPr id="9" name="Sous-titr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Modifiez le style des sous-titres du masque</a:t>
            </a:r>
            <a:endParaRPr kumimoji="0" lang="en-US"/>
          </a:p>
        </p:txBody>
      </p:sp>
      <p:sp>
        <p:nvSpPr>
          <p:cNvPr id="10" name="Espace réservé de la date 9"/>
          <p:cNvSpPr>
            <a:spLocks noGrp="1"/>
          </p:cNvSpPr>
          <p:nvPr>
            <p:ph type="dt" sz="half" idx="10"/>
          </p:nvPr>
        </p:nvSpPr>
        <p:spPr>
          <a:xfrm>
            <a:off x="5562600" y="6509004"/>
            <a:ext cx="3002280" cy="274320"/>
          </a:xfrm>
        </p:spPr>
        <p:txBody>
          <a:bodyPr vert="horz" rtlCol="0"/>
          <a:lstStyle/>
          <a:p>
            <a:fld id="{94D1F361-B018-4573-8E83-63D0CD1EFB12}" type="datetimeFigureOut">
              <a:rPr lang="fr-FR" smtClean="0"/>
              <a:pPr/>
              <a:t>03/11/2016</a:t>
            </a:fld>
            <a:endParaRPr lang="fr-FR"/>
          </a:p>
        </p:txBody>
      </p:sp>
      <p:sp>
        <p:nvSpPr>
          <p:cNvPr id="11" name="Espace réservé du numéro de diapositive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1CB333C-E75F-492D-99A8-C7344D500CB8}" type="slidenum">
              <a:rPr lang="fr-FR" smtClean="0"/>
              <a:pPr/>
              <a:t>‹N°›</a:t>
            </a:fld>
            <a:endParaRPr lang="fr-FR"/>
          </a:p>
        </p:txBody>
      </p:sp>
      <p:sp>
        <p:nvSpPr>
          <p:cNvPr id="12" name="Espace réservé du pied de page 11"/>
          <p:cNvSpPr>
            <a:spLocks noGrp="1"/>
          </p:cNvSpPr>
          <p:nvPr>
            <p:ph type="ftr" sz="quarter" idx="12"/>
          </p:nvPr>
        </p:nvSpPr>
        <p:spPr>
          <a:xfrm>
            <a:off x="1600200" y="6509004"/>
            <a:ext cx="3907464" cy="274320"/>
          </a:xfrm>
        </p:spPr>
        <p:txBody>
          <a:bodyPr vert="horz" rtlCol="0"/>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4D1F361-B018-4573-8E83-63D0CD1EFB12}" type="datetimeFigureOut">
              <a:rPr lang="fr-FR" smtClean="0"/>
              <a:pPr/>
              <a:t>03/11/2016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CB333C-E75F-492D-99A8-C7344D500CB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lgn="l">
              <a:defRPr/>
            </a:lvl1pPr>
            <a:extLs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4D1F361-B018-4573-8E83-63D0CD1EFB12}" type="datetimeFigureOut">
              <a:rPr lang="fr-FR" smtClean="0"/>
              <a:pPr/>
              <a:t>03/11/2016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CB333C-E75F-492D-99A8-C7344D500CB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4D1F361-B018-4573-8E83-63D0CD1EFB12}" type="datetimeFigureOut">
              <a:rPr lang="fr-FR" smtClean="0"/>
              <a:pPr/>
              <a:t>03/11/2016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CB333C-E75F-492D-99A8-C7344D500CB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Modifiez les styles du texte du masque</a:t>
            </a:r>
          </a:p>
        </p:txBody>
      </p:sp>
      <p:sp>
        <p:nvSpPr>
          <p:cNvPr id="8" name="Espace réservé de la date 7"/>
          <p:cNvSpPr>
            <a:spLocks noGrp="1"/>
          </p:cNvSpPr>
          <p:nvPr>
            <p:ph type="dt" sz="half" idx="10"/>
          </p:nvPr>
        </p:nvSpPr>
        <p:spPr>
          <a:xfrm>
            <a:off x="5562600" y="6513670"/>
            <a:ext cx="3002280" cy="274320"/>
          </a:xfrm>
        </p:spPr>
        <p:txBody>
          <a:bodyPr vert="horz" rtlCol="0"/>
          <a:lstStyle/>
          <a:p>
            <a:fld id="{94D1F361-B018-4573-8E83-63D0CD1EFB12}" type="datetimeFigureOut">
              <a:rPr lang="fr-FR" smtClean="0"/>
              <a:pPr/>
              <a:t>03/11/2016</a:t>
            </a:fld>
            <a:endParaRPr lang="fr-FR"/>
          </a:p>
        </p:txBody>
      </p:sp>
      <p:sp>
        <p:nvSpPr>
          <p:cNvPr id="9" name="Espace réservé du numéro de diapositive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1CB333C-E75F-492D-99A8-C7344D500CB8}" type="slidenum">
              <a:rPr lang="fr-FR" smtClean="0"/>
              <a:pPr/>
              <a:t>‹N°›</a:t>
            </a:fld>
            <a:endParaRPr lang="fr-FR"/>
          </a:p>
        </p:txBody>
      </p:sp>
      <p:sp>
        <p:nvSpPr>
          <p:cNvPr id="10" name="Espace réservé du pied de page 9"/>
          <p:cNvSpPr>
            <a:spLocks noGrp="1"/>
          </p:cNvSpPr>
          <p:nvPr>
            <p:ph type="ftr" sz="quarter" idx="12"/>
          </p:nvPr>
        </p:nvSpPr>
        <p:spPr>
          <a:xfrm>
            <a:off x="1600200" y="6513670"/>
            <a:ext cx="3907464" cy="274320"/>
          </a:xfrm>
        </p:spPr>
        <p:txBody>
          <a:bodyPr vert="horz" rtlCol="0"/>
          <a:lstStyle/>
          <a:p>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94D1F361-B018-4573-8E83-63D0CD1EFB12}" type="datetimeFigureOut">
              <a:rPr lang="fr-FR" smtClean="0"/>
              <a:pPr/>
              <a:t>03/11/2016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41080" y="6514568"/>
            <a:ext cx="464288" cy="274320"/>
          </a:xfrm>
        </p:spPr>
        <p:txBody>
          <a:bodyPr/>
          <a:lstStyle/>
          <a:p>
            <a:fld id="{C1CB333C-E75F-492D-99A8-C7344D500CB8}" type="slidenum">
              <a:rPr lang="fr-FR" smtClean="0"/>
              <a:pPr/>
              <a:t>‹N°›</a:t>
            </a:fld>
            <a:endParaRPr lang="fr-F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re 1"/>
          <p:cNvSpPr>
            <a:spLocks noGrp="1"/>
          </p:cNvSpPr>
          <p:nvPr>
            <p:ph type="title"/>
          </p:nvPr>
        </p:nvSpPr>
        <p:spPr>
          <a:xfrm>
            <a:off x="457200" y="251948"/>
            <a:ext cx="8229600" cy="1143000"/>
          </a:xfrm>
        </p:spPr>
        <p:txBody>
          <a:bodyPr anchor="b"/>
          <a:lstStyle>
            <a:lvl1pPr>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94D1F361-B018-4573-8E83-63D0CD1EFB12}" type="datetimeFigureOut">
              <a:rPr lang="fr-FR" smtClean="0"/>
              <a:pPr/>
              <a:t>03/11/2016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a:xfrm>
            <a:off x="8641080" y="6514568"/>
            <a:ext cx="464288" cy="274320"/>
          </a:xfrm>
        </p:spPr>
        <p:txBody>
          <a:bodyPr/>
          <a:lstStyle/>
          <a:p>
            <a:fld id="{C1CB333C-E75F-492D-99A8-C7344D500CB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53218"/>
            <a:ext cx="8229600" cy="1143000"/>
          </a:xfrm>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94D1F361-B018-4573-8E83-63D0CD1EFB12}" type="datetimeFigureOut">
              <a:rPr lang="fr-FR" smtClean="0"/>
              <a:pPr/>
              <a:t>03/11/2016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1CB333C-E75F-492D-99A8-C7344D500CB8}" type="slidenum">
              <a:rPr lang="fr-FR" smtClean="0"/>
              <a:pPr/>
              <a:t>‹N°›</a:t>
            </a:fld>
            <a:endParaRPr lang="fr-F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D1F361-B018-4573-8E83-63D0CD1EFB12}" type="datetimeFigureOut">
              <a:rPr lang="fr-FR" smtClean="0"/>
              <a:pPr/>
              <a:t>03/11/2016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1CB333C-E75F-492D-99A8-C7344D500CB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4963136" y="304800"/>
            <a:ext cx="3931920" cy="762000"/>
          </a:xfrm>
        </p:spPr>
        <p:txBody>
          <a:bodyPr anchor="b"/>
          <a:lstStyle>
            <a:lvl1pPr marL="0" algn="r">
              <a:buNone/>
              <a:defRPr sz="2000" b="1"/>
            </a:lvl1pPr>
            <a:extLst/>
          </a:lstStyle>
          <a:p>
            <a:r>
              <a:rPr kumimoji="0" lang="fr-FR"/>
              <a:t>Modifiez le style du titre</a:t>
            </a:r>
            <a:endParaRPr kumimoji="0" lang="en-US"/>
          </a:p>
        </p:txBody>
      </p:sp>
      <p:sp>
        <p:nvSpPr>
          <p:cNvPr id="3" name="Espace réservé du texte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9" name="Espace réservé de la date 8"/>
          <p:cNvSpPr>
            <a:spLocks noGrp="1"/>
          </p:cNvSpPr>
          <p:nvPr>
            <p:ph type="dt" sz="half" idx="10"/>
          </p:nvPr>
        </p:nvSpPr>
        <p:spPr>
          <a:xfrm>
            <a:off x="5562600" y="6513670"/>
            <a:ext cx="3002280" cy="274320"/>
          </a:xfrm>
        </p:spPr>
        <p:txBody>
          <a:bodyPr vert="horz" rtlCol="0"/>
          <a:lstStyle/>
          <a:p>
            <a:fld id="{94D1F361-B018-4573-8E83-63D0CD1EFB12}" type="datetimeFigureOut">
              <a:rPr lang="fr-FR" smtClean="0"/>
              <a:pPr/>
              <a:t>03/11/2016</a:t>
            </a:fld>
            <a:endParaRPr lang="fr-FR"/>
          </a:p>
        </p:txBody>
      </p:sp>
      <p:sp>
        <p:nvSpPr>
          <p:cNvPr id="10" name="Espace réservé du numéro de diapositive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1CB333C-E75F-492D-99A8-C7344D500CB8}" type="slidenum">
              <a:rPr lang="fr-FR" smtClean="0"/>
              <a:pPr/>
              <a:t>‹N°›</a:t>
            </a:fld>
            <a:endParaRPr lang="fr-FR"/>
          </a:p>
        </p:txBody>
      </p:sp>
      <p:sp>
        <p:nvSpPr>
          <p:cNvPr id="11" name="Espace réservé du pied de page 10"/>
          <p:cNvSpPr>
            <a:spLocks noGrp="1"/>
          </p:cNvSpPr>
          <p:nvPr>
            <p:ph type="ftr" sz="quarter" idx="12"/>
          </p:nvPr>
        </p:nvSpPr>
        <p:spPr>
          <a:xfrm>
            <a:off x="1600200" y="6513670"/>
            <a:ext cx="3907464" cy="274320"/>
          </a:xfrm>
        </p:spPr>
        <p:txBody>
          <a:bodyPr vert="horz" rtlCol="0"/>
          <a:lstStyle/>
          <a:p>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40443" y="4724400"/>
            <a:ext cx="5486400" cy="664536"/>
          </a:xfrm>
        </p:spPr>
        <p:txBody>
          <a:bodyPr anchor="b"/>
          <a:lstStyle>
            <a:lvl1pPr marL="0" algn="r">
              <a:buNone/>
              <a:defRPr sz="2000" b="1"/>
            </a:lvl1pPr>
            <a:extLst/>
          </a:lstStyle>
          <a:p>
            <a:r>
              <a:rPr kumimoji="0" lang="fr-FR"/>
              <a:t>Modifiez le style du titre</a:t>
            </a:r>
            <a:endParaRPr kumimoji="0" lang="en-US"/>
          </a:p>
        </p:txBody>
      </p:sp>
      <p:sp>
        <p:nvSpPr>
          <p:cNvPr id="4" name="Espace réservé du texte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fr-FR"/>
              <a:t>Modifiez les styles du texte du masque</a:t>
            </a:r>
          </a:p>
        </p:txBody>
      </p:sp>
      <p:sp>
        <p:nvSpPr>
          <p:cNvPr id="13" name="Espace réservé pour une imag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fr-FR">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8" name="Espace réservé de la date 7"/>
          <p:cNvSpPr>
            <a:spLocks noGrp="1"/>
          </p:cNvSpPr>
          <p:nvPr>
            <p:ph type="dt" sz="half" idx="10"/>
          </p:nvPr>
        </p:nvSpPr>
        <p:spPr>
          <a:xfrm>
            <a:off x="5562600" y="6509004"/>
            <a:ext cx="3002280" cy="274320"/>
          </a:xfrm>
        </p:spPr>
        <p:txBody>
          <a:bodyPr vert="horz" rtlCol="0"/>
          <a:lstStyle/>
          <a:p>
            <a:fld id="{94D1F361-B018-4573-8E83-63D0CD1EFB12}" type="datetimeFigureOut">
              <a:rPr lang="fr-FR" smtClean="0"/>
              <a:pPr/>
              <a:t>03/11/2016</a:t>
            </a:fld>
            <a:endParaRPr lang="fr-FR"/>
          </a:p>
        </p:txBody>
      </p:sp>
      <p:sp>
        <p:nvSpPr>
          <p:cNvPr id="9" name="Espace réservé du numéro de diapositive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1CB333C-E75F-492D-99A8-C7344D500CB8}" type="slidenum">
              <a:rPr lang="fr-FR" smtClean="0"/>
              <a:pPr/>
              <a:t>‹N°›</a:t>
            </a:fld>
            <a:endParaRPr lang="fr-FR"/>
          </a:p>
        </p:txBody>
      </p:sp>
      <p:sp>
        <p:nvSpPr>
          <p:cNvPr id="10" name="Espace réservé du pied de page 9"/>
          <p:cNvSpPr>
            <a:spLocks noGrp="1"/>
          </p:cNvSpPr>
          <p:nvPr>
            <p:ph type="ftr" sz="quarter" idx="12"/>
          </p:nvPr>
        </p:nvSpPr>
        <p:spPr>
          <a:xfrm>
            <a:off x="1600200" y="6509004"/>
            <a:ext cx="3907464" cy="274320"/>
          </a:xfrm>
        </p:spPr>
        <p:txBody>
          <a:bodyPr vert="horz"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ndir un rectangle avec un coin diagonal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du pied de page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fr-FR"/>
          </a:p>
        </p:txBody>
      </p:sp>
      <p:sp>
        <p:nvSpPr>
          <p:cNvPr id="14" name="Espace réservé de la date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4D1F361-B018-4573-8E83-63D0CD1EFB12}" type="datetimeFigureOut">
              <a:rPr lang="fr-FR" smtClean="0"/>
              <a:pPr/>
              <a:t>03/11/2016</a:t>
            </a:fld>
            <a:endParaRPr lang="fr-FR"/>
          </a:p>
        </p:txBody>
      </p:sp>
      <p:sp>
        <p:nvSpPr>
          <p:cNvPr id="23" name="Espace réservé du numéro de diapositive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1CB333C-E75F-492D-99A8-C7344D500CB8}" type="slidenum">
              <a:rPr lang="fr-FR" smtClean="0"/>
              <a:pPr/>
              <a:t>‹N°›</a:t>
            </a:fld>
            <a:endParaRPr lang="fr-FR"/>
          </a:p>
        </p:txBody>
      </p:sp>
      <p:sp>
        <p:nvSpPr>
          <p:cNvPr id="22" name="Espace réservé du titre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Tree>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image" Target="../media/image21.png"/><Relationship Id="rId2" Type="http://schemas.openxmlformats.org/officeDocument/2006/relationships/hyperlink" Target="http://graindelire.hautetfort.com/" TargetMode="External"/><Relationship Id="rId1" Type="http://schemas.openxmlformats.org/officeDocument/2006/relationships/slideLayout" Target="../slideLayouts/slideLayout7.xml"/><Relationship Id="rId6" Type="http://schemas.openxmlformats.org/officeDocument/2006/relationships/hyperlink" Target="https://www.facebook.com/pasdecote.kestulis" TargetMode="External"/><Relationship Id="rId5" Type="http://schemas.openxmlformats.org/officeDocument/2006/relationships/image" Target="../media/image20.jpeg"/><Relationship Id="rId4" Type="http://schemas.openxmlformats.org/officeDocument/2006/relationships/hyperlink" Target="http://legoutdelire.over-blog.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hyperlink" Target="http://www.lafruitierenumerique.com/" TargetMode="External"/><Relationship Id="rId1" Type="http://schemas.openxmlformats.org/officeDocument/2006/relationships/slideLayout" Target="../slideLayouts/slideLayout7.xml"/><Relationship Id="rId6" Type="http://schemas.openxmlformats.org/officeDocument/2006/relationships/hyperlink" Target="http://www.cndp.fr/crdp-aix-marseille/spip.php?rubrique108" TargetMode="External"/><Relationship Id="rId5" Type="http://schemas.openxmlformats.org/officeDocument/2006/relationships/image" Target="../media/image24.jpeg"/><Relationship Id="rId4" Type="http://schemas.openxmlformats.org/officeDocument/2006/relationships/hyperlink" Target="http://lafabulerie.com/"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www.journeedulivre.com/" TargetMode="External"/><Relationship Id="rId7"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s://kestulisevenement.wordpress.com/" TargetMode="Externa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m-e-l.fr/index.php" TargetMode="External"/><Relationship Id="rId2" Type="http://schemas.openxmlformats.org/officeDocument/2006/relationships/hyperlink" Target="http://bdp.vaucluse.fr/" TargetMode="External"/><Relationship Id="rId1" Type="http://schemas.openxmlformats.org/officeDocument/2006/relationships/slideLayout" Target="../slideLayouts/slideLayout7.xml"/><Relationship Id="rId5" Type="http://schemas.openxmlformats.org/officeDocument/2006/relationships/hyperlink" Target="http://la-charte.fr/index.php" TargetMode="External"/><Relationship Id="rId4" Type="http://schemas.openxmlformats.org/officeDocument/2006/relationships/hyperlink" Target="http://www.livre-paca.or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9552" y="620688"/>
            <a:ext cx="8136905" cy="4247317"/>
          </a:xfrm>
          <a:prstGeom prst="rect">
            <a:avLst/>
          </a:prstGeom>
          <a:solidFill>
            <a:schemeClr val="accent5">
              <a:lumMod val="20000"/>
              <a:lumOff val="80000"/>
            </a:schemeClr>
          </a:solidFill>
          <a:ln>
            <a:solidFill>
              <a:srgbClr val="CCCCFF"/>
            </a:solidFill>
          </a:ln>
        </p:spPr>
        <p:txBody>
          <a:bodyPr wrap="square" lIns="91440" tIns="45720" rIns="91440" bIns="45720">
            <a:spAutoFit/>
          </a:bodyPr>
          <a:lstStyle/>
          <a:p>
            <a:pPr algn="ctr"/>
            <a:endParaRPr lang="fr-FR" sz="5400" cap="none" spc="0" dirty="0">
              <a:ln w="1905"/>
              <a:solidFill>
                <a:schemeClr val="bg1"/>
              </a:solidFill>
              <a:effectLst>
                <a:innerShdw blurRad="69850" dist="43180" dir="5400000">
                  <a:srgbClr val="000000">
                    <a:alpha val="65000"/>
                  </a:srgbClr>
                </a:innerShdw>
              </a:effectLst>
            </a:endParaRPr>
          </a:p>
          <a:p>
            <a:pPr algn="ctr"/>
            <a:r>
              <a:rPr lang="fr-FR" sz="5400" cap="none" spc="0" dirty="0">
                <a:ln w="1905"/>
                <a:solidFill>
                  <a:schemeClr val="bg1"/>
                </a:solidFill>
                <a:effectLst>
                  <a:innerShdw blurRad="69850" dist="43180" dir="5400000">
                    <a:srgbClr val="000000">
                      <a:alpha val="65000"/>
                    </a:srgbClr>
                  </a:innerShdw>
                </a:effectLst>
              </a:rPr>
              <a:t>Un projet en partenariat avec une bibliothèque : </a:t>
            </a:r>
          </a:p>
          <a:p>
            <a:pPr algn="ctr"/>
            <a:r>
              <a:rPr lang="fr-FR" sz="5400" cap="none" spc="0" dirty="0">
                <a:ln w="1905"/>
                <a:solidFill>
                  <a:schemeClr val="bg1"/>
                </a:solidFill>
                <a:effectLst>
                  <a:innerShdw blurRad="69850" dist="43180" dir="5400000">
                    <a:srgbClr val="000000">
                      <a:alpha val="65000"/>
                    </a:srgbClr>
                  </a:innerShdw>
                </a:effectLst>
              </a:rPr>
              <a:t>qu’est-ce que c’est ?</a:t>
            </a:r>
          </a:p>
          <a:p>
            <a:pPr algn="ctr"/>
            <a:endParaRPr lang="fr-FR" sz="5400" cap="none" spc="0" dirty="0">
              <a:ln w="1905"/>
              <a:solidFill>
                <a:schemeClr val="bg1"/>
              </a:solidFill>
              <a:effectLst>
                <a:innerShdw blurRad="69850" dist="43180" dir="5400000">
                  <a:srgbClr val="000000">
                    <a:alpha val="65000"/>
                  </a:srgbClr>
                </a:innerShdw>
              </a:effectLst>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75956" y="5259562"/>
            <a:ext cx="864096" cy="864096"/>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9554" y="5403610"/>
            <a:ext cx="1694607" cy="576000"/>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81136" y="5331586"/>
            <a:ext cx="1795320" cy="720048"/>
          </a:xfrm>
          <a:prstGeom prst="rect">
            <a:avLst/>
          </a:prstGeom>
        </p:spPr>
      </p:pic>
    </p:spTree>
  </p:cSld>
  <p:clrMapOvr>
    <a:overrideClrMapping bg1="dk1" tx1="lt1" bg2="dk2" tx2="lt2" accent1="accent1" accent2="accent2" accent3="accent3" accent4="accent4" accent5="accent5" accent6="accent6" hlink="hlink" folHlink="folHlink"/>
  </p:clrMapOvr>
  <p:transition advTm="328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03648" y="2852935"/>
            <a:ext cx="6897657"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fr-FR" sz="4800" dirty="0"/>
              <a:t>Un essai de définition…</a:t>
            </a:r>
          </a:p>
        </p:txBody>
      </p:sp>
      <p:sp>
        <p:nvSpPr>
          <p:cNvPr id="4" name="Triangle rectangle 3"/>
          <p:cNvSpPr/>
          <p:nvPr/>
        </p:nvSpPr>
        <p:spPr>
          <a:xfrm rot="10800000">
            <a:off x="8100391" y="285151"/>
            <a:ext cx="722879" cy="767585"/>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79817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4624"/>
            <a:ext cx="8280920" cy="6494085"/>
          </a:xfrm>
          <a:prstGeom prst="rect">
            <a:avLst/>
          </a:prstGeom>
          <a:noFill/>
        </p:spPr>
        <p:txBody>
          <a:bodyPr wrap="square" rtlCol="0">
            <a:spAutoFit/>
          </a:bodyPr>
          <a:lstStyle/>
          <a:p>
            <a:endParaRPr lang="fr-FR" b="1" dirty="0"/>
          </a:p>
          <a:p>
            <a:endParaRPr lang="fr-FR" b="1" dirty="0"/>
          </a:p>
          <a:p>
            <a:r>
              <a:rPr lang="fr-FR" sz="2000" dirty="0"/>
              <a:t>On peut trouver comme </a:t>
            </a:r>
            <a:r>
              <a:rPr lang="fr-FR" sz="2000" b="1" dirty="0"/>
              <a:t>définition du partenariat </a:t>
            </a:r>
            <a:r>
              <a:rPr lang="fr-FR" sz="2000" dirty="0"/>
              <a:t>:</a:t>
            </a:r>
          </a:p>
          <a:p>
            <a:endParaRPr lang="fr-FR" sz="2000" dirty="0"/>
          </a:p>
          <a:p>
            <a:r>
              <a:rPr lang="fr-FR" sz="2000" dirty="0"/>
              <a:t>« Action coopérative fondée sur un </a:t>
            </a:r>
            <a:r>
              <a:rPr lang="fr-FR" sz="2000" dirty="0">
                <a:solidFill>
                  <a:srgbClr val="FF0000"/>
                </a:solidFill>
              </a:rPr>
              <a:t>engagement libre</a:t>
            </a:r>
            <a:r>
              <a:rPr lang="fr-FR" sz="2000" dirty="0"/>
              <a:t>, mutuel et contractuel d’acteurs différents mais égaux, qui constituent un </a:t>
            </a:r>
            <a:r>
              <a:rPr lang="fr-FR" sz="2000" dirty="0">
                <a:solidFill>
                  <a:srgbClr val="FF0000"/>
                </a:solidFill>
              </a:rPr>
              <a:t>acteur collectif</a:t>
            </a:r>
            <a:r>
              <a:rPr lang="fr-FR" sz="2000" dirty="0"/>
              <a:t> (…) et élaborent (…) un </a:t>
            </a:r>
            <a:r>
              <a:rPr lang="fr-FR" sz="2000" dirty="0">
                <a:solidFill>
                  <a:srgbClr val="FF0000"/>
                </a:solidFill>
              </a:rPr>
              <a:t>cadre d’action adapté au projet </a:t>
            </a:r>
            <a:r>
              <a:rPr lang="fr-FR" sz="2000" dirty="0"/>
              <a:t>qui les rassemble, pour agir ensemble à partir de ce cadre. »</a:t>
            </a:r>
            <a:br>
              <a:rPr lang="fr-FR" sz="2000" dirty="0"/>
            </a:br>
            <a:endParaRPr lang="fr-FR" sz="2000" dirty="0"/>
          </a:p>
          <a:p>
            <a:r>
              <a:rPr lang="fr-FR" sz="2000" i="1" dirty="0"/>
              <a:t>DHUME Fabrice, Du travail social au travail ensemble, Editions ASH, 2001</a:t>
            </a:r>
            <a:r>
              <a:rPr lang="fr-FR" sz="2000" dirty="0"/>
              <a:t/>
            </a:r>
            <a:br>
              <a:rPr lang="fr-FR" sz="2000" dirty="0"/>
            </a:br>
            <a:r>
              <a:rPr lang="fr-FR" sz="2000" dirty="0"/>
              <a:t/>
            </a:r>
            <a:br>
              <a:rPr lang="fr-FR" sz="2000" dirty="0"/>
            </a:br>
            <a:r>
              <a:rPr lang="fr-FR" sz="2000" dirty="0"/>
              <a:t>« Association active de différents intervenants qui, tout en maintenant leur autonomie, acceptent </a:t>
            </a:r>
            <a:r>
              <a:rPr lang="fr-FR" sz="2000" dirty="0">
                <a:solidFill>
                  <a:srgbClr val="FF0000"/>
                </a:solidFill>
              </a:rPr>
              <a:t>de mettre en commun </a:t>
            </a:r>
            <a:r>
              <a:rPr lang="fr-FR" sz="2000" dirty="0"/>
              <a:t>leurs efforts en vue de réaliser un </a:t>
            </a:r>
            <a:r>
              <a:rPr lang="fr-FR" sz="2000" dirty="0">
                <a:solidFill>
                  <a:srgbClr val="FF0000"/>
                </a:solidFill>
              </a:rPr>
              <a:t>objectif commun </a:t>
            </a:r>
            <a:r>
              <a:rPr lang="fr-FR" sz="2000" dirty="0"/>
              <a:t>relié à un problème ou à un besoin clairement identifié dans lequel, en vertu de leur </a:t>
            </a:r>
            <a:r>
              <a:rPr lang="fr-FR" sz="2000" dirty="0">
                <a:solidFill>
                  <a:srgbClr val="FF0000"/>
                </a:solidFill>
              </a:rPr>
              <a:t>mission respective</a:t>
            </a:r>
            <a:r>
              <a:rPr lang="fr-FR" sz="2000" dirty="0"/>
              <a:t>, ils ont un intérêt, une </a:t>
            </a:r>
            <a:r>
              <a:rPr lang="fr-FR" sz="2000" dirty="0">
                <a:solidFill>
                  <a:srgbClr val="FF0000"/>
                </a:solidFill>
              </a:rPr>
              <a:t>responsabilité</a:t>
            </a:r>
            <a:r>
              <a:rPr lang="fr-FR" sz="2000" dirty="0"/>
              <a:t>, une motivation, voire une obligation »</a:t>
            </a:r>
            <a:br>
              <a:rPr lang="fr-FR" sz="2000" dirty="0"/>
            </a:br>
            <a:endParaRPr lang="fr-FR" sz="2000" dirty="0"/>
          </a:p>
          <a:p>
            <a:r>
              <a:rPr lang="fr-FR" sz="2000" i="1" dirty="0"/>
              <a:t>BARREYRE Jean-Yves (sous la </a:t>
            </a:r>
            <a:r>
              <a:rPr lang="fr-FR" sz="2000" i="1" dirty="0" err="1"/>
              <a:t>dir</a:t>
            </a:r>
            <a:r>
              <a:rPr lang="fr-FR" sz="2000" i="1" dirty="0"/>
              <a:t>. de), Dictionnaire critique de l’action sociale, Fayard, Paris, 1995</a:t>
            </a:r>
            <a:endParaRPr lang="fr-FR" sz="2000" dirty="0"/>
          </a:p>
        </p:txBody>
      </p:sp>
      <p:sp>
        <p:nvSpPr>
          <p:cNvPr id="4" name="Triangle rectangle 3"/>
          <p:cNvSpPr/>
          <p:nvPr/>
        </p:nvSpPr>
        <p:spPr>
          <a:xfrm rot="10800000">
            <a:off x="8100391" y="285151"/>
            <a:ext cx="722879" cy="767585"/>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476672"/>
            <a:ext cx="7632848" cy="9541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2800" dirty="0">
                <a:solidFill>
                  <a:srgbClr val="002060"/>
                </a:solidFill>
              </a:rPr>
              <a:t>Pour un partenariat réussi, </a:t>
            </a:r>
          </a:p>
          <a:p>
            <a:pPr algn="ctr"/>
            <a:r>
              <a:rPr lang="fr-FR" sz="2800" dirty="0">
                <a:solidFill>
                  <a:srgbClr val="002060"/>
                </a:solidFill>
              </a:rPr>
              <a:t>quelques  préalables … indispensables</a:t>
            </a:r>
          </a:p>
        </p:txBody>
      </p:sp>
      <p:sp>
        <p:nvSpPr>
          <p:cNvPr id="3" name="ZoneTexte 2"/>
          <p:cNvSpPr txBox="1"/>
          <p:nvPr/>
        </p:nvSpPr>
        <p:spPr>
          <a:xfrm>
            <a:off x="2051720" y="1772816"/>
            <a:ext cx="5328592"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200" dirty="0">
                <a:solidFill>
                  <a:schemeClr val="accent5">
                    <a:lumMod val="40000"/>
                    <a:lumOff val="60000"/>
                  </a:schemeClr>
                </a:solidFill>
              </a:rPr>
              <a:t>Le </a:t>
            </a:r>
            <a:r>
              <a:rPr lang="fr-FR" sz="3200" dirty="0">
                <a:solidFill>
                  <a:schemeClr val="accent6">
                    <a:lumMod val="50000"/>
                  </a:schemeClr>
                </a:solidFill>
              </a:rPr>
              <a:t>désir</a:t>
            </a:r>
            <a:r>
              <a:rPr lang="fr-FR" sz="3200" dirty="0">
                <a:solidFill>
                  <a:schemeClr val="accent5">
                    <a:lumMod val="40000"/>
                    <a:lumOff val="60000"/>
                  </a:schemeClr>
                </a:solidFill>
              </a:rPr>
              <a:t> ….</a:t>
            </a:r>
          </a:p>
          <a:p>
            <a:pPr algn="ctr"/>
            <a:r>
              <a:rPr lang="fr-FR" sz="3200" dirty="0">
                <a:solidFill>
                  <a:schemeClr val="accent5">
                    <a:lumMod val="40000"/>
                    <a:lumOff val="60000"/>
                  </a:schemeClr>
                </a:solidFill>
              </a:rPr>
              <a:t>A plusieurs c’est mieux !</a:t>
            </a:r>
          </a:p>
          <a:p>
            <a:pPr algn="ctr"/>
            <a:endParaRPr lang="fr-FR" sz="3200" dirty="0">
              <a:solidFill>
                <a:srgbClr val="7030A0"/>
              </a:solidFill>
            </a:endParaRPr>
          </a:p>
        </p:txBody>
      </p:sp>
      <p:pic>
        <p:nvPicPr>
          <p:cNvPr id="4" name="Image 3" descr="IMG_1661.JPG"/>
          <p:cNvPicPr>
            <a:picLocks noChangeAspect="1"/>
          </p:cNvPicPr>
          <p:nvPr/>
        </p:nvPicPr>
        <p:blipFill>
          <a:blip r:embed="rId2" cstate="print"/>
          <a:stretch>
            <a:fillRect/>
          </a:stretch>
        </p:blipFill>
        <p:spPr>
          <a:xfrm>
            <a:off x="683568" y="3356992"/>
            <a:ext cx="3271912" cy="2453934"/>
          </a:xfrm>
          <a:prstGeom prst="rect">
            <a:avLst/>
          </a:prstGeom>
          <a:ln>
            <a:noFill/>
          </a:ln>
          <a:effectLst>
            <a:outerShdw blurRad="292100" dist="139700" dir="2700000" algn="tl" rotWithShape="0">
              <a:srgbClr val="333333">
                <a:alpha val="65000"/>
              </a:srgbClr>
            </a:outerShdw>
          </a:effectLst>
        </p:spPr>
      </p:pic>
      <p:pic>
        <p:nvPicPr>
          <p:cNvPr id="5" name="Image 4" descr="IMG_1663.JPG"/>
          <p:cNvPicPr>
            <a:picLocks noChangeAspect="1"/>
          </p:cNvPicPr>
          <p:nvPr/>
        </p:nvPicPr>
        <p:blipFill>
          <a:blip r:embed="rId3" cstate="print"/>
          <a:stretch>
            <a:fillRect/>
          </a:stretch>
        </p:blipFill>
        <p:spPr>
          <a:xfrm>
            <a:off x="5004048" y="3356992"/>
            <a:ext cx="3295915" cy="2471936"/>
          </a:xfrm>
          <a:prstGeom prst="rect">
            <a:avLst/>
          </a:prstGeom>
          <a:ln>
            <a:noFill/>
          </a:ln>
          <a:effectLst>
            <a:outerShdw blurRad="292100" dist="139700" dir="2700000" algn="tl" rotWithShape="0">
              <a:srgbClr val="333333">
                <a:alpha val="65000"/>
              </a:srgbClr>
            </a:outerShdw>
          </a:effectLst>
        </p:spPr>
      </p:pic>
      <p:sp>
        <p:nvSpPr>
          <p:cNvPr id="7" name="Triangle rectangle 6"/>
          <p:cNvSpPr/>
          <p:nvPr/>
        </p:nvSpPr>
        <p:spPr>
          <a:xfrm rot="10800000">
            <a:off x="8100391" y="285151"/>
            <a:ext cx="722879" cy="767585"/>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548680"/>
            <a:ext cx="7632848" cy="98488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2000" dirty="0">
                <a:solidFill>
                  <a:srgbClr val="002060"/>
                </a:solidFill>
              </a:rPr>
              <a:t>Pour un partenariat réussi, </a:t>
            </a:r>
          </a:p>
          <a:p>
            <a:pPr algn="ctr"/>
            <a:r>
              <a:rPr lang="fr-FR" sz="2000" dirty="0">
                <a:solidFill>
                  <a:srgbClr val="002060"/>
                </a:solidFill>
              </a:rPr>
              <a:t>quelques  préalables … indispensables</a:t>
            </a:r>
          </a:p>
          <a:p>
            <a:endParaRPr lang="fr-FR" dirty="0"/>
          </a:p>
        </p:txBody>
      </p:sp>
      <p:sp>
        <p:nvSpPr>
          <p:cNvPr id="3" name="ZoneTexte 2"/>
          <p:cNvSpPr txBox="1"/>
          <p:nvPr/>
        </p:nvSpPr>
        <p:spPr>
          <a:xfrm>
            <a:off x="683568" y="1556792"/>
            <a:ext cx="7560840" cy="35394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200" dirty="0">
                <a:solidFill>
                  <a:schemeClr val="accent5">
                    <a:lumMod val="40000"/>
                    <a:lumOff val="60000"/>
                  </a:schemeClr>
                </a:solidFill>
              </a:rPr>
              <a:t>L’</a:t>
            </a:r>
            <a:r>
              <a:rPr lang="fr-FR" sz="3200" dirty="0">
                <a:solidFill>
                  <a:schemeClr val="accent6">
                    <a:lumMod val="50000"/>
                  </a:schemeClr>
                </a:solidFill>
              </a:rPr>
              <a:t>implication</a:t>
            </a:r>
            <a:r>
              <a:rPr lang="fr-FR" sz="3200" dirty="0">
                <a:solidFill>
                  <a:schemeClr val="accent5">
                    <a:lumMod val="40000"/>
                    <a:lumOff val="60000"/>
                  </a:schemeClr>
                </a:solidFill>
              </a:rPr>
              <a:t> : engagement, écoute et attention à l’autre.</a:t>
            </a:r>
          </a:p>
          <a:p>
            <a:pPr algn="ctr"/>
            <a:endParaRPr lang="fr-FR" sz="3200" dirty="0">
              <a:solidFill>
                <a:schemeClr val="accent5">
                  <a:lumMod val="40000"/>
                  <a:lumOff val="60000"/>
                </a:schemeClr>
              </a:solidFill>
            </a:endParaRPr>
          </a:p>
          <a:p>
            <a:pPr algn="ctr"/>
            <a:r>
              <a:rPr lang="fr-FR" sz="3200" dirty="0">
                <a:solidFill>
                  <a:schemeClr val="accent5">
                    <a:lumMod val="40000"/>
                    <a:lumOff val="60000"/>
                  </a:schemeClr>
                </a:solidFill>
              </a:rPr>
              <a:t>(le partenaire pressenti)</a:t>
            </a:r>
          </a:p>
          <a:p>
            <a:pPr algn="ctr"/>
            <a:endParaRPr lang="fr-FR" sz="3200" dirty="0">
              <a:solidFill>
                <a:schemeClr val="accent5">
                  <a:lumMod val="40000"/>
                  <a:lumOff val="60000"/>
                </a:schemeClr>
              </a:solidFill>
            </a:endParaRPr>
          </a:p>
          <a:p>
            <a:pPr algn="ctr"/>
            <a:r>
              <a:rPr lang="fr-FR" sz="3200" dirty="0">
                <a:solidFill>
                  <a:schemeClr val="accent5">
                    <a:lumMod val="40000"/>
                    <a:lumOff val="60000"/>
                  </a:schemeClr>
                </a:solidFill>
              </a:rPr>
              <a:t>D’où un effort de </a:t>
            </a:r>
            <a:r>
              <a:rPr lang="fr-FR" sz="3200" dirty="0">
                <a:solidFill>
                  <a:schemeClr val="accent6">
                    <a:lumMod val="50000"/>
                  </a:schemeClr>
                </a:solidFill>
              </a:rPr>
              <a:t>connaissance</a:t>
            </a:r>
            <a:r>
              <a:rPr lang="fr-FR" sz="3200" dirty="0">
                <a:solidFill>
                  <a:schemeClr val="accent5">
                    <a:lumMod val="40000"/>
                    <a:lumOff val="60000"/>
                  </a:schemeClr>
                </a:solidFill>
              </a:rPr>
              <a:t> et de </a:t>
            </a:r>
            <a:r>
              <a:rPr lang="fr-FR" sz="3200" dirty="0">
                <a:solidFill>
                  <a:schemeClr val="accent6">
                    <a:lumMod val="50000"/>
                  </a:schemeClr>
                </a:solidFill>
              </a:rPr>
              <a:t>reconnaissance</a:t>
            </a:r>
            <a:r>
              <a:rPr lang="fr-FR" sz="3200" dirty="0">
                <a:solidFill>
                  <a:schemeClr val="accent5">
                    <a:lumMod val="40000"/>
                    <a:lumOff val="60000"/>
                  </a:schemeClr>
                </a:solidFill>
              </a:rPr>
              <a:t> de l’autre.</a:t>
            </a:r>
          </a:p>
        </p:txBody>
      </p:sp>
      <p:sp>
        <p:nvSpPr>
          <p:cNvPr id="4" name="Triangle rectangle 3"/>
          <p:cNvSpPr/>
          <p:nvPr/>
        </p:nvSpPr>
        <p:spPr>
          <a:xfrm rot="10800000">
            <a:off x="8100391" y="285151"/>
            <a:ext cx="722879" cy="767585"/>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DP13.jpg"/>
          <p:cNvPicPr>
            <a:picLocks noChangeAspect="1"/>
          </p:cNvPicPr>
          <p:nvPr/>
        </p:nvPicPr>
        <p:blipFill>
          <a:blip r:embed="rId2" cstate="print"/>
          <a:srcRect r="19649"/>
          <a:stretch>
            <a:fillRect/>
          </a:stretch>
        </p:blipFill>
        <p:spPr>
          <a:xfrm>
            <a:off x="971600" y="980728"/>
            <a:ext cx="7053416" cy="4937760"/>
          </a:xfrm>
          <a:prstGeom prst="rect">
            <a:avLst/>
          </a:prstGeom>
          <a:ln>
            <a:noFill/>
          </a:ln>
          <a:effectLst>
            <a:outerShdw blurRad="292100" dist="139700" dir="2700000" algn="tl" rotWithShape="0">
              <a:srgbClr val="333333">
                <a:alpha val="65000"/>
              </a:srgbClr>
            </a:outerShdw>
          </a:effectLst>
        </p:spPr>
      </p:pic>
      <p:sp>
        <p:nvSpPr>
          <p:cNvPr id="3" name="Triangle rectangle 2"/>
          <p:cNvSpPr/>
          <p:nvPr/>
        </p:nvSpPr>
        <p:spPr>
          <a:xfrm rot="10800000">
            <a:off x="8100391" y="285151"/>
            <a:ext cx="722879" cy="767585"/>
          </a:xfrm>
          <a:prstGeom prst="rtTriangle">
            <a:avLst/>
          </a:prstGeom>
          <a:solidFill>
            <a:srgbClr val="EC4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620688"/>
            <a:ext cx="7992888"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600" dirty="0">
                <a:solidFill>
                  <a:schemeClr val="accent5">
                    <a:lumMod val="60000"/>
                    <a:lumOff val="40000"/>
                  </a:schemeClr>
                </a:solidFill>
              </a:rPr>
              <a:t>Bien définir la place de chacun.</a:t>
            </a:r>
          </a:p>
          <a:p>
            <a:endParaRPr lang="fr-FR" sz="3600" dirty="0">
              <a:solidFill>
                <a:schemeClr val="accent5">
                  <a:lumMod val="60000"/>
                  <a:lumOff val="40000"/>
                </a:schemeClr>
              </a:solidFill>
            </a:endParaRPr>
          </a:p>
          <a:p>
            <a:pPr marL="571500" indent="-571500">
              <a:buFontTx/>
              <a:buChar char="-"/>
            </a:pPr>
            <a:r>
              <a:rPr lang="fr-FR" sz="3600" dirty="0"/>
              <a:t>Quelle reconnaissance mutuelle ?</a:t>
            </a:r>
          </a:p>
          <a:p>
            <a:pPr marL="571500" indent="-571500">
              <a:buFontTx/>
              <a:buChar char="-"/>
            </a:pPr>
            <a:endParaRPr lang="fr-FR" sz="3600" dirty="0"/>
          </a:p>
          <a:p>
            <a:pPr marL="571500" indent="-571500">
              <a:buFontTx/>
              <a:buChar char="-"/>
            </a:pPr>
            <a:r>
              <a:rPr lang="fr-FR" sz="3600" dirty="0"/>
              <a:t>Quelle légitimité à intervenir dans nos structures ? </a:t>
            </a:r>
          </a:p>
          <a:p>
            <a:pPr marL="571500" indent="-571500">
              <a:buFontTx/>
              <a:buChar char="-"/>
            </a:pPr>
            <a:endParaRPr lang="fr-FR" sz="3600" dirty="0"/>
          </a:p>
          <a:p>
            <a:pPr marL="571500" indent="-571500">
              <a:buFontTx/>
              <a:buChar char="-"/>
            </a:pPr>
            <a:r>
              <a:rPr lang="fr-FR" sz="3600" dirty="0"/>
              <a:t>Quelles sont les compétences de chacun, quelle valeur ajoutée ? </a:t>
            </a:r>
          </a:p>
          <a:p>
            <a:pPr algn="ctr"/>
            <a:endParaRPr lang="fr-FR" sz="3600" dirty="0"/>
          </a:p>
        </p:txBody>
      </p:sp>
      <p:sp>
        <p:nvSpPr>
          <p:cNvPr id="3" name="Triangle rectangle 2"/>
          <p:cNvSpPr/>
          <p:nvPr/>
        </p:nvSpPr>
        <p:spPr>
          <a:xfrm rot="10800000">
            <a:off x="8100391" y="285151"/>
            <a:ext cx="722879" cy="767585"/>
          </a:xfrm>
          <a:prstGeom prst="rtTriangle">
            <a:avLst/>
          </a:prstGeom>
          <a:solidFill>
            <a:srgbClr val="EC4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encrypted-tbn3.gstatic.com/images?q=tbn:ANd9GcSNsaOYV2d4nT519wbPTafhG3RYq59kraBZiHxvMP3D84e3yeYl"/>
          <p:cNvPicPr>
            <a:picLocks noChangeAspect="1" noChangeArrowheads="1"/>
          </p:cNvPicPr>
          <p:nvPr/>
        </p:nvPicPr>
        <p:blipFill>
          <a:blip r:embed="rId2" cstate="print"/>
          <a:srcRect/>
          <a:stretch>
            <a:fillRect/>
          </a:stretch>
        </p:blipFill>
        <p:spPr bwMode="auto">
          <a:xfrm>
            <a:off x="2051720" y="1196752"/>
            <a:ext cx="4648260" cy="4505553"/>
          </a:xfrm>
          <a:prstGeom prst="rect">
            <a:avLst/>
          </a:prstGeom>
          <a:ln>
            <a:noFill/>
          </a:ln>
          <a:effectLst>
            <a:outerShdw blurRad="292100" dist="139700" dir="2700000" algn="tl" rotWithShape="0">
              <a:srgbClr val="333333">
                <a:alpha val="65000"/>
              </a:srgbClr>
            </a:outerShdw>
          </a:effectLst>
        </p:spPr>
      </p:pic>
      <p:sp>
        <p:nvSpPr>
          <p:cNvPr id="3" name="Triangle rectangle 2"/>
          <p:cNvSpPr/>
          <p:nvPr/>
        </p:nvSpPr>
        <p:spPr>
          <a:xfrm rot="10800000">
            <a:off x="8100391" y="285151"/>
            <a:ext cx="722879" cy="767585"/>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3608" y="2492896"/>
            <a:ext cx="6840760"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4800" dirty="0"/>
              <a:t>II. L’élaboration d’un 	projet</a:t>
            </a:r>
          </a:p>
        </p:txBody>
      </p:sp>
    </p:spTree>
    <p:extLst>
      <p:ext uri="{BB962C8B-B14F-4D97-AF65-F5344CB8AC3E}">
        <p14:creationId xmlns:p14="http://schemas.microsoft.com/office/powerpoint/2010/main" xmlns="" val="163971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DP14.jpg"/>
          <p:cNvPicPr>
            <a:picLocks noChangeAspect="1"/>
          </p:cNvPicPr>
          <p:nvPr/>
        </p:nvPicPr>
        <p:blipFill>
          <a:blip r:embed="rId2" cstate="print"/>
          <a:srcRect r="29050"/>
          <a:stretch>
            <a:fillRect/>
          </a:stretch>
        </p:blipFill>
        <p:spPr>
          <a:xfrm>
            <a:off x="971600" y="668944"/>
            <a:ext cx="7452320" cy="5908266"/>
          </a:xfrm>
          <a:prstGeom prst="rect">
            <a:avLst/>
          </a:prstGeom>
          <a:ln>
            <a:noFill/>
          </a:ln>
          <a:effectLst>
            <a:outerShdw blurRad="292100" dist="139700" dir="2700000" algn="tl" rotWithShape="0">
              <a:srgbClr val="333333">
                <a:alpha val="65000"/>
              </a:srgbClr>
            </a:outerShdw>
          </a:effectLst>
        </p:spPr>
      </p:pic>
      <p:sp>
        <p:nvSpPr>
          <p:cNvPr id="3" name="Triangle rectangle 2"/>
          <p:cNvSpPr/>
          <p:nvPr/>
        </p:nvSpPr>
        <p:spPr>
          <a:xfrm rot="10800000">
            <a:off x="7524328" y="764704"/>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3068960"/>
            <a:ext cx="5688632" cy="584775"/>
          </a:xfrm>
          <a:prstGeom prst="rect">
            <a:avLst/>
          </a:prstGeom>
          <a:noFill/>
        </p:spPr>
        <p:txBody>
          <a:bodyPr wrap="square" rtlCol="0">
            <a:spAutoFit/>
          </a:bodyPr>
          <a:lstStyle/>
          <a:p>
            <a:pPr algn="ctr"/>
            <a:r>
              <a:rPr lang="fr-FR" sz="3200" dirty="0"/>
              <a:t>a. une </a:t>
            </a:r>
            <a:r>
              <a:rPr lang="fr-FR" sz="3200" dirty="0" err="1"/>
              <a:t>co</a:t>
            </a:r>
            <a:r>
              <a:rPr lang="fr-FR" sz="3200" dirty="0"/>
              <a:t>-construction</a:t>
            </a:r>
          </a:p>
        </p:txBody>
      </p:sp>
      <p:sp>
        <p:nvSpPr>
          <p:cNvPr id="3" name="Triangle rectangle 2"/>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84129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SOMMAIRE</a:t>
            </a:r>
          </a:p>
        </p:txBody>
      </p:sp>
      <p:sp>
        <p:nvSpPr>
          <p:cNvPr id="3" name="Espace réservé du contenu 2"/>
          <p:cNvSpPr>
            <a:spLocks noGrp="1"/>
          </p:cNvSpPr>
          <p:nvPr>
            <p:ph idx="1"/>
          </p:nvPr>
        </p:nvSpPr>
        <p:spPr/>
        <p:txBody>
          <a:bodyPr>
            <a:normAutofit fontScale="92500" lnSpcReduction="10000"/>
          </a:bodyPr>
          <a:lstStyle/>
          <a:p>
            <a:endParaRPr lang="fr-FR" dirty="0"/>
          </a:p>
          <a:p>
            <a:r>
              <a:rPr lang="fr-FR" dirty="0"/>
              <a:t>I. Définition du partenariat		</a:t>
            </a:r>
            <a:r>
              <a:rPr lang="fr-FR" sz="2200" dirty="0"/>
              <a:t>p. 3</a:t>
            </a:r>
          </a:p>
          <a:p>
            <a:r>
              <a:rPr lang="fr-FR" dirty="0"/>
              <a:t>II. L’élaboration d’un projet		</a:t>
            </a:r>
            <a:r>
              <a:rPr lang="fr-FR" sz="2200" dirty="0"/>
              <a:t>p. 17</a:t>
            </a:r>
          </a:p>
          <a:p>
            <a:pPr marL="411480" lvl="1" indent="0">
              <a:buNone/>
            </a:pPr>
            <a:r>
              <a:rPr lang="fr-FR" dirty="0"/>
              <a:t>	a. une </a:t>
            </a:r>
            <a:r>
              <a:rPr lang="fr-FR" dirty="0" err="1"/>
              <a:t>co</a:t>
            </a:r>
            <a:r>
              <a:rPr lang="fr-FR" dirty="0"/>
              <a:t>-construction</a:t>
            </a:r>
          </a:p>
          <a:p>
            <a:pPr marL="411480" lvl="1" indent="0">
              <a:buNone/>
            </a:pPr>
            <a:r>
              <a:rPr lang="fr-FR" dirty="0"/>
              <a:t>	b. un nécessaire état des lieux</a:t>
            </a:r>
          </a:p>
          <a:p>
            <a:pPr marL="411480" lvl="1" indent="0">
              <a:buNone/>
            </a:pPr>
            <a:r>
              <a:rPr lang="fr-FR" dirty="0"/>
              <a:t>	c. le choix du ou des partenaire (s)</a:t>
            </a:r>
          </a:p>
          <a:p>
            <a:pPr marL="63500" indent="0">
              <a:buNone/>
            </a:pPr>
            <a:r>
              <a:rPr lang="fr-FR" dirty="0"/>
              <a:t>  III. Le montage et la formalisation du 	projet					</a:t>
            </a:r>
            <a:r>
              <a:rPr lang="fr-FR" sz="2200" dirty="0"/>
              <a:t>p. 45 </a:t>
            </a:r>
          </a:p>
          <a:p>
            <a:pPr marL="63500" indent="0">
              <a:buNone/>
            </a:pPr>
            <a:r>
              <a:rPr lang="fr-FR" dirty="0"/>
              <a:t>	</a:t>
            </a:r>
            <a:r>
              <a:rPr lang="fr-FR" sz="2600" dirty="0"/>
              <a:t>a. les objectifs</a:t>
            </a:r>
          </a:p>
          <a:p>
            <a:pPr marL="63500" indent="0">
              <a:buNone/>
            </a:pPr>
            <a:r>
              <a:rPr lang="fr-FR" sz="2600" dirty="0"/>
              <a:t>	b. les moyens et les coûts</a:t>
            </a:r>
          </a:p>
          <a:p>
            <a:pPr marL="63500" indent="0">
              <a:buNone/>
            </a:pPr>
            <a:r>
              <a:rPr lang="fr-FR" sz="2600" dirty="0"/>
              <a:t>	c. le choix des actions</a:t>
            </a:r>
          </a:p>
          <a:p>
            <a:pPr marL="822960" lvl="3" indent="0">
              <a:buNone/>
            </a:pPr>
            <a:endParaRPr lang="fr-FR" sz="3200" dirty="0"/>
          </a:p>
          <a:p>
            <a:pPr lvl="1"/>
            <a:endParaRPr lang="fr-FR" sz="3200" dirty="0"/>
          </a:p>
          <a:p>
            <a:pPr marL="822960" lvl="3" indent="0">
              <a:buNone/>
            </a:pPr>
            <a:endParaRPr lang="fr-FR" sz="2600" dirty="0"/>
          </a:p>
          <a:p>
            <a:pPr marL="822960" lvl="3" indent="0">
              <a:buNone/>
            </a:pPr>
            <a:endParaRPr lang="fr-FR" dirty="0"/>
          </a:p>
          <a:p>
            <a:pPr marL="822960" lvl="3" indent="0">
              <a:buNone/>
            </a:pPr>
            <a:endParaRPr lang="fr-FR" dirty="0"/>
          </a:p>
          <a:p>
            <a:pPr lvl="3"/>
            <a:endParaRPr lang="fr-FR" dirty="0"/>
          </a:p>
        </p:txBody>
      </p:sp>
    </p:spTree>
    <p:extLst>
      <p:ext uri="{BB962C8B-B14F-4D97-AF65-F5344CB8AC3E}">
        <p14:creationId xmlns:p14="http://schemas.microsoft.com/office/powerpoint/2010/main" xmlns="" val="344970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6192688"/>
          </a:xfrm>
          <a:effectLst>
            <a:outerShdw blurRad="50800" dist="38100" dir="2700000" algn="tl" rotWithShape="0">
              <a:prstClr val="black">
                <a:alpha val="40000"/>
              </a:prstClr>
            </a:outerShdw>
          </a:effectLst>
        </p:spPr>
        <p:txBody>
          <a:bodyPr>
            <a:normAutofit fontScale="90000"/>
          </a:bodyPr>
          <a:lstStyle/>
          <a:p>
            <a:pPr algn="l"/>
            <a:r>
              <a:rPr lang="fr-FR" sz="3600" dirty="0">
                <a:solidFill>
                  <a:schemeClr val="accent5">
                    <a:lumMod val="40000"/>
                    <a:lumOff val="60000"/>
                  </a:schemeClr>
                </a:solidFill>
              </a:rPr>
              <a:t>En fonction :</a:t>
            </a:r>
            <a:r>
              <a:rPr lang="fr-FR" sz="3600" dirty="0"/>
              <a:t>	</a:t>
            </a:r>
            <a:br>
              <a:rPr lang="fr-FR" sz="3600" dirty="0"/>
            </a:br>
            <a:r>
              <a:rPr lang="fr-FR" sz="3600" dirty="0">
                <a:solidFill>
                  <a:schemeClr val="tx1"/>
                </a:solidFill>
              </a:rPr>
              <a:t>- </a:t>
            </a:r>
            <a:r>
              <a:rPr lang="fr-FR" sz="3100" dirty="0">
                <a:solidFill>
                  <a:schemeClr val="tx1"/>
                </a:solidFill>
              </a:rPr>
              <a:t>d’</a:t>
            </a:r>
            <a:r>
              <a:rPr lang="fr-FR" sz="3100" b="1" dirty="0">
                <a:solidFill>
                  <a:schemeClr val="tx1"/>
                </a:solidFill>
              </a:rPr>
              <a:t>objectifs communs</a:t>
            </a:r>
            <a:r>
              <a:rPr lang="fr-FR" sz="3100" dirty="0">
                <a:solidFill>
                  <a:schemeClr val="tx1"/>
                </a:solidFill>
              </a:rPr>
              <a:t> </a:t>
            </a:r>
            <a:br>
              <a:rPr lang="fr-FR" sz="3100" dirty="0">
                <a:solidFill>
                  <a:schemeClr val="tx1"/>
                </a:solidFill>
              </a:rPr>
            </a:br>
            <a:r>
              <a:rPr lang="fr-FR" sz="3100" dirty="0">
                <a:solidFill>
                  <a:schemeClr val="tx1"/>
                </a:solidFill>
              </a:rPr>
              <a:t/>
            </a:r>
            <a:br>
              <a:rPr lang="fr-FR" sz="3100" dirty="0">
                <a:solidFill>
                  <a:schemeClr val="tx1"/>
                </a:solidFill>
              </a:rPr>
            </a:br>
            <a:r>
              <a:rPr lang="fr-FR" sz="3100" dirty="0">
                <a:solidFill>
                  <a:schemeClr val="tx1"/>
                </a:solidFill>
              </a:rPr>
              <a:t>- d’</a:t>
            </a:r>
            <a:r>
              <a:rPr lang="fr-FR" sz="3100" b="1" dirty="0">
                <a:solidFill>
                  <a:schemeClr val="tx1"/>
                </a:solidFill>
              </a:rPr>
              <a:t>objectifs propres </a:t>
            </a:r>
            <a:r>
              <a:rPr lang="fr-FR" sz="3100" dirty="0">
                <a:solidFill>
                  <a:schemeClr val="tx1"/>
                </a:solidFill>
              </a:rPr>
              <a:t>mais c</a:t>
            </a:r>
            <a:r>
              <a:rPr lang="fr-FR" sz="3100" b="1" dirty="0">
                <a:solidFill>
                  <a:schemeClr val="tx1"/>
                </a:solidFill>
              </a:rPr>
              <a:t>omplémentaires</a:t>
            </a:r>
            <a:r>
              <a:rPr lang="fr-FR" sz="3100" dirty="0">
                <a:solidFill>
                  <a:schemeClr val="tx1"/>
                </a:solidFill>
              </a:rPr>
              <a:t>.</a:t>
            </a:r>
            <a:br>
              <a:rPr lang="fr-FR" sz="3100" dirty="0">
                <a:solidFill>
                  <a:schemeClr val="tx1"/>
                </a:solidFill>
              </a:rPr>
            </a:br>
            <a:r>
              <a:rPr lang="fr-FR" sz="3100" dirty="0">
                <a:solidFill>
                  <a:schemeClr val="tx1"/>
                </a:solidFill>
              </a:rPr>
              <a:t/>
            </a:r>
            <a:br>
              <a:rPr lang="fr-FR" sz="3100" dirty="0">
                <a:solidFill>
                  <a:schemeClr val="tx1"/>
                </a:solidFill>
              </a:rPr>
            </a:br>
            <a:r>
              <a:rPr lang="fr-FR" sz="3100" dirty="0">
                <a:solidFill>
                  <a:schemeClr val="tx1"/>
                </a:solidFill>
              </a:rPr>
              <a:t>- de </a:t>
            </a:r>
            <a:r>
              <a:rPr lang="fr-FR" sz="3100" b="1" dirty="0">
                <a:solidFill>
                  <a:schemeClr val="tx1"/>
                </a:solidFill>
              </a:rPr>
              <a:t>besoins</a:t>
            </a:r>
            <a:r>
              <a:rPr lang="fr-FR" sz="3100" dirty="0">
                <a:solidFill>
                  <a:schemeClr val="tx1"/>
                </a:solidFill>
              </a:rPr>
              <a:t> et d’</a:t>
            </a:r>
            <a:r>
              <a:rPr lang="fr-FR" sz="3100" b="1" dirty="0">
                <a:solidFill>
                  <a:schemeClr val="tx1"/>
                </a:solidFill>
              </a:rPr>
              <a:t>obligations</a:t>
            </a:r>
            <a:r>
              <a:rPr lang="fr-FR" sz="3100" dirty="0">
                <a:solidFill>
                  <a:schemeClr val="tx1"/>
                </a:solidFill>
              </a:rPr>
              <a:t> identifiés </a:t>
            </a:r>
            <a:br>
              <a:rPr lang="fr-FR" sz="3100" dirty="0">
                <a:solidFill>
                  <a:schemeClr val="tx1"/>
                </a:solidFill>
              </a:rPr>
            </a:br>
            <a:r>
              <a:rPr lang="fr-FR" sz="3100" dirty="0">
                <a:solidFill>
                  <a:schemeClr val="tx1"/>
                </a:solidFill>
              </a:rPr>
              <a:t/>
            </a:r>
            <a:br>
              <a:rPr lang="fr-FR" sz="3100" dirty="0">
                <a:solidFill>
                  <a:schemeClr val="tx1"/>
                </a:solidFill>
              </a:rPr>
            </a:br>
            <a:r>
              <a:rPr lang="fr-FR" sz="3100" dirty="0">
                <a:solidFill>
                  <a:schemeClr val="tx1"/>
                </a:solidFill>
              </a:rPr>
              <a:t>- des </a:t>
            </a:r>
            <a:r>
              <a:rPr lang="fr-FR" sz="3100" b="1" dirty="0">
                <a:solidFill>
                  <a:schemeClr val="tx1"/>
                </a:solidFill>
              </a:rPr>
              <a:t>compétences</a:t>
            </a:r>
            <a:r>
              <a:rPr lang="fr-FR" sz="3100" dirty="0">
                <a:solidFill>
                  <a:schemeClr val="tx1"/>
                </a:solidFill>
              </a:rPr>
              <a:t> et possibilités matérielles de chacun (</a:t>
            </a:r>
            <a:r>
              <a:rPr lang="fr-FR" sz="2200" dirty="0">
                <a:solidFill>
                  <a:schemeClr val="tx1"/>
                </a:solidFill>
              </a:rPr>
              <a:t>compétences, fonds, lieux,  matériel, temps …). </a:t>
            </a:r>
            <a:r>
              <a:rPr lang="fr-FR" sz="3100" dirty="0">
                <a:solidFill>
                  <a:schemeClr val="tx1"/>
                </a:solidFill>
              </a:rPr>
              <a:t/>
            </a:r>
            <a:br>
              <a:rPr lang="fr-FR" sz="3100" dirty="0">
                <a:solidFill>
                  <a:schemeClr val="tx1"/>
                </a:solidFill>
              </a:rPr>
            </a:br>
            <a:r>
              <a:rPr lang="fr-FR" sz="3100" dirty="0">
                <a:solidFill>
                  <a:schemeClr val="tx1"/>
                </a:solidFill>
              </a:rPr>
              <a:t/>
            </a:r>
            <a:br>
              <a:rPr lang="fr-FR" sz="3100" dirty="0">
                <a:solidFill>
                  <a:schemeClr val="tx1"/>
                </a:solidFill>
              </a:rPr>
            </a:br>
            <a:r>
              <a:rPr lang="fr-FR" sz="3100" dirty="0">
                <a:solidFill>
                  <a:schemeClr val="tx1"/>
                </a:solidFill>
              </a:rPr>
              <a:t>- des ressources locales</a:t>
            </a:r>
            <a:r>
              <a:rPr lang="fr-FR" sz="3100" dirty="0"/>
              <a:t/>
            </a:r>
            <a:br>
              <a:rPr lang="fr-FR" sz="3100" dirty="0"/>
            </a:br>
            <a:endParaRPr lang="fr-FR" dirty="0"/>
          </a:p>
        </p:txBody>
      </p:sp>
      <p:sp>
        <p:nvSpPr>
          <p:cNvPr id="3" name="Triangle rectangle 2"/>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068960"/>
            <a:ext cx="8229600" cy="792088"/>
          </a:xfrm>
        </p:spPr>
        <p:txBody>
          <a:bodyPr>
            <a:normAutofit fontScale="90000"/>
          </a:bodyPr>
          <a:lstStyle/>
          <a:p>
            <a:pPr algn="ctr"/>
            <a:r>
              <a:rPr lang="fr-FR" sz="3200" dirty="0"/>
              <a:t/>
            </a:r>
            <a:br>
              <a:rPr lang="fr-FR" sz="3200" dirty="0"/>
            </a:br>
            <a:r>
              <a:rPr lang="fr-FR" sz="3200" dirty="0"/>
              <a:t/>
            </a:r>
            <a:br>
              <a:rPr lang="fr-FR" sz="3200" dirty="0"/>
            </a:br>
            <a:r>
              <a:rPr lang="fr-FR" sz="3200" dirty="0"/>
              <a:t/>
            </a:r>
            <a:br>
              <a:rPr lang="fr-FR" sz="3200" dirty="0"/>
            </a:br>
            <a:r>
              <a:rPr lang="fr-FR" sz="3200" dirty="0"/>
              <a:t/>
            </a:r>
            <a:br>
              <a:rPr lang="fr-FR" sz="3200" dirty="0"/>
            </a:br>
            <a:r>
              <a:rPr lang="fr-FR" sz="3200" dirty="0"/>
              <a:t/>
            </a:r>
            <a:br>
              <a:rPr lang="fr-FR" sz="3200" dirty="0"/>
            </a:br>
            <a:r>
              <a:rPr lang="fr-FR" sz="3200" dirty="0"/>
              <a:t/>
            </a:r>
            <a:br>
              <a:rPr lang="fr-FR" sz="3200" dirty="0"/>
            </a:br>
            <a:r>
              <a:rPr lang="fr-FR" sz="3200" dirty="0"/>
              <a:t/>
            </a:r>
            <a:br>
              <a:rPr lang="fr-FR" sz="3200" dirty="0"/>
            </a:br>
            <a:r>
              <a:rPr lang="fr-FR" sz="3200" dirty="0"/>
              <a:t>b. un nécessaire état des lieux</a:t>
            </a:r>
          </a:p>
        </p:txBody>
      </p:sp>
      <p:sp>
        <p:nvSpPr>
          <p:cNvPr id="4" name="Triangle rectangle 3"/>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652294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852936"/>
            <a:ext cx="8219256" cy="1396218"/>
          </a:xfrm>
        </p:spPr>
        <p:txBody>
          <a:bodyPr>
            <a:normAutofit/>
          </a:bodyPr>
          <a:lstStyle/>
          <a:p>
            <a:pPr algn="l"/>
            <a:r>
              <a:rPr lang="fr-FR" sz="2200" dirty="0"/>
              <a:t>Un nécessaire état des lieux</a:t>
            </a:r>
            <a:r>
              <a:rPr lang="fr-FR" dirty="0"/>
              <a:t/>
            </a:r>
            <a:br>
              <a:rPr lang="fr-FR" dirty="0"/>
            </a:br>
            <a:r>
              <a:rPr lang="fr-FR" dirty="0"/>
              <a:t>En interne…</a:t>
            </a:r>
          </a:p>
        </p:txBody>
      </p:sp>
      <p:sp>
        <p:nvSpPr>
          <p:cNvPr id="3" name="Triangle rectangle 2"/>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078195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83568" y="404664"/>
            <a:ext cx="7488832" cy="243143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dirty="0"/>
              <a:t>	</a:t>
            </a:r>
            <a:r>
              <a:rPr lang="fr-FR" sz="3600" b="1" dirty="0"/>
              <a:t>Notre public</a:t>
            </a:r>
          </a:p>
          <a:p>
            <a:pPr algn="ctr"/>
            <a:r>
              <a:rPr lang="fr-FR" sz="2000" dirty="0"/>
              <a:t>Son environnement social / son environnement familial / son environnement culturel / son niveau scolaire /  sa fréquentation des lieux de lecture / son comportement de lecture  etc.</a:t>
            </a:r>
          </a:p>
          <a:p>
            <a:endParaRPr lang="fr-FR" dirty="0"/>
          </a:p>
          <a:p>
            <a:r>
              <a:rPr lang="fr-FR" dirty="0"/>
              <a:t> </a:t>
            </a:r>
          </a:p>
        </p:txBody>
      </p:sp>
      <p:pic>
        <p:nvPicPr>
          <p:cNvPr id="5" name="Image 4" descr="affiche inegalité.png"/>
          <p:cNvPicPr>
            <a:picLocks noChangeAspect="1"/>
          </p:cNvPicPr>
          <p:nvPr/>
        </p:nvPicPr>
        <p:blipFill>
          <a:blip r:embed="rId2" cstate="print"/>
          <a:stretch>
            <a:fillRect/>
          </a:stretch>
        </p:blipFill>
        <p:spPr>
          <a:xfrm>
            <a:off x="1547664" y="2276872"/>
            <a:ext cx="5397693" cy="36004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475656" y="6021288"/>
            <a:ext cx="6552728" cy="523220"/>
          </a:xfrm>
          <a:prstGeom prst="rect">
            <a:avLst/>
          </a:prstGeom>
        </p:spPr>
        <p:txBody>
          <a:bodyPr wrap="square">
            <a:spAutoFit/>
          </a:bodyPr>
          <a:lstStyle/>
          <a:p>
            <a:r>
              <a:rPr lang="fr-FR" sz="1400" dirty="0"/>
              <a:t>Affiche réalisée par PIMENTA Manuel Maria et CARDOSO Rodrigo</a:t>
            </a:r>
          </a:p>
          <a:p>
            <a:r>
              <a:rPr lang="fr-FR" sz="1400" dirty="0"/>
              <a:t>Catégorie 16-25 ans. Prix Jeunesse pour l’égalité 2015 de l’Observatoire des inégalités.</a:t>
            </a:r>
          </a:p>
        </p:txBody>
      </p:sp>
      <p:sp>
        <p:nvSpPr>
          <p:cNvPr id="7" name="Triangle rectangle 6"/>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negalité lecture.jpg"/>
          <p:cNvPicPr>
            <a:picLocks noChangeAspect="1"/>
          </p:cNvPicPr>
          <p:nvPr/>
        </p:nvPicPr>
        <p:blipFill>
          <a:blip r:embed="rId2" cstate="print"/>
          <a:stretch>
            <a:fillRect/>
          </a:stretch>
        </p:blipFill>
        <p:spPr>
          <a:xfrm>
            <a:off x="1619672" y="1340768"/>
            <a:ext cx="6120746" cy="3448020"/>
          </a:xfrm>
          <a:prstGeom prst="rect">
            <a:avLst/>
          </a:prstGeom>
        </p:spPr>
      </p:pic>
      <p:sp>
        <p:nvSpPr>
          <p:cNvPr id="3" name="ZoneTexte 2"/>
          <p:cNvSpPr txBox="1"/>
          <p:nvPr/>
        </p:nvSpPr>
        <p:spPr>
          <a:xfrm>
            <a:off x="1547664" y="5085184"/>
            <a:ext cx="5328592" cy="369332"/>
          </a:xfrm>
          <a:prstGeom prst="rect">
            <a:avLst/>
          </a:prstGeom>
          <a:noFill/>
        </p:spPr>
        <p:txBody>
          <a:bodyPr wrap="square" rtlCol="0">
            <a:spAutoFit/>
          </a:bodyPr>
          <a:lstStyle/>
          <a:p>
            <a:r>
              <a:rPr lang="fr-FR" dirty="0"/>
              <a:t>Source image  : site </a:t>
            </a:r>
            <a:r>
              <a:rPr lang="fr-FR" i="1" dirty="0"/>
              <a:t>laviedesidées.fr</a:t>
            </a:r>
          </a:p>
        </p:txBody>
      </p:sp>
      <p:sp>
        <p:nvSpPr>
          <p:cNvPr id="4" name="Triangle rectangle 3"/>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32656"/>
            <a:ext cx="8280920"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600" b="1" dirty="0"/>
              <a:t>Les moyens humains </a:t>
            </a:r>
            <a:r>
              <a:rPr lang="fr-FR" sz="3600" dirty="0"/>
              <a:t>:</a:t>
            </a:r>
          </a:p>
          <a:p>
            <a:pPr algn="ctr"/>
            <a:r>
              <a:rPr lang="fr-FR" sz="3600" dirty="0"/>
              <a:t>La possibilité (ou pas) de travailler en équipe,  l’appui des supérieurs hiérarchiques, la motivation des élèves, des parents etc.  </a:t>
            </a:r>
          </a:p>
        </p:txBody>
      </p:sp>
      <p:pic>
        <p:nvPicPr>
          <p:cNvPr id="3" name="Image 2" descr="chat qui rale.jpg"/>
          <p:cNvPicPr>
            <a:picLocks noChangeAspect="1"/>
          </p:cNvPicPr>
          <p:nvPr/>
        </p:nvPicPr>
        <p:blipFill>
          <a:blip r:embed="rId2" cstate="print"/>
          <a:srcRect l="9574" r="31067"/>
          <a:stretch>
            <a:fillRect/>
          </a:stretch>
        </p:blipFill>
        <p:spPr>
          <a:xfrm>
            <a:off x="539552" y="3356992"/>
            <a:ext cx="2232248" cy="2592288"/>
          </a:xfrm>
          <a:prstGeom prst="rect">
            <a:avLst/>
          </a:prstGeom>
          <a:ln>
            <a:noFill/>
          </a:ln>
          <a:effectLst>
            <a:softEdge rad="112500"/>
          </a:effectLst>
        </p:spPr>
      </p:pic>
      <p:pic>
        <p:nvPicPr>
          <p:cNvPr id="4" name="Image 3" descr="travail equipe.jpg"/>
          <p:cNvPicPr>
            <a:picLocks noChangeAspect="1"/>
          </p:cNvPicPr>
          <p:nvPr/>
        </p:nvPicPr>
        <p:blipFill>
          <a:blip r:embed="rId3" cstate="print"/>
          <a:stretch>
            <a:fillRect/>
          </a:stretch>
        </p:blipFill>
        <p:spPr>
          <a:xfrm>
            <a:off x="4644008" y="3573016"/>
            <a:ext cx="3686175" cy="2448694"/>
          </a:xfrm>
          <a:prstGeom prst="rect">
            <a:avLst/>
          </a:prstGeom>
          <a:ln>
            <a:noFill/>
          </a:ln>
          <a:effectLst>
            <a:softEdge rad="112500"/>
          </a:effectLst>
        </p:spPr>
      </p:pic>
      <p:sp>
        <p:nvSpPr>
          <p:cNvPr id="5" name="ZoneTexte 4"/>
          <p:cNvSpPr txBox="1"/>
          <p:nvPr/>
        </p:nvSpPr>
        <p:spPr>
          <a:xfrm>
            <a:off x="3491880" y="4149080"/>
            <a:ext cx="504056" cy="369332"/>
          </a:xfrm>
          <a:prstGeom prst="rect">
            <a:avLst/>
          </a:prstGeom>
          <a:noFill/>
        </p:spPr>
        <p:txBody>
          <a:bodyPr wrap="square" rtlCol="0">
            <a:spAutoFit/>
          </a:bodyPr>
          <a:lstStyle/>
          <a:p>
            <a:r>
              <a:rPr lang="fr-FR" dirty="0"/>
              <a:t>Ou</a:t>
            </a:r>
          </a:p>
        </p:txBody>
      </p:sp>
      <p:sp>
        <p:nvSpPr>
          <p:cNvPr id="6" name="Triangle rectangle 5"/>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23528" y="404664"/>
            <a:ext cx="8496944" cy="569386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600" b="1" dirty="0"/>
              <a:t>Les conditions matérielles </a:t>
            </a:r>
            <a:r>
              <a:rPr lang="fr-FR" sz="3600" dirty="0"/>
              <a:t>dans lesquelles on travaille :</a:t>
            </a:r>
          </a:p>
          <a:p>
            <a:pPr algn="ctr"/>
            <a:endParaRPr lang="fr-FR" sz="3600" dirty="0"/>
          </a:p>
          <a:p>
            <a:pPr algn="ctr"/>
            <a:r>
              <a:rPr lang="fr-FR" sz="3200" dirty="0"/>
              <a:t>Le fonds / la qualité du catalogue et son accès ou non à distance/ le matériel (ordinateurs, outils nomades pour enregistrer ou filmer…, tables, grilles, vidéoprojecteurs / les lieux (espaces d’expositions, de travail, de lecture … )/ les heures d’ouverture / le temps de présence etc.</a:t>
            </a:r>
          </a:p>
        </p:txBody>
      </p:sp>
      <p:sp>
        <p:nvSpPr>
          <p:cNvPr id="3" name="Triangle rectangle 2"/>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124744"/>
            <a:ext cx="8424936" cy="39703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3600" dirty="0"/>
              <a:t>Un bilan de l’existant</a:t>
            </a:r>
          </a:p>
          <a:p>
            <a:endParaRPr lang="fr-FR" sz="3600" dirty="0"/>
          </a:p>
          <a:p>
            <a:pPr algn="ctr"/>
            <a:r>
              <a:rPr lang="fr-FR" sz="3600" dirty="0"/>
              <a:t>Faire le point sur les actions déjà existantes, repérer leurs effets positifs et leurs limites. La possibilité de les faire évoluer, de les généraliser, les modifier, les remplacer etc.  </a:t>
            </a:r>
          </a:p>
        </p:txBody>
      </p:sp>
      <p:sp>
        <p:nvSpPr>
          <p:cNvPr id="3" name="Triangle rectangle 2"/>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8352928" cy="5693866"/>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fr-FR" sz="2800" dirty="0"/>
              <a:t>Bref, on fait un </a:t>
            </a:r>
            <a:r>
              <a:rPr lang="fr-FR" sz="2800" b="1" dirty="0">
                <a:solidFill>
                  <a:schemeClr val="accent1">
                    <a:lumMod val="50000"/>
                  </a:schemeClr>
                </a:solidFill>
              </a:rPr>
              <a:t>diagnostic</a:t>
            </a:r>
            <a:r>
              <a:rPr lang="fr-FR" sz="2800" dirty="0"/>
              <a:t>  sur ce qui se passe </a:t>
            </a:r>
          </a:p>
          <a:p>
            <a:pPr algn="just"/>
            <a:r>
              <a:rPr lang="fr-FR" sz="2800" b="1" i="1" dirty="0"/>
              <a:t>« </a:t>
            </a:r>
            <a:r>
              <a:rPr lang="fr-FR" sz="2800" b="1" i="1" dirty="0">
                <a:solidFill>
                  <a:schemeClr val="accent1">
                    <a:lumMod val="50000"/>
                  </a:schemeClr>
                </a:solidFill>
              </a:rPr>
              <a:t>à l’intérieur</a:t>
            </a:r>
            <a:r>
              <a:rPr lang="fr-FR" sz="2800" b="1" i="1" dirty="0"/>
              <a:t> ».</a:t>
            </a:r>
          </a:p>
          <a:p>
            <a:pPr algn="just"/>
            <a:r>
              <a:rPr lang="fr-FR" sz="2800" b="1" i="1" dirty="0"/>
              <a:t>	</a:t>
            </a:r>
            <a:r>
              <a:rPr lang="fr-FR" sz="2800" dirty="0"/>
              <a:t> Il va nous permettre de repérer des besoins. Ces </a:t>
            </a:r>
            <a:r>
              <a:rPr lang="fr-FR" sz="2800" b="1" dirty="0">
                <a:solidFill>
                  <a:schemeClr val="accent1">
                    <a:lumMod val="50000"/>
                  </a:schemeClr>
                </a:solidFill>
              </a:rPr>
              <a:t>besoins</a:t>
            </a:r>
            <a:r>
              <a:rPr lang="fr-FR" sz="2800" dirty="0"/>
              <a:t> dans le cas présent concernent l’accès et le rapport des enfants-élèves (et à travers eux des familles) à l’art, à la culture, à la littérature, au livre. Mais derrière ces objectifs généraux, bibliothécaires et enseignants peuvent avoir des objectifs spécifiques liés à leurs obligations, leurs missions, leurs responsabilités propres. </a:t>
            </a:r>
          </a:p>
          <a:p>
            <a:pPr algn="just"/>
            <a:r>
              <a:rPr lang="fr-FR" sz="2800" dirty="0"/>
              <a:t>	Ce diagnostic doit nous permettre aussi de repérer nos </a:t>
            </a:r>
            <a:r>
              <a:rPr lang="fr-FR" sz="2800" b="1" dirty="0">
                <a:solidFill>
                  <a:schemeClr val="accent1">
                    <a:lumMod val="50000"/>
                  </a:schemeClr>
                </a:solidFill>
              </a:rPr>
              <a:t>atouts</a:t>
            </a:r>
            <a:r>
              <a:rPr lang="fr-FR" sz="2800" dirty="0"/>
              <a:t> et nos </a:t>
            </a:r>
            <a:r>
              <a:rPr lang="fr-FR" sz="2800" b="1" dirty="0">
                <a:solidFill>
                  <a:schemeClr val="accent1">
                    <a:lumMod val="50000"/>
                  </a:schemeClr>
                </a:solidFill>
              </a:rPr>
              <a:t>limites</a:t>
            </a:r>
            <a:r>
              <a:rPr lang="fr-FR" sz="2800" dirty="0"/>
              <a:t>. </a:t>
            </a:r>
          </a:p>
        </p:txBody>
      </p:sp>
      <p:pic>
        <p:nvPicPr>
          <p:cNvPr id="3" name="Image 2" descr="diagnostique.jpg"/>
          <p:cNvPicPr>
            <a:picLocks noChangeAspect="1"/>
          </p:cNvPicPr>
          <p:nvPr/>
        </p:nvPicPr>
        <p:blipFill>
          <a:blip r:embed="rId2" cstate="print"/>
          <a:stretch>
            <a:fillRect/>
          </a:stretch>
        </p:blipFill>
        <p:spPr>
          <a:xfrm>
            <a:off x="6300192" y="5517232"/>
            <a:ext cx="1584176" cy="1063351"/>
          </a:xfrm>
          <a:prstGeom prst="rect">
            <a:avLst/>
          </a:prstGeom>
          <a:ln>
            <a:noFill/>
          </a:ln>
          <a:effectLst>
            <a:softEdge rad="112500"/>
          </a:effectLst>
        </p:spPr>
      </p:pic>
      <p:sp>
        <p:nvSpPr>
          <p:cNvPr id="4" name="Triangle rectangle 3"/>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4" y="2492895"/>
            <a:ext cx="6684394" cy="1384995"/>
          </a:xfrm>
          <a:prstGeom prst="rect">
            <a:avLst/>
          </a:prstGeom>
          <a:noFill/>
          <a:effectLst>
            <a:outerShdw blurRad="50800" dist="38100" dir="2700000" algn="tl" rotWithShape="0">
              <a:prstClr val="black">
                <a:alpha val="40000"/>
              </a:prstClr>
            </a:outerShdw>
          </a:effectLst>
        </p:spPr>
        <p:txBody>
          <a:bodyPr wrap="none" rtlCol="0">
            <a:spAutoFit/>
          </a:bodyPr>
          <a:lstStyle/>
          <a:p>
            <a:r>
              <a:rPr lang="fr-FR" sz="2000" dirty="0">
                <a:solidFill>
                  <a:schemeClr val="accent5">
                    <a:lumMod val="60000"/>
                    <a:lumOff val="40000"/>
                  </a:schemeClr>
                </a:solidFill>
              </a:rPr>
              <a:t>Un nécessaire état des lieux</a:t>
            </a:r>
            <a:br>
              <a:rPr lang="fr-FR" sz="2000" dirty="0">
                <a:solidFill>
                  <a:schemeClr val="accent5">
                    <a:lumMod val="60000"/>
                    <a:lumOff val="40000"/>
                  </a:schemeClr>
                </a:solidFill>
              </a:rPr>
            </a:br>
            <a:r>
              <a:rPr lang="fr-FR" sz="2000" dirty="0">
                <a:solidFill>
                  <a:schemeClr val="accent5">
                    <a:lumMod val="60000"/>
                    <a:lumOff val="40000"/>
                  </a:schemeClr>
                </a:solidFill>
              </a:rPr>
              <a:t/>
            </a:r>
            <a:br>
              <a:rPr lang="fr-FR" sz="2000" dirty="0">
                <a:solidFill>
                  <a:schemeClr val="accent5">
                    <a:lumMod val="60000"/>
                    <a:lumOff val="40000"/>
                  </a:schemeClr>
                </a:solidFill>
              </a:rPr>
            </a:br>
            <a:r>
              <a:rPr lang="fr-FR" sz="4400" dirty="0">
                <a:solidFill>
                  <a:schemeClr val="accent5">
                    <a:lumMod val="60000"/>
                    <a:lumOff val="40000"/>
                  </a:schemeClr>
                </a:solidFill>
              </a:rPr>
              <a:t>L’environnement externe</a:t>
            </a:r>
          </a:p>
        </p:txBody>
      </p:sp>
      <p:sp>
        <p:nvSpPr>
          <p:cNvPr id="3" name="Triangle rectangle 2"/>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88247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endParaRPr lang="fr-FR" dirty="0"/>
          </a:p>
          <a:p>
            <a:pPr algn="ctr"/>
            <a:endParaRPr lang="fr-FR" dirty="0"/>
          </a:p>
          <a:p>
            <a:pPr algn="ctr"/>
            <a:endParaRPr lang="fr-FR" dirty="0"/>
          </a:p>
          <a:p>
            <a:pPr algn="ctr"/>
            <a:r>
              <a:rPr lang="fr-FR" sz="4800" dirty="0" smtClean="0"/>
              <a:t>I</a:t>
            </a:r>
            <a:r>
              <a:rPr lang="fr-FR" sz="4800" dirty="0"/>
              <a:t>. Définition du partenariat</a:t>
            </a:r>
          </a:p>
        </p:txBody>
      </p:sp>
    </p:spTree>
    <p:extLst>
      <p:ext uri="{BB962C8B-B14F-4D97-AF65-F5344CB8AC3E}">
        <p14:creationId xmlns:p14="http://schemas.microsoft.com/office/powerpoint/2010/main" xmlns="" val="839472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124744"/>
            <a:ext cx="8352928" cy="403187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200" dirty="0"/>
              <a:t>Y a-t-il des </a:t>
            </a:r>
            <a:r>
              <a:rPr lang="fr-FR" sz="3200" b="1" dirty="0">
                <a:solidFill>
                  <a:schemeClr val="accent1">
                    <a:lumMod val="50000"/>
                  </a:schemeClr>
                </a:solidFill>
              </a:rPr>
              <a:t>associations</a:t>
            </a:r>
            <a:r>
              <a:rPr lang="fr-FR" sz="3200" b="1" dirty="0"/>
              <a:t> </a:t>
            </a:r>
            <a:r>
              <a:rPr lang="fr-FR" sz="3200" dirty="0"/>
              <a:t>qui pourraient intervenir en apportant leur savoirs faire ? </a:t>
            </a:r>
          </a:p>
          <a:p>
            <a:pPr algn="ctr"/>
            <a:r>
              <a:rPr lang="fr-FR" sz="3200" dirty="0"/>
              <a:t>Quelles sont leurs spécificités ? Leurs domaines et conditions d’intervention ? Leurs disponibilités ? Sont-elles subventionnées pour intervenir dans le cadre de projets comme le nôtre et dans quelles conditions ? …</a:t>
            </a:r>
          </a:p>
        </p:txBody>
      </p:sp>
      <p:sp>
        <p:nvSpPr>
          <p:cNvPr id="3" name="Triangle rectangle 2"/>
          <p:cNvSpPr/>
          <p:nvPr/>
        </p:nvSpPr>
        <p:spPr>
          <a:xfrm rot="10800000">
            <a:off x="8100391" y="332656"/>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548680"/>
            <a:ext cx="8389440" cy="175432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600" dirty="0"/>
              <a:t>Plus spécifiquement des associations qui interviennent autour de la lecture, de l’écriture ou de l’illustration. </a:t>
            </a:r>
          </a:p>
        </p:txBody>
      </p:sp>
      <p:pic>
        <p:nvPicPr>
          <p:cNvPr id="4" name="Image 3" descr="grain de lire.jpg">
            <a:hlinkClick r:id="rId2"/>
          </p:cNvPr>
          <p:cNvPicPr>
            <a:picLocks noChangeAspect="1"/>
          </p:cNvPicPr>
          <p:nvPr/>
        </p:nvPicPr>
        <p:blipFill>
          <a:blip r:embed="rId3" cstate="print"/>
          <a:stretch>
            <a:fillRect/>
          </a:stretch>
        </p:blipFill>
        <p:spPr>
          <a:xfrm>
            <a:off x="1043608" y="2811820"/>
            <a:ext cx="3799384" cy="1296144"/>
          </a:xfrm>
          <a:prstGeom prst="rect">
            <a:avLst/>
          </a:prstGeom>
          <a:ln>
            <a:noFill/>
          </a:ln>
          <a:effectLst>
            <a:softEdge rad="112500"/>
          </a:effectLst>
        </p:spPr>
      </p:pic>
      <p:pic>
        <p:nvPicPr>
          <p:cNvPr id="5" name="Image 4" descr="gout de lire en pays d'apt.jpg">
            <a:hlinkClick r:id="rId4"/>
          </p:cNvPr>
          <p:cNvPicPr>
            <a:picLocks noChangeAspect="1"/>
          </p:cNvPicPr>
          <p:nvPr/>
        </p:nvPicPr>
        <p:blipFill>
          <a:blip r:embed="rId5" cstate="print"/>
          <a:stretch>
            <a:fillRect/>
          </a:stretch>
        </p:blipFill>
        <p:spPr>
          <a:xfrm>
            <a:off x="6797024" y="2780928"/>
            <a:ext cx="1432375" cy="1656184"/>
          </a:xfrm>
          <a:prstGeom prst="rect">
            <a:avLst/>
          </a:prstGeom>
          <a:ln>
            <a:noFill/>
          </a:ln>
          <a:effectLst>
            <a:softEdge rad="112500"/>
          </a:effectLst>
        </p:spPr>
      </p:pic>
      <p:pic>
        <p:nvPicPr>
          <p:cNvPr id="6" name="Image 5" descr="pas de cotét.png">
            <a:hlinkClick r:id="rId6"/>
          </p:cNvPr>
          <p:cNvPicPr>
            <a:picLocks noChangeAspect="1"/>
          </p:cNvPicPr>
          <p:nvPr/>
        </p:nvPicPr>
        <p:blipFill>
          <a:blip r:embed="rId7" cstate="print"/>
          <a:stretch>
            <a:fillRect/>
          </a:stretch>
        </p:blipFill>
        <p:spPr>
          <a:xfrm>
            <a:off x="5076056" y="4653136"/>
            <a:ext cx="2880320" cy="1373691"/>
          </a:xfrm>
          <a:prstGeom prst="rect">
            <a:avLst/>
          </a:prstGeom>
          <a:ln>
            <a:noFill/>
          </a:ln>
          <a:effectLst>
            <a:softEdge rad="112500"/>
          </a:effectLst>
        </p:spPr>
      </p:pic>
      <p:pic>
        <p:nvPicPr>
          <p:cNvPr id="7" name="Image 6" descr="bouquins malins.jpg"/>
          <p:cNvPicPr>
            <a:picLocks noChangeAspect="1"/>
          </p:cNvPicPr>
          <p:nvPr/>
        </p:nvPicPr>
        <p:blipFill>
          <a:blip r:embed="rId8" cstate="print"/>
          <a:stretch>
            <a:fillRect/>
          </a:stretch>
        </p:blipFill>
        <p:spPr>
          <a:xfrm>
            <a:off x="1043608" y="4509120"/>
            <a:ext cx="3238500" cy="899160"/>
          </a:xfrm>
          <a:prstGeom prst="rect">
            <a:avLst/>
          </a:prstGeom>
          <a:ln>
            <a:noFill/>
          </a:ln>
          <a:effectLst>
            <a:softEdge rad="112500"/>
          </a:effectLst>
        </p:spPr>
      </p:pic>
      <p:sp>
        <p:nvSpPr>
          <p:cNvPr id="8" name="Triangle rectangle 7"/>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136904" cy="3539430"/>
          </a:xfrm>
          <a:prstGeom prst="rect">
            <a:avLst/>
          </a:prstGeom>
          <a:noFill/>
        </p:spPr>
        <p:txBody>
          <a:bodyPr wrap="square" rtlCol="0">
            <a:spAutoFit/>
          </a:bodyPr>
          <a:lstStyle/>
          <a:p>
            <a:pPr algn="just"/>
            <a:endParaRPr lang="fr-FR" sz="2800" dirty="0"/>
          </a:p>
          <a:p>
            <a:pPr algn="just"/>
            <a:r>
              <a:rPr lang="fr-FR" sz="2800" dirty="0"/>
              <a:t>Mais on peut aussi penser à des ressources plus « techniques » </a:t>
            </a:r>
          </a:p>
          <a:p>
            <a:pPr algn="just"/>
            <a:endParaRPr lang="fr-FR" sz="2800" dirty="0"/>
          </a:p>
          <a:p>
            <a:pPr algn="just"/>
            <a:r>
              <a:rPr lang="fr-FR" sz="2800" dirty="0"/>
              <a:t>- Avez-vous pensé aux </a:t>
            </a:r>
            <a:r>
              <a:rPr lang="fr-FR" sz="2800" dirty="0">
                <a:solidFill>
                  <a:schemeClr val="accent1">
                    <a:lumMod val="50000"/>
                  </a:schemeClr>
                </a:solidFill>
              </a:rPr>
              <a:t>ateliers </a:t>
            </a:r>
            <a:r>
              <a:rPr lang="fr-FR" sz="2800" b="1" dirty="0">
                <a:solidFill>
                  <a:schemeClr val="accent1">
                    <a:lumMod val="50000"/>
                  </a:schemeClr>
                </a:solidFill>
              </a:rPr>
              <a:t>Canopée</a:t>
            </a:r>
            <a:r>
              <a:rPr lang="fr-FR" sz="2800" dirty="0">
                <a:solidFill>
                  <a:schemeClr val="accent1">
                    <a:lumMod val="50000"/>
                  </a:schemeClr>
                </a:solidFill>
              </a:rPr>
              <a:t> </a:t>
            </a:r>
            <a:r>
              <a:rPr lang="fr-FR" sz="2800" dirty="0"/>
              <a:t>?</a:t>
            </a:r>
          </a:p>
          <a:p>
            <a:pPr algn="just"/>
            <a:r>
              <a:rPr lang="fr-FR" sz="2800" dirty="0"/>
              <a:t>- Y </a:t>
            </a:r>
            <a:r>
              <a:rPr lang="fr-FR" sz="2800" dirty="0" err="1"/>
              <a:t>a-t-il</a:t>
            </a:r>
            <a:r>
              <a:rPr lang="fr-FR" sz="2800" dirty="0"/>
              <a:t> près de chez vous par exemple des « </a:t>
            </a:r>
            <a:r>
              <a:rPr lang="fr-FR" sz="2800" b="1" dirty="0" err="1">
                <a:solidFill>
                  <a:schemeClr val="accent1">
                    <a:lumMod val="50000"/>
                  </a:schemeClr>
                </a:solidFill>
              </a:rPr>
              <a:t>fablabs</a:t>
            </a:r>
            <a:r>
              <a:rPr lang="fr-FR" sz="2800" b="1" dirty="0"/>
              <a:t> </a:t>
            </a:r>
            <a:r>
              <a:rPr lang="fr-FR" sz="2800" dirty="0"/>
              <a:t>» ? </a:t>
            </a:r>
          </a:p>
          <a:p>
            <a:pPr algn="just"/>
            <a:endParaRPr lang="fr-FR" sz="2800" dirty="0"/>
          </a:p>
        </p:txBody>
      </p:sp>
      <p:pic>
        <p:nvPicPr>
          <p:cNvPr id="3" name="Image 2" descr="la fruitiere numerique.png">
            <a:hlinkClick r:id="rId2"/>
          </p:cNvPr>
          <p:cNvPicPr>
            <a:picLocks noChangeAspect="1"/>
          </p:cNvPicPr>
          <p:nvPr/>
        </p:nvPicPr>
        <p:blipFill>
          <a:blip r:embed="rId3" cstate="print"/>
          <a:stretch>
            <a:fillRect/>
          </a:stretch>
        </p:blipFill>
        <p:spPr>
          <a:xfrm>
            <a:off x="6156176" y="3040457"/>
            <a:ext cx="2002532" cy="2002532"/>
          </a:xfrm>
          <a:prstGeom prst="rect">
            <a:avLst/>
          </a:prstGeom>
          <a:ln>
            <a:noFill/>
          </a:ln>
          <a:effectLst>
            <a:softEdge rad="112500"/>
          </a:effectLst>
        </p:spPr>
      </p:pic>
      <p:pic>
        <p:nvPicPr>
          <p:cNvPr id="4" name="Image 3" descr="la fabulerie.jpg">
            <a:hlinkClick r:id="rId4"/>
          </p:cNvPr>
          <p:cNvPicPr>
            <a:picLocks noChangeAspect="1"/>
          </p:cNvPicPr>
          <p:nvPr/>
        </p:nvPicPr>
        <p:blipFill>
          <a:blip r:embed="rId5" cstate="print"/>
          <a:stretch>
            <a:fillRect/>
          </a:stretch>
        </p:blipFill>
        <p:spPr>
          <a:xfrm>
            <a:off x="3563888" y="2839719"/>
            <a:ext cx="1898928" cy="3042652"/>
          </a:xfrm>
          <a:prstGeom prst="rect">
            <a:avLst/>
          </a:prstGeom>
          <a:ln>
            <a:noFill/>
          </a:ln>
          <a:effectLst>
            <a:softEdge rad="112500"/>
          </a:effectLst>
        </p:spPr>
      </p:pic>
      <p:sp>
        <p:nvSpPr>
          <p:cNvPr id="6" name="ZoneTexte 5"/>
          <p:cNvSpPr txBox="1"/>
          <p:nvPr/>
        </p:nvSpPr>
        <p:spPr>
          <a:xfrm>
            <a:off x="5861298" y="5093163"/>
            <a:ext cx="2592288" cy="369332"/>
          </a:xfrm>
          <a:prstGeom prst="rect">
            <a:avLst/>
          </a:prstGeom>
          <a:noFill/>
        </p:spPr>
        <p:txBody>
          <a:bodyPr wrap="square" rtlCol="0">
            <a:spAutoFit/>
          </a:bodyPr>
          <a:lstStyle/>
          <a:p>
            <a:pPr algn="ctr"/>
            <a:r>
              <a:rPr lang="fr-FR" dirty="0"/>
              <a:t>A Lourmarin</a:t>
            </a:r>
          </a:p>
        </p:txBody>
      </p:sp>
      <p:sp>
        <p:nvSpPr>
          <p:cNvPr id="7" name="ZoneTexte 6"/>
          <p:cNvSpPr txBox="1"/>
          <p:nvPr/>
        </p:nvSpPr>
        <p:spPr>
          <a:xfrm>
            <a:off x="3037188" y="5882371"/>
            <a:ext cx="2952328" cy="646331"/>
          </a:xfrm>
          <a:prstGeom prst="rect">
            <a:avLst/>
          </a:prstGeom>
          <a:noFill/>
        </p:spPr>
        <p:txBody>
          <a:bodyPr wrap="square" rtlCol="0">
            <a:spAutoFit/>
          </a:bodyPr>
          <a:lstStyle/>
          <a:p>
            <a:r>
              <a:rPr lang="fr-FR" dirty="0"/>
              <a:t>A Marseille. Mais ils se déplacent.</a:t>
            </a:r>
          </a:p>
        </p:txBody>
      </p:sp>
      <p:pic>
        <p:nvPicPr>
          <p:cNvPr id="8194" name="Picture 2" descr="Résultats de recherche d'images pour « canopé avignon »">
            <a:hlinkClick r:id="rId6"/>
          </p:cNvPr>
          <p:cNvPicPr>
            <a:picLocks noChangeAspect="1" noChangeArrowheads="1"/>
          </p:cNvPicPr>
          <p:nvPr/>
        </p:nvPicPr>
        <p:blipFill>
          <a:blip r:embed="rId7" cstate="print"/>
          <a:srcRect/>
          <a:stretch>
            <a:fillRect/>
          </a:stretch>
        </p:blipFill>
        <p:spPr bwMode="auto">
          <a:xfrm>
            <a:off x="899591" y="3975990"/>
            <a:ext cx="1990725" cy="1000125"/>
          </a:xfrm>
          <a:prstGeom prst="rect">
            <a:avLst/>
          </a:prstGeom>
          <a:noFill/>
        </p:spPr>
      </p:pic>
      <p:sp>
        <p:nvSpPr>
          <p:cNvPr id="8" name="Triangle rectangle 7"/>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76672"/>
            <a:ext cx="8712968" cy="2585323"/>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3600" dirty="0"/>
              <a:t>Y a-t-il des événements ou manifestations proches et qui pourraient être intégrés à votre projet ? </a:t>
            </a:r>
          </a:p>
          <a:p>
            <a:pPr algn="ctr"/>
            <a:endParaRPr lang="fr-FR" dirty="0"/>
          </a:p>
          <a:p>
            <a:pPr algn="ctr"/>
            <a:r>
              <a:rPr lang="fr-FR" dirty="0"/>
              <a:t>N’hésitez pas à aller consulter l’agenda culturel des manifestations autour du livre et de la lecture sur le site </a:t>
            </a:r>
            <a:r>
              <a:rPr lang="fr-FR" dirty="0" smtClean="0"/>
              <a:t>du SLL </a:t>
            </a:r>
            <a:r>
              <a:rPr lang="fr-FR" dirty="0"/>
              <a:t>à l’adresse bdp.vaucluse.fr</a:t>
            </a:r>
          </a:p>
        </p:txBody>
      </p:sp>
      <p:pic>
        <p:nvPicPr>
          <p:cNvPr id="3" name="Image 2" descr="isle-sur-sorgue image.png"/>
          <p:cNvPicPr>
            <a:picLocks noChangeAspect="1"/>
          </p:cNvPicPr>
          <p:nvPr/>
        </p:nvPicPr>
        <p:blipFill>
          <a:blip r:embed="rId2" cstate="print"/>
          <a:stretch>
            <a:fillRect/>
          </a:stretch>
        </p:blipFill>
        <p:spPr>
          <a:xfrm>
            <a:off x="683568" y="3536846"/>
            <a:ext cx="1714286" cy="2409524"/>
          </a:xfrm>
          <a:prstGeom prst="rect">
            <a:avLst/>
          </a:prstGeom>
          <a:ln>
            <a:noFill/>
          </a:ln>
          <a:effectLst>
            <a:softEdge rad="112500"/>
          </a:effectLst>
        </p:spPr>
      </p:pic>
      <p:pic>
        <p:nvPicPr>
          <p:cNvPr id="4" name="Image 3" descr="journee livre de Sablet.jpg">
            <a:hlinkClick r:id="rId3"/>
          </p:cNvPr>
          <p:cNvPicPr>
            <a:picLocks noChangeAspect="1"/>
          </p:cNvPicPr>
          <p:nvPr/>
        </p:nvPicPr>
        <p:blipFill>
          <a:blip r:embed="rId4" cstate="print"/>
          <a:stretch>
            <a:fillRect/>
          </a:stretch>
        </p:blipFill>
        <p:spPr>
          <a:xfrm>
            <a:off x="2701446" y="3284984"/>
            <a:ext cx="1844784" cy="1050502"/>
          </a:xfrm>
          <a:prstGeom prst="rect">
            <a:avLst/>
          </a:prstGeom>
          <a:ln>
            <a:noFill/>
          </a:ln>
          <a:effectLst>
            <a:softEdge rad="112500"/>
          </a:effectLst>
        </p:spPr>
      </p:pic>
      <p:pic>
        <p:nvPicPr>
          <p:cNvPr id="5" name="Image 4" descr="kestulis.jpg">
            <a:hlinkClick r:id="rId5"/>
          </p:cNvPr>
          <p:cNvPicPr>
            <a:picLocks noChangeAspect="1"/>
          </p:cNvPicPr>
          <p:nvPr/>
        </p:nvPicPr>
        <p:blipFill>
          <a:blip r:embed="rId6" cstate="print"/>
          <a:stretch>
            <a:fillRect/>
          </a:stretch>
        </p:blipFill>
        <p:spPr>
          <a:xfrm>
            <a:off x="6825892" y="3311603"/>
            <a:ext cx="1917752" cy="2688437"/>
          </a:xfrm>
          <a:prstGeom prst="rect">
            <a:avLst/>
          </a:prstGeom>
          <a:ln>
            <a:noFill/>
          </a:ln>
          <a:effectLst>
            <a:softEdge rad="112500"/>
          </a:effectLst>
        </p:spPr>
      </p:pic>
      <p:pic>
        <p:nvPicPr>
          <p:cNvPr id="6" name="Image 5" descr="salon du livre en pays apt.jpg"/>
          <p:cNvPicPr>
            <a:picLocks noChangeAspect="1"/>
          </p:cNvPicPr>
          <p:nvPr/>
        </p:nvPicPr>
        <p:blipFill>
          <a:blip r:embed="rId7" cstate="print"/>
          <a:stretch>
            <a:fillRect/>
          </a:stretch>
        </p:blipFill>
        <p:spPr>
          <a:xfrm>
            <a:off x="4795239" y="3284984"/>
            <a:ext cx="1762389" cy="2661386"/>
          </a:xfrm>
          <a:prstGeom prst="rect">
            <a:avLst/>
          </a:prstGeom>
        </p:spPr>
      </p:pic>
      <p:pic>
        <p:nvPicPr>
          <p:cNvPr id="7" name="Image 6" descr="salon st paul.jpg"/>
          <p:cNvPicPr>
            <a:picLocks noChangeAspect="1"/>
          </p:cNvPicPr>
          <p:nvPr/>
        </p:nvPicPr>
        <p:blipFill>
          <a:blip r:embed="rId8" cstate="print"/>
          <a:stretch>
            <a:fillRect/>
          </a:stretch>
        </p:blipFill>
        <p:spPr>
          <a:xfrm>
            <a:off x="2980184" y="4489746"/>
            <a:ext cx="1447800" cy="2026920"/>
          </a:xfrm>
          <a:prstGeom prst="rect">
            <a:avLst/>
          </a:prstGeom>
          <a:ln>
            <a:noFill/>
          </a:ln>
          <a:effectLst>
            <a:softEdge rad="112500"/>
          </a:effectLst>
        </p:spPr>
      </p:pic>
      <p:sp>
        <p:nvSpPr>
          <p:cNvPr id="8" name="Triangle rectangle 7"/>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60648"/>
            <a:ext cx="8640960" cy="5632311"/>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3600" dirty="0"/>
              <a:t>Y a t-t-il, localement, des professionnels dont le métier est en rapport avec notre projet ? </a:t>
            </a:r>
          </a:p>
          <a:p>
            <a:r>
              <a:rPr lang="fr-FR" sz="3600" dirty="0"/>
              <a:t>- libraire</a:t>
            </a:r>
          </a:p>
          <a:p>
            <a:r>
              <a:rPr lang="fr-FR" sz="3600" dirty="0"/>
              <a:t>- éditeur</a:t>
            </a:r>
          </a:p>
          <a:p>
            <a:pPr>
              <a:buFontTx/>
              <a:buChar char="-"/>
            </a:pPr>
            <a:r>
              <a:rPr lang="fr-FR" sz="3600" dirty="0"/>
              <a:t> relieur</a:t>
            </a:r>
          </a:p>
          <a:p>
            <a:pPr>
              <a:buFontTx/>
              <a:buChar char="-"/>
            </a:pPr>
            <a:r>
              <a:rPr lang="fr-FR" sz="3600" dirty="0"/>
              <a:t> imprimeur</a:t>
            </a:r>
          </a:p>
          <a:p>
            <a:r>
              <a:rPr lang="fr-FR" sz="3600" dirty="0"/>
              <a:t>- graphiste</a:t>
            </a:r>
          </a:p>
          <a:p>
            <a:r>
              <a:rPr lang="fr-FR" sz="3600" dirty="0"/>
              <a:t>- journaliste</a:t>
            </a:r>
          </a:p>
          <a:p>
            <a:r>
              <a:rPr lang="fr-FR" sz="3600" dirty="0"/>
              <a:t>- etc.</a:t>
            </a:r>
          </a:p>
        </p:txBody>
      </p:sp>
      <p:pic>
        <p:nvPicPr>
          <p:cNvPr id="3" name="Image 2" descr="librairie a la gloire de mon pere.jpg"/>
          <p:cNvPicPr>
            <a:picLocks noChangeAspect="1"/>
          </p:cNvPicPr>
          <p:nvPr/>
        </p:nvPicPr>
        <p:blipFill>
          <a:blip r:embed="rId2" cstate="print"/>
          <a:stretch>
            <a:fillRect/>
          </a:stretch>
        </p:blipFill>
        <p:spPr>
          <a:xfrm>
            <a:off x="6835014" y="1700808"/>
            <a:ext cx="1796243" cy="2880320"/>
          </a:xfrm>
          <a:prstGeom prst="rect">
            <a:avLst/>
          </a:prstGeom>
          <a:ln>
            <a:noFill/>
          </a:ln>
          <a:effectLst>
            <a:softEdge rad="112500"/>
          </a:effectLst>
        </p:spPr>
      </p:pic>
      <p:pic>
        <p:nvPicPr>
          <p:cNvPr id="4" name="Image 3" descr="librairie carpentras.jpg"/>
          <p:cNvPicPr>
            <a:picLocks noChangeAspect="1"/>
          </p:cNvPicPr>
          <p:nvPr/>
        </p:nvPicPr>
        <p:blipFill>
          <a:blip r:embed="rId3" cstate="print"/>
          <a:stretch>
            <a:fillRect/>
          </a:stretch>
        </p:blipFill>
        <p:spPr>
          <a:xfrm>
            <a:off x="3822262" y="1600014"/>
            <a:ext cx="1986472" cy="1396938"/>
          </a:xfrm>
          <a:prstGeom prst="rect">
            <a:avLst/>
          </a:prstGeom>
          <a:ln>
            <a:noFill/>
          </a:ln>
          <a:effectLst>
            <a:softEdge rad="112500"/>
          </a:effectLst>
        </p:spPr>
      </p:pic>
      <p:pic>
        <p:nvPicPr>
          <p:cNvPr id="5" name="Image 4" descr="librairie pernes.JPG"/>
          <p:cNvPicPr>
            <a:picLocks noChangeAspect="1"/>
          </p:cNvPicPr>
          <p:nvPr/>
        </p:nvPicPr>
        <p:blipFill>
          <a:blip r:embed="rId4" cstate="print"/>
          <a:stretch>
            <a:fillRect/>
          </a:stretch>
        </p:blipFill>
        <p:spPr>
          <a:xfrm>
            <a:off x="6300192" y="5013176"/>
            <a:ext cx="2121024" cy="1590768"/>
          </a:xfrm>
          <a:prstGeom prst="rect">
            <a:avLst/>
          </a:prstGeom>
          <a:ln>
            <a:noFill/>
          </a:ln>
          <a:effectLst>
            <a:softEdge rad="112500"/>
          </a:effectLst>
        </p:spPr>
      </p:pic>
      <p:pic>
        <p:nvPicPr>
          <p:cNvPr id="6" name="Image 5" descr="eau vive.png"/>
          <p:cNvPicPr>
            <a:picLocks noChangeAspect="1"/>
          </p:cNvPicPr>
          <p:nvPr/>
        </p:nvPicPr>
        <p:blipFill>
          <a:blip r:embed="rId5" cstate="print"/>
          <a:stretch>
            <a:fillRect/>
          </a:stretch>
        </p:blipFill>
        <p:spPr>
          <a:xfrm>
            <a:off x="2699792" y="5085184"/>
            <a:ext cx="3196580" cy="1450756"/>
          </a:xfrm>
          <a:prstGeom prst="rect">
            <a:avLst/>
          </a:prstGeom>
          <a:ln>
            <a:noFill/>
          </a:ln>
          <a:effectLst>
            <a:softEdge rad="112500"/>
          </a:effectLst>
        </p:spPr>
      </p:pic>
      <p:pic>
        <p:nvPicPr>
          <p:cNvPr id="7" name="Image 6" descr="Cavaillon-Le-lezard-amoureux.jpg"/>
          <p:cNvPicPr>
            <a:picLocks noChangeAspect="1"/>
          </p:cNvPicPr>
          <p:nvPr/>
        </p:nvPicPr>
        <p:blipFill>
          <a:blip r:embed="rId6" cstate="print"/>
          <a:stretch>
            <a:fillRect/>
          </a:stretch>
        </p:blipFill>
        <p:spPr>
          <a:xfrm>
            <a:off x="3779912" y="2996952"/>
            <a:ext cx="2071173" cy="1795016"/>
          </a:xfrm>
          <a:prstGeom prst="rect">
            <a:avLst/>
          </a:prstGeom>
          <a:ln>
            <a:noFill/>
          </a:ln>
          <a:effectLst>
            <a:softEdge rad="112500"/>
          </a:effectLst>
        </p:spPr>
      </p:pic>
      <p:sp>
        <p:nvSpPr>
          <p:cNvPr id="8" name="Triangle rectangle 7"/>
          <p:cNvSpPr/>
          <p:nvPr/>
        </p:nvSpPr>
        <p:spPr>
          <a:xfrm rot="10800000">
            <a:off x="8604447" y="285150"/>
            <a:ext cx="218821" cy="263530"/>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76672"/>
            <a:ext cx="8640960" cy="6186309"/>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3600" dirty="0"/>
              <a:t>	</a:t>
            </a:r>
          </a:p>
          <a:p>
            <a:pPr algn="ctr"/>
            <a:r>
              <a:rPr lang="fr-FR" sz="3600" dirty="0"/>
              <a:t>A quelle distance se trouve-t-on d’équipements ou de lieux culturels(musées, cinémas, salles de spectacle,  pôles culturels, librairies, etc.) ?</a:t>
            </a:r>
          </a:p>
          <a:p>
            <a:pPr algn="ctr"/>
            <a:r>
              <a:rPr lang="fr-FR" sz="3600" dirty="0"/>
              <a:t>L’accès est-il payant ? Sont-ce des établissements publics ? Privés ?</a:t>
            </a:r>
          </a:p>
          <a:p>
            <a:pPr algn="ctr"/>
            <a:r>
              <a:rPr lang="fr-FR" sz="3600" dirty="0"/>
              <a:t>Notre public les connait-il, </a:t>
            </a:r>
          </a:p>
          <a:p>
            <a:pPr algn="ctr"/>
            <a:r>
              <a:rPr lang="fr-FR" sz="3600" dirty="0"/>
              <a:t>les fréquente t-il  ?</a:t>
            </a:r>
          </a:p>
          <a:p>
            <a:pPr algn="ctr"/>
            <a:endParaRPr lang="fr-FR" sz="3600" dirty="0"/>
          </a:p>
        </p:txBody>
      </p:sp>
      <p:sp>
        <p:nvSpPr>
          <p:cNvPr id="3" name="Triangle rectangle 2"/>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352928" cy="61247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2800" dirty="0"/>
              <a:t>Y a-t-il des </a:t>
            </a:r>
            <a:r>
              <a:rPr lang="fr-FR" sz="2800" b="1" dirty="0">
                <a:solidFill>
                  <a:schemeClr val="accent1">
                    <a:lumMod val="50000"/>
                  </a:schemeClr>
                </a:solidFill>
              </a:rPr>
              <a:t>auteurs</a:t>
            </a:r>
            <a:r>
              <a:rPr lang="fr-FR" sz="2800" dirty="0">
                <a:solidFill>
                  <a:schemeClr val="accent1">
                    <a:lumMod val="50000"/>
                  </a:schemeClr>
                </a:solidFill>
              </a:rPr>
              <a:t> </a:t>
            </a:r>
            <a:r>
              <a:rPr lang="fr-FR" sz="2800" dirty="0"/>
              <a:t>qui habitent tout près ? Comment le savoir ?  Peuvent-ils et veulent-ils intervenir ? Avez-vous des témoignages d’autres  rencontres avec des élèves ?  Quel est le prix d’une intervention ?</a:t>
            </a:r>
          </a:p>
          <a:p>
            <a:pPr algn="ctr"/>
            <a:endParaRPr lang="fr-FR" sz="2800" dirty="0"/>
          </a:p>
          <a:p>
            <a:pPr algn="ctr"/>
            <a:r>
              <a:rPr lang="fr-FR" sz="2800" dirty="0"/>
              <a:t>Vous pouvez vous renseigner auprès </a:t>
            </a:r>
            <a:r>
              <a:rPr lang="fr-FR" sz="2800" dirty="0" smtClean="0"/>
              <a:t>du </a:t>
            </a:r>
            <a:r>
              <a:rPr lang="fr-FR" sz="2800" dirty="0" smtClean="0">
                <a:hlinkClick r:id="rId2"/>
              </a:rPr>
              <a:t>SLL</a:t>
            </a:r>
            <a:r>
              <a:rPr lang="fr-FR" sz="2800" dirty="0" smtClean="0"/>
              <a:t>, </a:t>
            </a:r>
            <a:r>
              <a:rPr lang="fr-FR" sz="2800" dirty="0"/>
              <a:t>de </a:t>
            </a:r>
            <a:r>
              <a:rPr lang="fr-FR" sz="2800" dirty="0">
                <a:solidFill>
                  <a:schemeClr val="accent1">
                    <a:lumMod val="50000"/>
                  </a:schemeClr>
                </a:solidFill>
                <a:hlinkClick r:id="rId3"/>
              </a:rPr>
              <a:t>la Maison des écrivains</a:t>
            </a:r>
            <a:r>
              <a:rPr lang="fr-FR" sz="2800" dirty="0"/>
              <a:t>, de </a:t>
            </a:r>
            <a:r>
              <a:rPr lang="fr-FR" sz="2800" dirty="0">
                <a:solidFill>
                  <a:schemeClr val="accent1">
                    <a:lumMod val="50000"/>
                  </a:schemeClr>
                </a:solidFill>
                <a:hlinkClick r:id="rId4"/>
              </a:rPr>
              <a:t>l’Agence Régionale du Livre</a:t>
            </a:r>
            <a:r>
              <a:rPr lang="fr-FR" sz="2800" dirty="0"/>
              <a:t>, des </a:t>
            </a:r>
            <a:r>
              <a:rPr lang="fr-FR" sz="2800" dirty="0">
                <a:solidFill>
                  <a:schemeClr val="accent1">
                    <a:lumMod val="50000"/>
                  </a:schemeClr>
                </a:solidFill>
              </a:rPr>
              <a:t>éditeurs</a:t>
            </a:r>
            <a:r>
              <a:rPr lang="fr-FR" sz="2800" dirty="0"/>
              <a:t>, du site de </a:t>
            </a:r>
            <a:r>
              <a:rPr lang="fr-FR" sz="2800" dirty="0">
                <a:solidFill>
                  <a:schemeClr val="accent1">
                    <a:lumMod val="50000"/>
                  </a:schemeClr>
                </a:solidFill>
                <a:hlinkClick r:id="rId5"/>
              </a:rPr>
              <a:t>la Charte</a:t>
            </a:r>
            <a:r>
              <a:rPr lang="fr-FR" sz="2800" dirty="0">
                <a:solidFill>
                  <a:schemeClr val="accent1">
                    <a:lumMod val="50000"/>
                  </a:schemeClr>
                </a:solidFill>
              </a:rPr>
              <a:t> </a:t>
            </a:r>
            <a:r>
              <a:rPr lang="fr-FR" sz="2800" dirty="0"/>
              <a:t>des auteurs et des illustrateurs  jeunesse..  Mais aussi auprès des associations et des structures qui travaillent déjà avec des auteurs. </a:t>
            </a:r>
          </a:p>
          <a:p>
            <a:pPr algn="ctr"/>
            <a:r>
              <a:rPr lang="fr-FR" sz="2400" dirty="0">
                <a:solidFill>
                  <a:srgbClr val="FFC000"/>
                </a:solidFill>
              </a:rPr>
              <a:t>Mais attention un auteur ne se choisit pas en premier lieu pour sa proximité géographique</a:t>
            </a:r>
            <a:r>
              <a:rPr lang="fr-FR" sz="3200" dirty="0"/>
              <a:t>.</a:t>
            </a:r>
          </a:p>
        </p:txBody>
      </p:sp>
      <p:sp>
        <p:nvSpPr>
          <p:cNvPr id="3" name="Triangle rectangle 2"/>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620688"/>
            <a:ext cx="8424936"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200" dirty="0"/>
              <a:t>Y a-t-il des </a:t>
            </a:r>
            <a:r>
              <a:rPr lang="fr-FR" sz="3200" b="1" dirty="0"/>
              <a:t>moyens de transports </a:t>
            </a:r>
            <a:r>
              <a:rPr lang="fr-FR" sz="3200" dirty="0"/>
              <a:t>publics qui facilitent les déplacements  (train, bus municipaux, bus urbains …) ?  Jusqu’où ?</a:t>
            </a:r>
          </a:p>
        </p:txBody>
      </p:sp>
      <p:pic>
        <p:nvPicPr>
          <p:cNvPr id="3" name="Image 2" descr="bus urbain.jpg"/>
          <p:cNvPicPr>
            <a:picLocks noChangeAspect="1"/>
          </p:cNvPicPr>
          <p:nvPr/>
        </p:nvPicPr>
        <p:blipFill>
          <a:blip r:embed="rId2" cstate="print"/>
          <a:stretch>
            <a:fillRect/>
          </a:stretch>
        </p:blipFill>
        <p:spPr>
          <a:xfrm>
            <a:off x="3059832" y="2276872"/>
            <a:ext cx="2717721" cy="1296144"/>
          </a:xfrm>
          <a:prstGeom prst="rect">
            <a:avLst/>
          </a:prstGeom>
          <a:ln>
            <a:noFill/>
          </a:ln>
          <a:effectLst>
            <a:outerShdw blurRad="292100" dist="139700" dir="2700000" algn="tl" rotWithShape="0">
              <a:srgbClr val="333333">
                <a:alpha val="65000"/>
              </a:srgbClr>
            </a:outerShdw>
          </a:effectLst>
        </p:spPr>
      </p:pic>
      <p:pic>
        <p:nvPicPr>
          <p:cNvPr id="4" name="Image 3" descr="marcher3.jpg"/>
          <p:cNvPicPr>
            <a:picLocks noChangeAspect="1"/>
          </p:cNvPicPr>
          <p:nvPr/>
        </p:nvPicPr>
        <p:blipFill>
          <a:blip r:embed="rId3" cstate="print"/>
          <a:stretch>
            <a:fillRect/>
          </a:stretch>
        </p:blipFill>
        <p:spPr>
          <a:xfrm>
            <a:off x="467544" y="2852936"/>
            <a:ext cx="2110740" cy="1386840"/>
          </a:xfrm>
          <a:prstGeom prst="rect">
            <a:avLst/>
          </a:prstGeom>
          <a:ln>
            <a:noFill/>
          </a:ln>
          <a:effectLst>
            <a:outerShdw blurRad="292100" dist="139700" dir="2700000" algn="tl" rotWithShape="0">
              <a:srgbClr val="333333">
                <a:alpha val="65000"/>
              </a:srgbClr>
            </a:outerShdw>
          </a:effectLst>
        </p:spPr>
      </p:pic>
      <p:pic>
        <p:nvPicPr>
          <p:cNvPr id="6" name="Image 5" descr="transport 4.jpg"/>
          <p:cNvPicPr>
            <a:picLocks noChangeAspect="1"/>
          </p:cNvPicPr>
          <p:nvPr/>
        </p:nvPicPr>
        <p:blipFill>
          <a:blip r:embed="rId4" cstate="print"/>
          <a:stretch>
            <a:fillRect/>
          </a:stretch>
        </p:blipFill>
        <p:spPr>
          <a:xfrm>
            <a:off x="6372200" y="4437112"/>
            <a:ext cx="2232248" cy="1480077"/>
          </a:xfrm>
          <a:prstGeom prst="rect">
            <a:avLst/>
          </a:prstGeom>
          <a:ln>
            <a:noFill/>
          </a:ln>
          <a:effectLst>
            <a:outerShdw blurRad="292100" dist="139700" dir="2700000" algn="tl" rotWithShape="0">
              <a:srgbClr val="333333">
                <a:alpha val="65000"/>
              </a:srgbClr>
            </a:outerShdw>
          </a:effectLst>
        </p:spPr>
      </p:pic>
      <p:pic>
        <p:nvPicPr>
          <p:cNvPr id="7" name="Image 6" descr="transport 5.jpg"/>
          <p:cNvPicPr>
            <a:picLocks noChangeAspect="1"/>
          </p:cNvPicPr>
          <p:nvPr/>
        </p:nvPicPr>
        <p:blipFill>
          <a:blip r:embed="rId5" cstate="print"/>
          <a:stretch>
            <a:fillRect/>
          </a:stretch>
        </p:blipFill>
        <p:spPr>
          <a:xfrm>
            <a:off x="395536" y="4653136"/>
            <a:ext cx="2657380" cy="1656184"/>
          </a:xfrm>
          <a:prstGeom prst="rect">
            <a:avLst/>
          </a:prstGeom>
          <a:ln>
            <a:noFill/>
          </a:ln>
          <a:effectLst>
            <a:outerShdw blurRad="292100" dist="139700" dir="2700000" algn="tl" rotWithShape="0">
              <a:srgbClr val="333333">
                <a:alpha val="65000"/>
              </a:srgbClr>
            </a:outerShdw>
          </a:effectLst>
        </p:spPr>
      </p:pic>
      <p:pic>
        <p:nvPicPr>
          <p:cNvPr id="9" name="Image 8" descr="transport2.jpg"/>
          <p:cNvPicPr>
            <a:picLocks noChangeAspect="1"/>
          </p:cNvPicPr>
          <p:nvPr/>
        </p:nvPicPr>
        <p:blipFill>
          <a:blip r:embed="rId6" cstate="print"/>
          <a:stretch>
            <a:fillRect/>
          </a:stretch>
        </p:blipFill>
        <p:spPr>
          <a:xfrm>
            <a:off x="3203848" y="3861048"/>
            <a:ext cx="2808312" cy="1572655"/>
          </a:xfrm>
          <a:prstGeom prst="rect">
            <a:avLst/>
          </a:prstGeom>
          <a:ln>
            <a:noFill/>
          </a:ln>
          <a:effectLst>
            <a:outerShdw blurRad="292100" dist="139700" dir="2700000" algn="tl" rotWithShape="0">
              <a:srgbClr val="333333">
                <a:alpha val="65000"/>
              </a:srgbClr>
            </a:outerShdw>
          </a:effectLst>
        </p:spPr>
      </p:pic>
      <p:pic>
        <p:nvPicPr>
          <p:cNvPr id="10" name="Image 9" descr="transport 6.jpg"/>
          <p:cNvPicPr>
            <a:picLocks noChangeAspect="1"/>
          </p:cNvPicPr>
          <p:nvPr/>
        </p:nvPicPr>
        <p:blipFill>
          <a:blip r:embed="rId7" cstate="print"/>
          <a:stretch>
            <a:fillRect/>
          </a:stretch>
        </p:blipFill>
        <p:spPr>
          <a:xfrm>
            <a:off x="4211960" y="5589240"/>
            <a:ext cx="1258886" cy="1008112"/>
          </a:xfrm>
          <a:prstGeom prst="rect">
            <a:avLst/>
          </a:prstGeom>
          <a:ln>
            <a:noFill/>
          </a:ln>
          <a:effectLst>
            <a:outerShdw blurRad="292100" dist="139700" dir="2700000" algn="tl" rotWithShape="0">
              <a:srgbClr val="333333">
                <a:alpha val="65000"/>
              </a:srgbClr>
            </a:outerShdw>
          </a:effectLst>
        </p:spPr>
      </p:pic>
      <p:pic>
        <p:nvPicPr>
          <p:cNvPr id="11" name="Image 10" descr="traint.jpg"/>
          <p:cNvPicPr>
            <a:picLocks noChangeAspect="1"/>
          </p:cNvPicPr>
          <p:nvPr/>
        </p:nvPicPr>
        <p:blipFill>
          <a:blip r:embed="rId8" cstate="print"/>
          <a:stretch>
            <a:fillRect/>
          </a:stretch>
        </p:blipFill>
        <p:spPr>
          <a:xfrm>
            <a:off x="6516216" y="2564904"/>
            <a:ext cx="1965960" cy="1485900"/>
          </a:xfrm>
          <a:prstGeom prst="rect">
            <a:avLst/>
          </a:prstGeom>
          <a:ln>
            <a:noFill/>
          </a:ln>
          <a:effectLst>
            <a:outerShdw blurRad="292100" dist="139700" dir="2700000" algn="tl" rotWithShape="0">
              <a:srgbClr val="333333">
                <a:alpha val="65000"/>
              </a:srgbClr>
            </a:outerShdw>
          </a:effectLst>
        </p:spPr>
      </p:pic>
      <p:sp>
        <p:nvSpPr>
          <p:cNvPr id="12" name="Triangle rectangle 11"/>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764704"/>
            <a:ext cx="8424936" cy="54476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600" dirty="0"/>
              <a:t>Y a-t-il une </a:t>
            </a:r>
            <a:r>
              <a:rPr lang="fr-FR" sz="3600" b="1" dirty="0">
                <a:solidFill>
                  <a:schemeClr val="accent1">
                    <a:lumMod val="50000"/>
                  </a:schemeClr>
                </a:solidFill>
              </a:rPr>
              <a:t>volonté </a:t>
            </a:r>
            <a:r>
              <a:rPr lang="fr-FR" sz="3600" dirty="0"/>
              <a:t>de développer les projets autour de la lecture ? </a:t>
            </a:r>
          </a:p>
          <a:p>
            <a:pPr algn="ctr"/>
            <a:endParaRPr lang="fr-FR" sz="3600" dirty="0"/>
          </a:p>
          <a:p>
            <a:pPr algn="ctr"/>
            <a:r>
              <a:rPr lang="fr-FR" sz="3600" dirty="0"/>
              <a:t>Y a –t-il des </a:t>
            </a:r>
            <a:r>
              <a:rPr lang="fr-FR" sz="3600" b="1" dirty="0">
                <a:solidFill>
                  <a:schemeClr val="accent1">
                    <a:lumMod val="50000"/>
                  </a:schemeClr>
                </a:solidFill>
              </a:rPr>
              <a:t>personnes ressources</a:t>
            </a:r>
            <a:r>
              <a:rPr lang="fr-FR" sz="3600" b="1" dirty="0"/>
              <a:t> </a:t>
            </a:r>
            <a:r>
              <a:rPr lang="fr-FR" sz="3600" dirty="0"/>
              <a:t>sur la commune ou sur les groupements de communes qui s’occupent de la culture et plus particulièrement de la lecture ?</a:t>
            </a:r>
          </a:p>
          <a:p>
            <a:pPr algn="ctr"/>
            <a:endParaRPr lang="fr-FR" sz="3600" dirty="0"/>
          </a:p>
          <a:p>
            <a:pPr algn="ctr"/>
            <a:r>
              <a:rPr lang="fr-FR" sz="2400" dirty="0"/>
              <a:t>Ex. bibliothécaire intercommunaux ou communaux</a:t>
            </a:r>
          </a:p>
        </p:txBody>
      </p:sp>
      <p:sp>
        <p:nvSpPr>
          <p:cNvPr id="3" name="Triangle rectangle 2"/>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548680"/>
            <a:ext cx="7992888"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600" dirty="0"/>
              <a:t>Ce diagnostic détaillé du contexte extérieur doit permettre d’améliorer ce contexte et/ou de s’appuyer dessus.</a:t>
            </a:r>
          </a:p>
        </p:txBody>
      </p:sp>
      <p:pic>
        <p:nvPicPr>
          <p:cNvPr id="4" name="Image 3" descr="engrenages.jpg"/>
          <p:cNvPicPr>
            <a:picLocks noChangeAspect="1"/>
          </p:cNvPicPr>
          <p:nvPr/>
        </p:nvPicPr>
        <p:blipFill>
          <a:blip r:embed="rId2" cstate="print"/>
          <a:stretch>
            <a:fillRect/>
          </a:stretch>
        </p:blipFill>
        <p:spPr>
          <a:xfrm>
            <a:off x="2987824" y="3068960"/>
            <a:ext cx="2880321" cy="2157461"/>
          </a:xfrm>
          <a:prstGeom prst="rect">
            <a:avLst/>
          </a:prstGeom>
          <a:ln>
            <a:noFill/>
          </a:ln>
          <a:effectLst>
            <a:outerShdw blurRad="292100" dist="139700" dir="2700000" algn="tl" rotWithShape="0">
              <a:srgbClr val="333333">
                <a:alpha val="65000"/>
              </a:srgbClr>
            </a:outerShdw>
          </a:effectLst>
        </p:spPr>
      </p:pic>
      <p:pic>
        <p:nvPicPr>
          <p:cNvPr id="5" name="Image 4" descr="changer le monde.jpg"/>
          <p:cNvPicPr>
            <a:picLocks noChangeAspect="1"/>
          </p:cNvPicPr>
          <p:nvPr/>
        </p:nvPicPr>
        <p:blipFill>
          <a:blip r:embed="rId3" cstate="print"/>
          <a:stretch>
            <a:fillRect/>
          </a:stretch>
        </p:blipFill>
        <p:spPr>
          <a:xfrm>
            <a:off x="6156176" y="4419319"/>
            <a:ext cx="2574142" cy="1928121"/>
          </a:xfrm>
          <a:prstGeom prst="rect">
            <a:avLst/>
          </a:prstGeom>
          <a:ln>
            <a:noFill/>
          </a:ln>
          <a:effectLst>
            <a:outerShdw blurRad="292100" dist="139700" dir="2700000" algn="tl" rotWithShape="0">
              <a:srgbClr val="333333">
                <a:alpha val="65000"/>
              </a:srgbClr>
            </a:outerShdw>
          </a:effectLst>
        </p:spPr>
      </p:pic>
      <p:pic>
        <p:nvPicPr>
          <p:cNvPr id="2050" name="Picture 2" descr="Résultats de recherche d'images pour « thermometre »"/>
          <p:cNvPicPr>
            <a:picLocks noChangeAspect="1" noChangeArrowheads="1"/>
          </p:cNvPicPr>
          <p:nvPr/>
        </p:nvPicPr>
        <p:blipFill>
          <a:blip r:embed="rId4" cstate="print"/>
          <a:srcRect/>
          <a:stretch>
            <a:fillRect/>
          </a:stretch>
        </p:blipFill>
        <p:spPr bwMode="auto">
          <a:xfrm>
            <a:off x="395536" y="2564904"/>
            <a:ext cx="2143125" cy="2143125"/>
          </a:xfrm>
          <a:prstGeom prst="rect">
            <a:avLst/>
          </a:prstGeom>
          <a:ln>
            <a:noFill/>
          </a:ln>
          <a:effectLst>
            <a:outerShdw blurRad="292100" dist="139700" dir="2700000" algn="tl" rotWithShape="0">
              <a:srgbClr val="333333">
                <a:alpha val="65000"/>
              </a:srgbClr>
            </a:outerShdw>
          </a:effectLst>
        </p:spPr>
      </p:pic>
      <p:sp>
        <p:nvSpPr>
          <p:cNvPr id="6" name="Triangle rectangle 5"/>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PARTENARIAT ? </a:t>
            </a:r>
          </a:p>
        </p:txBody>
      </p:sp>
      <p:sp>
        <p:nvSpPr>
          <p:cNvPr id="3" name="Espace réservé du contenu 2"/>
          <p:cNvSpPr>
            <a:spLocks noGrp="1"/>
          </p:cNvSpPr>
          <p:nvPr>
            <p:ph idx="1"/>
          </p:nvPr>
        </p:nvSpPr>
        <p:spPr>
          <a:xfrm>
            <a:off x="323528" y="1628800"/>
            <a:ext cx="8640960" cy="4526280"/>
          </a:xfrm>
          <a:effectLst>
            <a:outerShdw blurRad="50800" dist="38100" dir="2700000" algn="tl" rotWithShape="0">
              <a:prstClr val="black">
                <a:alpha val="40000"/>
              </a:prstClr>
            </a:outerShdw>
          </a:effectLst>
        </p:spPr>
        <p:txBody>
          <a:bodyPr>
            <a:normAutofit fontScale="85000" lnSpcReduction="20000"/>
          </a:bodyPr>
          <a:lstStyle/>
          <a:p>
            <a:pPr>
              <a:buNone/>
            </a:pPr>
            <a:r>
              <a:rPr lang="fr-FR" dirty="0"/>
              <a:t>Mais de quoi parle-t-on au juste ? </a:t>
            </a:r>
          </a:p>
          <a:p>
            <a:endParaRPr lang="fr-FR" dirty="0"/>
          </a:p>
          <a:p>
            <a:pPr>
              <a:buNone/>
            </a:pPr>
            <a:r>
              <a:rPr lang="fr-FR" dirty="0"/>
              <a:t>- Recevoir un financement de la part d’un « partenaire » ? – NON</a:t>
            </a:r>
          </a:p>
          <a:p>
            <a:endParaRPr lang="fr-FR" dirty="0"/>
          </a:p>
          <a:p>
            <a:pPr>
              <a:buNone/>
            </a:pPr>
            <a:r>
              <a:rPr lang="fr-FR" dirty="0"/>
              <a:t>- Envoyer des élèves à la bibliothèque ? – pourquoi pas, mais avec un objectif, une préparation, une prise en charge, un accompagnement</a:t>
            </a:r>
          </a:p>
          <a:p>
            <a:endParaRPr lang="fr-FR" dirty="0"/>
          </a:p>
          <a:p>
            <a:pPr>
              <a:buNone/>
            </a:pPr>
            <a:r>
              <a:rPr lang="fr-FR" dirty="0"/>
              <a:t>- Diffuser dans son CDI des prospectus ou brochures de promotion d’une action menée par la bibliothèque ? – pourquoi pas mais cela ne suffit pas à parler de « partenariat »</a:t>
            </a:r>
          </a:p>
          <a:p>
            <a:endParaRPr lang="fr-FR" dirty="0"/>
          </a:p>
        </p:txBody>
      </p:sp>
      <p:sp>
        <p:nvSpPr>
          <p:cNvPr id="5" name="Triangle rectangle 4"/>
          <p:cNvSpPr/>
          <p:nvPr/>
        </p:nvSpPr>
        <p:spPr>
          <a:xfrm rot="10800000">
            <a:off x="8100391" y="285151"/>
            <a:ext cx="722879" cy="767585"/>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C425E"/>
              </a:solidFill>
            </a:endParaRPr>
          </a:p>
        </p:txBody>
      </p:sp>
    </p:spTree>
    <p:extLst>
      <p:ext uri="{BB962C8B-B14F-4D97-AF65-F5344CB8AC3E}">
        <p14:creationId xmlns:p14="http://schemas.microsoft.com/office/powerpoint/2010/main" xmlns="" val="4271272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36912"/>
            <a:ext cx="8229600" cy="1143000"/>
          </a:xfrm>
        </p:spPr>
        <p:txBody>
          <a:bodyPr>
            <a:normAutofit/>
          </a:bodyPr>
          <a:lstStyle/>
          <a:p>
            <a:pPr algn="ctr"/>
            <a:r>
              <a:rPr lang="fr-FR" sz="3200" dirty="0"/>
              <a:t>c. le choix du ou des partenaire(s)</a:t>
            </a:r>
          </a:p>
        </p:txBody>
      </p:sp>
      <p:sp>
        <p:nvSpPr>
          <p:cNvPr id="3" name="Triangle rectangle 2"/>
          <p:cNvSpPr/>
          <p:nvPr/>
        </p:nvSpPr>
        <p:spPr>
          <a:xfrm rot="10800000">
            <a:off x="8100391" y="285151"/>
            <a:ext cx="722879" cy="767585"/>
          </a:xfrm>
          <a:prstGeom prst="r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583210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988840"/>
            <a:ext cx="8229600" cy="2736304"/>
          </a:xfrm>
        </p:spPr>
        <p:txBody>
          <a:bodyPr>
            <a:normAutofit fontScale="90000"/>
          </a:bodyPr>
          <a:lstStyle/>
          <a:p>
            <a:pPr algn="l"/>
            <a:r>
              <a:rPr lang="fr-FR" dirty="0"/>
              <a:t>Un partenaire prêt à s’engager : </a:t>
            </a:r>
            <a:br>
              <a:rPr lang="fr-FR" dirty="0"/>
            </a:br>
            <a:r>
              <a:rPr lang="fr-FR" dirty="0"/>
              <a:t>- parce qu’il en manifeste l’</a:t>
            </a:r>
            <a:r>
              <a:rPr lang="fr-FR" dirty="0">
                <a:solidFill>
                  <a:srgbClr val="002060"/>
                </a:solidFill>
              </a:rPr>
              <a:t>envie</a:t>
            </a:r>
            <a:r>
              <a:rPr lang="fr-FR" dirty="0"/>
              <a:t>, la </a:t>
            </a:r>
            <a:r>
              <a:rPr lang="fr-FR" dirty="0">
                <a:solidFill>
                  <a:srgbClr val="002060"/>
                </a:solidFill>
              </a:rPr>
              <a:t>volonté</a:t>
            </a:r>
            <a:r>
              <a:rPr lang="fr-FR" dirty="0"/>
              <a:t> et qu’il y trouve un </a:t>
            </a:r>
            <a:r>
              <a:rPr lang="fr-FR" dirty="0">
                <a:solidFill>
                  <a:srgbClr val="002060"/>
                </a:solidFill>
              </a:rPr>
              <a:t>intérêt</a:t>
            </a:r>
            <a:r>
              <a:rPr lang="fr-FR" dirty="0"/>
              <a:t>. </a:t>
            </a:r>
          </a:p>
        </p:txBody>
      </p:sp>
      <p:sp>
        <p:nvSpPr>
          <p:cNvPr id="3" name="Triangle rectangle 2"/>
          <p:cNvSpPr/>
          <p:nvPr/>
        </p:nvSpPr>
        <p:spPr>
          <a:xfrm rot="10800000">
            <a:off x="8100391" y="285151"/>
            <a:ext cx="722879" cy="767585"/>
          </a:xfrm>
          <a:prstGeom prst="r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4177925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556792"/>
            <a:ext cx="8424936" cy="3658418"/>
          </a:xfrm>
        </p:spPr>
        <p:txBody>
          <a:bodyPr>
            <a:normAutofit/>
          </a:bodyPr>
          <a:lstStyle/>
          <a:p>
            <a:pPr algn="l"/>
            <a:r>
              <a:rPr lang="fr-FR" sz="2400" dirty="0"/>
              <a:t>Avec lequel on puisse concevoir des modes d’intervention: </a:t>
            </a:r>
            <a:r>
              <a:rPr lang="fr-FR" dirty="0"/>
              <a:t/>
            </a:r>
            <a:br>
              <a:rPr lang="fr-FR" dirty="0"/>
            </a:br>
            <a:r>
              <a:rPr lang="fr-FR" dirty="0"/>
              <a:t>une </a:t>
            </a:r>
            <a:r>
              <a:rPr lang="fr-FR" dirty="0" err="1"/>
              <a:t>c</a:t>
            </a:r>
            <a:r>
              <a:rPr lang="fr-FR" b="1" dirty="0" err="1"/>
              <a:t>o</a:t>
            </a:r>
            <a:r>
              <a:rPr lang="fr-FR" b="1" dirty="0"/>
              <a:t>-animation ? </a:t>
            </a:r>
            <a:r>
              <a:rPr lang="fr-FR" dirty="0"/>
              <a:t/>
            </a:r>
            <a:br>
              <a:rPr lang="fr-FR" dirty="0"/>
            </a:br>
            <a:r>
              <a:rPr lang="fr-FR" dirty="0"/>
              <a:t>- simultanée (en même temps)</a:t>
            </a:r>
            <a:br>
              <a:rPr lang="fr-FR" dirty="0"/>
            </a:br>
            <a:r>
              <a:rPr lang="fr-FR" dirty="0"/>
              <a:t>- alternée (successivement)</a:t>
            </a:r>
            <a:endParaRPr lang="fr-FR" b="1" dirty="0"/>
          </a:p>
        </p:txBody>
      </p:sp>
      <p:sp>
        <p:nvSpPr>
          <p:cNvPr id="3" name="Triangle rectangle 2"/>
          <p:cNvSpPr/>
          <p:nvPr/>
        </p:nvSpPr>
        <p:spPr>
          <a:xfrm rot="10800000">
            <a:off x="8100391" y="332656"/>
            <a:ext cx="722879" cy="767585"/>
          </a:xfrm>
          <a:prstGeom prst="r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268760"/>
            <a:ext cx="8301608" cy="4378498"/>
          </a:xfrm>
        </p:spPr>
        <p:txBody>
          <a:bodyPr>
            <a:normAutofit fontScale="90000"/>
          </a:bodyPr>
          <a:lstStyle/>
          <a:p>
            <a:pPr algn="l"/>
            <a:r>
              <a:rPr lang="fr-FR" sz="2700" dirty="0"/>
              <a:t>Avec lequel on se mettra d’accord sur : </a:t>
            </a:r>
            <a:br>
              <a:rPr lang="fr-FR" sz="2700" dirty="0"/>
            </a:br>
            <a:r>
              <a:rPr lang="fr-FR" b="1" dirty="0"/>
              <a:t>une </a:t>
            </a:r>
            <a:r>
              <a:rPr lang="fr-FR" b="1" dirty="0" err="1"/>
              <a:t>co</a:t>
            </a:r>
            <a:r>
              <a:rPr lang="fr-FR" b="1" dirty="0"/>
              <a:t>-évaluation </a:t>
            </a:r>
            <a:br>
              <a:rPr lang="fr-FR" b="1" dirty="0"/>
            </a:br>
            <a:r>
              <a:rPr lang="fr-FR" b="1" dirty="0"/>
              <a:t>- portant sur l’action et le projet partenarial</a:t>
            </a:r>
            <a:br>
              <a:rPr lang="fr-FR" b="1" dirty="0"/>
            </a:br>
            <a:r>
              <a:rPr lang="fr-FR" b="1" dirty="0"/>
              <a:t>- selon des critères à définir ensemble, </a:t>
            </a:r>
            <a:br>
              <a:rPr lang="fr-FR" b="1" dirty="0"/>
            </a:br>
            <a:r>
              <a:rPr lang="fr-FR" b="1" dirty="0"/>
              <a:t> et une méthodologie</a:t>
            </a:r>
            <a:endParaRPr lang="fr-FR" dirty="0"/>
          </a:p>
        </p:txBody>
      </p:sp>
      <p:sp>
        <p:nvSpPr>
          <p:cNvPr id="3" name="Triangle rectangle 2"/>
          <p:cNvSpPr/>
          <p:nvPr/>
        </p:nvSpPr>
        <p:spPr>
          <a:xfrm rot="10800000">
            <a:off x="8100391" y="285151"/>
            <a:ext cx="722879" cy="767585"/>
          </a:xfrm>
          <a:prstGeom prst="r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go"/>
          <p:cNvPicPr>
            <a:picLocks noChangeAspect="1" noChangeArrowheads="1"/>
          </p:cNvPicPr>
          <p:nvPr/>
        </p:nvPicPr>
        <p:blipFill>
          <a:blip r:embed="rId2" cstate="print"/>
          <a:srcRect/>
          <a:stretch>
            <a:fillRect/>
          </a:stretch>
        </p:blipFill>
        <p:spPr bwMode="auto">
          <a:xfrm>
            <a:off x="2627784" y="332656"/>
            <a:ext cx="3936876" cy="615814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627784" y="5733256"/>
            <a:ext cx="1224136" cy="553998"/>
          </a:xfrm>
          <a:prstGeom prst="rect">
            <a:avLst/>
          </a:prstGeom>
        </p:spPr>
        <p:txBody>
          <a:bodyPr wrap="square">
            <a:spAutoFit/>
          </a:bodyPr>
          <a:lstStyle/>
          <a:p>
            <a:r>
              <a:rPr lang="fr-FR" sz="600" dirty="0"/>
              <a:t>http://</a:t>
            </a:r>
            <a:r>
              <a:rPr lang="fr-FR" sz="600" dirty="0">
                <a:solidFill>
                  <a:schemeClr val="accent5">
                    <a:lumMod val="60000"/>
                    <a:lumOff val="40000"/>
                  </a:schemeClr>
                </a:solidFill>
              </a:rPr>
              <a:t>static.tumblr.com/c237386c6999bcc735e62ea686d483b2/xprpfka/zTZmy8sn4/tumblr_static_super_agent_librarian_1.png</a:t>
            </a:r>
          </a:p>
        </p:txBody>
      </p:sp>
      <p:sp>
        <p:nvSpPr>
          <p:cNvPr id="4" name="Triangle rectangle 3"/>
          <p:cNvSpPr/>
          <p:nvPr/>
        </p:nvSpPr>
        <p:spPr>
          <a:xfrm rot="10800000">
            <a:off x="8100391" y="285151"/>
            <a:ext cx="722879" cy="767585"/>
          </a:xfrm>
          <a:prstGeom prst="rtTriangl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11560" y="2593461"/>
            <a:ext cx="8136904"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4800" dirty="0"/>
              <a:t>III. Le montage </a:t>
            </a:r>
          </a:p>
          <a:p>
            <a:r>
              <a:rPr lang="fr-FR" sz="4800" dirty="0"/>
              <a:t>et la formalisation du projet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700808"/>
            <a:ext cx="6498767"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fr-FR" sz="4400" dirty="0"/>
              <a:t>Oui mais on fait comment ?</a:t>
            </a:r>
          </a:p>
        </p:txBody>
      </p:sp>
      <p:sp>
        <p:nvSpPr>
          <p:cNvPr id="3" name="ZoneTexte 2"/>
          <p:cNvSpPr txBox="1"/>
          <p:nvPr/>
        </p:nvSpPr>
        <p:spPr>
          <a:xfrm>
            <a:off x="1907704" y="3212976"/>
            <a:ext cx="184731" cy="369332"/>
          </a:xfrm>
          <a:prstGeom prst="rect">
            <a:avLst/>
          </a:prstGeom>
          <a:noFill/>
        </p:spPr>
        <p:txBody>
          <a:bodyPr wrap="none" rtlCol="0">
            <a:spAutoFit/>
          </a:bodyPr>
          <a:lstStyle/>
          <a:p>
            <a:endParaRPr lang="fr-FR" dirty="0"/>
          </a:p>
        </p:txBody>
      </p:sp>
      <p:sp>
        <p:nvSpPr>
          <p:cNvPr id="4" name="Rectangle 3"/>
          <p:cNvSpPr/>
          <p:nvPr/>
        </p:nvSpPr>
        <p:spPr>
          <a:xfrm>
            <a:off x="2286000" y="2690336"/>
            <a:ext cx="4572000" cy="1477328"/>
          </a:xfrm>
          <a:prstGeom prst="rect">
            <a:avLst/>
          </a:prstGeom>
        </p:spPr>
        <p:txBody>
          <a:bodyPr>
            <a:spAutoFit/>
          </a:bodyPr>
          <a:lstStyle/>
          <a:p>
            <a:pPr algn="just"/>
            <a:r>
              <a:rPr lang="fr-FR" dirty="0"/>
              <a:t>Avec tout ça je me sens quand même un peu seul et un peu perdu. Mais ce petit moment d’inquiétude va être vite remplacé par le plaisir de la phase de construction avec l’AUTRE !</a:t>
            </a:r>
          </a:p>
        </p:txBody>
      </p:sp>
      <p:sp>
        <p:nvSpPr>
          <p:cNvPr id="5" name="Triangle rectangle 4"/>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www.madmoisellejulie.fr/wp-content/uploads/2015/12/Coogee-Caf%C3%A9-Marseil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2" name="Picture 4" descr="http://www.madmoisellejulie.fr/wp-content/uploads/2015/12/Coogee-Caf%C3%A9-Marseille.jpg"/>
          <p:cNvPicPr>
            <a:picLocks noChangeAspect="1" noChangeArrowheads="1"/>
          </p:cNvPicPr>
          <p:nvPr/>
        </p:nvPicPr>
        <p:blipFill>
          <a:blip r:embed="rId2" cstate="print"/>
          <a:srcRect l="14986" t="53700" b="7586"/>
          <a:stretch>
            <a:fillRect/>
          </a:stretch>
        </p:blipFill>
        <p:spPr bwMode="auto">
          <a:xfrm>
            <a:off x="1259632" y="3068960"/>
            <a:ext cx="6535887" cy="2232248"/>
          </a:xfrm>
          <a:prstGeom prst="rect">
            <a:avLst/>
          </a:prstGeom>
          <a:noFill/>
        </p:spPr>
      </p:pic>
      <p:sp>
        <p:nvSpPr>
          <p:cNvPr id="5" name="ZoneTexte 4"/>
          <p:cNvSpPr txBox="1"/>
          <p:nvPr/>
        </p:nvSpPr>
        <p:spPr>
          <a:xfrm>
            <a:off x="1331640" y="764704"/>
            <a:ext cx="612068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600" dirty="0"/>
              <a:t>Un petit café</a:t>
            </a:r>
          </a:p>
        </p:txBody>
      </p:sp>
      <p:sp>
        <p:nvSpPr>
          <p:cNvPr id="6" name="Triangle rectangle 5"/>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47664" y="1412776"/>
            <a:ext cx="5688632"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600" dirty="0"/>
              <a:t>De la place sur la table</a:t>
            </a:r>
          </a:p>
        </p:txBody>
      </p:sp>
      <p:pic>
        <p:nvPicPr>
          <p:cNvPr id="1026" name="Picture 2" descr="http://rc.llb.be/image/ec/51e7f51035704155b80138ec.jpg"/>
          <p:cNvPicPr>
            <a:picLocks noChangeAspect="1" noChangeArrowheads="1"/>
          </p:cNvPicPr>
          <p:nvPr/>
        </p:nvPicPr>
        <p:blipFill>
          <a:blip r:embed="rId2" cstate="print"/>
          <a:srcRect l="12599" t="22697" r="26435"/>
          <a:stretch>
            <a:fillRect/>
          </a:stretch>
        </p:blipFill>
        <p:spPr bwMode="auto">
          <a:xfrm>
            <a:off x="2699792" y="2636912"/>
            <a:ext cx="3600400" cy="2282577"/>
          </a:xfrm>
          <a:prstGeom prst="rect">
            <a:avLst/>
          </a:prstGeom>
          <a:noFill/>
        </p:spPr>
      </p:pic>
      <p:sp>
        <p:nvSpPr>
          <p:cNvPr id="4" name="Triangle rectangle 3"/>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75656" y="476672"/>
            <a:ext cx="6552728"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600" dirty="0"/>
              <a:t>Du temps </a:t>
            </a:r>
          </a:p>
          <a:p>
            <a:pPr algn="ctr"/>
            <a:endParaRPr lang="fr-FR" sz="3600" dirty="0"/>
          </a:p>
          <a:p>
            <a:pPr algn="ctr"/>
            <a:endParaRPr lang="fr-FR" sz="3600" dirty="0"/>
          </a:p>
          <a:p>
            <a:pPr algn="ctr"/>
            <a:r>
              <a:rPr lang="fr-FR" sz="3600" dirty="0"/>
              <a:t>et de l’attention</a:t>
            </a:r>
          </a:p>
        </p:txBody>
      </p:sp>
      <p:pic>
        <p:nvPicPr>
          <p:cNvPr id="3" name="Image 2" descr="portable 3.jpg"/>
          <p:cNvPicPr>
            <a:picLocks noChangeAspect="1"/>
          </p:cNvPicPr>
          <p:nvPr/>
        </p:nvPicPr>
        <p:blipFill>
          <a:blip r:embed="rId2" cstate="print"/>
          <a:stretch>
            <a:fillRect/>
          </a:stretch>
        </p:blipFill>
        <p:spPr>
          <a:xfrm>
            <a:off x="3851920" y="3717032"/>
            <a:ext cx="1728192" cy="2266048"/>
          </a:xfrm>
          <a:prstGeom prst="rect">
            <a:avLst/>
          </a:prstGeom>
        </p:spPr>
      </p:pic>
      <p:sp>
        <p:nvSpPr>
          <p:cNvPr id="4" name="Triangle rectangle 3"/>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BDP 9.jpg"/>
          <p:cNvPicPr>
            <a:picLocks noGrp="1" noChangeAspect="1"/>
          </p:cNvPicPr>
          <p:nvPr>
            <p:ph idx="1"/>
          </p:nvPr>
        </p:nvPicPr>
        <p:blipFill>
          <a:blip r:embed="rId2" cstate="print"/>
          <a:stretch>
            <a:fillRect/>
          </a:stretch>
        </p:blipFill>
        <p:spPr>
          <a:xfrm>
            <a:off x="457200" y="1646237"/>
            <a:ext cx="8229600" cy="4526280"/>
          </a:xfrm>
          <a:prstGeom prst="rect">
            <a:avLst/>
          </a:prstGeom>
          <a:ln>
            <a:noFill/>
          </a:ln>
          <a:effectLst>
            <a:outerShdw blurRad="292100" dist="139700" dir="2700000" algn="tl" rotWithShape="0">
              <a:srgbClr val="333333">
                <a:alpha val="65000"/>
              </a:srgbClr>
            </a:outerShdw>
          </a:effectLst>
        </p:spPr>
      </p:pic>
      <p:sp>
        <p:nvSpPr>
          <p:cNvPr id="6" name="Triangle rectangle 5"/>
          <p:cNvSpPr/>
          <p:nvPr/>
        </p:nvSpPr>
        <p:spPr>
          <a:xfrm rot="10800000">
            <a:off x="8100391" y="285151"/>
            <a:ext cx="722879" cy="767585"/>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88640"/>
            <a:ext cx="7488832" cy="65556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500" dirty="0"/>
              <a:t>Un diagnostic et un environnement partagés,</a:t>
            </a:r>
          </a:p>
          <a:p>
            <a:pPr algn="ctr"/>
            <a:endParaRPr lang="fr-FR" sz="3500" dirty="0"/>
          </a:p>
          <a:p>
            <a:pPr algn="ctr"/>
            <a:r>
              <a:rPr lang="fr-FR" sz="3500" dirty="0"/>
              <a:t>Des missions communes, distinctes mais complémentaires, </a:t>
            </a:r>
          </a:p>
          <a:p>
            <a:pPr algn="ctr"/>
            <a:endParaRPr lang="fr-FR" sz="3500" dirty="0"/>
          </a:p>
          <a:p>
            <a:pPr algn="ctr"/>
            <a:r>
              <a:rPr lang="fr-FR" sz="3500" dirty="0"/>
              <a:t>Des besoins repérés, des objectifs énoncés et éventuellement formalisés,</a:t>
            </a:r>
          </a:p>
          <a:p>
            <a:pPr algn="ctr"/>
            <a:endParaRPr lang="fr-FR" sz="3500" dirty="0"/>
          </a:p>
          <a:p>
            <a:pPr algn="ctr"/>
            <a:r>
              <a:rPr lang="fr-FR" sz="3500" dirty="0"/>
              <a:t>Des atouts, des limites et des contraintes pour chacun.  </a:t>
            </a:r>
          </a:p>
        </p:txBody>
      </p:sp>
      <p:sp>
        <p:nvSpPr>
          <p:cNvPr id="3" name="Triangle rectangle 2"/>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11760" y="2852936"/>
            <a:ext cx="3456384" cy="1077218"/>
          </a:xfrm>
          <a:prstGeom prst="rect">
            <a:avLst/>
          </a:prstGeom>
          <a:noFill/>
        </p:spPr>
        <p:txBody>
          <a:bodyPr wrap="square" rtlCol="0">
            <a:spAutoFit/>
          </a:bodyPr>
          <a:lstStyle/>
          <a:p>
            <a:endParaRPr lang="fr-FR" sz="3200" dirty="0"/>
          </a:p>
          <a:p>
            <a:r>
              <a:rPr lang="fr-FR" sz="3200" dirty="0"/>
              <a:t>a. les objectifs</a:t>
            </a:r>
          </a:p>
        </p:txBody>
      </p:sp>
    </p:spTree>
    <p:extLst>
      <p:ext uri="{BB962C8B-B14F-4D97-AF65-F5344CB8AC3E}">
        <p14:creationId xmlns:p14="http://schemas.microsoft.com/office/powerpoint/2010/main" xmlns="" val="2951883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620688"/>
            <a:ext cx="7704856"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600" dirty="0">
                <a:solidFill>
                  <a:schemeClr val="accent5">
                    <a:lumMod val="60000"/>
                    <a:lumOff val="40000"/>
                  </a:schemeClr>
                </a:solidFill>
              </a:rPr>
              <a:t>Choisir des </a:t>
            </a:r>
          </a:p>
          <a:p>
            <a:pPr algn="ctr"/>
            <a:r>
              <a:rPr lang="fr-FR" sz="3600" dirty="0">
                <a:solidFill>
                  <a:schemeClr val="accent5">
                    <a:lumMod val="60000"/>
                    <a:lumOff val="40000"/>
                  </a:schemeClr>
                </a:solidFill>
              </a:rPr>
              <a:t>Objectifs en nombre limité</a:t>
            </a:r>
          </a:p>
        </p:txBody>
      </p:sp>
      <p:sp>
        <p:nvSpPr>
          <p:cNvPr id="3" name="ZoneTexte 2"/>
          <p:cNvSpPr txBox="1"/>
          <p:nvPr/>
        </p:nvSpPr>
        <p:spPr>
          <a:xfrm>
            <a:off x="395536" y="1988840"/>
            <a:ext cx="2520280" cy="3970318"/>
          </a:xfrm>
          <a:prstGeom prst="rect">
            <a:avLst/>
          </a:prstGeom>
          <a:noFill/>
        </p:spPr>
        <p:txBody>
          <a:bodyPr wrap="square" rtlCol="0">
            <a:spAutoFit/>
          </a:bodyPr>
          <a:lstStyle/>
          <a:p>
            <a:r>
              <a:rPr lang="fr-FR" b="1" dirty="0">
                <a:solidFill>
                  <a:schemeClr val="accent6">
                    <a:lumMod val="50000"/>
                  </a:schemeClr>
                </a:solidFill>
              </a:rPr>
              <a:t>Communs (exemples)</a:t>
            </a:r>
            <a:r>
              <a:rPr lang="fr-FR" dirty="0">
                <a:solidFill>
                  <a:schemeClr val="accent6">
                    <a:lumMod val="50000"/>
                  </a:schemeClr>
                </a:solidFill>
              </a:rPr>
              <a:t> : </a:t>
            </a:r>
          </a:p>
          <a:p>
            <a:pPr>
              <a:buFontTx/>
              <a:buChar char="-"/>
            </a:pPr>
            <a:r>
              <a:rPr lang="fr-FR" dirty="0">
                <a:solidFill>
                  <a:schemeClr val="accent6">
                    <a:lumMod val="50000"/>
                  </a:schemeClr>
                </a:solidFill>
              </a:rPr>
              <a:t> Donner le goût de lire</a:t>
            </a:r>
          </a:p>
          <a:p>
            <a:pPr>
              <a:buFontTx/>
              <a:buChar char="-"/>
            </a:pPr>
            <a:r>
              <a:rPr lang="fr-FR" dirty="0">
                <a:solidFill>
                  <a:schemeClr val="accent6">
                    <a:lumMod val="50000"/>
                  </a:schemeClr>
                </a:solidFill>
              </a:rPr>
              <a:t>  Valoriser la littérature jeunesse</a:t>
            </a:r>
          </a:p>
          <a:p>
            <a:pPr>
              <a:buFontTx/>
              <a:buChar char="-"/>
            </a:pPr>
            <a:r>
              <a:rPr lang="fr-FR" dirty="0">
                <a:solidFill>
                  <a:schemeClr val="accent6">
                    <a:lumMod val="50000"/>
                  </a:schemeClr>
                </a:solidFill>
              </a:rPr>
              <a:t> contribuer au parcours artistique et culturel de l’élève.</a:t>
            </a:r>
          </a:p>
          <a:p>
            <a:pPr>
              <a:buFontTx/>
              <a:buChar char="-"/>
            </a:pPr>
            <a:r>
              <a:rPr lang="fr-FR" dirty="0">
                <a:solidFill>
                  <a:schemeClr val="accent6">
                    <a:lumMod val="50000"/>
                  </a:schemeClr>
                </a:solidFill>
              </a:rPr>
              <a:t> favoriser l’autonomie et la responsabilisation</a:t>
            </a:r>
          </a:p>
          <a:p>
            <a:pPr>
              <a:buFontTx/>
              <a:buChar char="-"/>
            </a:pPr>
            <a:r>
              <a:rPr lang="fr-FR" dirty="0">
                <a:solidFill>
                  <a:schemeClr val="accent6">
                    <a:lumMod val="50000"/>
                  </a:schemeClr>
                </a:solidFill>
              </a:rPr>
              <a:t> accéder à l’émotion. Casser l’indifférence.</a:t>
            </a:r>
          </a:p>
        </p:txBody>
      </p:sp>
      <p:sp>
        <p:nvSpPr>
          <p:cNvPr id="4" name="ZoneTexte 3"/>
          <p:cNvSpPr txBox="1"/>
          <p:nvPr/>
        </p:nvSpPr>
        <p:spPr>
          <a:xfrm>
            <a:off x="3203848" y="1916832"/>
            <a:ext cx="2520280" cy="4524315"/>
          </a:xfrm>
          <a:prstGeom prst="rect">
            <a:avLst/>
          </a:prstGeom>
          <a:noFill/>
        </p:spPr>
        <p:txBody>
          <a:bodyPr wrap="square" rtlCol="0">
            <a:spAutoFit/>
          </a:bodyPr>
          <a:lstStyle/>
          <a:p>
            <a:r>
              <a:rPr lang="fr-FR" b="1" dirty="0">
                <a:solidFill>
                  <a:srgbClr val="002060"/>
                </a:solidFill>
              </a:rPr>
              <a:t>Spécifiques (exemples)</a:t>
            </a:r>
            <a:r>
              <a:rPr lang="fr-FR" dirty="0">
                <a:solidFill>
                  <a:srgbClr val="002060"/>
                </a:solidFill>
              </a:rPr>
              <a:t> :</a:t>
            </a:r>
          </a:p>
          <a:p>
            <a:pPr>
              <a:buFontTx/>
              <a:buChar char="-"/>
            </a:pPr>
            <a:r>
              <a:rPr lang="fr-FR" dirty="0">
                <a:solidFill>
                  <a:srgbClr val="002060"/>
                </a:solidFill>
              </a:rPr>
              <a:t> Augmenter le nombre de lecteurs à la bibliothèque et le taux de fréquentation.</a:t>
            </a:r>
          </a:p>
          <a:p>
            <a:pPr>
              <a:buFontTx/>
              <a:buChar char="-"/>
            </a:pPr>
            <a:r>
              <a:rPr lang="fr-FR" dirty="0">
                <a:solidFill>
                  <a:srgbClr val="002060"/>
                </a:solidFill>
              </a:rPr>
              <a:t>  contribuer à la maîtrise de la langue.</a:t>
            </a:r>
          </a:p>
          <a:p>
            <a:pPr>
              <a:buFontTx/>
              <a:buChar char="-"/>
            </a:pPr>
            <a:r>
              <a:rPr lang="fr-FR" dirty="0">
                <a:solidFill>
                  <a:srgbClr val="002060"/>
                </a:solidFill>
              </a:rPr>
              <a:t>  s’approprier les notions d’auteur,  droits d’auteur, conte, album, roman , éditeur ….</a:t>
            </a:r>
          </a:p>
          <a:p>
            <a:pPr>
              <a:buFontTx/>
              <a:buChar char="-"/>
            </a:pPr>
            <a:r>
              <a:rPr lang="fr-FR" dirty="0">
                <a:solidFill>
                  <a:srgbClr val="002060"/>
                </a:solidFill>
              </a:rPr>
              <a:t> acquérir du vocabulaire. </a:t>
            </a:r>
          </a:p>
          <a:p>
            <a:endParaRPr lang="fr-FR" dirty="0"/>
          </a:p>
        </p:txBody>
      </p:sp>
      <p:sp>
        <p:nvSpPr>
          <p:cNvPr id="5" name="ZoneTexte 4"/>
          <p:cNvSpPr txBox="1"/>
          <p:nvPr/>
        </p:nvSpPr>
        <p:spPr>
          <a:xfrm>
            <a:off x="5796136" y="1988840"/>
            <a:ext cx="2808312" cy="4247317"/>
          </a:xfrm>
          <a:prstGeom prst="rect">
            <a:avLst/>
          </a:prstGeom>
          <a:noFill/>
        </p:spPr>
        <p:txBody>
          <a:bodyPr wrap="square" rtlCol="0">
            <a:spAutoFit/>
          </a:bodyPr>
          <a:lstStyle/>
          <a:p>
            <a:r>
              <a:rPr lang="fr-FR" b="1" dirty="0">
                <a:solidFill>
                  <a:schemeClr val="tx2">
                    <a:lumMod val="25000"/>
                  </a:schemeClr>
                </a:solidFill>
              </a:rPr>
              <a:t>Complémentaires</a:t>
            </a:r>
            <a:r>
              <a:rPr lang="fr-FR" dirty="0">
                <a:solidFill>
                  <a:schemeClr val="tx2">
                    <a:lumMod val="25000"/>
                  </a:schemeClr>
                </a:solidFill>
              </a:rPr>
              <a:t> </a:t>
            </a:r>
            <a:r>
              <a:rPr lang="fr-FR" b="1" dirty="0">
                <a:solidFill>
                  <a:schemeClr val="tx2">
                    <a:lumMod val="25000"/>
                  </a:schemeClr>
                </a:solidFill>
              </a:rPr>
              <a:t>(exemples) </a:t>
            </a:r>
            <a:r>
              <a:rPr lang="fr-FR" dirty="0">
                <a:solidFill>
                  <a:schemeClr val="tx2">
                    <a:lumMod val="25000"/>
                  </a:schemeClr>
                </a:solidFill>
              </a:rPr>
              <a:t>:</a:t>
            </a:r>
          </a:p>
          <a:p>
            <a:endParaRPr lang="fr-FR" dirty="0">
              <a:solidFill>
                <a:schemeClr val="tx2">
                  <a:lumMod val="25000"/>
                </a:schemeClr>
              </a:solidFill>
            </a:endParaRPr>
          </a:p>
          <a:p>
            <a:pPr>
              <a:buFontTx/>
              <a:buChar char="-"/>
            </a:pPr>
            <a:r>
              <a:rPr lang="fr-FR" dirty="0">
                <a:solidFill>
                  <a:schemeClr val="tx2">
                    <a:lumMod val="25000"/>
                  </a:schemeClr>
                </a:solidFill>
              </a:rPr>
              <a:t>dépasser la distinction entre  lecture plaisir  et lecture scolaire.</a:t>
            </a:r>
          </a:p>
          <a:p>
            <a:pPr>
              <a:buFontTx/>
              <a:buChar char="-"/>
            </a:pPr>
            <a:r>
              <a:rPr lang="fr-FR" dirty="0">
                <a:solidFill>
                  <a:schemeClr val="tx2">
                    <a:lumMod val="25000"/>
                  </a:schemeClr>
                </a:solidFill>
              </a:rPr>
              <a:t> valoriser et redonner confiance à l’élève par la reconnaissance dans le cadre d’une structure ouverte et publique.</a:t>
            </a:r>
          </a:p>
          <a:p>
            <a:endParaRPr lang="fr-FR" dirty="0"/>
          </a:p>
          <a:p>
            <a:endParaRPr lang="fr-FR" dirty="0"/>
          </a:p>
          <a:p>
            <a:endParaRPr lang="fr-FR" dirty="0"/>
          </a:p>
          <a:p>
            <a:endParaRPr lang="fr-FR" dirty="0"/>
          </a:p>
        </p:txBody>
      </p:sp>
      <p:sp>
        <p:nvSpPr>
          <p:cNvPr id="6" name="Triangle rectangle 5"/>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628800"/>
            <a:ext cx="8157592" cy="3816424"/>
          </a:xfrm>
        </p:spPr>
        <p:txBody>
          <a:bodyPr>
            <a:normAutofit fontScale="90000"/>
          </a:bodyPr>
          <a:lstStyle/>
          <a:p>
            <a:pPr algn="ctr"/>
            <a:r>
              <a:rPr lang="fr-FR" dirty="0"/>
              <a:t>Le partage des objectifs doit aboutir à : </a:t>
            </a:r>
            <a:br>
              <a:rPr lang="fr-FR" dirty="0"/>
            </a:br>
            <a:r>
              <a:rPr lang="fr-FR" dirty="0"/>
              <a:t> </a:t>
            </a:r>
            <a:br>
              <a:rPr lang="fr-FR" dirty="0"/>
            </a:br>
            <a:r>
              <a:rPr lang="fr-FR" dirty="0"/>
              <a:t>- des </a:t>
            </a:r>
            <a:r>
              <a:rPr lang="fr-FR" b="1" dirty="0"/>
              <a:t>choix d’activités, </a:t>
            </a:r>
            <a:br>
              <a:rPr lang="fr-FR" b="1" dirty="0"/>
            </a:br>
            <a:r>
              <a:rPr lang="fr-FR" b="1" dirty="0"/>
              <a:t>- des choix de productions </a:t>
            </a:r>
            <a:br>
              <a:rPr lang="fr-FR" b="1" dirty="0"/>
            </a:br>
            <a:r>
              <a:rPr lang="fr-FR" b="1" dirty="0"/>
              <a:t>- des choix de contenus</a:t>
            </a:r>
          </a:p>
        </p:txBody>
      </p:sp>
      <p:sp>
        <p:nvSpPr>
          <p:cNvPr id="3" name="Triangle rectangle 2"/>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52936"/>
            <a:ext cx="8229600" cy="1143000"/>
          </a:xfrm>
        </p:spPr>
        <p:txBody>
          <a:bodyPr>
            <a:normAutofit/>
          </a:bodyPr>
          <a:lstStyle/>
          <a:p>
            <a:pPr algn="ctr"/>
            <a:r>
              <a:rPr lang="fr-FR" sz="3200" dirty="0"/>
              <a:t>b. les moyens et les coûts</a:t>
            </a:r>
          </a:p>
        </p:txBody>
      </p:sp>
      <p:sp>
        <p:nvSpPr>
          <p:cNvPr id="4" name="Triangle rectangle 3"/>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205147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260648"/>
            <a:ext cx="8136904" cy="369332"/>
          </a:xfrm>
          <a:prstGeom prst="rect">
            <a:avLst/>
          </a:prstGeom>
        </p:spPr>
        <p:txBody>
          <a:bodyPr wrap="square">
            <a:spAutoFit/>
          </a:bodyPr>
          <a:lstStyle/>
          <a:p>
            <a:pPr algn="ctr"/>
            <a:r>
              <a:rPr lang="fr-FR" dirty="0">
                <a:solidFill>
                  <a:srgbClr val="002060"/>
                </a:solidFill>
              </a:rPr>
              <a:t>Réfléchir ensemble aux moyens nécessaires</a:t>
            </a:r>
          </a:p>
        </p:txBody>
      </p:sp>
      <p:sp>
        <p:nvSpPr>
          <p:cNvPr id="4" name="ZoneTexte 3"/>
          <p:cNvSpPr txBox="1"/>
          <p:nvPr/>
        </p:nvSpPr>
        <p:spPr>
          <a:xfrm>
            <a:off x="1043608" y="1484784"/>
            <a:ext cx="7128792" cy="403187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200" dirty="0"/>
              <a:t>Contacter les intervenants pressentis pour connaître leur disponibilité et leur envie de participer. Cela suppose de leur faire des propositions ou d’exprimer des besoins auxquels ils répondront par des propositions en terme de contenu et de temps d’intervention.</a:t>
            </a:r>
          </a:p>
        </p:txBody>
      </p:sp>
      <p:sp>
        <p:nvSpPr>
          <p:cNvPr id="5" name="Triangle rectangle 4"/>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0648"/>
            <a:ext cx="7848872" cy="369332"/>
          </a:xfrm>
          <a:prstGeom prst="rect">
            <a:avLst/>
          </a:prstGeom>
        </p:spPr>
        <p:txBody>
          <a:bodyPr wrap="square">
            <a:spAutoFit/>
          </a:bodyPr>
          <a:lstStyle/>
          <a:p>
            <a:pPr algn="ctr"/>
            <a:r>
              <a:rPr lang="fr-FR" dirty="0">
                <a:solidFill>
                  <a:srgbClr val="002060"/>
                </a:solidFill>
              </a:rPr>
              <a:t>Réfléchir ensemble aux moyens nécessaires</a:t>
            </a:r>
          </a:p>
        </p:txBody>
      </p:sp>
      <p:sp>
        <p:nvSpPr>
          <p:cNvPr id="3" name="ZoneTexte 2"/>
          <p:cNvSpPr txBox="1"/>
          <p:nvPr/>
        </p:nvSpPr>
        <p:spPr>
          <a:xfrm>
            <a:off x="827584" y="752945"/>
            <a:ext cx="7704856" cy="5232202"/>
          </a:xfrm>
          <a:prstGeom prst="rect">
            <a:avLst/>
          </a:prstGeom>
          <a:noFill/>
          <a:effectLst>
            <a:outerShdw blurRad="50800" dist="38100" dir="2700000" algn="tl" rotWithShape="0">
              <a:prstClr val="black">
                <a:alpha val="40000"/>
              </a:prstClr>
            </a:outerShdw>
          </a:effectLst>
        </p:spPr>
        <p:txBody>
          <a:bodyPr wrap="square" rtlCol="0">
            <a:spAutoFit/>
          </a:bodyPr>
          <a:lstStyle/>
          <a:p>
            <a:endParaRPr lang="fr-FR" sz="3200" dirty="0">
              <a:solidFill>
                <a:schemeClr val="accent5">
                  <a:lumMod val="60000"/>
                  <a:lumOff val="40000"/>
                </a:schemeClr>
              </a:solidFill>
            </a:endParaRPr>
          </a:p>
          <a:p>
            <a:r>
              <a:rPr lang="fr-FR" sz="3200" dirty="0">
                <a:solidFill>
                  <a:schemeClr val="accent5">
                    <a:lumMod val="60000"/>
                    <a:lumOff val="40000"/>
                  </a:schemeClr>
                </a:solidFill>
              </a:rPr>
              <a:t>Combien ça coûte ? </a:t>
            </a:r>
          </a:p>
          <a:p>
            <a:endParaRPr lang="fr-FR" dirty="0"/>
          </a:p>
          <a:p>
            <a:r>
              <a:rPr lang="fr-FR" sz="2400" dirty="0"/>
              <a:t>Les intervenants </a:t>
            </a:r>
            <a:r>
              <a:rPr lang="fr-FR" dirty="0"/>
              <a:t>: </a:t>
            </a:r>
          </a:p>
          <a:p>
            <a:pPr>
              <a:buFontTx/>
              <a:buChar char="-"/>
            </a:pPr>
            <a:r>
              <a:rPr lang="fr-FR" dirty="0"/>
              <a:t> Prix horaire d’un intervenant qui anime  (atelier…)</a:t>
            </a:r>
          </a:p>
          <a:p>
            <a:pPr>
              <a:buFontTx/>
              <a:buChar char="-"/>
            </a:pPr>
            <a:r>
              <a:rPr lang="fr-FR" dirty="0"/>
              <a:t> Prix d’une représentation ou d’une visite par élève</a:t>
            </a:r>
          </a:p>
          <a:p>
            <a:pPr>
              <a:buFontTx/>
              <a:buChar char="-"/>
            </a:pPr>
            <a:r>
              <a:rPr lang="fr-FR" dirty="0"/>
              <a:t> Prix d’un intervenant qui rencontre les élèves</a:t>
            </a:r>
          </a:p>
          <a:p>
            <a:pPr>
              <a:buFontTx/>
              <a:buChar char="-"/>
            </a:pPr>
            <a:endParaRPr lang="fr-FR" dirty="0"/>
          </a:p>
          <a:p>
            <a:r>
              <a:rPr lang="fr-FR" sz="2400" dirty="0"/>
              <a:t>Les organismes de transport : </a:t>
            </a:r>
          </a:p>
          <a:p>
            <a:pPr>
              <a:buFontTx/>
              <a:buChar char="-"/>
            </a:pPr>
            <a:r>
              <a:rPr lang="fr-FR" dirty="0"/>
              <a:t> prix des transports des intervenants ou des élèves</a:t>
            </a:r>
          </a:p>
          <a:p>
            <a:pPr>
              <a:buFontTx/>
              <a:buChar char="-"/>
            </a:pPr>
            <a:r>
              <a:rPr lang="fr-FR" dirty="0"/>
              <a:t> Prix  de l’hébergement (repas, hôtel).</a:t>
            </a:r>
          </a:p>
          <a:p>
            <a:pPr>
              <a:buFontTx/>
              <a:buChar char="-"/>
            </a:pPr>
            <a:endParaRPr lang="fr-FR" dirty="0"/>
          </a:p>
          <a:p>
            <a:r>
              <a:rPr lang="fr-FR" sz="2400" dirty="0"/>
              <a:t>Les commerçants </a:t>
            </a:r>
            <a:r>
              <a:rPr lang="fr-FR" dirty="0"/>
              <a:t>:</a:t>
            </a:r>
          </a:p>
          <a:p>
            <a:pPr>
              <a:buFontTx/>
              <a:buChar char="-"/>
            </a:pPr>
            <a:r>
              <a:rPr lang="fr-FR" dirty="0"/>
              <a:t> Prix du matériel à acheter</a:t>
            </a:r>
          </a:p>
          <a:p>
            <a:endParaRPr lang="fr-FR" dirty="0"/>
          </a:p>
          <a:p>
            <a:endParaRPr lang="fr-FR" dirty="0"/>
          </a:p>
        </p:txBody>
      </p:sp>
      <p:sp>
        <p:nvSpPr>
          <p:cNvPr id="4" name="ZoneTexte 3"/>
          <p:cNvSpPr txBox="1"/>
          <p:nvPr/>
        </p:nvSpPr>
        <p:spPr>
          <a:xfrm>
            <a:off x="6156176" y="5157192"/>
            <a:ext cx="624658" cy="369332"/>
          </a:xfrm>
          <a:prstGeom prst="rect">
            <a:avLst/>
          </a:prstGeom>
          <a:noFill/>
        </p:spPr>
        <p:txBody>
          <a:bodyPr wrap="none" rtlCol="0">
            <a:spAutoFit/>
          </a:bodyPr>
          <a:lstStyle/>
          <a:p>
            <a:r>
              <a:rPr lang="fr-FR" dirty="0"/>
              <a:t>Etc. </a:t>
            </a:r>
          </a:p>
        </p:txBody>
      </p:sp>
      <p:sp>
        <p:nvSpPr>
          <p:cNvPr id="5" name="Triangle rectangle 4"/>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895777"/>
            <a:ext cx="6336704" cy="369332"/>
          </a:xfrm>
          <a:prstGeom prst="rect">
            <a:avLst/>
          </a:prstGeom>
        </p:spPr>
        <p:txBody>
          <a:bodyPr wrap="square">
            <a:spAutoFit/>
          </a:bodyPr>
          <a:lstStyle/>
          <a:p>
            <a:pPr algn="ctr"/>
            <a:r>
              <a:rPr lang="fr-FR" dirty="0">
                <a:solidFill>
                  <a:srgbClr val="002060"/>
                </a:solidFill>
              </a:rPr>
              <a:t>Réfléchir ensemble aux moyens nécessaires</a:t>
            </a:r>
          </a:p>
        </p:txBody>
      </p:sp>
      <p:sp>
        <p:nvSpPr>
          <p:cNvPr id="3" name="ZoneTexte 2"/>
          <p:cNvSpPr txBox="1"/>
          <p:nvPr/>
        </p:nvSpPr>
        <p:spPr>
          <a:xfrm>
            <a:off x="539552" y="1340768"/>
            <a:ext cx="8136904"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2400" dirty="0"/>
              <a:t>Mises en commun , mutualisations  possibles  ? </a:t>
            </a:r>
          </a:p>
          <a:p>
            <a:endParaRPr lang="fr-FR" sz="2000" dirty="0"/>
          </a:p>
          <a:p>
            <a:r>
              <a:rPr lang="fr-FR" sz="2000" dirty="0"/>
              <a:t>	- du fonds (CDI, Bibliothèques, </a:t>
            </a:r>
            <a:r>
              <a:rPr lang="fr-FR" sz="2000" dirty="0" smtClean="0"/>
              <a:t>SLL)</a:t>
            </a:r>
            <a:endParaRPr lang="fr-FR" sz="2000" dirty="0"/>
          </a:p>
          <a:p>
            <a:endParaRPr lang="fr-FR" sz="2000" dirty="0"/>
          </a:p>
          <a:p>
            <a:r>
              <a:rPr lang="fr-FR" sz="2000" dirty="0"/>
              <a:t>	- des  différents catalogues</a:t>
            </a:r>
          </a:p>
          <a:p>
            <a:endParaRPr lang="fr-FR" sz="2000" dirty="0"/>
          </a:p>
          <a:p>
            <a:r>
              <a:rPr lang="fr-FR" sz="2000" dirty="0"/>
              <a:t>	- des lieux (combien de chaises, de fauteuils, de tables, 	de grilles, d’ordinateurs …) et leur disponibilité.</a:t>
            </a:r>
          </a:p>
          <a:p>
            <a:endParaRPr lang="fr-FR" sz="2000" dirty="0"/>
          </a:p>
          <a:p>
            <a:pPr algn="just"/>
            <a:r>
              <a:rPr lang="fr-FR" sz="2000" dirty="0"/>
              <a:t> 	- des autres matériels mis à disposition</a:t>
            </a:r>
          </a:p>
          <a:p>
            <a:pPr algn="just"/>
            <a:endParaRPr lang="fr-FR" sz="2400" dirty="0"/>
          </a:p>
          <a:p>
            <a:pPr algn="just"/>
            <a:r>
              <a:rPr lang="fr-FR" sz="2000" dirty="0">
                <a:solidFill>
                  <a:srgbClr val="002060"/>
                </a:solidFill>
              </a:rPr>
              <a:t>Choisir les lieux , les moments, les durées, la date du début et de la fin du projet , imaginer une première esquisse de planning annuel.</a:t>
            </a:r>
          </a:p>
          <a:p>
            <a:pPr algn="just"/>
            <a:endParaRPr lang="fr-FR" sz="2400" dirty="0"/>
          </a:p>
          <a:p>
            <a:endParaRPr lang="fr-FR" sz="2800" dirty="0"/>
          </a:p>
        </p:txBody>
      </p:sp>
      <p:sp>
        <p:nvSpPr>
          <p:cNvPr id="4" name="Triangle rectangle 3"/>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908720"/>
            <a:ext cx="7920880" cy="5201424"/>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3600" dirty="0">
                <a:solidFill>
                  <a:schemeClr val="accent5">
                    <a:lumMod val="60000"/>
                    <a:lumOff val="40000"/>
                  </a:schemeClr>
                </a:solidFill>
              </a:rPr>
              <a:t>Quels financements possibles ?</a:t>
            </a:r>
          </a:p>
          <a:p>
            <a:endParaRPr lang="fr-FR" sz="3600" dirty="0">
              <a:solidFill>
                <a:schemeClr val="accent5">
                  <a:lumMod val="60000"/>
                  <a:lumOff val="40000"/>
                </a:schemeClr>
              </a:solidFill>
            </a:endParaRPr>
          </a:p>
          <a:p>
            <a:pPr algn="just"/>
            <a:r>
              <a:rPr lang="fr-FR" sz="2000" dirty="0"/>
              <a:t>PAPET (budget propre au collège)? Escapades collégiennes ? Budget de la bibliothèque ? Vente de gâteaux ? Foyer Socio-éducatif ?  Financement prévu lors d’un projet académique, départemental ou national existant (dispositifs) ? Subventions auprès d’organismes privés (fondations) ou publics ?  Associations qui peuvent intervenir gratuitement (en totalité ou en partie) grâce à leur propres subventions? Mécénat ? Publicité ?</a:t>
            </a:r>
          </a:p>
          <a:p>
            <a:pPr algn="just"/>
            <a:endParaRPr lang="fr-FR" sz="2000" dirty="0"/>
          </a:p>
          <a:p>
            <a:pPr algn="just"/>
            <a:r>
              <a:rPr lang="fr-FR" sz="2000" dirty="0"/>
              <a:t>Selon les choix ci dessus, le payeur  peut-il payer directement l’intervenant ?  (SIRET, sécurité sociale …). Si une participation des parents a lieu (sous la forme de vente de gâteaux ou non) qui récupère l’argent officiellement pour s’en servir ensuite pour payer les intervenants ? Etc.</a:t>
            </a:r>
          </a:p>
        </p:txBody>
      </p:sp>
      <p:sp>
        <p:nvSpPr>
          <p:cNvPr id="2" name="ZoneTexte 1"/>
          <p:cNvSpPr txBox="1"/>
          <p:nvPr/>
        </p:nvSpPr>
        <p:spPr>
          <a:xfrm>
            <a:off x="827584" y="332656"/>
            <a:ext cx="7416824"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2000" dirty="0">
                <a:solidFill>
                  <a:srgbClr val="002060"/>
                </a:solidFill>
              </a:rPr>
              <a:t>Réfléchir ensemble aux moyens nécessaires .</a:t>
            </a:r>
          </a:p>
        </p:txBody>
      </p:sp>
      <p:sp>
        <p:nvSpPr>
          <p:cNvPr id="5" name="ZoneTexte 4"/>
          <p:cNvSpPr txBox="1"/>
          <p:nvPr/>
        </p:nvSpPr>
        <p:spPr>
          <a:xfrm>
            <a:off x="5652120" y="451914"/>
            <a:ext cx="3096344" cy="369332"/>
          </a:xfrm>
          <a:prstGeom prst="rect">
            <a:avLst/>
          </a:prstGeom>
          <a:noFill/>
        </p:spPr>
        <p:txBody>
          <a:bodyPr wrap="square" rtlCol="0">
            <a:spAutoFit/>
          </a:bodyPr>
          <a:lstStyle/>
          <a:p>
            <a:endParaRPr lang="fr-FR" dirty="0"/>
          </a:p>
        </p:txBody>
      </p:sp>
      <p:pic>
        <p:nvPicPr>
          <p:cNvPr id="7" name="Image 6" descr="picsou.jpg"/>
          <p:cNvPicPr>
            <a:picLocks noChangeAspect="1"/>
          </p:cNvPicPr>
          <p:nvPr/>
        </p:nvPicPr>
        <p:blipFill>
          <a:blip r:embed="rId2" cstate="print"/>
          <a:stretch>
            <a:fillRect/>
          </a:stretch>
        </p:blipFill>
        <p:spPr>
          <a:xfrm>
            <a:off x="7164288" y="836712"/>
            <a:ext cx="1419612" cy="1209299"/>
          </a:xfrm>
          <a:prstGeom prst="rect">
            <a:avLst/>
          </a:prstGeom>
          <a:ln>
            <a:noFill/>
          </a:ln>
          <a:effectLst>
            <a:softEdge rad="112500"/>
          </a:effectLst>
        </p:spPr>
      </p:pic>
      <p:sp>
        <p:nvSpPr>
          <p:cNvPr id="6" name="Triangle rectangle 5"/>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60648"/>
            <a:ext cx="7920880" cy="369332"/>
          </a:xfrm>
          <a:prstGeom prst="rect">
            <a:avLst/>
          </a:prstGeom>
        </p:spPr>
        <p:txBody>
          <a:bodyPr wrap="square">
            <a:spAutoFit/>
          </a:bodyPr>
          <a:lstStyle/>
          <a:p>
            <a:pPr algn="ctr"/>
            <a:r>
              <a:rPr lang="fr-FR" dirty="0">
                <a:solidFill>
                  <a:srgbClr val="002060"/>
                </a:solidFill>
              </a:rPr>
              <a:t>Fixer un cadre d’échange et de concertation</a:t>
            </a:r>
          </a:p>
        </p:txBody>
      </p:sp>
      <p:sp>
        <p:nvSpPr>
          <p:cNvPr id="3" name="ZoneTexte 2"/>
          <p:cNvSpPr txBox="1"/>
          <p:nvPr/>
        </p:nvSpPr>
        <p:spPr>
          <a:xfrm>
            <a:off x="755576" y="1052736"/>
            <a:ext cx="7632848"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2800" dirty="0"/>
              <a:t>Prévoir les temps, les modalités d’échange et  de mise en commun.</a:t>
            </a:r>
          </a:p>
          <a:p>
            <a:pPr algn="ctr"/>
            <a:endParaRPr lang="fr-FR" sz="2800" dirty="0"/>
          </a:p>
          <a:p>
            <a:pPr algn="ctr"/>
            <a:r>
              <a:rPr lang="fr-FR" sz="2800" dirty="0"/>
              <a:t>Doit-on signer une convention ?</a:t>
            </a:r>
          </a:p>
          <a:p>
            <a:pPr algn="ctr"/>
            <a:endParaRPr lang="fr-FR" sz="2800" dirty="0"/>
          </a:p>
          <a:p>
            <a:pPr algn="ctr"/>
            <a:r>
              <a:rPr lang="fr-FR" sz="2800" dirty="0"/>
              <a:t>Quels vont-être nos outils d’échanges et d’information (drop box ?)</a:t>
            </a:r>
          </a:p>
          <a:p>
            <a:pPr algn="ctr"/>
            <a:endParaRPr lang="fr-FR" sz="2800" dirty="0"/>
          </a:p>
          <a:p>
            <a:pPr algn="ctr"/>
            <a:r>
              <a:rPr lang="fr-FR" sz="2800" dirty="0"/>
              <a:t>Date et fréquence des réunions</a:t>
            </a:r>
          </a:p>
          <a:p>
            <a:pPr algn="ctr"/>
            <a:endParaRPr lang="fr-FR" sz="2800" dirty="0"/>
          </a:p>
          <a:p>
            <a:pPr algn="ctr"/>
            <a:r>
              <a:rPr lang="fr-FR" sz="2800" dirty="0"/>
              <a:t>Comptes rendus de réunions : qui les fait ? Pour qui ?</a:t>
            </a:r>
          </a:p>
        </p:txBody>
      </p:sp>
      <p:sp>
        <p:nvSpPr>
          <p:cNvPr id="4" name="Triangle rectangle 3"/>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16632"/>
            <a:ext cx="7560840" cy="35394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fr-FR" sz="3200" dirty="0"/>
          </a:p>
          <a:p>
            <a:r>
              <a:rPr lang="fr-FR" sz="3200" dirty="0"/>
              <a:t>On se sent souvent  « très seul » face aux </a:t>
            </a:r>
            <a:r>
              <a:rPr lang="fr-FR" sz="3200" dirty="0">
                <a:solidFill>
                  <a:schemeClr val="accent1">
                    <a:lumMod val="50000"/>
                  </a:schemeClr>
                </a:solidFill>
              </a:rPr>
              <a:t>missions</a:t>
            </a:r>
            <a:r>
              <a:rPr lang="fr-FR" sz="3200" dirty="0"/>
              <a:t> et </a:t>
            </a:r>
            <a:r>
              <a:rPr lang="fr-FR" sz="3200" dirty="0">
                <a:solidFill>
                  <a:schemeClr val="accent1">
                    <a:lumMod val="50000"/>
                  </a:schemeClr>
                </a:solidFill>
              </a:rPr>
              <a:t>obligations </a:t>
            </a:r>
            <a:r>
              <a:rPr lang="fr-FR" sz="3200" dirty="0"/>
              <a:t>de nos structures. </a:t>
            </a:r>
          </a:p>
          <a:p>
            <a:r>
              <a:rPr lang="fr-FR" sz="3200" dirty="0"/>
              <a:t>Mais il faut d’abord bien les connaître et … se les approprier</a:t>
            </a:r>
          </a:p>
          <a:p>
            <a:endParaRPr lang="fr-FR" sz="3200" dirty="0"/>
          </a:p>
        </p:txBody>
      </p:sp>
      <p:pic>
        <p:nvPicPr>
          <p:cNvPr id="3" name="Image 2" descr="BDP 11.jpg"/>
          <p:cNvPicPr>
            <a:picLocks noChangeAspect="1"/>
          </p:cNvPicPr>
          <p:nvPr/>
        </p:nvPicPr>
        <p:blipFill>
          <a:blip r:embed="rId2" cstate="print"/>
          <a:stretch>
            <a:fillRect/>
          </a:stretch>
        </p:blipFill>
        <p:spPr>
          <a:xfrm>
            <a:off x="2267744" y="3239978"/>
            <a:ext cx="4380486" cy="3285365"/>
          </a:xfrm>
          <a:prstGeom prst="rect">
            <a:avLst/>
          </a:prstGeom>
          <a:ln>
            <a:noFill/>
          </a:ln>
          <a:effectLst>
            <a:outerShdw blurRad="292100" dist="139700" dir="2700000" algn="tl" rotWithShape="0">
              <a:srgbClr val="333333">
                <a:alpha val="65000"/>
              </a:srgbClr>
            </a:outerShdw>
          </a:effectLst>
        </p:spPr>
      </p:pic>
      <p:sp>
        <p:nvSpPr>
          <p:cNvPr id="4" name="Triangle rectangle 3"/>
          <p:cNvSpPr/>
          <p:nvPr/>
        </p:nvSpPr>
        <p:spPr>
          <a:xfrm rot="10800000">
            <a:off x="8100391" y="285151"/>
            <a:ext cx="722879" cy="767585"/>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20888"/>
            <a:ext cx="8229600" cy="1143000"/>
          </a:xfrm>
        </p:spPr>
        <p:txBody>
          <a:bodyPr>
            <a:normAutofit/>
          </a:bodyPr>
          <a:lstStyle/>
          <a:p>
            <a:pPr algn="ctr"/>
            <a:r>
              <a:rPr lang="fr-FR" sz="3200" dirty="0"/>
              <a:t>c. le choix des actions</a:t>
            </a:r>
          </a:p>
        </p:txBody>
      </p:sp>
      <p:sp>
        <p:nvSpPr>
          <p:cNvPr id="3" name="Triangle rectangle 2"/>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191248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188640"/>
            <a:ext cx="7920880"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dirty="0">
                <a:solidFill>
                  <a:srgbClr val="002060"/>
                </a:solidFill>
              </a:rPr>
              <a:t>Choisir des types d’activité en les reliant à nos objectifs </a:t>
            </a:r>
          </a:p>
          <a:p>
            <a:pPr algn="ctr"/>
            <a:r>
              <a:rPr lang="fr-FR" dirty="0">
                <a:solidFill>
                  <a:srgbClr val="002060"/>
                </a:solidFill>
              </a:rPr>
              <a:t>(mener une action mais pour quoi ?)</a:t>
            </a:r>
          </a:p>
          <a:p>
            <a:pPr algn="ctr"/>
            <a:endParaRPr lang="fr-FR" dirty="0">
              <a:solidFill>
                <a:srgbClr val="002060"/>
              </a:solidFill>
            </a:endParaRPr>
          </a:p>
          <a:p>
            <a:pPr algn="ctr"/>
            <a:endParaRPr lang="fr-FR" dirty="0">
              <a:solidFill>
                <a:srgbClr val="002060"/>
              </a:solidFill>
            </a:endParaRPr>
          </a:p>
          <a:p>
            <a:r>
              <a:rPr lang="fr-FR" sz="2400" b="1" dirty="0">
                <a:solidFill>
                  <a:schemeClr val="accent5">
                    <a:lumMod val="60000"/>
                    <a:lumOff val="40000"/>
                  </a:schemeClr>
                </a:solidFill>
              </a:rPr>
              <a:t>Un projet avec un auteur : </a:t>
            </a:r>
          </a:p>
          <a:p>
            <a:r>
              <a:rPr lang="fr-FR" sz="2400" dirty="0"/>
              <a:t>	- Rencontre (au début, au milieu, à la fin ? Autour de l’acte d’écrire, des références culturelles de l’auteur, du débat suscité par les thèmes du livre ? Peut-on lui apporter quelque chose en retour ?). </a:t>
            </a:r>
          </a:p>
          <a:p>
            <a:r>
              <a:rPr lang="fr-FR" sz="2400" dirty="0"/>
              <a:t>	- Atelier d’écriture et/ou d’illustration (tout au long de l’action ?, comme prélude à l’écriture ?, comme point d’aboutissement ? En une seule séance ou en plusieurs ?)</a:t>
            </a:r>
          </a:p>
          <a:p>
            <a:r>
              <a:rPr lang="fr-FR" sz="2400" dirty="0"/>
              <a:t>	- Résidence (quels échanges et quels moments en commun?  Quelle valeur ajoutée ?)</a:t>
            </a:r>
          </a:p>
          <a:p>
            <a:endParaRPr lang="fr-FR" sz="2400" dirty="0"/>
          </a:p>
          <a:p>
            <a:endParaRPr lang="fr-FR" dirty="0"/>
          </a:p>
        </p:txBody>
      </p:sp>
      <p:sp>
        <p:nvSpPr>
          <p:cNvPr id="3" name="Triangle rectangle 2"/>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60648"/>
            <a:ext cx="8568952" cy="63709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dirty="0">
                <a:solidFill>
                  <a:srgbClr val="002060"/>
                </a:solidFill>
              </a:rPr>
              <a:t>Choisir des types d’activité en les reliant à nos objectifs </a:t>
            </a:r>
          </a:p>
          <a:p>
            <a:pPr algn="ctr"/>
            <a:r>
              <a:rPr lang="fr-FR" dirty="0">
                <a:solidFill>
                  <a:srgbClr val="002060"/>
                </a:solidFill>
              </a:rPr>
              <a:t>(mener une action mais pour quoi ?)</a:t>
            </a:r>
          </a:p>
          <a:p>
            <a:endParaRPr lang="fr-FR" dirty="0"/>
          </a:p>
          <a:p>
            <a:r>
              <a:rPr lang="fr-FR" sz="2400" dirty="0">
                <a:solidFill>
                  <a:schemeClr val="accent5">
                    <a:lumMod val="60000"/>
                    <a:lumOff val="40000"/>
                  </a:schemeClr>
                </a:solidFill>
              </a:rPr>
              <a:t>Un projet autour des livres : </a:t>
            </a:r>
          </a:p>
          <a:p>
            <a:r>
              <a:rPr lang="fr-FR" sz="2400" dirty="0"/>
              <a:t>	- rallye ou défi lecture  (entrer dans la lecture en y participant par le jeu mais aussi pourquoi pas en le construisant. Partager une activité autour des livres).</a:t>
            </a:r>
          </a:p>
          <a:p>
            <a:r>
              <a:rPr lang="fr-FR" sz="2400" dirty="0"/>
              <a:t>	- prix littéraire (prix existant ou prix à créer ? Choix des livres par les organisateurs ou par les élèves ? Quels échanges entre les lecteurs autour des livres ?  Quels contacts avec les auteurs concernés ? Responsabiliser les élèves, les rendre capables de donner un avis argumenté et de rendre compte et décrire une émotion, etc.)</a:t>
            </a:r>
          </a:p>
          <a:p>
            <a:r>
              <a:rPr lang="fr-FR" sz="2400" dirty="0"/>
              <a:t>	- créer et publier autour des livres (publication en ligne, concours de « book </a:t>
            </a:r>
            <a:r>
              <a:rPr lang="fr-FR" sz="2400" dirty="0" err="1"/>
              <a:t>trailer</a:t>
            </a:r>
            <a:r>
              <a:rPr lang="fr-FR" sz="2400" dirty="0"/>
              <a:t> », Publication papier diffusée, etc. Pour partager, exprimer, argumenter, inventer, etc.)</a:t>
            </a:r>
          </a:p>
          <a:p>
            <a:endParaRPr lang="fr-FR" dirty="0"/>
          </a:p>
        </p:txBody>
      </p:sp>
      <p:sp>
        <p:nvSpPr>
          <p:cNvPr id="3" name="Triangle rectangle 2"/>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548680"/>
            <a:ext cx="7920880"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dirty="0">
                <a:solidFill>
                  <a:srgbClr val="002060"/>
                </a:solidFill>
              </a:rPr>
              <a:t>Choisir des types d’activité en les reliant à nos objectifs </a:t>
            </a:r>
          </a:p>
          <a:p>
            <a:pPr algn="ctr"/>
            <a:r>
              <a:rPr lang="fr-FR" dirty="0">
                <a:solidFill>
                  <a:srgbClr val="002060"/>
                </a:solidFill>
              </a:rPr>
              <a:t>(mener une action mais pour quoi ?)</a:t>
            </a:r>
          </a:p>
          <a:p>
            <a:endParaRPr lang="fr-FR" dirty="0"/>
          </a:p>
          <a:p>
            <a:r>
              <a:rPr lang="fr-FR" sz="2400" dirty="0">
                <a:solidFill>
                  <a:schemeClr val="accent5">
                    <a:lumMod val="60000"/>
                    <a:lumOff val="40000"/>
                  </a:schemeClr>
                </a:solidFill>
              </a:rPr>
              <a:t>Un projet autour de la fabrication du livre :</a:t>
            </a:r>
          </a:p>
          <a:p>
            <a:endParaRPr lang="fr-FR" sz="2400" dirty="0"/>
          </a:p>
          <a:p>
            <a:r>
              <a:rPr lang="fr-FR" sz="2400" dirty="0"/>
              <a:t>	- rencontre avec les acteurs  de la chaine du livre (éditeur, imprimeur, libraire, etc. Découverte des métiers du livre et de leurs techniques).</a:t>
            </a:r>
          </a:p>
          <a:p>
            <a:r>
              <a:rPr lang="fr-FR" sz="2400" dirty="0"/>
              <a:t>	- écriture et publication (maîtrise de la langue, découverte de la notion de droits d’auteur et des droits de publication en général. Publication papier ? En ligne ? Collective ? Individuelle ? ).</a:t>
            </a:r>
          </a:p>
          <a:p>
            <a:r>
              <a:rPr lang="fr-FR" sz="2400" dirty="0"/>
              <a:t>	- le livre, objet d’art : activités artistiques et plastiques. Réalisation de pop-up, illustrations, couverture, livre –objet à forme particulière , livres audio, etc.).</a:t>
            </a:r>
          </a:p>
          <a:p>
            <a:endParaRPr lang="fr-FR" dirty="0"/>
          </a:p>
        </p:txBody>
      </p:sp>
      <p:sp>
        <p:nvSpPr>
          <p:cNvPr id="3" name="Triangle rectangle 2"/>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260649"/>
            <a:ext cx="8064896" cy="63709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dirty="0">
                <a:solidFill>
                  <a:srgbClr val="002060"/>
                </a:solidFill>
              </a:rPr>
              <a:t>Choisir des types d’activité en les reliant à nos objectifs </a:t>
            </a:r>
          </a:p>
          <a:p>
            <a:pPr algn="ctr"/>
            <a:r>
              <a:rPr lang="fr-FR" dirty="0">
                <a:solidFill>
                  <a:srgbClr val="002060"/>
                </a:solidFill>
              </a:rPr>
              <a:t>(mener une action mais pour quoi ?)</a:t>
            </a:r>
          </a:p>
          <a:p>
            <a:endParaRPr lang="fr-FR" dirty="0"/>
          </a:p>
          <a:p>
            <a:r>
              <a:rPr lang="fr-FR" sz="2400" dirty="0">
                <a:solidFill>
                  <a:schemeClr val="accent5">
                    <a:lumMod val="60000"/>
                    <a:lumOff val="40000"/>
                  </a:schemeClr>
                </a:solidFill>
              </a:rPr>
              <a:t>Un projet autour de la lecture et de la compréhension du texte </a:t>
            </a:r>
            <a:r>
              <a:rPr lang="fr-FR" sz="2400" dirty="0"/>
              <a:t>: </a:t>
            </a:r>
          </a:p>
          <a:p>
            <a:r>
              <a:rPr lang="fr-FR" sz="2400" dirty="0"/>
              <a:t>	- Lecture à voix haute devant un public (lequel ?)</a:t>
            </a:r>
          </a:p>
          <a:p>
            <a:r>
              <a:rPr lang="fr-FR" sz="2400" dirty="0"/>
              <a:t>	- Enregistrement audio (extraits choisis ? Par qui ? Pitch ? Livre entier ? Pour qui ? Donner du sens en étant capable de le transmettre)</a:t>
            </a:r>
          </a:p>
          <a:p>
            <a:r>
              <a:rPr lang="fr-FR" sz="2400" dirty="0"/>
              <a:t>	- Ecouter des livres audio et/ ou des lectures à voix haute (Par les élèves ? Par les professeurs ? Lors d’un spectacle ?  Pour accéder au sens et à l’émotion, pour apprendre à être attentif  …)</a:t>
            </a:r>
          </a:p>
          <a:p>
            <a:r>
              <a:rPr lang="fr-FR" sz="2400" dirty="0"/>
              <a:t>	- Lecture silencieuse et confortable (cela peut être un projet en soi si on veut faire face au constat d’une absence de temps dédié –sans zapping –  et calme dans la vie de l’enfant).</a:t>
            </a:r>
          </a:p>
          <a:p>
            <a:endParaRPr lang="fr-FR" dirty="0"/>
          </a:p>
        </p:txBody>
      </p:sp>
      <p:pic>
        <p:nvPicPr>
          <p:cNvPr id="3" name="Image 2" descr="dragon qui lits.jpg"/>
          <p:cNvPicPr>
            <a:picLocks noChangeAspect="1"/>
          </p:cNvPicPr>
          <p:nvPr/>
        </p:nvPicPr>
        <p:blipFill>
          <a:blip r:embed="rId2" cstate="print"/>
          <a:stretch>
            <a:fillRect/>
          </a:stretch>
        </p:blipFill>
        <p:spPr>
          <a:xfrm>
            <a:off x="7812360" y="5301208"/>
            <a:ext cx="915417" cy="936104"/>
          </a:xfrm>
          <a:prstGeom prst="rect">
            <a:avLst/>
          </a:prstGeom>
        </p:spPr>
      </p:pic>
      <p:sp>
        <p:nvSpPr>
          <p:cNvPr id="4" name="Triangle rectangle 3"/>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692696"/>
            <a:ext cx="8064896" cy="550920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200" dirty="0"/>
              <a:t>Qu’est-ce que NOUS (bibliothécaires, professeurs) pouvons animer, conduire nous-mêmes ? Qu’est-ce qui « doit » impérativement être animé par un intervenant extérieur ? </a:t>
            </a:r>
          </a:p>
          <a:p>
            <a:pPr algn="ctr"/>
            <a:endParaRPr lang="fr-FR" sz="3200" dirty="0"/>
          </a:p>
          <a:p>
            <a:pPr algn="ctr"/>
            <a:r>
              <a:rPr lang="fr-FR" sz="3200" dirty="0"/>
              <a:t> Mais il peut aussi y avoir des intervenants extérieurs pendant une séance que NOUS animons. Dans ce cas, quel le rôle de l’intervenant extérieur, quel est notre rôle à chacun et à quel moment ?. </a:t>
            </a:r>
          </a:p>
        </p:txBody>
      </p:sp>
      <p:sp>
        <p:nvSpPr>
          <p:cNvPr id="3" name="Triangle rectangle 2"/>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1844824"/>
            <a:ext cx="7704856" cy="35394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2800" dirty="0">
                <a:solidFill>
                  <a:srgbClr val="002060"/>
                </a:solidFill>
              </a:rPr>
              <a:t>Choisir les notions clés </a:t>
            </a:r>
          </a:p>
          <a:p>
            <a:pPr algn="ctr"/>
            <a:r>
              <a:rPr lang="fr-FR" sz="2800" dirty="0">
                <a:solidFill>
                  <a:srgbClr val="002060"/>
                </a:solidFill>
              </a:rPr>
              <a:t>à comprendre et à s’approprier</a:t>
            </a:r>
            <a:endParaRPr lang="fr-FR" sz="2800" dirty="0"/>
          </a:p>
          <a:p>
            <a:pPr algn="ctr"/>
            <a:endParaRPr lang="fr-FR" sz="2800" dirty="0"/>
          </a:p>
          <a:p>
            <a:pPr algn="ctr"/>
            <a:r>
              <a:rPr lang="fr-FR" sz="2800" dirty="0"/>
              <a:t>Exemples : auteur, éditeur, date de publication, publier, droit, illustration, poésie, roman, conte, album, CDI, bibliothèque, fiction, cote, couleur, pop up, titre, collection, librairie, critique, etc.</a:t>
            </a:r>
          </a:p>
        </p:txBody>
      </p:sp>
      <p:sp>
        <p:nvSpPr>
          <p:cNvPr id="3" name="Triangle rectangle 2"/>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476672"/>
            <a:ext cx="7992888"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2400" dirty="0">
                <a:solidFill>
                  <a:srgbClr val="002060"/>
                </a:solidFill>
              </a:rPr>
              <a:t>Choisir les types de production et les modes de restitution en fonction des objectifs. </a:t>
            </a:r>
          </a:p>
          <a:p>
            <a:pPr algn="ctr"/>
            <a:endParaRPr lang="fr-FR" sz="2400" dirty="0"/>
          </a:p>
          <a:p>
            <a:pPr algn="ctr"/>
            <a:r>
              <a:rPr lang="fr-FR" sz="2400" dirty="0"/>
              <a:t>Ex. Choisir la bibliothèque comme lieu de restitution peut permettre de faire venir un public dans la bibliothèque (élèves et familles), de rendre publique l’action, de valoriser le travail des élèves et donc de les responsabiliser …</a:t>
            </a:r>
          </a:p>
          <a:p>
            <a:pPr algn="ctr"/>
            <a:r>
              <a:rPr lang="fr-FR" sz="2400" dirty="0"/>
              <a:t>Ex. Choisir une restitution publique (lieu public ou site internet) oblige les élèves à s’interroger sur les différents types de droits à respecter.</a:t>
            </a:r>
          </a:p>
          <a:p>
            <a:pPr algn="ctr"/>
            <a:r>
              <a:rPr lang="fr-FR" sz="2400" dirty="0"/>
              <a:t>Ex. Choisir de faire des enregistrements audio, qui vont être mis à disposition du public, permet de faire travailler l’oral, d’obliger à la clarté de l’élocution et des propos et de partager les livres.</a:t>
            </a:r>
          </a:p>
        </p:txBody>
      </p:sp>
      <p:sp>
        <p:nvSpPr>
          <p:cNvPr id="3" name="Triangle rectangle 2"/>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08720"/>
            <a:ext cx="8136904" cy="4770537"/>
          </a:xfrm>
          <a:prstGeom prst="rect">
            <a:avLst/>
          </a:prstGeom>
          <a:effectLst>
            <a:outerShdw blurRad="50800" dist="38100" dir="2700000" algn="tl" rotWithShape="0">
              <a:prstClr val="black">
                <a:alpha val="40000"/>
              </a:prstClr>
            </a:outerShdw>
          </a:effectLst>
        </p:spPr>
        <p:txBody>
          <a:bodyPr wrap="square">
            <a:spAutoFit/>
          </a:bodyPr>
          <a:lstStyle/>
          <a:p>
            <a:pPr algn="ctr"/>
            <a:r>
              <a:rPr lang="fr-FR" sz="3600" dirty="0"/>
              <a:t>Mise en place d’un </a:t>
            </a:r>
            <a:r>
              <a:rPr lang="fr-FR" sz="3600" dirty="0">
                <a:solidFill>
                  <a:schemeClr val="accent5">
                    <a:lumMod val="60000"/>
                    <a:lumOff val="40000"/>
                  </a:schemeClr>
                </a:solidFill>
              </a:rPr>
              <a:t>budget prévisionnel</a:t>
            </a:r>
            <a:r>
              <a:rPr lang="fr-FR" sz="3600" dirty="0"/>
              <a:t> qui sera présenté avec le projet pour demander les subventions ou le financement.</a:t>
            </a:r>
          </a:p>
          <a:p>
            <a:pPr algn="ctr"/>
            <a:endParaRPr lang="fr-FR" sz="3600" dirty="0"/>
          </a:p>
          <a:p>
            <a:pPr algn="ctr"/>
            <a:r>
              <a:rPr lang="fr-FR" sz="3600" dirty="0"/>
              <a:t>Et </a:t>
            </a:r>
            <a:r>
              <a:rPr lang="fr-FR" sz="3600" dirty="0">
                <a:solidFill>
                  <a:schemeClr val="accent5">
                    <a:lumMod val="60000"/>
                    <a:lumOff val="40000"/>
                  </a:schemeClr>
                </a:solidFill>
              </a:rPr>
              <a:t>formalisation du projet </a:t>
            </a:r>
            <a:r>
              <a:rPr lang="fr-FR" sz="3600" dirty="0"/>
              <a:t>avec ses objectifs, son contenu, son organisation, son évaluation. </a:t>
            </a:r>
          </a:p>
          <a:p>
            <a:pPr algn="ctr"/>
            <a:endParaRPr lang="fr-FR" sz="1600" dirty="0"/>
          </a:p>
        </p:txBody>
      </p:sp>
      <p:sp>
        <p:nvSpPr>
          <p:cNvPr id="3" name="Triangle rectangle 2"/>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1844824"/>
            <a:ext cx="7488832" cy="35394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200" dirty="0"/>
              <a:t>Présentation du projet – dans sa forme la plus dense – aux financeurs possibles.</a:t>
            </a:r>
          </a:p>
          <a:p>
            <a:pPr algn="ctr"/>
            <a:endParaRPr lang="fr-FR" sz="3200" dirty="0"/>
          </a:p>
          <a:p>
            <a:pPr algn="ctr"/>
            <a:r>
              <a:rPr lang="fr-FR" sz="3200" dirty="0">
                <a:solidFill>
                  <a:srgbClr val="002060"/>
                </a:solidFill>
              </a:rPr>
              <a:t>Attente et patience ! </a:t>
            </a:r>
          </a:p>
          <a:p>
            <a:pPr algn="ctr"/>
            <a:endParaRPr lang="fr-FR" sz="3200" dirty="0"/>
          </a:p>
          <a:p>
            <a:pPr algn="ctr"/>
            <a:endParaRPr lang="fr-FR" sz="3200" dirty="0"/>
          </a:p>
        </p:txBody>
      </p:sp>
      <p:sp>
        <p:nvSpPr>
          <p:cNvPr id="3" name="Triangle rectangle 2"/>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556792"/>
            <a:ext cx="8229600" cy="4525963"/>
          </a:xfrm>
        </p:spPr>
        <p:txBody>
          <a:bodyPr>
            <a:normAutofit/>
          </a:bodyPr>
          <a:lstStyle/>
          <a:p>
            <a:pPr>
              <a:buNone/>
            </a:pPr>
            <a:r>
              <a:rPr lang="fr-FR" dirty="0">
                <a:solidFill>
                  <a:srgbClr val="002060"/>
                </a:solidFill>
              </a:rPr>
              <a:t>	Le partenariat dont nous parlons ici n’a rien à voir avec le mécénat ou l’aide institutionnelle,  comme peuvent l’être:</a:t>
            </a:r>
          </a:p>
          <a:p>
            <a:endParaRPr lang="fr-FR" dirty="0">
              <a:solidFill>
                <a:srgbClr val="002060"/>
              </a:solidFill>
            </a:endParaRPr>
          </a:p>
          <a:p>
            <a:pPr lvl="2"/>
            <a:r>
              <a:rPr lang="fr-FR" dirty="0">
                <a:solidFill>
                  <a:srgbClr val="002060"/>
                </a:solidFill>
              </a:rPr>
              <a:t>Une fondation qui finance un projet</a:t>
            </a:r>
          </a:p>
          <a:p>
            <a:pPr lvl="2"/>
            <a:r>
              <a:rPr lang="fr-FR" dirty="0">
                <a:solidFill>
                  <a:srgbClr val="002060"/>
                </a:solidFill>
              </a:rPr>
              <a:t>Un Conseil Départemental ou Régional qui accorde des subventions ou propose un cadre d’actions</a:t>
            </a:r>
          </a:p>
          <a:p>
            <a:pPr>
              <a:buNone/>
            </a:pPr>
            <a:endParaRPr lang="fr-FR" dirty="0"/>
          </a:p>
        </p:txBody>
      </p:sp>
      <p:sp>
        <p:nvSpPr>
          <p:cNvPr id="4" name="Triangle rectangle 3"/>
          <p:cNvSpPr/>
          <p:nvPr/>
        </p:nvSpPr>
        <p:spPr>
          <a:xfrm rot="10800000">
            <a:off x="8100391" y="285151"/>
            <a:ext cx="722879" cy="767585"/>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312" y="1412776"/>
            <a:ext cx="7848872" cy="4154984"/>
          </a:xfrm>
          <a:prstGeom prst="rect">
            <a:avLst/>
          </a:prstGeom>
          <a:effectLst>
            <a:outerShdw blurRad="50800" dist="38100" dir="2700000" algn="tl" rotWithShape="0">
              <a:prstClr val="black">
                <a:alpha val="40000"/>
              </a:prstClr>
            </a:outerShdw>
          </a:effectLst>
        </p:spPr>
        <p:txBody>
          <a:bodyPr wrap="square">
            <a:spAutoFit/>
          </a:bodyPr>
          <a:lstStyle/>
          <a:p>
            <a:pPr algn="ctr"/>
            <a:r>
              <a:rPr lang="fr-FR" sz="4400" dirty="0"/>
              <a:t>Mise en place de l’organisation du projet en fonction des moyens financiers et matériels qui auront été mis à notre disposition. </a:t>
            </a:r>
          </a:p>
        </p:txBody>
      </p:sp>
      <p:sp>
        <p:nvSpPr>
          <p:cNvPr id="3" name="Triangle rectangle 2"/>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713790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88640"/>
            <a:ext cx="8424936" cy="6832640"/>
          </a:xfrm>
          <a:prstGeom prst="rect">
            <a:avLst/>
          </a:prstGeom>
          <a:noFill/>
          <a:effectLst>
            <a:outerShdw blurRad="50800" dist="38100" dir="2700000" algn="tl" rotWithShape="0">
              <a:prstClr val="black">
                <a:alpha val="40000"/>
              </a:prstClr>
            </a:outerShdw>
          </a:effectLst>
        </p:spPr>
        <p:txBody>
          <a:bodyPr wrap="square" rtlCol="0">
            <a:spAutoFit/>
          </a:bodyPr>
          <a:lstStyle/>
          <a:p>
            <a:pPr>
              <a:buFontTx/>
              <a:buChar char="-"/>
            </a:pPr>
            <a:r>
              <a:rPr lang="fr-FR" sz="3600" dirty="0"/>
              <a:t>Arrêter un calendrier définitif </a:t>
            </a:r>
          </a:p>
          <a:p>
            <a:pPr>
              <a:buFontTx/>
              <a:buChar char="-"/>
            </a:pPr>
            <a:endParaRPr lang="fr-FR" sz="3600" dirty="0"/>
          </a:p>
          <a:p>
            <a:r>
              <a:rPr lang="fr-FR" sz="3600" dirty="0"/>
              <a:t>- S’assurer de la disponibilité de chacun</a:t>
            </a:r>
          </a:p>
          <a:p>
            <a:pPr algn="ctr"/>
            <a:endParaRPr lang="fr-FR" sz="2400" dirty="0"/>
          </a:p>
          <a:p>
            <a:pPr algn="ctr"/>
            <a:r>
              <a:rPr lang="fr-FR" sz="2400" dirty="0">
                <a:solidFill>
                  <a:schemeClr val="accent5">
                    <a:lumMod val="60000"/>
                    <a:lumOff val="40000"/>
                  </a:schemeClr>
                </a:solidFill>
              </a:rPr>
              <a:t>Attention aux stages, voyages, sorties , examens blancs, etc.</a:t>
            </a:r>
          </a:p>
          <a:p>
            <a:pPr algn="ctr"/>
            <a:endParaRPr lang="fr-FR" sz="2400" dirty="0"/>
          </a:p>
          <a:p>
            <a:pPr>
              <a:buFontTx/>
              <a:buChar char="-"/>
            </a:pPr>
            <a:r>
              <a:rPr lang="fr-FR" sz="3600" dirty="0"/>
              <a:t>Informer les autres professeurs de la classe, les tutelles respectives</a:t>
            </a:r>
          </a:p>
          <a:p>
            <a:pPr>
              <a:buFontTx/>
              <a:buChar char="-"/>
            </a:pPr>
            <a:endParaRPr lang="fr-FR" sz="3600" dirty="0"/>
          </a:p>
          <a:p>
            <a:r>
              <a:rPr lang="fr-FR" sz="3600" dirty="0"/>
              <a:t>- Communiquer sur le projet : objectifs, contenus, enjeux </a:t>
            </a:r>
            <a:r>
              <a:rPr lang="fr-FR" sz="2800" dirty="0"/>
              <a:t>(sites, affiches, medias)</a:t>
            </a:r>
            <a:r>
              <a:rPr lang="fr-FR" sz="3600" dirty="0"/>
              <a:t>. </a:t>
            </a:r>
          </a:p>
          <a:p>
            <a:endParaRPr lang="fr-FR" dirty="0"/>
          </a:p>
        </p:txBody>
      </p:sp>
      <p:sp>
        <p:nvSpPr>
          <p:cNvPr id="3" name="Triangle rectangle 2"/>
          <p:cNvSpPr/>
          <p:nvPr/>
        </p:nvSpPr>
        <p:spPr>
          <a:xfrm rot="10800000">
            <a:off x="8100391" y="285151"/>
            <a:ext cx="722879" cy="767585"/>
          </a:xfrm>
          <a:prstGeom prst="r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4" y="1097481"/>
            <a:ext cx="192545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3600" dirty="0" err="1"/>
              <a:t>Enjoy</a:t>
            </a:r>
            <a:r>
              <a:rPr lang="fr-FR" sz="3600" dirty="0"/>
              <a:t> </a:t>
            </a:r>
            <a:r>
              <a:rPr lang="fr-FR" sz="3600" dirty="0" smtClean="0"/>
              <a:t>!</a:t>
            </a: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71439" y="5619586"/>
            <a:ext cx="864096" cy="864096"/>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5037" y="5763634"/>
            <a:ext cx="1694607" cy="576000"/>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76619" y="5691610"/>
            <a:ext cx="1795320" cy="720048"/>
          </a:xfrm>
          <a:prstGeom prst="rect">
            <a:avLst/>
          </a:prstGeom>
        </p:spPr>
      </p:pic>
      <p:sp>
        <p:nvSpPr>
          <p:cNvPr id="7" name="ZoneTexte 6"/>
          <p:cNvSpPr txBox="1"/>
          <p:nvPr/>
        </p:nvSpPr>
        <p:spPr>
          <a:xfrm>
            <a:off x="4316119" y="2132856"/>
            <a:ext cx="2379754" cy="646331"/>
          </a:xfrm>
          <a:prstGeom prst="rect">
            <a:avLst/>
          </a:prstGeom>
          <a:noFill/>
        </p:spPr>
        <p:txBody>
          <a:bodyPr wrap="none" rtlCol="0">
            <a:spAutoFit/>
          </a:bodyPr>
          <a:lstStyle/>
          <a:p>
            <a:r>
              <a:rPr lang="fr-FR" sz="3600" dirty="0" err="1"/>
              <a:t>Disfruten</a:t>
            </a:r>
            <a:r>
              <a:rPr lang="fr-FR" sz="3600" dirty="0"/>
              <a:t> </a:t>
            </a:r>
            <a:r>
              <a:rPr lang="fr-FR" sz="3600" dirty="0" smtClean="0"/>
              <a:t>!</a:t>
            </a:r>
            <a:endParaRPr lang="fr-FR" sz="3600" dirty="0"/>
          </a:p>
        </p:txBody>
      </p:sp>
      <p:sp>
        <p:nvSpPr>
          <p:cNvPr id="8" name="ZoneTexte 7"/>
          <p:cNvSpPr txBox="1"/>
          <p:nvPr/>
        </p:nvSpPr>
        <p:spPr>
          <a:xfrm>
            <a:off x="5409548" y="908720"/>
            <a:ext cx="2560316" cy="646331"/>
          </a:xfrm>
          <a:prstGeom prst="rect">
            <a:avLst/>
          </a:prstGeom>
          <a:noFill/>
        </p:spPr>
        <p:txBody>
          <a:bodyPr wrap="none" rtlCol="0">
            <a:spAutoFit/>
          </a:bodyPr>
          <a:lstStyle/>
          <a:p>
            <a:r>
              <a:rPr lang="de-DE" sz="3600" dirty="0"/>
              <a:t>Genießen </a:t>
            </a:r>
            <a:r>
              <a:rPr lang="de-DE" sz="3600" dirty="0" smtClean="0"/>
              <a:t>!</a:t>
            </a:r>
            <a:endParaRPr lang="de-DE" sz="3600" dirty="0"/>
          </a:p>
        </p:txBody>
      </p:sp>
      <p:sp>
        <p:nvSpPr>
          <p:cNvPr id="9" name="ZoneTexte 8"/>
          <p:cNvSpPr txBox="1"/>
          <p:nvPr/>
        </p:nvSpPr>
        <p:spPr>
          <a:xfrm>
            <a:off x="5692245" y="3775534"/>
            <a:ext cx="2056397" cy="646331"/>
          </a:xfrm>
          <a:prstGeom prst="rect">
            <a:avLst/>
          </a:prstGeom>
          <a:noFill/>
        </p:spPr>
        <p:txBody>
          <a:bodyPr wrap="none" rtlCol="0">
            <a:spAutoFit/>
          </a:bodyPr>
          <a:lstStyle/>
          <a:p>
            <a:r>
              <a:rPr lang="de-DE" sz="3600" dirty="0" err="1"/>
              <a:t>Godere</a:t>
            </a:r>
            <a:r>
              <a:rPr lang="de-DE" sz="3600" dirty="0"/>
              <a:t> </a:t>
            </a:r>
            <a:r>
              <a:rPr lang="de-DE" sz="3600" dirty="0" smtClean="0"/>
              <a:t>!</a:t>
            </a:r>
            <a:endParaRPr lang="de-DE" sz="3600" dirty="0"/>
          </a:p>
        </p:txBody>
      </p:sp>
      <p:sp>
        <p:nvSpPr>
          <p:cNvPr id="10" name="ZoneTexte 9"/>
          <p:cNvSpPr txBox="1"/>
          <p:nvPr/>
        </p:nvSpPr>
        <p:spPr>
          <a:xfrm>
            <a:off x="1043608" y="3175074"/>
            <a:ext cx="2492990" cy="646331"/>
          </a:xfrm>
          <a:prstGeom prst="rect">
            <a:avLst/>
          </a:prstGeom>
          <a:noFill/>
        </p:spPr>
        <p:txBody>
          <a:bodyPr wrap="none" rtlCol="0">
            <a:spAutoFit/>
          </a:bodyPr>
          <a:lstStyle/>
          <a:p>
            <a:r>
              <a:rPr lang="ja-JP" altLang="fr-FR" sz="3600" dirty="0"/>
              <a:t>楽しみま</a:t>
            </a:r>
            <a:r>
              <a:rPr lang="ja-JP" altLang="fr-FR" sz="3600" dirty="0" smtClean="0"/>
              <a:t>す</a:t>
            </a:r>
            <a:endParaRPr lang="fr-FR"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3608" y="2204864"/>
            <a:ext cx="7200800" cy="175432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5400" dirty="0"/>
              <a:t>Mais alors de quoi s’agit-il ?</a:t>
            </a:r>
          </a:p>
        </p:txBody>
      </p:sp>
      <p:sp>
        <p:nvSpPr>
          <p:cNvPr id="3" name="Triangle rectangle 2"/>
          <p:cNvSpPr/>
          <p:nvPr/>
        </p:nvSpPr>
        <p:spPr>
          <a:xfrm rot="10800000">
            <a:off x="8100391" y="285151"/>
            <a:ext cx="722879" cy="767585"/>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essin 2 BDP.jpg"/>
          <p:cNvPicPr>
            <a:picLocks noChangeAspect="1"/>
          </p:cNvPicPr>
          <p:nvPr/>
        </p:nvPicPr>
        <p:blipFill>
          <a:blip r:embed="rId2" cstate="print"/>
          <a:stretch>
            <a:fillRect/>
          </a:stretch>
        </p:blipFill>
        <p:spPr>
          <a:xfrm>
            <a:off x="1019605" y="764704"/>
            <a:ext cx="7008779" cy="5256584"/>
          </a:xfrm>
          <a:prstGeom prst="rect">
            <a:avLst/>
          </a:prstGeom>
          <a:ln>
            <a:noFill/>
          </a:ln>
          <a:effectLst>
            <a:outerShdw blurRad="292100" dist="139700" dir="2700000" algn="tl" rotWithShape="0">
              <a:srgbClr val="333333">
                <a:alpha val="65000"/>
              </a:srgbClr>
            </a:outerShdw>
          </a:effectLst>
        </p:spPr>
      </p:pic>
      <p:sp>
        <p:nvSpPr>
          <p:cNvPr id="3" name="Triangle rectangle 2"/>
          <p:cNvSpPr/>
          <p:nvPr/>
        </p:nvSpPr>
        <p:spPr>
          <a:xfrm rot="10800000">
            <a:off x="8100391" y="285151"/>
            <a:ext cx="722879" cy="767585"/>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apo BDP janvier troisième version">
  <a:themeElements>
    <a:clrScheme name="Personnalisé 19">
      <a:dk1>
        <a:srgbClr val="72A376"/>
      </a:dk1>
      <a:lt1>
        <a:sysClr val="window" lastClr="FFFFFF"/>
      </a:lt1>
      <a:dk2>
        <a:srgbClr val="C4C6B8"/>
      </a:dk2>
      <a:lt2>
        <a:srgbClr val="EAEBDE"/>
      </a:lt2>
      <a:accent1>
        <a:srgbClr val="72A376"/>
      </a:accent1>
      <a:accent2>
        <a:srgbClr val="B0CCB0"/>
      </a:accent2>
      <a:accent3>
        <a:srgbClr val="A8CDD7"/>
      </a:accent3>
      <a:accent4>
        <a:srgbClr val="C3D7C3"/>
      </a:accent4>
      <a:accent5>
        <a:srgbClr val="CEC597"/>
      </a:accent5>
      <a:accent6>
        <a:srgbClr val="E8B7B7"/>
      </a:accent6>
      <a:hlink>
        <a:srgbClr val="DB5353"/>
      </a:hlink>
      <a:folHlink>
        <a:srgbClr val="903638"/>
      </a:folHlink>
    </a:clrScheme>
    <a:fontScheme name="Fonderi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Diapo BDP janvier troisième version</Template>
  <TotalTime>290</TotalTime>
  <Words>1780</Words>
  <Application>Microsoft Office PowerPoint</Application>
  <PresentationFormat>Affichage à l'écran (4:3)</PresentationFormat>
  <Paragraphs>283</Paragraphs>
  <Slides>72</Slides>
  <Notes>0</Notes>
  <HiddenSlides>0</HiddenSlides>
  <MMClips>0</MMClips>
  <ScaleCrop>false</ScaleCrop>
  <HeadingPairs>
    <vt:vector size="4" baseType="variant">
      <vt:variant>
        <vt:lpstr>Thème</vt:lpstr>
      </vt:variant>
      <vt:variant>
        <vt:i4>1</vt:i4>
      </vt:variant>
      <vt:variant>
        <vt:lpstr>Titres des diapositives</vt:lpstr>
      </vt:variant>
      <vt:variant>
        <vt:i4>72</vt:i4>
      </vt:variant>
    </vt:vector>
  </HeadingPairs>
  <TitlesOfParts>
    <vt:vector size="73" baseType="lpstr">
      <vt:lpstr>Diapo BDP janvier troisième version</vt:lpstr>
      <vt:lpstr>Diapositive 1</vt:lpstr>
      <vt:lpstr>SOMMAIRE</vt:lpstr>
      <vt:lpstr>Diapositive 3</vt:lpstr>
      <vt:lpstr>PARTENARIAT ? </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En fonction :  - d’objectifs communs   - d’objectifs propres mais complémentaires.  - de besoins et d’obligations identifiés   - des compétences et possibilités matérielles de chacun (compétences, fonds, lieux,  matériel, temps …).   - des ressources locales </vt:lpstr>
      <vt:lpstr>       b. un nécessaire état des lieux</vt:lpstr>
      <vt:lpstr>Un nécessaire état des lieux En interne…</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c. le choix du ou des partenaire(s)</vt:lpstr>
      <vt:lpstr>Un partenaire prêt à s’engager :  - parce qu’il en manifeste l’envie, la volonté et qu’il y trouve un intérêt. </vt:lpstr>
      <vt:lpstr>Avec lequel on puisse concevoir des modes d’intervention:  une co-animation ?  - simultanée (en même temps) - alternée (successivement)</vt:lpstr>
      <vt:lpstr>Avec lequel on se mettra d’accord sur :  une co-évaluation  - portant sur l’action et le projet partenarial - selon des critères à définir ensemble,   et une méthodologie</vt:lpstr>
      <vt:lpstr>Diapositive 44</vt:lpstr>
      <vt:lpstr>Diapositive 45</vt:lpstr>
      <vt:lpstr>Diapositive 46</vt:lpstr>
      <vt:lpstr>Diapositive 47</vt:lpstr>
      <vt:lpstr>Diapositive 48</vt:lpstr>
      <vt:lpstr>Diapositive 49</vt:lpstr>
      <vt:lpstr>Diapositive 50</vt:lpstr>
      <vt:lpstr>Diapositive 51</vt:lpstr>
      <vt:lpstr>Diapositive 52</vt:lpstr>
      <vt:lpstr>Le partage des objectifs doit aboutir à :    - des choix d’activités,  - des choix de productions  - des choix de contenus</vt:lpstr>
      <vt:lpstr>b. les moyens et les coûts</vt:lpstr>
      <vt:lpstr>Diapositive 55</vt:lpstr>
      <vt:lpstr>Diapositive 56</vt:lpstr>
      <vt:lpstr>Diapositive 57</vt:lpstr>
      <vt:lpstr>Diapositive 58</vt:lpstr>
      <vt:lpstr>Diapositive 59</vt:lpstr>
      <vt:lpstr>c. le choix des actions</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vector>
  </TitlesOfParts>
  <Company>CONSEIL GENERAL DE VAUCLUSE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Canazzi Catherine</dc:creator>
  <cp:lastModifiedBy>Anne SEAUME</cp:lastModifiedBy>
  <cp:revision>18</cp:revision>
  <dcterms:created xsi:type="dcterms:W3CDTF">2016-03-03T14:02:01Z</dcterms:created>
  <dcterms:modified xsi:type="dcterms:W3CDTF">2016-11-03T08:06:52Z</dcterms:modified>
</cp:coreProperties>
</file>