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92" r:id="rId2"/>
    <p:sldId id="295" r:id="rId3"/>
    <p:sldId id="278" r:id="rId4"/>
    <p:sldId id="256" r:id="rId5"/>
    <p:sldId id="304" r:id="rId6"/>
    <p:sldId id="294" r:id="rId7"/>
    <p:sldId id="296" r:id="rId8"/>
    <p:sldId id="302" r:id="rId9"/>
    <p:sldId id="299" r:id="rId10"/>
    <p:sldId id="301" r:id="rId11"/>
    <p:sldId id="298" r:id="rId12"/>
    <p:sldId id="297" r:id="rId13"/>
    <p:sldId id="300" r:id="rId14"/>
    <p:sldId id="303" r:id="rId15"/>
    <p:sldId id="290" r:id="rId16"/>
    <p:sldId id="286" r:id="rId17"/>
    <p:sldId id="291" r:id="rId18"/>
    <p:sldId id="305" r:id="rId19"/>
    <p:sldId id="307" r:id="rId20"/>
    <p:sldId id="274" r:id="rId21"/>
    <p:sldId id="275" r:id="rId22"/>
    <p:sldId id="270" r:id="rId23"/>
    <p:sldId id="271" r:id="rId24"/>
    <p:sldId id="273" r:id="rId25"/>
    <p:sldId id="306" r:id="rId26"/>
    <p:sldId id="276" r:id="rId27"/>
    <p:sldId id="258" r:id="rId28"/>
    <p:sldId id="259" r:id="rId29"/>
    <p:sldId id="260" r:id="rId30"/>
    <p:sldId id="261" r:id="rId31"/>
    <p:sldId id="262" r:id="rId32"/>
    <p:sldId id="264" r:id="rId33"/>
    <p:sldId id="265" r:id="rId34"/>
    <p:sldId id="263" r:id="rId35"/>
    <p:sldId id="266" r:id="rId36"/>
    <p:sldId id="267" r:id="rId37"/>
    <p:sldId id="268" r:id="rId38"/>
    <p:sldId id="309" r:id="rId39"/>
    <p:sldId id="287" r:id="rId40"/>
    <p:sldId id="288" r:id="rId41"/>
    <p:sldId id="310" r:id="rId42"/>
    <p:sldId id="312" r:id="rId43"/>
    <p:sldId id="313" r:id="rId44"/>
    <p:sldId id="311" r:id="rId45"/>
    <p:sldId id="314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0066FF"/>
    <a:srgbClr val="66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C2340-5402-4375-A465-F9B0ACCE9BD3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F9B48F-DB8F-449B-8E3C-DD75A13970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0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8737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36484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4734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1501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68926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0484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93083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1120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4986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8851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459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4871B-E971-40DB-A4FA-9DB64FEA8B3A}" type="datetimeFigureOut">
              <a:rPr lang="fr-FR" smtClean="0"/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BD89E-2E14-4C0F-917B-81834730E6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298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2" b="19040"/>
          <a:stretch/>
        </p:blipFill>
        <p:spPr>
          <a:xfrm>
            <a:off x="7874" y="0"/>
            <a:ext cx="9028622" cy="10597208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9728" y="404664"/>
            <a:ext cx="4920744" cy="460851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>
              <a:solidFill>
                <a:srgbClr val="3333CC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3333CC"/>
                </a:solidFill>
              </a:rPr>
              <a:t> </a:t>
            </a: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</a:t>
            </a:r>
          </a:p>
          <a:p>
            <a:pPr marL="0" indent="0" algn="ctr">
              <a:buNone/>
            </a:pPr>
            <a:r>
              <a:rPr lang="fr-F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2016-2017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99728" y="404664"/>
            <a:ext cx="4632712" cy="1718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309342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SzPct val="50000"/>
              <a:buNone/>
            </a:pPr>
            <a:r>
              <a:rPr lang="fr-F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Et les classes jumelées ?</a:t>
            </a:r>
          </a:p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dirty="0">
                <a:solidFill>
                  <a:schemeClr val="bg1"/>
                </a:solidFill>
              </a:rPr>
              <a:t>Une </a:t>
            </a:r>
            <a:r>
              <a:rPr lang="fr-FR" dirty="0" smtClean="0">
                <a:solidFill>
                  <a:schemeClr val="bg1"/>
                </a:solidFill>
              </a:rPr>
              <a:t>classe </a:t>
            </a:r>
            <a:r>
              <a:rPr lang="fr-FR" dirty="0">
                <a:solidFill>
                  <a:schemeClr val="bg1"/>
                </a:solidFill>
              </a:rPr>
              <a:t>de CM2 et une classe de 6ème peuvent s'associer pour préparer et concourir ensemble. </a:t>
            </a:r>
            <a:endParaRPr lang="fr-FR" dirty="0" smtClean="0">
              <a:solidFill>
                <a:schemeClr val="bg1"/>
              </a:solidFill>
            </a:endParaRPr>
          </a:p>
          <a:p>
            <a:pPr marL="355600" indent="-355600"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dirty="0" smtClean="0">
                <a:solidFill>
                  <a:schemeClr val="bg1"/>
                </a:solidFill>
              </a:rPr>
              <a:t>De même pour les 3</a:t>
            </a:r>
            <a:r>
              <a:rPr lang="fr-FR" baseline="30000" dirty="0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et 2</a:t>
            </a:r>
            <a:r>
              <a:rPr lang="fr-FR" baseline="30000" dirty="0" smtClean="0">
                <a:solidFill>
                  <a:schemeClr val="bg1"/>
                </a:solidFill>
              </a:rPr>
              <a:t>nde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  <a:p>
            <a:pPr marL="0" indent="0">
              <a:buClr>
                <a:srgbClr val="008000"/>
              </a:buClr>
              <a:buSzPct val="50000"/>
              <a:buNone/>
            </a:pPr>
            <a:r>
              <a:rPr lang="fr-FR" sz="3200" dirty="0" smtClean="0">
                <a:solidFill>
                  <a:schemeClr val="bg1"/>
                </a:solidFill>
              </a:rPr>
              <a:t> 		       et les 3</a:t>
            </a:r>
            <a:r>
              <a:rPr lang="fr-FR" sz="3200" baseline="30000" dirty="0" smtClean="0">
                <a:solidFill>
                  <a:schemeClr val="bg1"/>
                </a:solidFill>
              </a:rPr>
              <a:t>ème</a:t>
            </a:r>
            <a:r>
              <a:rPr lang="fr-FR" sz="3200" dirty="0" smtClean="0">
                <a:solidFill>
                  <a:schemeClr val="bg1"/>
                </a:solidFill>
              </a:rPr>
              <a:t> / 2</a:t>
            </a:r>
            <a:r>
              <a:rPr lang="fr-FR" sz="3200" baseline="30000" dirty="0" smtClean="0">
                <a:solidFill>
                  <a:schemeClr val="bg1"/>
                </a:solidFill>
              </a:rPr>
              <a:t>nde</a:t>
            </a:r>
            <a:r>
              <a:rPr lang="fr-FR" sz="3200" dirty="0" smtClean="0">
                <a:solidFill>
                  <a:schemeClr val="bg1"/>
                </a:solidFill>
              </a:rPr>
              <a:t> pro</a:t>
            </a:r>
          </a:p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dirty="0" smtClean="0">
                <a:solidFill>
                  <a:schemeClr val="bg1"/>
                </a:solidFill>
              </a:rPr>
              <a:t>Les </a:t>
            </a:r>
            <a:r>
              <a:rPr lang="fr-FR" dirty="0">
                <a:solidFill>
                  <a:schemeClr val="bg1"/>
                </a:solidFill>
              </a:rPr>
              <a:t>deux enseignants inscrivent leur classe ensemble en utilisant l'inscription en ligne.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 smtClean="0"/>
              <a:t>pour </a:t>
            </a:r>
            <a:r>
              <a:rPr lang="fr-FR" dirty="0"/>
              <a:t>les binômes</a:t>
            </a:r>
            <a:endParaRPr lang="fr-FR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6500" y="260648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5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2322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FF"/>
              </a:buClr>
              <a:buSzPct val="50000"/>
              <a:buFont typeface="Wingdings 2" panose="05020102010507070707" pitchFamily="18" charset="2"/>
              <a:buChar char=""/>
            </a:pPr>
            <a:r>
              <a:rPr lang="fr-FR" dirty="0">
                <a:solidFill>
                  <a:schemeClr val="bg1"/>
                </a:solidFill>
              </a:rPr>
              <a:t>La </a:t>
            </a:r>
            <a:r>
              <a:rPr lang="fr-FR" b="1" dirty="0">
                <a:solidFill>
                  <a:schemeClr val="bg1"/>
                </a:solidFill>
              </a:rPr>
              <a:t>classe s'organise </a:t>
            </a:r>
            <a:r>
              <a:rPr lang="fr-FR" dirty="0">
                <a:solidFill>
                  <a:schemeClr val="bg1"/>
                </a:solidFill>
              </a:rPr>
              <a:t>pour résoudre les exercices dans le temps </a:t>
            </a:r>
            <a:r>
              <a:rPr lang="fr-FR" dirty="0" smtClean="0">
                <a:solidFill>
                  <a:schemeClr val="bg1"/>
                </a:solidFill>
              </a:rPr>
              <a:t>imparti</a:t>
            </a:r>
          </a:p>
          <a:p>
            <a:pPr>
              <a:buClr>
                <a:srgbClr val="0000FF"/>
              </a:buClr>
              <a:buSzPct val="50000"/>
              <a:buFont typeface="Wingdings 2" panose="05020102010507070707" pitchFamily="18" charset="2"/>
              <a:buChar char=""/>
            </a:pPr>
            <a:r>
              <a:rPr lang="fr-FR" dirty="0" smtClean="0">
                <a:solidFill>
                  <a:schemeClr val="bg1"/>
                </a:solidFill>
              </a:rPr>
              <a:t>Un des exercices est en </a:t>
            </a:r>
            <a:r>
              <a:rPr lang="fr-FR" b="1" dirty="0" smtClean="0">
                <a:solidFill>
                  <a:schemeClr val="bg1"/>
                </a:solidFill>
              </a:rPr>
              <a:t>langue étrangère</a:t>
            </a:r>
            <a:r>
              <a:rPr lang="fr-FR" dirty="0" smtClean="0">
                <a:solidFill>
                  <a:schemeClr val="bg1"/>
                </a:solidFill>
              </a:rPr>
              <a:t>, sa solution doit être rédigé dans la langue choisie. </a:t>
            </a:r>
          </a:p>
          <a:p>
            <a:pPr>
              <a:buClr>
                <a:srgbClr val="0000FF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dirty="0" smtClean="0">
                <a:solidFill>
                  <a:schemeClr val="bg1"/>
                </a:solidFill>
              </a:rPr>
              <a:t>Lors </a:t>
            </a:r>
            <a:r>
              <a:rPr lang="fr-FR" dirty="0">
                <a:solidFill>
                  <a:schemeClr val="bg1"/>
                </a:solidFill>
              </a:rPr>
              <a:t>de l'épreuve </a:t>
            </a:r>
            <a:r>
              <a:rPr lang="fr-FR" dirty="0" smtClean="0">
                <a:solidFill>
                  <a:schemeClr val="bg1"/>
                </a:solidFill>
              </a:rPr>
              <a:t>officielle, </a:t>
            </a:r>
            <a:r>
              <a:rPr lang="fr-FR" dirty="0">
                <a:solidFill>
                  <a:schemeClr val="bg1"/>
                </a:solidFill>
              </a:rPr>
              <a:t>la classe est surveillée par un </a:t>
            </a:r>
            <a:r>
              <a:rPr lang="fr-FR" b="1" dirty="0">
                <a:solidFill>
                  <a:schemeClr val="bg1"/>
                </a:solidFill>
              </a:rPr>
              <a:t>autre professeur</a:t>
            </a:r>
            <a:r>
              <a:rPr lang="fr-FR" dirty="0">
                <a:solidFill>
                  <a:schemeClr val="bg1"/>
                </a:solidFill>
              </a:rPr>
              <a:t>.</a:t>
            </a:r>
          </a:p>
          <a:p>
            <a:pPr marL="0" indent="0" algn="ctr">
              <a:buSzPct val="50000"/>
              <a:buNone/>
            </a:pP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6500" y="260648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6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3078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Des exercices sous forme de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situations-problèmes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comportant une ou deux questions </a:t>
            </a:r>
            <a:r>
              <a:rPr lang="fr-FR" sz="2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maxi</a:t>
            </a:r>
          </a:p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Ils sont de genres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divers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et de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difficultés variées.</a:t>
            </a:r>
          </a:p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Ils cherchent à favoriser le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travail en équipe 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et s'adressent à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tous les élèves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La rédaction d'un des exercices doit se faire en anglais, en allemand, en espagnol ou en italien.</a:t>
            </a:r>
          </a:p>
          <a:p>
            <a:pPr>
              <a:buClr>
                <a:srgbClr val="008000"/>
              </a:buClr>
              <a:buSzPct val="50000"/>
              <a:buFont typeface="Wingdings 2" panose="05020102010507070707" pitchFamily="18" charset="2"/>
              <a:buChar char=""/>
            </a:pP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Chaque élève peut y trouver du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plaisir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 selon </a:t>
            </a:r>
            <a:r>
              <a:rPr lang="fr-FR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ses goûts et ses compétences</a:t>
            </a:r>
            <a:r>
              <a:rPr lang="fr-FR" sz="26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 algn="ctr">
              <a:buNone/>
            </a:pPr>
            <a:endParaRPr lang="fr-FR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6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50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dirty="0">
                <a:solidFill>
                  <a:srgbClr val="0000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Quelques objectifs :</a:t>
            </a:r>
          </a:p>
          <a:p>
            <a:pPr marL="0" indent="0" algn="ctr">
              <a:buNone/>
            </a:pPr>
            <a:endParaRPr lang="fr-FR" dirty="0">
              <a:solidFill>
                <a:srgbClr val="008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Développer chez nos élèves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 plaisir de chercher 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et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 goût des sciences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.</a:t>
            </a: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Développer le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plaisir de faire des mathématiques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, le goût de la recherche.</a:t>
            </a: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Contribuer à faire vivre les mathématiques et en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améliorer 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l´image.</a:t>
            </a: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Développer la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curiosité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, les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capacités d´expérimentation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, de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raisonnement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, d´imagination et d´analyse critique.</a:t>
            </a: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Organiser et valoriser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le travail en équipe 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des élèves.</a:t>
            </a: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Ouvrir les frontières 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entre l´école, la cité, l´entreprise, le monde de la recherche et de la culture.</a:t>
            </a:r>
          </a:p>
          <a:p>
            <a:pPr>
              <a:spcAft>
                <a:spcPts val="2245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Char char="q"/>
            </a:pP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 Favoriser </a:t>
            </a:r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la prise d’initiatives</a:t>
            </a:r>
            <a:r>
              <a:rPr lang="fr-FR" sz="3600" dirty="0">
                <a:solidFill>
                  <a:schemeClr val="bg1"/>
                </a:solidFill>
                <a:latin typeface="Century Gothic" panose="020B0502020202020204" pitchFamily="34" charset="0"/>
                <a:cs typeface="Aharoni" panose="02010803020104030203" pitchFamily="2" charset="-79"/>
              </a:rPr>
              <a:t>.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5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968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115616" y="2947851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rgbClr val="0000FF"/>
                </a:solidFill>
                <a:latin typeface="Bertram" pitchFamily="82"/>
              </a:rPr>
              <a:t>Quelques exemples ...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</a:t>
            </a:r>
            <a:r>
              <a:rPr lang="fr-FR" sz="1500" b="1" dirty="0" smtClean="0">
                <a:solidFill>
                  <a:srgbClr val="FF0000"/>
                </a:solidFill>
              </a:rPr>
              <a:t>Des exemples- </a:t>
            </a:r>
            <a:r>
              <a:rPr lang="fr-FR" sz="1500" dirty="0" smtClean="0">
                <a:solidFill>
                  <a:srgbClr val="3333CC"/>
                </a:solidFill>
              </a:rPr>
              <a:t>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156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  Les épreuves- </a:t>
            </a:r>
            <a:r>
              <a:rPr lang="fr-FR" sz="1500" b="1" dirty="0" smtClean="0">
                <a:solidFill>
                  <a:srgbClr val="FF0000"/>
                </a:solidFill>
              </a:rPr>
              <a:t>Des exemples- </a:t>
            </a:r>
            <a:r>
              <a:rPr lang="fr-FR" sz="1500" dirty="0" smtClean="0">
                <a:solidFill>
                  <a:srgbClr val="3333CC"/>
                </a:solidFill>
              </a:rPr>
              <a:t>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94432" y="233107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6" y="1000721"/>
            <a:ext cx="4870510" cy="33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89" y="4457105"/>
            <a:ext cx="5948099" cy="222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5747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</a:t>
            </a:r>
            <a:r>
              <a:rPr lang="fr-FR" sz="1500" b="1" dirty="0" smtClean="0">
                <a:solidFill>
                  <a:srgbClr val="FF0000"/>
                </a:solidFill>
              </a:rPr>
              <a:t>Des exemples- </a:t>
            </a:r>
            <a:r>
              <a:rPr lang="fr-FR" sz="1500" dirty="0" smtClean="0">
                <a:solidFill>
                  <a:srgbClr val="3333CC"/>
                </a:solidFill>
              </a:rPr>
              <a:t>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1" y="1124744"/>
            <a:ext cx="36004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665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71" y="1124744"/>
            <a:ext cx="484183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194432" y="233107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,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6622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36696"/>
            <a:ext cx="4037644" cy="552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</a:t>
            </a:r>
            <a:r>
              <a:rPr lang="fr-FR" sz="1500" b="1" dirty="0" smtClean="0">
                <a:solidFill>
                  <a:srgbClr val="FF0000"/>
                </a:solidFill>
              </a:rPr>
              <a:t>Des exemples- </a:t>
            </a:r>
            <a:r>
              <a:rPr lang="fr-FR" sz="1500" dirty="0" smtClean="0">
                <a:solidFill>
                  <a:srgbClr val="3333CC"/>
                </a:solidFill>
              </a:rPr>
              <a:t>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13558"/>
            <a:ext cx="413482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94431" y="233107"/>
            <a:ext cx="685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,,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02362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</a:t>
            </a:r>
            <a:r>
              <a:rPr lang="fr-FR" sz="1500" b="1" dirty="0" smtClean="0">
                <a:solidFill>
                  <a:srgbClr val="FF0000"/>
                </a:solidFill>
              </a:rPr>
              <a:t>Aix–Marseille- </a:t>
            </a:r>
            <a:r>
              <a:rPr lang="fr-FR" sz="1500" dirty="0" smtClean="0">
                <a:solidFill>
                  <a:srgbClr val="3333CC"/>
                </a:solidFill>
              </a:rPr>
              <a:t>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208" y="2564904"/>
            <a:ext cx="8361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Comment cela se passe-t-il à</a:t>
            </a:r>
            <a:b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Aix-Marseille ?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166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85395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  Une équipe de </a:t>
            </a:r>
            <a:r>
              <a:rPr lang="fr-FR" b="1" dirty="0" smtClean="0">
                <a:solidFill>
                  <a:schemeClr val="bg1"/>
                </a:solidFill>
              </a:rPr>
              <a:t>professeurs</a:t>
            </a:r>
            <a:r>
              <a:rPr lang="fr-FR" dirty="0" smtClean="0">
                <a:solidFill>
                  <a:schemeClr val="bg1"/>
                </a:solidFill>
              </a:rPr>
              <a:t> de collège et  de lycée </a:t>
            </a:r>
          </a:p>
          <a:p>
            <a:pPr marL="736600" indent="0"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  Des </a:t>
            </a:r>
            <a:r>
              <a:rPr lang="fr-FR" b="1" dirty="0" smtClean="0">
                <a:solidFill>
                  <a:schemeClr val="bg1"/>
                </a:solidFill>
              </a:rPr>
              <a:t>quatre coins de l’académie 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		Arles, Avignon, Aix-en-Provence, Marseille,</a:t>
            </a:r>
          </a:p>
          <a:p>
            <a:pPr marL="0" indent="0">
              <a:buNone/>
            </a:pPr>
            <a:endParaRPr lang="fr-FR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  </a:t>
            </a:r>
            <a:r>
              <a:rPr lang="fr-FR" b="1" dirty="0" smtClean="0">
                <a:solidFill>
                  <a:schemeClr val="bg1"/>
                </a:solidFill>
              </a:rPr>
              <a:t>Quatre réunions </a:t>
            </a:r>
            <a:r>
              <a:rPr lang="fr-FR" dirty="0" smtClean="0">
                <a:solidFill>
                  <a:schemeClr val="bg1"/>
                </a:solidFill>
              </a:rPr>
              <a:t>dans l’année inscrite au PAF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La création des épreuves de la finale académique </a:t>
            </a:r>
            <a:r>
              <a:rPr lang="fr-FR" dirty="0" smtClean="0">
                <a:solidFill>
                  <a:schemeClr val="bg1"/>
                </a:solidFill>
              </a:rPr>
              <a:t>pour les séniors de l’académie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>
                <a:solidFill>
                  <a:schemeClr val="bg1"/>
                </a:solidFill>
              </a:rPr>
              <a:t>  La </a:t>
            </a:r>
            <a:r>
              <a:rPr lang="fr-FR" b="1" dirty="0" smtClean="0">
                <a:solidFill>
                  <a:schemeClr val="bg1"/>
                </a:solidFill>
              </a:rPr>
              <a:t>recherche</a:t>
            </a:r>
            <a:r>
              <a:rPr lang="fr-FR" dirty="0" smtClean="0">
                <a:solidFill>
                  <a:schemeClr val="bg1"/>
                </a:solidFill>
              </a:rPr>
              <a:t> de </a:t>
            </a:r>
            <a:r>
              <a:rPr lang="fr-FR" b="1" dirty="0" smtClean="0">
                <a:solidFill>
                  <a:schemeClr val="bg1"/>
                </a:solidFill>
              </a:rPr>
              <a:t>financement</a:t>
            </a:r>
            <a:r>
              <a:rPr lang="fr-FR" dirty="0" smtClean="0">
                <a:solidFill>
                  <a:schemeClr val="bg1"/>
                </a:solidFill>
              </a:rPr>
              <a:t> et de </a:t>
            </a:r>
            <a:r>
              <a:rPr lang="fr-FR" b="1" dirty="0" smtClean="0">
                <a:solidFill>
                  <a:schemeClr val="bg1"/>
                </a:solidFill>
              </a:rPr>
              <a:t>partenaires </a:t>
            </a:r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</a:t>
            </a:r>
            <a:r>
              <a:rPr lang="fr-FR" sz="1500" b="1" dirty="0" smtClean="0">
                <a:solidFill>
                  <a:srgbClr val="FF0000"/>
                </a:solidFill>
              </a:rPr>
              <a:t>Aix–Marseille- </a:t>
            </a:r>
            <a:r>
              <a:rPr lang="fr-FR" sz="1500" dirty="0" smtClean="0">
                <a:solidFill>
                  <a:srgbClr val="3333CC"/>
                </a:solidFill>
              </a:rPr>
              <a:t>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194432" y="233107"/>
            <a:ext cx="6912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sz="3200" dirty="0">
              <a:latin typeface="Bauhaus 93" panose="04030905020B02020C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943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980728"/>
            <a:ext cx="8496944" cy="554461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just" fontAlgn="base"/>
            <a:endParaRPr lang="fr-FR" sz="20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b="1" dirty="0" smtClean="0">
                <a:solidFill>
                  <a:schemeClr val="bg1"/>
                </a:solidFill>
              </a:rPr>
              <a:t>Mathématiques </a:t>
            </a:r>
            <a:r>
              <a:rPr lang="fr-FR" sz="2800" b="1" dirty="0">
                <a:solidFill>
                  <a:schemeClr val="bg1"/>
                </a:solidFill>
              </a:rPr>
              <a:t>Sans Frontières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dirty="0" smtClean="0">
                <a:solidFill>
                  <a:schemeClr val="bg1"/>
                </a:solidFill>
              </a:rPr>
              <a:t>est </a:t>
            </a:r>
            <a:r>
              <a:rPr lang="fr-FR" sz="2800" dirty="0">
                <a:solidFill>
                  <a:schemeClr val="bg1"/>
                </a:solidFill>
              </a:rPr>
              <a:t>un </a:t>
            </a:r>
            <a:r>
              <a:rPr lang="fr-FR" sz="2800" b="1" dirty="0">
                <a:solidFill>
                  <a:schemeClr val="bg1"/>
                </a:solidFill>
              </a:rPr>
              <a:t>rallye européen et méditerranéen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b="1" dirty="0" smtClean="0">
                <a:solidFill>
                  <a:schemeClr val="bg1"/>
                </a:solidFill>
              </a:rPr>
              <a:t>de </a:t>
            </a:r>
            <a:r>
              <a:rPr lang="fr-FR" sz="2800" b="1" dirty="0">
                <a:solidFill>
                  <a:schemeClr val="bg1"/>
                </a:solidFill>
              </a:rPr>
              <a:t>mathématiques </a:t>
            </a:r>
            <a:endParaRPr lang="fr-FR" sz="28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dirty="0" smtClean="0">
                <a:solidFill>
                  <a:schemeClr val="bg1"/>
                </a:solidFill>
              </a:rPr>
              <a:t>s'adressant </a:t>
            </a:r>
            <a:r>
              <a:rPr lang="fr-FR" sz="2800" dirty="0">
                <a:solidFill>
                  <a:schemeClr val="bg1"/>
                </a:solidFill>
              </a:rPr>
              <a:t>à </a:t>
            </a:r>
            <a:endParaRPr lang="fr-FR" sz="28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dirty="0" smtClean="0">
                <a:solidFill>
                  <a:schemeClr val="bg1"/>
                </a:solidFill>
              </a:rPr>
              <a:t>des </a:t>
            </a:r>
            <a:r>
              <a:rPr lang="fr-FR" sz="2800" dirty="0">
                <a:solidFill>
                  <a:schemeClr val="bg1"/>
                </a:solidFill>
              </a:rPr>
              <a:t>classes entières de </a:t>
            </a:r>
            <a:endParaRPr lang="fr-FR" sz="2800" dirty="0" smtClean="0">
              <a:solidFill>
                <a:schemeClr val="bg1"/>
              </a:solidFill>
            </a:endParaRPr>
          </a:p>
          <a:p>
            <a:pPr algn="ctr" fontAlgn="base"/>
            <a:endParaRPr lang="fr-FR" sz="28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b="1" dirty="0" smtClean="0">
                <a:solidFill>
                  <a:schemeClr val="bg1"/>
                </a:solidFill>
              </a:rPr>
              <a:t>CM2 </a:t>
            </a:r>
            <a:r>
              <a:rPr lang="fr-FR" sz="2800" b="1" dirty="0">
                <a:solidFill>
                  <a:schemeClr val="bg1"/>
                </a:solidFill>
              </a:rPr>
              <a:t>, de 6</a:t>
            </a:r>
            <a:r>
              <a:rPr lang="fr-FR" sz="2800" b="1" baseline="30000" dirty="0">
                <a:solidFill>
                  <a:schemeClr val="bg1"/>
                </a:solidFill>
              </a:rPr>
              <a:t>ème</a:t>
            </a:r>
            <a:r>
              <a:rPr lang="fr-FR" sz="2800" b="1" dirty="0">
                <a:solidFill>
                  <a:schemeClr val="bg1"/>
                </a:solidFill>
              </a:rPr>
              <a:t>, de 3</a:t>
            </a:r>
            <a:r>
              <a:rPr lang="fr-FR" sz="2800" b="1" baseline="30000" dirty="0">
                <a:solidFill>
                  <a:schemeClr val="bg1"/>
                </a:solidFill>
              </a:rPr>
              <a:t>ème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, </a:t>
            </a:r>
            <a:r>
              <a:rPr lang="fr-FR" sz="2800" b="1" dirty="0">
                <a:solidFill>
                  <a:schemeClr val="bg1"/>
                </a:solidFill>
              </a:rPr>
              <a:t>de 2</a:t>
            </a:r>
            <a:r>
              <a:rPr lang="fr-FR" sz="2800" b="1" baseline="30000" dirty="0">
                <a:solidFill>
                  <a:schemeClr val="bg1"/>
                </a:solidFill>
              </a:rPr>
              <a:t>nde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, de 2</a:t>
            </a:r>
            <a:r>
              <a:rPr lang="fr-FR" sz="2800" b="1" baseline="30000" dirty="0" smtClean="0">
                <a:solidFill>
                  <a:schemeClr val="bg1"/>
                </a:solidFill>
              </a:rPr>
              <a:t>nde</a:t>
            </a:r>
            <a:r>
              <a:rPr lang="fr-FR" sz="2800" b="1" dirty="0" smtClean="0">
                <a:solidFill>
                  <a:schemeClr val="bg1"/>
                </a:solidFill>
              </a:rPr>
              <a:t> pro </a:t>
            </a:r>
          </a:p>
          <a:p>
            <a:pPr algn="ctr" fontAlgn="base"/>
            <a:endParaRPr lang="fr-FR" sz="2800" dirty="0" smtClean="0">
              <a:solidFill>
                <a:schemeClr val="bg1"/>
              </a:solidFill>
            </a:endParaRPr>
          </a:p>
          <a:p>
            <a:pPr algn="ctr" fontAlgn="base"/>
            <a:r>
              <a:rPr lang="fr-FR" sz="2800" dirty="0" smtClean="0">
                <a:solidFill>
                  <a:schemeClr val="bg1"/>
                </a:solidFill>
              </a:rPr>
              <a:t>en </a:t>
            </a:r>
            <a:r>
              <a:rPr lang="fr-FR" sz="2800" dirty="0">
                <a:solidFill>
                  <a:schemeClr val="bg1"/>
                </a:solidFill>
              </a:rPr>
              <a:t>France et de niveau équivalent dans les autres pays.</a:t>
            </a:r>
          </a:p>
          <a:p>
            <a:pPr algn="just" fontAlgn="base"/>
            <a:endParaRPr lang="fr-FR" sz="2800" dirty="0">
              <a:solidFill>
                <a:schemeClr val="bg1"/>
              </a:solidFill>
            </a:endParaRPr>
          </a:p>
          <a:p>
            <a:pPr algn="ctr" fontAlgn="base"/>
            <a:r>
              <a:rPr lang="fr-FR" sz="2800" dirty="0">
                <a:solidFill>
                  <a:schemeClr val="bg1"/>
                </a:solidFill>
              </a:rPr>
              <a:t>Chaque région concernée a sa propre organisation.</a:t>
            </a:r>
          </a:p>
          <a:p>
            <a:pPr algn="just" fontAlgn="base"/>
            <a:endParaRPr lang="fr-FR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60648"/>
            <a:ext cx="1888127" cy="6187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Présentation</a:t>
            </a:r>
            <a:r>
              <a:rPr lang="fr-FR" sz="1500" dirty="0" smtClean="0">
                <a:solidFill>
                  <a:srgbClr val="FF0000"/>
                </a:solidFill>
              </a:rPr>
              <a:t>-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5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,,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 smtClean="0">
                <a:latin typeface="Bauhaus 93" panose="04030905020B02020C02" pitchFamily="82" charset="0"/>
              </a:rPr>
              <a:t>,,,,,</a:t>
            </a:r>
            <a:endParaRPr lang="fr-FR" sz="3200" dirty="0">
              <a:latin typeface="Bauhaus 93" panose="04030905020B02020C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842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ttps://lh5.googleusercontent.com/-MgCcDODRhqo/UZd-ta78fDI/AAAAAAAAA-Q/UwMNA4LDfzs/s912/004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564" y="1383244"/>
            <a:ext cx="2830604" cy="2219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s://lh6.googleusercontent.com/-SY5Zd980OuI/UZeAotOwDPI/AAAAAAAABH0/1aAM3PE-blo/s912/07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404" y="2636912"/>
            <a:ext cx="1440278" cy="146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0" name="Picture 4" descr="https://lh3.googleusercontent.com/-2g9Ndhx4EN0/UZeBeQ9OipI/AAAAAAAABL0/BcPTPtvh748/s912/09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4293096"/>
            <a:ext cx="3926897" cy="24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https://lh3.googleusercontent.com/-W1m56M3DdUY/UZeA9xoEwcI/AAAAAAAABJc/zZIlfdTqzEs/s912/01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4535021"/>
            <a:ext cx="1369182" cy="1387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 descr="https://lh4.googleusercontent.com/-UWjUmEElKvM/UZeBH8Qtw1I/AAAAAAAABKM/bovegkdfNck/s912/017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2983" y="1017353"/>
            <a:ext cx="1309887" cy="135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https://lh3.googleusercontent.com/-mmpc--xwTmY/UZeA6iwh5FI/AAAAAAAABJI/UMwuM2thzAY/s912/009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3564" y="4536396"/>
            <a:ext cx="1246428" cy="13856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7" descr="D:\MSF\Logo et nom MSF\Grafica nuovo logo.tif"/>
          <p:cNvPicPr>
            <a:picLocks noChangeAspect="1"/>
          </p:cNvPicPr>
          <p:nvPr/>
        </p:nvPicPr>
        <p:blipFill>
          <a:blip r:embed="rId8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049" y="5926520"/>
            <a:ext cx="3598920" cy="8226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3737" y="139279"/>
            <a:ext cx="87707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L’équipe MSF </a:t>
            </a:r>
            <a:endParaRPr lang="fr-FR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9512" y="4870901"/>
            <a:ext cx="1505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anciens présidents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0"/>
          <a:stretch/>
        </p:blipFill>
        <p:spPr bwMode="auto">
          <a:xfrm>
            <a:off x="1822983" y="2636912"/>
            <a:ext cx="1309887" cy="14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23" y="993475"/>
            <a:ext cx="1252414" cy="13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8"/>
          <a:stretch/>
        </p:blipFill>
        <p:spPr bwMode="auto">
          <a:xfrm>
            <a:off x="6169621" y="2492896"/>
            <a:ext cx="1210691" cy="138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7606523" y="2492896"/>
            <a:ext cx="1234324" cy="141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4" y="1001287"/>
            <a:ext cx="1294041" cy="137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0" r="11983"/>
          <a:stretch/>
        </p:blipFill>
        <p:spPr bwMode="auto">
          <a:xfrm>
            <a:off x="6197109" y="993475"/>
            <a:ext cx="1183203" cy="137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95548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496855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Mathématiques Sans Frontières c’est </a:t>
            </a:r>
            <a:endParaRPr lang="fr-FR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bg1"/>
                </a:solidFill>
              </a:rPr>
              <a:t>En 2015-2016 dans </a:t>
            </a:r>
            <a:r>
              <a:rPr lang="fr-FR" dirty="0">
                <a:solidFill>
                  <a:schemeClr val="bg1"/>
                </a:solidFill>
              </a:rPr>
              <a:t>l'académie </a:t>
            </a:r>
            <a:r>
              <a:rPr lang="fr-FR" b="1" dirty="0">
                <a:solidFill>
                  <a:schemeClr val="bg1"/>
                </a:solidFill>
              </a:rPr>
              <a:t>d'Aix-Marseille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9</a:t>
            </a:r>
            <a:r>
              <a:rPr lang="fr-FR" sz="1000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919 </a:t>
            </a:r>
            <a:r>
              <a:rPr lang="fr-FR" dirty="0" smtClean="0">
                <a:solidFill>
                  <a:schemeClr val="bg1"/>
                </a:solidFill>
              </a:rPr>
              <a:t>élèves </a:t>
            </a:r>
            <a:r>
              <a:rPr lang="fr-FR" dirty="0">
                <a:solidFill>
                  <a:schemeClr val="bg1"/>
                </a:solidFill>
              </a:rPr>
              <a:t>représentant 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classes de </a:t>
            </a:r>
            <a:r>
              <a:rPr lang="fr-FR" b="1" dirty="0">
                <a:solidFill>
                  <a:schemeClr val="bg1"/>
                </a:solidFill>
              </a:rPr>
              <a:t>troisième et de seconde</a:t>
            </a:r>
            <a:r>
              <a:rPr lang="fr-FR" dirty="0">
                <a:solidFill>
                  <a:schemeClr val="bg1"/>
                </a:solidFill>
              </a:rPr>
              <a:t>, ont participé à l'épreuve officielle du rallye Senior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  <a:r>
              <a:rPr lang="fr-FR" dirty="0">
                <a:solidFill>
                  <a:schemeClr val="bg1"/>
                </a:solidFill>
              </a:rPr>
              <a:t> </a:t>
            </a:r>
            <a:endParaRPr lang="fr-FR" dirty="0" smtClean="0">
              <a:solidFill>
                <a:schemeClr val="bg1"/>
              </a:solidFill>
            </a:endParaRPr>
          </a:p>
          <a:p>
            <a:pPr lvl="0"/>
            <a:r>
              <a:rPr lang="fr-FR" dirty="0" smtClean="0">
                <a:solidFill>
                  <a:srgbClr val="FF0000"/>
                </a:solidFill>
              </a:rPr>
              <a:t>13</a:t>
            </a:r>
            <a:r>
              <a:rPr lang="fr-FR" sz="1000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315 </a:t>
            </a:r>
            <a:r>
              <a:rPr lang="fr-FR" dirty="0" smtClean="0">
                <a:solidFill>
                  <a:schemeClr val="bg1"/>
                </a:solidFill>
              </a:rPr>
              <a:t>élèves représentant  classes de </a:t>
            </a:r>
            <a:r>
              <a:rPr lang="fr-FR" b="1" dirty="0" smtClean="0">
                <a:solidFill>
                  <a:schemeClr val="bg1"/>
                </a:solidFill>
              </a:rPr>
              <a:t>CM2 et sixième</a:t>
            </a:r>
            <a:r>
              <a:rPr lang="fr-FR" dirty="0" smtClean="0">
                <a:solidFill>
                  <a:schemeClr val="bg1"/>
                </a:solidFill>
              </a:rPr>
              <a:t>, ont participé à l'épreuve officielle du rallye Junior.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</a:t>
            </a:r>
            <a:r>
              <a:rPr lang="fr-FR" sz="1500" b="1" dirty="0" smtClean="0">
                <a:solidFill>
                  <a:srgbClr val="FF0000"/>
                </a:solidFill>
              </a:rPr>
              <a:t>Aix–Marseille</a:t>
            </a:r>
            <a:r>
              <a:rPr lang="fr-FR" sz="1500" dirty="0" smtClean="0">
                <a:solidFill>
                  <a:srgbClr val="3333CC"/>
                </a:solidFill>
              </a:rPr>
              <a:t>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94432" y="233107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sz="3200" dirty="0">
              <a:latin typeface="Bauhaus 93" panose="04030905020B02020C02" pitchFamily="8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3189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ouk\Image3 c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512" y="1700808"/>
            <a:ext cx="7308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</a:t>
            </a:r>
            <a:r>
              <a:rPr lang="fr-FR" sz="1500" b="1" dirty="0" smtClean="0">
                <a:solidFill>
                  <a:srgbClr val="FF0000"/>
                </a:solidFill>
              </a:rPr>
              <a:t>Aix–Marseille</a:t>
            </a:r>
            <a:r>
              <a:rPr lang="fr-FR" sz="1500" dirty="0" smtClean="0">
                <a:solidFill>
                  <a:srgbClr val="3333CC"/>
                </a:solidFill>
              </a:rPr>
              <a:t>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4009" y="795905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 smtClean="0"/>
              <a:t>Une classe de 6</a:t>
            </a:r>
            <a:r>
              <a:rPr lang="fr-FR" baseline="30000" dirty="0" smtClean="0"/>
              <a:t>ème</a:t>
            </a:r>
            <a:r>
              <a:rPr lang="fr-FR" dirty="0" smtClean="0"/>
              <a:t> – épreuve officielle 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94431" y="233107"/>
            <a:ext cx="685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8746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156" y="1600200"/>
            <a:ext cx="6793688" cy="452596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1297" y="980728"/>
            <a:ext cx="8229600" cy="1287016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Une classe de </a:t>
            </a:r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/>
              <a:t>– épreuve </a:t>
            </a:r>
            <a:r>
              <a:rPr lang="fr-FR" dirty="0" smtClean="0"/>
              <a:t>officielle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</a:t>
            </a:r>
            <a:r>
              <a:rPr lang="fr-FR" sz="1500" b="1" dirty="0" smtClean="0">
                <a:solidFill>
                  <a:srgbClr val="FF0000"/>
                </a:solidFill>
              </a:rPr>
              <a:t>Aix–Marseille</a:t>
            </a:r>
            <a:r>
              <a:rPr lang="fr-FR" sz="1500" dirty="0" smtClean="0">
                <a:solidFill>
                  <a:srgbClr val="3333CC"/>
                </a:solidFill>
              </a:rPr>
              <a:t>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194432" y="233107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079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math sans frontière\PRESIDENCE\2014\Souk\Photos Alain\IMG_52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5400000" cy="404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souk\Image4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8143"/>
            <a:ext cx="4608513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05948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fr-FR" dirty="0"/>
              <a:t>Une classe de </a:t>
            </a:r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 </a:t>
            </a:r>
            <a:r>
              <a:rPr lang="fr-FR" dirty="0"/>
              <a:t>– épreuve </a:t>
            </a:r>
            <a:r>
              <a:rPr lang="fr-FR" dirty="0" smtClean="0"/>
              <a:t>officielle</a:t>
            </a:r>
            <a:endParaRPr lang="fr-FR" dirty="0"/>
          </a:p>
        </p:txBody>
      </p:sp>
      <p:pic>
        <p:nvPicPr>
          <p:cNvPr id="7" name="Picture 7" descr="D:\MSF\Logo et nom MSF\Grafica nuovo logo.tif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</a:t>
            </a:r>
            <a:r>
              <a:rPr lang="fr-FR" sz="1500" b="1" dirty="0" smtClean="0">
                <a:solidFill>
                  <a:srgbClr val="FF0000"/>
                </a:solidFill>
              </a:rPr>
              <a:t>Aix–Marseille</a:t>
            </a:r>
            <a:r>
              <a:rPr lang="fr-FR" sz="1500" dirty="0" smtClean="0">
                <a:solidFill>
                  <a:srgbClr val="3333CC"/>
                </a:solidFill>
              </a:rPr>
              <a:t>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6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0038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32657" y="2204864"/>
            <a:ext cx="85998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</a:t>
            </a:r>
            <a:r>
              <a:rPr lang="fr-F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finale </a:t>
            </a:r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académique</a:t>
            </a:r>
          </a:p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Unique dans notre académie </a:t>
            </a:r>
            <a:endParaRPr lang="fr-FR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70542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544616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A l'issue de ces épreuves, </a:t>
            </a:r>
            <a:r>
              <a:rPr lang="fr-FR" b="1" u="dbl" dirty="0">
                <a:solidFill>
                  <a:schemeClr val="bg1"/>
                </a:solidFill>
              </a:rPr>
              <a:t>uniquement dans l’académie d’Aix-Marseille</a:t>
            </a:r>
            <a:r>
              <a:rPr lang="fr-FR" dirty="0">
                <a:solidFill>
                  <a:schemeClr val="bg1"/>
                </a:solidFill>
              </a:rPr>
              <a:t>, une trentaine de classes de 3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et 2</a:t>
            </a:r>
            <a:r>
              <a:rPr lang="fr-FR" baseline="30000" dirty="0">
                <a:solidFill>
                  <a:schemeClr val="bg1"/>
                </a:solidFill>
              </a:rPr>
              <a:t>nde</a:t>
            </a:r>
            <a:r>
              <a:rPr lang="fr-FR" dirty="0">
                <a:solidFill>
                  <a:schemeClr val="bg1"/>
                </a:solidFill>
              </a:rPr>
              <a:t>   sont sélectionnées au </a:t>
            </a:r>
            <a:r>
              <a:rPr lang="fr-FR" u="sng" dirty="0">
                <a:solidFill>
                  <a:schemeClr val="bg1"/>
                </a:solidFill>
              </a:rPr>
              <a:t>mérite</a:t>
            </a:r>
            <a:r>
              <a:rPr lang="fr-FR" dirty="0">
                <a:solidFill>
                  <a:schemeClr val="bg1"/>
                </a:solidFill>
              </a:rPr>
              <a:t> ou par </a:t>
            </a:r>
            <a:r>
              <a:rPr lang="fr-FR" u="sng" dirty="0">
                <a:solidFill>
                  <a:schemeClr val="bg1"/>
                </a:solidFill>
              </a:rPr>
              <a:t>tirage au sort</a:t>
            </a:r>
            <a:r>
              <a:rPr lang="fr-FR" dirty="0">
                <a:solidFill>
                  <a:schemeClr val="bg1"/>
                </a:solidFill>
              </a:rPr>
              <a:t> : chacune délègue alors trois élèves qui la représenteront lors du "</a:t>
            </a:r>
            <a:r>
              <a:rPr lang="fr-FR" b="1" u="dbl" dirty="0">
                <a:solidFill>
                  <a:schemeClr val="bg1"/>
                </a:solidFill>
              </a:rPr>
              <a:t>rallye final académique</a:t>
            </a:r>
            <a:r>
              <a:rPr lang="fr-FR" dirty="0">
                <a:solidFill>
                  <a:schemeClr val="bg1"/>
                </a:solidFill>
              </a:rPr>
              <a:t>", grande fête des mathématiques. </a:t>
            </a:r>
            <a:endParaRPr lang="fr-FR" dirty="0" smtClean="0">
              <a:solidFill>
                <a:schemeClr val="bg1"/>
              </a:solidFill>
            </a:endParaRPr>
          </a:p>
          <a:p>
            <a:pPr algn="just"/>
            <a:endParaRPr lang="fr-FR" sz="1900" dirty="0">
              <a:solidFill>
                <a:srgbClr val="0070C0"/>
              </a:solidFill>
            </a:endParaRPr>
          </a:p>
          <a:p>
            <a:pPr algn="just"/>
            <a:r>
              <a:rPr lang="fr-FR" dirty="0"/>
              <a:t>Lors de cette finale, ces trois élèves participent à une série d'épreuves </a:t>
            </a:r>
            <a:r>
              <a:rPr lang="fr-FR" u="dbl" dirty="0"/>
              <a:t>conçues par notre équipe</a:t>
            </a:r>
            <a:r>
              <a:rPr lang="fr-FR" dirty="0"/>
              <a:t>  puis assistent à une conférence scientifique avant la présentation du palmarès.</a:t>
            </a:r>
          </a:p>
          <a:p>
            <a:pPr algn="just"/>
            <a:endParaRPr lang="fr-FR" dirty="0"/>
          </a:p>
        </p:txBody>
      </p:sp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4431" y="233107"/>
            <a:ext cx="685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77114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279" y="1340768"/>
            <a:ext cx="4581737" cy="132924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groupes d’élèves arrivent pour la finale académique, visitent l’exposition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123728" y="44624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86500" y="116632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:\MATH sans frontières\MSF finale organisation\Organisation finale\2015-2016\Photos\IMG_1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9438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MATH sans frontières\MSF finale organisation\Organisation finale\2015-2016\Photos\IMG_13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7"/>
          <a:stretch/>
        </p:blipFill>
        <p:spPr bwMode="auto">
          <a:xfrm>
            <a:off x="467544" y="3284984"/>
            <a:ext cx="5648176" cy="31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40176" y="5733256"/>
            <a:ext cx="3598920" cy="82266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0084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530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repas avant les épreuves, moment convivial entre élèves et enseignants</a:t>
            </a:r>
            <a:endParaRPr lang="fr-FR" dirty="0"/>
          </a:p>
        </p:txBody>
      </p:sp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698905" y="3573016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esktop\souk\Image9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1" y="1721367"/>
            <a:ext cx="60436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204202" y="159345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46365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 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246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Passation des consignes de surveillance aux enseignants accompagnateurs et volontaires</a:t>
            </a:r>
            <a:endParaRPr lang="fr-FR" dirty="0"/>
          </a:p>
        </p:txBody>
      </p:sp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1080365" y="4127779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Desktop\souk\Image10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0682" y="1812610"/>
            <a:ext cx="604361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98375" y="6341397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5170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95536" y="980728"/>
            <a:ext cx="8496944" cy="5544616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marL="342900" indent="-342900" algn="just">
              <a:buBlip>
                <a:blip r:embed="rId3"/>
              </a:buBlip>
            </a:pPr>
            <a:r>
              <a:rPr lang="fr-FR" sz="2200" b="1" dirty="0" smtClean="0">
                <a:solidFill>
                  <a:srgbClr val="3333CC"/>
                </a:solidFill>
              </a:rPr>
              <a:t>Dans l ’académie de  Strasbourg</a:t>
            </a:r>
            <a:r>
              <a:rPr lang="fr-FR" sz="2200" dirty="0" smtClean="0">
                <a:solidFill>
                  <a:schemeClr val="bg1"/>
                </a:solidFill>
              </a:rPr>
              <a:t>,  </a:t>
            </a:r>
            <a:r>
              <a:rPr lang="fr-FR" sz="2200" dirty="0">
                <a:solidFill>
                  <a:schemeClr val="bg1"/>
                </a:solidFill>
              </a:rPr>
              <a:t>e</a:t>
            </a:r>
            <a:r>
              <a:rPr lang="fr-FR" sz="2200" dirty="0" smtClean="0">
                <a:solidFill>
                  <a:schemeClr val="bg1"/>
                </a:solidFill>
              </a:rPr>
              <a:t>lle </a:t>
            </a:r>
            <a:r>
              <a:rPr lang="fr-FR" sz="2200" dirty="0">
                <a:solidFill>
                  <a:schemeClr val="bg1"/>
                </a:solidFill>
              </a:rPr>
              <a:t>fut créée </a:t>
            </a:r>
            <a:r>
              <a:rPr lang="fr-FR" sz="2200" dirty="0" smtClean="0">
                <a:solidFill>
                  <a:schemeClr val="bg1"/>
                </a:solidFill>
              </a:rPr>
              <a:t>en janvier </a:t>
            </a:r>
            <a:r>
              <a:rPr lang="fr-FR" sz="2200" dirty="0">
                <a:solidFill>
                  <a:schemeClr val="bg1"/>
                </a:solidFill>
              </a:rPr>
              <a:t>1990  </a:t>
            </a:r>
            <a:br>
              <a:rPr lang="fr-FR" sz="2200" dirty="0">
                <a:solidFill>
                  <a:schemeClr val="bg1"/>
                </a:solidFill>
              </a:rPr>
            </a:br>
            <a:r>
              <a:rPr lang="fr-FR" sz="2200" dirty="0" smtClean="0">
                <a:solidFill>
                  <a:schemeClr val="bg1"/>
                </a:solidFill>
              </a:rPr>
              <a:t>La Présidente </a:t>
            </a:r>
            <a:r>
              <a:rPr lang="fr-FR" sz="2200" dirty="0">
                <a:solidFill>
                  <a:schemeClr val="bg1"/>
                </a:solidFill>
              </a:rPr>
              <a:t>de l’Association est Mme Brigitte </a:t>
            </a:r>
            <a:r>
              <a:rPr lang="fr-FR" sz="2200" dirty="0" smtClean="0">
                <a:solidFill>
                  <a:schemeClr val="bg1"/>
                </a:solidFill>
              </a:rPr>
              <a:t>WENNER , IA-IPR </a:t>
            </a:r>
            <a:r>
              <a:rPr lang="fr-FR" sz="2200" dirty="0">
                <a:solidFill>
                  <a:schemeClr val="bg1"/>
                </a:solidFill>
              </a:rPr>
              <a:t>de </a:t>
            </a:r>
            <a:r>
              <a:rPr lang="fr-FR" sz="2200" dirty="0" smtClean="0">
                <a:solidFill>
                  <a:schemeClr val="bg1"/>
                </a:solidFill>
              </a:rPr>
              <a:t>mathématiques.</a:t>
            </a:r>
          </a:p>
          <a:p>
            <a:pPr algn="just"/>
            <a:r>
              <a:rPr lang="fr-FR" sz="100" dirty="0">
                <a:solidFill>
                  <a:schemeClr val="bg1"/>
                </a:solidFill>
              </a:rPr>
              <a:t/>
            </a:r>
            <a:br>
              <a:rPr lang="fr-FR" sz="100" dirty="0">
                <a:solidFill>
                  <a:schemeClr val="bg1"/>
                </a:solidFill>
              </a:rPr>
            </a:br>
            <a:r>
              <a:rPr lang="fr-FR" sz="100" dirty="0">
                <a:solidFill>
                  <a:schemeClr val="bg1"/>
                </a:solidFill>
              </a:rPr>
              <a:t> </a:t>
            </a:r>
            <a:r>
              <a:rPr lang="fr-FR" sz="2200" dirty="0" smtClean="0">
                <a:solidFill>
                  <a:schemeClr val="bg1"/>
                </a:solidFill>
              </a:rPr>
              <a:t>Les </a:t>
            </a:r>
            <a:r>
              <a:rPr lang="fr-FR" sz="2200" dirty="0">
                <a:solidFill>
                  <a:schemeClr val="bg1"/>
                </a:solidFill>
              </a:rPr>
              <a:t>vice-Présidents sont les IA-IPR de mathématiques et un ou deux IEN</a:t>
            </a:r>
            <a:r>
              <a:rPr lang="fr-FR" sz="2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fr-FR" sz="2200" dirty="0" smtClean="0">
              <a:solidFill>
                <a:schemeClr val="bg1"/>
              </a:solidFill>
            </a:endParaRPr>
          </a:p>
          <a:p>
            <a:pPr algn="just"/>
            <a:r>
              <a:rPr lang="fr-FR" sz="2200" dirty="0" smtClean="0">
                <a:solidFill>
                  <a:schemeClr val="bg1"/>
                </a:solidFill>
              </a:rPr>
              <a:t>Ce rallye s'est </a:t>
            </a:r>
            <a:r>
              <a:rPr lang="fr-FR" sz="2200" dirty="0">
                <a:solidFill>
                  <a:schemeClr val="bg1"/>
                </a:solidFill>
              </a:rPr>
              <a:t>étendu progressivement à </a:t>
            </a:r>
            <a:r>
              <a:rPr lang="fr-FR" sz="2200" b="1" dirty="0">
                <a:solidFill>
                  <a:schemeClr val="bg1"/>
                </a:solidFill>
              </a:rPr>
              <a:t>plusieurs régions </a:t>
            </a:r>
            <a:r>
              <a:rPr lang="fr-FR" sz="2200" dirty="0">
                <a:solidFill>
                  <a:schemeClr val="bg1"/>
                </a:solidFill>
              </a:rPr>
              <a:t>et </a:t>
            </a:r>
            <a:r>
              <a:rPr lang="fr-FR" sz="2200" b="1" dirty="0">
                <a:solidFill>
                  <a:schemeClr val="bg1"/>
                </a:solidFill>
              </a:rPr>
              <a:t>pays </a:t>
            </a:r>
            <a:r>
              <a:rPr lang="fr-FR" sz="2200" b="1" dirty="0" smtClean="0">
                <a:solidFill>
                  <a:schemeClr val="bg1"/>
                </a:solidFill>
              </a:rPr>
              <a:t>d'Europe</a:t>
            </a:r>
          </a:p>
          <a:p>
            <a:pPr algn="just"/>
            <a:endParaRPr lang="fr-FR" sz="2200" b="1" dirty="0" smtClean="0">
              <a:solidFill>
                <a:schemeClr val="bg1"/>
              </a:solidFill>
            </a:endParaRPr>
          </a:p>
          <a:p>
            <a:pPr marL="342900" indent="-342900" algn="just">
              <a:buBlip>
                <a:blip r:embed="rId3"/>
              </a:buBlip>
            </a:pPr>
            <a:r>
              <a:rPr lang="fr-FR" sz="2200" b="1" dirty="0" smtClean="0">
                <a:solidFill>
                  <a:srgbClr val="3333CC"/>
                </a:solidFill>
              </a:rPr>
              <a:t>Dans </a:t>
            </a:r>
            <a:r>
              <a:rPr lang="fr-FR" sz="2200" b="1" dirty="0">
                <a:solidFill>
                  <a:srgbClr val="3333CC"/>
                </a:solidFill>
              </a:rPr>
              <a:t>l'académie d'Aix-Marseille </a:t>
            </a:r>
            <a:r>
              <a:rPr lang="fr-FR" sz="2200" dirty="0">
                <a:solidFill>
                  <a:schemeClr val="bg1"/>
                </a:solidFill>
              </a:rPr>
              <a:t>le rallye a été lancé en 1996-1997</a:t>
            </a:r>
            <a:r>
              <a:rPr lang="fr-FR" sz="22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fr-FR" sz="2200" dirty="0" smtClean="0">
                <a:solidFill>
                  <a:schemeClr val="bg1"/>
                </a:solidFill>
              </a:rPr>
              <a:t>     La </a:t>
            </a:r>
            <a:r>
              <a:rPr lang="fr-FR" sz="2200" dirty="0">
                <a:solidFill>
                  <a:schemeClr val="bg1"/>
                </a:solidFill>
              </a:rPr>
              <a:t>Présidente de l’Association est Mme </a:t>
            </a:r>
            <a:r>
              <a:rPr lang="fr-FR" sz="2200" dirty="0" smtClean="0">
                <a:solidFill>
                  <a:schemeClr val="bg1"/>
                </a:solidFill>
              </a:rPr>
              <a:t>Valérie REBUFFAT, professeur de  mathématiques.</a:t>
            </a:r>
          </a:p>
          <a:p>
            <a:pPr algn="just"/>
            <a:r>
              <a:rPr lang="fr-FR" sz="2200" dirty="0" smtClean="0">
                <a:solidFill>
                  <a:schemeClr val="bg1"/>
                </a:solidFill>
              </a:rPr>
              <a:t>     La vice-Présidente est Mme  Thérèse BONTEMPS, IA-IPR </a:t>
            </a:r>
            <a:r>
              <a:rPr lang="fr-FR" sz="2200" dirty="0">
                <a:solidFill>
                  <a:schemeClr val="bg1"/>
                </a:solidFill>
              </a:rPr>
              <a:t>de mathématiques</a:t>
            </a:r>
            <a:endParaRPr lang="fr-FR" sz="2200" dirty="0" smtClean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     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Présentation</a:t>
            </a:r>
            <a:r>
              <a:rPr lang="fr-FR" sz="1500" dirty="0" smtClean="0">
                <a:solidFill>
                  <a:srgbClr val="FF0000"/>
                </a:solidFill>
              </a:rPr>
              <a:t>-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4432" y="233107"/>
            <a:ext cx="65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,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27482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30" y="5733256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Desktop\souk\Image11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522161"/>
            <a:ext cx="4754563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10561" y="26064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groupes sont répartis dans différentes salles</a:t>
            </a:r>
            <a:endParaRPr lang="fr-FR" dirty="0"/>
          </a:p>
        </p:txBody>
      </p:sp>
      <p:pic>
        <p:nvPicPr>
          <p:cNvPr id="7171" name="Picture 3" descr="C:\Users\User\Desktop\souk\Image12 co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153" y="2780928"/>
            <a:ext cx="5044907" cy="37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60001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pPr algn="l"/>
            <a:r>
              <a:rPr lang="fr-FR" dirty="0"/>
              <a:t>ç</a:t>
            </a:r>
            <a:r>
              <a:rPr lang="fr-FR" dirty="0" smtClean="0"/>
              <a:t>a travaille dur …</a:t>
            </a:r>
            <a:endParaRPr lang="fr-FR" dirty="0"/>
          </a:p>
        </p:txBody>
      </p:sp>
      <p:pic>
        <p:nvPicPr>
          <p:cNvPr id="8196" name="Picture 4" descr="C:\Users\User\Desktop\souk\Image16 c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7129" y="2331760"/>
            <a:ext cx="497363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souk\Image13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98" y="998744"/>
            <a:ext cx="4548187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souk\Image15 co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310" y="476672"/>
            <a:ext cx="2736850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souk\Image14 cop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498" y="3861048"/>
            <a:ext cx="3535363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D:\MSF\Logo et nom MSF\Grafica nuovo logo.tif"/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9728431">
            <a:off x="6953653" y="5668839"/>
            <a:ext cx="2172601" cy="627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03059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3560" y="1962092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0" name="Picture 4" descr="C:\Users\User\Desktop\souk\Image18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748" y="3429000"/>
            <a:ext cx="4535487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MATH sans frontières\MSF finale organisation\Organisation finale\2015-2016\Photos\DSC0065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15484" r="12286" b="12546"/>
          <a:stretch/>
        </p:blipFill>
        <p:spPr bwMode="auto">
          <a:xfrm>
            <a:off x="156075" y="1196752"/>
            <a:ext cx="4914977" cy="31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660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1378946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:\MATH sans frontières\MSF finale organisation\Organisation finale\2015-2016\Photos\DSC00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52" y="836712"/>
            <a:ext cx="4314056" cy="32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859447"/>
            <a:ext cx="4487221" cy="354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291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51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Pendant ce temps les enseignants volontaires corrigent,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6" y="465313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saisissent les résultats.</a:t>
            </a:r>
            <a:endParaRPr lang="fr-FR" sz="4000" dirty="0"/>
          </a:p>
        </p:txBody>
      </p:sp>
      <p:pic>
        <p:nvPicPr>
          <p:cNvPr id="9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556" y="6074799"/>
            <a:ext cx="2725163" cy="62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 descr="C:\Users\User\Desktop\souk\Image21 c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60" y="1431656"/>
            <a:ext cx="3810000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souk\Image23 co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559" y="1444430"/>
            <a:ext cx="4065587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User\Desktop\souk\Image24 cop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6903" y="3976522"/>
            <a:ext cx="3389313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souk\Image22 copi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018" y="3544055"/>
            <a:ext cx="3170237" cy="251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6160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376" y="188640"/>
            <a:ext cx="8229600" cy="11430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Chacun se détend en écoutant la conférence, les corrections se poursuivent, </a:t>
            </a:r>
            <a:endParaRPr lang="fr-FR" sz="3200" dirty="0"/>
          </a:p>
        </p:txBody>
      </p:sp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6056" y="5471498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:\MATH sans frontières\MSF finale organisation\Organisation finale\2015-2016\Photos\DSC006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36218"/>
          <a:stretch/>
        </p:blipFill>
        <p:spPr bwMode="auto">
          <a:xfrm>
            <a:off x="395536" y="1527510"/>
            <a:ext cx="3830818" cy="202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H:\MATH sans frontières\MSF finale organisation\Organisation finale\2015-2016\Photos\DSC006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22819"/>
            <a:ext cx="4689310" cy="351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MATH sans frontières\MSF finale organisation\Organisation finale\2015-2016\Photos\DSC006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03244"/>
            <a:ext cx="3830818" cy="28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9040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souk\Image26 c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5" y="1510811"/>
            <a:ext cx="5865813" cy="440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394733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fr-FR" dirty="0" smtClean="0"/>
              <a:t>….. les préparatifs pour les remises des lots  vont bon train</a:t>
            </a:r>
            <a:endParaRPr lang="fr-FR" dirty="0"/>
          </a:p>
        </p:txBody>
      </p:sp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5661248"/>
            <a:ext cx="3598920" cy="822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5" name="Picture 3" descr="C:\Users\User\Desktop\souk\Image27 co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3293" y="1750860"/>
            <a:ext cx="3492500" cy="331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9327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3215" y="591573"/>
            <a:ext cx="3682752" cy="1944216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La remise des prix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6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7591" y="2441602"/>
            <a:ext cx="3598920" cy="822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4495602" y="3284984"/>
            <a:ext cx="403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216256" y="36515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H:\MATH sans frontières\MSF finale organisation\Organisation finale\2015-2016\Photos\DSC007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" t="17231" r="7139"/>
          <a:stretch/>
        </p:blipFill>
        <p:spPr bwMode="auto">
          <a:xfrm>
            <a:off x="4788024" y="3660114"/>
            <a:ext cx="3889188" cy="28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MATH sans frontières\MSF finale organisation\Organisation finale\2015-2016\Photos\DSC007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75"/>
          <a:stretch/>
        </p:blipFill>
        <p:spPr bwMode="auto">
          <a:xfrm>
            <a:off x="107504" y="3654316"/>
            <a:ext cx="4045654" cy="2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2" y="819732"/>
            <a:ext cx="3594174" cy="26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95736" y="-99392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>
                <a:solidFill>
                  <a:schemeClr val="bg2"/>
                </a:solidFill>
                <a:latin typeface="Bauhaus 93" panose="04030905020B02020C02" pitchFamily="82" charset="0"/>
              </a:rPr>
              <a:t> ,</a:t>
            </a:r>
            <a:r>
              <a:rPr lang="fr-FR" sz="3600" spc="-3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 </a:t>
            </a:r>
            <a:r>
              <a:rPr lang="fr-FR" sz="3600" spc="-300" dirty="0">
                <a:solidFill>
                  <a:schemeClr val="bg2"/>
                </a:solidFill>
                <a:latin typeface="Bauhaus 93" panose="04030905020B02020C02" pitchFamily="82" charset="0"/>
              </a:rPr>
              <a:t>,,,,</a:t>
            </a:r>
            <a:r>
              <a:rPr lang="fr-FR" sz="100" dirty="0">
                <a:solidFill>
                  <a:schemeClr val="bg2"/>
                </a:solidFill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solidFill>
                  <a:schemeClr val="bg2"/>
                </a:solidFill>
                <a:latin typeface="Bauhaus 93" panose="04030905020B02020C02" pitchFamily="82" charset="0"/>
              </a:rPr>
              <a:t>,,,,</a:t>
            </a:r>
            <a:r>
              <a:rPr lang="fr-FR" sz="3600" spc="-300" dirty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endParaRPr lang="fr-FR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4222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23" y="1319702"/>
            <a:ext cx="7070401" cy="537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3808" y="485169"/>
            <a:ext cx="50145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Dans le journal </a:t>
            </a:r>
            <a:endParaRPr lang="fr-FR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491919"/>
            <a:ext cx="2088232" cy="477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04202" y="159345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59396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rticle_la_provence.pdf - Adobe Reader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399" y="1052736"/>
            <a:ext cx="4326341" cy="5034784"/>
          </a:xfrm>
          <a:prstGeom prst="rect">
            <a:avLst/>
          </a:prstGeom>
        </p:spPr>
      </p:pic>
      <p:pic>
        <p:nvPicPr>
          <p:cNvPr id="10" name="Image 9" descr="numérisation0050.jpg - Visionneuse de photos Picasa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16632"/>
            <a:ext cx="406898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3776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buNone/>
            </a:pPr>
            <a:endParaRPr lang="fr-FR" dirty="0" smtClean="0">
              <a:solidFill>
                <a:srgbClr val="3333CC"/>
              </a:solidFill>
            </a:endParaRPr>
          </a:p>
          <a:p>
            <a:pPr marL="0" indent="0" algn="just" fontAlgn="base">
              <a:buNone/>
            </a:pPr>
            <a:r>
              <a:rPr lang="fr-FR" u="sng" dirty="0" smtClean="0">
                <a:solidFill>
                  <a:srgbClr val="3333CC"/>
                </a:solidFill>
              </a:rPr>
              <a:t>Des régions </a:t>
            </a:r>
          </a:p>
          <a:p>
            <a:pPr marL="0" indent="0" algn="just" fontAlgn="base">
              <a:buNone/>
            </a:pPr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Provence, l'Aquitaine, le Midi-Pyrénées</a:t>
            </a:r>
            <a:r>
              <a:rPr lang="fr-FR" dirty="0" smtClean="0">
                <a:solidFill>
                  <a:schemeClr val="bg1"/>
                </a:solidFill>
              </a:rPr>
              <a:t>, Andalousie</a:t>
            </a:r>
          </a:p>
          <a:p>
            <a:pPr marL="0" indent="0" algn="just" fontAlgn="base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just" fontAlgn="base">
              <a:buNone/>
            </a:pP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u="sng" dirty="0" smtClean="0">
                <a:solidFill>
                  <a:srgbClr val="3333CC"/>
                </a:solidFill>
              </a:rPr>
              <a:t>Au moins 22 pays  </a:t>
            </a:r>
          </a:p>
          <a:p>
            <a:pPr marL="0" indent="0" algn="just" fontAlgn="base">
              <a:buNone/>
            </a:pPr>
            <a:r>
              <a:rPr lang="fr-FR" dirty="0" smtClean="0">
                <a:solidFill>
                  <a:schemeClr val="bg1"/>
                </a:solidFill>
              </a:rPr>
              <a:t>l'Allemagne </a:t>
            </a:r>
            <a:r>
              <a:rPr lang="fr-FR" dirty="0">
                <a:solidFill>
                  <a:schemeClr val="bg1"/>
                </a:solidFill>
              </a:rPr>
              <a:t>, l'Italie, l'Irlande, l'Ecosse, la Suisse, la Hongrie, la Pologne, le Liban, Roumanie 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Brésil 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>
                <a:solidFill>
                  <a:schemeClr val="bg1"/>
                </a:solidFill>
              </a:rPr>
              <a:t>Suisse </a:t>
            </a:r>
            <a:r>
              <a:rPr lang="fr-FR" dirty="0" smtClean="0">
                <a:solidFill>
                  <a:schemeClr val="bg1"/>
                </a:solidFill>
              </a:rPr>
              <a:t>, Madagascar, Italie, Tunisie, </a:t>
            </a:r>
            <a:r>
              <a:rPr lang="fr-FR" dirty="0">
                <a:solidFill>
                  <a:schemeClr val="bg1"/>
                </a:solidFill>
              </a:rPr>
              <a:t>Espagne </a:t>
            </a:r>
            <a:r>
              <a:rPr lang="fr-FR" dirty="0" smtClean="0">
                <a:solidFill>
                  <a:schemeClr val="bg1"/>
                </a:solidFill>
              </a:rPr>
              <a:t>…</a:t>
            </a:r>
          </a:p>
          <a:p>
            <a:pPr marL="0" indent="0" algn="just" fontAlgn="base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just" fontAlgn="base">
              <a:buNone/>
            </a:pP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86500" y="332656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Présentation</a:t>
            </a:r>
            <a:r>
              <a:rPr lang="fr-FR" sz="1500" dirty="0" smtClean="0">
                <a:solidFill>
                  <a:srgbClr val="FF0000"/>
                </a:solidFill>
              </a:rPr>
              <a:t>-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4432" y="233107"/>
            <a:ext cx="65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latin typeface="Bauhaus 93" panose="04030905020B02020C02" pitchFamily="82" charset="0"/>
              </a:rPr>
              <a:t>,,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333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fficielle_vitrolles.pdf - Adobe Reader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8639"/>
            <a:ext cx="4320480" cy="6414455"/>
          </a:xfrm>
          <a:prstGeom prst="rect">
            <a:avLst/>
          </a:prstGeom>
        </p:spPr>
      </p:pic>
      <p:pic>
        <p:nvPicPr>
          <p:cNvPr id="4" name="Image 3" descr="finale_academique.pdf - Adobe Reader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95302"/>
            <a:ext cx="4212950" cy="6407792"/>
          </a:xfrm>
          <a:prstGeom prst="rect">
            <a:avLst/>
          </a:prstGeom>
        </p:spPr>
      </p:pic>
      <p:pic>
        <p:nvPicPr>
          <p:cNvPr id="5" name="Picture 7" descr="D:\MSF\Logo et nom MSF\Grafica nuovo logo.tif"/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918947" y="5493716"/>
            <a:ext cx="1805941" cy="4128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5326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573" y="2967335"/>
            <a:ext cx="7788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Les nouveautés 2016-2017</a:t>
            </a:r>
            <a:endParaRPr lang="fr-FR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10429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Souvent, </a:t>
            </a:r>
            <a:r>
              <a:rPr lang="fr-FR" b="1" i="1" u="sng" dirty="0" smtClean="0"/>
              <a:t>ils</a:t>
            </a:r>
            <a:r>
              <a:rPr lang="fr-FR" dirty="0" smtClean="0"/>
              <a:t> nous disent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il n’y a rien pour les 5</a:t>
            </a:r>
            <a:r>
              <a:rPr lang="fr-FR" baseline="30000" dirty="0" smtClean="0"/>
              <a:t>ème</a:t>
            </a:r>
            <a:r>
              <a:rPr lang="fr-FR" dirty="0" smtClean="0"/>
              <a:t> et 4</a:t>
            </a:r>
            <a:r>
              <a:rPr lang="fr-FR" baseline="30000" dirty="0" smtClean="0"/>
              <a:t>ème</a:t>
            </a:r>
            <a:r>
              <a:rPr lang="fr-FR" dirty="0" smtClean="0"/>
              <a:t> ?</a:t>
            </a:r>
            <a:br>
              <a:rPr lang="fr-FR" dirty="0" smtClean="0"/>
            </a:br>
            <a:r>
              <a:rPr lang="fr-FR" dirty="0" smtClean="0"/>
              <a:t>....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509120"/>
            <a:ext cx="6400800" cy="1752600"/>
          </a:xfrm>
        </p:spPr>
        <p:txBody>
          <a:bodyPr/>
          <a:lstStyle/>
          <a:p>
            <a:r>
              <a:rPr lang="fr-FR" dirty="0" smtClean="0"/>
              <a:t>ILS , c’est nous, c’est vous , les enseignants , les élèves , les parents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Les nouveautés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04202" y="159345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1530" y="69356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.</a:t>
            </a:r>
            <a:r>
              <a:rPr lang="fr-FR" sz="3600" dirty="0" smtClean="0">
                <a:latin typeface="Bauhaus 93" panose="04030905020B02020C02" pitchFamily="82" charset="0"/>
              </a:rPr>
              <a:t>..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0765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548680"/>
            <a:ext cx="8568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Tous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les élèves de CM2,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tous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les collégiens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 smtClean="0">
                <a:solidFill>
                  <a:srgbClr val="FF0000"/>
                </a:solidFill>
              </a:rPr>
              <a:t>tous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les lycéens de 2nde et 2nde pro </a:t>
            </a:r>
            <a:endParaRPr lang="fr-F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peuvent </a:t>
            </a:r>
            <a:r>
              <a:rPr lang="fr-FR" dirty="0"/>
              <a:t>participer à trois nouveaux concours créés et organisés par MSF dans notre </a:t>
            </a:r>
            <a:r>
              <a:rPr lang="fr-FR" dirty="0" smtClean="0"/>
              <a:t>académie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204202" y="159345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5400000">
            <a:off x="8173270" y="69356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 </a:t>
            </a:r>
            <a:r>
              <a:rPr lang="fr-FR" sz="3600" dirty="0">
                <a:solidFill>
                  <a:srgbClr val="3333CC"/>
                </a:solidFill>
                <a:latin typeface="Bauhaus 93" panose="04030905020B02020C02" pitchFamily="82" charset="0"/>
              </a:rPr>
              <a:t>.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.</a:t>
            </a:r>
            <a:r>
              <a:rPr lang="fr-FR" sz="3600" dirty="0" smtClean="0">
                <a:latin typeface="Bauhaus 93" panose="04030905020B02020C02" pitchFamily="82" charset="0"/>
              </a:rPr>
              <a:t>.</a:t>
            </a:r>
            <a:endParaRPr lang="fr-FR" sz="3600" dirty="0">
              <a:latin typeface="Bauhaus 93" panose="04030905020B02020C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Les nouveautés</a:t>
            </a:r>
            <a:endParaRPr lang="fr-FR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7433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231889"/>
            <a:ext cx="8136904" cy="483209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chemeClr val="bg1"/>
                </a:solidFill>
              </a:rPr>
              <a:t>Un concours d’affiche</a:t>
            </a:r>
            <a:r>
              <a:rPr lang="fr-FR" sz="2800" dirty="0">
                <a:solidFill>
                  <a:schemeClr val="bg1"/>
                </a:solidFill>
              </a:rPr>
              <a:t>, où les lauréats verront une partie de leur production sur l’affiche MSF de l’année suivante, en collaboration avec un professionnel</a:t>
            </a:r>
            <a:r>
              <a:rPr lang="fr-FR" sz="2800" dirty="0" smtClean="0">
                <a:solidFill>
                  <a:schemeClr val="bg1"/>
                </a:solidFill>
              </a:rPr>
              <a:t>,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chemeClr val="bg1"/>
                </a:solidFill>
              </a:rPr>
              <a:t> </a:t>
            </a:r>
            <a:r>
              <a:rPr lang="fr-FR" sz="2800" b="1" dirty="0" smtClean="0">
                <a:solidFill>
                  <a:schemeClr val="bg1"/>
                </a:solidFill>
              </a:rPr>
              <a:t>« </a:t>
            </a:r>
            <a:r>
              <a:rPr lang="fr-FR" sz="2800" b="1" dirty="0">
                <a:solidFill>
                  <a:schemeClr val="bg1"/>
                </a:solidFill>
              </a:rPr>
              <a:t>Mettez au défi les autres », </a:t>
            </a:r>
            <a:r>
              <a:rPr lang="fr-FR" sz="2800" dirty="0">
                <a:solidFill>
                  <a:schemeClr val="bg1"/>
                </a:solidFill>
              </a:rPr>
              <a:t>il s’agit de créer des énigmes qui pourront être publiées sur notre site durant la semaine des mathématiques du 13 au 18 mars, les enseignants peuvent aussi y participer, </a:t>
            </a:r>
            <a:endParaRPr lang="fr-FR" sz="2800" dirty="0" smtClean="0">
              <a:solidFill>
                <a:schemeClr val="bg1"/>
              </a:solidFill>
            </a:endParaRPr>
          </a:p>
          <a:p>
            <a:endParaRPr lang="fr-FR" sz="2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800" b="1" dirty="0" smtClean="0">
                <a:solidFill>
                  <a:schemeClr val="bg1"/>
                </a:solidFill>
              </a:rPr>
              <a:t>« </a:t>
            </a:r>
            <a:r>
              <a:rPr lang="fr-FR" sz="2800" b="1" dirty="0">
                <a:solidFill>
                  <a:schemeClr val="bg1"/>
                </a:solidFill>
              </a:rPr>
              <a:t>Créer une épreuve pour la finale académique 2017 »</a:t>
            </a:r>
            <a:r>
              <a:rPr lang="fr-FR" sz="2800" dirty="0">
                <a:solidFill>
                  <a:schemeClr val="bg1"/>
                </a:solidFill>
              </a:rPr>
              <a:t>, spécifique aux séniors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04202" y="159345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dirty="0" smtClean="0">
                <a:solidFill>
                  <a:srgbClr val="3333CC"/>
                </a:solidFill>
              </a:rPr>
              <a:t>Les épreuves- Des exemples- Aix–Marseille- </a:t>
            </a:r>
            <a:r>
              <a:rPr lang="fr-FR" sz="1500" b="1" dirty="0" smtClean="0">
                <a:solidFill>
                  <a:srgbClr val="FF0000"/>
                </a:solidFill>
              </a:rPr>
              <a:t>Notre finale académique</a:t>
            </a:r>
            <a:endParaRPr lang="fr-FR" sz="15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 rot="5400000">
            <a:off x="8135770" y="61602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..</a:t>
            </a:r>
            <a:r>
              <a:rPr lang="fr-FR" sz="36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.</a:t>
            </a:r>
            <a:endParaRPr lang="fr-FR" sz="36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FF0000"/>
                </a:solidFill>
              </a:rPr>
              <a:t>Les nouveautés</a:t>
            </a:r>
            <a:endParaRPr lang="fr-FR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8985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fr-FR" dirty="0" smtClean="0"/>
              <a:t>Visitez notre site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116832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solidFill>
                  <a:schemeClr val="bg1"/>
                </a:solidFill>
              </a:rPr>
              <a:t>http://www.pedagogie.ac-aix-marseille.fr/jcms/c_83153/fr/accueil</a:t>
            </a:r>
          </a:p>
        </p:txBody>
      </p:sp>
    </p:spTree>
    <p:extLst>
      <p:ext uri="{BB962C8B-B14F-4D97-AF65-F5344CB8AC3E}">
        <p14:creationId xmlns:p14="http://schemas.microsoft.com/office/powerpoint/2010/main" val="1621195753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431032"/>
          </a:xfrm>
        </p:spPr>
        <p:txBody>
          <a:bodyPr>
            <a:normAutofit/>
          </a:bodyPr>
          <a:lstStyle/>
          <a:p>
            <a:r>
              <a:rPr lang="fr-FR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épreuves </a:t>
            </a:r>
            <a:endParaRPr lang="fr-FR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7021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smtClean="0">
                <a:solidFill>
                  <a:srgbClr val="3333CC"/>
                </a:solidFill>
                <a:latin typeface="Century Gothic" panose="020B0502020202020204" pitchFamily="34" charset="0"/>
              </a:rPr>
              <a:t>Les épreuves du rallye , c’est </a:t>
            </a:r>
          </a:p>
          <a:p>
            <a:pPr marL="0" indent="0">
              <a:buNone/>
            </a:pPr>
            <a:endParaRPr lang="fr-FR" dirty="0" smtClean="0">
              <a:solidFill>
                <a:srgbClr val="3333CC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concours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gratuit</a:t>
            </a: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où </a:t>
            </a:r>
          </a:p>
          <a:p>
            <a:pPr marL="0" indent="0" algn="ctr">
              <a:buNone/>
            </a:pPr>
            <a:r>
              <a:rPr lang="fr-FR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toute</a:t>
            </a:r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la classe participe </a:t>
            </a:r>
            <a:endParaRPr lang="fr-F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et 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rend une </a:t>
            </a:r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seule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feuille-réponse par exercice!</a:t>
            </a: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6500" y="260648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6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3341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r>
              <a:rPr lang="fr-FR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Quelques semaines avant…</a:t>
            </a:r>
          </a:p>
          <a:p>
            <a:pPr marL="0" indent="0" algn="ctr">
              <a:buSzPct val="50000"/>
              <a:buNone/>
            </a:pP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Clr>
                <a:srgbClr val="0066FF"/>
              </a:buClr>
              <a:buSzPct val="53000"/>
              <a:buFont typeface="Wingdings" panose="05000000000000000000" pitchFamily="2" charset="2"/>
              <a:buChar char="q"/>
            </a:pPr>
            <a:r>
              <a:rPr lang="fr-FR" b="1" dirty="0">
                <a:solidFill>
                  <a:schemeClr val="bg1"/>
                </a:solidFill>
              </a:rPr>
              <a:t>L'épreuve de découverte </a:t>
            </a:r>
            <a:r>
              <a:rPr lang="fr-FR" dirty="0">
                <a:solidFill>
                  <a:schemeClr val="bg1"/>
                </a:solidFill>
              </a:rPr>
              <a:t>accompagnée de son corrigé est téléchargeable, avant le concours, par les classes inscrites pour leur permettre de s'entraîner</a:t>
            </a:r>
            <a:r>
              <a:rPr lang="fr-FR" dirty="0" smtClean="0">
                <a:solidFill>
                  <a:schemeClr val="bg1"/>
                </a:solidFill>
              </a:rPr>
              <a:t>. </a:t>
            </a:r>
            <a:r>
              <a:rPr lang="fr-FR" b="1" dirty="0" smtClean="0">
                <a:solidFill>
                  <a:schemeClr val="bg1"/>
                </a:solidFill>
              </a:rPr>
              <a:t>L’enseignant corrige</a:t>
            </a:r>
          </a:p>
          <a:p>
            <a:pPr marL="0" indent="0" algn="ctr">
              <a:buClr>
                <a:srgbClr val="0066FF"/>
              </a:buClr>
              <a:buSzPct val="53000"/>
              <a:buNone/>
            </a:pPr>
            <a:r>
              <a:rPr lang="fr-FR" sz="32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Puis</a:t>
            </a:r>
            <a:r>
              <a:rPr lang="fr-FR" sz="3900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….</a:t>
            </a:r>
            <a:endParaRPr lang="fr-FR" sz="39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Clr>
                <a:srgbClr val="0066FF"/>
              </a:buClr>
              <a:buSzPct val="50000"/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chemeClr val="bg1"/>
                </a:solidFill>
              </a:rPr>
              <a:t>L’épreuve définitive </a:t>
            </a:r>
            <a:r>
              <a:rPr lang="fr-FR" dirty="0">
                <a:solidFill>
                  <a:schemeClr val="bg1"/>
                </a:solidFill>
              </a:rPr>
              <a:t>(reçues </a:t>
            </a:r>
            <a:r>
              <a:rPr lang="fr-FR" dirty="0" smtClean="0">
                <a:solidFill>
                  <a:schemeClr val="bg1"/>
                </a:solidFill>
              </a:rPr>
              <a:t>par mails dans </a:t>
            </a:r>
            <a:r>
              <a:rPr lang="fr-FR" dirty="0">
                <a:solidFill>
                  <a:schemeClr val="bg1"/>
                </a:solidFill>
              </a:rPr>
              <a:t>la semaine qui précède). Les feuilles réponses seront à envoyer </a:t>
            </a:r>
            <a:r>
              <a:rPr lang="fr-FR" b="1" dirty="0">
                <a:solidFill>
                  <a:schemeClr val="bg1"/>
                </a:solidFill>
              </a:rPr>
              <a:t>le jour-même </a:t>
            </a:r>
            <a:r>
              <a:rPr lang="fr-FR" dirty="0">
                <a:solidFill>
                  <a:schemeClr val="bg1"/>
                </a:solidFill>
              </a:rPr>
              <a:t>ou au plus tard </a:t>
            </a:r>
            <a:r>
              <a:rPr lang="fr-FR" dirty="0" smtClean="0">
                <a:solidFill>
                  <a:schemeClr val="bg1"/>
                </a:solidFill>
              </a:rPr>
              <a:t>deux jours après</a:t>
            </a:r>
            <a:r>
              <a:rPr lang="fr-FR" dirty="0">
                <a:solidFill>
                  <a:schemeClr val="bg1"/>
                </a:solidFill>
              </a:rPr>
              <a:t> au centre de correction </a:t>
            </a:r>
            <a:r>
              <a:rPr lang="fr-FR" dirty="0" smtClean="0"/>
              <a:t>du </a:t>
            </a:r>
            <a:r>
              <a:rPr lang="fr-FR" dirty="0"/>
              <a:t>secteur</a:t>
            </a:r>
            <a:endParaRPr lang="fr-F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marL="0" indent="0" algn="ctr">
              <a:buSzPct val="50000"/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86500" y="260648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4432" y="233107"/>
            <a:ext cx="658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379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r>
              <a:rPr lang="fr-FR" b="1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Une épreuve de découverte pour …</a:t>
            </a:r>
          </a:p>
          <a:p>
            <a:pPr marL="0" indent="0" algn="ctr">
              <a:buSzPct val="50000"/>
              <a:buNone/>
            </a:pPr>
            <a:endParaRPr lang="fr-F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fontAlgn="base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confronter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les stratégies</a:t>
            </a:r>
          </a:p>
          <a:p>
            <a:pPr fontAlgn="base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développer </a:t>
            </a:r>
            <a:r>
              <a:rPr lang="fr-FR" b="1" dirty="0">
                <a:solidFill>
                  <a:schemeClr val="bg1"/>
                </a:solidFill>
              </a:rPr>
              <a:t>l'argumentation</a:t>
            </a:r>
          </a:p>
          <a:p>
            <a:pPr fontAlgn="base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travailler </a:t>
            </a:r>
            <a:r>
              <a:rPr lang="fr-FR" dirty="0">
                <a:solidFill>
                  <a:schemeClr val="bg1"/>
                </a:solidFill>
              </a:rPr>
              <a:t>ensemble, </a:t>
            </a:r>
            <a:r>
              <a:rPr lang="fr-FR" b="1" dirty="0">
                <a:solidFill>
                  <a:schemeClr val="bg1"/>
                </a:solidFill>
              </a:rPr>
              <a:t>s'écouter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b="1" dirty="0">
                <a:solidFill>
                  <a:schemeClr val="bg1"/>
                </a:solidFill>
              </a:rPr>
              <a:t>s'organiser</a:t>
            </a:r>
          </a:p>
          <a:p>
            <a:pPr fontAlgn="base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chemeClr val="bg1"/>
                </a:solidFill>
              </a:rPr>
              <a:t>organiser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le travail en équipes : distribuer les tâches, reconnaître les compétences de chacun, se répartir efficacement le travail</a:t>
            </a:r>
          </a:p>
          <a:p>
            <a:pPr fontAlgn="base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résoudre </a:t>
            </a:r>
            <a:r>
              <a:rPr lang="fr-FR" dirty="0">
                <a:solidFill>
                  <a:schemeClr val="bg1"/>
                </a:solidFill>
              </a:rPr>
              <a:t>les problèmes</a:t>
            </a:r>
          </a:p>
          <a:p>
            <a:pPr fontAlgn="base">
              <a:buClr>
                <a:srgbClr val="0000FF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développer </a:t>
            </a:r>
            <a:r>
              <a:rPr lang="fr-FR" b="1" dirty="0">
                <a:solidFill>
                  <a:schemeClr val="bg1"/>
                </a:solidFill>
              </a:rPr>
              <a:t>l’autonomie</a:t>
            </a:r>
            <a:r>
              <a:rPr lang="fr-FR" dirty="0">
                <a:solidFill>
                  <a:schemeClr val="bg1"/>
                </a:solidFill>
              </a:rPr>
              <a:t>, </a:t>
            </a:r>
            <a:r>
              <a:rPr lang="fr-FR" b="1" dirty="0">
                <a:solidFill>
                  <a:schemeClr val="bg1"/>
                </a:solidFill>
              </a:rPr>
              <a:t>l’initiative</a:t>
            </a:r>
            <a:r>
              <a:rPr lang="fr-FR" dirty="0">
                <a:solidFill>
                  <a:schemeClr val="bg1"/>
                </a:solidFill>
              </a:rPr>
              <a:t> et le respect des autres</a:t>
            </a:r>
          </a:p>
          <a:p>
            <a:pPr marL="0" indent="0" algn="ctr">
              <a:buSzPct val="50000"/>
              <a:buNone/>
            </a:pPr>
            <a:r>
              <a:rPr lang="fr-F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186500" y="260648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94432" y="233107"/>
            <a:ext cx="669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2236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MSF\Logo et nom MSF\Grafica nuovo logo.tif"/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19" y="238218"/>
            <a:ext cx="1888127" cy="6412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49040" y="980728"/>
            <a:ext cx="7632848" cy="5656216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91440" tIns="45720" rIns="91440" bIns="45720" rtlCol="0" anchor="ctr">
            <a:normAutofit/>
          </a:bodyPr>
          <a:lstStyle>
            <a:defPPr lvl="0">
              <a:buSzPct val="45000"/>
              <a:buFont typeface="StarSymbol"/>
              <a:buNone/>
              <a:defRPr/>
            </a:defPPr>
            <a:lvl1pPr marL="342900" lvl="0" indent="-3429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spcBef>
                <a:spcPct val="20000"/>
              </a:spcBef>
              <a:buSzPct val="45000"/>
              <a:buFont typeface="StarSymbol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ct val="50000"/>
              <a:buNone/>
            </a:pPr>
            <a:r>
              <a:rPr lang="fr-F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Rallye Junior en 50min</a:t>
            </a:r>
          </a:p>
          <a:p>
            <a:pPr marL="812800" indent="-457200">
              <a:buSzPct val="50000"/>
              <a:buFont typeface="Wingdings 2" panose="05020102010507070707" pitchFamily="18" charset="2"/>
              <a:buChar char=""/>
            </a:pPr>
            <a:r>
              <a:rPr lang="fr-FR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9 </a:t>
            </a:r>
            <a:r>
              <a:rPr lang="fr-FR" dirty="0">
                <a:solidFill>
                  <a:srgbClr val="00B050"/>
                </a:solidFill>
                <a:latin typeface="Century Gothic" panose="020B0502020202020204" pitchFamily="34" charset="0"/>
              </a:rPr>
              <a:t>exercices pour les CM2</a:t>
            </a:r>
          </a:p>
          <a:p>
            <a:pPr marL="812800" indent="-457200">
              <a:buSzPct val="50000"/>
              <a:buFont typeface="Wingdings 2" panose="05020102010507070707" pitchFamily="18" charset="2"/>
              <a:buChar char=""/>
            </a:pPr>
            <a:r>
              <a:rPr lang="fr-FR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 exercice supplémentaire </a:t>
            </a:r>
            <a:r>
              <a:rPr lang="fr-FR" dirty="0">
                <a:solidFill>
                  <a:srgbClr val="00B050"/>
                </a:solidFill>
                <a:latin typeface="Century Gothic" panose="020B0502020202020204" pitchFamily="34" charset="0"/>
              </a:rPr>
              <a:t>pour les </a:t>
            </a:r>
            <a:r>
              <a:rPr lang="fr-FR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6</a:t>
            </a:r>
            <a:r>
              <a:rPr lang="fr-FR" baseline="300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ème</a:t>
            </a:r>
            <a:endParaRPr lang="fr-FR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marL="0" indent="0" algn="ctr">
              <a:buSzPct val="50000"/>
              <a:buNone/>
            </a:pP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Rallye Sénior en 1h30</a:t>
            </a:r>
          </a:p>
          <a:p>
            <a:pPr marL="812800" indent="-457200">
              <a:buSzPct val="50000"/>
              <a:buFont typeface="Wingdings 2" panose="05020102010507070707" pitchFamily="18" charset="2"/>
              <a:buChar char=""/>
            </a:pPr>
            <a:r>
              <a:rPr lang="fr-FR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10 </a:t>
            </a:r>
            <a:r>
              <a:rPr lang="fr-FR" dirty="0">
                <a:solidFill>
                  <a:srgbClr val="0066FF"/>
                </a:solidFill>
                <a:latin typeface="Century Gothic" panose="020B0502020202020204" pitchFamily="34" charset="0"/>
              </a:rPr>
              <a:t>exercices pour les </a:t>
            </a:r>
            <a:r>
              <a:rPr lang="fr-FR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3</a:t>
            </a:r>
            <a:r>
              <a:rPr lang="fr-FR" baseline="30000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ème</a:t>
            </a:r>
            <a:r>
              <a:rPr lang="fr-FR" dirty="0" smtClean="0">
                <a:solidFill>
                  <a:srgbClr val="0066FF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rgbClr val="0066FF"/>
              </a:solidFill>
              <a:latin typeface="Century Gothic" panose="020B0502020202020204" pitchFamily="34" charset="0"/>
            </a:endParaRPr>
          </a:p>
          <a:p>
            <a:pPr marL="812800" indent="-457200">
              <a:buSzPct val="50000"/>
              <a:buFont typeface="Wingdings 2" panose="05020102010507070707" pitchFamily="18" charset="2"/>
              <a:buChar char=""/>
            </a:pPr>
            <a:r>
              <a:rPr lang="fr-FR" smtClean="0">
                <a:solidFill>
                  <a:srgbClr val="0066FF"/>
                </a:solidFill>
                <a:latin typeface="Century Gothic" panose="020B0502020202020204" pitchFamily="34" charset="0"/>
              </a:rPr>
              <a:t>3</a:t>
            </a:r>
            <a:r>
              <a:rPr lang="fr-FR">
                <a:solidFill>
                  <a:srgbClr val="0066FF"/>
                </a:solidFill>
                <a:latin typeface="Century Gothic" panose="020B0502020202020204" pitchFamily="34" charset="0"/>
              </a:rPr>
              <a:t> </a:t>
            </a:r>
            <a:r>
              <a:rPr lang="fr-FR" smtClean="0">
                <a:solidFill>
                  <a:srgbClr val="0066FF"/>
                </a:solidFill>
                <a:latin typeface="Century Gothic" panose="020B0502020202020204" pitchFamily="34" charset="0"/>
              </a:rPr>
              <a:t>exercices supplémentaires </a:t>
            </a:r>
            <a:r>
              <a:rPr lang="fr-FR" dirty="0">
                <a:solidFill>
                  <a:srgbClr val="0066FF"/>
                </a:solidFill>
                <a:latin typeface="Century Gothic" panose="020B0502020202020204" pitchFamily="34" charset="0"/>
              </a:rPr>
              <a:t>pour </a:t>
            </a:r>
            <a:r>
              <a:rPr lang="fr-FR">
                <a:solidFill>
                  <a:srgbClr val="0066FF"/>
                </a:solidFill>
                <a:latin typeface="Century Gothic" panose="020B0502020202020204" pitchFamily="34" charset="0"/>
              </a:rPr>
              <a:t>les </a:t>
            </a:r>
            <a:r>
              <a:rPr lang="fr-FR" smtClean="0">
                <a:solidFill>
                  <a:srgbClr val="0066FF"/>
                </a:solidFill>
                <a:latin typeface="Century Gothic" panose="020B0502020202020204" pitchFamily="34" charset="0"/>
              </a:rPr>
              <a:t>2</a:t>
            </a:r>
            <a:r>
              <a:rPr lang="fr-FR" baseline="30000" smtClean="0">
                <a:solidFill>
                  <a:srgbClr val="0066FF"/>
                </a:solidFill>
                <a:latin typeface="Century Gothic" panose="020B0502020202020204" pitchFamily="34" charset="0"/>
              </a:rPr>
              <a:t>nde</a:t>
            </a:r>
            <a:r>
              <a:rPr lang="fr-FR" smtClean="0">
                <a:solidFill>
                  <a:srgbClr val="0066FF"/>
                </a:solidFill>
                <a:latin typeface="Century Gothic" panose="020B0502020202020204" pitchFamily="34" charset="0"/>
              </a:rPr>
              <a:t> </a:t>
            </a:r>
            <a:endParaRPr lang="fr-FR" dirty="0">
              <a:solidFill>
                <a:srgbClr val="0066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86500" y="260648"/>
            <a:ext cx="6777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Présentation-</a:t>
            </a:r>
            <a:r>
              <a:rPr lang="fr-FR" sz="1500" dirty="0" smtClean="0">
                <a:solidFill>
                  <a:srgbClr val="FF0000"/>
                </a:solidFill>
              </a:rPr>
              <a:t>  </a:t>
            </a:r>
            <a:r>
              <a:rPr lang="fr-FR" sz="1500" b="1" dirty="0" smtClean="0">
                <a:solidFill>
                  <a:srgbClr val="FF0000"/>
                </a:solidFill>
              </a:rPr>
              <a:t>Les épreuves- </a:t>
            </a:r>
            <a:r>
              <a:rPr lang="fr-FR" sz="1500" dirty="0" smtClean="0">
                <a:solidFill>
                  <a:srgbClr val="3333CC"/>
                </a:solidFill>
              </a:rPr>
              <a:t>Des exemples- Aix–Marseille- Notre finale académique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194432" y="233107"/>
            <a:ext cx="6770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3333CC"/>
                </a:solidFill>
                <a:latin typeface="Bauhaus 93" panose="04030905020B02020C02" pitchFamily="82" charset="0"/>
              </a:rPr>
              <a:t> </a:t>
            </a:r>
            <a:r>
              <a:rPr lang="fr-FR" sz="3600" dirty="0" smtClean="0">
                <a:solidFill>
                  <a:schemeClr val="bg2"/>
                </a:solidFill>
                <a:latin typeface="Bauhaus 93" panose="04030905020B02020C02" pitchFamily="82" charset="0"/>
              </a:rPr>
              <a:t>,,,</a:t>
            </a:r>
            <a:r>
              <a:rPr lang="fr-FR" sz="3600" dirty="0" smtClean="0">
                <a:latin typeface="Bauhaus 93" panose="04030905020B02020C02" pitchFamily="82" charset="0"/>
              </a:rPr>
              <a:t>    </a:t>
            </a:r>
            <a:r>
              <a:rPr lang="fr-FR" sz="3600" spc="-300" dirty="0" smtClean="0">
                <a:latin typeface="Bauhaus 93" panose="04030905020B02020C02" pitchFamily="82" charset="0"/>
              </a:rPr>
              <a:t>,,,</a:t>
            </a:r>
            <a:r>
              <a:rPr lang="fr-FR" sz="3600" spc="-3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,</a:t>
            </a:r>
            <a:r>
              <a:rPr lang="fr-FR" sz="3600" spc="-300" dirty="0" smtClean="0">
                <a:latin typeface="Bauhaus 93" panose="04030905020B02020C02" pitchFamily="82" charset="0"/>
              </a:rPr>
              <a:t>,,,,</a:t>
            </a:r>
            <a:r>
              <a:rPr lang="fr-FR" sz="3600" dirty="0" smtClean="0">
                <a:latin typeface="Bauhaus 93" panose="04030905020B02020C02" pitchFamily="82" charset="0"/>
              </a:rPr>
              <a:t>    ,,,   </a:t>
            </a:r>
            <a:r>
              <a:rPr lang="fr-FR" sz="3600" spc="-300" dirty="0" smtClean="0">
                <a:latin typeface="Bauhaus 93" panose="04030905020B02020C02" pitchFamily="82" charset="0"/>
              </a:rPr>
              <a:t>,,,,,,</a:t>
            </a:r>
            <a:r>
              <a:rPr lang="fr-FR" sz="3600" dirty="0" smtClean="0">
                <a:latin typeface="Bauhaus 93" panose="04030905020B02020C02" pitchFamily="82" charset="0"/>
              </a:rPr>
              <a:t>   </a:t>
            </a:r>
            <a:r>
              <a:rPr lang="fr-FR" sz="3600" spc="-300" dirty="0" smtClean="0">
                <a:latin typeface="Bauhaus 93" panose="04030905020B02020C02" pitchFamily="82" charset="0"/>
              </a:rPr>
              <a:t>,,, </a:t>
            </a:r>
            <a:r>
              <a:rPr lang="fr-FR" sz="3600" spc="-300" dirty="0">
                <a:latin typeface="Bauhaus 93" panose="04030905020B02020C02" pitchFamily="82" charset="0"/>
              </a:rPr>
              <a:t>,,,,</a:t>
            </a:r>
            <a:r>
              <a:rPr lang="fr-FR" sz="100" dirty="0">
                <a:latin typeface="Bauhaus 93" panose="04030905020B02020C02" pitchFamily="82" charset="0"/>
              </a:rPr>
              <a:t> </a:t>
            </a:r>
            <a:r>
              <a:rPr lang="fr-FR" sz="3600" spc="-300" dirty="0">
                <a:latin typeface="Bauhaus 93" panose="04030905020B02020C02" pitchFamily="82" charset="0"/>
              </a:rPr>
              <a:t>,,,,,</a:t>
            </a:r>
            <a:endParaRPr lang="fr-FR" dirty="0">
              <a:latin typeface="Bauhaus 93" panose="04030905020B02020C02" pitchFamily="8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 rot="5400000">
            <a:off x="8172400" y="1035170"/>
            <a:ext cx="144016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srgbClr val="3333CC"/>
                </a:solidFill>
              </a:rPr>
              <a:t>Les nouveautés</a:t>
            </a:r>
            <a:endParaRPr lang="fr-FR" sz="1500" dirty="0">
              <a:solidFill>
                <a:srgbClr val="3333CC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8171530" y="90959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auhaus 93" panose="04030905020B02020C02" pitchFamily="82" charset="0"/>
              </a:rPr>
              <a:t>…</a:t>
            </a:r>
            <a:endParaRPr lang="fr-FR" sz="36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318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2120</TotalTime>
  <Words>1341</Words>
  <Application>Microsoft Office PowerPoint</Application>
  <PresentationFormat>Affichage à l'écran (4:3)</PresentationFormat>
  <Paragraphs>245</Paragraphs>
  <Slides>45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46" baseType="lpstr">
      <vt:lpstr>Thème1</vt:lpstr>
      <vt:lpstr>Présentation PowerPoint</vt:lpstr>
      <vt:lpstr>Présentation PowerPoint</vt:lpstr>
      <vt:lpstr>Présentation PowerPoint</vt:lpstr>
      <vt:lpstr>Présentation PowerPoint</vt:lpstr>
      <vt:lpstr>Les épreuves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classe de 6ème – épreuve officielle  </vt:lpstr>
      <vt:lpstr>Une classe de 3ème – épreuve officielle </vt:lpstr>
      <vt:lpstr>Une classe de 2nde  – épreuve officielle</vt:lpstr>
      <vt:lpstr>Présentation PowerPoint</vt:lpstr>
      <vt:lpstr>Présentation PowerPoint</vt:lpstr>
      <vt:lpstr>Les groupes d’élèves arrivent pour la finale académique, visitent l’exposition </vt:lpstr>
      <vt:lpstr>Le repas avant les épreuves, moment convivial entre élèves et enseignants</vt:lpstr>
      <vt:lpstr>Passation des consignes de surveillance aux enseignants accompagnateurs et volontaires</vt:lpstr>
      <vt:lpstr>Les groupes sont répartis dans différentes salles</vt:lpstr>
      <vt:lpstr>ça travaille dur …</vt:lpstr>
      <vt:lpstr>Présentation PowerPoint</vt:lpstr>
      <vt:lpstr>Présentation PowerPoint</vt:lpstr>
      <vt:lpstr>Pendant ce temps les enseignants volontaires corrigent,</vt:lpstr>
      <vt:lpstr>Chacun se détend en écoutant la conférence, les corrections se poursuivent, </vt:lpstr>
      <vt:lpstr>….. les préparatifs pour les remises des lots  vont bon train</vt:lpstr>
      <vt:lpstr>La remise des prix</vt:lpstr>
      <vt:lpstr>Présentation PowerPoint</vt:lpstr>
      <vt:lpstr>Présentation PowerPoint</vt:lpstr>
      <vt:lpstr>Présentation PowerPoint</vt:lpstr>
      <vt:lpstr>Présentation PowerPoint</vt:lpstr>
      <vt:lpstr>Souvent, ils nous disent   - il n’y a rien pour les 5ème et 4ème ? ....</vt:lpstr>
      <vt:lpstr>Présentation PowerPoint</vt:lpstr>
      <vt:lpstr>Présentation PowerPoint</vt:lpstr>
      <vt:lpstr>Visitez notre site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 sans frontières Notre équipe d’Aix-Marseille Les épreuves Notre finale académique</dc:title>
  <dc:creator>User</dc:creator>
  <cp:lastModifiedBy>REBUFFAT Valérie</cp:lastModifiedBy>
  <cp:revision>103</cp:revision>
  <dcterms:created xsi:type="dcterms:W3CDTF">2013-10-14T13:20:41Z</dcterms:created>
  <dcterms:modified xsi:type="dcterms:W3CDTF">2016-11-14T13:28:47Z</dcterms:modified>
</cp:coreProperties>
</file>