
<file path=[Content_Types].xml><?xml version="1.0" encoding="utf-8"?>
<Types xmlns="http://schemas.openxmlformats.org/package/2006/content-types">
  <Default Extension="xml" ContentType="application/xml"/>
  <Default Extension="jpeg" ContentType="image/jpeg"/>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423" r:id="rId2"/>
    <p:sldId id="474" r:id="rId3"/>
    <p:sldId id="549" r:id="rId4"/>
    <p:sldId id="456" r:id="rId5"/>
    <p:sldId id="473" r:id="rId6"/>
    <p:sldId id="477" r:id="rId7"/>
    <p:sldId id="522" r:id="rId8"/>
    <p:sldId id="434" r:id="rId9"/>
    <p:sldId id="527" r:id="rId10"/>
    <p:sldId id="528" r:id="rId11"/>
    <p:sldId id="530" r:id="rId12"/>
    <p:sldId id="531" r:id="rId13"/>
    <p:sldId id="533" r:id="rId14"/>
    <p:sldId id="550" r:id="rId15"/>
    <p:sldId id="551" r:id="rId16"/>
    <p:sldId id="552" r:id="rId17"/>
    <p:sldId id="537" r:id="rId18"/>
    <p:sldId id="536" r:id="rId19"/>
    <p:sldId id="491" r:id="rId20"/>
    <p:sldId id="492" r:id="rId21"/>
    <p:sldId id="523" r:id="rId22"/>
    <p:sldId id="524" r:id="rId23"/>
    <p:sldId id="525" r:id="rId24"/>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Rigat" initials="P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99FF"/>
    <a:srgbClr val="4BB3E7"/>
    <a:srgbClr val="559CDD"/>
    <a:srgbClr val="00CC99"/>
    <a:srgbClr val="3333FF"/>
    <a:srgbClr val="54708E"/>
    <a:srgbClr val="0000FF"/>
    <a:srgbClr val="33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9655" autoAdjust="0"/>
  </p:normalViewPr>
  <p:slideViewPr>
    <p:cSldViewPr>
      <p:cViewPr>
        <p:scale>
          <a:sx n="100" d="100"/>
          <a:sy n="100" d="100"/>
        </p:scale>
        <p:origin x="1456" y="-3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D1D8E-0F7B-3340-9CBA-7B00D8882DEB}" type="doc">
      <dgm:prSet loTypeId="urn:microsoft.com/office/officeart/2008/layout/RadialCluster" loCatId="" qsTypeId="urn:microsoft.com/office/officeart/2005/8/quickstyle/3D3" qsCatId="3D" csTypeId="urn:microsoft.com/office/officeart/2005/8/colors/accent1_2" csCatId="accent1" phldr="1"/>
      <dgm:spPr/>
      <dgm:t>
        <a:bodyPr/>
        <a:lstStyle/>
        <a:p>
          <a:endParaRPr lang="fr-FR"/>
        </a:p>
      </dgm:t>
    </dgm:pt>
    <dgm:pt modelId="{B0C48AB4-47E0-334B-87D2-5AFCC9C04273}">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dirty="0" smtClean="0">
              <a:solidFill>
                <a:schemeClr val="tx2"/>
              </a:solidFill>
            </a:rPr>
            <a:t>Le parcours de l’élève</a:t>
          </a:r>
          <a:endParaRPr lang="fr-FR" dirty="0">
            <a:solidFill>
              <a:schemeClr val="tx2"/>
            </a:solidFill>
          </a:endParaRPr>
        </a:p>
      </dgm:t>
    </dgm:pt>
    <dgm:pt modelId="{FFEEE33C-5A7A-A448-94E7-98E9F7DA9248}" type="parTrans" cxnId="{404E6750-1C28-D44F-AA3C-C98E6B9C32B8}">
      <dgm:prSet/>
      <dgm:spPr/>
      <dgm:t>
        <a:bodyPr/>
        <a:lstStyle/>
        <a:p>
          <a:endParaRPr lang="fr-FR"/>
        </a:p>
      </dgm:t>
    </dgm:pt>
    <dgm:pt modelId="{EBE142BB-08D4-7849-852D-578723E5B2A6}" type="sibTrans" cxnId="{404E6750-1C28-D44F-AA3C-C98E6B9C32B8}">
      <dgm:prSet/>
      <dgm:spPr/>
      <dgm:t>
        <a:bodyPr/>
        <a:lstStyle/>
        <a:p>
          <a:endParaRPr lang="fr-FR"/>
        </a:p>
      </dgm:t>
    </dgm:pt>
    <dgm:pt modelId="{689D8B2C-AE89-7F4C-84AE-7686B02A29B0}">
      <dgm:prSet phldrT="[Texte]"/>
      <dgm:spPr/>
      <dgm:t>
        <a:bodyPr/>
        <a:lstStyle/>
        <a:p>
          <a:r>
            <a:rPr lang="fr-FR" dirty="0" smtClean="0"/>
            <a:t>Parcours</a:t>
          </a:r>
        </a:p>
        <a:p>
          <a:r>
            <a:rPr lang="fr-FR" dirty="0" smtClean="0"/>
            <a:t>Citoyen</a:t>
          </a:r>
          <a:endParaRPr lang="fr-FR" dirty="0"/>
        </a:p>
      </dgm:t>
    </dgm:pt>
    <dgm:pt modelId="{B7BF9839-F3D7-044C-ACD8-F43A3726D530}" type="parTrans" cxnId="{55331B9C-F75A-A44E-A78F-3AC9ED121BC8}">
      <dgm:prSet/>
      <dgm:spPr/>
      <dgm:t>
        <a:bodyPr/>
        <a:lstStyle/>
        <a:p>
          <a:endParaRPr lang="fr-FR"/>
        </a:p>
      </dgm:t>
    </dgm:pt>
    <dgm:pt modelId="{33768F77-469B-3944-B72B-997D0BD39D95}" type="sibTrans" cxnId="{55331B9C-F75A-A44E-A78F-3AC9ED121BC8}">
      <dgm:prSet/>
      <dgm:spPr/>
      <dgm:t>
        <a:bodyPr/>
        <a:lstStyle/>
        <a:p>
          <a:endParaRPr lang="fr-FR"/>
        </a:p>
      </dgm:t>
    </dgm:pt>
    <dgm:pt modelId="{9A0D2D9D-607C-EF48-B522-EF3D47A2495F}">
      <dgm:prSet phldrT="[Texte]"/>
      <dgm:spPr/>
      <dgm:t>
        <a:bodyPr/>
        <a:lstStyle/>
        <a:p>
          <a:r>
            <a:rPr lang="fr-FR" dirty="0" smtClean="0"/>
            <a:t>Parcours</a:t>
          </a:r>
        </a:p>
        <a:p>
          <a:r>
            <a:rPr lang="fr-FR" dirty="0" smtClean="0"/>
            <a:t>Educatif de santé</a:t>
          </a:r>
          <a:endParaRPr lang="fr-FR" dirty="0"/>
        </a:p>
      </dgm:t>
    </dgm:pt>
    <dgm:pt modelId="{7943FEFA-D13D-5043-A273-AC4B0C3600A9}" type="parTrans" cxnId="{B01AD2D4-755F-A641-AF4E-74F899CE7F5C}">
      <dgm:prSet/>
      <dgm:spPr/>
      <dgm:t>
        <a:bodyPr/>
        <a:lstStyle/>
        <a:p>
          <a:endParaRPr lang="fr-FR"/>
        </a:p>
      </dgm:t>
    </dgm:pt>
    <dgm:pt modelId="{C7BF3371-0B58-4F45-A884-D5653B740E16}" type="sibTrans" cxnId="{B01AD2D4-755F-A641-AF4E-74F899CE7F5C}">
      <dgm:prSet/>
      <dgm:spPr/>
      <dgm:t>
        <a:bodyPr/>
        <a:lstStyle/>
        <a:p>
          <a:endParaRPr lang="fr-FR"/>
        </a:p>
      </dgm:t>
    </dgm:pt>
    <dgm:pt modelId="{D589BC06-0B81-C549-9DDE-B6E46F93B883}">
      <dgm:prSet phldrT="[Texte]"/>
      <dgm:spPr/>
      <dgm:t>
        <a:bodyPr/>
        <a:lstStyle/>
        <a:p>
          <a:r>
            <a:rPr lang="fr-FR" dirty="0" smtClean="0"/>
            <a:t>P CSTI</a:t>
          </a:r>
          <a:endParaRPr lang="fr-FR" dirty="0"/>
        </a:p>
      </dgm:t>
    </dgm:pt>
    <dgm:pt modelId="{79F7C11E-CE8D-CC46-BD57-F023446A268D}" type="parTrans" cxnId="{80307517-BB94-1241-8AEA-94E42E24748F}">
      <dgm:prSet/>
      <dgm:spPr/>
      <dgm:t>
        <a:bodyPr/>
        <a:lstStyle/>
        <a:p>
          <a:endParaRPr lang="fr-FR"/>
        </a:p>
      </dgm:t>
    </dgm:pt>
    <dgm:pt modelId="{A14B42D2-61C6-5B47-B7A2-56CF05230CAB}" type="sibTrans" cxnId="{80307517-BB94-1241-8AEA-94E42E24748F}">
      <dgm:prSet/>
      <dgm:spPr/>
      <dgm:t>
        <a:bodyPr/>
        <a:lstStyle/>
        <a:p>
          <a:endParaRPr lang="fr-FR"/>
        </a:p>
      </dgm:t>
    </dgm:pt>
    <dgm:pt modelId="{E471BD74-104F-974E-83AF-0E8EDB7FCB26}">
      <dgm:prSet phldrT="[Texte]"/>
      <dgm:spPr/>
      <dgm:t>
        <a:bodyPr/>
        <a:lstStyle/>
        <a:p>
          <a:r>
            <a:rPr lang="fr-FR" dirty="0" smtClean="0"/>
            <a:t>Parcours</a:t>
          </a:r>
        </a:p>
        <a:p>
          <a:r>
            <a:rPr lang="fr-FR" dirty="0" smtClean="0"/>
            <a:t>Avenir</a:t>
          </a:r>
          <a:endParaRPr lang="fr-FR" dirty="0"/>
        </a:p>
      </dgm:t>
    </dgm:pt>
    <dgm:pt modelId="{4CC0CA98-3BC7-B74F-AD9A-B79C25CA2A38}" type="parTrans" cxnId="{FF21A89B-75DD-D64E-A377-5AB477C73377}">
      <dgm:prSet/>
      <dgm:spPr/>
      <dgm:t>
        <a:bodyPr/>
        <a:lstStyle/>
        <a:p>
          <a:endParaRPr lang="fr-FR"/>
        </a:p>
      </dgm:t>
    </dgm:pt>
    <dgm:pt modelId="{8CE3BFC5-AF55-DD41-B1A6-6C6D61A90965}" type="sibTrans" cxnId="{FF21A89B-75DD-D64E-A377-5AB477C73377}">
      <dgm:prSet/>
      <dgm:spPr/>
      <dgm:t>
        <a:bodyPr/>
        <a:lstStyle/>
        <a:p>
          <a:endParaRPr lang="fr-FR"/>
        </a:p>
      </dgm:t>
    </dgm:pt>
    <dgm:pt modelId="{29C83B1D-367F-0749-AEAA-122C20C5792A}">
      <dgm:prSet phldrT="[Texte]"/>
      <dgm:spPr/>
      <dgm:t>
        <a:bodyPr/>
        <a:lstStyle/>
        <a:p>
          <a:r>
            <a:rPr lang="fr-FR" dirty="0" smtClean="0"/>
            <a:t>PEAC</a:t>
          </a:r>
          <a:endParaRPr lang="fr-FR" dirty="0"/>
        </a:p>
      </dgm:t>
    </dgm:pt>
    <dgm:pt modelId="{AC1F487E-25E3-4F40-903E-45540F073158}" type="parTrans" cxnId="{911965E9-7BFC-E847-92A3-E0D767388D84}">
      <dgm:prSet/>
      <dgm:spPr/>
      <dgm:t>
        <a:bodyPr/>
        <a:lstStyle/>
        <a:p>
          <a:endParaRPr lang="fr-FR"/>
        </a:p>
      </dgm:t>
    </dgm:pt>
    <dgm:pt modelId="{812EF070-FC29-4F42-B506-7338CE98B624}" type="sibTrans" cxnId="{911965E9-7BFC-E847-92A3-E0D767388D84}">
      <dgm:prSet/>
      <dgm:spPr/>
      <dgm:t>
        <a:bodyPr/>
        <a:lstStyle/>
        <a:p>
          <a:endParaRPr lang="fr-FR"/>
        </a:p>
      </dgm:t>
    </dgm:pt>
    <dgm:pt modelId="{A4252DA9-B8ED-734A-9DA0-AA9AE13E12B4}" type="pres">
      <dgm:prSet presAssocID="{E56D1D8E-0F7B-3340-9CBA-7B00D8882DEB}" presName="Name0" presStyleCnt="0">
        <dgm:presLayoutVars>
          <dgm:chMax val="1"/>
          <dgm:chPref val="1"/>
          <dgm:dir/>
          <dgm:animOne val="branch"/>
          <dgm:animLvl val="lvl"/>
        </dgm:presLayoutVars>
      </dgm:prSet>
      <dgm:spPr/>
      <dgm:t>
        <a:bodyPr/>
        <a:lstStyle/>
        <a:p>
          <a:endParaRPr lang="fr-FR"/>
        </a:p>
      </dgm:t>
    </dgm:pt>
    <dgm:pt modelId="{BC43A9D0-4835-7648-A647-EF25ED68347B}" type="pres">
      <dgm:prSet presAssocID="{B0C48AB4-47E0-334B-87D2-5AFCC9C04273}" presName="singleCycle" presStyleCnt="0"/>
      <dgm:spPr/>
    </dgm:pt>
    <dgm:pt modelId="{602EC3BD-8A44-FC4D-B887-CE1CC28CD2FD}" type="pres">
      <dgm:prSet presAssocID="{B0C48AB4-47E0-334B-87D2-5AFCC9C04273}" presName="singleCenter" presStyleLbl="node1" presStyleIdx="0" presStyleCnt="6">
        <dgm:presLayoutVars>
          <dgm:chMax val="7"/>
          <dgm:chPref val="7"/>
        </dgm:presLayoutVars>
      </dgm:prSet>
      <dgm:spPr/>
      <dgm:t>
        <a:bodyPr/>
        <a:lstStyle/>
        <a:p>
          <a:endParaRPr lang="fr-FR"/>
        </a:p>
      </dgm:t>
    </dgm:pt>
    <dgm:pt modelId="{A4FC2BDC-E868-9042-BA50-6BCD5C4C06E7}" type="pres">
      <dgm:prSet presAssocID="{B7BF9839-F3D7-044C-ACD8-F43A3726D530}" presName="Name56" presStyleLbl="parChTrans1D2" presStyleIdx="0" presStyleCnt="5"/>
      <dgm:spPr/>
      <dgm:t>
        <a:bodyPr/>
        <a:lstStyle/>
        <a:p>
          <a:endParaRPr lang="fr-FR"/>
        </a:p>
      </dgm:t>
    </dgm:pt>
    <dgm:pt modelId="{5A4A7613-1D93-7748-8BE5-C9CA2A31394E}" type="pres">
      <dgm:prSet presAssocID="{689D8B2C-AE89-7F4C-84AE-7686B02A29B0}" presName="text0" presStyleLbl="node1" presStyleIdx="1" presStyleCnt="6" custScaleX="163398" custScaleY="146542">
        <dgm:presLayoutVars>
          <dgm:bulletEnabled val="1"/>
        </dgm:presLayoutVars>
      </dgm:prSet>
      <dgm:spPr/>
      <dgm:t>
        <a:bodyPr/>
        <a:lstStyle/>
        <a:p>
          <a:endParaRPr lang="fr-FR"/>
        </a:p>
      </dgm:t>
    </dgm:pt>
    <dgm:pt modelId="{CF8646DC-30B3-1C48-9CED-1E73F4CD2736}" type="pres">
      <dgm:prSet presAssocID="{7943FEFA-D13D-5043-A273-AC4B0C3600A9}" presName="Name56" presStyleLbl="parChTrans1D2" presStyleIdx="1" presStyleCnt="5"/>
      <dgm:spPr/>
      <dgm:t>
        <a:bodyPr/>
        <a:lstStyle/>
        <a:p>
          <a:endParaRPr lang="fr-FR"/>
        </a:p>
      </dgm:t>
    </dgm:pt>
    <dgm:pt modelId="{1F52033E-3616-C84D-9C6C-D2D91C97E77E}" type="pres">
      <dgm:prSet presAssocID="{9A0D2D9D-607C-EF48-B522-EF3D47A2495F}" presName="text0" presStyleLbl="node1" presStyleIdx="2" presStyleCnt="6" custScaleX="184610" custScaleY="152744" custRadScaleRad="124575" custRadScaleInc="-3474">
        <dgm:presLayoutVars>
          <dgm:bulletEnabled val="1"/>
        </dgm:presLayoutVars>
      </dgm:prSet>
      <dgm:spPr/>
      <dgm:t>
        <a:bodyPr/>
        <a:lstStyle/>
        <a:p>
          <a:endParaRPr lang="fr-FR"/>
        </a:p>
      </dgm:t>
    </dgm:pt>
    <dgm:pt modelId="{051FA78E-B7B7-1A47-A767-967FBAAC4D7B}" type="pres">
      <dgm:prSet presAssocID="{79F7C11E-CE8D-CC46-BD57-F023446A268D}" presName="Name56" presStyleLbl="parChTrans1D2" presStyleIdx="2" presStyleCnt="5"/>
      <dgm:spPr/>
      <dgm:t>
        <a:bodyPr/>
        <a:lstStyle/>
        <a:p>
          <a:endParaRPr lang="fr-FR"/>
        </a:p>
      </dgm:t>
    </dgm:pt>
    <dgm:pt modelId="{4C7C019F-2D9A-D74E-8354-D8FB76D240AD}" type="pres">
      <dgm:prSet presAssocID="{D589BC06-0B81-C549-9DDE-B6E46F93B883}" presName="text0" presStyleLbl="node1" presStyleIdx="3" presStyleCnt="6" custScaleX="172282" custScaleY="121142" custRadScaleRad="110498" custRadScaleInc="-17886">
        <dgm:presLayoutVars>
          <dgm:bulletEnabled val="1"/>
        </dgm:presLayoutVars>
      </dgm:prSet>
      <dgm:spPr/>
      <dgm:t>
        <a:bodyPr/>
        <a:lstStyle/>
        <a:p>
          <a:endParaRPr lang="fr-FR"/>
        </a:p>
      </dgm:t>
    </dgm:pt>
    <dgm:pt modelId="{EEE9BE32-4D1F-2F4F-AD40-7E461710EA62}" type="pres">
      <dgm:prSet presAssocID="{AC1F487E-25E3-4F40-903E-45540F073158}" presName="Name56" presStyleLbl="parChTrans1D2" presStyleIdx="3" presStyleCnt="5"/>
      <dgm:spPr/>
      <dgm:t>
        <a:bodyPr/>
        <a:lstStyle/>
        <a:p>
          <a:endParaRPr lang="fr-FR"/>
        </a:p>
      </dgm:t>
    </dgm:pt>
    <dgm:pt modelId="{3E55C193-5EEE-974F-A4FF-475A559D222C}" type="pres">
      <dgm:prSet presAssocID="{29C83B1D-367F-0749-AEAA-122C20C5792A}" presName="text0" presStyleLbl="node1" presStyleIdx="4" presStyleCnt="6" custScaleX="172347" custScaleY="115749" custRadScaleRad="111797" custRadScaleInc="22557">
        <dgm:presLayoutVars>
          <dgm:bulletEnabled val="1"/>
        </dgm:presLayoutVars>
      </dgm:prSet>
      <dgm:spPr/>
      <dgm:t>
        <a:bodyPr/>
        <a:lstStyle/>
        <a:p>
          <a:endParaRPr lang="fr-FR"/>
        </a:p>
      </dgm:t>
    </dgm:pt>
    <dgm:pt modelId="{EE90EC87-B464-8444-AC9C-53D2A2B2681B}" type="pres">
      <dgm:prSet presAssocID="{4CC0CA98-3BC7-B74F-AD9A-B79C25CA2A38}" presName="Name56" presStyleLbl="parChTrans1D2" presStyleIdx="4" presStyleCnt="5"/>
      <dgm:spPr/>
      <dgm:t>
        <a:bodyPr/>
        <a:lstStyle/>
        <a:p>
          <a:endParaRPr lang="fr-FR"/>
        </a:p>
      </dgm:t>
    </dgm:pt>
    <dgm:pt modelId="{5115E260-6B38-7446-B327-743C122286B2}" type="pres">
      <dgm:prSet presAssocID="{E471BD74-104F-974E-83AF-0E8EDB7FCB26}" presName="text0" presStyleLbl="node1" presStyleIdx="5" presStyleCnt="6" custScaleX="179732" custScaleY="139477" custRadScaleRad="127322" custRadScaleInc="2276">
        <dgm:presLayoutVars>
          <dgm:bulletEnabled val="1"/>
        </dgm:presLayoutVars>
      </dgm:prSet>
      <dgm:spPr/>
      <dgm:t>
        <a:bodyPr/>
        <a:lstStyle/>
        <a:p>
          <a:endParaRPr lang="fr-FR"/>
        </a:p>
      </dgm:t>
    </dgm:pt>
  </dgm:ptLst>
  <dgm:cxnLst>
    <dgm:cxn modelId="{911965E9-7BFC-E847-92A3-E0D767388D84}" srcId="{B0C48AB4-47E0-334B-87D2-5AFCC9C04273}" destId="{29C83B1D-367F-0749-AEAA-122C20C5792A}" srcOrd="3" destOrd="0" parTransId="{AC1F487E-25E3-4F40-903E-45540F073158}" sibTransId="{812EF070-FC29-4F42-B506-7338CE98B624}"/>
    <dgm:cxn modelId="{BC4A3DD9-1A4A-3F42-9ECD-1A00B3DDBAF4}" type="presOf" srcId="{D589BC06-0B81-C549-9DDE-B6E46F93B883}" destId="{4C7C019F-2D9A-D74E-8354-D8FB76D240AD}" srcOrd="0" destOrd="0" presId="urn:microsoft.com/office/officeart/2008/layout/RadialCluster"/>
    <dgm:cxn modelId="{5685748A-3BD9-F348-85FD-A6046F0DA99A}" type="presOf" srcId="{79F7C11E-CE8D-CC46-BD57-F023446A268D}" destId="{051FA78E-B7B7-1A47-A767-967FBAAC4D7B}" srcOrd="0" destOrd="0" presId="urn:microsoft.com/office/officeart/2008/layout/RadialCluster"/>
    <dgm:cxn modelId="{54BA385B-3C8E-6647-9439-587AB1645AFC}" type="presOf" srcId="{E471BD74-104F-974E-83AF-0E8EDB7FCB26}" destId="{5115E260-6B38-7446-B327-743C122286B2}" srcOrd="0" destOrd="0" presId="urn:microsoft.com/office/officeart/2008/layout/RadialCluster"/>
    <dgm:cxn modelId="{D25C76B7-3442-3C4B-96AE-5940052FE062}" type="presOf" srcId="{B0C48AB4-47E0-334B-87D2-5AFCC9C04273}" destId="{602EC3BD-8A44-FC4D-B887-CE1CC28CD2FD}" srcOrd="0" destOrd="0" presId="urn:microsoft.com/office/officeart/2008/layout/RadialCluster"/>
    <dgm:cxn modelId="{55331B9C-F75A-A44E-A78F-3AC9ED121BC8}" srcId="{B0C48AB4-47E0-334B-87D2-5AFCC9C04273}" destId="{689D8B2C-AE89-7F4C-84AE-7686B02A29B0}" srcOrd="0" destOrd="0" parTransId="{B7BF9839-F3D7-044C-ACD8-F43A3726D530}" sibTransId="{33768F77-469B-3944-B72B-997D0BD39D95}"/>
    <dgm:cxn modelId="{B0D5624D-8D9D-154B-922A-4C828B4A9E2D}" type="presOf" srcId="{689D8B2C-AE89-7F4C-84AE-7686B02A29B0}" destId="{5A4A7613-1D93-7748-8BE5-C9CA2A31394E}" srcOrd="0" destOrd="0" presId="urn:microsoft.com/office/officeart/2008/layout/RadialCluster"/>
    <dgm:cxn modelId="{404E6750-1C28-D44F-AA3C-C98E6B9C32B8}" srcId="{E56D1D8E-0F7B-3340-9CBA-7B00D8882DEB}" destId="{B0C48AB4-47E0-334B-87D2-5AFCC9C04273}" srcOrd="0" destOrd="0" parTransId="{FFEEE33C-5A7A-A448-94E7-98E9F7DA9248}" sibTransId="{EBE142BB-08D4-7849-852D-578723E5B2A6}"/>
    <dgm:cxn modelId="{FF21A89B-75DD-D64E-A377-5AB477C73377}" srcId="{B0C48AB4-47E0-334B-87D2-5AFCC9C04273}" destId="{E471BD74-104F-974E-83AF-0E8EDB7FCB26}" srcOrd="4" destOrd="0" parTransId="{4CC0CA98-3BC7-B74F-AD9A-B79C25CA2A38}" sibTransId="{8CE3BFC5-AF55-DD41-B1A6-6C6D61A90965}"/>
    <dgm:cxn modelId="{4CCE7ADC-B699-9440-BA7B-0F32BE152617}" type="presOf" srcId="{29C83B1D-367F-0749-AEAA-122C20C5792A}" destId="{3E55C193-5EEE-974F-A4FF-475A559D222C}" srcOrd="0" destOrd="0" presId="urn:microsoft.com/office/officeart/2008/layout/RadialCluster"/>
    <dgm:cxn modelId="{E3417E98-5878-AF44-93AA-0C104FED6DFF}" type="presOf" srcId="{4CC0CA98-3BC7-B74F-AD9A-B79C25CA2A38}" destId="{EE90EC87-B464-8444-AC9C-53D2A2B2681B}" srcOrd="0" destOrd="0" presId="urn:microsoft.com/office/officeart/2008/layout/RadialCluster"/>
    <dgm:cxn modelId="{16965065-1D96-9543-935A-DDE4F17E8E76}" type="presOf" srcId="{AC1F487E-25E3-4F40-903E-45540F073158}" destId="{EEE9BE32-4D1F-2F4F-AD40-7E461710EA62}" srcOrd="0" destOrd="0" presId="urn:microsoft.com/office/officeart/2008/layout/RadialCluster"/>
    <dgm:cxn modelId="{98697E54-1EBC-D74E-B5C3-A498AD119AF3}" type="presOf" srcId="{7943FEFA-D13D-5043-A273-AC4B0C3600A9}" destId="{CF8646DC-30B3-1C48-9CED-1E73F4CD2736}" srcOrd="0" destOrd="0" presId="urn:microsoft.com/office/officeart/2008/layout/RadialCluster"/>
    <dgm:cxn modelId="{778695B9-1432-9841-90FD-CEC8E3D0578A}" type="presOf" srcId="{9A0D2D9D-607C-EF48-B522-EF3D47A2495F}" destId="{1F52033E-3616-C84D-9C6C-D2D91C97E77E}" srcOrd="0" destOrd="0" presId="urn:microsoft.com/office/officeart/2008/layout/RadialCluster"/>
    <dgm:cxn modelId="{80307517-BB94-1241-8AEA-94E42E24748F}" srcId="{B0C48AB4-47E0-334B-87D2-5AFCC9C04273}" destId="{D589BC06-0B81-C549-9DDE-B6E46F93B883}" srcOrd="2" destOrd="0" parTransId="{79F7C11E-CE8D-CC46-BD57-F023446A268D}" sibTransId="{A14B42D2-61C6-5B47-B7A2-56CF05230CAB}"/>
    <dgm:cxn modelId="{20F6CC38-8551-F04B-ADD7-88CE0D1F6A56}" type="presOf" srcId="{B7BF9839-F3D7-044C-ACD8-F43A3726D530}" destId="{A4FC2BDC-E868-9042-BA50-6BCD5C4C06E7}" srcOrd="0" destOrd="0" presId="urn:microsoft.com/office/officeart/2008/layout/RadialCluster"/>
    <dgm:cxn modelId="{41DD9A94-1BEC-DF40-8B1D-736EC4C6D97E}" type="presOf" srcId="{E56D1D8E-0F7B-3340-9CBA-7B00D8882DEB}" destId="{A4252DA9-B8ED-734A-9DA0-AA9AE13E12B4}" srcOrd="0" destOrd="0" presId="urn:microsoft.com/office/officeart/2008/layout/RadialCluster"/>
    <dgm:cxn modelId="{B01AD2D4-755F-A641-AF4E-74F899CE7F5C}" srcId="{B0C48AB4-47E0-334B-87D2-5AFCC9C04273}" destId="{9A0D2D9D-607C-EF48-B522-EF3D47A2495F}" srcOrd="1" destOrd="0" parTransId="{7943FEFA-D13D-5043-A273-AC4B0C3600A9}" sibTransId="{C7BF3371-0B58-4F45-A884-D5653B740E16}"/>
    <dgm:cxn modelId="{27DC74BD-A148-5748-85E4-046A41B17203}" type="presParOf" srcId="{A4252DA9-B8ED-734A-9DA0-AA9AE13E12B4}" destId="{BC43A9D0-4835-7648-A647-EF25ED68347B}" srcOrd="0" destOrd="0" presId="urn:microsoft.com/office/officeart/2008/layout/RadialCluster"/>
    <dgm:cxn modelId="{A54AFA8F-292D-B147-827B-D655E5DB5090}" type="presParOf" srcId="{BC43A9D0-4835-7648-A647-EF25ED68347B}" destId="{602EC3BD-8A44-FC4D-B887-CE1CC28CD2FD}" srcOrd="0" destOrd="0" presId="urn:microsoft.com/office/officeart/2008/layout/RadialCluster"/>
    <dgm:cxn modelId="{6EB993E1-C16F-AA4B-98E1-185FF8E55300}" type="presParOf" srcId="{BC43A9D0-4835-7648-A647-EF25ED68347B}" destId="{A4FC2BDC-E868-9042-BA50-6BCD5C4C06E7}" srcOrd="1" destOrd="0" presId="urn:microsoft.com/office/officeart/2008/layout/RadialCluster"/>
    <dgm:cxn modelId="{A1A44918-BAE7-FF44-A04F-ADAB8C7F5057}" type="presParOf" srcId="{BC43A9D0-4835-7648-A647-EF25ED68347B}" destId="{5A4A7613-1D93-7748-8BE5-C9CA2A31394E}" srcOrd="2" destOrd="0" presId="urn:microsoft.com/office/officeart/2008/layout/RadialCluster"/>
    <dgm:cxn modelId="{90693D65-25CC-8343-95C2-441C2378D60E}" type="presParOf" srcId="{BC43A9D0-4835-7648-A647-EF25ED68347B}" destId="{CF8646DC-30B3-1C48-9CED-1E73F4CD2736}" srcOrd="3" destOrd="0" presId="urn:microsoft.com/office/officeart/2008/layout/RadialCluster"/>
    <dgm:cxn modelId="{2B01EEBC-84FD-F345-831B-540D008EE2AB}" type="presParOf" srcId="{BC43A9D0-4835-7648-A647-EF25ED68347B}" destId="{1F52033E-3616-C84D-9C6C-D2D91C97E77E}" srcOrd="4" destOrd="0" presId="urn:microsoft.com/office/officeart/2008/layout/RadialCluster"/>
    <dgm:cxn modelId="{ACE59230-B51A-4942-A17D-476B1EFA9F70}" type="presParOf" srcId="{BC43A9D0-4835-7648-A647-EF25ED68347B}" destId="{051FA78E-B7B7-1A47-A767-967FBAAC4D7B}" srcOrd="5" destOrd="0" presId="urn:microsoft.com/office/officeart/2008/layout/RadialCluster"/>
    <dgm:cxn modelId="{B8102571-A44C-1947-A40B-B42ACB258E72}" type="presParOf" srcId="{BC43A9D0-4835-7648-A647-EF25ED68347B}" destId="{4C7C019F-2D9A-D74E-8354-D8FB76D240AD}" srcOrd="6" destOrd="0" presId="urn:microsoft.com/office/officeart/2008/layout/RadialCluster"/>
    <dgm:cxn modelId="{28344CB2-8192-C640-8578-8961D75D9FFF}" type="presParOf" srcId="{BC43A9D0-4835-7648-A647-EF25ED68347B}" destId="{EEE9BE32-4D1F-2F4F-AD40-7E461710EA62}" srcOrd="7" destOrd="0" presId="urn:microsoft.com/office/officeart/2008/layout/RadialCluster"/>
    <dgm:cxn modelId="{990F5FD4-7DF6-894F-8533-F5DA5D9C0536}" type="presParOf" srcId="{BC43A9D0-4835-7648-A647-EF25ED68347B}" destId="{3E55C193-5EEE-974F-A4FF-475A559D222C}" srcOrd="8" destOrd="0" presId="urn:microsoft.com/office/officeart/2008/layout/RadialCluster"/>
    <dgm:cxn modelId="{B0357B7A-6864-7740-9C2D-00886B3B9F67}" type="presParOf" srcId="{BC43A9D0-4835-7648-A647-EF25ED68347B}" destId="{EE90EC87-B464-8444-AC9C-53D2A2B2681B}" srcOrd="9" destOrd="0" presId="urn:microsoft.com/office/officeart/2008/layout/RadialCluster"/>
    <dgm:cxn modelId="{9F49A9F7-1CE7-9241-82C1-1D822A0F0526}" type="presParOf" srcId="{BC43A9D0-4835-7648-A647-EF25ED68347B}" destId="{5115E260-6B38-7446-B327-743C122286B2}"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EC3BD-8A44-FC4D-B887-CE1CC28CD2FD}">
      <dsp:nvSpPr>
        <dsp:cNvPr id="0" name=""/>
        <dsp:cNvSpPr/>
      </dsp:nvSpPr>
      <dsp:spPr>
        <a:xfrm>
          <a:off x="3461148" y="2175699"/>
          <a:ext cx="1620180" cy="1620180"/>
        </a:xfrm>
        <a:prstGeom prst="roundRect">
          <a:avLst/>
        </a:prstGeom>
        <a:solidFill>
          <a:schemeClr val="accent2"/>
        </a:solidFill>
        <a:ln w="25400" cap="flat" cmpd="sng" algn="ctr">
          <a:solidFill>
            <a:schemeClr val="accent2">
              <a:shade val="50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2"/>
              </a:solidFill>
            </a:rPr>
            <a:t>Le parcours de l’élève</a:t>
          </a:r>
          <a:endParaRPr lang="fr-FR" sz="2400" kern="1200" dirty="0">
            <a:solidFill>
              <a:schemeClr val="tx2"/>
            </a:solidFill>
          </a:endParaRPr>
        </a:p>
      </dsp:txBody>
      <dsp:txXfrm>
        <a:off x="3540239" y="2254790"/>
        <a:ext cx="1461998" cy="1461998"/>
      </dsp:txXfrm>
    </dsp:sp>
    <dsp:sp modelId="{A4FC2BDC-E868-9042-BA50-6BCD5C4C06E7}">
      <dsp:nvSpPr>
        <dsp:cNvPr id="0" name=""/>
        <dsp:cNvSpPr/>
      </dsp:nvSpPr>
      <dsp:spPr>
        <a:xfrm rot="16200000">
          <a:off x="3940053" y="1844514"/>
          <a:ext cx="662368" cy="0"/>
        </a:xfrm>
        <a:custGeom>
          <a:avLst/>
          <a:gdLst/>
          <a:ahLst/>
          <a:cxnLst/>
          <a:rect l="0" t="0" r="0" b="0"/>
          <a:pathLst>
            <a:path>
              <a:moveTo>
                <a:pt x="0" y="0"/>
              </a:moveTo>
              <a:lnTo>
                <a:pt x="662368"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4A7613-1D93-7748-8BE5-C9CA2A31394E}">
      <dsp:nvSpPr>
        <dsp:cNvPr id="0" name=""/>
        <dsp:cNvSpPr/>
      </dsp:nvSpPr>
      <dsp:spPr>
        <a:xfrm>
          <a:off x="3384378" y="-77412"/>
          <a:ext cx="1773718" cy="159074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fr-FR" sz="2700" kern="1200" dirty="0" smtClean="0"/>
            <a:t>Parcours</a:t>
          </a:r>
        </a:p>
        <a:p>
          <a:pPr lvl="0" algn="ctr" defTabSz="1200150">
            <a:lnSpc>
              <a:spcPct val="90000"/>
            </a:lnSpc>
            <a:spcBef>
              <a:spcPct val="0"/>
            </a:spcBef>
            <a:spcAft>
              <a:spcPct val="35000"/>
            </a:spcAft>
          </a:pPr>
          <a:r>
            <a:rPr lang="fr-FR" sz="2700" kern="1200" dirty="0" smtClean="0"/>
            <a:t>Citoyen</a:t>
          </a:r>
          <a:endParaRPr lang="fr-FR" sz="2700" kern="1200" dirty="0"/>
        </a:p>
      </dsp:txBody>
      <dsp:txXfrm>
        <a:off x="3462032" y="242"/>
        <a:ext cx="1618410" cy="1435435"/>
      </dsp:txXfrm>
    </dsp:sp>
    <dsp:sp modelId="{CF8646DC-30B3-1C48-9CED-1E73F4CD2736}">
      <dsp:nvSpPr>
        <dsp:cNvPr id="0" name=""/>
        <dsp:cNvSpPr/>
      </dsp:nvSpPr>
      <dsp:spPr>
        <a:xfrm rot="20444962">
          <a:off x="5056005" y="2553569"/>
          <a:ext cx="905746" cy="0"/>
        </a:xfrm>
        <a:custGeom>
          <a:avLst/>
          <a:gdLst/>
          <a:ahLst/>
          <a:cxnLst/>
          <a:rect l="0" t="0" r="0" b="0"/>
          <a:pathLst>
            <a:path>
              <a:moveTo>
                <a:pt x="0" y="0"/>
              </a:moveTo>
              <a:lnTo>
                <a:pt x="905746"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52033E-3616-C84D-9C6C-D2D91C97E77E}">
      <dsp:nvSpPr>
        <dsp:cNvPr id="0" name=""/>
        <dsp:cNvSpPr/>
      </dsp:nvSpPr>
      <dsp:spPr>
        <a:xfrm>
          <a:off x="5936430" y="1225300"/>
          <a:ext cx="2003979" cy="165806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Parcours</a:t>
          </a:r>
        </a:p>
        <a:p>
          <a:pPr lvl="0" algn="ctr" defTabSz="1244600">
            <a:lnSpc>
              <a:spcPct val="90000"/>
            </a:lnSpc>
            <a:spcBef>
              <a:spcPct val="0"/>
            </a:spcBef>
            <a:spcAft>
              <a:spcPct val="35000"/>
            </a:spcAft>
          </a:pPr>
          <a:r>
            <a:rPr lang="fr-FR" sz="2800" kern="1200" dirty="0" smtClean="0"/>
            <a:t>Educatif de santé</a:t>
          </a:r>
          <a:endParaRPr lang="fr-FR" sz="2800" kern="1200" dirty="0"/>
        </a:p>
      </dsp:txBody>
      <dsp:txXfrm>
        <a:off x="6017370" y="1306240"/>
        <a:ext cx="1842099" cy="1496187"/>
      </dsp:txXfrm>
    </dsp:sp>
    <dsp:sp modelId="{051FA78E-B7B7-1A47-A767-967FBAAC4D7B}">
      <dsp:nvSpPr>
        <dsp:cNvPr id="0" name=""/>
        <dsp:cNvSpPr/>
      </dsp:nvSpPr>
      <dsp:spPr>
        <a:xfrm rot="2840053">
          <a:off x="4937422" y="3979435"/>
          <a:ext cx="499255" cy="0"/>
        </a:xfrm>
        <a:custGeom>
          <a:avLst/>
          <a:gdLst/>
          <a:ahLst/>
          <a:cxnLst/>
          <a:rect l="0" t="0" r="0" b="0"/>
          <a:pathLst>
            <a:path>
              <a:moveTo>
                <a:pt x="0" y="0"/>
              </a:moveTo>
              <a:lnTo>
                <a:pt x="499255"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7C019F-2D9A-D74E-8354-D8FB76D240AD}">
      <dsp:nvSpPr>
        <dsp:cNvPr id="0" name=""/>
        <dsp:cNvSpPr/>
      </dsp:nvSpPr>
      <dsp:spPr>
        <a:xfrm>
          <a:off x="5027156" y="4162991"/>
          <a:ext cx="1870156" cy="131502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P CSTI</a:t>
          </a:r>
          <a:endParaRPr lang="fr-FR" sz="3500" kern="1200" dirty="0"/>
        </a:p>
      </dsp:txBody>
      <dsp:txXfrm>
        <a:off x="5091350" y="4227185"/>
        <a:ext cx="1741768" cy="1186633"/>
      </dsp:txXfrm>
    </dsp:sp>
    <dsp:sp modelId="{EEE9BE32-4D1F-2F4F-AD40-7E461710EA62}">
      <dsp:nvSpPr>
        <dsp:cNvPr id="0" name=""/>
        <dsp:cNvSpPr/>
      </dsp:nvSpPr>
      <dsp:spPr>
        <a:xfrm rot="8047231">
          <a:off x="3034650" y="3986754"/>
          <a:ext cx="531778" cy="0"/>
        </a:xfrm>
        <a:custGeom>
          <a:avLst/>
          <a:gdLst/>
          <a:ahLst/>
          <a:cxnLst/>
          <a:rect l="0" t="0" r="0" b="0"/>
          <a:pathLst>
            <a:path>
              <a:moveTo>
                <a:pt x="0" y="0"/>
              </a:moveTo>
              <a:lnTo>
                <a:pt x="531778"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55C193-5EEE-974F-A4FF-475A559D222C}">
      <dsp:nvSpPr>
        <dsp:cNvPr id="0" name=""/>
        <dsp:cNvSpPr/>
      </dsp:nvSpPr>
      <dsp:spPr>
        <a:xfrm>
          <a:off x="1570761" y="4177630"/>
          <a:ext cx="1870862" cy="125647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PEAC</a:t>
          </a:r>
          <a:endParaRPr lang="fr-FR" sz="3500" kern="1200" dirty="0"/>
        </a:p>
      </dsp:txBody>
      <dsp:txXfrm>
        <a:off x="1632097" y="4238966"/>
        <a:ext cx="1748190" cy="1133807"/>
      </dsp:txXfrm>
    </dsp:sp>
    <dsp:sp modelId="{EE90EC87-B464-8444-AC9C-53D2A2B2681B}">
      <dsp:nvSpPr>
        <dsp:cNvPr id="0" name=""/>
        <dsp:cNvSpPr/>
      </dsp:nvSpPr>
      <dsp:spPr>
        <a:xfrm rot="11929162">
          <a:off x="2486910" y="2548253"/>
          <a:ext cx="1000993" cy="0"/>
        </a:xfrm>
        <a:custGeom>
          <a:avLst/>
          <a:gdLst/>
          <a:ahLst/>
          <a:cxnLst/>
          <a:rect l="0" t="0" r="0" b="0"/>
          <a:pathLst>
            <a:path>
              <a:moveTo>
                <a:pt x="0" y="0"/>
              </a:moveTo>
              <a:lnTo>
                <a:pt x="1000993"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15E260-6B38-7446-B327-743C122286B2}">
      <dsp:nvSpPr>
        <dsp:cNvPr id="0" name=""/>
        <dsp:cNvSpPr/>
      </dsp:nvSpPr>
      <dsp:spPr>
        <a:xfrm>
          <a:off x="562639" y="1297314"/>
          <a:ext cx="1951027" cy="151405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fr-FR" sz="3000" kern="1200" dirty="0" smtClean="0"/>
            <a:t>Parcours</a:t>
          </a:r>
        </a:p>
        <a:p>
          <a:pPr lvl="0" algn="ctr" defTabSz="1333500">
            <a:lnSpc>
              <a:spcPct val="90000"/>
            </a:lnSpc>
            <a:spcBef>
              <a:spcPct val="0"/>
            </a:spcBef>
            <a:spcAft>
              <a:spcPct val="35000"/>
            </a:spcAft>
          </a:pPr>
          <a:r>
            <a:rPr lang="fr-FR" sz="3000" kern="1200" dirty="0" smtClean="0"/>
            <a:t>Avenir</a:t>
          </a:r>
          <a:endParaRPr lang="fr-FR" sz="3000" kern="1200" dirty="0"/>
        </a:p>
      </dsp:txBody>
      <dsp:txXfrm>
        <a:off x="636549" y="1371224"/>
        <a:ext cx="1803207" cy="136623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fr-FR"/>
          </a:p>
        </p:txBody>
      </p:sp>
      <p:sp>
        <p:nvSpPr>
          <p:cNvPr id="309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fr-FR"/>
          </a:p>
        </p:txBody>
      </p:sp>
      <p:sp>
        <p:nvSpPr>
          <p:cNvPr id="309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fr-FR"/>
          </a:p>
        </p:txBody>
      </p:sp>
      <p:sp>
        <p:nvSpPr>
          <p:cNvPr id="309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10A7CB3-EC0F-4433-BDD9-9DFAF5CF7334}" type="slidenum">
              <a:rPr lang="fr-FR" altLang="fr-FR"/>
              <a:pPr>
                <a:defRPr/>
              </a:pPr>
              <a:t>‹#›</a:t>
            </a:fld>
            <a:endParaRPr lang="fr-FR" altLang="fr-FR"/>
          </a:p>
        </p:txBody>
      </p:sp>
    </p:spTree>
    <p:extLst>
      <p:ext uri="{BB962C8B-B14F-4D97-AF65-F5344CB8AC3E}">
        <p14:creationId xmlns:p14="http://schemas.microsoft.com/office/powerpoint/2010/main" val="2151352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fr-FR"/>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fr-FR"/>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FB18CAF-BC6D-49A6-BCEE-4105776B5995}" type="slidenum">
              <a:rPr lang="fr-FR" altLang="fr-FR"/>
              <a:pPr>
                <a:defRPr/>
              </a:pPr>
              <a:t>‹#›</a:t>
            </a:fld>
            <a:endParaRPr lang="fr-FR" altLang="fr-FR"/>
          </a:p>
        </p:txBody>
      </p:sp>
    </p:spTree>
    <p:extLst>
      <p:ext uri="{BB962C8B-B14F-4D97-AF65-F5344CB8AC3E}">
        <p14:creationId xmlns:p14="http://schemas.microsoft.com/office/powerpoint/2010/main" val="2148918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0846DD-EF8A-4ADC-BDED-CA1FE22AA121}" type="slidenum">
              <a:rPr lang="fr-FR" altLang="fr-FR"/>
              <a:pPr>
                <a:spcBef>
                  <a:spcPct val="0"/>
                </a:spcBef>
              </a:pPr>
              <a:t>1</a:t>
            </a:fld>
            <a:endParaRPr lang="fr-FR" altLang="fr-F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fr-FR" sz="4000" dirty="0" smtClean="0">
                <a:latin typeface="Arial" panose="020B0604020202020204" pitchFamily="34" charset="0"/>
              </a:rPr>
              <a:t>Document commun inspecteurs Académie</a:t>
            </a:r>
            <a:r>
              <a:rPr lang="fr-FR" altLang="fr-FR" sz="4000" baseline="0" dirty="0" smtClean="0">
                <a:latin typeface="Arial" panose="020B0604020202020204" pitchFamily="34" charset="0"/>
              </a:rPr>
              <a:t> d’Aix-Marseille 2015-16</a:t>
            </a:r>
            <a:endParaRPr lang="fr-FR" altLang="fr-FR" sz="4000" dirty="0" smtClean="0">
              <a:latin typeface="Arial" panose="020B0604020202020204" pitchFamily="34" charset="0"/>
            </a:endParaRPr>
          </a:p>
        </p:txBody>
      </p:sp>
    </p:spTree>
    <p:extLst>
      <p:ext uri="{BB962C8B-B14F-4D97-AF65-F5344CB8AC3E}">
        <p14:creationId xmlns:p14="http://schemas.microsoft.com/office/powerpoint/2010/main" val="309786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thématiques ne sont pas des intitulés d’EPI</a:t>
            </a:r>
            <a:r>
              <a:rPr lang="fr-FR" baseline="0" dirty="0" smtClean="0"/>
              <a:t> : « Création d’une pièce de théâtre historique » et « Influence réciproque des arts et de la technologie dans l’architecture contemporaine » portent tous deux sur la thématique « Culture et création artistiques ». Le deuxième EPI peut aussi porter sur « Sciences, technologie et société » : c’est son contenu détaillé qui déterminera dans quelle thématique il sera classé.</a:t>
            </a:r>
          </a:p>
          <a:p>
            <a:r>
              <a:rPr lang="fr-FR" sz="1200" b="0" i="0" u="none" strike="noStrike" kern="1200" baseline="0" dirty="0" smtClean="0">
                <a:solidFill>
                  <a:schemeClr val="tx1"/>
                </a:solidFill>
                <a:latin typeface="Arial" charset="0"/>
                <a:ea typeface="+mn-ea"/>
                <a:cs typeface="+mn-cs"/>
              </a:rPr>
              <a:t>Les EPI permettent de favoriser les situations de coopérations entre les professeurs.</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12</a:t>
            </a:fld>
            <a:endParaRPr lang="fr-FR"/>
          </a:p>
        </p:txBody>
      </p:sp>
    </p:spTree>
    <p:extLst>
      <p:ext uri="{BB962C8B-B14F-4D97-AF65-F5344CB8AC3E}">
        <p14:creationId xmlns:p14="http://schemas.microsoft.com/office/powerpoint/2010/main" val="316371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1746" name="Espace réservé des commentaire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latin typeface="Calibri" charset="0"/>
              <a:ea typeface="MS PGothic" charset="0"/>
            </a:endParaRPr>
          </a:p>
        </p:txBody>
      </p:sp>
      <p:sp>
        <p:nvSpPr>
          <p:cNvPr id="3174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C0AAB3F-60F3-F946-8616-5EA5C75A4E79}" type="slidenum">
              <a:rPr lang="fr-FR" sz="1200"/>
              <a:pPr/>
              <a:t>13</a:t>
            </a:fld>
            <a:endParaRPr 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niveaux de maîtrise des composantes du socle commun sont fixés par le conseil de classe de fin d’année de troisième.</a:t>
            </a:r>
          </a:p>
          <a:p>
            <a:r>
              <a:rPr lang="fr-FR" dirty="0"/>
              <a:t>Pour la première épreuve terminale</a:t>
            </a:r>
            <a:r>
              <a:rPr lang="fr-FR" baseline="0" dirty="0"/>
              <a:t> écrite, deux disciplines sur les trois : physique-chimie, SVT, technologie, seront évaluées.</a:t>
            </a:r>
          </a:p>
          <a:p>
            <a:r>
              <a:rPr lang="fr-FR" baseline="0" dirty="0"/>
              <a:t>L’épreuve orale a lieu dans l’établissement entre le 15 avril et le dernier jour des épreuves écrites : le parcours éducatif de santé ne fait pas partie des parcours présentés lors de cette épreuve.</a:t>
            </a:r>
          </a:p>
          <a:p>
            <a:r>
              <a:rPr lang="fr-FR" baseline="0" dirty="0"/>
              <a:t>L’évaluation du niveau pour un enseignement de complément ou la LSF est effectuée par le professeur en charge de l’enseignement</a:t>
            </a:r>
            <a:r>
              <a:rPr lang="fr-FR" baseline="0" dirty="0" smtClean="0"/>
              <a:t>.</a:t>
            </a:r>
          </a:p>
          <a:p>
            <a:endParaRPr lang="fr-FR" baseline="0"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21</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choix des deux disciplines en sciences-technologie ne sera </a:t>
            </a:r>
            <a:r>
              <a:rPr lang="fr-FR" dirty="0" smtClean="0"/>
              <a:t>rendu</a:t>
            </a:r>
            <a:r>
              <a:rPr lang="fr-FR" baseline="0" dirty="0" smtClean="0"/>
              <a:t> public qu’à compter de la convocation des correcteurs par le recteur (note de service 2016-063 du 6 avril 2016)</a:t>
            </a:r>
            <a:r>
              <a:rPr lang="fr-FR" dirty="0" smtClean="0"/>
              <a:t>.</a:t>
            </a:r>
            <a:endParaRPr lang="fr-FR" dirty="0"/>
          </a:p>
          <a:p>
            <a:r>
              <a:rPr lang="fr-FR" dirty="0"/>
              <a:t>La deuxième partie de la deuxième épreuve</a:t>
            </a:r>
            <a:r>
              <a:rPr lang="fr-FR" baseline="0" dirty="0"/>
              <a:t> comporte une dictée et réécriture, et un travail d’écriture</a:t>
            </a:r>
            <a:r>
              <a:rPr lang="fr-FR" baseline="0" dirty="0" smtClean="0"/>
              <a:t>.</a:t>
            </a:r>
            <a:endParaRPr lang="fr-FR" baseline="0"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22</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23</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Arial" charset="0"/>
                <a:ea typeface="+mn-ea"/>
                <a:cs typeface="+mn-cs"/>
              </a:rPr>
              <a:t>Attention 5 domaines dans le socles mais 8 champs évalués dans le livret scolaire.</a:t>
            </a:r>
          </a:p>
          <a:p>
            <a:r>
              <a:rPr lang="fr-FR" sz="1200" b="0" i="0" u="none" strike="noStrike" kern="1200" baseline="0" dirty="0" smtClean="0">
                <a:solidFill>
                  <a:schemeClr val="tx1"/>
                </a:solidFill>
                <a:latin typeface="Arial" charset="0"/>
                <a:ea typeface="+mn-ea"/>
                <a:cs typeface="+mn-cs"/>
              </a:rPr>
              <a:t>À la fin de chaque cycle (CE2, 6e, 3e), une fiche dressant un bilan global sur les 8 champs d’apprentissage du socle</a:t>
            </a:r>
            <a:endParaRPr lang="fr-FR" sz="1200" b="0" i="1" u="none" strike="noStrike" kern="1200" baseline="0" dirty="0" smtClean="0">
              <a:solidFill>
                <a:schemeClr val="tx1"/>
              </a:solidFill>
              <a:latin typeface="Arial" charset="0"/>
              <a:ea typeface="+mn-ea"/>
              <a:cs typeface="+mn-cs"/>
            </a:endParaRPr>
          </a:p>
          <a:p>
            <a:r>
              <a:rPr lang="fr-FR" sz="1200" b="0" i="1" u="none" strike="noStrike" kern="1200" baseline="0" dirty="0" smtClean="0">
                <a:solidFill>
                  <a:schemeClr val="tx1"/>
                </a:solidFill>
                <a:latin typeface="Arial" charset="0"/>
                <a:ea typeface="+mn-ea"/>
                <a:cs typeface="+mn-cs"/>
              </a:rPr>
              <a:t>langue française à l’oral et à l’écrit ; </a:t>
            </a:r>
          </a:p>
          <a:p>
            <a:r>
              <a:rPr lang="fr-FR" sz="1200" b="0" i="1" u="none" strike="noStrike" kern="1200" baseline="0" dirty="0" smtClean="0">
                <a:solidFill>
                  <a:schemeClr val="tx1"/>
                </a:solidFill>
                <a:latin typeface="Arial" charset="0"/>
                <a:ea typeface="+mn-ea"/>
                <a:cs typeface="+mn-cs"/>
              </a:rPr>
              <a:t>langages mathématiques, scientifiques et informatiques ; </a:t>
            </a:r>
          </a:p>
          <a:p>
            <a:r>
              <a:rPr lang="fr-FR" sz="1200" b="0" i="1" u="none" strike="noStrike" kern="1200" baseline="0" dirty="0" smtClean="0">
                <a:solidFill>
                  <a:schemeClr val="tx1"/>
                </a:solidFill>
                <a:latin typeface="Arial" charset="0"/>
                <a:ea typeface="+mn-ea"/>
                <a:cs typeface="+mn-cs"/>
              </a:rPr>
              <a:t>Représentations du monde et activité humaine ; </a:t>
            </a:r>
          </a:p>
          <a:p>
            <a:r>
              <a:rPr lang="fr-FR" sz="1200" b="0" i="1" u="none" strike="noStrike" kern="1200" baseline="0" dirty="0" smtClean="0">
                <a:solidFill>
                  <a:schemeClr val="tx1"/>
                </a:solidFill>
                <a:latin typeface="Arial" charset="0"/>
                <a:ea typeface="+mn-ea"/>
                <a:cs typeface="+mn-cs"/>
              </a:rPr>
              <a:t>langues étrangères et régionales ; </a:t>
            </a:r>
          </a:p>
          <a:p>
            <a:r>
              <a:rPr lang="fr-FR" sz="1200" b="0" i="1" u="none" strike="noStrike" kern="1200" baseline="0" dirty="0" smtClean="0">
                <a:solidFill>
                  <a:schemeClr val="tx1"/>
                </a:solidFill>
                <a:latin typeface="Arial" charset="0"/>
                <a:ea typeface="+mn-ea"/>
                <a:cs typeface="+mn-cs"/>
              </a:rPr>
              <a:t>systèmes naturels et systèmes techniques ;</a:t>
            </a:r>
          </a:p>
          <a:p>
            <a:r>
              <a:rPr lang="fr-FR" sz="1200" b="0" i="1" u="none" strike="noStrike" kern="1200" baseline="0" dirty="0" smtClean="0">
                <a:solidFill>
                  <a:schemeClr val="tx1"/>
                </a:solidFill>
                <a:latin typeface="Arial" charset="0"/>
                <a:ea typeface="+mn-ea"/>
                <a:cs typeface="+mn-cs"/>
              </a:rPr>
              <a:t>formation de la personne et du citoyen ; </a:t>
            </a:r>
          </a:p>
          <a:p>
            <a:r>
              <a:rPr lang="fr-FR" sz="1200" b="0" i="1" u="none" strike="noStrike" kern="1200" baseline="0" dirty="0" smtClean="0">
                <a:solidFill>
                  <a:schemeClr val="tx1"/>
                </a:solidFill>
                <a:latin typeface="Arial" charset="0"/>
                <a:ea typeface="+mn-ea"/>
                <a:cs typeface="+mn-cs"/>
              </a:rPr>
              <a:t>langages des arts et du corps ; </a:t>
            </a:r>
          </a:p>
          <a:p>
            <a:r>
              <a:rPr lang="fr-FR" sz="1200" b="0" i="1" u="none" strike="noStrike" kern="1200" baseline="0" dirty="0" smtClean="0">
                <a:solidFill>
                  <a:schemeClr val="tx1"/>
                </a:solidFill>
                <a:latin typeface="Arial" charset="0"/>
                <a:ea typeface="+mn-ea"/>
                <a:cs typeface="+mn-cs"/>
              </a:rPr>
              <a:t>méthodes et outils pour apprendre) </a:t>
            </a:r>
          </a:p>
          <a:p>
            <a:r>
              <a:rPr lang="fr-FR" sz="1200" b="0" i="0" u="none" strike="noStrike" kern="1200" baseline="0" dirty="0" smtClean="0">
                <a:solidFill>
                  <a:schemeClr val="tx1"/>
                </a:solidFill>
                <a:latin typeface="Arial" charset="0"/>
                <a:ea typeface="+mn-ea"/>
                <a:cs typeface="+mn-cs"/>
              </a:rPr>
              <a:t>Grâce à un indicateur simple : maîtrise insuffisante, fragile, satisfaisante ou très bonne</a:t>
            </a:r>
            <a:endParaRPr lang="fr-FR" dirty="0"/>
          </a:p>
        </p:txBody>
      </p:sp>
      <p:sp>
        <p:nvSpPr>
          <p:cNvPr id="4" name="Espace réservé du numéro de diapositive 3"/>
          <p:cNvSpPr>
            <a:spLocks noGrp="1"/>
          </p:cNvSpPr>
          <p:nvPr>
            <p:ph type="sldNum" sz="quarter" idx="10"/>
          </p:nvPr>
        </p:nvSpPr>
        <p:spPr/>
        <p:txBody>
          <a:bodyPr/>
          <a:lstStyle/>
          <a:p>
            <a:pPr>
              <a:defRPr/>
            </a:pPr>
            <a:fld id="{EFB18CAF-BC6D-49A6-BCEE-4105776B5995}" type="slidenum">
              <a:rPr lang="fr-FR" altLang="fr-FR" smtClean="0"/>
              <a:pPr>
                <a:defRPr/>
              </a:pPr>
              <a:t>4</a:t>
            </a:fld>
            <a:endParaRPr lang="fr-FR" altLang="fr-FR"/>
          </a:p>
        </p:txBody>
      </p:sp>
    </p:spTree>
    <p:extLst>
      <p:ext uri="{BB962C8B-B14F-4D97-AF65-F5344CB8AC3E}">
        <p14:creationId xmlns:p14="http://schemas.microsoft.com/office/powerpoint/2010/main" val="54322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a:ln/>
        </p:spPr>
      </p:sp>
      <p:sp>
        <p:nvSpPr>
          <p:cNvPr id="5120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t>Arrêter la séparation evaluation des points du programme et évaluation du socle</a:t>
            </a:r>
          </a:p>
          <a:p>
            <a:r>
              <a:rPr lang="fr-FR"/>
              <a:t>Evaluation coconstruite lors de la construction de la séquence et non conçue hors de la séquence ; </a:t>
            </a:r>
          </a:p>
          <a:p>
            <a:r>
              <a:rPr lang="fr-FR"/>
              <a:t>évaluation = acte pédagogique à part entière</a:t>
            </a:r>
          </a:p>
          <a:p>
            <a:r>
              <a:rPr lang="fr-FR"/>
              <a:t>Evaluation collégiale de l'équipe par rapport aux compétences du socle.</a:t>
            </a:r>
          </a:p>
          <a:p>
            <a:r>
              <a:rPr lang="fr-FR"/>
              <a:t>Evaluation qui ne dit pas l'état de l'acquis à un instant t mais qui indique la progression depuis le départ, et des objectifs clairs de progression</a:t>
            </a:r>
          </a:p>
          <a:p>
            <a:r>
              <a:rPr lang="fr-FR"/>
              <a:t>Sortir de l'acquis / non acquis pour une échelle des niveaux de maîtrise</a:t>
            </a:r>
          </a:p>
          <a:p>
            <a:r>
              <a:rPr lang="fr-FR"/>
              <a:t>Meilleur positionnement de l’élève pour accompagner les apprentissages de l’élève</a:t>
            </a:r>
          </a:p>
        </p:txBody>
      </p:sp>
      <p:sp>
        <p:nvSpPr>
          <p:cNvPr id="5120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01C4C7D4-980E-E548-817E-BE32528D41FE}" type="slidenum">
              <a:rPr lang="fr-FR" sz="1200">
                <a:latin typeface="Arial" charset="0"/>
                <a:cs typeface="Arial" charset="0"/>
              </a:rPr>
              <a:pPr eaLnBrk="1" hangingPunct="1"/>
              <a:t>5</a:t>
            </a:fld>
            <a:endParaRPr lang="fr-FR" sz="12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7106" name="Espace réservé des commentaire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fr-FR" dirty="0" smtClean="0">
                <a:latin typeface="Calibri" charset="0"/>
              </a:rPr>
              <a:t>La seconde</a:t>
            </a:r>
            <a:r>
              <a:rPr lang="fr-FR" baseline="0" dirty="0" smtClean="0">
                <a:latin typeface="Calibri" charset="0"/>
              </a:rPr>
              <a:t> question est souvent posée ; elle permet aux enseignants de faire évoluer leurs pratiques au vu des résultats obtenus (boucle de rétroaction pour le professeur).</a:t>
            </a:r>
          </a:p>
          <a:p>
            <a:pPr eaLnBrk="1" hangingPunct="1">
              <a:spcBef>
                <a:spcPct val="0"/>
              </a:spcBef>
            </a:pPr>
            <a:endParaRPr lang="fr-FR" baseline="0" dirty="0" smtClean="0">
              <a:latin typeface="Calibri" charset="0"/>
            </a:endParaRPr>
          </a:p>
          <a:p>
            <a:pPr eaLnBrk="1" hangingPunct="1">
              <a:spcBef>
                <a:spcPct val="0"/>
              </a:spcBef>
            </a:pPr>
            <a:r>
              <a:rPr lang="fr-FR" baseline="0" dirty="0" smtClean="0">
                <a:latin typeface="Calibri" charset="0"/>
              </a:rPr>
              <a:t>La première question est BEAUCOUP plus rarement posée : elle est pourtant centrale / Susceptible de développer l’IMPLICATION des élèves (LSU) dans leur travail et leurs évaluations = ils leur donnent du sens.</a:t>
            </a:r>
          </a:p>
          <a:p>
            <a:pPr eaLnBrk="1" hangingPunct="1">
              <a:spcBef>
                <a:spcPct val="0"/>
              </a:spcBef>
            </a:pPr>
            <a:endParaRPr lang="fr-FR" baseline="0" dirty="0" smtClean="0">
              <a:latin typeface="Calibri" charset="0"/>
            </a:endParaRPr>
          </a:p>
          <a:p>
            <a:pPr eaLnBrk="1" hangingPunct="1">
              <a:spcBef>
                <a:spcPct val="0"/>
              </a:spcBef>
            </a:pPr>
            <a:r>
              <a:rPr lang="fr-FR" b="1" baseline="0" dirty="0" smtClean="0">
                <a:solidFill>
                  <a:srgbClr val="FF0000"/>
                </a:solidFill>
                <a:latin typeface="Calibri" charset="0"/>
              </a:rPr>
              <a:t>PROPOSER DES RÉPONSES POSSIBLES AUX DEUX QUESTIONS POUR ILLUSTRER LE PROPOS</a:t>
            </a:r>
            <a:endParaRPr lang="fr-FR" b="1" dirty="0">
              <a:solidFill>
                <a:srgbClr val="FF0000"/>
              </a:solidFill>
              <a:latin typeface="Calibri" charset="0"/>
            </a:endParaRPr>
          </a:p>
        </p:txBody>
      </p:sp>
      <p:sp>
        <p:nvSpPr>
          <p:cNvPr id="4710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A30D74-7CD6-AA44-BC85-7373E703BEE5}" type="slidenum">
              <a:rPr lang="fr-FR" sz="1200"/>
              <a:pPr eaLnBrk="1" hangingPunct="1"/>
              <a:t>6</a:t>
            </a:fld>
            <a:endParaRPr lang="fr-FR" sz="1200"/>
          </a:p>
        </p:txBody>
      </p:sp>
    </p:spTree>
    <p:extLst>
      <p:ext uri="{BB962C8B-B14F-4D97-AF65-F5344CB8AC3E}">
        <p14:creationId xmlns:p14="http://schemas.microsoft.com/office/powerpoint/2010/main" val="402183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7</a:t>
            </a:fld>
            <a:endParaRPr lang="fr-FR"/>
          </a:p>
        </p:txBody>
      </p:sp>
    </p:spTree>
    <p:extLst>
      <p:ext uri="{BB962C8B-B14F-4D97-AF65-F5344CB8AC3E}">
        <p14:creationId xmlns:p14="http://schemas.microsoft.com/office/powerpoint/2010/main" val="43386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ltLang="fr-FR" dirty="0" smtClean="0">
                <a:latin typeface="Arial" panose="020B0604020202020204" pitchFamily="34" charset="0"/>
                <a:cs typeface="Arial" panose="020B0604020202020204" pitchFamily="34" charset="0"/>
              </a:rPr>
              <a:t>Pour les cycles 2, 3 et 4 ce sera à la rentrée 2016 pour tous les niveaux.</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mn-ea"/>
                <a:cs typeface="+mn-cs"/>
              </a:rPr>
              <a:t>L’objectif de la mise en œuvre simultanée de tous les points sur tous les niveaux est de ne pas isoler chaque point pour perdre le sens de l’ensemble.</a:t>
            </a:r>
          </a:p>
          <a:p>
            <a:endParaRPr lang="fr-FR" altLang="fr-FR" dirty="0" smtClean="0">
              <a:latin typeface="Arial" panose="020B0604020202020204" pitchFamily="34" charset="0"/>
              <a:cs typeface="Arial" panose="020B0604020202020204" pitchFamily="34"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1A42E3-EF57-4AE6-968F-FC5607FA4D95}" type="slidenum">
              <a:rPr lang="fr-FR" altLang="fr-FR" sz="1200"/>
              <a:pPr/>
              <a:t>8</a:t>
            </a:fld>
            <a:endParaRPr lang="fr-FR" altLang="fr-FR" sz="1200"/>
          </a:p>
        </p:txBody>
      </p:sp>
    </p:spTree>
    <p:extLst>
      <p:ext uri="{BB962C8B-B14F-4D97-AF65-F5344CB8AC3E}">
        <p14:creationId xmlns:p14="http://schemas.microsoft.com/office/powerpoint/2010/main" val="67906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Point de résonance entre les disciplines indiqués dans les programmes</a:t>
            </a:r>
          </a:p>
          <a:p>
            <a:r>
              <a:rPr lang="fr-FR" sz="1200" kern="1200" dirty="0" smtClean="0">
                <a:solidFill>
                  <a:schemeClr val="tx1"/>
                </a:solidFill>
                <a:effectLst/>
                <a:latin typeface="Arial" charset="0"/>
                <a:ea typeface="+mn-ea"/>
                <a:cs typeface="+mn-cs"/>
              </a:rPr>
              <a:t>Inter</a:t>
            </a:r>
            <a:r>
              <a:rPr lang="fr-FR" sz="1200" kern="1200" baseline="0" dirty="0" smtClean="0">
                <a:solidFill>
                  <a:schemeClr val="tx1"/>
                </a:solidFill>
                <a:effectLst/>
                <a:latin typeface="Arial" charset="0"/>
                <a:ea typeface="+mn-ea"/>
                <a:cs typeface="+mn-cs"/>
              </a:rPr>
              <a:t>disciplinarité = mise en relief d’une discipline par rapport aux autres, nécessité pour avoir une approche globale des problèmes abordés.</a:t>
            </a:r>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 </a:t>
            </a:r>
          </a:p>
        </p:txBody>
      </p:sp>
      <p:sp>
        <p:nvSpPr>
          <p:cNvPr id="4" name="Espace réservé du numéro de diapositive 3"/>
          <p:cNvSpPr>
            <a:spLocks noGrp="1"/>
          </p:cNvSpPr>
          <p:nvPr>
            <p:ph type="sldNum" sz="quarter" idx="10"/>
          </p:nvPr>
        </p:nvSpPr>
        <p:spPr/>
        <p:txBody>
          <a:bodyPr/>
          <a:lstStyle/>
          <a:p>
            <a:pPr>
              <a:defRPr/>
            </a:pPr>
            <a:fld id="{EFB18CAF-BC6D-49A6-BCEE-4105776B5995}" type="slidenum">
              <a:rPr lang="fr-FR" altLang="fr-FR" smtClean="0"/>
              <a:pPr>
                <a:defRPr/>
              </a:pPr>
              <a:t>9</a:t>
            </a:fld>
            <a:endParaRPr lang="fr-FR" altLang="fr-FR"/>
          </a:p>
        </p:txBody>
      </p:sp>
    </p:spTree>
    <p:extLst>
      <p:ext uri="{BB962C8B-B14F-4D97-AF65-F5344CB8AC3E}">
        <p14:creationId xmlns:p14="http://schemas.microsoft.com/office/powerpoint/2010/main" val="1631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Bien expliquer que AP et EPI sont intégrés</a:t>
            </a:r>
            <a:r>
              <a:rPr lang="fr-FR" baseline="0" dirty="0" smtClean="0"/>
              <a:t> dans les programmes et les horaires disciplinaires</a:t>
            </a:r>
          </a:p>
          <a:p>
            <a:r>
              <a:rPr lang="fr-FR" sz="1200" b="0" i="0" u="none" strike="noStrike" kern="1200" baseline="0" dirty="0" smtClean="0">
                <a:solidFill>
                  <a:schemeClr val="tx1"/>
                </a:solidFill>
                <a:latin typeface="Arial" charset="0"/>
                <a:ea typeface="+mn-ea"/>
                <a:cs typeface="+mn-cs"/>
              </a:rPr>
              <a:t>Les élèves qui ont bénéficié de l’enseignement d’une langue vivante étrangère autre que l’anglais à l’école élémentaire peuvent se voir proposer de poursuivre l’apprentissage de cette langue en même temps que l’enseignement de l’anglais dès la classe de sixième. Le cas échéant, une dotation horaire spécifique peut être attribuée à cette fin.</a:t>
            </a:r>
          </a:p>
          <a:p>
            <a:r>
              <a:rPr lang="fr-FR" sz="1200" b="0" i="0" u="none" strike="noStrike" kern="1200" baseline="0" dirty="0" smtClean="0">
                <a:solidFill>
                  <a:schemeClr val="tx1"/>
                </a:solidFill>
                <a:latin typeface="Arial" charset="0"/>
                <a:ea typeface="+mn-ea"/>
                <a:cs typeface="+mn-cs"/>
              </a:rPr>
              <a:t>Aucune référence réglementaire n’indique que l’expression « </a:t>
            </a:r>
            <a:r>
              <a:rPr lang="fr-FR" sz="1200" b="0" i="0" u="none" strike="noStrike" kern="1200" baseline="0" dirty="0" err="1" smtClean="0">
                <a:solidFill>
                  <a:schemeClr val="tx1"/>
                </a:solidFill>
                <a:latin typeface="Arial" charset="0"/>
                <a:ea typeface="+mn-ea"/>
                <a:cs typeface="+mn-cs"/>
              </a:rPr>
              <a:t>bilangues</a:t>
            </a:r>
            <a:r>
              <a:rPr lang="fr-FR" sz="1200" b="0" i="0" u="none" strike="noStrike" kern="1200" baseline="0" dirty="0" smtClean="0">
                <a:solidFill>
                  <a:schemeClr val="tx1"/>
                </a:solidFill>
                <a:latin typeface="Arial" charset="0"/>
                <a:ea typeface="+mn-ea"/>
                <a:cs typeface="+mn-cs"/>
              </a:rPr>
              <a:t> de continuité » fasse référence uniquement à l’enseignement de langue vivante suivie depuis le CP. De ce fait, la continuité peut aussi s’entendre à propos d’une initiation qui aurait été menée à l’école élémentaire, à condition toutefois que celle-ci soit suffisamment conséquente. Il revient au recteur d’académie, qui décide de l’octroi ou non d’une enveloppe spécifique pour les groupes </a:t>
            </a:r>
            <a:r>
              <a:rPr lang="fr-FR" sz="1200" b="0" i="0" u="none" strike="noStrike" kern="1200" baseline="0" dirty="0" err="1" smtClean="0">
                <a:solidFill>
                  <a:schemeClr val="tx1"/>
                </a:solidFill>
                <a:latin typeface="Arial" charset="0"/>
                <a:ea typeface="+mn-ea"/>
                <a:cs typeface="+mn-cs"/>
              </a:rPr>
              <a:t>bilangues</a:t>
            </a:r>
            <a:r>
              <a:rPr lang="fr-FR" sz="1200" b="0" i="0" u="none" strike="noStrike" kern="1200" baseline="0" dirty="0" smtClean="0">
                <a:solidFill>
                  <a:schemeClr val="tx1"/>
                </a:solidFill>
                <a:latin typeface="Arial" charset="0"/>
                <a:ea typeface="+mn-ea"/>
                <a:cs typeface="+mn-cs"/>
              </a:rPr>
              <a:t>, d’apprécier la continuité</a:t>
            </a:r>
          </a:p>
          <a:p>
            <a:r>
              <a:rPr lang="fr-FR" sz="1200" b="0" i="0" u="none" strike="noStrike" kern="1200" baseline="0" dirty="0" smtClean="0">
                <a:solidFill>
                  <a:schemeClr val="tx1"/>
                </a:solidFill>
                <a:latin typeface="Arial" charset="0"/>
                <a:ea typeface="+mn-ea"/>
                <a:cs typeface="+mn-cs"/>
              </a:rPr>
              <a:t>pédagogique prise en compte pour l’ouverture d’un tel groupe.</a:t>
            </a:r>
          </a:p>
          <a:p>
            <a:r>
              <a:rPr lang="fr-FR" sz="1200" b="0" i="0" u="none" strike="noStrike" kern="1200" baseline="0" dirty="0" smtClean="0">
                <a:solidFill>
                  <a:schemeClr val="tx1"/>
                </a:solidFill>
                <a:latin typeface="Arial" charset="0"/>
                <a:ea typeface="+mn-ea"/>
                <a:cs typeface="+mn-cs"/>
              </a:rPr>
              <a:t>Les heures destinées aux classes </a:t>
            </a:r>
            <a:r>
              <a:rPr lang="fr-FR" sz="1200" b="0" i="0" u="none" strike="noStrike" kern="1200" baseline="0" dirty="0" err="1" smtClean="0">
                <a:solidFill>
                  <a:schemeClr val="tx1"/>
                </a:solidFill>
                <a:latin typeface="Arial" charset="0"/>
                <a:ea typeface="+mn-ea"/>
                <a:cs typeface="+mn-cs"/>
              </a:rPr>
              <a:t>bilangues</a:t>
            </a:r>
            <a:r>
              <a:rPr lang="fr-FR" sz="1200" b="0" i="0" u="none" strike="noStrike" kern="1200" baseline="0" dirty="0" smtClean="0">
                <a:solidFill>
                  <a:schemeClr val="tx1"/>
                </a:solidFill>
                <a:latin typeface="Arial" charset="0"/>
                <a:ea typeface="+mn-ea"/>
                <a:cs typeface="+mn-cs"/>
              </a:rPr>
              <a:t> ne sont pas prises sur la dotation supplémentaire prévue pour chaque EPLE, mais bien sur une dotation spécifique qui est par nature académique.</a:t>
            </a:r>
          </a:p>
          <a:p>
            <a:r>
              <a:rPr lang="fr-FR" sz="1200" b="0" i="0" u="none" strike="noStrike" kern="1200" baseline="0" dirty="0" smtClean="0">
                <a:solidFill>
                  <a:schemeClr val="tx1"/>
                </a:solidFill>
                <a:latin typeface="Arial" charset="0"/>
                <a:ea typeface="+mn-ea"/>
                <a:cs typeface="+mn-cs"/>
              </a:rPr>
              <a:t>Les heures consacrées à l’apprentissage de la deuxième langue vivante pour les groupes </a:t>
            </a:r>
            <a:r>
              <a:rPr lang="fr-FR" sz="1200" b="0" i="0" u="none" strike="noStrike" kern="1200" baseline="0" dirty="0" err="1" smtClean="0">
                <a:solidFill>
                  <a:schemeClr val="tx1"/>
                </a:solidFill>
                <a:latin typeface="Arial" charset="0"/>
                <a:ea typeface="+mn-ea"/>
                <a:cs typeface="+mn-cs"/>
              </a:rPr>
              <a:t>bilangues</a:t>
            </a:r>
            <a:r>
              <a:rPr lang="fr-FR" sz="1200" b="0" i="0" u="none" strike="noStrike" kern="1200" baseline="0" dirty="0" smtClean="0">
                <a:solidFill>
                  <a:schemeClr val="tx1"/>
                </a:solidFill>
                <a:latin typeface="Arial" charset="0"/>
                <a:ea typeface="+mn-ea"/>
                <a:cs typeface="+mn-cs"/>
              </a:rPr>
              <a:t> de 6e s’ajoutent aux 26 heures d’enseignements obligatoires.</a:t>
            </a:r>
          </a:p>
          <a:p>
            <a:r>
              <a:rPr lang="fr-FR" sz="1200" b="0" i="0" u="none" strike="noStrike" kern="1200" baseline="0" dirty="0" smtClean="0">
                <a:solidFill>
                  <a:schemeClr val="tx1"/>
                </a:solidFill>
                <a:latin typeface="Arial" charset="0"/>
                <a:ea typeface="+mn-ea"/>
                <a:cs typeface="+mn-cs"/>
              </a:rPr>
              <a:t>La circulaire n° 2015-106 du 30 juin 2015 précise que « l’apprentissage de ces deux langues se fera à hauteur de 6 heures hebdomadaires ». La situation est, en fait, analogue à celle d’aujourd’hui, mais avec une souplesse réglementaire nouvelle : il faut au moins 4 heures de langue vivante en 6e (arrêté du 19 mai 2015), mais on peut aller jusqu’à</a:t>
            </a:r>
          </a:p>
          <a:p>
            <a:r>
              <a:rPr lang="fr-FR" sz="1200" b="0" i="0" u="none" strike="noStrike" kern="1200" baseline="0" dirty="0" smtClean="0">
                <a:solidFill>
                  <a:schemeClr val="tx1"/>
                </a:solidFill>
                <a:latin typeface="Arial" charset="0"/>
                <a:ea typeface="+mn-ea"/>
                <a:cs typeface="+mn-cs"/>
              </a:rPr>
              <a:t>6 h (circulaire n° 2015-106 du 30 juin 2015) lorsque l’on passe à deux langues vivantes, avec une répartition qui peut être adaptée (4 h/2 h ou bien 3 h/3 h par exemple).</a:t>
            </a:r>
            <a:endParaRPr lang="fr-FR" dirty="0"/>
          </a:p>
        </p:txBody>
      </p:sp>
      <p:sp>
        <p:nvSpPr>
          <p:cNvPr id="4" name="Espace réservé du numéro de diapositive 3"/>
          <p:cNvSpPr>
            <a:spLocks noGrp="1"/>
          </p:cNvSpPr>
          <p:nvPr>
            <p:ph type="sldNum" sz="quarter" idx="10"/>
          </p:nvPr>
        </p:nvSpPr>
        <p:spPr/>
        <p:txBody>
          <a:bodyPr/>
          <a:lstStyle/>
          <a:p>
            <a:pPr>
              <a:defRPr/>
            </a:pPr>
            <a:fld id="{EFB18CAF-BC6D-49A6-BCEE-4105776B5995}" type="slidenum">
              <a:rPr lang="fr-FR" altLang="fr-FR" smtClean="0"/>
              <a:pPr>
                <a:defRPr/>
              </a:pPr>
              <a:t>10</a:t>
            </a:fld>
            <a:endParaRPr lang="fr-FR" altLang="fr-FR"/>
          </a:p>
        </p:txBody>
      </p:sp>
    </p:spTree>
    <p:extLst>
      <p:ext uri="{BB962C8B-B14F-4D97-AF65-F5344CB8AC3E}">
        <p14:creationId xmlns:p14="http://schemas.microsoft.com/office/powerpoint/2010/main" val="352900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Travail à faire :</a:t>
            </a:r>
          </a:p>
          <a:p>
            <a:pPr lvl="0"/>
            <a:r>
              <a:rPr lang="fr-FR" sz="1200" kern="1200" dirty="0" smtClean="0">
                <a:solidFill>
                  <a:schemeClr val="tx1"/>
                </a:solidFill>
                <a:effectLst/>
                <a:latin typeface="Arial" charset="0"/>
                <a:ea typeface="+mn-ea"/>
                <a:cs typeface="+mn-cs"/>
              </a:rPr>
              <a:t>Quels objectifs ?</a:t>
            </a:r>
          </a:p>
          <a:p>
            <a:pPr lvl="0"/>
            <a:r>
              <a:rPr lang="fr-FR" sz="1200" kern="1200" dirty="0" smtClean="0">
                <a:solidFill>
                  <a:schemeClr val="tx1"/>
                </a:solidFill>
                <a:effectLst/>
                <a:latin typeface="Arial" charset="0"/>
                <a:ea typeface="+mn-ea"/>
                <a:cs typeface="+mn-cs"/>
              </a:rPr>
              <a:t>Quelle</a:t>
            </a:r>
            <a:r>
              <a:rPr lang="fr-FR" sz="1200" kern="1200" baseline="0" dirty="0" smtClean="0">
                <a:solidFill>
                  <a:schemeClr val="tx1"/>
                </a:solidFill>
                <a:effectLst/>
                <a:latin typeface="Arial" charset="0"/>
                <a:ea typeface="+mn-ea"/>
                <a:cs typeface="+mn-cs"/>
              </a:rPr>
              <a:t> r</a:t>
            </a:r>
            <a:r>
              <a:rPr lang="fr-FR" sz="1200" kern="1200" dirty="0" smtClean="0">
                <a:solidFill>
                  <a:schemeClr val="tx1"/>
                </a:solidFill>
                <a:effectLst/>
                <a:latin typeface="Arial" charset="0"/>
                <a:ea typeface="+mn-ea"/>
                <a:cs typeface="+mn-cs"/>
              </a:rPr>
              <a:t>épartition entre les</a:t>
            </a:r>
            <a:r>
              <a:rPr lang="fr-FR" sz="1200" kern="1200" baseline="0" dirty="0" smtClean="0">
                <a:solidFill>
                  <a:schemeClr val="tx1"/>
                </a:solidFill>
                <a:effectLst/>
                <a:latin typeface="Arial" charset="0"/>
                <a:ea typeface="+mn-ea"/>
                <a:cs typeface="+mn-cs"/>
              </a:rPr>
              <a:t> disciplines ?</a:t>
            </a:r>
            <a:endParaRPr lang="fr-FR" sz="1200" kern="1200" dirty="0" smtClean="0">
              <a:solidFill>
                <a:schemeClr val="tx1"/>
              </a:solidFill>
              <a:effectLst/>
              <a:latin typeface="Arial" charset="0"/>
              <a:ea typeface="+mn-ea"/>
              <a:cs typeface="+mn-cs"/>
            </a:endParaRPr>
          </a:p>
          <a:p>
            <a:pPr lvl="0"/>
            <a:r>
              <a:rPr lang="fr-FR" sz="1200" kern="1200" dirty="0" smtClean="0">
                <a:solidFill>
                  <a:schemeClr val="tx1"/>
                </a:solidFill>
                <a:effectLst/>
                <a:latin typeface="Arial" charset="0"/>
                <a:ea typeface="+mn-ea"/>
                <a:cs typeface="+mn-cs"/>
              </a:rPr>
              <a:t>Quelle activité ?</a:t>
            </a:r>
          </a:p>
          <a:p>
            <a:pPr lvl="0"/>
            <a:r>
              <a:rPr lang="fr-FR" sz="1200" kern="1200" dirty="0" smtClean="0">
                <a:solidFill>
                  <a:schemeClr val="tx1"/>
                </a:solidFill>
                <a:effectLst/>
                <a:latin typeface="Arial" charset="0"/>
                <a:ea typeface="+mn-ea"/>
                <a:cs typeface="+mn-cs"/>
              </a:rPr>
              <a:t>Quelles modalités ?</a:t>
            </a:r>
          </a:p>
          <a:p>
            <a:pPr lvl="0"/>
            <a:r>
              <a:rPr lang="fr-FR" sz="1200" kern="1200" dirty="0" smtClean="0">
                <a:solidFill>
                  <a:schemeClr val="tx1"/>
                </a:solidFill>
                <a:effectLst/>
                <a:latin typeface="Arial" charset="0"/>
                <a:ea typeface="+mn-ea"/>
                <a:cs typeface="+mn-cs"/>
              </a:rPr>
              <a:t>Quelle planification ?</a:t>
            </a:r>
          </a:p>
          <a:p>
            <a:endParaRPr lang="fr-FR" dirty="0"/>
          </a:p>
        </p:txBody>
      </p:sp>
      <p:sp>
        <p:nvSpPr>
          <p:cNvPr id="4" name="Espace réservé du numéro de diapositive 3"/>
          <p:cNvSpPr>
            <a:spLocks noGrp="1"/>
          </p:cNvSpPr>
          <p:nvPr>
            <p:ph type="sldNum" sz="quarter" idx="10"/>
          </p:nvPr>
        </p:nvSpPr>
        <p:spPr/>
        <p:txBody>
          <a:bodyPr/>
          <a:lstStyle/>
          <a:p>
            <a:pPr>
              <a:defRPr/>
            </a:pPr>
            <a:fld id="{EFB18CAF-BC6D-49A6-BCEE-4105776B5995}" type="slidenum">
              <a:rPr lang="fr-FR" altLang="fr-FR" smtClean="0"/>
              <a:pPr>
                <a:defRPr/>
              </a:pPr>
              <a:t>11</a:t>
            </a:fld>
            <a:endParaRPr lang="fr-FR" altLang="fr-FR"/>
          </a:p>
        </p:txBody>
      </p:sp>
    </p:spTree>
    <p:extLst>
      <p:ext uri="{BB962C8B-B14F-4D97-AF65-F5344CB8AC3E}">
        <p14:creationId xmlns:p14="http://schemas.microsoft.com/office/powerpoint/2010/main" val="279716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824163" y="6259513"/>
            <a:ext cx="4519612"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r>
              <a:rPr lang="fr-FR" altLang="fr-FR" sz="1400" smtClean="0">
                <a:solidFill>
                  <a:srgbClr val="0000FF"/>
                </a:solidFill>
                <a:latin typeface="Arial" panose="020B0604020202020204" pitchFamily="34" charset="0"/>
              </a:rPr>
              <a:t>Brigitte JAUFFRET - C-TICE</a:t>
            </a:r>
          </a:p>
          <a:p>
            <a:pPr algn="ctr">
              <a:defRPr/>
            </a:pPr>
            <a:r>
              <a:rPr lang="fr-FR" altLang="fr-FR" sz="1400" smtClean="0">
                <a:solidFill>
                  <a:srgbClr val="0000FF"/>
                </a:solidFill>
                <a:latin typeface="Arial" panose="020B0604020202020204" pitchFamily="34" charset="0"/>
              </a:rPr>
              <a:t> Patrick BOISTEL Pôle TICE / Didier HANSER - DATSI</a:t>
            </a:r>
            <a:endParaRPr lang="fr-FR" altLang="fr-FR" sz="1400" smtClean="0">
              <a:latin typeface="Arial" panose="020B0604020202020204" pitchFamily="34" charset="0"/>
            </a:endParaRPr>
          </a:p>
        </p:txBody>
      </p:sp>
      <p:pic>
        <p:nvPicPr>
          <p:cNvPr id="5" name="Picture 2" descr="LOGO ACAD_vect COURR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52400"/>
            <a:ext cx="1514475" cy="146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5510" name="Rectangle 6"/>
          <p:cNvSpPr>
            <a:spLocks noGrp="1" noChangeArrowheads="1"/>
          </p:cNvSpPr>
          <p:nvPr>
            <p:ph type="ctrTitle"/>
          </p:nvPr>
        </p:nvSpPr>
        <p:spPr>
          <a:xfrm>
            <a:off x="1443038" y="985838"/>
            <a:ext cx="7239000" cy="1444625"/>
          </a:xfrm>
        </p:spPr>
        <p:txBody>
          <a:bodyPr/>
          <a:lstStyle>
            <a:lvl1pPr>
              <a:defRPr sz="4000"/>
            </a:lvl1pPr>
          </a:lstStyle>
          <a:p>
            <a:r>
              <a:rPr lang="fr-FR" smtClean="0"/>
              <a:t>Modifiez le style du titre</a:t>
            </a:r>
            <a:endParaRPr lang="fr-FR"/>
          </a:p>
        </p:txBody>
      </p:sp>
      <p:sp>
        <p:nvSpPr>
          <p:cNvPr id="40551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fr-FR" smtClean="0"/>
              <a:t>Modifiez le style des sous-titres du masque</a:t>
            </a:r>
            <a:endParaRPr lang="fr-FR"/>
          </a:p>
        </p:txBody>
      </p:sp>
      <p:sp>
        <p:nvSpPr>
          <p:cNvPr id="6" name="Rectangle 8"/>
          <p:cNvSpPr>
            <a:spLocks noGrp="1" noChangeArrowheads="1"/>
          </p:cNvSpPr>
          <p:nvPr>
            <p:ph type="dt" sz="half" idx="10"/>
          </p:nvPr>
        </p:nvSpPr>
        <p:spPr/>
        <p:txBody>
          <a:bodyPr/>
          <a:lstStyle>
            <a:lvl1pPr>
              <a:defRPr/>
            </a:lvl1pPr>
          </a:lstStyle>
          <a:p>
            <a:pPr>
              <a:defRPr/>
            </a:pPr>
            <a:fld id="{552B92E5-1078-48BF-A6EC-115BF525D24B}" type="datetime1">
              <a:rPr lang="fr-FR"/>
              <a:pPr>
                <a:defRPr/>
              </a:pPr>
              <a:t>25/04/2017</a:t>
            </a:fld>
            <a:endParaRPr lang="fr-FR"/>
          </a:p>
        </p:txBody>
      </p:sp>
      <p:sp>
        <p:nvSpPr>
          <p:cNvPr id="7" name="Rectangle 9"/>
          <p:cNvSpPr>
            <a:spLocks noGrp="1" noChangeArrowheads="1"/>
          </p:cNvSpPr>
          <p:nvPr>
            <p:ph type="ftr" sz="quarter" idx="11"/>
          </p:nvPr>
        </p:nvSpPr>
        <p:spPr/>
        <p:txBody>
          <a:bodyPr/>
          <a:lstStyle>
            <a:lvl1pPr>
              <a:defRPr/>
            </a:lvl1pPr>
          </a:lstStyle>
          <a:p>
            <a:pPr>
              <a:defRPr/>
            </a:pPr>
            <a:endParaRPr lang="fr-FR"/>
          </a:p>
        </p:txBody>
      </p:sp>
      <p:sp>
        <p:nvSpPr>
          <p:cNvPr id="8" name="Rectangle 10"/>
          <p:cNvSpPr>
            <a:spLocks noGrp="1" noChangeArrowheads="1"/>
          </p:cNvSpPr>
          <p:nvPr>
            <p:ph type="sldNum" sz="quarter" idx="12"/>
          </p:nvPr>
        </p:nvSpPr>
        <p:spPr/>
        <p:txBody>
          <a:bodyPr/>
          <a:lstStyle>
            <a:lvl1pPr>
              <a:defRPr smtClean="0"/>
            </a:lvl1pPr>
          </a:lstStyle>
          <a:p>
            <a:pPr>
              <a:defRPr/>
            </a:pPr>
            <a:fld id="{4340ED62-1237-4231-AC93-EFD66EEF5084}" type="slidenum">
              <a:rPr lang="fr-FR" altLang="fr-FR"/>
              <a:pPr>
                <a:defRPr/>
              </a:pPr>
              <a:t>‹#›</a:t>
            </a:fld>
            <a:endParaRPr lang="fr-FR" altLang="fr-FR"/>
          </a:p>
        </p:txBody>
      </p:sp>
    </p:spTree>
    <p:extLst>
      <p:ext uri="{BB962C8B-B14F-4D97-AF65-F5344CB8AC3E}">
        <p14:creationId xmlns:p14="http://schemas.microsoft.com/office/powerpoint/2010/main" val="31523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1914E0A6-C889-4312-A0EF-C12FF4F1062A}" type="datetime1">
              <a:rPr lang="fr-FR"/>
              <a:pPr>
                <a:defRPr/>
              </a:pPr>
              <a:t>25/04/2017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51FB7201-CFFE-43EF-94D8-B5F348BFBC7B}" type="slidenum">
              <a:rPr lang="fr-FR" altLang="fr-FR"/>
              <a:pPr>
                <a:defRPr/>
              </a:pPr>
              <a:t>‹#›</a:t>
            </a:fld>
            <a:endParaRPr lang="fr-FR" altLang="fr-FR"/>
          </a:p>
        </p:txBody>
      </p:sp>
    </p:spTree>
    <p:extLst>
      <p:ext uri="{BB962C8B-B14F-4D97-AF65-F5344CB8AC3E}">
        <p14:creationId xmlns:p14="http://schemas.microsoft.com/office/powerpoint/2010/main" val="366938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36BE5786-99EF-4F05-B1BD-ECD1038D5DF8}" type="datetime1">
              <a:rPr lang="fr-FR"/>
              <a:pPr>
                <a:defRPr/>
              </a:pPr>
              <a:t>25/04/2017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92AF8BF4-2852-4E68-8ED4-AD6ED382138E}" type="slidenum">
              <a:rPr lang="fr-FR" altLang="fr-FR"/>
              <a:pPr>
                <a:defRPr/>
              </a:pPr>
              <a:t>‹#›</a:t>
            </a:fld>
            <a:endParaRPr lang="fr-FR" altLang="fr-FR"/>
          </a:p>
        </p:txBody>
      </p:sp>
    </p:spTree>
    <p:extLst>
      <p:ext uri="{BB962C8B-B14F-4D97-AF65-F5344CB8AC3E}">
        <p14:creationId xmlns:p14="http://schemas.microsoft.com/office/powerpoint/2010/main" val="722877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98239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703694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4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70369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84734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209D6650-A728-4728-BEFE-5C5CCEDD4E3C}" type="datetime1">
              <a:rPr lang="fr-FR"/>
              <a:pPr>
                <a:defRPr/>
              </a:pPr>
              <a:t>25/04/2017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7ED849AA-1D7F-4E38-AA57-84D5B74C696B}" type="slidenum">
              <a:rPr lang="fr-FR" altLang="fr-FR"/>
              <a:pPr>
                <a:defRPr/>
              </a:pPr>
              <a:t>‹#›</a:t>
            </a:fld>
            <a:endParaRPr lang="fr-FR" altLang="fr-FR"/>
          </a:p>
        </p:txBody>
      </p:sp>
    </p:spTree>
    <p:extLst>
      <p:ext uri="{BB962C8B-B14F-4D97-AF65-F5344CB8AC3E}">
        <p14:creationId xmlns:p14="http://schemas.microsoft.com/office/powerpoint/2010/main" val="778581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fld id="{E9AB3578-33EE-4395-BAE9-9FC48C981245}" type="datetime1">
              <a:rPr lang="fr-FR"/>
              <a:pPr>
                <a:defRPr/>
              </a:pPr>
              <a:t>25/04/2017</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9BC04219-F6AB-445A-B373-C3572E9C1608}" type="slidenum">
              <a:rPr lang="fr-FR" altLang="fr-FR"/>
              <a:pPr>
                <a:defRPr/>
              </a:pPr>
              <a:t>‹#›</a:t>
            </a:fld>
            <a:endParaRPr lang="fr-FR" altLang="fr-FR"/>
          </a:p>
        </p:txBody>
      </p:sp>
    </p:spTree>
    <p:extLst>
      <p:ext uri="{BB962C8B-B14F-4D97-AF65-F5344CB8AC3E}">
        <p14:creationId xmlns:p14="http://schemas.microsoft.com/office/powerpoint/2010/main" val="405136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fld id="{5311DA14-1ABC-461B-A01A-BF1D90BD607A}" type="datetime1">
              <a:rPr lang="fr-FR"/>
              <a:pPr>
                <a:defRPr/>
              </a:pPr>
              <a:t>25/04/2017</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906E24C5-FE9B-4AFC-8F69-ED2CE9562102}" type="slidenum">
              <a:rPr lang="fr-FR" altLang="fr-FR"/>
              <a:pPr>
                <a:defRPr/>
              </a:pPr>
              <a:t>‹#›</a:t>
            </a:fld>
            <a:endParaRPr lang="fr-FR" altLang="fr-FR"/>
          </a:p>
        </p:txBody>
      </p:sp>
    </p:spTree>
    <p:extLst>
      <p:ext uri="{BB962C8B-B14F-4D97-AF65-F5344CB8AC3E}">
        <p14:creationId xmlns:p14="http://schemas.microsoft.com/office/powerpoint/2010/main" val="1947887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fld id="{0ACAAE0B-9B3A-4DDC-A2F1-BB61E5470BD3}" type="datetime1">
              <a:rPr lang="fr-FR"/>
              <a:pPr>
                <a:defRPr/>
              </a:pPr>
              <a:t>25/04/2017</a:t>
            </a:fld>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07BE4CC2-FCD4-4C11-9D0C-E8295DBDCC7E}" type="slidenum">
              <a:rPr lang="fr-FR" altLang="fr-FR"/>
              <a:pPr>
                <a:defRPr/>
              </a:pPr>
              <a:t>‹#›</a:t>
            </a:fld>
            <a:endParaRPr lang="fr-FR" altLang="fr-FR"/>
          </a:p>
        </p:txBody>
      </p:sp>
    </p:spTree>
    <p:extLst>
      <p:ext uri="{BB962C8B-B14F-4D97-AF65-F5344CB8AC3E}">
        <p14:creationId xmlns:p14="http://schemas.microsoft.com/office/powerpoint/2010/main" val="2473318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fld id="{9B294FE4-4A7A-4384-8A7C-E739620E242A}" type="datetime1">
              <a:rPr lang="fr-FR"/>
              <a:pPr>
                <a:defRPr/>
              </a:pPr>
              <a:t>25/04/2017</a:t>
            </a:fld>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4D1DA0A6-747A-4C8D-99DC-59F2A7DD5137}" type="slidenum">
              <a:rPr lang="fr-FR" altLang="fr-FR"/>
              <a:pPr>
                <a:defRPr/>
              </a:pPr>
              <a:t>‹#›</a:t>
            </a:fld>
            <a:endParaRPr lang="fr-FR" altLang="fr-FR"/>
          </a:p>
        </p:txBody>
      </p:sp>
    </p:spTree>
    <p:extLst>
      <p:ext uri="{BB962C8B-B14F-4D97-AF65-F5344CB8AC3E}">
        <p14:creationId xmlns:p14="http://schemas.microsoft.com/office/powerpoint/2010/main" val="77666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0397DB19-08E2-4D71-8C08-AE4E31AE2043}" type="datetime1">
              <a:rPr lang="fr-FR"/>
              <a:pPr>
                <a:defRPr/>
              </a:pPr>
              <a:t>25/04/2017</a:t>
            </a:fld>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168D2724-9DF4-43FB-8E2F-7472923588C6}" type="slidenum">
              <a:rPr lang="fr-FR" altLang="fr-FR"/>
              <a:pPr>
                <a:defRPr/>
              </a:pPr>
              <a:t>‹#›</a:t>
            </a:fld>
            <a:endParaRPr lang="fr-FR" altLang="fr-FR"/>
          </a:p>
        </p:txBody>
      </p:sp>
    </p:spTree>
    <p:extLst>
      <p:ext uri="{BB962C8B-B14F-4D97-AF65-F5344CB8AC3E}">
        <p14:creationId xmlns:p14="http://schemas.microsoft.com/office/powerpoint/2010/main" val="337812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fld id="{09EFF96D-D1EF-4CFF-8A29-37917B8ABB08}" type="datetime1">
              <a:rPr lang="fr-FR"/>
              <a:pPr>
                <a:defRPr/>
              </a:pPr>
              <a:t>25/04/2017</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4BD32142-3190-466D-AEE0-BB9780786393}" type="slidenum">
              <a:rPr lang="fr-FR" altLang="fr-FR"/>
              <a:pPr>
                <a:defRPr/>
              </a:pPr>
              <a:t>‹#›</a:t>
            </a:fld>
            <a:endParaRPr lang="fr-FR" altLang="fr-FR"/>
          </a:p>
        </p:txBody>
      </p:sp>
    </p:spTree>
    <p:extLst>
      <p:ext uri="{BB962C8B-B14F-4D97-AF65-F5344CB8AC3E}">
        <p14:creationId xmlns:p14="http://schemas.microsoft.com/office/powerpoint/2010/main" val="28086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fld id="{4BDCE8CB-FC46-46E6-A04E-366E4C0D722A}" type="datetime1">
              <a:rPr lang="fr-FR"/>
              <a:pPr>
                <a:defRPr/>
              </a:pPr>
              <a:t>25/04/2017</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E443BC66-2B8D-491C-9454-FBBBAFB84AC8}" type="slidenum">
              <a:rPr lang="fr-FR" altLang="fr-FR"/>
              <a:pPr>
                <a:defRPr/>
              </a:pPr>
              <a:t>‹#›</a:t>
            </a:fld>
            <a:endParaRPr lang="fr-FR" altLang="fr-FR"/>
          </a:p>
        </p:txBody>
      </p:sp>
    </p:spTree>
    <p:extLst>
      <p:ext uri="{BB962C8B-B14F-4D97-AF65-F5344CB8AC3E}">
        <p14:creationId xmlns:p14="http://schemas.microsoft.com/office/powerpoint/2010/main" val="410638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727200" y="301625"/>
            <a:ext cx="69564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1027"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044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fld id="{0CEEC1F0-D365-405B-9EA6-C714FE920CAC}" type="datetime1">
              <a:rPr lang="fr-FR"/>
              <a:pPr>
                <a:defRPr/>
              </a:pPr>
              <a:t>25/04/2017</a:t>
            </a:fld>
            <a:endParaRPr lang="fr-FR"/>
          </a:p>
        </p:txBody>
      </p:sp>
      <p:sp>
        <p:nvSpPr>
          <p:cNvPr id="4044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mn-cs"/>
              </a:defRPr>
            </a:lvl1pPr>
          </a:lstStyle>
          <a:p>
            <a:pPr>
              <a:defRPr/>
            </a:pPr>
            <a:endParaRPr lang="fr-FR"/>
          </a:p>
        </p:txBody>
      </p:sp>
      <p:sp>
        <p:nvSpPr>
          <p:cNvPr id="4044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88F518C-F56F-49E7-B554-B4C6F297C71A}" type="slidenum">
              <a:rPr lang="fr-FR" altLang="fr-FR"/>
              <a:pPr>
                <a:defRPr/>
              </a:pPr>
              <a:t>‹#›</a:t>
            </a:fld>
            <a:endParaRPr lang="fr-FR" altLang="fr-FR"/>
          </a:p>
        </p:txBody>
      </p:sp>
      <p:pic>
        <p:nvPicPr>
          <p:cNvPr id="1031"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8313" y="6237288"/>
            <a:ext cx="1296987"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56" r:id="rId12"/>
    <p:sldLayoutId id="2147483757" r:id="rId13"/>
    <p:sldLayoutId id="2147483758" r:id="rId14"/>
    <p:sldLayoutId id="2147483759" r:id="rId1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file:////Users/pelissier/Documents/IA-IPR%20STI/Activit&#233;s%20IPR%20STI/2016-2017/S&#233;minaire%20d&#233;marche%20projet/Macintosh%20HD:Users:pelissier:Documents:Re&#769;forme%20colle&#768;ge%20:Re&#769;flexions%20IA-IPR:Cycle%203:Fiche%20guide&#160;ST%206e&#768;me.docx!OLE_LINK1" TargetMode="External"/><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10793130-1665-4BB2-B8C4-1DBABD416E02}" type="slidenum">
              <a:rPr lang="fr-FR" altLang="fr-FR" sz="1200"/>
              <a:pPr>
                <a:spcBef>
                  <a:spcPct val="0"/>
                </a:spcBef>
                <a:buClrTx/>
                <a:buSzTx/>
                <a:buFontTx/>
                <a:buNone/>
              </a:pPr>
              <a:t>1</a:t>
            </a:fld>
            <a:endParaRPr lang="fr-FR" altLang="fr-FR" sz="1200"/>
          </a:p>
        </p:txBody>
      </p:sp>
      <p:pic>
        <p:nvPicPr>
          <p:cNvPr id="512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9144000" cy="657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a:xfrm>
            <a:off x="792163" y="188640"/>
            <a:ext cx="7786687" cy="2076723"/>
          </a:xfrm>
        </p:spPr>
        <p:txBody>
          <a:bodyPr/>
          <a:lstStyle/>
          <a:p>
            <a:pPr algn="ctr" eaLnBrk="1" hangingPunct="1"/>
            <a:r>
              <a:rPr lang="fr-FR" altLang="fr-FR" sz="4000" b="1" dirty="0" smtClean="0">
                <a:solidFill>
                  <a:srgbClr val="54708E"/>
                </a:solidFill>
              </a:rPr>
              <a:t>Réforme du collège:</a:t>
            </a:r>
            <a:br>
              <a:rPr lang="fr-FR" altLang="fr-FR" sz="4000" b="1" dirty="0" smtClean="0">
                <a:solidFill>
                  <a:srgbClr val="54708E"/>
                </a:solidFill>
              </a:rPr>
            </a:br>
            <a:r>
              <a:rPr lang="fr-FR" altLang="fr-FR" sz="2800" b="1" dirty="0" smtClean="0">
                <a:solidFill>
                  <a:srgbClr val="54708E"/>
                </a:solidFill>
              </a:rPr>
              <a:t>une évolution majeure du système éducatif</a:t>
            </a:r>
            <a:br>
              <a:rPr lang="fr-FR" altLang="fr-FR" sz="2800" b="1" dirty="0" smtClean="0">
                <a:solidFill>
                  <a:srgbClr val="54708E"/>
                </a:solidFill>
              </a:rPr>
            </a:br>
            <a:r>
              <a:rPr lang="fr-FR" altLang="fr-FR" sz="2800" b="1" dirty="0">
                <a:solidFill>
                  <a:srgbClr val="54708E"/>
                </a:solidFill>
              </a:rPr>
              <a:t/>
            </a:r>
            <a:br>
              <a:rPr lang="fr-FR" altLang="fr-FR" sz="2800" b="1" dirty="0">
                <a:solidFill>
                  <a:srgbClr val="54708E"/>
                </a:solidFill>
              </a:rPr>
            </a:br>
            <a:r>
              <a:rPr lang="fr-FR" altLang="fr-FR" sz="2000" b="1" dirty="0" smtClean="0">
                <a:solidFill>
                  <a:srgbClr val="54708E"/>
                </a:solidFill>
              </a:rPr>
              <a:t>Séminaire du 26 avril 2017 </a:t>
            </a:r>
            <a:br>
              <a:rPr lang="fr-FR" altLang="fr-FR" sz="2000" b="1" dirty="0" smtClean="0">
                <a:solidFill>
                  <a:srgbClr val="54708E"/>
                </a:solidFill>
              </a:rPr>
            </a:br>
            <a:r>
              <a:rPr lang="fr-FR" altLang="fr-FR" sz="2000" b="1" dirty="0" smtClean="0">
                <a:solidFill>
                  <a:srgbClr val="54708E"/>
                </a:solidFill>
              </a:rPr>
              <a:t>Lycée Jean Perrin MARSEILLE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79513" y="141289"/>
            <a:ext cx="8808912" cy="623416"/>
          </a:xfrm>
        </p:spPr>
        <p:txBody>
          <a:bodyPr/>
          <a:lstStyle/>
          <a:p>
            <a:r>
              <a:rPr lang="fr-FR" altLang="fr-FR" sz="3000" dirty="0" smtClean="0">
                <a:latin typeface="Calibri" panose="020F0502020204030204" pitchFamily="34" charset="0"/>
                <a:cs typeface="Calibri" panose="020F0502020204030204" pitchFamily="34" charset="0"/>
              </a:rPr>
              <a:t>LES TROIS FORMES DE L’ENSEIGNEMENT OBLIGATOIRE</a:t>
            </a:r>
            <a:endParaRPr lang="fr-FR" altLang="fr-FR" dirty="0" smtClean="0">
              <a:latin typeface="Calibri" panose="020F0502020204030204" pitchFamily="34" charset="0"/>
              <a:cs typeface="Calibri" panose="020F050202020403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82469044"/>
              </p:ext>
            </p:extLst>
          </p:nvPr>
        </p:nvGraphicFramePr>
        <p:xfrm>
          <a:off x="179513" y="1124745"/>
          <a:ext cx="8808913" cy="5688631"/>
        </p:xfrm>
        <a:graphic>
          <a:graphicData uri="http://schemas.openxmlformats.org/drawingml/2006/table">
            <a:tbl>
              <a:tblPr/>
              <a:tblGrid>
                <a:gridCol w="2592287"/>
                <a:gridCol w="1853061"/>
                <a:gridCol w="1453386"/>
                <a:gridCol w="1456793"/>
                <a:gridCol w="1453386"/>
              </a:tblGrid>
              <a:tr h="351884">
                <a:tc rowSpan="2">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cs typeface="Arial" pitchFamily="34" charset="0"/>
                        </a:rPr>
                        <a:t> Enseignements</a:t>
                      </a:r>
                      <a:endParaRPr kumimoji="0" lang="fr-FR" altLang="fr-FR" sz="1600" b="1" i="0" u="none" strike="noStrike" cap="none" normalizeH="0" baseline="0" dirty="0" smtClean="0">
                        <a:ln>
                          <a:noFill/>
                        </a:ln>
                        <a:solidFill>
                          <a:srgbClr val="FFFFFF"/>
                        </a:solidFill>
                        <a:effectLst/>
                        <a:latin typeface="Calibri" pitchFamily="34" charset="0"/>
                        <a:ea typeface="MS PGothic" pitchFamily="34" charset="-128"/>
                        <a:cs typeface="Arial" pitchFamily="34" charset="0"/>
                      </a:endParaRPr>
                    </a:p>
                  </a:txBody>
                  <a:tcPr marL="35990" marR="3599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98D5"/>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FFFFFF"/>
                          </a:solidFill>
                          <a:effectLst/>
                          <a:latin typeface="Calibri" pitchFamily="34" charset="0"/>
                          <a:ea typeface="MS PGothic" pitchFamily="34" charset="-128"/>
                          <a:cs typeface="Arial" pitchFamily="34" charset="0"/>
                        </a:rPr>
                        <a:t>Cycle 3</a:t>
                      </a:r>
                    </a:p>
                  </a:txBody>
                  <a:tcPr marL="35990" marR="3599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BB1F"/>
                    </a:solidFill>
                  </a:tcPr>
                </a:tc>
                <a:tc gridSpan="3">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FFFFFF"/>
                          </a:solidFill>
                          <a:effectLst/>
                          <a:latin typeface="Calibri" pitchFamily="34" charset="0"/>
                          <a:ea typeface="MS PGothic" pitchFamily="34" charset="-128"/>
                          <a:cs typeface="Arial" pitchFamily="34" charset="0"/>
                        </a:rPr>
                        <a:t>Cycle 4</a:t>
                      </a:r>
                    </a:p>
                  </a:txBody>
                  <a:tcPr marL="35990" marR="3599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hMerge="1">
                  <a:txBody>
                    <a:bodyPr/>
                    <a:lstStyle/>
                    <a:p>
                      <a:endParaRPr lang="fr-FR"/>
                    </a:p>
                  </a:txBody>
                  <a:tcPr/>
                </a:tc>
              </a:tr>
              <a:tr h="351884">
                <a:tc vMerge="1">
                  <a:txBody>
                    <a:bodyPr/>
                    <a:lstStyle/>
                    <a:p>
                      <a:endParaRPr lang="fr-FR"/>
                    </a:p>
                  </a:txBody>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FFFFFF"/>
                          </a:solidFill>
                          <a:effectLst/>
                          <a:latin typeface="Calibri" pitchFamily="34" charset="0"/>
                          <a:ea typeface="MS PGothic" pitchFamily="34" charset="-128"/>
                          <a:cs typeface="Arial" pitchFamily="34" charset="0"/>
                        </a:rPr>
                        <a:t>6</a:t>
                      </a:r>
                      <a:r>
                        <a:rPr kumimoji="0" lang="fr-FR" altLang="fr-FR" sz="1800" b="0" i="0" u="none" strike="noStrike" cap="none" normalizeH="0" baseline="30000" dirty="0" smtClean="0">
                          <a:ln>
                            <a:noFill/>
                          </a:ln>
                          <a:solidFill>
                            <a:srgbClr val="FFFFFF"/>
                          </a:solidFill>
                          <a:effectLst/>
                          <a:latin typeface="Calibri" pitchFamily="34" charset="0"/>
                          <a:ea typeface="MS PGothic" pitchFamily="34" charset="-128"/>
                          <a:cs typeface="Arial" pitchFamily="34" charset="0"/>
                        </a:rPr>
                        <a:t>e</a:t>
                      </a:r>
                    </a:p>
                  </a:txBody>
                  <a:tcPr marL="35990" marR="3599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BB1F"/>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FFFFFF"/>
                          </a:solidFill>
                          <a:effectLst/>
                          <a:latin typeface="Calibri" pitchFamily="34" charset="0"/>
                          <a:ea typeface="MS PGothic" pitchFamily="34" charset="-128"/>
                          <a:cs typeface="Arial" pitchFamily="34" charset="0"/>
                        </a:rPr>
                        <a:t>5</a:t>
                      </a:r>
                      <a:r>
                        <a:rPr kumimoji="0" lang="fr-FR" altLang="fr-FR" sz="1800" b="0" i="0" u="none" strike="noStrike" cap="none" normalizeH="0" baseline="30000" dirty="0" smtClean="0">
                          <a:ln>
                            <a:noFill/>
                          </a:ln>
                          <a:solidFill>
                            <a:srgbClr val="FFFFFF"/>
                          </a:solidFill>
                          <a:effectLst/>
                          <a:latin typeface="Calibri" pitchFamily="34" charset="0"/>
                          <a:ea typeface="MS PGothic" pitchFamily="34" charset="-128"/>
                          <a:cs typeface="Arial" pitchFamily="34" charset="0"/>
                        </a:rPr>
                        <a:t>e</a:t>
                      </a:r>
                    </a:p>
                  </a:txBody>
                  <a:tcPr marL="35990" marR="3599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FFFFFF"/>
                          </a:solidFill>
                          <a:effectLst/>
                          <a:latin typeface="Calibri" pitchFamily="34" charset="0"/>
                          <a:ea typeface="MS PGothic" pitchFamily="34" charset="-128"/>
                          <a:cs typeface="Arial" pitchFamily="34" charset="0"/>
                        </a:rPr>
                        <a:t>4</a:t>
                      </a:r>
                      <a:r>
                        <a:rPr kumimoji="0" lang="fr-FR" altLang="fr-FR" sz="1800" b="0" i="0" u="none" strike="noStrike" cap="none" normalizeH="0" baseline="30000" smtClean="0">
                          <a:ln>
                            <a:noFill/>
                          </a:ln>
                          <a:solidFill>
                            <a:srgbClr val="FFFFFF"/>
                          </a:solidFill>
                          <a:effectLst/>
                          <a:latin typeface="Calibri" pitchFamily="34" charset="0"/>
                          <a:ea typeface="MS PGothic" pitchFamily="34" charset="-128"/>
                          <a:cs typeface="Arial" pitchFamily="34" charset="0"/>
                        </a:rPr>
                        <a:t>e</a:t>
                      </a:r>
                    </a:p>
                  </a:txBody>
                  <a:tcPr marL="35990" marR="3599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FFFFFF"/>
                          </a:solidFill>
                          <a:effectLst/>
                          <a:latin typeface="Calibri" pitchFamily="34" charset="0"/>
                          <a:ea typeface="MS PGothic" pitchFamily="34" charset="-128"/>
                          <a:cs typeface="Arial" pitchFamily="34" charset="0"/>
                        </a:rPr>
                        <a:t>3</a:t>
                      </a:r>
                      <a:r>
                        <a:rPr kumimoji="0" lang="fr-FR" altLang="fr-FR" sz="1800" b="0" i="0" u="none" strike="noStrike" cap="none" normalizeH="0" baseline="30000" dirty="0" smtClean="0">
                          <a:ln>
                            <a:noFill/>
                          </a:ln>
                          <a:solidFill>
                            <a:srgbClr val="FFFFFF"/>
                          </a:solidFill>
                          <a:effectLst/>
                          <a:latin typeface="Calibri" pitchFamily="34" charset="0"/>
                          <a:ea typeface="MS PGothic" pitchFamily="34" charset="-128"/>
                          <a:cs typeface="Arial" pitchFamily="34" charset="0"/>
                        </a:rPr>
                        <a:t>e</a:t>
                      </a:r>
                    </a:p>
                  </a:txBody>
                  <a:tcPr marL="35990" marR="3599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a:t>
                      </a: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Éducation physique et sportive</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4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Enseignements artistiques </a:t>
                      </a:r>
                    </a:p>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(arts plastiques + éducation musicale)</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1 h + 1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+ 1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+ 1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1 h + 1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a:t>
                      </a: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Français</a:t>
                      </a:r>
                      <a:endPar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endParaRP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4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4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4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4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HG – EMC</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3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Langue vivante 1</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4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3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Langue vivante 2</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2h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2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2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Mathématiques</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4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3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3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3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a:t>
                      </a: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SVT</a:t>
                      </a:r>
                      <a:endParaRPr kumimoji="0" lang="fr-FR" altLang="fr-FR" sz="12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endParaRP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rowSpan="3">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4 h</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Technologie</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vMerge="1">
                  <a:txBody>
                    <a:bodyPr/>
                    <a:lstStyle/>
                    <a:p>
                      <a:endParaRPr lang="fr-FR"/>
                    </a:p>
                  </a:txBody>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366410">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Sciences physiques et chimiques</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vMerge="1">
                  <a:txBody>
                    <a:bodyPr/>
                    <a:lstStyle/>
                    <a:p>
                      <a:endParaRPr lang="fr-FR"/>
                    </a:p>
                  </a:txBody>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1 h 30</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C7C9">
                        <a:alpha val="30196"/>
                      </a:srgbClr>
                    </a:solidFill>
                  </a:tcPr>
                </a:tc>
              </a:tr>
              <a:tr h="1288703">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1600200" marR="0" lvl="3" indent="0" algn="l" defTabSz="457200" rtl="0" eaLnBrk="1" fontAlgn="ctr"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 </a:t>
                      </a:r>
                      <a:r>
                        <a:rPr kumimoji="0" lang="fr-FR" altLang="fr-FR" sz="2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Total </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alpha val="30196"/>
                      </a:srgbClr>
                    </a:solidFill>
                  </a:tcPr>
                </a:tc>
                <a:tc>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26 h dont 3 h traitées en AP</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alpha val="30196"/>
                      </a:srgbClr>
                    </a:solidFill>
                  </a:tcPr>
                </a:tc>
                <a:tc gridSpan="3">
                  <a:txBody>
                    <a:bodyPr/>
                    <a:lstStyle>
                      <a:lvl1pPr defTabSz="457200" eaLnBrk="0" hangingPunct="0">
                        <a:spcBef>
                          <a:spcPct val="60000"/>
                        </a:spcBef>
                        <a:spcAft>
                          <a:spcPct val="40000"/>
                        </a:spcAft>
                        <a:buClr>
                          <a:srgbClr val="FF0000"/>
                        </a:buClr>
                        <a:buSzPct val="100000"/>
                        <a:buFont typeface="Akkurat-BoldExtra" pitchFamily="-84" charset="0"/>
                        <a:defRPr>
                          <a:solidFill>
                            <a:srgbClr val="1C1850"/>
                          </a:solidFill>
                          <a:latin typeface="Calibri" pitchFamily="34" charset="0"/>
                          <a:ea typeface="Arial" pitchFamily="34" charset="0"/>
                        </a:defRPr>
                      </a:lvl1pPr>
                      <a:lvl2pPr marL="742950" indent="-285750" defTabSz="457200" eaLnBrk="0" hangingPunct="0">
                        <a:spcBef>
                          <a:spcPct val="20000"/>
                        </a:spcBef>
                        <a:buClr>
                          <a:schemeClr val="tx1"/>
                        </a:buClr>
                        <a:buFont typeface="Lucida Grande" pitchFamily="-84" charset="0"/>
                        <a:defRPr sz="1300">
                          <a:solidFill>
                            <a:srgbClr val="1C1850"/>
                          </a:solidFill>
                          <a:latin typeface="Calibri" pitchFamily="34" charset="0"/>
                          <a:ea typeface="Arial" pitchFamily="34" charset="0"/>
                        </a:defRPr>
                      </a:lvl2pPr>
                      <a:lvl3pPr marL="1143000" indent="-228600" defTabSz="457200" eaLnBrk="0" hangingPunct="0">
                        <a:spcBef>
                          <a:spcPct val="20000"/>
                        </a:spcBef>
                        <a:defRPr sz="1300">
                          <a:solidFill>
                            <a:srgbClr val="1C1850"/>
                          </a:solidFill>
                          <a:latin typeface="Calibri" pitchFamily="34" charset="0"/>
                          <a:ea typeface="Arial" pitchFamily="34" charset="0"/>
                        </a:defRPr>
                      </a:lvl3pPr>
                      <a:lvl4pPr marL="1600200" indent="-228600" defTabSz="457200" eaLnBrk="0" hangingPunct="0">
                        <a:spcBef>
                          <a:spcPct val="20000"/>
                        </a:spcBef>
                        <a:buClr>
                          <a:srgbClr val="1C1850"/>
                        </a:buClr>
                        <a:buFont typeface="Arial" pitchFamily="34" charset="0"/>
                        <a:defRPr sz="1000">
                          <a:solidFill>
                            <a:srgbClr val="1C1850"/>
                          </a:solidFill>
                          <a:latin typeface="Calibri" pitchFamily="34" charset="0"/>
                          <a:ea typeface="Arial" pitchFamily="34" charset="0"/>
                        </a:defRPr>
                      </a:lvl4pPr>
                      <a:lvl5pPr marL="2057400" indent="-228600" defTabSz="457200" eaLnBrk="0" hangingPunct="0">
                        <a:spcBef>
                          <a:spcPct val="20000"/>
                        </a:spcBef>
                        <a:defRPr sz="1000">
                          <a:solidFill>
                            <a:srgbClr val="1C1850"/>
                          </a:solidFill>
                          <a:latin typeface="Calibri" pitchFamily="34" charset="0"/>
                          <a:ea typeface="Arial" pitchFamily="34" charset="0"/>
                        </a:defRPr>
                      </a:lvl5pPr>
                      <a:lvl6pPr marL="25146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6pPr>
                      <a:lvl7pPr marL="29718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7pPr>
                      <a:lvl8pPr marL="34290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8pPr>
                      <a:lvl9pPr marL="3886200" indent="-228600" defTabSz="457200" eaLnBrk="0" fontAlgn="base" hangingPunct="0">
                        <a:spcBef>
                          <a:spcPct val="20000"/>
                        </a:spcBef>
                        <a:spcAft>
                          <a:spcPct val="0"/>
                        </a:spcAft>
                        <a:defRPr sz="1000">
                          <a:solidFill>
                            <a:srgbClr val="1C1850"/>
                          </a:solidFill>
                          <a:latin typeface="Calibri" pitchFamily="34" charset="0"/>
                          <a:ea typeface="Arial"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26 h  par niveau </a:t>
                      </a:r>
                      <a:br>
                        <a:rPr kumimoji="0" lang="fr-FR" altLang="fr-FR" sz="2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br>
                      <a:r>
                        <a:rPr kumimoji="0" lang="fr-FR" altLang="fr-FR" sz="2400" b="1" i="0" u="none" strike="noStrike" cap="none" normalizeH="0" baseline="0" dirty="0" smtClean="0">
                          <a:ln>
                            <a:noFill/>
                          </a:ln>
                          <a:solidFill>
                            <a:srgbClr val="1C1850"/>
                          </a:solidFill>
                          <a:effectLst/>
                          <a:latin typeface="Calibri" pitchFamily="34" charset="0"/>
                          <a:ea typeface="MS PGothic" pitchFamily="34" charset="-128"/>
                          <a:cs typeface="Arial" pitchFamily="34" charset="0"/>
                        </a:rPr>
                        <a:t>dont 4 h traitées en AP et EPI</a:t>
                      </a:r>
                    </a:p>
                  </a:txBody>
                  <a:tcPr marL="35990" marR="359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alpha val="30196"/>
                      </a:srgbClr>
                    </a:solidFill>
                  </a:tcPr>
                </a:tc>
                <a:tc hMerge="1">
                  <a:txBody>
                    <a:bodyPr/>
                    <a:lstStyle/>
                    <a:p>
                      <a:endParaRPr lang="fr-FR"/>
                    </a:p>
                  </a:txBody>
                  <a:tcPr/>
                </a:tc>
                <a:tc hMerge="1">
                  <a:txBody>
                    <a:bodyPr/>
                    <a:lstStyle/>
                    <a:p>
                      <a:endParaRPr lang="fr-FR"/>
                    </a:p>
                  </a:txBody>
                  <a:tcPr/>
                </a:tc>
              </a:tr>
            </a:tbl>
          </a:graphicData>
        </a:graphic>
      </p:graphicFrame>
      <p:sp>
        <p:nvSpPr>
          <p:cNvPr id="32854" name="Espace réservé du contenu 2"/>
          <p:cNvSpPr txBox="1">
            <a:spLocks/>
          </p:cNvSpPr>
          <p:nvPr/>
        </p:nvSpPr>
        <p:spPr bwMode="gray">
          <a:xfrm>
            <a:off x="488950" y="764705"/>
            <a:ext cx="84994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60000"/>
              </a:spcBef>
              <a:spcAft>
                <a:spcPct val="40000"/>
              </a:spcAft>
              <a:buClr>
                <a:srgbClr val="FF0000"/>
              </a:buClr>
              <a:buSzPct val="100000"/>
            </a:pPr>
            <a:r>
              <a:rPr lang="fr-FR" altLang="fr-FR" sz="1800" b="1" dirty="0">
                <a:solidFill>
                  <a:srgbClr val="FF0000"/>
                </a:solidFill>
                <a:latin typeface="Calibri" panose="020F0502020204030204" pitchFamily="34" charset="0"/>
              </a:rPr>
              <a:t>AU SEIN DES HORAIRES DISCIPLINAIRES</a:t>
            </a:r>
          </a:p>
        </p:txBody>
      </p:sp>
    </p:spTree>
    <p:extLst>
      <p:ext uri="{BB962C8B-B14F-4D97-AF65-F5344CB8AC3E}">
        <p14:creationId xmlns:p14="http://schemas.microsoft.com/office/powerpoint/2010/main" val="298321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7"/>
          <p:cNvSpPr>
            <a:spLocks noChangeShapeType="1"/>
          </p:cNvSpPr>
          <p:nvPr/>
        </p:nvSpPr>
        <p:spPr bwMode="auto">
          <a:xfrm>
            <a:off x="5940425" y="4400550"/>
            <a:ext cx="295275" cy="815975"/>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4819" name="Line 27"/>
          <p:cNvSpPr>
            <a:spLocks noChangeShapeType="1"/>
          </p:cNvSpPr>
          <p:nvPr/>
        </p:nvSpPr>
        <p:spPr bwMode="auto">
          <a:xfrm>
            <a:off x="2627313" y="2925763"/>
            <a:ext cx="576262" cy="647700"/>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48" name="Rectangle 47"/>
          <p:cNvSpPr/>
          <p:nvPr/>
        </p:nvSpPr>
        <p:spPr>
          <a:xfrm>
            <a:off x="1654967" y="4221164"/>
            <a:ext cx="1116807" cy="1871662"/>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b="1" dirty="0">
                <a:solidFill>
                  <a:schemeClr val="tx1"/>
                </a:solidFill>
                <a:latin typeface="Calibri" pitchFamily="34" charset="0"/>
                <a:ea typeface="MS PGothic" pitchFamily="34" charset="-128"/>
              </a:rPr>
              <a:t>EPI</a:t>
            </a:r>
            <a:r>
              <a:rPr lang="fr-FR" altLang="fr-FR" sz="2000" b="1" dirty="0">
                <a:solidFill>
                  <a:schemeClr val="tx1"/>
                </a:solidFill>
                <a:latin typeface="Calibri" pitchFamily="34" charset="0"/>
              </a:rPr>
              <a:t/>
            </a:r>
            <a:br>
              <a:rPr lang="fr-FR" altLang="fr-FR" sz="2000" b="1" dirty="0">
                <a:solidFill>
                  <a:schemeClr val="tx1"/>
                </a:solidFill>
                <a:latin typeface="Calibri" pitchFamily="34" charset="0"/>
              </a:rPr>
            </a:br>
            <a:r>
              <a:rPr lang="fr-FR" altLang="fr-FR" sz="2000" b="1" dirty="0">
                <a:solidFill>
                  <a:schemeClr val="tx1"/>
                </a:solidFill>
                <a:latin typeface="Calibri" pitchFamily="34" charset="0"/>
              </a:rPr>
              <a:t>2 h à 3 h  par niveau au cycle 4</a:t>
            </a:r>
            <a:endParaRPr lang="fr-FR" sz="2000" dirty="0">
              <a:solidFill>
                <a:schemeClr val="tx1"/>
              </a:solidFill>
              <a:latin typeface="Calibri" pitchFamily="34" charset="0"/>
              <a:ea typeface="MS PGothic" pitchFamily="34" charset="-128"/>
            </a:endParaRPr>
          </a:p>
        </p:txBody>
      </p:sp>
      <p:sp>
        <p:nvSpPr>
          <p:cNvPr id="45" name="Rectangle 44"/>
          <p:cNvSpPr/>
          <p:nvPr/>
        </p:nvSpPr>
        <p:spPr>
          <a:xfrm>
            <a:off x="179388" y="4221163"/>
            <a:ext cx="1475578" cy="1871662"/>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b="1" dirty="0">
                <a:solidFill>
                  <a:schemeClr val="tx1"/>
                </a:solidFill>
                <a:latin typeface="Calibri" pitchFamily="34" charset="0"/>
              </a:rPr>
              <a:t>AP</a:t>
            </a:r>
            <a:endParaRPr lang="fr-FR" altLang="fr-FR" sz="2000" b="1" dirty="0">
              <a:solidFill>
                <a:schemeClr val="tx1"/>
              </a:solidFill>
              <a:latin typeface="Calibri" pitchFamily="34" charset="0"/>
            </a:endParaRPr>
          </a:p>
          <a:p>
            <a:pPr algn="ctr" eaLnBrk="1" hangingPunct="1">
              <a:defRPr/>
            </a:pPr>
            <a:r>
              <a:rPr lang="fr-FR" altLang="fr-FR" sz="2000" b="1" dirty="0">
                <a:solidFill>
                  <a:schemeClr val="tx1"/>
                </a:solidFill>
                <a:latin typeface="Calibri" pitchFamily="34" charset="0"/>
              </a:rPr>
              <a:t>3 h / 6</a:t>
            </a:r>
            <a:r>
              <a:rPr lang="fr-FR" altLang="fr-FR" sz="2000" b="1" baseline="30000" dirty="0">
                <a:solidFill>
                  <a:schemeClr val="tx1"/>
                </a:solidFill>
                <a:latin typeface="Calibri" pitchFamily="34" charset="0"/>
              </a:rPr>
              <a:t>e</a:t>
            </a:r>
          </a:p>
          <a:p>
            <a:pPr algn="ctr" eaLnBrk="1" hangingPunct="1">
              <a:defRPr/>
            </a:pPr>
            <a:r>
              <a:rPr lang="fr-FR" altLang="fr-FR" sz="2000" b="1" dirty="0">
                <a:solidFill>
                  <a:schemeClr val="tx1"/>
                </a:solidFill>
                <a:latin typeface="Calibri" pitchFamily="34" charset="0"/>
              </a:rPr>
              <a:t>1 h à 2 h par niveau au  au cycle 4</a:t>
            </a:r>
          </a:p>
        </p:txBody>
      </p:sp>
      <p:sp>
        <p:nvSpPr>
          <p:cNvPr id="34822" name="Line 29"/>
          <p:cNvSpPr>
            <a:spLocks noChangeShapeType="1"/>
          </p:cNvSpPr>
          <p:nvPr/>
        </p:nvSpPr>
        <p:spPr bwMode="auto">
          <a:xfrm flipH="1">
            <a:off x="2771775" y="3975100"/>
            <a:ext cx="3816350" cy="30163"/>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4823" name="Titre 1"/>
          <p:cNvSpPr>
            <a:spLocks noGrp="1"/>
          </p:cNvSpPr>
          <p:nvPr>
            <p:ph type="title"/>
          </p:nvPr>
        </p:nvSpPr>
        <p:spPr>
          <a:xfrm>
            <a:off x="490585" y="122237"/>
            <a:ext cx="8215312" cy="654051"/>
          </a:xfrm>
        </p:spPr>
        <p:txBody>
          <a:bodyPr/>
          <a:lstStyle/>
          <a:p>
            <a:r>
              <a:rPr lang="fr-FR" altLang="fr-FR" sz="2800" dirty="0" smtClean="0">
                <a:latin typeface="Calibri" panose="020F0502020204030204" pitchFamily="34" charset="0"/>
                <a:cs typeface="Calibri" panose="020F0502020204030204" pitchFamily="34" charset="0"/>
              </a:rPr>
              <a:t>LES ENSEIGNEMENTS COMPLÉMENTAIRES : AP et EPI</a:t>
            </a:r>
          </a:p>
        </p:txBody>
      </p:sp>
      <p:sp>
        <p:nvSpPr>
          <p:cNvPr id="23" name="Rectangle 22"/>
          <p:cNvSpPr/>
          <p:nvPr/>
        </p:nvSpPr>
        <p:spPr>
          <a:xfrm>
            <a:off x="6235700" y="5216525"/>
            <a:ext cx="2447925" cy="100806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2000" b="1" dirty="0">
                <a:solidFill>
                  <a:schemeClr val="bg1"/>
                </a:solidFill>
                <a:latin typeface="Calibri" pitchFamily="34" charset="0"/>
                <a:ea typeface="MS PGothic" pitchFamily="34" charset="-128"/>
              </a:rPr>
              <a:t>Planifier </a:t>
            </a:r>
            <a:br>
              <a:rPr lang="fr-FR" altLang="fr-FR" sz="2000" b="1" dirty="0">
                <a:solidFill>
                  <a:schemeClr val="bg1"/>
                </a:solidFill>
                <a:latin typeface="Calibri" pitchFamily="34" charset="0"/>
                <a:ea typeface="MS PGothic" pitchFamily="34" charset="-128"/>
              </a:rPr>
            </a:br>
            <a:r>
              <a:rPr lang="fr-FR" altLang="fr-FR" sz="2000" b="1" dirty="0">
                <a:solidFill>
                  <a:schemeClr val="bg1"/>
                </a:solidFill>
                <a:latin typeface="Calibri" pitchFamily="34" charset="0"/>
                <a:ea typeface="MS PGothic" pitchFamily="34" charset="-128"/>
              </a:rPr>
              <a:t>les séquences</a:t>
            </a:r>
          </a:p>
        </p:txBody>
      </p:sp>
      <p:sp>
        <p:nvSpPr>
          <p:cNvPr id="24" name="Rectangle 23"/>
          <p:cNvSpPr/>
          <p:nvPr/>
        </p:nvSpPr>
        <p:spPr>
          <a:xfrm>
            <a:off x="6516688" y="3459163"/>
            <a:ext cx="2339180" cy="16256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2000" b="1" dirty="0">
                <a:solidFill>
                  <a:schemeClr val="bg1"/>
                </a:solidFill>
                <a:latin typeface="Calibri" pitchFamily="34" charset="0"/>
                <a:ea typeface="MS PGothic" pitchFamily="34" charset="-128"/>
              </a:rPr>
              <a:t>Décider </a:t>
            </a:r>
            <a:br>
              <a:rPr lang="fr-FR" altLang="fr-FR" sz="2000" b="1" dirty="0">
                <a:solidFill>
                  <a:schemeClr val="bg1"/>
                </a:solidFill>
                <a:latin typeface="Calibri" pitchFamily="34" charset="0"/>
                <a:ea typeface="MS PGothic" pitchFamily="34" charset="-128"/>
              </a:rPr>
            </a:br>
            <a:r>
              <a:rPr lang="fr-FR" altLang="fr-FR" sz="2000" b="1" dirty="0">
                <a:solidFill>
                  <a:schemeClr val="bg1"/>
                </a:solidFill>
                <a:latin typeface="Calibri" pitchFamily="34" charset="0"/>
                <a:ea typeface="MS PGothic" pitchFamily="34" charset="-128"/>
              </a:rPr>
              <a:t>des regroupements</a:t>
            </a:r>
          </a:p>
          <a:p>
            <a:pPr algn="ctr" eaLnBrk="1" hangingPunct="1">
              <a:defRPr/>
            </a:pPr>
            <a:r>
              <a:rPr lang="fr-FR" altLang="fr-FR" sz="2000" b="1" dirty="0">
                <a:solidFill>
                  <a:schemeClr val="bg1"/>
                </a:solidFill>
                <a:latin typeface="Calibri" pitchFamily="34" charset="0"/>
                <a:ea typeface="MS PGothic" pitchFamily="34" charset="-128"/>
              </a:rPr>
              <a:t>d’élèves</a:t>
            </a:r>
          </a:p>
        </p:txBody>
      </p:sp>
      <p:sp>
        <p:nvSpPr>
          <p:cNvPr id="25" name="Rectangle 24"/>
          <p:cNvSpPr/>
          <p:nvPr/>
        </p:nvSpPr>
        <p:spPr>
          <a:xfrm>
            <a:off x="6227763" y="1557338"/>
            <a:ext cx="2628105" cy="1552575"/>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2000" b="1" dirty="0">
                <a:solidFill>
                  <a:schemeClr val="bg1"/>
                </a:solidFill>
                <a:latin typeface="Calibri" pitchFamily="34" charset="0"/>
                <a:ea typeface="MS PGothic" pitchFamily="34" charset="-128"/>
              </a:rPr>
              <a:t>Enseignants </a:t>
            </a:r>
            <a:br>
              <a:rPr lang="fr-FR" altLang="fr-FR" sz="2000" b="1" dirty="0">
                <a:solidFill>
                  <a:schemeClr val="bg1"/>
                </a:solidFill>
                <a:latin typeface="Calibri" pitchFamily="34" charset="0"/>
                <a:ea typeface="MS PGothic" pitchFamily="34" charset="-128"/>
              </a:rPr>
            </a:br>
            <a:r>
              <a:rPr lang="fr-FR" altLang="fr-FR" sz="2000" b="1" dirty="0">
                <a:solidFill>
                  <a:schemeClr val="bg1"/>
                </a:solidFill>
                <a:latin typeface="Calibri" pitchFamily="34" charset="0"/>
                <a:ea typeface="MS PGothic" pitchFamily="34" charset="-128"/>
              </a:rPr>
              <a:t>intervenant seuls </a:t>
            </a:r>
            <a:br>
              <a:rPr lang="fr-FR" altLang="fr-FR" sz="2000" b="1" dirty="0">
                <a:solidFill>
                  <a:schemeClr val="bg1"/>
                </a:solidFill>
                <a:latin typeface="Calibri" pitchFamily="34" charset="0"/>
                <a:ea typeface="MS PGothic" pitchFamily="34" charset="-128"/>
              </a:rPr>
            </a:br>
            <a:r>
              <a:rPr lang="fr-FR" altLang="fr-FR" sz="2000" b="1" dirty="0">
                <a:solidFill>
                  <a:schemeClr val="bg1"/>
                </a:solidFill>
                <a:latin typeface="Calibri" pitchFamily="34" charset="0"/>
                <a:ea typeface="MS PGothic" pitchFamily="34" charset="-128"/>
              </a:rPr>
              <a:t>ou en </a:t>
            </a:r>
            <a:r>
              <a:rPr lang="fr-FR" altLang="fr-FR" sz="2000" b="1" dirty="0" err="1">
                <a:solidFill>
                  <a:schemeClr val="bg1"/>
                </a:solidFill>
                <a:latin typeface="Calibri" pitchFamily="34" charset="0"/>
                <a:ea typeface="MS PGothic" pitchFamily="34" charset="-128"/>
              </a:rPr>
              <a:t>co</a:t>
            </a:r>
            <a:r>
              <a:rPr lang="fr-FR" altLang="fr-FR" sz="2000" b="1" dirty="0">
                <a:solidFill>
                  <a:schemeClr val="bg1"/>
                </a:solidFill>
                <a:latin typeface="Calibri" pitchFamily="34" charset="0"/>
                <a:ea typeface="MS PGothic" pitchFamily="34" charset="-128"/>
              </a:rPr>
              <a:t>-intervention</a:t>
            </a:r>
          </a:p>
        </p:txBody>
      </p:sp>
      <p:sp>
        <p:nvSpPr>
          <p:cNvPr id="34827" name="Line 27"/>
          <p:cNvSpPr>
            <a:spLocks noChangeShapeType="1"/>
          </p:cNvSpPr>
          <p:nvPr/>
        </p:nvSpPr>
        <p:spPr bwMode="auto">
          <a:xfrm>
            <a:off x="4572000" y="2462213"/>
            <a:ext cx="0" cy="1758950"/>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4828" name="Line 27"/>
          <p:cNvSpPr>
            <a:spLocks noChangeShapeType="1"/>
          </p:cNvSpPr>
          <p:nvPr/>
        </p:nvSpPr>
        <p:spPr bwMode="auto">
          <a:xfrm flipH="1">
            <a:off x="5940425" y="3038475"/>
            <a:ext cx="287338" cy="534988"/>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1" name="Rectangle 30"/>
          <p:cNvSpPr/>
          <p:nvPr/>
        </p:nvSpPr>
        <p:spPr>
          <a:xfrm>
            <a:off x="179388" y="3459163"/>
            <a:ext cx="2592387" cy="762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2000" b="1" dirty="0">
                <a:solidFill>
                  <a:schemeClr val="bg1"/>
                </a:solidFill>
                <a:latin typeface="Calibri" pitchFamily="34" charset="0"/>
                <a:ea typeface="MS PGothic" pitchFamily="34" charset="-128"/>
              </a:rPr>
              <a:t>Répartir </a:t>
            </a:r>
            <a:br>
              <a:rPr lang="fr-FR" altLang="fr-FR" sz="2000" b="1" dirty="0">
                <a:solidFill>
                  <a:schemeClr val="bg1"/>
                </a:solidFill>
                <a:latin typeface="Calibri" pitchFamily="34" charset="0"/>
                <a:ea typeface="MS PGothic" pitchFamily="34" charset="-128"/>
              </a:rPr>
            </a:br>
            <a:r>
              <a:rPr lang="fr-FR" altLang="fr-FR" sz="2000" b="1" dirty="0">
                <a:solidFill>
                  <a:schemeClr val="bg1"/>
                </a:solidFill>
                <a:latin typeface="Calibri" pitchFamily="34" charset="0"/>
                <a:ea typeface="MS PGothic" pitchFamily="34" charset="-128"/>
              </a:rPr>
              <a:t>ces enseignements</a:t>
            </a:r>
          </a:p>
        </p:txBody>
      </p:sp>
      <p:sp>
        <p:nvSpPr>
          <p:cNvPr id="34" name="Rectangle 33"/>
          <p:cNvSpPr/>
          <p:nvPr/>
        </p:nvSpPr>
        <p:spPr>
          <a:xfrm>
            <a:off x="3132138" y="3527425"/>
            <a:ext cx="2881312" cy="925513"/>
          </a:xfrm>
          <a:prstGeom prst="rect">
            <a:avLst/>
          </a:prstGeom>
          <a:solidFill>
            <a:srgbClr val="2E9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lnSpc>
                <a:spcPct val="90000"/>
              </a:lnSpc>
              <a:defRPr/>
            </a:pPr>
            <a:r>
              <a:rPr lang="fr-FR" altLang="fr-FR" sz="2000" b="1" dirty="0">
                <a:solidFill>
                  <a:schemeClr val="bg1"/>
                </a:solidFill>
                <a:latin typeface="Calibri" pitchFamily="34" charset="0"/>
                <a:cs typeface="Calibri" pitchFamily="34" charset="0"/>
              </a:rPr>
              <a:t>La responsabilité de </a:t>
            </a:r>
            <a:r>
              <a:rPr lang="fr-FR" altLang="fr-FR" sz="2000" b="1" dirty="0" smtClean="0">
                <a:solidFill>
                  <a:schemeClr val="bg1"/>
                </a:solidFill>
                <a:latin typeface="Calibri" pitchFamily="34" charset="0"/>
                <a:cs typeface="Calibri" pitchFamily="34" charset="0"/>
              </a:rPr>
              <a:t>l’établissement: AUTONOMIE</a:t>
            </a:r>
            <a:endParaRPr lang="fr-FR" altLang="fr-FR" sz="2000" b="1" dirty="0">
              <a:solidFill>
                <a:schemeClr val="bg1"/>
              </a:solidFill>
              <a:latin typeface="Calibri" pitchFamily="34" charset="0"/>
              <a:cs typeface="Calibri" pitchFamily="34" charset="0"/>
            </a:endParaRPr>
          </a:p>
        </p:txBody>
      </p:sp>
      <p:sp>
        <p:nvSpPr>
          <p:cNvPr id="35" name="Rectangle 34"/>
          <p:cNvSpPr/>
          <p:nvPr/>
        </p:nvSpPr>
        <p:spPr>
          <a:xfrm>
            <a:off x="179388" y="1917700"/>
            <a:ext cx="2447925" cy="100806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2800" b="1" dirty="0">
                <a:solidFill>
                  <a:schemeClr val="bg1"/>
                </a:solidFill>
                <a:latin typeface="Calibri" pitchFamily="34" charset="0"/>
                <a:ea typeface="MS PGothic" pitchFamily="34" charset="-128"/>
              </a:rPr>
              <a:t>Définir </a:t>
            </a:r>
            <a:br>
              <a:rPr lang="fr-FR" altLang="fr-FR" sz="2800" b="1" dirty="0">
                <a:solidFill>
                  <a:schemeClr val="bg1"/>
                </a:solidFill>
                <a:latin typeface="Calibri" pitchFamily="34" charset="0"/>
                <a:ea typeface="MS PGothic" pitchFamily="34" charset="-128"/>
              </a:rPr>
            </a:br>
            <a:r>
              <a:rPr lang="fr-FR" altLang="fr-FR" sz="2800" b="1" dirty="0">
                <a:solidFill>
                  <a:schemeClr val="bg1"/>
                </a:solidFill>
                <a:latin typeface="Calibri" pitchFamily="34" charset="0"/>
                <a:ea typeface="MS PGothic" pitchFamily="34" charset="-128"/>
              </a:rPr>
              <a:t>les contenus</a:t>
            </a:r>
          </a:p>
        </p:txBody>
      </p:sp>
      <p:sp>
        <p:nvSpPr>
          <p:cNvPr id="43" name="Rectangle 42"/>
          <p:cNvSpPr/>
          <p:nvPr/>
        </p:nvSpPr>
        <p:spPr>
          <a:xfrm>
            <a:off x="2914651" y="1917700"/>
            <a:ext cx="3132932" cy="100806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2000" b="1" dirty="0">
                <a:solidFill>
                  <a:schemeClr val="bg1"/>
                </a:solidFill>
                <a:latin typeface="Calibri" pitchFamily="34" charset="0"/>
                <a:ea typeface="MS PGothic" pitchFamily="34" charset="-128"/>
              </a:rPr>
              <a:t>Tenir compte des besoins </a:t>
            </a:r>
          </a:p>
          <a:p>
            <a:pPr algn="ctr" eaLnBrk="1" hangingPunct="1">
              <a:defRPr/>
            </a:pPr>
            <a:r>
              <a:rPr lang="fr-FR" altLang="fr-FR" sz="2000" b="1" dirty="0">
                <a:solidFill>
                  <a:schemeClr val="bg1"/>
                </a:solidFill>
                <a:latin typeface="Calibri" pitchFamily="34" charset="0"/>
                <a:ea typeface="MS PGothic" pitchFamily="34" charset="-128"/>
              </a:rPr>
              <a:t>des élèves</a:t>
            </a:r>
          </a:p>
        </p:txBody>
      </p:sp>
      <p:sp>
        <p:nvSpPr>
          <p:cNvPr id="42003" name="Espace réservé du contenu 2"/>
          <p:cNvSpPr>
            <a:spLocks noGrp="1"/>
          </p:cNvSpPr>
          <p:nvPr>
            <p:ph idx="1"/>
          </p:nvPr>
        </p:nvSpPr>
        <p:spPr>
          <a:xfrm>
            <a:off x="504031" y="906520"/>
            <a:ext cx="8351837" cy="792162"/>
          </a:xfrm>
        </p:spPr>
        <p:txBody>
          <a:bodyPr/>
          <a:lstStyle/>
          <a:p>
            <a:pPr marL="0" indent="0">
              <a:buFont typeface="Akkurat-BoldExtra" pitchFamily="-84" charset="0"/>
              <a:buNone/>
              <a:defRPr/>
            </a:pPr>
            <a:r>
              <a:rPr lang="fr-FR" altLang="fr-FR" sz="2400" b="1" dirty="0" smtClean="0">
                <a:solidFill>
                  <a:srgbClr val="FF0000"/>
                </a:solidFill>
                <a:latin typeface="Calibri" pitchFamily="34" charset="0"/>
                <a:cs typeface="Calibri" pitchFamily="34" charset="0"/>
              </a:rPr>
              <a:t>L’élaboration des enseignements complémentaires revient aux équipes</a:t>
            </a:r>
            <a:endParaRPr lang="fr-FR" altLang="fr-FR" sz="2400" b="1" kern="1200" dirty="0">
              <a:solidFill>
                <a:srgbClr val="FF0000"/>
              </a:solidFill>
              <a:latin typeface="Calibri" pitchFamily="34" charset="0"/>
              <a:ea typeface="MS PGothic" pitchFamily="34" charset="-128"/>
            </a:endParaRPr>
          </a:p>
        </p:txBody>
      </p:sp>
      <p:cxnSp>
        <p:nvCxnSpPr>
          <p:cNvPr id="3" name="Connecteur droit avec flèche 2"/>
          <p:cNvCxnSpPr>
            <a:endCxn id="34835" idx="1"/>
          </p:cNvCxnSpPr>
          <p:nvPr/>
        </p:nvCxnSpPr>
        <p:spPr>
          <a:xfrm>
            <a:off x="2771774" y="5445224"/>
            <a:ext cx="358776" cy="1489"/>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4835" name="ZoneTexte 3"/>
          <p:cNvSpPr txBox="1">
            <a:spLocks noChangeArrowheads="1"/>
          </p:cNvSpPr>
          <p:nvPr/>
        </p:nvSpPr>
        <p:spPr bwMode="auto">
          <a:xfrm>
            <a:off x="3130550" y="5216525"/>
            <a:ext cx="18859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b="1">
                <a:latin typeface="Calibri" panose="020F0502020204030204" pitchFamily="34" charset="0"/>
              </a:rPr>
              <a:t>4 h en cycle 4</a:t>
            </a:r>
          </a:p>
        </p:txBody>
      </p:sp>
    </p:spTree>
    <p:extLst>
      <p:ext uri="{BB962C8B-B14F-4D97-AF65-F5344CB8AC3E}">
        <p14:creationId xmlns:p14="http://schemas.microsoft.com/office/powerpoint/2010/main" val="7317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545241" y="19633"/>
            <a:ext cx="8218488" cy="680939"/>
          </a:xfrm>
        </p:spPr>
        <p:txBody>
          <a:bodyPr/>
          <a:lstStyle/>
          <a:p>
            <a:pPr marL="0" indent="0" algn="ctr"/>
            <a:r>
              <a:rPr lang="fr-FR" sz="3200" dirty="0" smtClean="0"/>
              <a:t>Enseignements </a:t>
            </a:r>
            <a:r>
              <a:rPr lang="fr-FR" sz="3200" dirty="0"/>
              <a:t>P</a:t>
            </a:r>
            <a:r>
              <a:rPr lang="fr-FR" sz="3200" dirty="0" smtClean="0"/>
              <a:t>ratiques </a:t>
            </a:r>
            <a:r>
              <a:rPr lang="fr-FR" sz="3200" dirty="0"/>
              <a:t>I</a:t>
            </a:r>
            <a:r>
              <a:rPr lang="fr-FR" sz="3200" dirty="0" smtClean="0"/>
              <a:t>nterdisciplinaires</a:t>
            </a:r>
          </a:p>
        </p:txBody>
      </p:sp>
      <p:sp>
        <p:nvSpPr>
          <p:cNvPr id="13" name="Rectangle 12"/>
          <p:cNvSpPr/>
          <p:nvPr/>
        </p:nvSpPr>
        <p:spPr>
          <a:xfrm>
            <a:off x="426550" y="4824431"/>
            <a:ext cx="8856984" cy="2031325"/>
          </a:xfrm>
          <a:prstGeom prst="rect">
            <a:avLst/>
          </a:prstGeom>
        </p:spPr>
        <p:txBody>
          <a:bodyPr wrap="square">
            <a:spAutoFit/>
          </a:bodyPr>
          <a:lstStyle/>
          <a:p>
            <a:pPr>
              <a:defRPr/>
            </a:pPr>
            <a:r>
              <a:rPr lang="fr-FR" dirty="0" smtClean="0">
                <a:solidFill>
                  <a:schemeClr val="tx2">
                    <a:lumMod val="60000"/>
                    <a:lumOff val="40000"/>
                  </a:schemeClr>
                </a:solidFill>
              </a:rPr>
              <a:t>Chaque élève devra avoir abordé au moins </a:t>
            </a:r>
            <a:r>
              <a:rPr lang="fr-FR" b="1" dirty="0" smtClean="0">
                <a:solidFill>
                  <a:schemeClr val="tx2">
                    <a:lumMod val="60000"/>
                    <a:lumOff val="40000"/>
                  </a:schemeClr>
                </a:solidFill>
              </a:rPr>
              <a:t>6 de ces 8</a:t>
            </a:r>
            <a:r>
              <a:rPr lang="fr-FR" dirty="0" smtClean="0">
                <a:solidFill>
                  <a:schemeClr val="tx2">
                    <a:lumMod val="60000"/>
                    <a:lumOff val="40000"/>
                  </a:schemeClr>
                </a:solidFill>
              </a:rPr>
              <a:t> thématiques sur le cycle 4</a:t>
            </a:r>
          </a:p>
          <a:p>
            <a:pPr lvl="4">
              <a:defRPr/>
            </a:pPr>
            <a:r>
              <a:rPr lang="fr-FR" dirty="0">
                <a:solidFill>
                  <a:schemeClr val="tx2">
                    <a:lumMod val="60000"/>
                    <a:lumOff val="40000"/>
                  </a:schemeClr>
                </a:solidFill>
              </a:rPr>
              <a:t>Dans un même niveau, </a:t>
            </a:r>
            <a:r>
              <a:rPr lang="fr-FR" u="sng" dirty="0">
                <a:solidFill>
                  <a:schemeClr val="tx2">
                    <a:lumMod val="60000"/>
                    <a:lumOff val="40000"/>
                  </a:schemeClr>
                </a:solidFill>
              </a:rPr>
              <a:t>tous les élèves ont </a:t>
            </a:r>
            <a:r>
              <a:rPr lang="fr-FR" u="sng" dirty="0" smtClean="0">
                <a:solidFill>
                  <a:schemeClr val="tx2">
                    <a:lumMod val="60000"/>
                    <a:lumOff val="40000"/>
                  </a:schemeClr>
                </a:solidFill>
              </a:rPr>
              <a:t>le même nombre d’heure d’EPI et traitent à minima 2 thèmes différents</a:t>
            </a:r>
            <a:r>
              <a:rPr lang="fr-FR" dirty="0" smtClean="0">
                <a:solidFill>
                  <a:schemeClr val="tx2">
                    <a:lumMod val="60000"/>
                    <a:lumOff val="40000"/>
                  </a:schemeClr>
                </a:solidFill>
              </a:rPr>
              <a:t>, </a:t>
            </a:r>
            <a:r>
              <a:rPr lang="fr-FR" dirty="0">
                <a:solidFill>
                  <a:schemeClr val="tx2">
                    <a:lumMod val="60000"/>
                    <a:lumOff val="40000"/>
                  </a:schemeClr>
                </a:solidFill>
              </a:rPr>
              <a:t>mais </a:t>
            </a:r>
            <a:r>
              <a:rPr lang="fr-FR" dirty="0" smtClean="0">
                <a:solidFill>
                  <a:schemeClr val="tx2">
                    <a:lumMod val="60000"/>
                    <a:lumOff val="40000"/>
                  </a:schemeClr>
                </a:solidFill>
              </a:rPr>
              <a:t>ils ne suivent pas nécessairement les mêmes EPI : thèmes et/ou contenus peuvent </a:t>
            </a:r>
            <a:r>
              <a:rPr lang="fr-FR" dirty="0">
                <a:solidFill>
                  <a:schemeClr val="tx2">
                    <a:lumMod val="60000"/>
                    <a:lumOff val="40000"/>
                  </a:schemeClr>
                </a:solidFill>
              </a:rPr>
              <a:t>varier  (différents croisements de disciplines</a:t>
            </a:r>
            <a:r>
              <a:rPr lang="fr-FR" dirty="0" smtClean="0">
                <a:solidFill>
                  <a:schemeClr val="tx2">
                    <a:lumMod val="60000"/>
                    <a:lumOff val="40000"/>
                  </a:schemeClr>
                </a:solidFill>
              </a:rPr>
              <a:t>)</a:t>
            </a:r>
            <a:endParaRPr lang="fr-FR" dirty="0">
              <a:solidFill>
                <a:schemeClr val="tx2">
                  <a:lumMod val="60000"/>
                  <a:lumOff val="40000"/>
                </a:schemeClr>
              </a:solidFill>
            </a:endParaRPr>
          </a:p>
        </p:txBody>
      </p:sp>
      <p:sp>
        <p:nvSpPr>
          <p:cNvPr id="7" name="Line 27"/>
          <p:cNvSpPr>
            <a:spLocks noChangeShapeType="1"/>
          </p:cNvSpPr>
          <p:nvPr/>
        </p:nvSpPr>
        <p:spPr bwMode="auto">
          <a:xfrm>
            <a:off x="2675647" y="1731491"/>
            <a:ext cx="4056941" cy="2304156"/>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 name="Line 27"/>
          <p:cNvSpPr>
            <a:spLocks noChangeShapeType="1"/>
          </p:cNvSpPr>
          <p:nvPr/>
        </p:nvSpPr>
        <p:spPr bwMode="auto">
          <a:xfrm flipH="1">
            <a:off x="2535327" y="1660054"/>
            <a:ext cx="4197260" cy="2385415"/>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9" name="Line 27"/>
          <p:cNvSpPr>
            <a:spLocks noChangeShapeType="1"/>
          </p:cNvSpPr>
          <p:nvPr/>
        </p:nvSpPr>
        <p:spPr bwMode="auto">
          <a:xfrm>
            <a:off x="4572000" y="1196504"/>
            <a:ext cx="0" cy="3358722"/>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 name="Rectangle 9"/>
          <p:cNvSpPr/>
          <p:nvPr/>
        </p:nvSpPr>
        <p:spPr>
          <a:xfrm>
            <a:off x="3481433" y="3650492"/>
            <a:ext cx="2098630" cy="1146660"/>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Corps, santé, </a:t>
            </a:r>
          </a:p>
          <a:p>
            <a:pPr lvl="0" algn="ctr"/>
            <a:r>
              <a:rPr lang="fr-FR" altLang="fr-FR" dirty="0">
                <a:solidFill>
                  <a:srgbClr val="1C1850"/>
                </a:solidFill>
                <a:latin typeface="Calibri" pitchFamily="34" charset="0"/>
                <a:ea typeface="ＭＳ Ｐゴシック" pitchFamily="34" charset="-128"/>
                <a:cs typeface="Arial" charset="0"/>
              </a:rPr>
              <a:t>bien-être</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sécurité</a:t>
            </a:r>
          </a:p>
        </p:txBody>
      </p:sp>
      <p:sp>
        <p:nvSpPr>
          <p:cNvPr id="11" name="Rectangle 10"/>
          <p:cNvSpPr/>
          <p:nvPr/>
        </p:nvSpPr>
        <p:spPr>
          <a:xfrm>
            <a:off x="3481433" y="764704"/>
            <a:ext cx="2098630" cy="1146660"/>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Langues </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cultures </a:t>
            </a:r>
          </a:p>
          <a:p>
            <a:pPr lvl="0" algn="ctr"/>
            <a:r>
              <a:rPr lang="fr-FR" altLang="fr-FR" dirty="0">
                <a:solidFill>
                  <a:srgbClr val="1C1850"/>
                </a:solidFill>
                <a:latin typeface="Calibri" pitchFamily="34" charset="0"/>
                <a:ea typeface="ＭＳ Ｐゴシック" pitchFamily="34" charset="-128"/>
                <a:cs typeface="Arial" charset="0"/>
              </a:rPr>
              <a:t>de l’Antiquité</a:t>
            </a:r>
          </a:p>
        </p:txBody>
      </p:sp>
      <p:sp>
        <p:nvSpPr>
          <p:cNvPr id="12" name="Rectangle 11"/>
          <p:cNvSpPr/>
          <p:nvPr/>
        </p:nvSpPr>
        <p:spPr>
          <a:xfrm>
            <a:off x="6578600" y="3644429"/>
            <a:ext cx="2097088" cy="1146660"/>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Sciences, technologie </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société</a:t>
            </a:r>
          </a:p>
        </p:txBody>
      </p:sp>
      <p:sp>
        <p:nvSpPr>
          <p:cNvPr id="14" name="Rectangle 13"/>
          <p:cNvSpPr/>
          <p:nvPr/>
        </p:nvSpPr>
        <p:spPr>
          <a:xfrm>
            <a:off x="6578600" y="2204566"/>
            <a:ext cx="2097088" cy="1146661"/>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lvl="0" algn="ctr"/>
            <a:r>
              <a:rPr lang="fr-FR" altLang="fr-FR" dirty="0">
                <a:solidFill>
                  <a:srgbClr val="1C1850"/>
                </a:solidFill>
                <a:latin typeface="Calibri" pitchFamily="34" charset="0"/>
                <a:ea typeface="ＭＳ Ｐゴシック" pitchFamily="34" charset="-128"/>
                <a:cs typeface="Arial" charset="0"/>
              </a:rPr>
              <a:t>Transition écologique et développement</a:t>
            </a:r>
          </a:p>
          <a:p>
            <a:pPr lvl="0" algn="ctr"/>
            <a:r>
              <a:rPr lang="fr-FR" altLang="fr-FR" dirty="0">
                <a:solidFill>
                  <a:srgbClr val="1C1850"/>
                </a:solidFill>
                <a:latin typeface="Calibri" pitchFamily="34" charset="0"/>
                <a:ea typeface="ＭＳ Ｐゴシック" pitchFamily="34" charset="-128"/>
                <a:cs typeface="Arial" charset="0"/>
              </a:rPr>
              <a:t> durable</a:t>
            </a:r>
          </a:p>
        </p:txBody>
      </p:sp>
      <p:sp>
        <p:nvSpPr>
          <p:cNvPr id="15" name="Rectangle 14"/>
          <p:cNvSpPr/>
          <p:nvPr/>
        </p:nvSpPr>
        <p:spPr>
          <a:xfrm>
            <a:off x="6578600" y="764704"/>
            <a:ext cx="2097088" cy="1146660"/>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Langues et cultures</a:t>
            </a:r>
          </a:p>
          <a:p>
            <a:pPr lvl="0" algn="ctr"/>
            <a:r>
              <a:rPr lang="fr-FR" altLang="fr-FR" dirty="0">
                <a:solidFill>
                  <a:srgbClr val="1C1850"/>
                </a:solidFill>
                <a:latin typeface="Calibri" pitchFamily="34" charset="0"/>
                <a:ea typeface="ＭＳ Ｐゴシック" pitchFamily="34" charset="-128"/>
                <a:cs typeface="Arial" charset="0"/>
              </a:rPr>
              <a:t>étrangères / régionales </a:t>
            </a:r>
          </a:p>
        </p:txBody>
      </p:sp>
      <p:sp>
        <p:nvSpPr>
          <p:cNvPr id="16" name="Line 29"/>
          <p:cNvSpPr>
            <a:spLocks noChangeShapeType="1"/>
          </p:cNvSpPr>
          <p:nvPr/>
        </p:nvSpPr>
        <p:spPr bwMode="auto">
          <a:xfrm flipH="1">
            <a:off x="2720847" y="2709391"/>
            <a:ext cx="3867277" cy="0"/>
          </a:xfrm>
          <a:prstGeom prst="line">
            <a:avLst/>
          </a:prstGeom>
          <a:noFill/>
          <a:ln w="25400">
            <a:solidFill>
              <a:srgbClr val="BFBFB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7" name="Rectangle 16"/>
          <p:cNvSpPr/>
          <p:nvPr/>
        </p:nvSpPr>
        <p:spPr>
          <a:xfrm>
            <a:off x="530225" y="3644429"/>
            <a:ext cx="2097088" cy="1146660"/>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Information, </a:t>
            </a:r>
          </a:p>
          <a:p>
            <a:pPr lvl="0" algn="ctr"/>
            <a:r>
              <a:rPr lang="fr-FR" altLang="fr-FR" dirty="0">
                <a:solidFill>
                  <a:srgbClr val="1C1850"/>
                </a:solidFill>
                <a:latin typeface="Calibri" pitchFamily="34" charset="0"/>
                <a:ea typeface="ＭＳ Ｐゴシック" pitchFamily="34" charset="-128"/>
                <a:cs typeface="Arial" charset="0"/>
              </a:rPr>
              <a:t>communication, </a:t>
            </a:r>
          </a:p>
          <a:p>
            <a:pPr lvl="0" algn="ctr"/>
            <a:r>
              <a:rPr lang="fr-FR" altLang="fr-FR" dirty="0">
                <a:solidFill>
                  <a:srgbClr val="1C1850"/>
                </a:solidFill>
                <a:latin typeface="Calibri" pitchFamily="34" charset="0"/>
                <a:ea typeface="ＭＳ Ｐゴシック" pitchFamily="34" charset="-128"/>
                <a:cs typeface="Arial" charset="0"/>
              </a:rPr>
              <a:t>citoyenneté</a:t>
            </a:r>
          </a:p>
        </p:txBody>
      </p:sp>
      <p:sp>
        <p:nvSpPr>
          <p:cNvPr id="18" name="Rectangle 17"/>
          <p:cNvSpPr/>
          <p:nvPr/>
        </p:nvSpPr>
        <p:spPr>
          <a:xfrm>
            <a:off x="530225" y="2204566"/>
            <a:ext cx="2097088" cy="1146661"/>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Culture </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création </a:t>
            </a:r>
          </a:p>
          <a:p>
            <a:pPr lvl="0" algn="ctr"/>
            <a:r>
              <a:rPr lang="fr-FR" altLang="fr-FR" dirty="0">
                <a:solidFill>
                  <a:srgbClr val="1C1850"/>
                </a:solidFill>
                <a:latin typeface="Calibri" pitchFamily="34" charset="0"/>
                <a:ea typeface="ＭＳ Ｐゴシック" pitchFamily="34" charset="-128"/>
                <a:cs typeface="Arial" charset="0"/>
              </a:rPr>
              <a:t>artistiques</a:t>
            </a:r>
          </a:p>
        </p:txBody>
      </p:sp>
      <p:sp>
        <p:nvSpPr>
          <p:cNvPr id="19" name="Rectangle 18"/>
          <p:cNvSpPr/>
          <p:nvPr/>
        </p:nvSpPr>
        <p:spPr>
          <a:xfrm>
            <a:off x="3214762" y="2133129"/>
            <a:ext cx="2798687" cy="131098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sz="2000" b="1" dirty="0">
                <a:solidFill>
                  <a:srgbClr val="FFFFFF"/>
                </a:solidFill>
                <a:latin typeface="Calibri" pitchFamily="34" charset="0"/>
                <a:ea typeface="ＭＳ Ｐゴシック" pitchFamily="34" charset="-128"/>
                <a:cs typeface="Arial" charset="0"/>
              </a:rPr>
              <a:t>8 thématiques</a:t>
            </a:r>
          </a:p>
          <a:p>
            <a:pPr lvl="0" algn="ctr"/>
            <a:r>
              <a:rPr lang="fr-FR" altLang="fr-FR" sz="2000" b="1" dirty="0">
                <a:solidFill>
                  <a:srgbClr val="FFFFFF"/>
                </a:solidFill>
                <a:latin typeface="Calibri" pitchFamily="34" charset="0"/>
                <a:ea typeface="ＭＳ Ｐゴシック" pitchFamily="34" charset="-128"/>
                <a:cs typeface="Arial" charset="0"/>
              </a:rPr>
              <a:t> interdisciplinaires</a:t>
            </a:r>
          </a:p>
        </p:txBody>
      </p:sp>
      <p:sp>
        <p:nvSpPr>
          <p:cNvPr id="20" name="Rectangle 19"/>
          <p:cNvSpPr/>
          <p:nvPr/>
        </p:nvSpPr>
        <p:spPr>
          <a:xfrm>
            <a:off x="530225" y="764704"/>
            <a:ext cx="2097088" cy="1146660"/>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Monde économique </a:t>
            </a:r>
          </a:p>
          <a:p>
            <a:pPr lvl="0" algn="ctr"/>
            <a:r>
              <a:rPr lang="fr-FR" altLang="fr-FR" dirty="0">
                <a:solidFill>
                  <a:srgbClr val="1C1850"/>
                </a:solidFill>
                <a:latin typeface="Calibri" pitchFamily="34" charset="0"/>
                <a:ea typeface="ＭＳ Ｐゴシック" pitchFamily="34" charset="-128"/>
                <a:cs typeface="Arial" charset="0"/>
              </a:rPr>
              <a:t>et professionnel</a:t>
            </a:r>
          </a:p>
        </p:txBody>
      </p:sp>
      <p:sp>
        <p:nvSpPr>
          <p:cNvPr id="21" name="Espace réservé du numéro de diapositive 20"/>
          <p:cNvSpPr>
            <a:spLocks noGrp="1"/>
          </p:cNvSpPr>
          <p:nvPr>
            <p:ph type="sldNum" sz="quarter" idx="10"/>
          </p:nvPr>
        </p:nvSpPr>
        <p:spPr>
          <a:xfrm>
            <a:off x="457200" y="5888360"/>
            <a:ext cx="2133600" cy="457200"/>
          </a:xfrm>
        </p:spPr>
        <p:txBody>
          <a:bodyPr/>
          <a:lstStyle/>
          <a:p>
            <a:pPr>
              <a:defRPr/>
            </a:pPr>
            <a:r>
              <a:rPr lang="fr-FR" dirty="0" smtClean="0"/>
              <a:t>&gt;</a:t>
            </a:r>
            <a:r>
              <a:rPr lang="fr-FR" b="1" dirty="0" smtClean="0"/>
              <a:t> </a:t>
            </a:r>
            <a:fld id="{7A043810-06AA-4924-89CB-B87AA96D0378}" type="slidenum">
              <a:rPr lang="fr-FR" b="1" smtClean="0"/>
              <a:pPr>
                <a:defRPr/>
              </a:pPr>
              <a:t>12</a:t>
            </a:fld>
            <a:endParaRPr lang="fr-FR" b="1" dirty="0"/>
          </a:p>
        </p:txBody>
      </p:sp>
    </p:spTree>
    <p:extLst>
      <p:ext uri="{BB962C8B-B14F-4D97-AF65-F5344CB8AC3E}">
        <p14:creationId xmlns:p14="http://schemas.microsoft.com/office/powerpoint/2010/main" val="3946512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r>
              <a:rPr lang="fr-FR" dirty="0">
                <a:latin typeface="Verdana" charset="0"/>
                <a:ea typeface="MS PGothic" charset="0"/>
              </a:rPr>
              <a:t>L’interdisciplinarité, </a:t>
            </a:r>
            <a:r>
              <a:rPr lang="fr-FR" dirty="0" smtClean="0">
                <a:latin typeface="Verdana" charset="0"/>
                <a:ea typeface="MS PGothic" charset="0"/>
              </a:rPr>
              <a:t/>
            </a:r>
            <a:br>
              <a:rPr lang="fr-FR" dirty="0" smtClean="0">
                <a:latin typeface="Verdana" charset="0"/>
                <a:ea typeface="MS PGothic" charset="0"/>
              </a:rPr>
            </a:br>
            <a:r>
              <a:rPr lang="fr-FR" dirty="0" smtClean="0">
                <a:latin typeface="Verdana" charset="0"/>
                <a:ea typeface="MS PGothic" charset="0"/>
              </a:rPr>
              <a:t>un objectif majeur</a:t>
            </a:r>
            <a:endParaRPr lang="fr-FR" dirty="0">
              <a:latin typeface="Verdana" charset="0"/>
              <a:ea typeface="MS PGothic" charset="0"/>
            </a:endParaRPr>
          </a:p>
        </p:txBody>
      </p:sp>
      <p:sp>
        <p:nvSpPr>
          <p:cNvPr id="30722" name="Espace réservé du contenu 2"/>
          <p:cNvSpPr>
            <a:spLocks noGrp="1"/>
          </p:cNvSpPr>
          <p:nvPr>
            <p:ph idx="1"/>
          </p:nvPr>
        </p:nvSpPr>
        <p:spPr>
          <a:xfrm>
            <a:off x="457200" y="1600200"/>
            <a:ext cx="8229600" cy="506413"/>
          </a:xfrm>
        </p:spPr>
        <p:txBody>
          <a:bodyPr/>
          <a:lstStyle/>
          <a:p>
            <a:pPr algn="just"/>
            <a:r>
              <a:rPr lang="fr-FR" sz="2400" dirty="0">
                <a:latin typeface="Verdana" charset="0"/>
                <a:ea typeface="MS PGothic" charset="0"/>
                <a:cs typeface="MS PGothic" charset="0"/>
              </a:rPr>
              <a:t>Les formes de collaboration entre disciplines</a:t>
            </a:r>
          </a:p>
        </p:txBody>
      </p:sp>
      <p:sp>
        <p:nvSpPr>
          <p:cNvPr id="30723" name="Espace réservé de la date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2141113-C109-9241-9780-5E1FAF1933A7}" type="datetime1">
              <a:rPr lang="fr-FR" sz="1000">
                <a:solidFill>
                  <a:schemeClr val="bg2"/>
                </a:solidFill>
                <a:latin typeface="Verdana" charset="0"/>
              </a:rPr>
              <a:pPr/>
              <a:t>25/04/2017</a:t>
            </a:fld>
            <a:endParaRPr lang="fr-FR" sz="1000">
              <a:solidFill>
                <a:schemeClr val="bg2"/>
              </a:solidFill>
              <a:latin typeface="Verdana" charset="0"/>
            </a:endParaRPr>
          </a:p>
        </p:txBody>
      </p:sp>
      <p:sp>
        <p:nvSpPr>
          <p:cNvPr id="30724" name="Espace réservé du numéro de diapositive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A4DDA9C-4045-3240-9653-18D50DEFB020}" type="slidenum">
              <a:rPr lang="fr-FR" sz="1000">
                <a:solidFill>
                  <a:schemeClr val="bg1"/>
                </a:solidFill>
                <a:latin typeface="Verdana" charset="0"/>
              </a:rPr>
              <a:pPr/>
              <a:t>13</a:t>
            </a:fld>
            <a:endParaRPr lang="fr-FR" sz="1000">
              <a:solidFill>
                <a:schemeClr val="bg1"/>
              </a:solidFill>
              <a:latin typeface="Verdana" charset="0"/>
            </a:endParaRPr>
          </a:p>
        </p:txBody>
      </p:sp>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76872"/>
            <a:ext cx="8515350" cy="414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238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7200" y="301625"/>
            <a:ext cx="6956425" cy="679103"/>
          </a:xfrm>
        </p:spPr>
        <p:txBody>
          <a:bodyPr/>
          <a:lstStyle/>
          <a:p>
            <a:r>
              <a:rPr lang="fr-FR" dirty="0" smtClean="0"/>
              <a:t>Enseignement de S&amp;T</a:t>
            </a:r>
            <a:endParaRPr lang="fr-FR" dirty="0"/>
          </a:p>
        </p:txBody>
      </p:sp>
      <p:sp>
        <p:nvSpPr>
          <p:cNvPr id="3" name="Espace réservé du contenu 2"/>
          <p:cNvSpPr>
            <a:spLocks noGrp="1"/>
          </p:cNvSpPr>
          <p:nvPr>
            <p:ph idx="1"/>
          </p:nvPr>
        </p:nvSpPr>
        <p:spPr>
          <a:xfrm>
            <a:off x="395536" y="1124744"/>
            <a:ext cx="8352928" cy="1944216"/>
          </a:xfrm>
        </p:spPr>
        <p:txBody>
          <a:bodyPr/>
          <a:lstStyle/>
          <a:p>
            <a:r>
              <a:rPr lang="fr-FR" dirty="0" smtClean="0"/>
              <a:t>Un concept innovant:</a:t>
            </a:r>
          </a:p>
          <a:p>
            <a:pPr lvl="1"/>
            <a:r>
              <a:rPr lang="fr-FR" dirty="0" smtClean="0"/>
              <a:t>3 disciplines mobilisées </a:t>
            </a:r>
            <a:r>
              <a:rPr lang="fr-FR" sz="1800" dirty="0" smtClean="0"/>
              <a:t>(SVT, PC, Techno)</a:t>
            </a:r>
          </a:p>
          <a:p>
            <a:pPr lvl="1"/>
            <a:r>
              <a:rPr lang="fr-FR" dirty="0" smtClean="0"/>
              <a:t>4 heures hebdomadaires élèves </a:t>
            </a:r>
            <a:r>
              <a:rPr lang="fr-FR" sz="1800" dirty="0" smtClean="0"/>
              <a:t>(en 6</a:t>
            </a:r>
            <a:r>
              <a:rPr lang="fr-FR" sz="1800" baseline="30000" dirty="0" smtClean="0"/>
              <a:t>ème</a:t>
            </a:r>
            <a:r>
              <a:rPr lang="fr-FR" sz="1800" dirty="0" smtClean="0"/>
              <a:t>)</a:t>
            </a:r>
          </a:p>
          <a:p>
            <a:pPr lvl="1"/>
            <a:r>
              <a:rPr lang="fr-FR" dirty="0" smtClean="0"/>
              <a:t>4 thèmes imposés sur le cycle 3 </a:t>
            </a:r>
            <a:r>
              <a:rPr lang="fr-FR" sz="1800" dirty="0" smtClean="0"/>
              <a:t>(CM1-CM2-6</a:t>
            </a:r>
            <a:r>
              <a:rPr lang="fr-FR" sz="1800" baseline="30000" dirty="0" smtClean="0"/>
              <a:t>ème</a:t>
            </a:r>
            <a:r>
              <a:rPr lang="fr-FR" sz="1800" dirty="0" smtClean="0"/>
              <a:t>)</a:t>
            </a:r>
          </a:p>
          <a:p>
            <a:pPr lvl="1"/>
            <a:endParaRPr lang="fr-FR" dirty="0"/>
          </a:p>
          <a:p>
            <a:pPr lvl="1"/>
            <a:endParaRPr lang="fr-FR" dirty="0" smtClean="0"/>
          </a:p>
        </p:txBody>
      </p:sp>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14</a:t>
            </a:fld>
            <a:endParaRPr lang="fr-FR" altLang="fr-FR"/>
          </a:p>
        </p:txBody>
      </p:sp>
      <p:graphicFrame>
        <p:nvGraphicFramePr>
          <p:cNvPr id="6" name="Objet 5"/>
          <p:cNvGraphicFramePr>
            <a:graphicFrameLocks noChangeAspect="1"/>
          </p:cNvGraphicFramePr>
          <p:nvPr>
            <p:extLst>
              <p:ext uri="{D42A27DB-BD31-4B8C-83A1-F6EECF244321}">
                <p14:modId xmlns:p14="http://schemas.microsoft.com/office/powerpoint/2010/main" val="1899655690"/>
              </p:ext>
            </p:extLst>
          </p:nvPr>
        </p:nvGraphicFramePr>
        <p:xfrm>
          <a:off x="539552" y="3356992"/>
          <a:ext cx="8107740" cy="2641848"/>
        </p:xfrm>
        <a:graphic>
          <a:graphicData uri="http://schemas.openxmlformats.org/presentationml/2006/ole">
            <mc:AlternateContent xmlns:mc="http://schemas.openxmlformats.org/markup-compatibility/2006">
              <mc:Choice xmlns:v="urn:schemas-microsoft-com:vml" Requires="v">
                <p:oleObj spid="_x0000_s1039" name="Document" r:id="rId3" imgW="6781800" imgH="2209800" progId="Word.Document.12">
                  <p:link updateAutomatic="1"/>
                </p:oleObj>
              </mc:Choice>
              <mc:Fallback>
                <p:oleObj name="Document" r:id="rId3" imgW="6781800" imgH="2209800" progId="Word.Document.12">
                  <p:link updateAutomatic="1"/>
                  <p:pic>
                    <p:nvPicPr>
                      <p:cNvPr id="0" name=""/>
                      <p:cNvPicPr/>
                      <p:nvPr/>
                    </p:nvPicPr>
                    <p:blipFill>
                      <a:blip r:embed="rId4"/>
                      <a:stretch>
                        <a:fillRect/>
                      </a:stretch>
                    </p:blipFill>
                    <p:spPr>
                      <a:xfrm>
                        <a:off x="539552" y="3356992"/>
                        <a:ext cx="8107740" cy="2641848"/>
                      </a:xfrm>
                      <a:prstGeom prst="rect">
                        <a:avLst/>
                      </a:prstGeom>
                    </p:spPr>
                  </p:pic>
                </p:oleObj>
              </mc:Fallback>
            </mc:AlternateContent>
          </a:graphicData>
        </a:graphic>
      </p:graphicFrame>
    </p:spTree>
    <p:extLst>
      <p:ext uri="{BB962C8B-B14F-4D97-AF65-F5344CB8AC3E}">
        <p14:creationId xmlns:p14="http://schemas.microsoft.com/office/powerpoint/2010/main" val="139917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7200" y="301625"/>
            <a:ext cx="6956425" cy="679103"/>
          </a:xfrm>
        </p:spPr>
        <p:txBody>
          <a:bodyPr/>
          <a:lstStyle/>
          <a:p>
            <a:r>
              <a:rPr lang="fr-FR" dirty="0" smtClean="0"/>
              <a:t>Informatique et Programmation</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33340801"/>
              </p:ext>
            </p:extLst>
          </p:nvPr>
        </p:nvGraphicFramePr>
        <p:xfrm>
          <a:off x="323528" y="1052736"/>
          <a:ext cx="8568952" cy="5271124"/>
        </p:xfrm>
        <a:graphic>
          <a:graphicData uri="http://schemas.openxmlformats.org/drawingml/2006/table">
            <a:tbl>
              <a:tblPr firstRow="1" bandRow="1">
                <a:tableStyleId>{5C22544A-7EE6-4342-B048-85BDC9FD1C3A}</a:tableStyleId>
              </a:tblPr>
              <a:tblGrid>
                <a:gridCol w="1728192"/>
                <a:gridCol w="3312368"/>
                <a:gridCol w="3528392"/>
              </a:tblGrid>
              <a:tr h="739005">
                <a:tc>
                  <a:txBody>
                    <a:bodyPr/>
                    <a:lstStyle/>
                    <a:p>
                      <a:endParaRPr lang="fr-FR" dirty="0"/>
                    </a:p>
                  </a:txBody>
                  <a:tcPr/>
                </a:tc>
                <a:tc>
                  <a:txBody>
                    <a:bodyPr/>
                    <a:lstStyle/>
                    <a:p>
                      <a:pPr algn="ctr"/>
                      <a:r>
                        <a:rPr lang="fr-FR" dirty="0" smtClean="0"/>
                        <a:t>Situations d’apprentissages</a:t>
                      </a:r>
                      <a:endParaRPr lang="fr-FR" dirty="0"/>
                    </a:p>
                  </a:txBody>
                  <a:tcPr/>
                </a:tc>
                <a:tc>
                  <a:txBody>
                    <a:bodyPr/>
                    <a:lstStyle/>
                    <a:p>
                      <a:pPr algn="ctr"/>
                      <a:r>
                        <a:rPr lang="fr-FR" dirty="0" smtClean="0"/>
                        <a:t>Objectifs</a:t>
                      </a:r>
                      <a:endParaRPr lang="fr-FR" dirty="0"/>
                    </a:p>
                  </a:txBody>
                  <a:tcPr/>
                </a:tc>
              </a:tr>
              <a:tr h="1055722">
                <a:tc>
                  <a:txBody>
                    <a:bodyPr/>
                    <a:lstStyle/>
                    <a:p>
                      <a:r>
                        <a:rPr lang="fr-FR" sz="1400" dirty="0" smtClean="0"/>
                        <a:t>Cycle 2</a:t>
                      </a:r>
                    </a:p>
                    <a:p>
                      <a:r>
                        <a:rPr lang="fr-FR" sz="1400" dirty="0" smtClean="0"/>
                        <a:t>CP-CE1-CE2</a:t>
                      </a:r>
                      <a:endParaRPr lang="fr-FR" sz="1400" dirty="0"/>
                    </a:p>
                  </a:txBody>
                  <a:tcPr/>
                </a:tc>
                <a:tc>
                  <a:txBody>
                    <a:bodyPr/>
                    <a:lstStyle/>
                    <a:p>
                      <a:r>
                        <a:rPr lang="fr-FR" sz="1400" dirty="0" smtClean="0"/>
                        <a:t>Questionner le monde</a:t>
                      </a:r>
                    </a:p>
                    <a:p>
                      <a:r>
                        <a:rPr lang="fr-FR" sz="1400" dirty="0" smtClean="0"/>
                        <a:t>Mathématiques</a:t>
                      </a:r>
                      <a:endParaRPr lang="fr-FR" sz="1400" dirty="0"/>
                    </a:p>
                  </a:txBody>
                  <a:tcPr/>
                </a:tc>
                <a:tc>
                  <a:txBody>
                    <a:bodyPr/>
                    <a:lstStyle/>
                    <a:p>
                      <a:r>
                        <a:rPr lang="fr-FR" sz="1400" dirty="0" smtClean="0"/>
                        <a:t>CE1: coder des déplacements</a:t>
                      </a:r>
                    </a:p>
                    <a:p>
                      <a:r>
                        <a:rPr lang="fr-FR" sz="1400" dirty="0" smtClean="0"/>
                        <a:t>CE2: algorithmes simples</a:t>
                      </a:r>
                      <a:endParaRPr lang="fr-FR" sz="1400" dirty="0"/>
                    </a:p>
                  </a:txBody>
                  <a:tcPr/>
                </a:tc>
              </a:tr>
              <a:tr h="1055722">
                <a:tc>
                  <a:txBody>
                    <a:bodyPr/>
                    <a:lstStyle/>
                    <a:p>
                      <a:r>
                        <a:rPr lang="fr-FR" sz="1400" dirty="0" smtClean="0">
                          <a:solidFill>
                            <a:srgbClr val="FF0000"/>
                          </a:solidFill>
                        </a:rPr>
                        <a:t>Cycle 3</a:t>
                      </a:r>
                    </a:p>
                    <a:p>
                      <a:r>
                        <a:rPr lang="fr-FR" sz="1400" dirty="0" smtClean="0">
                          <a:solidFill>
                            <a:srgbClr val="FF0000"/>
                          </a:solidFill>
                        </a:rPr>
                        <a:t>CM1-CM2-6</a:t>
                      </a:r>
                      <a:r>
                        <a:rPr lang="fr-FR" sz="1400" baseline="30000" dirty="0" smtClean="0">
                          <a:solidFill>
                            <a:srgbClr val="FF0000"/>
                          </a:solidFill>
                        </a:rPr>
                        <a:t>ème</a:t>
                      </a:r>
                      <a:endParaRPr lang="fr-FR" sz="1400" dirty="0" smtClean="0">
                        <a:solidFill>
                          <a:srgbClr val="FF0000"/>
                        </a:solidFill>
                      </a:endParaRPr>
                    </a:p>
                  </a:txBody>
                  <a:tcPr/>
                </a:tc>
                <a:tc>
                  <a:txBody>
                    <a:bodyPr/>
                    <a:lstStyle/>
                    <a:p>
                      <a:r>
                        <a:rPr lang="fr-FR" sz="1400" dirty="0" smtClean="0">
                          <a:solidFill>
                            <a:srgbClr val="0000FF"/>
                          </a:solidFill>
                        </a:rPr>
                        <a:t>Sciences et Technologie</a:t>
                      </a:r>
                    </a:p>
                    <a:p>
                      <a:r>
                        <a:rPr lang="fr-FR" sz="1400" dirty="0" smtClean="0">
                          <a:solidFill>
                            <a:srgbClr val="0000FF"/>
                          </a:solidFill>
                        </a:rPr>
                        <a:t>Mathématiques</a:t>
                      </a:r>
                      <a:endParaRPr lang="fr-FR" sz="1400" dirty="0">
                        <a:solidFill>
                          <a:srgbClr val="0000FF"/>
                        </a:solidFill>
                      </a:endParaRPr>
                    </a:p>
                  </a:txBody>
                  <a:tcPr/>
                </a:tc>
                <a:tc>
                  <a:txBody>
                    <a:bodyPr/>
                    <a:lstStyle/>
                    <a:p>
                      <a:r>
                        <a:rPr lang="fr-FR" sz="1400" dirty="0" smtClean="0">
                          <a:solidFill>
                            <a:srgbClr val="0000FF"/>
                          </a:solidFill>
                        </a:rPr>
                        <a:t>Accomplir, décrire, coder des déplacements</a:t>
                      </a:r>
                    </a:p>
                    <a:p>
                      <a:r>
                        <a:rPr lang="fr-FR" sz="1400" dirty="0" smtClean="0">
                          <a:solidFill>
                            <a:srgbClr val="0000FF"/>
                          </a:solidFill>
                        </a:rPr>
                        <a:t>Programmer un robot ou un</a:t>
                      </a:r>
                      <a:r>
                        <a:rPr lang="fr-FR" sz="1400" baseline="0" dirty="0" smtClean="0">
                          <a:solidFill>
                            <a:srgbClr val="0000FF"/>
                          </a:solidFill>
                        </a:rPr>
                        <a:t> personnage sur écran</a:t>
                      </a:r>
                      <a:endParaRPr lang="fr-FR" sz="1400" dirty="0">
                        <a:solidFill>
                          <a:srgbClr val="0000FF"/>
                        </a:solidFill>
                      </a:endParaRPr>
                    </a:p>
                  </a:txBody>
                  <a:tcPr/>
                </a:tc>
              </a:tr>
              <a:tr h="1689155">
                <a:tc>
                  <a:txBody>
                    <a:bodyPr/>
                    <a:lstStyle/>
                    <a:p>
                      <a:r>
                        <a:rPr lang="fr-FR" sz="1400" dirty="0" smtClean="0">
                          <a:solidFill>
                            <a:srgbClr val="FF0000"/>
                          </a:solidFill>
                        </a:rPr>
                        <a:t>Cycle 4</a:t>
                      </a:r>
                    </a:p>
                    <a:p>
                      <a:r>
                        <a:rPr lang="fr-FR" sz="1400" dirty="0" smtClean="0">
                          <a:solidFill>
                            <a:srgbClr val="FF0000"/>
                          </a:solidFill>
                        </a:rPr>
                        <a:t>5</a:t>
                      </a:r>
                      <a:r>
                        <a:rPr lang="fr-FR" sz="1400" baseline="30000" dirty="0" smtClean="0">
                          <a:solidFill>
                            <a:srgbClr val="FF0000"/>
                          </a:solidFill>
                        </a:rPr>
                        <a:t>ème</a:t>
                      </a:r>
                      <a:r>
                        <a:rPr lang="fr-FR" sz="1400" dirty="0" smtClean="0">
                          <a:solidFill>
                            <a:srgbClr val="FF0000"/>
                          </a:solidFill>
                        </a:rPr>
                        <a:t>-4</a:t>
                      </a:r>
                      <a:r>
                        <a:rPr lang="fr-FR" sz="1400" baseline="30000" dirty="0" smtClean="0">
                          <a:solidFill>
                            <a:srgbClr val="FF0000"/>
                          </a:solidFill>
                        </a:rPr>
                        <a:t>ème</a:t>
                      </a:r>
                      <a:r>
                        <a:rPr lang="fr-FR" sz="1400" dirty="0" smtClean="0">
                          <a:solidFill>
                            <a:srgbClr val="FF0000"/>
                          </a:solidFill>
                        </a:rPr>
                        <a:t>-3</a:t>
                      </a:r>
                      <a:r>
                        <a:rPr lang="fr-FR" sz="1400" baseline="30000" dirty="0" smtClean="0">
                          <a:solidFill>
                            <a:srgbClr val="FF0000"/>
                          </a:solidFill>
                        </a:rPr>
                        <a:t>ème</a:t>
                      </a:r>
                      <a:r>
                        <a:rPr lang="fr-FR" sz="1400" baseline="0" dirty="0" smtClean="0">
                          <a:solidFill>
                            <a:srgbClr val="FF0000"/>
                          </a:solidFill>
                        </a:rPr>
                        <a:t> </a:t>
                      </a:r>
                      <a:endParaRPr lang="fr-FR" sz="1400" dirty="0" smtClean="0">
                        <a:solidFill>
                          <a:srgbClr val="FF0000"/>
                        </a:solidFill>
                      </a:endParaRPr>
                    </a:p>
                    <a:p>
                      <a:endParaRPr lang="fr-FR" sz="1400" dirty="0">
                        <a:solidFill>
                          <a:srgbClr val="0000FF"/>
                        </a:solidFill>
                      </a:endParaRPr>
                    </a:p>
                  </a:txBody>
                  <a:tcPr/>
                </a:tc>
                <a:tc>
                  <a:txBody>
                    <a:bodyPr/>
                    <a:lstStyle/>
                    <a:p>
                      <a:r>
                        <a:rPr lang="fr-FR" sz="1400" b="1" dirty="0" smtClean="0">
                          <a:solidFill>
                            <a:srgbClr val="0000FF"/>
                          </a:solidFill>
                        </a:rPr>
                        <a:t>Enseignement d’informatique et programmation:</a:t>
                      </a:r>
                    </a:p>
                    <a:p>
                      <a:r>
                        <a:rPr lang="fr-FR" sz="1400" b="1" baseline="0" dirty="0" smtClean="0">
                          <a:solidFill>
                            <a:srgbClr val="0000FF"/>
                          </a:solidFill>
                        </a:rPr>
                        <a:t>Technologie et Mathématiques</a:t>
                      </a:r>
                      <a:endParaRPr lang="fr-FR" sz="1400" b="1" dirty="0">
                        <a:solidFill>
                          <a:srgbClr val="0000FF"/>
                        </a:solidFill>
                      </a:endParaRPr>
                    </a:p>
                  </a:txBody>
                  <a:tcPr/>
                </a:tc>
                <a:tc>
                  <a:txBody>
                    <a:bodyPr/>
                    <a:lstStyle/>
                    <a:p>
                      <a:r>
                        <a:rPr lang="fr-FR" sz="1400" dirty="0" smtClean="0">
                          <a:solidFill>
                            <a:srgbClr val="0000FF"/>
                          </a:solidFill>
                        </a:rPr>
                        <a:t>Appliquer les principes de l’algorithmique et du codage</a:t>
                      </a:r>
                      <a:r>
                        <a:rPr lang="fr-FR" sz="1400" baseline="0" dirty="0" smtClean="0">
                          <a:solidFill>
                            <a:srgbClr val="0000FF"/>
                          </a:solidFill>
                        </a:rPr>
                        <a:t> </a:t>
                      </a:r>
                    </a:p>
                    <a:p>
                      <a:r>
                        <a:rPr lang="fr-FR" sz="1400" baseline="0" dirty="0" smtClean="0">
                          <a:solidFill>
                            <a:srgbClr val="0000FF"/>
                          </a:solidFill>
                        </a:rPr>
                        <a:t>Comprendre le fonctionnement d’un réseau informatique</a:t>
                      </a:r>
                    </a:p>
                    <a:p>
                      <a:r>
                        <a:rPr lang="fr-FR" sz="1400" baseline="0" dirty="0" smtClean="0">
                          <a:solidFill>
                            <a:srgbClr val="0000FF"/>
                          </a:solidFill>
                        </a:rPr>
                        <a:t>Ecrire, mettre au point et exécuter un programme</a:t>
                      </a:r>
                      <a:endParaRPr lang="fr-FR" sz="1400" dirty="0">
                        <a:solidFill>
                          <a:srgbClr val="0000FF"/>
                        </a:solidFill>
                      </a:endParaRPr>
                    </a:p>
                  </a:txBody>
                  <a:tcPr/>
                </a:tc>
              </a:tr>
              <a:tr h="428154">
                <a:tc>
                  <a:txBody>
                    <a:bodyPr/>
                    <a:lstStyle/>
                    <a:p>
                      <a:r>
                        <a:rPr lang="fr-FR" sz="1400" dirty="0" smtClean="0"/>
                        <a:t>Lycée</a:t>
                      </a:r>
                      <a:endParaRPr lang="fr-FR" sz="1400" dirty="0"/>
                    </a:p>
                  </a:txBody>
                  <a:tcPr/>
                </a:tc>
                <a:tc>
                  <a:txBody>
                    <a:bodyPr/>
                    <a:lstStyle/>
                    <a:p>
                      <a:r>
                        <a:rPr lang="fr-FR" sz="1400" dirty="0" smtClean="0"/>
                        <a:t>Seconde: EDE</a:t>
                      </a:r>
                      <a:r>
                        <a:rPr lang="fr-FR" sz="1400" baseline="0" dirty="0" smtClean="0"/>
                        <a:t> ICN</a:t>
                      </a:r>
                    </a:p>
                    <a:p>
                      <a:r>
                        <a:rPr lang="fr-FR" sz="1400" baseline="0" dirty="0" smtClean="0"/>
                        <a:t>1</a:t>
                      </a:r>
                      <a:r>
                        <a:rPr lang="fr-FR" sz="1400" baseline="30000" dirty="0" smtClean="0"/>
                        <a:t>ère </a:t>
                      </a:r>
                      <a:r>
                        <a:rPr lang="fr-FR" sz="1400" baseline="0" dirty="0" smtClean="0"/>
                        <a:t> </a:t>
                      </a:r>
                      <a:r>
                        <a:rPr lang="fr-FR" sz="1400" baseline="0" dirty="0" err="1" smtClean="0"/>
                        <a:t>Term</a:t>
                      </a:r>
                      <a:r>
                        <a:rPr lang="fr-FR" sz="1400" baseline="0" dirty="0" smtClean="0"/>
                        <a:t>: option ICN (fac)</a:t>
                      </a:r>
                    </a:p>
                    <a:p>
                      <a:r>
                        <a:rPr lang="fr-FR" sz="1400" baseline="0" dirty="0" err="1" smtClean="0"/>
                        <a:t>Term</a:t>
                      </a:r>
                      <a:r>
                        <a:rPr lang="fr-FR" sz="1400" baseline="0" dirty="0" smtClean="0"/>
                        <a:t>: option ISN (S)</a:t>
                      </a:r>
                      <a:endParaRPr lang="fr-FR" sz="1400" dirty="0"/>
                    </a:p>
                  </a:txBody>
                  <a:tcPr/>
                </a:tc>
                <a:tc>
                  <a:txBody>
                    <a:bodyPr/>
                    <a:lstStyle/>
                    <a:p>
                      <a:endParaRPr lang="fr-FR" sz="1400" dirty="0"/>
                    </a:p>
                  </a:txBody>
                  <a:tcPr/>
                </a:tc>
              </a:tr>
            </a:tbl>
          </a:graphicData>
        </a:graphic>
      </p:graphicFrame>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15</a:t>
            </a:fld>
            <a:endParaRPr lang="fr-FR" altLang="fr-FR" dirty="0"/>
          </a:p>
        </p:txBody>
      </p:sp>
    </p:spTree>
    <p:extLst>
      <p:ext uri="{BB962C8B-B14F-4D97-AF65-F5344CB8AC3E}">
        <p14:creationId xmlns:p14="http://schemas.microsoft.com/office/powerpoint/2010/main" val="294286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01625"/>
            <a:ext cx="8000057" cy="679103"/>
          </a:xfrm>
        </p:spPr>
        <p:txBody>
          <a:bodyPr/>
          <a:lstStyle/>
          <a:p>
            <a:r>
              <a:rPr lang="fr-FR" dirty="0" smtClean="0"/>
              <a:t>Progressivité des outils en robotique</a:t>
            </a:r>
            <a:endParaRPr lang="fr-FR" dirty="0"/>
          </a:p>
        </p:txBody>
      </p:sp>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16</a:t>
            </a:fld>
            <a:endParaRPr lang="fr-FR" altLang="fr-FR"/>
          </a:p>
        </p:txBody>
      </p:sp>
      <p:pic>
        <p:nvPicPr>
          <p:cNvPr id="5" name="Image 4"/>
          <p:cNvPicPr>
            <a:picLocks noChangeAspect="1"/>
          </p:cNvPicPr>
          <p:nvPr/>
        </p:nvPicPr>
        <p:blipFill>
          <a:blip r:embed="rId2"/>
          <a:stretch>
            <a:fillRect/>
          </a:stretch>
        </p:blipFill>
        <p:spPr>
          <a:xfrm>
            <a:off x="1043608" y="1052736"/>
            <a:ext cx="6847856" cy="4853182"/>
          </a:xfrm>
          <a:prstGeom prst="rect">
            <a:avLst/>
          </a:prstGeom>
        </p:spPr>
      </p:pic>
    </p:spTree>
    <p:extLst>
      <p:ext uri="{BB962C8B-B14F-4D97-AF65-F5344CB8AC3E}">
        <p14:creationId xmlns:p14="http://schemas.microsoft.com/office/powerpoint/2010/main" val="148433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parcours éducatifs:</a:t>
            </a:r>
            <a:br>
              <a:rPr lang="fr-FR" dirty="0" smtClean="0"/>
            </a:br>
            <a:r>
              <a:rPr lang="fr-FR" dirty="0" smtClean="0"/>
              <a:t>Apprendre autrement</a:t>
            </a:r>
            <a:endParaRPr lang="fr-FR" dirty="0"/>
          </a:p>
        </p:txBody>
      </p:sp>
      <p:sp>
        <p:nvSpPr>
          <p:cNvPr id="3" name="Espace réservé du contenu 2"/>
          <p:cNvSpPr>
            <a:spLocks noGrp="1"/>
          </p:cNvSpPr>
          <p:nvPr>
            <p:ph idx="1"/>
          </p:nvPr>
        </p:nvSpPr>
        <p:spPr>
          <a:xfrm>
            <a:off x="1043608" y="1556792"/>
            <a:ext cx="7313612" cy="3024336"/>
          </a:xfrm>
        </p:spPr>
        <p:style>
          <a:lnRef idx="1">
            <a:schemeClr val="accent1"/>
          </a:lnRef>
          <a:fillRef idx="2">
            <a:schemeClr val="accent1"/>
          </a:fillRef>
          <a:effectRef idx="1">
            <a:schemeClr val="accent1"/>
          </a:effectRef>
          <a:fontRef idx="minor">
            <a:schemeClr val="dk1"/>
          </a:fontRef>
        </p:style>
        <p:txBody>
          <a:bodyPr/>
          <a:lstStyle/>
          <a:p>
            <a:r>
              <a:rPr lang="fr-FR" sz="2400" dirty="0" smtClean="0"/>
              <a:t>4 parcours nationaux:</a:t>
            </a:r>
          </a:p>
          <a:p>
            <a:pPr lvl="1"/>
            <a:r>
              <a:rPr lang="fr-FR" sz="2000" dirty="0" smtClean="0"/>
              <a:t>Parcours Citoyen</a:t>
            </a:r>
          </a:p>
          <a:p>
            <a:pPr lvl="1"/>
            <a:r>
              <a:rPr lang="fr-FR" sz="2000" dirty="0" smtClean="0"/>
              <a:t>Parcours Avenir</a:t>
            </a:r>
          </a:p>
          <a:p>
            <a:pPr lvl="1"/>
            <a:r>
              <a:rPr lang="fr-FR" sz="2000" dirty="0" smtClean="0"/>
              <a:t>Parcours Educatif de Santé</a:t>
            </a:r>
          </a:p>
          <a:p>
            <a:pPr lvl="1"/>
            <a:r>
              <a:rPr lang="fr-FR" sz="2000" dirty="0" smtClean="0"/>
              <a:t>Parcours Educatif Artistique et Culturel</a:t>
            </a:r>
          </a:p>
          <a:p>
            <a:r>
              <a:rPr lang="fr-FR" sz="2400" dirty="0" smtClean="0"/>
              <a:t>1 parcours de région académique</a:t>
            </a:r>
          </a:p>
          <a:p>
            <a:pPr lvl="1"/>
            <a:r>
              <a:rPr lang="fr-FR" sz="2000" dirty="0" smtClean="0"/>
              <a:t>Parcours de Culture Scientifique, Technique et de l’Innovation</a:t>
            </a:r>
            <a:endParaRPr lang="fr-FR" sz="2000" dirty="0"/>
          </a:p>
        </p:txBody>
      </p:sp>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17</a:t>
            </a:fld>
            <a:endParaRPr lang="fr-FR" altLang="fr-FR"/>
          </a:p>
        </p:txBody>
      </p:sp>
      <p:sp>
        <p:nvSpPr>
          <p:cNvPr id="7" name="ZoneTexte 6"/>
          <p:cNvSpPr txBox="1"/>
          <p:nvPr/>
        </p:nvSpPr>
        <p:spPr>
          <a:xfrm>
            <a:off x="1043608" y="4797152"/>
            <a:ext cx="7272808"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 Tous les enseignements contribuent à la définition et au contenu des parcours</a:t>
            </a:r>
          </a:p>
          <a:p>
            <a:r>
              <a:rPr lang="fr-FR" dirty="0" smtClean="0"/>
              <a:t>- Les parcours sont complémentaires des enseignements</a:t>
            </a:r>
          </a:p>
          <a:p>
            <a:r>
              <a:rPr lang="fr-FR" dirty="0" smtClean="0"/>
              <a:t>- Les parcours permettent de travailler les compétences du socle commun</a:t>
            </a:r>
            <a:endParaRPr lang="fr-FR" dirty="0"/>
          </a:p>
        </p:txBody>
      </p:sp>
    </p:spTree>
    <p:extLst>
      <p:ext uri="{BB962C8B-B14F-4D97-AF65-F5344CB8AC3E}">
        <p14:creationId xmlns:p14="http://schemas.microsoft.com/office/powerpoint/2010/main" val="327311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036545" cy="792088"/>
          </a:xfrm>
        </p:spPr>
        <p:txBody>
          <a:bodyPr/>
          <a:lstStyle/>
          <a:p>
            <a:r>
              <a:rPr lang="fr-FR" dirty="0" smtClean="0"/>
              <a:t>Le parcours de l’élève</a:t>
            </a:r>
            <a:r>
              <a:rPr lang="fr-FR" dirty="0"/>
              <a:t>:</a:t>
            </a:r>
            <a:r>
              <a:rPr lang="fr-FR" dirty="0" smtClean="0"/>
              <a:t> </a:t>
            </a:r>
            <a:r>
              <a:rPr lang="fr-FR" sz="2400" dirty="0" smtClean="0"/>
              <a:t>Les parcours éducatifs</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95038418"/>
              </p:ext>
            </p:extLst>
          </p:nvPr>
        </p:nvGraphicFramePr>
        <p:xfrm>
          <a:off x="395536" y="1268760"/>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18</a:t>
            </a:fld>
            <a:endParaRPr lang="fr-FR" altLang="fr-FR"/>
          </a:p>
        </p:txBody>
      </p:sp>
    </p:spTree>
    <p:extLst>
      <p:ext uri="{BB962C8B-B14F-4D97-AF65-F5344CB8AC3E}">
        <p14:creationId xmlns:p14="http://schemas.microsoft.com/office/powerpoint/2010/main" val="49144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31800" y="0"/>
            <a:ext cx="8288338" cy="1160463"/>
          </a:xfrm>
        </p:spPr>
        <p:txBody>
          <a:bodyPr>
            <a:normAutofit fontScale="90000"/>
          </a:bodyPr>
          <a:lstStyle/>
          <a:p>
            <a:pPr algn="ctr">
              <a:defRPr/>
            </a:pPr>
            <a:r>
              <a:rPr lang="fr-FR" sz="2700" dirty="0" smtClean="0">
                <a:ea typeface="ＭＳ Ｐゴシック" pitchFamily="-84" charset="-128"/>
                <a:cs typeface="+mj-cs"/>
              </a:rPr>
              <a:t/>
            </a:r>
            <a:br>
              <a:rPr lang="fr-FR" sz="2700" dirty="0" smtClean="0">
                <a:ea typeface="ＭＳ Ｐゴシック" pitchFamily="-84" charset="-128"/>
                <a:cs typeface="+mj-cs"/>
              </a:rPr>
            </a:br>
            <a:r>
              <a:rPr lang="fr-FR" sz="2700" dirty="0">
                <a:ea typeface="ＭＳ Ｐゴシック" pitchFamily="-84" charset="-128"/>
                <a:cs typeface="+mj-cs"/>
              </a:rPr>
              <a:t/>
            </a:r>
            <a:br>
              <a:rPr lang="fr-FR" sz="2700" dirty="0">
                <a:ea typeface="ＭＳ Ｐゴシック" pitchFamily="-84" charset="-128"/>
                <a:cs typeface="+mj-cs"/>
              </a:rPr>
            </a:br>
            <a:r>
              <a:rPr lang="fr-FR" sz="2700" dirty="0" smtClean="0">
                <a:ea typeface="ＭＳ Ｐゴシック" pitchFamily="-84" charset="-128"/>
                <a:cs typeface="+mj-cs"/>
              </a:rPr>
              <a:t>Continuité et liaisons </a:t>
            </a:r>
            <a:r>
              <a:rPr lang="fr-FR" sz="2700" dirty="0">
                <a:ea typeface="ＭＳ Ｐゴシック" pitchFamily="-84" charset="-128"/>
              </a:rPr>
              <a:t>P</a:t>
            </a:r>
            <a:r>
              <a:rPr lang="fr-FR" sz="2700" dirty="0" smtClean="0">
                <a:ea typeface="ＭＳ Ｐゴシック" pitchFamily="-84" charset="-128"/>
                <a:cs typeface="+mj-cs"/>
              </a:rPr>
              <a:t>arcours – </a:t>
            </a:r>
            <a:r>
              <a:rPr lang="fr-FR" sz="2700" dirty="0">
                <a:ea typeface="ＭＳ Ｐゴシック" pitchFamily="-84" charset="-128"/>
              </a:rPr>
              <a:t>E</a:t>
            </a:r>
            <a:r>
              <a:rPr lang="fr-FR" sz="2700" dirty="0" smtClean="0">
                <a:ea typeface="ＭＳ Ｐゴシック" pitchFamily="-84" charset="-128"/>
                <a:cs typeface="+mj-cs"/>
              </a:rPr>
              <a:t>nseignements – SCCCC</a:t>
            </a:r>
            <a:br>
              <a:rPr lang="fr-FR" sz="2700" dirty="0" smtClean="0">
                <a:ea typeface="ＭＳ Ｐゴシック" pitchFamily="-84" charset="-128"/>
                <a:cs typeface="+mj-cs"/>
              </a:rPr>
            </a:br>
            <a:r>
              <a:rPr lang="fr-FR" sz="2200" dirty="0" smtClean="0">
                <a:ea typeface="ＭＳ Ｐゴシック" pitchFamily="-84" charset="-128"/>
              </a:rPr>
              <a:t>(exemple pour sciences et technologie)</a:t>
            </a:r>
            <a:r>
              <a:rPr lang="fr-FR" sz="2000" dirty="0" smtClean="0">
                <a:ea typeface="ＭＳ Ｐゴシック" pitchFamily="-84" charset="-128"/>
                <a:cs typeface="+mj-cs"/>
              </a:rPr>
              <a:t/>
            </a:r>
            <a:br>
              <a:rPr lang="fr-FR" sz="2000" dirty="0" smtClean="0">
                <a:ea typeface="ＭＳ Ｐゴシック" pitchFamily="-84" charset="-128"/>
                <a:cs typeface="+mj-cs"/>
              </a:rPr>
            </a:br>
            <a:endParaRPr lang="fr-FR" sz="2000" dirty="0" smtClean="0">
              <a:ea typeface="ＭＳ Ｐゴシック" pitchFamily="-84" charset="-128"/>
              <a:cs typeface="+mj-cs"/>
            </a:endParaRPr>
          </a:p>
        </p:txBody>
      </p:sp>
      <p:sp>
        <p:nvSpPr>
          <p:cNvPr id="30722"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770B1A9D-B2D1-BA4B-B103-EE23F0C8ADF3}" type="slidenum">
              <a:rPr lang="fr-FR" sz="1200"/>
              <a:pPr eaLnBrk="1" hangingPunct="1"/>
              <a:t>19</a:t>
            </a:fld>
            <a:endParaRPr lang="fr-FR" sz="1200"/>
          </a:p>
        </p:txBody>
      </p:sp>
      <p:graphicFrame>
        <p:nvGraphicFramePr>
          <p:cNvPr id="7" name="Tableau 6"/>
          <p:cNvGraphicFramePr>
            <a:graphicFrameLocks noGrp="1"/>
          </p:cNvGraphicFramePr>
          <p:nvPr>
            <p:extLst>
              <p:ext uri="{D42A27DB-BD31-4B8C-83A1-F6EECF244321}">
                <p14:modId xmlns:p14="http://schemas.microsoft.com/office/powerpoint/2010/main" val="1943226942"/>
              </p:ext>
            </p:extLst>
          </p:nvPr>
        </p:nvGraphicFramePr>
        <p:xfrm>
          <a:off x="395288" y="944563"/>
          <a:ext cx="8353425" cy="5710236"/>
        </p:xfrm>
        <a:graphic>
          <a:graphicData uri="http://schemas.openxmlformats.org/drawingml/2006/table">
            <a:tbl>
              <a:tblPr/>
              <a:tblGrid>
                <a:gridCol w="1670050"/>
                <a:gridCol w="1671637"/>
                <a:gridCol w="557213"/>
                <a:gridCol w="555625"/>
                <a:gridCol w="557212"/>
                <a:gridCol w="557213"/>
                <a:gridCol w="557212"/>
                <a:gridCol w="557213"/>
                <a:gridCol w="1670050"/>
              </a:tblGrid>
              <a:tr h="52557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1</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2</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3</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Cycle 4</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Verdana" pitchFamily="34" charset="0"/>
                          <a:ea typeface="ＭＳ Ｐゴシック" pitchFamily="-84" charset="-128"/>
                        </a:rPr>
                        <a:t>Lycée </a:t>
                      </a:r>
                    </a:p>
                  </a:txBody>
                  <a:tcPr marL="91445" marR="91445"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393689">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CM1</a:t>
                      </a:r>
                    </a:p>
                  </a:txBody>
                  <a:tcPr marL="91445" marR="91445" marT="45730" marB="4573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CM2</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6</a:t>
                      </a:r>
                      <a:r>
                        <a:rPr kumimoji="0" lang="fr-FR" sz="1200" b="0" i="0" u="none" strike="noStrike" cap="none" normalizeH="0" baseline="30000" dirty="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5</a:t>
                      </a:r>
                      <a:r>
                        <a:rPr kumimoji="0" lang="fr-FR" sz="1200" b="0" i="0" u="none" strike="noStrike" cap="none" normalizeH="0" baseline="3000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4</a:t>
                      </a:r>
                      <a:r>
                        <a:rPr kumimoji="0" lang="fr-FR" sz="1200" b="0" i="0" u="none" strike="noStrike" cap="none" normalizeH="0" baseline="3000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3</a:t>
                      </a:r>
                      <a:r>
                        <a:rPr kumimoji="0" lang="fr-FR" sz="1200" b="0" i="0" u="none" strike="noStrike" cap="none" normalizeH="0" baseline="30000" dirty="0" smtClean="0">
                          <a:ln>
                            <a:noFill/>
                          </a:ln>
                          <a:solidFill>
                            <a:srgbClr val="000000"/>
                          </a:solidFill>
                          <a:effectLst/>
                          <a:latin typeface="Verdana" pitchFamily="34" charset="0"/>
                          <a:ea typeface="ＭＳ Ｐゴシック" pitchFamily="-84" charset="-128"/>
                        </a:rPr>
                        <a:t>ème</a:t>
                      </a:r>
                      <a:r>
                        <a:rPr kumimoji="0" lang="fr-FR" sz="1200" b="0" i="0" u="none" strike="noStrike" cap="none" normalizeH="0" baseline="0" dirty="0" smtClean="0">
                          <a:ln>
                            <a:noFill/>
                          </a:ln>
                          <a:solidFill>
                            <a:srgbClr val="000000"/>
                          </a:solidFill>
                          <a:effectLst/>
                          <a:latin typeface="Verdana" pitchFamily="34" charset="0"/>
                          <a:ea typeface="ＭＳ Ｐゴシック" pitchFamily="-84" charset="-128"/>
                        </a:rPr>
                        <a:t> </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vMerge="1">
                  <a:txBody>
                    <a:bodyPr/>
                    <a:lstStyle/>
                    <a:p>
                      <a:endParaRPr lang="fr-FR"/>
                    </a:p>
                  </a:txBody>
                  <a:tcPr/>
                </a:tc>
              </a:tr>
              <a:tr h="74801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Explorer le monde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Questionner le monde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rowSpan="3"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Sciences et Technologie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585FF"/>
                    </a:solidFill>
                  </a:tcPr>
                </a:tc>
                <a:tc rowSpan="3" hMerge="1">
                  <a:txBody>
                    <a:bodyPr/>
                    <a:lstStyle/>
                    <a:p>
                      <a:endParaRPr lang="fr-FR"/>
                    </a:p>
                  </a:txBody>
                  <a:tcPr/>
                </a:tc>
                <a:tc rowSpan="3" h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SVT</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FF"/>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SVT</a:t>
                      </a:r>
                    </a:p>
                  </a:txBody>
                  <a:tcPr marL="91445" marR="91445"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748012">
                <a:tc vMerge="1">
                  <a:txBody>
                    <a:bodyPr/>
                    <a:lstStyle/>
                    <a:p>
                      <a:endParaRPr lang="fr-FR"/>
                    </a:p>
                  </a:txBody>
                  <a:tcPr/>
                </a:tc>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PC</a:t>
                      </a: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47FF"/>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SPC</a:t>
                      </a:r>
                    </a:p>
                  </a:txBody>
                  <a:tcPr marL="91445" marR="91445"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748012">
                <a:tc vMerge="1">
                  <a:txBody>
                    <a:bodyPr/>
                    <a:lstStyle/>
                    <a:p>
                      <a:endParaRPr lang="fr-FR"/>
                    </a:p>
                  </a:txBody>
                  <a:tcPr/>
                </a:tc>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Technologie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CC960"/>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739900"/>
                          </a:solidFill>
                          <a:effectLst/>
                          <a:latin typeface="Verdana" pitchFamily="34" charset="0"/>
                          <a:ea typeface="ＭＳ Ｐゴシック" pitchFamily="-84" charset="-128"/>
                        </a:rPr>
                        <a:t>SII</a:t>
                      </a:r>
                    </a:p>
                  </a:txBody>
                  <a:tcPr marL="91445" marR="91445" marT="45730" marB="4573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365822">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 Parcours Citoyen</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5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95908">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Santé</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3211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Avenir</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9610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d’Education Artistique et Culturelle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9610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rPr>
                        <a:t>Parcours de Culture Scientifique, Technique et de l’Innovation</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Verdana" pitchFamily="34" charset="0"/>
                        <a:ea typeface="ＭＳ Ｐゴシック" pitchFamily="-84" charset="-128"/>
                      </a:endParaRP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608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FF"/>
                          </a:solidFill>
                          <a:effectLst/>
                          <a:latin typeface="Verdana" pitchFamily="34" charset="0"/>
                          <a:ea typeface="ＭＳ Ｐゴシック" pitchFamily="-84" charset="-128"/>
                        </a:rPr>
                        <a:t>Socle commun de connaissances de compétences et de culture</a:t>
                      </a: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Verdana" pitchFamily="34" charset="0"/>
                        <a:ea typeface="ＭＳ Ｐゴシック" pitchFamily="-84" charset="-128"/>
                      </a:endParaRPr>
                    </a:p>
                  </a:txBody>
                  <a:tcPr marL="91445" marR="91445"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098262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01625"/>
            <a:ext cx="7496001" cy="679103"/>
          </a:xfrm>
        </p:spPr>
        <p:txBody>
          <a:bodyPr/>
          <a:lstStyle/>
          <a:p>
            <a:r>
              <a:rPr lang="fr-FR" dirty="0" smtClean="0"/>
              <a:t>Pourquoi une évolution majeure ?</a:t>
            </a:r>
            <a:endParaRPr lang="fr-FR" dirty="0"/>
          </a:p>
        </p:txBody>
      </p:sp>
      <p:sp>
        <p:nvSpPr>
          <p:cNvPr id="3" name="Espace réservé du contenu 2"/>
          <p:cNvSpPr>
            <a:spLocks noGrp="1"/>
          </p:cNvSpPr>
          <p:nvPr>
            <p:ph idx="1"/>
          </p:nvPr>
        </p:nvSpPr>
        <p:spPr>
          <a:xfrm>
            <a:off x="251520" y="1052736"/>
            <a:ext cx="8784976" cy="5184576"/>
          </a:xfrm>
        </p:spPr>
        <p:txBody>
          <a:bodyPr/>
          <a:lstStyle/>
          <a:p>
            <a:r>
              <a:rPr lang="fr-FR" dirty="0" smtClean="0">
                <a:solidFill>
                  <a:schemeClr val="tx2"/>
                </a:solidFill>
              </a:rPr>
              <a:t>Les objectifs:</a:t>
            </a:r>
          </a:p>
          <a:p>
            <a:pPr lvl="1"/>
            <a:r>
              <a:rPr lang="fr-FR" dirty="0" smtClean="0"/>
              <a:t>Favoriser la prise en compte individualisée des élèves, améliorer les résultats</a:t>
            </a:r>
          </a:p>
          <a:p>
            <a:pPr lvl="1"/>
            <a:r>
              <a:rPr lang="fr-FR" dirty="0" smtClean="0"/>
              <a:t>Lutter contre les déterminismes sociaux</a:t>
            </a:r>
          </a:p>
          <a:p>
            <a:pPr lvl="1"/>
            <a:r>
              <a:rPr lang="fr-FR" dirty="0" smtClean="0"/>
              <a:t>Faire évoluer les pratiques pédagogiques</a:t>
            </a:r>
          </a:p>
          <a:p>
            <a:r>
              <a:rPr lang="fr-FR" dirty="0" smtClean="0">
                <a:solidFill>
                  <a:srgbClr val="0000CC"/>
                </a:solidFill>
              </a:rPr>
              <a:t>Les principales mesures:</a:t>
            </a:r>
          </a:p>
          <a:p>
            <a:pPr lvl="1"/>
            <a:r>
              <a:rPr lang="fr-FR" dirty="0" smtClean="0"/>
              <a:t>Un socle commun fondateur</a:t>
            </a:r>
          </a:p>
          <a:p>
            <a:pPr lvl="1"/>
            <a:r>
              <a:rPr lang="fr-FR" dirty="0" smtClean="0"/>
              <a:t>Nouveaux cycles de 3 ans, progressivité</a:t>
            </a:r>
          </a:p>
          <a:p>
            <a:pPr lvl="1"/>
            <a:r>
              <a:rPr lang="fr-FR" dirty="0" smtClean="0"/>
              <a:t>Evaluation positive par compétences</a:t>
            </a:r>
          </a:p>
          <a:p>
            <a:pPr lvl="1"/>
            <a:r>
              <a:rPr lang="fr-FR" dirty="0" smtClean="0"/>
              <a:t>Interdisciplinarité, AP, EPI, Parcours</a:t>
            </a:r>
          </a:p>
          <a:p>
            <a:pPr lvl="1"/>
            <a:r>
              <a:rPr lang="fr-FR" dirty="0" smtClean="0"/>
              <a:t>Nouveau DNB, précurseur d’évolutions du Bac</a:t>
            </a:r>
          </a:p>
          <a:p>
            <a:endParaRPr lang="fr-FR" dirty="0"/>
          </a:p>
        </p:txBody>
      </p:sp>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2</a:t>
            </a:fld>
            <a:endParaRPr lang="fr-FR" altLang="fr-FR"/>
          </a:p>
        </p:txBody>
      </p:sp>
    </p:spTree>
    <p:extLst>
      <p:ext uri="{BB962C8B-B14F-4D97-AF65-F5344CB8AC3E}">
        <p14:creationId xmlns:p14="http://schemas.microsoft.com/office/powerpoint/2010/main" val="124111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719138" y="152400"/>
            <a:ext cx="7964487" cy="500063"/>
          </a:xfrm>
        </p:spPr>
        <p:style>
          <a:lnRef idx="1">
            <a:schemeClr val="accent1"/>
          </a:lnRef>
          <a:fillRef idx="2">
            <a:schemeClr val="accent1"/>
          </a:fillRef>
          <a:effectRef idx="1">
            <a:schemeClr val="accent1"/>
          </a:effectRef>
          <a:fontRef idx="minor">
            <a:schemeClr val="dk1"/>
          </a:fontRef>
        </p:style>
        <p:txBody>
          <a:bodyPr/>
          <a:lstStyle/>
          <a:p>
            <a:pPr>
              <a:defRPr/>
            </a:pPr>
            <a:r>
              <a:rPr lang="fr-FR" sz="2400" dirty="0" smtClean="0">
                <a:latin typeface="Arial" charset="0"/>
              </a:rPr>
              <a:t>Les parcours </a:t>
            </a:r>
            <a:r>
              <a:rPr lang="fr-FR" sz="2400" dirty="0">
                <a:latin typeface="Arial" charset="0"/>
              </a:rPr>
              <a:t>c</a:t>
            </a:r>
            <a:r>
              <a:rPr lang="fr-FR" sz="2400" dirty="0" smtClean="0">
                <a:latin typeface="Arial" charset="0"/>
              </a:rPr>
              <a:t>ulturels ou le parcours culturel transversal</a:t>
            </a:r>
            <a:endParaRPr lang="fr-FR" sz="2400" dirty="0">
              <a:latin typeface="Arial" charset="0"/>
            </a:endParaRPr>
          </a:p>
        </p:txBody>
      </p:sp>
      <p:graphicFrame>
        <p:nvGraphicFramePr>
          <p:cNvPr id="5" name="Espace réservé du contenu 4"/>
          <p:cNvGraphicFramePr>
            <a:graphicFrameLocks noGrp="1"/>
          </p:cNvGraphicFramePr>
          <p:nvPr>
            <p:ph idx="1"/>
          </p:nvPr>
        </p:nvGraphicFramePr>
        <p:xfrm>
          <a:off x="142875" y="728663"/>
          <a:ext cx="8858250" cy="5589270"/>
        </p:xfrm>
        <a:graphic>
          <a:graphicData uri="http://schemas.openxmlformats.org/drawingml/2006/table">
            <a:tbl>
              <a:tblPr/>
              <a:tblGrid>
                <a:gridCol w="2952750"/>
                <a:gridCol w="2952750"/>
                <a:gridCol w="29527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Verdana" charset="0"/>
                          <a:ea typeface="ＭＳ Ｐゴシック" charset="0"/>
                          <a:cs typeface="ＭＳ Ｐゴシック" charset="0"/>
                        </a:rPr>
                        <a:t>Parcours PEAC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CC"/>
                          </a:solidFill>
                          <a:effectLst/>
                          <a:latin typeface="Verdana" charset="0"/>
                          <a:ea typeface="ＭＳ Ｐゴシック" charset="0"/>
                          <a:cs typeface="ＭＳ Ｐゴシック" charset="0"/>
                        </a:rPr>
                        <a:t>Parcours CSTI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ＭＳ Ｐゴシック" charset="0"/>
                          <a:cs typeface="ＭＳ Ｐゴシック" charset="0"/>
                        </a:rPr>
                        <a:t>Champs d’actions: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Verdana" charset="0"/>
                          <a:ea typeface="ＭＳ Ｐゴシック" charset="0"/>
                          <a:cs typeface="ＭＳ Ｐゴシック" charset="0"/>
                        </a:rPr>
                        <a:t>Rencontres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Œuvres, artistes, métiers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Visites sur sites, chercheurs, ingénieurs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Verdana" charset="0"/>
                          <a:ea typeface="ＭＳ Ｐゴシック" charset="0"/>
                          <a:cs typeface="ＭＳ Ｐゴシック" charset="0"/>
                        </a:rPr>
                        <a:t>Pratiques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Individuelles ou collectives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Démarches de projets, travaux collaboratifs, concours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Verdana" charset="0"/>
                          <a:ea typeface="ＭＳ Ｐゴシック" charset="0"/>
                          <a:cs typeface="ＭＳ Ｐゴシック" charset="0"/>
                        </a:rPr>
                        <a:t>Connaissances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Repères culturels, historiques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Esprit critique, jugement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Phéomènes naturels, origine du vivant,de la matière, l’énergie, l’information et le numérique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ＭＳ Ｐゴシック" charset="0"/>
                          <a:cs typeface="ＭＳ Ｐゴシック" charset="0"/>
                        </a:rPr>
                        <a:t>Domaines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Arts appliqués-design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Arts plastiques-Architecture-photographie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Cinéma-Audiovisuel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Danse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Lecture-Ecriture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Musique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Patrimoine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Théâtre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Astronomie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Aéronautique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Architecture-Bâtiment-Urbanisme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Biologie-chimie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Energétique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Environnement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Informatique-numérique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Ingénierie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Innovation technologique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Santé – vivant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ＭＳ Ｐゴシック" charset="0"/>
                          <a:cs typeface="ＭＳ Ｐゴシック" charset="0"/>
                        </a:rPr>
                        <a:t>Services éducatifs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(enseignants relais missionnés)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Patrimoine (musées)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Arts visuels (Mucem, cinémas)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Musique           </a:t>
                      </a:r>
                      <a:r>
                        <a:rPr kumimoji="0" lang="fr-FR" sz="1200" b="0" i="0" u="none" strike="noStrike" cap="none" normalizeH="0" baseline="0">
                          <a:ln>
                            <a:noFill/>
                          </a:ln>
                          <a:solidFill>
                            <a:srgbClr val="0000CC"/>
                          </a:solidFill>
                          <a:effectLst/>
                          <a:latin typeface="Verdana" charset="0"/>
                          <a:ea typeface="ＭＳ Ｐゴシック" charset="0"/>
                          <a:cs typeface="ＭＳ Ｐゴシック" charset="0"/>
                        </a:rPr>
                        <a:t>(40 enseignants)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Lecture-écriture (Bibliothèques)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Verdana" charset="0"/>
                          <a:ea typeface="ＭＳ Ｐゴシック" charset="0"/>
                          <a:cs typeface="ＭＳ Ｐゴシック" charset="0"/>
                        </a:rPr>
                        <a:t>Arts du spectacle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C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Verdana" charset="0"/>
                          <a:ea typeface="ＭＳ Ｐゴシック" charset="0"/>
                          <a:cs typeface="ＭＳ Ｐゴシック" charset="0"/>
                        </a:rPr>
                        <a:t>Parcs naturels régionaux</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Verdana" charset="0"/>
                          <a:ea typeface="ＭＳ Ｐゴシック" charset="0"/>
                          <a:cs typeface="ＭＳ Ｐゴシック" charset="0"/>
                        </a:rPr>
                        <a:t>Muséum d’histoire naturelle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Verdana" charset="0"/>
                          <a:ea typeface="ＭＳ Ｐゴシック" charset="0"/>
                          <a:cs typeface="ＭＳ Ｐゴシック" charset="0"/>
                        </a:rPr>
                        <a:t>Observatoire de Marseille   </a:t>
                      </a:r>
                      <a:r>
                        <a:rPr kumimoji="0" lang="fr-FR" sz="1200" b="0" i="0" u="none" strike="noStrike" cap="none" normalizeH="0" baseline="0" dirty="0">
                          <a:ln>
                            <a:noFill/>
                          </a:ln>
                          <a:solidFill>
                            <a:srgbClr val="0000CC"/>
                          </a:solidFill>
                          <a:effectLst/>
                          <a:latin typeface="Verdana" charset="0"/>
                          <a:ea typeface="ＭＳ Ｐゴシック" charset="0"/>
                          <a:cs typeface="ＭＳ Ｐゴシック" charset="0"/>
                        </a:rPr>
                        <a:t>(8 </a:t>
                      </a:r>
                      <a:r>
                        <a:rPr kumimoji="0" lang="fr-FR" sz="1200" b="0" i="0" u="none" strike="noStrike" cap="none" normalizeH="0" baseline="0" dirty="0" err="1">
                          <a:ln>
                            <a:noFill/>
                          </a:ln>
                          <a:solidFill>
                            <a:srgbClr val="0000CC"/>
                          </a:solidFill>
                          <a:effectLst/>
                          <a:latin typeface="Verdana" charset="0"/>
                          <a:ea typeface="ＭＳ Ｐゴシック" charset="0"/>
                          <a:cs typeface="ＭＳ Ｐゴシック" charset="0"/>
                        </a:rPr>
                        <a:t>ens</a:t>
                      </a:r>
                      <a:r>
                        <a:rPr kumimoji="0" lang="fr-FR" sz="1200" b="0" i="0" u="none" strike="noStrike" cap="none" normalizeH="0" baseline="0" dirty="0">
                          <a:ln>
                            <a:noFill/>
                          </a:ln>
                          <a:solidFill>
                            <a:srgbClr val="0000CC"/>
                          </a:solidFill>
                          <a:effectLst/>
                          <a:latin typeface="Verdana" charset="0"/>
                          <a:ea typeface="ＭＳ Ｐゴシック" charset="0"/>
                          <a:cs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000000"/>
                          </a:solidFill>
                          <a:effectLst/>
                          <a:latin typeface="Verdana" charset="0"/>
                          <a:ea typeface="ＭＳ Ｐゴシック" charset="0"/>
                          <a:cs typeface="ＭＳ Ｐゴシック" charset="0"/>
                        </a:rPr>
                        <a:t>IREM (recherche mathématique)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5396"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9933A89A-CFCC-8143-B33B-C1333AAAD701}" type="slidenum">
              <a:rPr lang="fr-FR" sz="1200">
                <a:cs typeface="Arial" charset="0"/>
              </a:rPr>
              <a:pPr eaLnBrk="1" hangingPunct="1"/>
              <a:t>20</a:t>
            </a:fld>
            <a:endParaRPr lang="fr-FR" sz="1200">
              <a:cs typeface="Arial" charset="0"/>
            </a:endParaRPr>
          </a:p>
        </p:txBody>
      </p:sp>
    </p:spTree>
    <p:extLst>
      <p:ext uri="{BB962C8B-B14F-4D97-AF65-F5344CB8AC3E}">
        <p14:creationId xmlns:p14="http://schemas.microsoft.com/office/powerpoint/2010/main" val="1073375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5373216"/>
            <a:ext cx="2412000" cy="648000"/>
          </a:xfrm>
          <a:prstGeom prst="roundRect">
            <a:avLst/>
          </a:prstGeom>
          <a:solidFill>
            <a:srgbClr val="FDA4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bg1"/>
                </a:solidFill>
              </a:rPr>
              <a:t>Enseignements de complément et LSF</a:t>
            </a:r>
            <a:endParaRPr lang="fr-FR" sz="1400" dirty="0">
              <a:solidFill>
                <a:schemeClr val="bg1"/>
              </a:solidFill>
            </a:endParaRPr>
          </a:p>
        </p:txBody>
      </p:sp>
      <p:sp>
        <p:nvSpPr>
          <p:cNvPr id="5" name="Rectangle à coins arrondis 4"/>
          <p:cNvSpPr/>
          <p:nvPr/>
        </p:nvSpPr>
        <p:spPr>
          <a:xfrm>
            <a:off x="323528" y="3217598"/>
            <a:ext cx="2412000" cy="1170000"/>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Examen terminal</a:t>
            </a:r>
            <a:endParaRPr lang="fr-FR" sz="1600" dirty="0">
              <a:solidFill>
                <a:schemeClr val="bg1"/>
              </a:solidFill>
            </a:endParaRPr>
          </a:p>
        </p:txBody>
      </p:sp>
      <p:sp>
        <p:nvSpPr>
          <p:cNvPr id="6" name="Rectangle à coins arrondis 5"/>
          <p:cNvSpPr/>
          <p:nvPr/>
        </p:nvSpPr>
        <p:spPr>
          <a:xfrm>
            <a:off x="323528" y="1187712"/>
            <a:ext cx="2412000" cy="11700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Contrôle continu</a:t>
            </a:r>
            <a:endParaRPr lang="fr-FR" sz="1600" dirty="0">
              <a:solidFill>
                <a:schemeClr val="bg1"/>
              </a:solidFill>
            </a:endParaRPr>
          </a:p>
        </p:txBody>
      </p:sp>
      <p:sp>
        <p:nvSpPr>
          <p:cNvPr id="7" name="Rectangle à coins arrondis 6"/>
          <p:cNvSpPr/>
          <p:nvPr/>
        </p:nvSpPr>
        <p:spPr>
          <a:xfrm>
            <a:off x="2843808" y="2996952"/>
            <a:ext cx="5904000" cy="2088232"/>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sz="1400" dirty="0">
                <a:solidFill>
                  <a:srgbClr val="1C1850"/>
                </a:solidFill>
              </a:rPr>
              <a:t>Trois épreuves sur 100 points chacune :</a:t>
            </a:r>
          </a:p>
          <a:p>
            <a:pPr marL="460375" indent="-285750">
              <a:buFontTx/>
              <a:buChar char="-"/>
              <a:defRPr/>
            </a:pPr>
            <a:r>
              <a:rPr lang="fr-FR" sz="1400" dirty="0">
                <a:solidFill>
                  <a:srgbClr val="1C1850"/>
                </a:solidFill>
              </a:rPr>
              <a:t>épreuve écrite de mathématiques, physique-chimie, sciences de la vie et de la Terre, et technologie</a:t>
            </a:r>
          </a:p>
          <a:p>
            <a:pPr marL="460375" indent="-285750">
              <a:buFontTx/>
              <a:buChar char="-"/>
              <a:defRPr/>
            </a:pPr>
            <a:r>
              <a:rPr lang="fr-FR" sz="1400" dirty="0">
                <a:solidFill>
                  <a:srgbClr val="1C1850"/>
                </a:solidFill>
              </a:rPr>
              <a:t>épreuve écrite de français, histoire et géographie, éducation morale et civique</a:t>
            </a:r>
          </a:p>
          <a:p>
            <a:pPr marL="460375" indent="-285750">
              <a:buFontTx/>
              <a:buChar char="-"/>
              <a:defRPr/>
            </a:pPr>
            <a:r>
              <a:rPr lang="fr-FR" sz="1400" dirty="0">
                <a:solidFill>
                  <a:srgbClr val="1C1850"/>
                </a:solidFill>
              </a:rPr>
              <a:t>épreuve orale : soutenance d’un projet mené au cours des EPI ou d’un </a:t>
            </a:r>
            <a:r>
              <a:rPr lang="fr-FR" sz="1400" dirty="0" smtClean="0">
                <a:solidFill>
                  <a:srgbClr val="1C1850"/>
                </a:solidFill>
              </a:rPr>
              <a:t>parcours (</a:t>
            </a:r>
            <a:r>
              <a:rPr lang="fr-FR" sz="1400" dirty="0">
                <a:solidFill>
                  <a:srgbClr val="1C1850"/>
                </a:solidFill>
              </a:rPr>
              <a:t>Avenir, citoyen, EAC)</a:t>
            </a:r>
          </a:p>
          <a:p>
            <a:pPr marL="174625">
              <a:defRPr/>
            </a:pPr>
            <a:r>
              <a:rPr lang="fr-FR" sz="1400" dirty="0">
                <a:solidFill>
                  <a:srgbClr val="1C1850"/>
                </a:solidFill>
              </a:rPr>
              <a:t>	Soit au maximum </a:t>
            </a:r>
            <a:r>
              <a:rPr lang="fr-FR" sz="1400" b="1" dirty="0">
                <a:solidFill>
                  <a:srgbClr val="1C1850"/>
                </a:solidFill>
              </a:rPr>
              <a:t>300 points</a:t>
            </a:r>
            <a:endParaRPr lang="fr-FR" sz="1400" dirty="0">
              <a:solidFill>
                <a:srgbClr val="1C1850"/>
              </a:solidFill>
            </a:endParaRPr>
          </a:p>
        </p:txBody>
      </p:sp>
      <p:sp>
        <p:nvSpPr>
          <p:cNvPr id="8" name="Rectangle à coins arrondis 7"/>
          <p:cNvSpPr/>
          <p:nvPr/>
        </p:nvSpPr>
        <p:spPr>
          <a:xfrm>
            <a:off x="2915816" y="5373216"/>
            <a:ext cx="5904000" cy="864000"/>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sz="1400" dirty="0">
                <a:solidFill>
                  <a:srgbClr val="1C1850"/>
                </a:solidFill>
              </a:rPr>
              <a:t>Objectifs d’apprentissage du cycle :</a:t>
            </a:r>
          </a:p>
          <a:p>
            <a:pPr marL="460375" indent="-285750">
              <a:buFontTx/>
              <a:buChar char="-"/>
              <a:defRPr/>
            </a:pPr>
            <a:r>
              <a:rPr lang="fr-FR" sz="1400" dirty="0">
                <a:solidFill>
                  <a:srgbClr val="1C1850"/>
                </a:solidFill>
              </a:rPr>
              <a:t>atteints		10 points</a:t>
            </a:r>
          </a:p>
          <a:p>
            <a:pPr marL="460375" indent="-285750">
              <a:buFontTx/>
              <a:buChar char="-"/>
              <a:defRPr/>
            </a:pPr>
            <a:r>
              <a:rPr lang="fr-FR" sz="1400" dirty="0">
                <a:solidFill>
                  <a:srgbClr val="1C1850"/>
                </a:solidFill>
              </a:rPr>
              <a:t>dépassés		20 points</a:t>
            </a:r>
          </a:p>
        </p:txBody>
      </p:sp>
      <p:sp>
        <p:nvSpPr>
          <p:cNvPr id="9" name="Rectangle à coins arrondis 8"/>
          <p:cNvSpPr/>
          <p:nvPr/>
        </p:nvSpPr>
        <p:spPr>
          <a:xfrm>
            <a:off x="2915816" y="692696"/>
            <a:ext cx="5904000" cy="2160240"/>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400" dirty="0">
                <a:solidFill>
                  <a:srgbClr val="1C1850"/>
                </a:solidFill>
              </a:rPr>
              <a:t>Pour chacune des 8 </a:t>
            </a:r>
            <a:r>
              <a:rPr lang="fr-FR" sz="1400" dirty="0" smtClean="0">
                <a:solidFill>
                  <a:srgbClr val="1C1850"/>
                </a:solidFill>
              </a:rPr>
              <a:t>composantes, </a:t>
            </a:r>
            <a:r>
              <a:rPr lang="fr-FR" sz="1400" dirty="0">
                <a:solidFill>
                  <a:srgbClr val="1C1850"/>
                </a:solidFill>
              </a:rPr>
              <a:t>le niveau de maîtrise donne des points :</a:t>
            </a:r>
          </a:p>
          <a:p>
            <a:pPr marL="285750" indent="-285750">
              <a:buFontTx/>
              <a:buChar char="-"/>
              <a:defRPr/>
            </a:pPr>
            <a:r>
              <a:rPr lang="fr-FR" sz="1400" dirty="0">
                <a:solidFill>
                  <a:srgbClr val="1C1850"/>
                </a:solidFill>
              </a:rPr>
              <a:t>maîtrise insuffisante : 	10 points</a:t>
            </a:r>
          </a:p>
          <a:p>
            <a:pPr marL="285750" indent="-285750">
              <a:buFontTx/>
              <a:buChar char="-"/>
              <a:defRPr/>
            </a:pPr>
            <a:r>
              <a:rPr lang="fr-FR" sz="1400" dirty="0">
                <a:solidFill>
                  <a:srgbClr val="1C1850"/>
                </a:solidFill>
              </a:rPr>
              <a:t>maîtrise fragile : 	</a:t>
            </a:r>
            <a:r>
              <a:rPr lang="fr-FR" sz="1400" dirty="0" smtClean="0">
                <a:solidFill>
                  <a:srgbClr val="1C1850"/>
                </a:solidFill>
              </a:rPr>
              <a:t>25 </a:t>
            </a:r>
            <a:r>
              <a:rPr lang="fr-FR" sz="1400" dirty="0">
                <a:solidFill>
                  <a:srgbClr val="1C1850"/>
                </a:solidFill>
              </a:rPr>
              <a:t>points</a:t>
            </a:r>
          </a:p>
          <a:p>
            <a:pPr marL="285750" indent="-285750">
              <a:buFontTx/>
              <a:buChar char="-"/>
              <a:defRPr/>
            </a:pPr>
            <a:r>
              <a:rPr lang="fr-FR" sz="1400" dirty="0">
                <a:solidFill>
                  <a:srgbClr val="1C1850"/>
                </a:solidFill>
              </a:rPr>
              <a:t>maîtrise satisfaisante : 	40 points</a:t>
            </a:r>
          </a:p>
          <a:p>
            <a:pPr marL="285750" indent="-285750">
              <a:buFontTx/>
              <a:buChar char="-"/>
              <a:defRPr/>
            </a:pPr>
            <a:r>
              <a:rPr lang="fr-FR" sz="1400" dirty="0">
                <a:solidFill>
                  <a:srgbClr val="1C1850"/>
                </a:solidFill>
              </a:rPr>
              <a:t>très bonne maîtrise : 	50 points</a:t>
            </a:r>
          </a:p>
          <a:p>
            <a:pPr>
              <a:defRPr/>
            </a:pPr>
            <a:r>
              <a:rPr lang="fr-FR" sz="1400" dirty="0">
                <a:solidFill>
                  <a:srgbClr val="1C1850"/>
                </a:solidFill>
              </a:rPr>
              <a:t>	Soit au maximum </a:t>
            </a:r>
            <a:r>
              <a:rPr lang="fr-FR" sz="1400" b="1" dirty="0">
                <a:solidFill>
                  <a:srgbClr val="1C1850"/>
                </a:solidFill>
              </a:rPr>
              <a:t>400 points</a:t>
            </a:r>
          </a:p>
        </p:txBody>
      </p:sp>
      <p:sp>
        <p:nvSpPr>
          <p:cNvPr id="10" name="ZoneTexte 9"/>
          <p:cNvSpPr txBox="1"/>
          <p:nvPr/>
        </p:nvSpPr>
        <p:spPr>
          <a:xfrm>
            <a:off x="251520" y="188640"/>
            <a:ext cx="8689218" cy="461665"/>
          </a:xfrm>
          <a:prstGeom prst="rect">
            <a:avLst/>
          </a:prstGeom>
          <a:solidFill>
            <a:srgbClr val="FF5757"/>
          </a:solidFill>
        </p:spPr>
        <p:txBody>
          <a:bodyPr wrap="square" rtlCol="0">
            <a:spAutoFit/>
          </a:bodyPr>
          <a:lstStyle/>
          <a:p>
            <a:pPr algn="ctr"/>
            <a:r>
              <a:rPr lang="fr-FR" sz="2400" b="1" dirty="0" smtClean="0">
                <a:solidFill>
                  <a:schemeClr val="bg1"/>
                </a:solidFill>
              </a:rPr>
              <a:t>LE DNB : ce qui est évalué</a:t>
            </a:r>
            <a:endParaRPr lang="fr-FR" sz="2400" b="1" dirty="0">
              <a:solidFill>
                <a:schemeClr val="bg1"/>
              </a:solidFill>
            </a:endParaRPr>
          </a:p>
        </p:txBody>
      </p:sp>
    </p:spTree>
    <p:extLst>
      <p:ext uri="{BB962C8B-B14F-4D97-AF65-F5344CB8AC3E}">
        <p14:creationId xmlns:p14="http://schemas.microsoft.com/office/powerpoint/2010/main" val="1863477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5067256"/>
            <a:ext cx="2412000" cy="648000"/>
          </a:xfrm>
          <a:prstGeom prst="roundRect">
            <a:avLst/>
          </a:prstGeom>
          <a:solidFill>
            <a:srgbClr val="FDA4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Soutenance orale d’un projet</a:t>
            </a:r>
            <a:endParaRPr lang="fr-FR" sz="1600" dirty="0">
              <a:solidFill>
                <a:schemeClr val="bg1"/>
              </a:solidFill>
            </a:endParaRPr>
          </a:p>
        </p:txBody>
      </p:sp>
      <p:sp>
        <p:nvSpPr>
          <p:cNvPr id="5" name="Rectangle à coins arrondis 4"/>
          <p:cNvSpPr/>
          <p:nvPr/>
        </p:nvSpPr>
        <p:spPr>
          <a:xfrm>
            <a:off x="179512" y="3332165"/>
            <a:ext cx="2412000" cy="1170000"/>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Français, histoire et géographie, </a:t>
            </a:r>
            <a:r>
              <a:rPr lang="fr-FR" b="1" dirty="0" err="1">
                <a:solidFill>
                  <a:schemeClr val="bg1"/>
                </a:solidFill>
              </a:rPr>
              <a:t>EMC</a:t>
            </a:r>
            <a:endParaRPr lang="fr-FR" sz="1600" dirty="0">
              <a:solidFill>
                <a:schemeClr val="bg1"/>
              </a:solidFill>
            </a:endParaRPr>
          </a:p>
        </p:txBody>
      </p:sp>
      <p:sp>
        <p:nvSpPr>
          <p:cNvPr id="6" name="Rectangle à coins arrondis 5"/>
          <p:cNvSpPr/>
          <p:nvPr/>
        </p:nvSpPr>
        <p:spPr>
          <a:xfrm>
            <a:off x="179512" y="1372074"/>
            <a:ext cx="2412000" cy="11700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Mathématiques, physique-chimie, </a:t>
            </a:r>
            <a:r>
              <a:rPr lang="fr-FR" b="1" dirty="0" err="1">
                <a:solidFill>
                  <a:schemeClr val="bg1"/>
                </a:solidFill>
              </a:rPr>
              <a:t>SVT</a:t>
            </a:r>
            <a:r>
              <a:rPr lang="fr-FR" b="1" dirty="0">
                <a:solidFill>
                  <a:schemeClr val="bg1"/>
                </a:solidFill>
              </a:rPr>
              <a:t>, technologie</a:t>
            </a:r>
            <a:endParaRPr lang="fr-FR" sz="1600" dirty="0">
              <a:solidFill>
                <a:schemeClr val="bg1"/>
              </a:solidFill>
            </a:endParaRPr>
          </a:p>
        </p:txBody>
      </p:sp>
      <p:sp>
        <p:nvSpPr>
          <p:cNvPr id="7" name="Rectangle à coins arrondis 6"/>
          <p:cNvSpPr/>
          <p:nvPr/>
        </p:nvSpPr>
        <p:spPr>
          <a:xfrm>
            <a:off x="2771800" y="2927165"/>
            <a:ext cx="6156000" cy="1980000"/>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sz="1600" b="1" dirty="0">
                <a:solidFill>
                  <a:srgbClr val="1C1850"/>
                </a:solidFill>
              </a:rPr>
              <a:t>Première partie : analyse et compréhension de textes, maîtrise de différents langages</a:t>
            </a:r>
          </a:p>
          <a:p>
            <a:pPr marL="174625">
              <a:defRPr/>
            </a:pPr>
            <a:r>
              <a:rPr lang="fr-FR" sz="1600" dirty="0">
                <a:solidFill>
                  <a:srgbClr val="1C1850"/>
                </a:solidFill>
              </a:rPr>
              <a:t>Histoire et géographie, </a:t>
            </a:r>
            <a:r>
              <a:rPr lang="fr-FR" sz="1600" dirty="0" err="1">
                <a:solidFill>
                  <a:srgbClr val="1C1850"/>
                </a:solidFill>
              </a:rPr>
              <a:t>EMC</a:t>
            </a:r>
            <a:r>
              <a:rPr lang="fr-FR" sz="1600" dirty="0">
                <a:solidFill>
                  <a:srgbClr val="1C1850"/>
                </a:solidFill>
              </a:rPr>
              <a:t> : 2h</a:t>
            </a:r>
          </a:p>
          <a:p>
            <a:pPr marL="174625">
              <a:defRPr/>
            </a:pPr>
            <a:r>
              <a:rPr lang="fr-FR" sz="1600" dirty="0">
                <a:solidFill>
                  <a:srgbClr val="1C1850"/>
                </a:solidFill>
              </a:rPr>
              <a:t>Français : 1h</a:t>
            </a:r>
          </a:p>
          <a:p>
            <a:pPr marL="174625">
              <a:spcBef>
                <a:spcPts val="1200"/>
              </a:spcBef>
              <a:defRPr/>
            </a:pPr>
            <a:r>
              <a:rPr lang="fr-FR" sz="1600" b="1" dirty="0">
                <a:solidFill>
                  <a:srgbClr val="1C1850"/>
                </a:solidFill>
              </a:rPr>
              <a:t>Deuxième partie : rédaction et maîtrise de la langue</a:t>
            </a:r>
          </a:p>
          <a:p>
            <a:pPr marL="174625">
              <a:defRPr/>
            </a:pPr>
            <a:r>
              <a:rPr lang="fr-FR" sz="1600" dirty="0">
                <a:solidFill>
                  <a:srgbClr val="1C1850"/>
                </a:solidFill>
              </a:rPr>
              <a:t>Français : 2h</a:t>
            </a:r>
          </a:p>
        </p:txBody>
      </p:sp>
      <p:sp>
        <p:nvSpPr>
          <p:cNvPr id="8" name="Rectangle à coins arrondis 7"/>
          <p:cNvSpPr/>
          <p:nvPr/>
        </p:nvSpPr>
        <p:spPr>
          <a:xfrm>
            <a:off x="2771800" y="5049256"/>
            <a:ext cx="6156000" cy="684000"/>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Exposé : 5 minutes</a:t>
            </a:r>
          </a:p>
          <a:p>
            <a:pPr marL="174625">
              <a:defRPr/>
            </a:pPr>
            <a:r>
              <a:rPr lang="fr-FR" dirty="0">
                <a:solidFill>
                  <a:srgbClr val="1C1850"/>
                </a:solidFill>
              </a:rPr>
              <a:t>Entretien avec le jury : 10 minutes</a:t>
            </a:r>
          </a:p>
        </p:txBody>
      </p:sp>
      <p:sp>
        <p:nvSpPr>
          <p:cNvPr id="9" name="Rectangle à coins arrondis 8"/>
          <p:cNvSpPr/>
          <p:nvPr/>
        </p:nvSpPr>
        <p:spPr>
          <a:xfrm>
            <a:off x="2771800" y="1129074"/>
            <a:ext cx="6156000" cy="1656000"/>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600" dirty="0">
                <a:solidFill>
                  <a:srgbClr val="1C1850"/>
                </a:solidFill>
              </a:rPr>
              <a:t>Mathématiques : 2h</a:t>
            </a:r>
          </a:p>
          <a:p>
            <a:pPr>
              <a:defRPr/>
            </a:pPr>
            <a:r>
              <a:rPr lang="fr-FR" sz="1600" dirty="0">
                <a:solidFill>
                  <a:srgbClr val="1C1850"/>
                </a:solidFill>
              </a:rPr>
              <a:t>Physique-chimie, SVT, technologie (2 </a:t>
            </a:r>
            <a:r>
              <a:rPr lang="fr-FR" sz="1600" dirty="0" smtClean="0">
                <a:solidFill>
                  <a:srgbClr val="1C1850"/>
                </a:solidFill>
              </a:rPr>
              <a:t>disciplines tirées au sort) </a:t>
            </a:r>
            <a:r>
              <a:rPr lang="fr-FR" sz="1600" dirty="0">
                <a:solidFill>
                  <a:srgbClr val="1C1850"/>
                </a:solidFill>
              </a:rPr>
              <a:t>: 1h</a:t>
            </a:r>
          </a:p>
          <a:p>
            <a:pPr>
              <a:defRPr/>
            </a:pPr>
            <a:endParaRPr lang="fr-FR" sz="1600" dirty="0">
              <a:solidFill>
                <a:srgbClr val="1C1850"/>
              </a:solidFill>
            </a:endParaRPr>
          </a:p>
          <a:p>
            <a:pPr>
              <a:defRPr/>
            </a:pPr>
            <a:r>
              <a:rPr lang="fr-FR" sz="1600" dirty="0">
                <a:solidFill>
                  <a:srgbClr val="1C1850"/>
                </a:solidFill>
              </a:rPr>
              <a:t>L’épreuve comporte obligatoirement au moins un exercice d’algorithmique ou de programmation.</a:t>
            </a:r>
          </a:p>
        </p:txBody>
      </p:sp>
      <p:sp>
        <p:nvSpPr>
          <p:cNvPr id="12" name="ZoneTexte 11"/>
          <p:cNvSpPr txBox="1"/>
          <p:nvPr/>
        </p:nvSpPr>
        <p:spPr>
          <a:xfrm>
            <a:off x="251520" y="328590"/>
            <a:ext cx="8689218" cy="461665"/>
          </a:xfrm>
          <a:prstGeom prst="rect">
            <a:avLst/>
          </a:prstGeom>
          <a:solidFill>
            <a:srgbClr val="FF5757"/>
          </a:solidFill>
        </p:spPr>
        <p:txBody>
          <a:bodyPr wrap="square" rtlCol="0">
            <a:spAutoFit/>
          </a:bodyPr>
          <a:lstStyle>
            <a:defPPr>
              <a:defRPr lang="fr-FR"/>
            </a:defPPr>
            <a:lvl1pPr algn="ctr">
              <a:defRPr sz="2400" b="1">
                <a:solidFill>
                  <a:schemeClr val="bg1"/>
                </a:solidFill>
              </a:defRPr>
            </a:lvl1pPr>
          </a:lstStyle>
          <a:p>
            <a:r>
              <a:rPr lang="fr-FR" dirty="0"/>
              <a:t>LE </a:t>
            </a:r>
            <a:r>
              <a:rPr lang="fr-FR" dirty="0" smtClean="0"/>
              <a:t>DNB : </a:t>
            </a:r>
            <a:r>
              <a:rPr lang="fr-FR" dirty="0"/>
              <a:t>les épreuves terminales</a:t>
            </a:r>
          </a:p>
        </p:txBody>
      </p:sp>
    </p:spTree>
    <p:extLst>
      <p:ext uri="{BB962C8B-B14F-4D97-AF65-F5344CB8AC3E}">
        <p14:creationId xmlns:p14="http://schemas.microsoft.com/office/powerpoint/2010/main" val="2451317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4725232"/>
            <a:ext cx="2412000" cy="900000"/>
          </a:xfrm>
          <a:prstGeom prst="roundRect">
            <a:avLst/>
          </a:prstGeom>
          <a:solidFill>
            <a:srgbClr val="FDA4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Remise des diplômes</a:t>
            </a:r>
            <a:endParaRPr lang="fr-FR" sz="1600" dirty="0">
              <a:solidFill>
                <a:schemeClr val="bg1"/>
              </a:solidFill>
            </a:endParaRPr>
          </a:p>
        </p:txBody>
      </p:sp>
      <p:sp>
        <p:nvSpPr>
          <p:cNvPr id="5" name="Rectangle à coins arrondis 4"/>
          <p:cNvSpPr/>
          <p:nvPr/>
        </p:nvSpPr>
        <p:spPr>
          <a:xfrm>
            <a:off x="323528" y="3033080"/>
            <a:ext cx="2412000" cy="900000"/>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Mentions</a:t>
            </a:r>
            <a:endParaRPr lang="fr-FR" sz="1600" dirty="0">
              <a:solidFill>
                <a:schemeClr val="bg1"/>
              </a:solidFill>
            </a:endParaRPr>
          </a:p>
        </p:txBody>
      </p:sp>
      <p:sp>
        <p:nvSpPr>
          <p:cNvPr id="6" name="Rectangle à coins arrondis 5"/>
          <p:cNvSpPr/>
          <p:nvPr/>
        </p:nvSpPr>
        <p:spPr>
          <a:xfrm>
            <a:off x="323528" y="1403766"/>
            <a:ext cx="2412000" cy="900000"/>
          </a:xfrm>
          <a:prstGeom prst="roundRect">
            <a:avLst/>
          </a:prstGeom>
          <a:solidFill>
            <a:srgbClr val="E36B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Conditions</a:t>
            </a:r>
            <a:endParaRPr lang="fr-FR" sz="1600" dirty="0">
              <a:solidFill>
                <a:schemeClr val="bg1"/>
              </a:solidFill>
            </a:endParaRPr>
          </a:p>
        </p:txBody>
      </p:sp>
      <p:sp>
        <p:nvSpPr>
          <p:cNvPr id="7" name="Rectangle à coins arrondis 6"/>
          <p:cNvSpPr/>
          <p:nvPr/>
        </p:nvSpPr>
        <p:spPr>
          <a:xfrm>
            <a:off x="3033578" y="2564904"/>
            <a:ext cx="5760000" cy="1728192"/>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Le diplôme d’un candidat porte la mention :</a:t>
            </a:r>
          </a:p>
          <a:p>
            <a:pPr marL="460375" indent="-285750">
              <a:buFontTx/>
              <a:buChar char="-"/>
              <a:defRPr/>
            </a:pPr>
            <a:r>
              <a:rPr lang="fr-FR" b="1" dirty="0">
                <a:solidFill>
                  <a:srgbClr val="1C1850"/>
                </a:solidFill>
              </a:rPr>
              <a:t>assez bien</a:t>
            </a:r>
            <a:r>
              <a:rPr lang="fr-FR" dirty="0">
                <a:solidFill>
                  <a:srgbClr val="1C1850"/>
                </a:solidFill>
              </a:rPr>
              <a:t> s’il obtient au moins </a:t>
            </a:r>
            <a:r>
              <a:rPr lang="fr-FR" b="1" dirty="0">
                <a:solidFill>
                  <a:srgbClr val="1C1850"/>
                </a:solidFill>
              </a:rPr>
              <a:t>420 points</a:t>
            </a:r>
          </a:p>
          <a:p>
            <a:pPr marL="460375" indent="-285750">
              <a:buFontTx/>
              <a:buChar char="-"/>
              <a:defRPr/>
            </a:pPr>
            <a:r>
              <a:rPr lang="fr-FR" b="1" dirty="0">
                <a:solidFill>
                  <a:srgbClr val="1C1850"/>
                </a:solidFill>
              </a:rPr>
              <a:t>bien</a:t>
            </a:r>
            <a:r>
              <a:rPr lang="fr-FR" dirty="0">
                <a:solidFill>
                  <a:srgbClr val="1C1850"/>
                </a:solidFill>
              </a:rPr>
              <a:t> s’il obtient au moins </a:t>
            </a:r>
            <a:r>
              <a:rPr lang="fr-FR" b="1" dirty="0">
                <a:solidFill>
                  <a:srgbClr val="1C1850"/>
                </a:solidFill>
              </a:rPr>
              <a:t>490 points</a:t>
            </a:r>
          </a:p>
          <a:p>
            <a:pPr marL="460375" indent="-285750">
              <a:buFontTx/>
              <a:buChar char="-"/>
              <a:defRPr/>
            </a:pPr>
            <a:r>
              <a:rPr lang="fr-FR" b="1" dirty="0">
                <a:solidFill>
                  <a:srgbClr val="1C1850"/>
                </a:solidFill>
              </a:rPr>
              <a:t>très bien</a:t>
            </a:r>
            <a:r>
              <a:rPr lang="fr-FR" dirty="0">
                <a:solidFill>
                  <a:srgbClr val="1C1850"/>
                </a:solidFill>
              </a:rPr>
              <a:t> s’il obtient au moins </a:t>
            </a:r>
            <a:r>
              <a:rPr lang="fr-FR" b="1" dirty="0">
                <a:solidFill>
                  <a:srgbClr val="1C1850"/>
                </a:solidFill>
              </a:rPr>
              <a:t>560 points</a:t>
            </a:r>
          </a:p>
        </p:txBody>
      </p:sp>
      <p:sp>
        <p:nvSpPr>
          <p:cNvPr id="8" name="Rectangle à coins arrondis 7"/>
          <p:cNvSpPr/>
          <p:nvPr/>
        </p:nvSpPr>
        <p:spPr>
          <a:xfrm>
            <a:off x="3033578" y="4653232"/>
            <a:ext cx="5760000" cy="1044000"/>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Les diplômes seront remis aux lauréats lors d’une cérémonie républicaine en début d’année scolaire suivante. </a:t>
            </a:r>
          </a:p>
        </p:txBody>
      </p:sp>
      <p:sp>
        <p:nvSpPr>
          <p:cNvPr id="9" name="Rectangle à coins arrondis 8"/>
          <p:cNvSpPr/>
          <p:nvPr/>
        </p:nvSpPr>
        <p:spPr>
          <a:xfrm>
            <a:off x="3033578" y="1403766"/>
            <a:ext cx="5760000" cy="900000"/>
          </a:xfrm>
          <a:prstGeom prst="roundRect">
            <a:avLst/>
          </a:prstGeom>
          <a:solidFill>
            <a:srgbClr val="F68EEA"/>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dirty="0">
                <a:solidFill>
                  <a:srgbClr val="1C1850"/>
                </a:solidFill>
              </a:rPr>
              <a:t>Un candidat est reçu s’il obtient au moins </a:t>
            </a:r>
            <a:r>
              <a:rPr lang="fr-FR" b="1" dirty="0">
                <a:solidFill>
                  <a:srgbClr val="1C1850"/>
                </a:solidFill>
              </a:rPr>
              <a:t>350 points</a:t>
            </a:r>
            <a:r>
              <a:rPr lang="fr-FR" dirty="0">
                <a:solidFill>
                  <a:srgbClr val="1C1850"/>
                </a:solidFill>
              </a:rPr>
              <a:t> sur les 700 points possibles.</a:t>
            </a:r>
            <a:endParaRPr lang="fr-FR" b="1" dirty="0">
              <a:solidFill>
                <a:srgbClr val="1C1850"/>
              </a:solidFill>
            </a:endParaRPr>
          </a:p>
        </p:txBody>
      </p:sp>
      <p:sp>
        <p:nvSpPr>
          <p:cNvPr id="10" name="ZoneTexte 9"/>
          <p:cNvSpPr txBox="1"/>
          <p:nvPr/>
        </p:nvSpPr>
        <p:spPr>
          <a:xfrm>
            <a:off x="323434" y="346612"/>
            <a:ext cx="8470144" cy="461665"/>
          </a:xfrm>
          <a:prstGeom prst="rect">
            <a:avLst/>
          </a:prstGeom>
          <a:solidFill>
            <a:srgbClr val="FF4343"/>
          </a:solidFill>
        </p:spPr>
        <p:txBody>
          <a:bodyPr wrap="square" rtlCol="0">
            <a:spAutoFit/>
          </a:bodyPr>
          <a:lstStyle/>
          <a:p>
            <a:pPr algn="ctr"/>
            <a:r>
              <a:rPr lang="fr-FR" sz="2400" b="1" dirty="0">
                <a:solidFill>
                  <a:schemeClr val="bg1"/>
                </a:solidFill>
              </a:rPr>
              <a:t>LE </a:t>
            </a:r>
            <a:r>
              <a:rPr lang="fr-FR" sz="2400" b="1" dirty="0" smtClean="0">
                <a:solidFill>
                  <a:schemeClr val="bg1"/>
                </a:solidFill>
              </a:rPr>
              <a:t>DNB : </a:t>
            </a:r>
            <a:r>
              <a:rPr lang="fr-FR" sz="2400" b="1" dirty="0">
                <a:solidFill>
                  <a:schemeClr val="bg1"/>
                </a:solidFill>
              </a:rPr>
              <a:t>l’obtention</a:t>
            </a:r>
          </a:p>
        </p:txBody>
      </p:sp>
    </p:spTree>
    <p:extLst>
      <p:ext uri="{BB962C8B-B14F-4D97-AF65-F5344CB8AC3E}">
        <p14:creationId xmlns:p14="http://schemas.microsoft.com/office/powerpoint/2010/main" val="189361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01625"/>
            <a:ext cx="8208912" cy="1143000"/>
          </a:xfrm>
        </p:spPr>
        <p:txBody>
          <a:bodyPr/>
          <a:lstStyle/>
          <a:p>
            <a:r>
              <a:rPr lang="fr-FR" dirty="0" smtClean="0"/>
              <a:t>L’interdisciplinarité et la démarche de projet au cœur de la réforme du collège</a:t>
            </a:r>
            <a:endParaRPr lang="fr-FR" dirty="0"/>
          </a:p>
        </p:txBody>
      </p:sp>
      <p:sp>
        <p:nvSpPr>
          <p:cNvPr id="3" name="Espace réservé du contenu 2"/>
          <p:cNvSpPr>
            <a:spLocks noGrp="1"/>
          </p:cNvSpPr>
          <p:nvPr>
            <p:ph idx="1"/>
          </p:nvPr>
        </p:nvSpPr>
        <p:spPr>
          <a:xfrm>
            <a:off x="755576" y="1772816"/>
            <a:ext cx="7928049" cy="4169197"/>
          </a:xfrm>
        </p:spPr>
        <p:txBody>
          <a:bodyPr/>
          <a:lstStyle/>
          <a:p>
            <a:r>
              <a:rPr lang="fr-FR" dirty="0" smtClean="0"/>
              <a:t>Un nouvel enseignement au cycle 3 (CM1-CM2-6</a:t>
            </a:r>
            <a:r>
              <a:rPr lang="fr-FR" baseline="30000" dirty="0" smtClean="0"/>
              <a:t>ème</a:t>
            </a:r>
            <a:r>
              <a:rPr lang="fr-FR" dirty="0" smtClean="0"/>
              <a:t>): Sciences et Technologie</a:t>
            </a:r>
          </a:p>
          <a:p>
            <a:r>
              <a:rPr lang="fr-FR" dirty="0" smtClean="0"/>
              <a:t>Les EPI (Enseignements Pratiques Interdisciplinaires) et les parcours éducatifs</a:t>
            </a:r>
          </a:p>
          <a:p>
            <a:r>
              <a:rPr lang="fr-FR" dirty="0" smtClean="0"/>
              <a:t>Un enseignement partagé d’informatique et de programmation</a:t>
            </a:r>
            <a:endParaRPr lang="fr-FR" dirty="0"/>
          </a:p>
        </p:txBody>
      </p:sp>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3</a:t>
            </a:fld>
            <a:endParaRPr lang="fr-FR" altLang="fr-FR"/>
          </a:p>
        </p:txBody>
      </p:sp>
    </p:spTree>
    <p:extLst>
      <p:ext uri="{BB962C8B-B14F-4D97-AF65-F5344CB8AC3E}">
        <p14:creationId xmlns:p14="http://schemas.microsoft.com/office/powerpoint/2010/main" val="3694187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ED849AA-1D7F-4E38-AA57-84D5B74C696B}" type="slidenum">
              <a:rPr lang="fr-FR" altLang="fr-FR" smtClean="0"/>
              <a:pPr>
                <a:defRPr/>
              </a:pPr>
              <a:t>4</a:t>
            </a:fld>
            <a:endParaRPr lang="fr-FR" altLang="fr-FR"/>
          </a:p>
        </p:txBody>
      </p:sp>
      <p:sp>
        <p:nvSpPr>
          <p:cNvPr id="6" name="Rectangle 14"/>
          <p:cNvSpPr>
            <a:spLocks noGrp="1"/>
          </p:cNvSpPr>
          <p:nvPr>
            <p:ph type="title"/>
          </p:nvPr>
        </p:nvSpPr>
        <p:spPr>
          <a:xfrm>
            <a:off x="467544" y="-171400"/>
            <a:ext cx="8218487" cy="832447"/>
          </a:xfrm>
        </p:spPr>
        <p:txBody>
          <a:bodyPr/>
          <a:lstStyle/>
          <a:p>
            <a:pPr algn="ctr"/>
            <a:r>
              <a:rPr lang="fr-FR" dirty="0" smtClean="0"/>
              <a:t>Le nouveau socle commun </a:t>
            </a:r>
          </a:p>
        </p:txBody>
      </p:sp>
      <p:sp>
        <p:nvSpPr>
          <p:cNvPr id="7" name="AutoShape 32"/>
          <p:cNvSpPr>
            <a:spLocks noChangeArrowheads="1"/>
          </p:cNvSpPr>
          <p:nvPr/>
        </p:nvSpPr>
        <p:spPr bwMode="auto">
          <a:xfrm>
            <a:off x="693316" y="4653136"/>
            <a:ext cx="2222500" cy="895350"/>
          </a:xfrm>
          <a:prstGeom prst="roundRect">
            <a:avLst>
              <a:gd name="adj" fmla="val 16667"/>
            </a:avLst>
          </a:prstGeom>
          <a:solidFill>
            <a:srgbClr val="0094C8"/>
          </a:solidFill>
          <a:ln w="9525">
            <a:noFill/>
            <a:round/>
            <a:headEnd/>
            <a:tailEnd/>
          </a:ln>
        </p:spPr>
        <p:txBody>
          <a:bodyPr anchor="ctr"/>
          <a:lstStyle/>
          <a:p>
            <a:pPr algn="ctr"/>
            <a:r>
              <a:rPr lang="fr-FR" sz="1600" b="1" dirty="0">
                <a:solidFill>
                  <a:srgbClr val="FFFFFF"/>
                </a:solidFill>
                <a:latin typeface="Calibri" pitchFamily="34" charset="0"/>
              </a:rPr>
              <a:t>4</a:t>
            </a:r>
            <a:r>
              <a:rPr lang="fr-FR" sz="1600" b="1" dirty="0" smtClean="0">
                <a:solidFill>
                  <a:srgbClr val="FFFFFF"/>
                </a:solidFill>
                <a:latin typeface="Calibri" pitchFamily="34" charset="0"/>
              </a:rPr>
              <a:t>. Les systèmes naturels et les systèmes techniques</a:t>
            </a:r>
            <a:endParaRPr lang="fr-FR" sz="1600" b="1" dirty="0">
              <a:solidFill>
                <a:srgbClr val="FFFFFF"/>
              </a:solidFill>
              <a:latin typeface="Calibri" pitchFamily="34" charset="0"/>
            </a:endParaRPr>
          </a:p>
        </p:txBody>
      </p:sp>
      <p:sp>
        <p:nvSpPr>
          <p:cNvPr id="8" name="AutoShape 33"/>
          <p:cNvSpPr>
            <a:spLocks noChangeArrowheads="1"/>
          </p:cNvSpPr>
          <p:nvPr/>
        </p:nvSpPr>
        <p:spPr bwMode="auto">
          <a:xfrm>
            <a:off x="107504" y="3483471"/>
            <a:ext cx="2376487" cy="809625"/>
          </a:xfrm>
          <a:prstGeom prst="roundRect">
            <a:avLst>
              <a:gd name="adj" fmla="val 16667"/>
            </a:avLst>
          </a:prstGeom>
          <a:solidFill>
            <a:srgbClr val="7B418E"/>
          </a:solidFill>
          <a:ln w="9525">
            <a:noFill/>
            <a:round/>
            <a:headEnd/>
            <a:tailEnd/>
          </a:ln>
        </p:spPr>
        <p:txBody>
          <a:bodyPr anchor="ctr"/>
          <a:lstStyle/>
          <a:p>
            <a:pPr algn="ctr"/>
            <a:r>
              <a:rPr lang="fr-FR" sz="1600" b="1" dirty="0" smtClean="0">
                <a:solidFill>
                  <a:srgbClr val="FFFFFF"/>
                </a:solidFill>
                <a:latin typeface="Calibri" pitchFamily="34" charset="0"/>
              </a:rPr>
              <a:t>3. La </a:t>
            </a:r>
            <a:r>
              <a:rPr lang="fr-FR" sz="1600" b="1" dirty="0">
                <a:solidFill>
                  <a:srgbClr val="FFFFFF"/>
                </a:solidFill>
                <a:latin typeface="Calibri" pitchFamily="34" charset="0"/>
              </a:rPr>
              <a:t>formation de la personne et du citoyen</a:t>
            </a:r>
            <a:endParaRPr lang="fr-FR" sz="1600" i="1" dirty="0">
              <a:solidFill>
                <a:srgbClr val="000000"/>
              </a:solidFill>
              <a:latin typeface="Calibri" pitchFamily="34" charset="0"/>
            </a:endParaRPr>
          </a:p>
        </p:txBody>
      </p:sp>
      <p:sp>
        <p:nvSpPr>
          <p:cNvPr id="9" name="AutoShape 34"/>
          <p:cNvSpPr>
            <a:spLocks noChangeArrowheads="1"/>
          </p:cNvSpPr>
          <p:nvPr/>
        </p:nvSpPr>
        <p:spPr bwMode="auto">
          <a:xfrm>
            <a:off x="429667" y="2278385"/>
            <a:ext cx="2270125" cy="790575"/>
          </a:xfrm>
          <a:prstGeom prst="roundRect">
            <a:avLst>
              <a:gd name="adj" fmla="val 16667"/>
            </a:avLst>
          </a:prstGeom>
          <a:solidFill>
            <a:srgbClr val="CB8459"/>
          </a:solidFill>
          <a:ln w="9525">
            <a:noFill/>
            <a:round/>
            <a:headEnd/>
            <a:tailEnd/>
          </a:ln>
        </p:spPr>
        <p:txBody>
          <a:bodyPr anchor="ctr"/>
          <a:lstStyle/>
          <a:p>
            <a:pPr algn="ctr"/>
            <a:r>
              <a:rPr lang="fr-FR" sz="1600" b="1" dirty="0" smtClean="0">
                <a:solidFill>
                  <a:srgbClr val="FFFFFF"/>
                </a:solidFill>
                <a:latin typeface="Calibri" pitchFamily="34" charset="0"/>
              </a:rPr>
              <a:t>2. Les </a:t>
            </a:r>
            <a:r>
              <a:rPr lang="fr-FR" sz="1600" b="1" dirty="0">
                <a:solidFill>
                  <a:srgbClr val="FFFFFF"/>
                </a:solidFill>
                <a:latin typeface="Calibri" pitchFamily="34" charset="0"/>
              </a:rPr>
              <a:t>méthodes et outils pour apprendre</a:t>
            </a:r>
          </a:p>
        </p:txBody>
      </p:sp>
      <p:sp>
        <p:nvSpPr>
          <p:cNvPr id="10" name="AutoShape 36"/>
          <p:cNvSpPr>
            <a:spLocks noChangeArrowheads="1"/>
          </p:cNvSpPr>
          <p:nvPr/>
        </p:nvSpPr>
        <p:spPr bwMode="auto">
          <a:xfrm>
            <a:off x="3109774" y="3789977"/>
            <a:ext cx="2374900" cy="971550"/>
          </a:xfrm>
          <a:prstGeom prst="roundRect">
            <a:avLst>
              <a:gd name="adj" fmla="val 16667"/>
            </a:avLst>
          </a:prstGeom>
          <a:solidFill>
            <a:srgbClr val="FDA403"/>
          </a:solidFill>
          <a:ln w="9525">
            <a:noFill/>
            <a:round/>
            <a:headEnd/>
            <a:tailEnd/>
          </a:ln>
        </p:spPr>
        <p:txBody>
          <a:bodyPr anchor="ctr"/>
          <a:lstStyle/>
          <a:p>
            <a:pPr algn="ctr"/>
            <a:r>
              <a:rPr lang="fr-FR" sz="1600" b="1" dirty="0" smtClean="0">
                <a:solidFill>
                  <a:srgbClr val="FFFFFF"/>
                </a:solidFill>
                <a:latin typeface="Calibri" pitchFamily="34" charset="0"/>
              </a:rPr>
              <a:t>5. Les </a:t>
            </a:r>
            <a:r>
              <a:rPr lang="fr-FR" sz="1600" b="1" dirty="0">
                <a:solidFill>
                  <a:srgbClr val="FFFFFF"/>
                </a:solidFill>
                <a:latin typeface="Calibri" pitchFamily="34" charset="0"/>
              </a:rPr>
              <a:t>représentations du monde et </a:t>
            </a:r>
            <a:r>
              <a:rPr lang="fr-FR" sz="1600" b="1" dirty="0" smtClean="0">
                <a:solidFill>
                  <a:srgbClr val="FFFFFF"/>
                </a:solidFill>
                <a:latin typeface="Calibri" pitchFamily="34" charset="0"/>
              </a:rPr>
              <a:t/>
            </a:r>
            <a:br>
              <a:rPr lang="fr-FR" sz="1600" b="1" dirty="0" smtClean="0">
                <a:solidFill>
                  <a:srgbClr val="FFFFFF"/>
                </a:solidFill>
                <a:latin typeface="Calibri" pitchFamily="34" charset="0"/>
              </a:rPr>
            </a:br>
            <a:r>
              <a:rPr lang="fr-FR" sz="1600" b="1" dirty="0" smtClean="0">
                <a:solidFill>
                  <a:srgbClr val="FFFFFF"/>
                </a:solidFill>
                <a:latin typeface="Calibri" pitchFamily="34" charset="0"/>
              </a:rPr>
              <a:t>l’activité </a:t>
            </a:r>
            <a:r>
              <a:rPr lang="fr-FR" sz="1600" b="1" dirty="0">
                <a:solidFill>
                  <a:srgbClr val="FFFFFF"/>
                </a:solidFill>
                <a:latin typeface="Calibri" pitchFamily="34" charset="0"/>
              </a:rPr>
              <a:t>humaine</a:t>
            </a:r>
            <a:endParaRPr lang="fr-FR" sz="1600" i="1" dirty="0">
              <a:solidFill>
                <a:srgbClr val="000000"/>
              </a:solidFill>
              <a:latin typeface="Calibri" pitchFamily="34" charset="0"/>
            </a:endParaRPr>
          </a:p>
        </p:txBody>
      </p:sp>
      <p:sp>
        <p:nvSpPr>
          <p:cNvPr id="11" name="AutoShape 38"/>
          <p:cNvSpPr>
            <a:spLocks noChangeArrowheads="1"/>
          </p:cNvSpPr>
          <p:nvPr/>
        </p:nvSpPr>
        <p:spPr bwMode="auto">
          <a:xfrm>
            <a:off x="2964394" y="2526600"/>
            <a:ext cx="2105025" cy="863600"/>
          </a:xfrm>
          <a:prstGeom prst="roundRect">
            <a:avLst>
              <a:gd name="adj" fmla="val 16667"/>
            </a:avLst>
          </a:prstGeom>
          <a:solidFill>
            <a:srgbClr val="00B050"/>
          </a:solidFill>
          <a:ln w="9525">
            <a:noFill/>
            <a:round/>
            <a:headEnd/>
            <a:tailEnd/>
          </a:ln>
        </p:spPr>
        <p:txBody>
          <a:bodyPr anchor="ctr"/>
          <a:lstStyle/>
          <a:p>
            <a:pPr algn="ctr"/>
            <a:r>
              <a:rPr lang="fr-FR" sz="1600" b="1" dirty="0" smtClean="0">
                <a:solidFill>
                  <a:srgbClr val="FFFFFF"/>
                </a:solidFill>
                <a:latin typeface="Calibri" pitchFamily="34" charset="0"/>
              </a:rPr>
              <a:t>1. Les </a:t>
            </a:r>
            <a:r>
              <a:rPr lang="fr-FR" sz="1600" b="1" dirty="0">
                <a:solidFill>
                  <a:srgbClr val="FFFFFF"/>
                </a:solidFill>
                <a:latin typeface="Calibri" pitchFamily="34" charset="0"/>
              </a:rPr>
              <a:t>langages pour penser et communiquer</a:t>
            </a:r>
            <a:endParaRPr lang="fr-FR" sz="1600" i="1" dirty="0">
              <a:solidFill>
                <a:srgbClr val="000000"/>
              </a:solidFill>
              <a:latin typeface="Calibri" pitchFamily="34" charset="0"/>
            </a:endParaRPr>
          </a:p>
        </p:txBody>
      </p:sp>
      <p:sp>
        <p:nvSpPr>
          <p:cNvPr id="12" name="Text Box 48"/>
          <p:cNvSpPr txBox="1">
            <a:spLocks noChangeArrowheads="1"/>
          </p:cNvSpPr>
          <p:nvPr/>
        </p:nvSpPr>
        <p:spPr bwMode="auto">
          <a:xfrm>
            <a:off x="35351" y="1196752"/>
            <a:ext cx="4032448" cy="769441"/>
          </a:xfrm>
          <a:prstGeom prst="rect">
            <a:avLst/>
          </a:prstGeom>
          <a:noFill/>
          <a:ln>
            <a:noFill/>
          </a:ln>
          <a:effectLst/>
          <a:extLst/>
        </p:spPr>
        <p:txBody>
          <a:bodyPr wrap="square">
            <a:spAutoFit/>
          </a:bodyPr>
          <a:lstStyle/>
          <a:p>
            <a:pPr marL="342900" indent="-342900">
              <a:spcBef>
                <a:spcPct val="50000"/>
              </a:spcBef>
              <a:buFont typeface="Wingdings" pitchFamily="2" charset="2"/>
              <a:buChar char="Ø"/>
              <a:defRPr/>
            </a:pPr>
            <a:r>
              <a:rPr lang="fr-FR" sz="2200" b="1" dirty="0" smtClean="0">
                <a:solidFill>
                  <a:srgbClr val="3333FF"/>
                </a:solidFill>
                <a:latin typeface="+mn-lt"/>
                <a:ea typeface="+mn-ea"/>
                <a:cs typeface="+mn-cs"/>
              </a:rPr>
              <a:t>5 </a:t>
            </a:r>
            <a:r>
              <a:rPr lang="fr-FR" sz="2200" b="1" dirty="0">
                <a:solidFill>
                  <a:srgbClr val="3333FF"/>
                </a:solidFill>
                <a:latin typeface="+mn-lt"/>
                <a:ea typeface="+mn-ea"/>
                <a:cs typeface="+mn-cs"/>
              </a:rPr>
              <a:t>domaines de formation</a:t>
            </a:r>
          </a:p>
        </p:txBody>
      </p:sp>
      <p:sp>
        <p:nvSpPr>
          <p:cNvPr id="13" name="Rectangle 12"/>
          <p:cNvSpPr/>
          <p:nvPr/>
        </p:nvSpPr>
        <p:spPr>
          <a:xfrm>
            <a:off x="4427983" y="1268760"/>
            <a:ext cx="4716017" cy="769441"/>
          </a:xfrm>
          <a:prstGeom prst="rect">
            <a:avLst/>
          </a:prstGeom>
        </p:spPr>
        <p:txBody>
          <a:bodyPr wrap="square">
            <a:spAutoFit/>
          </a:bodyPr>
          <a:lstStyle/>
          <a:p>
            <a:pPr marL="342900" indent="-342900">
              <a:spcBef>
                <a:spcPct val="50000"/>
              </a:spcBef>
              <a:buFont typeface="Wingdings" pitchFamily="2" charset="2"/>
              <a:buChar char="Ø"/>
              <a:defRPr/>
            </a:pPr>
            <a:r>
              <a:rPr lang="fr-FR" sz="2200" b="1" dirty="0">
                <a:solidFill>
                  <a:srgbClr val="3333FF"/>
                </a:solidFill>
                <a:latin typeface="+mn-lt"/>
                <a:ea typeface="+mn-ea"/>
                <a:cs typeface="+mn-cs"/>
              </a:rPr>
              <a:t>Des objectifs dans chacun d’eux</a:t>
            </a:r>
          </a:p>
        </p:txBody>
      </p:sp>
      <p:sp>
        <p:nvSpPr>
          <p:cNvPr id="14" name="AutoShape 34"/>
          <p:cNvSpPr>
            <a:spLocks noChangeArrowheads="1"/>
          </p:cNvSpPr>
          <p:nvPr/>
        </p:nvSpPr>
        <p:spPr bwMode="auto">
          <a:xfrm>
            <a:off x="6132746" y="1881207"/>
            <a:ext cx="2880000" cy="1008000"/>
          </a:xfrm>
          <a:prstGeom prst="roundRect">
            <a:avLst>
              <a:gd name="adj" fmla="val 16667"/>
            </a:avLst>
          </a:prstGeom>
          <a:noFill/>
          <a:ln w="28575">
            <a:solidFill>
              <a:srgbClr val="00A048"/>
            </a:solidFill>
            <a:round/>
            <a:headEnd/>
            <a:tailEnd/>
          </a:ln>
        </p:spPr>
        <p:txBody>
          <a:bodyPr anchor="ctr">
            <a:spAutoFit/>
          </a:bodyPr>
          <a:lstStyle/>
          <a:p>
            <a:pPr algn="ctr"/>
            <a:r>
              <a:rPr lang="fr-FR" sz="1600" b="1" dirty="0" smtClean="0">
                <a:solidFill>
                  <a:srgbClr val="00B050"/>
                </a:solidFill>
                <a:latin typeface="Calibri" pitchFamily="34" charset="0"/>
              </a:rPr>
              <a:t>Comprendre, s’exprimer</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en utilisant </a:t>
            </a:r>
            <a:r>
              <a:rPr lang="fr-FR" sz="1600" b="1" dirty="0">
                <a:solidFill>
                  <a:srgbClr val="00B050"/>
                </a:solidFill>
                <a:latin typeface="Calibri" pitchFamily="34" charset="0"/>
              </a:rPr>
              <a:t>la langue </a:t>
            </a:r>
            <a:r>
              <a:rPr lang="fr-FR" sz="1600" b="1" dirty="0" smtClean="0">
                <a:solidFill>
                  <a:srgbClr val="00B050"/>
                </a:solidFill>
                <a:latin typeface="Calibri" pitchFamily="34" charset="0"/>
              </a:rPr>
              <a:t>française à l’oral et à l’écrit</a:t>
            </a:r>
            <a:endParaRPr lang="fr-FR" sz="1600" b="1" dirty="0">
              <a:solidFill>
                <a:srgbClr val="00B050"/>
              </a:solidFill>
              <a:latin typeface="Calibri" pitchFamily="34" charset="0"/>
            </a:endParaRPr>
          </a:p>
        </p:txBody>
      </p:sp>
      <p:sp>
        <p:nvSpPr>
          <p:cNvPr id="15" name="AutoShape 34"/>
          <p:cNvSpPr>
            <a:spLocks noChangeArrowheads="1"/>
          </p:cNvSpPr>
          <p:nvPr/>
        </p:nvSpPr>
        <p:spPr bwMode="auto">
          <a:xfrm>
            <a:off x="6132746" y="2985367"/>
            <a:ext cx="2880000" cy="1008000"/>
          </a:xfrm>
          <a:prstGeom prst="roundRect">
            <a:avLst>
              <a:gd name="adj" fmla="val 16667"/>
            </a:avLst>
          </a:prstGeom>
          <a:noFill/>
          <a:ln w="28575">
            <a:solidFill>
              <a:srgbClr val="00AA4D"/>
            </a:solidFill>
            <a:round/>
            <a:headEnd/>
            <a:tailEnd/>
          </a:ln>
        </p:spPr>
        <p:txBody>
          <a:bodyPr anchor="ctr">
            <a:spAutoFit/>
          </a:bodyPr>
          <a:lstStyle/>
          <a:p>
            <a:pPr algn="ctr"/>
            <a:r>
              <a:rPr lang="fr-FR" sz="1600" b="1" dirty="0" smtClean="0">
                <a:solidFill>
                  <a:srgbClr val="00B050"/>
                </a:solidFill>
                <a:latin typeface="Calibri" pitchFamily="34" charset="0"/>
              </a:rPr>
              <a:t>Comprendre, s’exprimer en utilisant une langue étrangère et, le cas échéant, une langue régionale</a:t>
            </a:r>
            <a:endParaRPr lang="fr-FR" sz="1600" b="1" dirty="0">
              <a:solidFill>
                <a:srgbClr val="00B050"/>
              </a:solidFill>
              <a:latin typeface="Calibri" pitchFamily="34" charset="0"/>
            </a:endParaRPr>
          </a:p>
        </p:txBody>
      </p:sp>
      <p:sp>
        <p:nvSpPr>
          <p:cNvPr id="16" name="AutoShape 34"/>
          <p:cNvSpPr>
            <a:spLocks noChangeArrowheads="1"/>
          </p:cNvSpPr>
          <p:nvPr/>
        </p:nvSpPr>
        <p:spPr bwMode="auto">
          <a:xfrm>
            <a:off x="6132746" y="4089527"/>
            <a:ext cx="2880000" cy="1008000"/>
          </a:xfrm>
          <a:prstGeom prst="roundRect">
            <a:avLst>
              <a:gd name="adj" fmla="val 16667"/>
            </a:avLst>
          </a:prstGeom>
          <a:noFill/>
          <a:ln w="28575">
            <a:solidFill>
              <a:srgbClr val="00B052"/>
            </a:solidFill>
            <a:round/>
            <a:headEnd/>
            <a:tailEnd/>
          </a:ln>
        </p:spPr>
        <p:txBody>
          <a:bodyPr anchor="ctr">
            <a:spAutoFit/>
          </a:bodyPr>
          <a:lstStyle/>
          <a:p>
            <a:pPr algn="ctr"/>
            <a:r>
              <a:rPr lang="fr-FR" sz="1600" b="1" dirty="0" smtClean="0">
                <a:solidFill>
                  <a:srgbClr val="00B050"/>
                </a:solidFill>
                <a:latin typeface="Calibri" pitchFamily="34" charset="0"/>
              </a:rPr>
              <a:t>Comprendre, s’exprimer</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en utilisant les langages mathématiques, scientifiques et informatiques</a:t>
            </a:r>
            <a:endParaRPr lang="fr-FR" sz="1600" b="1" dirty="0">
              <a:solidFill>
                <a:srgbClr val="00B050"/>
              </a:solidFill>
              <a:latin typeface="Calibri" pitchFamily="34" charset="0"/>
            </a:endParaRPr>
          </a:p>
        </p:txBody>
      </p:sp>
      <p:sp>
        <p:nvSpPr>
          <p:cNvPr id="17" name="AutoShape 34"/>
          <p:cNvSpPr>
            <a:spLocks noChangeArrowheads="1"/>
          </p:cNvSpPr>
          <p:nvPr/>
        </p:nvSpPr>
        <p:spPr bwMode="auto">
          <a:xfrm>
            <a:off x="6132746" y="5193687"/>
            <a:ext cx="2880000" cy="1008000"/>
          </a:xfrm>
          <a:prstGeom prst="roundRect">
            <a:avLst>
              <a:gd name="adj" fmla="val 16667"/>
            </a:avLst>
          </a:prstGeom>
          <a:noFill/>
          <a:ln w="28575">
            <a:solidFill>
              <a:srgbClr val="00BE56"/>
            </a:solidFill>
            <a:round/>
            <a:headEnd/>
            <a:tailEnd/>
          </a:ln>
        </p:spPr>
        <p:txBody>
          <a:bodyPr anchor="ctr">
            <a:spAutoFit/>
          </a:bodyPr>
          <a:lstStyle/>
          <a:p>
            <a:pPr algn="ctr"/>
            <a:r>
              <a:rPr lang="fr-FR" sz="1600" b="1" dirty="0" smtClean="0">
                <a:solidFill>
                  <a:srgbClr val="00B050"/>
                </a:solidFill>
                <a:latin typeface="Calibri" pitchFamily="34" charset="0"/>
              </a:rPr>
              <a:t>Comprendre, s’exprimer</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en utilisant les langages</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des arts et du corps</a:t>
            </a:r>
            <a:endParaRPr lang="fr-FR" sz="1600" b="1" dirty="0">
              <a:solidFill>
                <a:srgbClr val="00B050"/>
              </a:solidFill>
              <a:latin typeface="Calibri" pitchFamily="34" charset="0"/>
            </a:endParaRPr>
          </a:p>
        </p:txBody>
      </p:sp>
      <p:cxnSp>
        <p:nvCxnSpPr>
          <p:cNvPr id="18" name="Connecteur en angle 17"/>
          <p:cNvCxnSpPr>
            <a:cxnSpLocks noChangeShapeType="1"/>
          </p:cNvCxnSpPr>
          <p:nvPr/>
        </p:nvCxnSpPr>
        <p:spPr bwMode="auto">
          <a:xfrm flipV="1">
            <a:off x="5069518" y="2337452"/>
            <a:ext cx="1020391" cy="612000"/>
          </a:xfrm>
          <a:prstGeom prst="bentConnector3">
            <a:avLst>
              <a:gd name="adj1" fmla="val 50000"/>
            </a:avLst>
          </a:prstGeom>
          <a:noFill/>
          <a:ln w="38100" algn="ctr">
            <a:solidFill>
              <a:srgbClr val="00B050"/>
            </a:solidFill>
            <a:round/>
            <a:headEnd/>
            <a:tailEnd type="arrow" w="med" len="med"/>
          </a:ln>
        </p:spPr>
      </p:cxnSp>
      <p:cxnSp>
        <p:nvCxnSpPr>
          <p:cNvPr id="19" name="Connecteur en angle 18"/>
          <p:cNvCxnSpPr>
            <a:cxnSpLocks noChangeShapeType="1"/>
            <a:stCxn id="11" idx="3"/>
          </p:cNvCxnSpPr>
          <p:nvPr/>
        </p:nvCxnSpPr>
        <p:spPr bwMode="auto">
          <a:xfrm>
            <a:off x="5069419" y="2958399"/>
            <a:ext cx="1020391" cy="468000"/>
          </a:xfrm>
          <a:prstGeom prst="bentConnector3">
            <a:avLst>
              <a:gd name="adj1" fmla="val 50000"/>
            </a:avLst>
          </a:prstGeom>
          <a:noFill/>
          <a:ln w="38100" algn="ctr">
            <a:solidFill>
              <a:srgbClr val="00B050"/>
            </a:solidFill>
            <a:round/>
            <a:headEnd/>
            <a:tailEnd type="arrow" w="med" len="med"/>
          </a:ln>
        </p:spPr>
      </p:cxnSp>
      <p:cxnSp>
        <p:nvCxnSpPr>
          <p:cNvPr id="20" name="Connecteur en angle 19"/>
          <p:cNvCxnSpPr>
            <a:cxnSpLocks noChangeShapeType="1"/>
            <a:stCxn id="11" idx="3"/>
          </p:cNvCxnSpPr>
          <p:nvPr/>
        </p:nvCxnSpPr>
        <p:spPr bwMode="auto">
          <a:xfrm>
            <a:off x="5069419" y="2958399"/>
            <a:ext cx="1020391" cy="1620000"/>
          </a:xfrm>
          <a:prstGeom prst="bentConnector3">
            <a:avLst>
              <a:gd name="adj1" fmla="val 50000"/>
            </a:avLst>
          </a:prstGeom>
          <a:noFill/>
          <a:ln w="38100" algn="ctr">
            <a:solidFill>
              <a:srgbClr val="00B050"/>
            </a:solidFill>
            <a:round/>
            <a:headEnd/>
            <a:tailEnd type="arrow" w="med" len="med"/>
          </a:ln>
        </p:spPr>
      </p:cxnSp>
      <p:cxnSp>
        <p:nvCxnSpPr>
          <p:cNvPr id="21" name="Connecteur en angle 20"/>
          <p:cNvCxnSpPr>
            <a:cxnSpLocks noChangeShapeType="1"/>
            <a:stCxn id="11" idx="3"/>
          </p:cNvCxnSpPr>
          <p:nvPr/>
        </p:nvCxnSpPr>
        <p:spPr bwMode="auto">
          <a:xfrm>
            <a:off x="5069419" y="2958399"/>
            <a:ext cx="1020763" cy="2736000"/>
          </a:xfrm>
          <a:prstGeom prst="bentConnector3">
            <a:avLst>
              <a:gd name="adj1" fmla="val 50000"/>
            </a:avLst>
          </a:prstGeom>
          <a:noFill/>
          <a:ln w="38100" algn="ctr">
            <a:solidFill>
              <a:srgbClr val="00B050"/>
            </a:solidFill>
            <a:round/>
            <a:headEnd/>
            <a:tailEnd type="arrow" w="med" len="med"/>
          </a:ln>
        </p:spPr>
      </p:cxnSp>
      <p:sp>
        <p:nvSpPr>
          <p:cNvPr id="3" name="ZoneTexte 2"/>
          <p:cNvSpPr txBox="1"/>
          <p:nvPr/>
        </p:nvSpPr>
        <p:spPr>
          <a:xfrm>
            <a:off x="1619672" y="5877272"/>
            <a:ext cx="4608512" cy="646331"/>
          </a:xfrm>
          <a:prstGeom prst="rect">
            <a:avLst/>
          </a:prstGeom>
          <a:noFill/>
        </p:spPr>
        <p:txBody>
          <a:bodyPr wrap="square" rtlCol="0">
            <a:spAutoFit/>
          </a:bodyPr>
          <a:lstStyle/>
          <a:p>
            <a:pPr algn="ctr"/>
            <a:r>
              <a:rPr lang="fr-FR" b="1" dirty="0" smtClean="0">
                <a:solidFill>
                  <a:srgbClr val="FF0000"/>
                </a:solidFill>
              </a:rPr>
              <a:t>8 composantes du socle à maitriser à un niveau satisfaisant</a:t>
            </a:r>
            <a:endParaRPr lang="fr-FR" b="1" dirty="0">
              <a:solidFill>
                <a:srgbClr val="FF0000"/>
              </a:solidFill>
            </a:endParaRPr>
          </a:p>
        </p:txBody>
      </p:sp>
    </p:spTree>
    <p:extLst>
      <p:ext uri="{BB962C8B-B14F-4D97-AF65-F5344CB8AC3E}">
        <p14:creationId xmlns:p14="http://schemas.microsoft.com/office/powerpoint/2010/main" val="1694249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nvPr>
        </p:nvSpPr>
        <p:spPr>
          <a:xfrm>
            <a:off x="179388" y="115888"/>
            <a:ext cx="8713787" cy="884237"/>
          </a:xfrm>
        </p:spPr>
        <p:txBody>
          <a:bodyPr/>
          <a:lstStyle/>
          <a:p>
            <a:pPr algn="ctr"/>
            <a:r>
              <a:rPr lang="fr-FR" sz="3200" dirty="0">
                <a:latin typeface="Arial" charset="0"/>
              </a:rPr>
              <a:t>Evaluation des acquis scolaires des </a:t>
            </a:r>
            <a:r>
              <a:rPr lang="fr-FR" sz="3200" dirty="0" smtClean="0">
                <a:latin typeface="Arial" charset="0"/>
              </a:rPr>
              <a:t>élèves:</a:t>
            </a:r>
            <a:r>
              <a:rPr lang="fr-FR" dirty="0">
                <a:latin typeface="Arial" charset="0"/>
              </a:rPr>
              <a:t/>
            </a:r>
            <a:br>
              <a:rPr lang="fr-FR" dirty="0">
                <a:latin typeface="Arial" charset="0"/>
              </a:rPr>
            </a:br>
            <a:r>
              <a:rPr lang="fr-FR" sz="2800" dirty="0" smtClean="0">
                <a:solidFill>
                  <a:srgbClr val="FF0000"/>
                </a:solidFill>
                <a:latin typeface="Arial" charset="0"/>
              </a:rPr>
              <a:t>Une pratique nouvelle de l ’évaluation</a:t>
            </a:r>
            <a:endParaRPr lang="fr-FR" sz="2800" dirty="0">
              <a:solidFill>
                <a:srgbClr val="FF0000"/>
              </a:solidFill>
              <a:latin typeface="Arial" charset="0"/>
            </a:endParaRPr>
          </a:p>
        </p:txBody>
      </p:sp>
      <p:sp>
        <p:nvSpPr>
          <p:cNvPr id="50178" name="Espace réservé du contenu 2"/>
          <p:cNvSpPr>
            <a:spLocks noGrp="1"/>
          </p:cNvSpPr>
          <p:nvPr>
            <p:ph idx="1"/>
          </p:nvPr>
        </p:nvSpPr>
        <p:spPr>
          <a:xfrm>
            <a:off x="179388" y="1317625"/>
            <a:ext cx="8507412" cy="5040313"/>
          </a:xfrm>
        </p:spPr>
        <p:txBody>
          <a:bodyPr/>
          <a:lstStyle/>
          <a:p>
            <a:pPr algn="just"/>
            <a:r>
              <a:rPr lang="fr-FR" sz="2400">
                <a:solidFill>
                  <a:srgbClr val="0070C0"/>
                </a:solidFill>
                <a:latin typeface="Verdana" charset="0"/>
              </a:rPr>
              <a:t>Eviter une évaluation-sanction, privilégier une </a:t>
            </a:r>
            <a:r>
              <a:rPr lang="fr-FR" sz="2400" b="1">
                <a:solidFill>
                  <a:srgbClr val="0070C0"/>
                </a:solidFill>
                <a:latin typeface="Verdana" charset="0"/>
              </a:rPr>
              <a:t>évaluation positive, simple et lisible, valorisant les progrès</a:t>
            </a:r>
            <a:r>
              <a:rPr lang="fr-FR" sz="2400">
                <a:solidFill>
                  <a:srgbClr val="0070C0"/>
                </a:solidFill>
                <a:latin typeface="Verdana" charset="0"/>
              </a:rPr>
              <a:t>.</a:t>
            </a:r>
          </a:p>
          <a:p>
            <a:pPr algn="just">
              <a:buFont typeface="Wingdings" charset="0"/>
              <a:buNone/>
            </a:pPr>
            <a:endParaRPr lang="fr-FR" sz="2400">
              <a:solidFill>
                <a:srgbClr val="0070C0"/>
              </a:solidFill>
              <a:latin typeface="Verdana" charset="0"/>
            </a:endParaRPr>
          </a:p>
          <a:p>
            <a:pPr algn="just"/>
            <a:r>
              <a:rPr lang="fr-FR" sz="2400">
                <a:solidFill>
                  <a:srgbClr val="0070C0"/>
                </a:solidFill>
                <a:latin typeface="Verdana" charset="0"/>
              </a:rPr>
              <a:t>Mettre en œuvre une évaluation qui permet de </a:t>
            </a:r>
            <a:r>
              <a:rPr lang="fr-FR" sz="2400" b="1">
                <a:solidFill>
                  <a:srgbClr val="0070C0"/>
                </a:solidFill>
                <a:latin typeface="Verdana" charset="0"/>
              </a:rPr>
              <a:t>mesurer le degré d’acquisition </a:t>
            </a:r>
            <a:r>
              <a:rPr lang="fr-FR" sz="2400">
                <a:solidFill>
                  <a:srgbClr val="0070C0"/>
                </a:solidFill>
                <a:latin typeface="Verdana" charset="0"/>
              </a:rPr>
              <a:t>des connaissances et des compétences </a:t>
            </a:r>
            <a:r>
              <a:rPr lang="fr-FR" sz="2400" b="1">
                <a:solidFill>
                  <a:srgbClr val="0070C0"/>
                </a:solidFill>
                <a:latin typeface="Verdana" charset="0"/>
              </a:rPr>
              <a:t>ainsi que la progression de l’élève</a:t>
            </a:r>
            <a:r>
              <a:rPr lang="fr-FR" sz="2400">
                <a:solidFill>
                  <a:srgbClr val="0070C0"/>
                </a:solidFill>
                <a:latin typeface="Verdana" charset="0"/>
              </a:rPr>
              <a:t>.</a:t>
            </a:r>
          </a:p>
          <a:p>
            <a:pPr algn="just">
              <a:buFont typeface="Wingdings" charset="0"/>
              <a:buNone/>
            </a:pPr>
            <a:endParaRPr lang="fr-FR" sz="2400">
              <a:solidFill>
                <a:srgbClr val="0070C0"/>
              </a:solidFill>
              <a:latin typeface="Verdana" charset="0"/>
            </a:endParaRPr>
          </a:p>
          <a:p>
            <a:pPr algn="just"/>
            <a:r>
              <a:rPr lang="fr-FR" sz="2400">
                <a:solidFill>
                  <a:srgbClr val="0070C0"/>
                </a:solidFill>
                <a:latin typeface="Verdana" charset="0"/>
              </a:rPr>
              <a:t>Mettre en œuvre une évaluation</a:t>
            </a:r>
          </a:p>
          <a:p>
            <a:pPr algn="just">
              <a:buFont typeface="Wingdings" charset="0"/>
              <a:buNone/>
            </a:pPr>
            <a:r>
              <a:rPr lang="fr-FR" sz="2400">
                <a:solidFill>
                  <a:srgbClr val="0070C0"/>
                </a:solidFill>
                <a:latin typeface="Verdana" charset="0"/>
              </a:rPr>
              <a:t> qui indique à l’élève le travail à </a:t>
            </a:r>
          </a:p>
          <a:p>
            <a:pPr algn="just">
              <a:buFont typeface="Wingdings" charset="0"/>
              <a:buNone/>
            </a:pPr>
            <a:r>
              <a:rPr lang="fr-FR" sz="2400">
                <a:solidFill>
                  <a:srgbClr val="0070C0"/>
                </a:solidFill>
                <a:latin typeface="Verdana" charset="0"/>
              </a:rPr>
              <a:t> mettre en place pour progresser.</a:t>
            </a:r>
          </a:p>
        </p:txBody>
      </p:sp>
      <p:sp>
        <p:nvSpPr>
          <p:cNvPr id="50179" name="Espace réservé du numéro de diapositive 3"/>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57C616F6-D456-3A43-B658-8BD802DB0B4D}" type="slidenum">
              <a:rPr lang="fr-FR" sz="1200">
                <a:cs typeface="Arial" charset="0"/>
              </a:rPr>
              <a:pPr eaLnBrk="1" hangingPunct="1"/>
              <a:t>5</a:t>
            </a:fld>
            <a:endParaRPr lang="fr-FR" sz="1200">
              <a:cs typeface="Arial" charset="0"/>
            </a:endParaRPr>
          </a:p>
        </p:txBody>
      </p:sp>
      <p:pic>
        <p:nvPicPr>
          <p:cNvPr id="50180" name="Image 4" descr="Évaluation des élèves du CP à la 3e Un livret scolaire plus simple, un brevet plus complet - Adobe Rea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525963"/>
            <a:ext cx="3405188" cy="199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4879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contenu 2"/>
          <p:cNvSpPr>
            <a:spLocks noGrp="1"/>
          </p:cNvSpPr>
          <p:nvPr>
            <p:ph idx="1"/>
          </p:nvPr>
        </p:nvSpPr>
        <p:spPr>
          <a:xfrm>
            <a:off x="827584" y="2492896"/>
            <a:ext cx="7856041" cy="3600399"/>
          </a:xfrm>
        </p:spPr>
        <p:txBody>
          <a:bodyPr/>
          <a:lstStyle/>
          <a:p>
            <a:pPr marL="0" indent="0" eaLnBrk="1" hangingPunct="1">
              <a:buFont typeface="Arial" charset="0"/>
              <a:buNone/>
            </a:pPr>
            <a:r>
              <a:rPr lang="fr-FR" sz="4000" b="1" dirty="0">
                <a:solidFill>
                  <a:srgbClr val="FF0000"/>
                </a:solidFill>
                <a:latin typeface="Calibri" charset="0"/>
              </a:rPr>
              <a:t>U</a:t>
            </a:r>
            <a:r>
              <a:rPr lang="fr-FR" sz="4000" b="1" dirty="0" smtClean="0">
                <a:solidFill>
                  <a:srgbClr val="FF0000"/>
                </a:solidFill>
                <a:latin typeface="Calibri" charset="0"/>
              </a:rPr>
              <a:t>ne </a:t>
            </a:r>
            <a:r>
              <a:rPr lang="fr-FR" sz="4000" b="1" dirty="0">
                <a:solidFill>
                  <a:srgbClr val="FF0000"/>
                </a:solidFill>
                <a:latin typeface="Calibri" charset="0"/>
              </a:rPr>
              <a:t>double question fil rouge </a:t>
            </a:r>
            <a:r>
              <a:rPr lang="fr-FR" sz="4000" dirty="0">
                <a:latin typeface="Calibri" charset="0"/>
              </a:rPr>
              <a:t>:</a:t>
            </a:r>
          </a:p>
          <a:p>
            <a:pPr marL="0" indent="0" eaLnBrk="1" hangingPunct="1">
              <a:buFont typeface="Arial" charset="0"/>
              <a:buNone/>
            </a:pPr>
            <a:endParaRPr lang="fr-FR" dirty="0">
              <a:latin typeface="Calibri" charset="0"/>
            </a:endParaRPr>
          </a:p>
          <a:p>
            <a:pPr marL="0" indent="0" eaLnBrk="1" hangingPunct="1">
              <a:buFontTx/>
              <a:buChar char="-"/>
            </a:pPr>
            <a:r>
              <a:rPr lang="fr-FR" dirty="0">
                <a:latin typeface="Calibri" charset="0"/>
              </a:rPr>
              <a:t> Quel bénéfice l’élève tire-t-il de l’évaluation ?</a:t>
            </a:r>
          </a:p>
          <a:p>
            <a:pPr marL="0" indent="0" eaLnBrk="1" hangingPunct="1">
              <a:buFont typeface="Arial" charset="0"/>
              <a:buNone/>
            </a:pPr>
            <a:endParaRPr lang="fr-FR" dirty="0">
              <a:latin typeface="Calibri" charset="0"/>
            </a:endParaRPr>
          </a:p>
          <a:p>
            <a:pPr marL="0" indent="0" eaLnBrk="1" hangingPunct="1">
              <a:buFontTx/>
              <a:buChar char="-"/>
            </a:pPr>
            <a:r>
              <a:rPr lang="fr-FR" dirty="0">
                <a:latin typeface="Calibri" charset="0"/>
              </a:rPr>
              <a:t> Quel bénéfice l’enseignant tire-t-il de l’évaluation de ses élèves ?</a:t>
            </a:r>
          </a:p>
        </p:txBody>
      </p:sp>
      <p:sp>
        <p:nvSpPr>
          <p:cNvPr id="3" name="Espace réservé du numéro de diapositive 2"/>
          <p:cNvSpPr>
            <a:spLocks noGrp="1"/>
          </p:cNvSpPr>
          <p:nvPr>
            <p:ph type="sldNum" sz="quarter" idx="12"/>
          </p:nvPr>
        </p:nvSpPr>
        <p:spPr/>
        <p:txBody>
          <a:bodyPr/>
          <a:lstStyle/>
          <a:p>
            <a:fld id="{782E5202-E6C8-B248-8608-1A0AA8D93FB6}" type="slidenum">
              <a:rPr lang="fr-FR" smtClean="0"/>
              <a:t>6</a:t>
            </a:fld>
            <a:endParaRPr lang="fr-FR"/>
          </a:p>
        </p:txBody>
      </p:sp>
      <p:sp>
        <p:nvSpPr>
          <p:cNvPr id="4" name="ZoneTexte 3"/>
          <p:cNvSpPr txBox="1"/>
          <p:nvPr/>
        </p:nvSpPr>
        <p:spPr>
          <a:xfrm>
            <a:off x="539552" y="1340768"/>
            <a:ext cx="7632848" cy="523220"/>
          </a:xfrm>
          <a:prstGeom prst="rect">
            <a:avLst/>
          </a:prstGeom>
          <a:noFill/>
        </p:spPr>
        <p:txBody>
          <a:bodyPr wrap="square" rtlCol="0">
            <a:spAutoFit/>
          </a:bodyPr>
          <a:lstStyle/>
          <a:p>
            <a:r>
              <a:rPr lang="fr-FR" sz="2800" b="1" dirty="0" smtClean="0">
                <a:solidFill>
                  <a:srgbClr val="0000CC"/>
                </a:solidFill>
              </a:rPr>
              <a:t>L’évaluation: Pourquoi ?  Pour qui ?</a:t>
            </a:r>
            <a:endParaRPr lang="fr-FR" sz="2800" b="1" dirty="0">
              <a:solidFill>
                <a:srgbClr val="0000CC"/>
              </a:solidFill>
            </a:endParaRPr>
          </a:p>
        </p:txBody>
      </p:sp>
    </p:spTree>
    <p:extLst>
      <p:ext uri="{BB962C8B-B14F-4D97-AF65-F5344CB8AC3E}">
        <p14:creationId xmlns:p14="http://schemas.microsoft.com/office/powerpoint/2010/main" val="28178153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 et aux bilans de fin de cycle</a:t>
            </a:r>
          </a:p>
        </p:txBody>
      </p:sp>
      <p:pic>
        <p:nvPicPr>
          <p:cNvPr id="2" name="Image 1"/>
          <p:cNvPicPr>
            <a:picLocks noChangeAspect="1"/>
          </p:cNvPicPr>
          <p:nvPr/>
        </p:nvPicPr>
        <p:blipFill>
          <a:blip r:embed="rId3"/>
          <a:stretch>
            <a:fillRect/>
          </a:stretch>
        </p:blipFill>
        <p:spPr>
          <a:xfrm>
            <a:off x="-8276" y="-126776"/>
            <a:ext cx="9469950" cy="6984776"/>
          </a:xfrm>
          <a:prstGeom prst="rect">
            <a:avLst/>
          </a:prstGeom>
        </p:spPr>
      </p:pic>
    </p:spTree>
    <p:extLst>
      <p:ext uri="{BB962C8B-B14F-4D97-AF65-F5344CB8AC3E}">
        <p14:creationId xmlns:p14="http://schemas.microsoft.com/office/powerpoint/2010/main" val="282534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e 3"/>
          <p:cNvGrpSpPr>
            <a:grpSpLocks/>
          </p:cNvGrpSpPr>
          <p:nvPr/>
        </p:nvGrpSpPr>
        <p:grpSpPr bwMode="auto">
          <a:xfrm>
            <a:off x="76894" y="1717481"/>
            <a:ext cx="9002711" cy="4457700"/>
            <a:chOff x="249263" y="1164957"/>
            <a:chExt cx="8864990" cy="4458938"/>
          </a:xfrm>
        </p:grpSpPr>
        <p:sp>
          <p:nvSpPr>
            <p:cNvPr id="21509" name="AutoShape 5"/>
            <p:cNvSpPr>
              <a:spLocks noChangeArrowheads="1"/>
            </p:cNvSpPr>
            <p:nvPr/>
          </p:nvSpPr>
          <p:spPr bwMode="auto">
            <a:xfrm>
              <a:off x="2425257" y="2204566"/>
              <a:ext cx="2157236" cy="1697403"/>
            </a:xfrm>
            <a:prstGeom prst="roundRect">
              <a:avLst>
                <a:gd name="adj" fmla="val 16667"/>
              </a:avLst>
            </a:prstGeom>
            <a:solidFill>
              <a:srgbClr val="00B050"/>
            </a:solidFill>
            <a:ln w="19050">
              <a:solidFill>
                <a:schemeClr val="hlink"/>
              </a:solidFill>
              <a:round/>
              <a:headEnd/>
              <a:tailEnd/>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ct val="20000"/>
                </a:spcAft>
              </a:pPr>
              <a:r>
                <a:rPr lang="fr-FR" altLang="fr-FR" b="1">
                  <a:solidFill>
                    <a:schemeClr val="bg1"/>
                  </a:solidFill>
                  <a:latin typeface="Calibri" panose="020F0502020204030204" pitchFamily="34" charset="0"/>
                </a:rPr>
                <a:t>Cycle 2</a:t>
              </a:r>
            </a:p>
            <a:p>
              <a:pPr algn="ctr">
                <a:spcAft>
                  <a:spcPct val="20000"/>
                </a:spcAft>
              </a:pPr>
              <a:r>
                <a:rPr lang="fr-FR" altLang="fr-FR" sz="2000" b="1">
                  <a:solidFill>
                    <a:schemeClr val="bg1"/>
                  </a:solidFill>
                  <a:latin typeface="Calibri" panose="020F0502020204030204" pitchFamily="34" charset="0"/>
                </a:rPr>
                <a:t>Apprentissages fondamentaux</a:t>
              </a:r>
            </a:p>
            <a:p>
              <a:pPr algn="ctr">
                <a:spcAft>
                  <a:spcPct val="20000"/>
                </a:spcAft>
              </a:pPr>
              <a:r>
                <a:rPr lang="fr-FR" altLang="fr-FR" sz="2000">
                  <a:solidFill>
                    <a:schemeClr val="bg1"/>
                  </a:solidFill>
                  <a:latin typeface="Calibri" panose="020F0502020204030204" pitchFamily="34" charset="0"/>
                </a:rPr>
                <a:t>CP  -  CE1  -  CE2</a:t>
              </a:r>
            </a:p>
          </p:txBody>
        </p:sp>
        <p:sp>
          <p:nvSpPr>
            <p:cNvPr id="21510" name="AutoShape 6"/>
            <p:cNvSpPr>
              <a:spLocks noChangeArrowheads="1"/>
            </p:cNvSpPr>
            <p:nvPr/>
          </p:nvSpPr>
          <p:spPr bwMode="auto">
            <a:xfrm>
              <a:off x="6725661" y="2204567"/>
              <a:ext cx="2388592" cy="1697402"/>
            </a:xfrm>
            <a:prstGeom prst="roundRect">
              <a:avLst>
                <a:gd name="adj" fmla="val 16667"/>
              </a:avLst>
            </a:prstGeom>
            <a:solidFill>
              <a:srgbClr val="00B050"/>
            </a:solidFill>
            <a:ln w="19050">
              <a:solidFill>
                <a:schemeClr val="hlink"/>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50000"/>
                </a:lnSpc>
                <a:spcAft>
                  <a:spcPct val="20000"/>
                </a:spcAft>
              </a:pPr>
              <a:r>
                <a:rPr lang="fr-FR" altLang="fr-FR" b="1">
                  <a:solidFill>
                    <a:schemeClr val="bg1"/>
                  </a:solidFill>
                  <a:latin typeface="Calibri" panose="020F0502020204030204" pitchFamily="34" charset="0"/>
                </a:rPr>
                <a:t>Cycle 4</a:t>
              </a:r>
            </a:p>
            <a:p>
              <a:pPr algn="ctr">
                <a:lnSpc>
                  <a:spcPct val="150000"/>
                </a:lnSpc>
                <a:spcAft>
                  <a:spcPct val="20000"/>
                </a:spcAft>
              </a:pPr>
              <a:r>
                <a:rPr lang="fr-FR" altLang="fr-FR" sz="2000" b="1">
                  <a:solidFill>
                    <a:schemeClr val="bg1"/>
                  </a:solidFill>
                  <a:latin typeface="Calibri" panose="020F0502020204030204" pitchFamily="34" charset="0"/>
                </a:rPr>
                <a:t>Approfondissements</a:t>
              </a:r>
            </a:p>
            <a:p>
              <a:pPr algn="ctr">
                <a:lnSpc>
                  <a:spcPct val="150000"/>
                </a:lnSpc>
                <a:spcAft>
                  <a:spcPct val="20000"/>
                </a:spcAft>
              </a:pPr>
              <a:r>
                <a:rPr lang="fr-FR" altLang="fr-FR" sz="2000">
                  <a:solidFill>
                    <a:schemeClr val="bg1"/>
                  </a:solidFill>
                  <a:latin typeface="Calibri" panose="020F0502020204030204" pitchFamily="34" charset="0"/>
                </a:rPr>
                <a:t>5</a:t>
              </a:r>
              <a:r>
                <a:rPr lang="fr-FR" altLang="fr-FR" sz="2000" baseline="30000">
                  <a:solidFill>
                    <a:schemeClr val="bg1"/>
                  </a:solidFill>
                  <a:latin typeface="Calibri" panose="020F0502020204030204" pitchFamily="34" charset="0"/>
                </a:rPr>
                <a:t>ème</a:t>
              </a:r>
              <a:r>
                <a:rPr lang="fr-FR" altLang="fr-FR" sz="2000">
                  <a:solidFill>
                    <a:schemeClr val="bg1"/>
                  </a:solidFill>
                  <a:latin typeface="Calibri" panose="020F0502020204030204" pitchFamily="34" charset="0"/>
                </a:rPr>
                <a:t>  -  4</a:t>
              </a:r>
              <a:r>
                <a:rPr lang="fr-FR" altLang="fr-FR" sz="2000" baseline="30000">
                  <a:solidFill>
                    <a:schemeClr val="bg1"/>
                  </a:solidFill>
                  <a:latin typeface="Calibri" panose="020F0502020204030204" pitchFamily="34" charset="0"/>
                </a:rPr>
                <a:t>ème</a:t>
              </a:r>
              <a:r>
                <a:rPr lang="fr-FR" altLang="fr-FR" sz="2000">
                  <a:solidFill>
                    <a:schemeClr val="bg1"/>
                  </a:solidFill>
                  <a:latin typeface="Calibri" panose="020F0502020204030204" pitchFamily="34" charset="0"/>
                </a:rPr>
                <a:t>  -  3</a:t>
              </a:r>
              <a:r>
                <a:rPr lang="fr-FR" altLang="fr-FR" sz="2000" baseline="30000">
                  <a:solidFill>
                    <a:schemeClr val="bg1"/>
                  </a:solidFill>
                  <a:latin typeface="Calibri" panose="020F0502020204030204" pitchFamily="34" charset="0"/>
                </a:rPr>
                <a:t>ème</a:t>
              </a:r>
            </a:p>
          </p:txBody>
        </p:sp>
        <p:sp>
          <p:nvSpPr>
            <p:cNvPr id="21511" name="AutoShape 7"/>
            <p:cNvSpPr>
              <a:spLocks noChangeArrowheads="1"/>
            </p:cNvSpPr>
            <p:nvPr/>
          </p:nvSpPr>
          <p:spPr bwMode="auto">
            <a:xfrm>
              <a:off x="4582494" y="2206155"/>
              <a:ext cx="2143167" cy="1695813"/>
            </a:xfrm>
            <a:prstGeom prst="roundRect">
              <a:avLst>
                <a:gd name="adj" fmla="val 16667"/>
              </a:avLst>
            </a:prstGeom>
            <a:solidFill>
              <a:srgbClr val="F9B53B"/>
            </a:solidFill>
            <a:ln w="19050">
              <a:solidFill>
                <a:schemeClr val="hlink"/>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50000"/>
                </a:lnSpc>
                <a:spcAft>
                  <a:spcPct val="20000"/>
                </a:spcAft>
              </a:pPr>
              <a:r>
                <a:rPr lang="fr-FR" altLang="fr-FR" b="1">
                  <a:latin typeface="Calibri" panose="020F0502020204030204" pitchFamily="34" charset="0"/>
                </a:rPr>
                <a:t>Cycle 3</a:t>
              </a:r>
            </a:p>
            <a:p>
              <a:pPr algn="ctr">
                <a:lnSpc>
                  <a:spcPct val="150000"/>
                </a:lnSpc>
                <a:spcAft>
                  <a:spcPct val="20000"/>
                </a:spcAft>
              </a:pPr>
              <a:r>
                <a:rPr lang="fr-FR" altLang="fr-FR" sz="2000" b="1">
                  <a:latin typeface="Calibri" panose="020F0502020204030204" pitchFamily="34" charset="0"/>
                </a:rPr>
                <a:t>Consolidation</a:t>
              </a:r>
            </a:p>
            <a:p>
              <a:pPr algn="ctr">
                <a:lnSpc>
                  <a:spcPct val="150000"/>
                </a:lnSpc>
                <a:spcAft>
                  <a:spcPct val="20000"/>
                </a:spcAft>
              </a:pPr>
              <a:r>
                <a:rPr lang="fr-FR" altLang="fr-FR" sz="2000">
                  <a:latin typeface="Calibri" panose="020F0502020204030204" pitchFamily="34" charset="0"/>
                </a:rPr>
                <a:t>CM1  -  CM2  -  6</a:t>
              </a:r>
              <a:r>
                <a:rPr lang="fr-FR" altLang="fr-FR" sz="2000" baseline="30000">
                  <a:latin typeface="Calibri" panose="020F0502020204030204" pitchFamily="34" charset="0"/>
                </a:rPr>
                <a:t>ème</a:t>
              </a:r>
            </a:p>
          </p:txBody>
        </p:sp>
        <p:sp>
          <p:nvSpPr>
            <p:cNvPr id="21512" name="AutoShape 27"/>
            <p:cNvSpPr>
              <a:spLocks noChangeArrowheads="1"/>
            </p:cNvSpPr>
            <p:nvPr/>
          </p:nvSpPr>
          <p:spPr bwMode="auto">
            <a:xfrm>
              <a:off x="282089" y="2204567"/>
              <a:ext cx="2143168" cy="1697402"/>
            </a:xfrm>
            <a:prstGeom prst="roundRect">
              <a:avLst>
                <a:gd name="adj" fmla="val 16667"/>
              </a:avLst>
            </a:prstGeom>
            <a:solidFill>
              <a:srgbClr val="F9B53B"/>
            </a:solidFill>
            <a:ln w="19050">
              <a:solidFill>
                <a:schemeClr val="hlink"/>
              </a:solidFill>
              <a:round/>
              <a:headEnd/>
              <a:tailEnd/>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Aft>
                  <a:spcPct val="20000"/>
                </a:spcAft>
              </a:pPr>
              <a:r>
                <a:rPr lang="fr-FR" altLang="fr-FR" sz="2000" b="1">
                  <a:solidFill>
                    <a:srgbClr val="000000"/>
                  </a:solidFill>
                  <a:latin typeface="Calibri" panose="020F0502020204030204" pitchFamily="34" charset="0"/>
                </a:rPr>
                <a:t>Cycle 1</a:t>
              </a:r>
            </a:p>
            <a:p>
              <a:pPr algn="ctr">
                <a:spcAft>
                  <a:spcPct val="20000"/>
                </a:spcAft>
              </a:pPr>
              <a:r>
                <a:rPr lang="fr-FR" altLang="fr-FR" sz="2000" b="1">
                  <a:solidFill>
                    <a:srgbClr val="000000"/>
                  </a:solidFill>
                  <a:latin typeface="Calibri" panose="020F0502020204030204" pitchFamily="34" charset="0"/>
                </a:rPr>
                <a:t>Apprentissages premiers</a:t>
              </a:r>
              <a:r>
                <a:rPr lang="fr-FR" altLang="fr-FR" sz="2000" b="1" i="1">
                  <a:solidFill>
                    <a:srgbClr val="000000"/>
                  </a:solidFill>
                  <a:latin typeface="Calibri" panose="020F0502020204030204" pitchFamily="34" charset="0"/>
                </a:rPr>
                <a:t> </a:t>
              </a:r>
            </a:p>
            <a:p>
              <a:pPr algn="ctr">
                <a:spcAft>
                  <a:spcPct val="20000"/>
                </a:spcAft>
              </a:pPr>
              <a:endParaRPr lang="fr-FR" altLang="fr-FR" sz="2000">
                <a:solidFill>
                  <a:srgbClr val="000000"/>
                </a:solidFill>
                <a:latin typeface="Calibri" panose="020F0502020204030204" pitchFamily="34" charset="0"/>
              </a:endParaRPr>
            </a:p>
          </p:txBody>
        </p:sp>
        <p:sp>
          <p:nvSpPr>
            <p:cNvPr id="21513" name="Rectangle 77"/>
            <p:cNvSpPr>
              <a:spLocks noChangeArrowheads="1"/>
            </p:cNvSpPr>
            <p:nvPr/>
          </p:nvSpPr>
          <p:spPr bwMode="auto">
            <a:xfrm>
              <a:off x="421216" y="4792683"/>
              <a:ext cx="8580486" cy="8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fr-FR" altLang="fr-FR" b="1">
                  <a:solidFill>
                    <a:srgbClr val="4C6482"/>
                  </a:solidFill>
                  <a:latin typeface="Calibri" panose="020F0502020204030204" pitchFamily="34" charset="0"/>
                </a:rPr>
                <a:t>L’entrée en vigueur des cycles 2, 3 et 4 est </a:t>
              </a:r>
            </a:p>
            <a:p>
              <a:pPr algn="ctr"/>
              <a:r>
                <a:rPr lang="fr-FR" altLang="fr-FR" b="1">
                  <a:solidFill>
                    <a:srgbClr val="FF0000"/>
                  </a:solidFill>
                  <a:latin typeface="Calibri" panose="020F0502020204030204" pitchFamily="34" charset="0"/>
                </a:rPr>
                <a:t> fixée à la rentrée 2016 pour tous les niveaux</a:t>
              </a:r>
              <a:r>
                <a:rPr lang="fr-FR" altLang="fr-FR">
                  <a:solidFill>
                    <a:srgbClr val="FF0000"/>
                  </a:solidFill>
                  <a:latin typeface="Calibri" panose="020F0502020204030204" pitchFamily="34" charset="0"/>
                </a:rPr>
                <a:t>.</a:t>
              </a:r>
            </a:p>
          </p:txBody>
        </p:sp>
        <p:sp>
          <p:nvSpPr>
            <p:cNvPr id="2" name="Accolade ouvrante 1"/>
            <p:cNvSpPr/>
            <p:nvPr/>
          </p:nvSpPr>
          <p:spPr bwMode="auto">
            <a:xfrm rot="5400000" flipV="1">
              <a:off x="2982082" y="-992083"/>
              <a:ext cx="360462" cy="5744815"/>
            </a:xfrm>
            <a:prstGeom prst="leftBrace">
              <a:avLst/>
            </a:prstGeom>
            <a:noFill/>
            <a:ln w="38100" cap="flat" cmpd="sng" algn="ctr">
              <a:solidFill>
                <a:schemeClr val="accent1">
                  <a:lumMod val="75000"/>
                </a:schemeClr>
              </a:solidFill>
              <a:prstDash val="solid"/>
              <a:round/>
              <a:headEnd type="none" w="med" len="med"/>
              <a:tailEnd type="none" w="med" len="med"/>
            </a:ln>
            <a:effectLst/>
            <a:extLst/>
          </p:spPr>
          <p:txBody>
            <a:bodyPr/>
            <a:lstStyle/>
            <a:p>
              <a:pPr eaLnBrk="1" hangingPunct="1">
                <a:defRPr/>
              </a:pPr>
              <a:endParaRPr lang="fr-FR" sz="2000" i="1"/>
            </a:p>
          </p:txBody>
        </p:sp>
        <p:sp>
          <p:nvSpPr>
            <p:cNvPr id="9" name="Accolade ouvrante 8"/>
            <p:cNvSpPr/>
            <p:nvPr/>
          </p:nvSpPr>
          <p:spPr bwMode="auto">
            <a:xfrm rot="5400000" flipV="1">
              <a:off x="7337980" y="406361"/>
              <a:ext cx="360462" cy="2966982"/>
            </a:xfrm>
            <a:prstGeom prst="leftBrace">
              <a:avLst>
                <a:gd name="adj1" fmla="val 15381"/>
                <a:gd name="adj2" fmla="val 50000"/>
              </a:avLst>
            </a:prstGeom>
            <a:noFill/>
            <a:ln w="38100" cap="flat" cmpd="sng" algn="ctr">
              <a:solidFill>
                <a:schemeClr val="accent1">
                  <a:lumMod val="75000"/>
                </a:schemeClr>
              </a:solidFill>
              <a:prstDash val="solid"/>
              <a:round/>
              <a:headEnd type="none" w="med" len="med"/>
              <a:tailEnd type="none" w="med" len="med"/>
            </a:ln>
            <a:effectLst/>
            <a:extLst/>
          </p:spPr>
          <p:txBody>
            <a:bodyPr/>
            <a:lstStyle/>
            <a:p>
              <a:pPr eaLnBrk="1" hangingPunct="1">
                <a:defRPr/>
              </a:pPr>
              <a:endParaRPr lang="fr-FR" sz="2000" i="1"/>
            </a:p>
          </p:txBody>
        </p:sp>
        <p:sp>
          <p:nvSpPr>
            <p:cNvPr id="21516" name="ZoneTexte 2"/>
            <p:cNvSpPr txBox="1">
              <a:spLocks noChangeArrowheads="1"/>
            </p:cNvSpPr>
            <p:nvPr/>
          </p:nvSpPr>
          <p:spPr bwMode="auto">
            <a:xfrm>
              <a:off x="2165861" y="1164957"/>
              <a:ext cx="2088231" cy="584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fr-FR" altLang="fr-FR" sz="3200" b="1">
                  <a:solidFill>
                    <a:srgbClr val="FF0000"/>
                  </a:solidFill>
                </a:rPr>
                <a:t>école</a:t>
              </a:r>
              <a:endParaRPr lang="fr-FR" altLang="fr-FR" sz="2000" b="1">
                <a:solidFill>
                  <a:srgbClr val="FF0000"/>
                </a:solidFill>
              </a:endParaRPr>
            </a:p>
          </p:txBody>
        </p:sp>
        <p:sp>
          <p:nvSpPr>
            <p:cNvPr id="21517" name="ZoneTexte 10"/>
            <p:cNvSpPr txBox="1">
              <a:spLocks noChangeArrowheads="1"/>
            </p:cNvSpPr>
            <p:nvPr/>
          </p:nvSpPr>
          <p:spPr bwMode="auto">
            <a:xfrm>
              <a:off x="6632967" y="1164957"/>
              <a:ext cx="1843567" cy="584927"/>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fr-FR" altLang="fr-FR" sz="3200" b="1">
                  <a:solidFill>
                    <a:srgbClr val="FF0000"/>
                  </a:solidFill>
                </a:rPr>
                <a:t>collège</a:t>
              </a:r>
              <a:endParaRPr lang="fr-FR" altLang="fr-FR" b="1">
                <a:solidFill>
                  <a:srgbClr val="FF0000"/>
                </a:solidFill>
              </a:endParaRPr>
            </a:p>
          </p:txBody>
        </p:sp>
        <p:sp>
          <p:nvSpPr>
            <p:cNvPr id="13" name="Accolade ouvrante 12"/>
            <p:cNvSpPr/>
            <p:nvPr/>
          </p:nvSpPr>
          <p:spPr bwMode="auto">
            <a:xfrm rot="5400000" flipH="1">
              <a:off x="5602051" y="714163"/>
              <a:ext cx="257246" cy="6542054"/>
            </a:xfrm>
            <a:prstGeom prst="leftBrace">
              <a:avLst>
                <a:gd name="adj1" fmla="val 8333"/>
                <a:gd name="adj2" fmla="val 50255"/>
              </a:avLst>
            </a:prstGeom>
            <a:noFill/>
            <a:ln w="38100" cap="flat" cmpd="sng" algn="ctr">
              <a:solidFill>
                <a:schemeClr val="accent1">
                  <a:lumMod val="50000"/>
                </a:schemeClr>
              </a:solidFill>
              <a:prstDash val="solid"/>
              <a:round/>
              <a:headEnd type="none" w="med" len="med"/>
              <a:tailEnd type="none" w="med" len="med"/>
            </a:ln>
            <a:effectLst/>
            <a:extLst/>
          </p:spPr>
          <p:txBody>
            <a:bodyPr/>
            <a:lstStyle/>
            <a:p>
              <a:pPr eaLnBrk="1" hangingPunct="1">
                <a:defRPr/>
              </a:pPr>
              <a:endParaRPr lang="fr-FR" sz="2000" i="1"/>
            </a:p>
          </p:txBody>
        </p:sp>
        <p:sp>
          <p:nvSpPr>
            <p:cNvPr id="14" name="Accolade ouvrante 13"/>
            <p:cNvSpPr/>
            <p:nvPr/>
          </p:nvSpPr>
          <p:spPr bwMode="auto">
            <a:xfrm rot="5400000" flipH="1">
              <a:off x="1156248" y="2885166"/>
              <a:ext cx="360462" cy="2174431"/>
            </a:xfrm>
            <a:prstGeom prst="leftBrace">
              <a:avLst>
                <a:gd name="adj1" fmla="val 8333"/>
                <a:gd name="adj2" fmla="val 49233"/>
              </a:avLst>
            </a:prstGeom>
            <a:noFill/>
            <a:ln w="38100" cap="flat" cmpd="sng" algn="ctr">
              <a:solidFill>
                <a:schemeClr val="accent1">
                  <a:lumMod val="50000"/>
                </a:schemeClr>
              </a:solidFill>
              <a:prstDash val="solid"/>
              <a:round/>
              <a:headEnd type="none" w="med" len="med"/>
              <a:tailEnd type="none" w="med" len="med"/>
            </a:ln>
            <a:effectLst/>
            <a:extLst/>
          </p:spPr>
          <p:txBody>
            <a:bodyPr/>
            <a:lstStyle/>
            <a:p>
              <a:pPr eaLnBrk="1" hangingPunct="1">
                <a:defRPr/>
              </a:pPr>
              <a:endParaRPr lang="fr-FR" sz="2000" i="1"/>
            </a:p>
          </p:txBody>
        </p:sp>
        <p:sp>
          <p:nvSpPr>
            <p:cNvPr id="21520" name="ZoneTexte 14"/>
            <p:cNvSpPr txBox="1">
              <a:spLocks noChangeArrowheads="1"/>
            </p:cNvSpPr>
            <p:nvPr/>
          </p:nvSpPr>
          <p:spPr bwMode="auto">
            <a:xfrm>
              <a:off x="322294" y="4190075"/>
              <a:ext cx="2056287" cy="461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fr-FR" altLang="fr-FR" b="1">
                  <a:solidFill>
                    <a:srgbClr val="FF0000"/>
                  </a:solidFill>
                </a:rPr>
                <a:t>rentrée 2014</a:t>
              </a:r>
            </a:p>
          </p:txBody>
        </p:sp>
        <p:sp>
          <p:nvSpPr>
            <p:cNvPr id="21521" name="ZoneTexte 15"/>
            <p:cNvSpPr txBox="1">
              <a:spLocks noChangeArrowheads="1"/>
            </p:cNvSpPr>
            <p:nvPr/>
          </p:nvSpPr>
          <p:spPr bwMode="auto">
            <a:xfrm>
              <a:off x="3877755" y="4051047"/>
              <a:ext cx="3758041" cy="70806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fr-FR" altLang="fr-FR" sz="4000" b="1" dirty="0">
                  <a:solidFill>
                    <a:srgbClr val="FF0000"/>
                  </a:solidFill>
                </a:rPr>
                <a:t>rentrée 2016</a:t>
              </a:r>
            </a:p>
          </p:txBody>
        </p:sp>
      </p:grpSp>
      <p:sp>
        <p:nvSpPr>
          <p:cNvPr id="21507" name="Rectangle 2"/>
          <p:cNvSpPr>
            <a:spLocks noChangeArrowheads="1"/>
          </p:cNvSpPr>
          <p:nvPr/>
        </p:nvSpPr>
        <p:spPr bwMode="auto">
          <a:xfrm>
            <a:off x="323056" y="1106487"/>
            <a:ext cx="87137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2000" b="1">
                <a:solidFill>
                  <a:srgbClr val="7F7F7F"/>
                </a:solidFill>
                <a:latin typeface="Calibri" panose="020F0502020204030204" pitchFamily="34" charset="0"/>
              </a:rPr>
              <a:t>Décret n° 2015-1023 du 19 août 2015 modifiant le décret n°2013-682 du 24 juillet 2013, paru au JORF n°0192 du 21 août 2015</a:t>
            </a:r>
            <a:endParaRPr lang="fr-FR" altLang="fr-FR" sz="2000" b="1">
              <a:solidFill>
                <a:srgbClr val="7F7F7F"/>
              </a:solidFill>
            </a:endParaRPr>
          </a:p>
        </p:txBody>
      </p:sp>
      <p:sp>
        <p:nvSpPr>
          <p:cNvPr id="18" name="Titre 1"/>
          <p:cNvSpPr txBox="1">
            <a:spLocks/>
          </p:cNvSpPr>
          <p:nvPr/>
        </p:nvSpPr>
        <p:spPr>
          <a:xfrm>
            <a:off x="684213" y="333375"/>
            <a:ext cx="7991475" cy="936625"/>
          </a:xfrm>
          <a:prstGeom prst="rect">
            <a:avLst/>
          </a:prstGeom>
        </p:spPr>
        <p:txBody>
          <a:bodyPr/>
          <a:lstStyle>
            <a:lvl1pPr algn="l" rtl="0" eaLnBrk="0" fontAlgn="base" hangingPunct="0">
              <a:spcBef>
                <a:spcPct val="0"/>
              </a:spcBef>
              <a:spcAft>
                <a:spcPct val="0"/>
              </a:spcAft>
              <a:defRPr sz="2400" b="1">
                <a:solidFill>
                  <a:schemeClr val="bg1"/>
                </a:solidFill>
                <a:latin typeface="Calibri"/>
                <a:ea typeface="+mj-ea"/>
                <a:cs typeface="Calibri"/>
              </a:defRPr>
            </a:lvl1pPr>
            <a:lvl2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altLang="fr-FR" kern="0" dirty="0" smtClean="0">
                <a:solidFill>
                  <a:srgbClr val="FFFFFF"/>
                </a:solidFill>
                <a:latin typeface="Calibri" pitchFamily="34" charset="0"/>
                <a:cs typeface="Calibri" pitchFamily="34" charset="0"/>
              </a:rPr>
              <a:t>2016 : LES NOUVEAUX CYCLES</a:t>
            </a:r>
            <a:endParaRPr lang="fr-FR" altLang="fr-FR" kern="0" dirty="0" smtClean="0">
              <a:latin typeface="Calibri" pitchFamily="34" charset="0"/>
              <a:cs typeface="Calibri" pitchFamily="34" charset="0"/>
            </a:endParaRPr>
          </a:p>
        </p:txBody>
      </p:sp>
      <p:sp>
        <p:nvSpPr>
          <p:cNvPr id="19" name="Titre 1"/>
          <p:cNvSpPr txBox="1">
            <a:spLocks/>
          </p:cNvSpPr>
          <p:nvPr/>
        </p:nvSpPr>
        <p:spPr>
          <a:xfrm>
            <a:off x="244527" y="333374"/>
            <a:ext cx="8640762" cy="765176"/>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fr-FR" altLang="fr-FR" sz="3200" kern="0" dirty="0" smtClean="0">
                <a:latin typeface="Calibri" panose="020F0502020204030204" pitchFamily="34" charset="0"/>
                <a:cs typeface="Calibri" panose="020F0502020204030204" pitchFamily="34" charset="0"/>
              </a:rPr>
              <a:t>LES NOUVEAUX CYCLES</a:t>
            </a:r>
          </a:p>
        </p:txBody>
      </p:sp>
    </p:spTree>
    <p:extLst>
      <p:ext uri="{BB962C8B-B14F-4D97-AF65-F5344CB8AC3E}">
        <p14:creationId xmlns:p14="http://schemas.microsoft.com/office/powerpoint/2010/main" val="15564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19672" y="890587"/>
            <a:ext cx="5975350" cy="1439863"/>
          </a:xfrm>
          <a:prstGeom prst="rect">
            <a:avLst/>
          </a:prstGeom>
          <a:solidFill>
            <a:srgbClr val="F9B5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3200" b="1" dirty="0">
                <a:solidFill>
                  <a:srgbClr val="1C1850"/>
                </a:solidFill>
                <a:latin typeface="Calibri"/>
                <a:cs typeface="Calibri"/>
              </a:rPr>
              <a:t>Enseignements </a:t>
            </a:r>
            <a:r>
              <a:rPr lang="fr-FR" sz="3200" b="1" dirty="0" smtClean="0">
                <a:solidFill>
                  <a:srgbClr val="1C1850"/>
                </a:solidFill>
                <a:latin typeface="Calibri"/>
                <a:cs typeface="Calibri"/>
              </a:rPr>
              <a:t>communs </a:t>
            </a:r>
            <a:endParaRPr lang="fr-FR" sz="3200" b="1" dirty="0">
              <a:solidFill>
                <a:srgbClr val="1C1850"/>
              </a:solidFill>
              <a:latin typeface="Calibri"/>
              <a:cs typeface="Calibri"/>
            </a:endParaRPr>
          </a:p>
          <a:p>
            <a:pPr algn="ctr" eaLnBrk="1" hangingPunct="1">
              <a:defRPr/>
            </a:pPr>
            <a:r>
              <a:rPr lang="fr-FR" sz="3200" b="1" dirty="0">
                <a:solidFill>
                  <a:srgbClr val="1C1850"/>
                </a:solidFill>
                <a:latin typeface="Calibri"/>
                <a:cs typeface="Calibri"/>
              </a:rPr>
              <a:t>23 h en 6e </a:t>
            </a:r>
          </a:p>
          <a:p>
            <a:pPr algn="ctr" eaLnBrk="1" hangingPunct="1">
              <a:defRPr/>
            </a:pPr>
            <a:r>
              <a:rPr lang="fr-FR" sz="3200" b="1" dirty="0">
                <a:solidFill>
                  <a:srgbClr val="1C1850"/>
                </a:solidFill>
                <a:latin typeface="Calibri"/>
                <a:cs typeface="Calibri"/>
              </a:rPr>
              <a:t>22 h en 5e / 4e / 3e </a:t>
            </a:r>
          </a:p>
        </p:txBody>
      </p:sp>
      <p:sp>
        <p:nvSpPr>
          <p:cNvPr id="12" name="Rectangle 11"/>
          <p:cNvSpPr/>
          <p:nvPr/>
        </p:nvSpPr>
        <p:spPr>
          <a:xfrm>
            <a:off x="4788024" y="3213100"/>
            <a:ext cx="3924300" cy="2016125"/>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3200" b="1" dirty="0">
                <a:solidFill>
                  <a:schemeClr val="bg1"/>
                </a:solidFill>
                <a:latin typeface="Calibri"/>
                <a:cs typeface="Calibri"/>
              </a:rPr>
              <a:t>Enseignements pratiques interdisciplinaires </a:t>
            </a:r>
          </a:p>
          <a:p>
            <a:pPr algn="ctr" eaLnBrk="1" hangingPunct="1">
              <a:defRPr/>
            </a:pPr>
            <a:r>
              <a:rPr lang="fr-FR" sz="2800" b="1" dirty="0">
                <a:solidFill>
                  <a:schemeClr val="bg1"/>
                </a:solidFill>
                <a:latin typeface="Calibri"/>
                <a:cs typeface="Calibri"/>
              </a:rPr>
              <a:t>3 ou 2 h en 5</a:t>
            </a:r>
            <a:r>
              <a:rPr lang="fr-FR" sz="2800" b="1" baseline="30000" dirty="0">
                <a:solidFill>
                  <a:schemeClr val="bg1"/>
                </a:solidFill>
                <a:latin typeface="Calibri"/>
                <a:cs typeface="Calibri"/>
              </a:rPr>
              <a:t>e</a:t>
            </a:r>
            <a:r>
              <a:rPr lang="fr-FR" sz="2800" b="1" dirty="0">
                <a:solidFill>
                  <a:schemeClr val="bg1"/>
                </a:solidFill>
                <a:latin typeface="Calibri"/>
                <a:cs typeface="Calibri"/>
              </a:rPr>
              <a:t> / 4</a:t>
            </a:r>
            <a:r>
              <a:rPr lang="fr-FR" sz="2800" b="1" baseline="30000" dirty="0">
                <a:solidFill>
                  <a:schemeClr val="bg1"/>
                </a:solidFill>
                <a:latin typeface="Calibri"/>
                <a:cs typeface="Calibri"/>
              </a:rPr>
              <a:t>e</a:t>
            </a:r>
            <a:r>
              <a:rPr lang="fr-FR" sz="2800" b="1" dirty="0">
                <a:solidFill>
                  <a:schemeClr val="bg1"/>
                </a:solidFill>
                <a:latin typeface="Calibri"/>
                <a:cs typeface="Calibri"/>
              </a:rPr>
              <a:t> / 3</a:t>
            </a:r>
            <a:r>
              <a:rPr lang="fr-FR" sz="2800" b="1" baseline="30000" dirty="0">
                <a:solidFill>
                  <a:schemeClr val="bg1"/>
                </a:solidFill>
                <a:latin typeface="Calibri"/>
                <a:cs typeface="Calibri"/>
              </a:rPr>
              <a:t>e</a:t>
            </a:r>
            <a:r>
              <a:rPr lang="fr-FR" sz="2800" b="1" dirty="0">
                <a:solidFill>
                  <a:schemeClr val="bg1"/>
                </a:solidFill>
                <a:latin typeface="Calibri"/>
                <a:cs typeface="Calibri"/>
              </a:rPr>
              <a:t> </a:t>
            </a:r>
          </a:p>
        </p:txBody>
      </p:sp>
      <p:sp>
        <p:nvSpPr>
          <p:cNvPr id="10" name="Rectangle 9"/>
          <p:cNvSpPr/>
          <p:nvPr/>
        </p:nvSpPr>
        <p:spPr>
          <a:xfrm>
            <a:off x="611560" y="3213100"/>
            <a:ext cx="3888432" cy="2016125"/>
          </a:xfrm>
          <a:prstGeom prst="rect">
            <a:avLst/>
          </a:prstGeom>
          <a:solidFill>
            <a:srgbClr val="26A9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altLang="fr-FR" sz="3200" b="1" dirty="0">
                <a:solidFill>
                  <a:schemeClr val="bg1"/>
                </a:solidFill>
                <a:latin typeface="Calibri" pitchFamily="34" charset="0"/>
              </a:rPr>
              <a:t>Accompagnement personnalisé</a:t>
            </a:r>
          </a:p>
          <a:p>
            <a:pPr algn="ctr" eaLnBrk="1" hangingPunct="1">
              <a:defRPr/>
            </a:pPr>
            <a:r>
              <a:rPr lang="fr-FR" altLang="fr-FR" sz="2800" b="1" dirty="0">
                <a:solidFill>
                  <a:schemeClr val="bg1"/>
                </a:solidFill>
                <a:latin typeface="Calibri" pitchFamily="34" charset="0"/>
              </a:rPr>
              <a:t>3 h en 6</a:t>
            </a:r>
            <a:r>
              <a:rPr lang="fr-FR" altLang="fr-FR" sz="2800" b="1" baseline="30000" dirty="0">
                <a:solidFill>
                  <a:schemeClr val="bg1"/>
                </a:solidFill>
                <a:latin typeface="Calibri" pitchFamily="34" charset="0"/>
              </a:rPr>
              <a:t>e</a:t>
            </a:r>
            <a:endParaRPr lang="fr-FR" altLang="fr-FR" sz="2800" b="1" dirty="0">
              <a:solidFill>
                <a:schemeClr val="bg1"/>
              </a:solidFill>
              <a:latin typeface="Calibri" pitchFamily="34" charset="0"/>
            </a:endParaRPr>
          </a:p>
          <a:p>
            <a:pPr algn="ctr" eaLnBrk="1" hangingPunct="1">
              <a:defRPr/>
            </a:pPr>
            <a:r>
              <a:rPr lang="fr-FR" altLang="fr-FR" sz="2800" b="1" dirty="0">
                <a:solidFill>
                  <a:schemeClr val="bg1"/>
                </a:solidFill>
                <a:latin typeface="Calibri" pitchFamily="34" charset="0"/>
              </a:rPr>
              <a:t>1 ou 2 h en 5</a:t>
            </a:r>
            <a:r>
              <a:rPr lang="fr-FR" altLang="fr-FR" sz="2800" b="1" baseline="30000" dirty="0">
                <a:solidFill>
                  <a:schemeClr val="bg1"/>
                </a:solidFill>
                <a:latin typeface="Calibri" pitchFamily="34" charset="0"/>
              </a:rPr>
              <a:t>e</a:t>
            </a:r>
            <a:r>
              <a:rPr lang="fr-FR" altLang="fr-FR" sz="2800" b="1" dirty="0">
                <a:solidFill>
                  <a:schemeClr val="bg1"/>
                </a:solidFill>
                <a:latin typeface="Calibri" pitchFamily="34" charset="0"/>
              </a:rPr>
              <a:t> / 4</a:t>
            </a:r>
            <a:r>
              <a:rPr lang="fr-FR" altLang="fr-FR" sz="2800" b="1" baseline="30000" dirty="0">
                <a:solidFill>
                  <a:schemeClr val="bg1"/>
                </a:solidFill>
                <a:latin typeface="Calibri" pitchFamily="34" charset="0"/>
              </a:rPr>
              <a:t>e</a:t>
            </a:r>
            <a:r>
              <a:rPr lang="fr-FR" altLang="fr-FR" sz="2800" b="1" dirty="0">
                <a:solidFill>
                  <a:schemeClr val="bg1"/>
                </a:solidFill>
                <a:latin typeface="Calibri" pitchFamily="34" charset="0"/>
              </a:rPr>
              <a:t> / 3</a:t>
            </a:r>
            <a:r>
              <a:rPr lang="fr-FR" altLang="fr-FR" sz="2800" b="1" baseline="30000" dirty="0">
                <a:solidFill>
                  <a:schemeClr val="bg1"/>
                </a:solidFill>
                <a:latin typeface="Calibri" pitchFamily="34" charset="0"/>
              </a:rPr>
              <a:t>e</a:t>
            </a:r>
            <a:r>
              <a:rPr lang="fr-FR" altLang="fr-FR" sz="2800" b="1" dirty="0">
                <a:solidFill>
                  <a:schemeClr val="bg1"/>
                </a:solidFill>
                <a:latin typeface="Calibri" pitchFamily="34" charset="0"/>
              </a:rPr>
              <a:t> </a:t>
            </a:r>
          </a:p>
        </p:txBody>
      </p:sp>
      <p:sp>
        <p:nvSpPr>
          <p:cNvPr id="6" name="Croix 5"/>
          <p:cNvSpPr/>
          <p:nvPr/>
        </p:nvSpPr>
        <p:spPr>
          <a:xfrm>
            <a:off x="4354934" y="2420888"/>
            <a:ext cx="504825" cy="514350"/>
          </a:xfrm>
          <a:prstGeom prst="plus">
            <a:avLst>
              <a:gd name="adj" fmla="val 3627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800"/>
          </a:p>
        </p:txBody>
      </p:sp>
      <p:sp>
        <p:nvSpPr>
          <p:cNvPr id="31750" name="Titre 1"/>
          <p:cNvSpPr>
            <a:spLocks noGrp="1"/>
          </p:cNvSpPr>
          <p:nvPr>
            <p:ph type="title"/>
          </p:nvPr>
        </p:nvSpPr>
        <p:spPr>
          <a:xfrm>
            <a:off x="0" y="163513"/>
            <a:ext cx="9143999" cy="529183"/>
          </a:xfrm>
        </p:spPr>
        <p:txBody>
          <a:bodyPr/>
          <a:lstStyle/>
          <a:p>
            <a:pPr algn="ctr"/>
            <a:r>
              <a:rPr lang="fr-FR" altLang="fr-FR" sz="3000" dirty="0" smtClean="0">
                <a:latin typeface="Calibri" panose="020F0502020204030204" pitchFamily="34" charset="0"/>
                <a:cs typeface="Calibri" panose="020F0502020204030204" pitchFamily="34" charset="0"/>
              </a:rPr>
              <a:t>LES TROIS FORMES DE L’ENSEIGNEMENT OBLIGATOIRE</a:t>
            </a:r>
            <a:endParaRPr lang="fr-FR" altLang="fr-FR" dirty="0" smtClean="0">
              <a:latin typeface="Calibri" panose="020F0502020204030204" pitchFamily="34" charset="0"/>
              <a:cs typeface="Calibri" panose="020F0502020204030204" pitchFamily="34" charset="0"/>
            </a:endParaRPr>
          </a:p>
        </p:txBody>
      </p:sp>
      <p:sp>
        <p:nvSpPr>
          <p:cNvPr id="31751" name="ZoneTexte 1"/>
          <p:cNvSpPr txBox="1">
            <a:spLocks noChangeArrowheads="1"/>
          </p:cNvSpPr>
          <p:nvPr/>
        </p:nvSpPr>
        <p:spPr bwMode="auto">
          <a:xfrm>
            <a:off x="0" y="5355232"/>
            <a:ext cx="91440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2800" b="1" i="1" dirty="0" smtClean="0">
                <a:latin typeface="Calibri" panose="020F0502020204030204" pitchFamily="34" charset="0"/>
              </a:rPr>
              <a:t>AP et EPI appelés </a:t>
            </a:r>
            <a:r>
              <a:rPr lang="fr-FR" altLang="fr-FR" sz="2800" b="1" i="1" dirty="0">
                <a:latin typeface="Calibri" panose="020F0502020204030204" pitchFamily="34" charset="0"/>
              </a:rPr>
              <a:t>enseignements complémentaires</a:t>
            </a:r>
          </a:p>
          <a:p>
            <a:pPr algn="ctr" eaLnBrk="1" hangingPunct="1"/>
            <a:r>
              <a:rPr lang="fr-FR" altLang="fr-FR" sz="2800" i="1" dirty="0">
                <a:latin typeface="Calibri" panose="020F0502020204030204" pitchFamily="34" charset="0"/>
              </a:rPr>
              <a:t>3 h hebdomadaires en 6</a:t>
            </a:r>
            <a:r>
              <a:rPr lang="fr-FR" altLang="fr-FR" sz="2800" i="1" baseline="30000" dirty="0">
                <a:latin typeface="Calibri" panose="020F0502020204030204" pitchFamily="34" charset="0"/>
              </a:rPr>
              <a:t>e</a:t>
            </a:r>
            <a:r>
              <a:rPr lang="fr-FR" altLang="fr-FR" sz="2800" i="1" dirty="0">
                <a:latin typeface="Calibri" panose="020F0502020204030204" pitchFamily="34" charset="0"/>
              </a:rPr>
              <a:t> et 4 h hebdomadaires en 5</a:t>
            </a:r>
            <a:r>
              <a:rPr lang="fr-FR" altLang="fr-FR" sz="2800" i="1" baseline="30000" dirty="0">
                <a:latin typeface="Calibri" panose="020F0502020204030204" pitchFamily="34" charset="0"/>
              </a:rPr>
              <a:t>e</a:t>
            </a:r>
            <a:r>
              <a:rPr lang="fr-FR" altLang="fr-FR" sz="2800" i="1" dirty="0">
                <a:latin typeface="Calibri" panose="020F0502020204030204" pitchFamily="34" charset="0"/>
              </a:rPr>
              <a:t>, 4</a:t>
            </a:r>
            <a:r>
              <a:rPr lang="fr-FR" altLang="fr-FR" sz="2800" i="1" baseline="30000" dirty="0">
                <a:latin typeface="Calibri" panose="020F0502020204030204" pitchFamily="34" charset="0"/>
              </a:rPr>
              <a:t>e</a:t>
            </a:r>
            <a:r>
              <a:rPr lang="fr-FR" altLang="fr-FR" sz="2800" i="1" dirty="0">
                <a:latin typeface="Calibri" panose="020F0502020204030204" pitchFamily="34" charset="0"/>
              </a:rPr>
              <a:t> et 3</a:t>
            </a:r>
            <a:r>
              <a:rPr lang="fr-FR" altLang="fr-FR" sz="2800" i="1" baseline="30000" dirty="0">
                <a:latin typeface="Calibri" panose="020F0502020204030204" pitchFamily="34" charset="0"/>
              </a:rPr>
              <a:t>e</a:t>
            </a:r>
            <a:r>
              <a:rPr lang="fr-FR" altLang="fr-FR" sz="2800" i="1" dirty="0">
                <a:latin typeface="Calibri" panose="020F0502020204030204" pitchFamily="34" charset="0"/>
              </a:rPr>
              <a:t> </a:t>
            </a:r>
          </a:p>
        </p:txBody>
      </p:sp>
      <p:sp>
        <p:nvSpPr>
          <p:cNvPr id="2" name="Rectangle 1"/>
          <p:cNvSpPr/>
          <p:nvPr/>
        </p:nvSpPr>
        <p:spPr>
          <a:xfrm>
            <a:off x="467146" y="764705"/>
            <a:ext cx="8353326" cy="4608512"/>
          </a:xfrm>
          <a:prstGeom prst="rect">
            <a:avLst/>
          </a:prstGeom>
          <a:noFill/>
          <a:ln w="762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34904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Éclipse">
  <a:themeElements>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1" id="{E709AF42-EEA4-4688-BF47-8E58E464881D}" vid="{A8B4F736-BBF6-47B1-B176-8CA96D1670B2}"/>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6848</TotalTime>
  <Words>2381</Words>
  <Application>Microsoft Macintosh PowerPoint</Application>
  <PresentationFormat>Présentation à l'écran (4:3)</PresentationFormat>
  <Paragraphs>427</Paragraphs>
  <Slides>23</Slides>
  <Notes>14</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Liaisons</vt:lpstr>
      </vt:variant>
      <vt:variant>
        <vt:i4>1</vt:i4>
      </vt:variant>
      <vt:variant>
        <vt:lpstr>Titres des diapositives</vt:lpstr>
      </vt:variant>
      <vt:variant>
        <vt:i4>23</vt:i4>
      </vt:variant>
    </vt:vector>
  </HeadingPairs>
  <TitlesOfParts>
    <vt:vector size="32" baseType="lpstr">
      <vt:lpstr>Akkurat-BoldExtra</vt:lpstr>
      <vt:lpstr>Calibri</vt:lpstr>
      <vt:lpstr>MS PGothic</vt:lpstr>
      <vt:lpstr>ＭＳ Ｐゴシック</vt:lpstr>
      <vt:lpstr>Verdana</vt:lpstr>
      <vt:lpstr>Wingdings</vt:lpstr>
      <vt:lpstr>Arial</vt:lpstr>
      <vt:lpstr>Éclipse</vt:lpstr>
      <vt:lpstr>/Users/pelissier/Documents/IA-IPR STI/Activités IPR STI/2016-2017/Séminaire démarche projet/Macintosh HD:Users:pelissier:Documents:Réforme collège :Réflexions IA-IPR:Cycle 3:Fiche guide ST 6ème.docx!OLE_LINK1</vt:lpstr>
      <vt:lpstr>Réforme du collège: une évolution majeure du système éducatif  Séminaire du 26 avril 2017  Lycée Jean Perrin MARSEILLE</vt:lpstr>
      <vt:lpstr>Pourquoi une évolution majeure ?</vt:lpstr>
      <vt:lpstr>L’interdisciplinarité et la démarche de projet au cœur de la réforme du collège</vt:lpstr>
      <vt:lpstr>Le nouveau socle commun </vt:lpstr>
      <vt:lpstr>Evaluation des acquis scolaires des élèves: Une pratique nouvelle de l ’évaluation</vt:lpstr>
      <vt:lpstr>Présentation PowerPoint</vt:lpstr>
      <vt:lpstr>... et aux bilans de fin de cycle</vt:lpstr>
      <vt:lpstr>Présentation PowerPoint</vt:lpstr>
      <vt:lpstr>LES TROIS FORMES DE L’ENSEIGNEMENT OBLIGATOIRE</vt:lpstr>
      <vt:lpstr>LES TROIS FORMES DE L’ENSEIGNEMENT OBLIGATOIRE</vt:lpstr>
      <vt:lpstr>LES ENSEIGNEMENTS COMPLÉMENTAIRES : AP et EPI</vt:lpstr>
      <vt:lpstr>Enseignements Pratiques Interdisciplinaires</vt:lpstr>
      <vt:lpstr>L’interdisciplinarité,  un objectif majeur</vt:lpstr>
      <vt:lpstr>Enseignement de S&amp;T</vt:lpstr>
      <vt:lpstr>Informatique et Programmation</vt:lpstr>
      <vt:lpstr>Progressivité des outils en robotique</vt:lpstr>
      <vt:lpstr>Les parcours éducatifs: Apprendre autrement</vt:lpstr>
      <vt:lpstr>Le parcours de l’élève: Les parcours éducatifs</vt:lpstr>
      <vt:lpstr>  Continuité et liaisons Parcours – Enseignements – SCCCC (exemple pour sciences et technologie) </vt:lpstr>
      <vt:lpstr>Les parcours culturels ou le parcours culturel transversal</vt:lpstr>
      <vt:lpstr>Présentation PowerPoint</vt:lpstr>
      <vt:lpstr>Présentation PowerPoint</vt:lpstr>
      <vt:lpstr>Présentation PowerPoint</vt:lpstr>
    </vt:vector>
  </TitlesOfParts>
  <Company>Rectorat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Rigat</dc:creator>
  <cp:lastModifiedBy>Bruno PELISSIER</cp:lastModifiedBy>
  <cp:revision>193</cp:revision>
  <dcterms:created xsi:type="dcterms:W3CDTF">2015-10-04T20:29:33Z</dcterms:created>
  <dcterms:modified xsi:type="dcterms:W3CDTF">2017-04-25T20:13:27Z</dcterms:modified>
</cp:coreProperties>
</file>