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88" r:id="rId3"/>
    <p:sldId id="291" r:id="rId4"/>
    <p:sldId id="257" r:id="rId5"/>
    <p:sldId id="292" r:id="rId6"/>
    <p:sldId id="303" r:id="rId7"/>
    <p:sldId id="293" r:id="rId8"/>
    <p:sldId id="298" r:id="rId9"/>
    <p:sldId id="294" r:id="rId10"/>
    <p:sldId id="295" r:id="rId11"/>
    <p:sldId id="296" r:id="rId12"/>
    <p:sldId id="297" r:id="rId13"/>
    <p:sldId id="302" r:id="rId14"/>
    <p:sldId id="299" r:id="rId15"/>
    <p:sldId id="300" r:id="rId16"/>
    <p:sldId id="301" r:id="rId17"/>
    <p:sldId id="304" r:id="rId18"/>
    <p:sldId id="30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BEEE-07B0-415B-8022-FF78DD7B8FFB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7CEE-D1B2-4A48-BC6B-2A6DDAA43F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7CEE-D1B2-4A48-BC6B-2A6DDAA43FD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8C884-0CC5-4BE5-828B-4DC5DD5949A4}" type="datetimeFigureOut">
              <a:rPr lang="fr-FR" smtClean="0"/>
              <a:pPr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D0AE-EB9C-4E17-829A-B02FC96EAF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0648"/>
            <a:ext cx="8078295" cy="6155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_tradnl" sz="4000" b="1" dirty="0" smtClean="0">
                <a:solidFill>
                  <a:srgbClr val="FF0000"/>
                </a:solidFill>
              </a:rPr>
              <a:t>“La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Cosmetic</a:t>
            </a:r>
            <a:r>
              <a:rPr lang="es-ES_tradnl" sz="4000" b="1" dirty="0" smtClean="0">
                <a:solidFill>
                  <a:srgbClr val="FF0000"/>
                </a:solidFill>
              </a:rPr>
              <a:t> Valley,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territoire</a:t>
            </a:r>
            <a:r>
              <a:rPr lang="es-ES_tradnl" sz="4000" b="1" dirty="0" smtClean="0">
                <a:solidFill>
                  <a:srgbClr val="FF0000"/>
                </a:solidFill>
              </a:rPr>
              <a:t> de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l’innovation</a:t>
            </a:r>
            <a:r>
              <a:rPr lang="es-ES_tradnl" sz="4000" b="1" dirty="0" smtClean="0">
                <a:solidFill>
                  <a:srgbClr val="FF0000"/>
                </a:solidFill>
              </a:rPr>
              <a:t>”</a:t>
            </a:r>
          </a:p>
          <a:p>
            <a:pPr lvl="0" algn="ctr"/>
            <a:endParaRPr lang="fr-FR" sz="1000" b="1" dirty="0" smtClean="0">
              <a:solidFill>
                <a:srgbClr val="FF0000"/>
              </a:solidFill>
            </a:endParaRPr>
          </a:p>
          <a:p>
            <a:pPr lvl="0" algn="ctr"/>
            <a:endParaRPr lang="fr-FR" sz="1000" b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fr-FR" sz="2400" b="1" dirty="0" smtClean="0"/>
              <a:t>[Géographie première </a:t>
            </a:r>
            <a:r>
              <a:rPr lang="fr-FR" sz="2400" b="1" dirty="0" err="1" smtClean="0"/>
              <a:t>bachibac</a:t>
            </a:r>
            <a:r>
              <a:rPr lang="fr-FR" sz="2400" b="1" dirty="0" smtClean="0"/>
              <a:t>]</a:t>
            </a:r>
          </a:p>
          <a:p>
            <a:pPr lvl="0" algn="just">
              <a:spcBef>
                <a:spcPct val="0"/>
              </a:spcBef>
              <a:defRPr/>
            </a:pPr>
            <a:endParaRPr lang="fr-FR" b="1" dirty="0" smtClean="0"/>
          </a:p>
          <a:p>
            <a:pPr algn="just"/>
            <a:r>
              <a:rPr lang="fr-FR" b="1" dirty="0" smtClean="0">
                <a:latin typeface="Calibri" pitchFamily="34" charset="0"/>
                <a:cs typeface="Arial" pitchFamily="34" charset="0"/>
              </a:rPr>
              <a:t>Tâche complexe qui </a:t>
            </a:r>
            <a:r>
              <a:rPr lang="fr-FR" b="1" dirty="0" smtClean="0">
                <a:latin typeface="Calibri" pitchFamily="34" charset="0"/>
                <a:cs typeface="Arial" pitchFamily="34" charset="0"/>
              </a:rPr>
              <a:t>consiste en un travail en groupe afin de comprendre les </a:t>
            </a:r>
            <a:r>
              <a:rPr lang="fr-FR" b="1" dirty="0" smtClean="0"/>
              <a:t>nouvelles logiques d’organisation de l’espace économique français. Elle est ainsi l’occasion de mettre en lumière un type d’acteurs qui jouent un rôle important dans le développement des territoires français : les entreprises</a:t>
            </a:r>
            <a:r>
              <a:rPr lang="fr-FR" b="1" dirty="0" smtClean="0">
                <a:latin typeface="Calibri" pitchFamily="34" charset="0"/>
                <a:cs typeface="Arial" pitchFamily="34" charset="0"/>
              </a:rPr>
              <a:t>. </a:t>
            </a:r>
            <a:endParaRPr lang="fr-FR" b="1" dirty="0" smtClean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fr-FR" b="1" dirty="0" smtClean="0"/>
              <a:t>Cette </a:t>
            </a:r>
            <a:r>
              <a:rPr lang="fr-FR" b="1" dirty="0" smtClean="0"/>
              <a:t>étude de cas est l’occasion pour l’enseignant de travailler des capacités s’articulant autour de « </a:t>
            </a:r>
            <a:r>
              <a:rPr lang="fr-FR" b="1" u="sng" dirty="0" smtClean="0">
                <a:latin typeface="Calibri" pitchFamily="34" charset="0"/>
                <a:cs typeface="Arial" pitchFamily="34" charset="0"/>
              </a:rPr>
              <a:t>organiser et synthétiser des informations et préparer et organiser son travail de manière autonome ».</a:t>
            </a:r>
            <a:r>
              <a:rPr lang="fr-FR" b="1" dirty="0" smtClean="0">
                <a:latin typeface="Calibri" pitchFamily="34" charset="0"/>
                <a:cs typeface="Arial" pitchFamily="34" charset="0"/>
              </a:rPr>
              <a:t>  L’enseignant a choisi d’utiliser ce thème pour </a:t>
            </a:r>
            <a:r>
              <a:rPr lang="fr-FR" b="1" dirty="0" smtClean="0"/>
              <a:t>travailler la capacité au lycée qui consiste à «</a:t>
            </a:r>
            <a:r>
              <a:rPr lang="fr-FR" dirty="0" smtClean="0"/>
              <a:t> </a:t>
            </a:r>
            <a:r>
              <a:rPr lang="fr-FR" b="1" dirty="0" smtClean="0"/>
              <a:t>mener à bien une recherche individuelle ou au sein d’un groupe ; prendre part à une production collective ». </a:t>
            </a:r>
          </a:p>
          <a:p>
            <a:pPr algn="just"/>
            <a:r>
              <a:rPr lang="fr-FR" b="1" dirty="0" smtClean="0"/>
              <a:t>	</a:t>
            </a:r>
            <a:endParaRPr lang="fr-FR" b="1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Mots clés: espaces productifs, tâche complexe, îlots, autonomie, </a:t>
            </a:r>
            <a:r>
              <a:rPr lang="fr-FR" b="1" dirty="0" err="1" smtClean="0">
                <a:solidFill>
                  <a:srgbClr val="FF0000"/>
                </a:solidFill>
              </a:rPr>
              <a:t>bachibac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just"/>
            <a:endParaRPr lang="fr-FR" b="1" dirty="0" smtClean="0"/>
          </a:p>
          <a:p>
            <a:pPr algn="ctr"/>
            <a:r>
              <a:rPr lang="fr-FR" b="1" dirty="0" err="1" smtClean="0"/>
              <a:t>B.Perez</a:t>
            </a:r>
            <a:r>
              <a:rPr lang="fr-FR" b="1" dirty="0" smtClean="0"/>
              <a:t>, Lycée de la Méditerranée de La Ciotat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runo Perso\tutorat stagiaire et formations\FORMATION LYCEE\PREMIERE BACHIBAC\COSMETIC VALLEY\photo 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64000" cy="3048000"/>
          </a:xfrm>
          <a:prstGeom prst="rect">
            <a:avLst/>
          </a:prstGeom>
          <a:noFill/>
        </p:spPr>
      </p:pic>
      <p:pic>
        <p:nvPicPr>
          <p:cNvPr id="3075" name="Picture 3" descr="G:\Bruno Perso\tutorat stagiaire et formations\FORMATION LYCEE\PREMIERE BACHIBAC\COSMETIC VALLEY\photo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048000" cy="4064000"/>
          </a:xfrm>
          <a:prstGeom prst="rect">
            <a:avLst/>
          </a:prstGeom>
          <a:noFill/>
        </p:spPr>
      </p:pic>
      <p:pic>
        <p:nvPicPr>
          <p:cNvPr id="3076" name="Picture 4" descr="G:\Bruno Perso\tutorat stagiaire et formations\FORMATION LYCEE\PREMIERE BACHIBAC\COSMETIC VALLEY\photo 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70672"/>
            <a:ext cx="2690496" cy="3587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35063" r="23907" b="6250"/>
          <a:stretch>
            <a:fillRect/>
          </a:stretch>
        </p:blipFill>
        <p:spPr bwMode="auto">
          <a:xfrm>
            <a:off x="0" y="476671"/>
            <a:ext cx="9144001" cy="422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G:\Bruno Perso\tutorat stagiaire et formations\FORMATION LYCEE\PREMIERE BACHIBAC\COSMETIC VALLEY\photo 1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3096344" cy="2322258"/>
          </a:xfrm>
          <a:prstGeom prst="rect">
            <a:avLst/>
          </a:prstGeom>
          <a:noFill/>
        </p:spPr>
      </p:pic>
      <p:pic>
        <p:nvPicPr>
          <p:cNvPr id="5124" name="Picture 4" descr="G:\Bruno Perso\tutorat stagiaire et formations\FORMATION LYCEE\PREMIERE BACHIBAC\COSMETIC VALLEY\photo 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9313" r="1770" b="10797"/>
          <a:stretch>
            <a:fillRect/>
          </a:stretch>
        </p:blipFill>
        <p:spPr bwMode="auto">
          <a:xfrm>
            <a:off x="0" y="1268760"/>
            <a:ext cx="9144000" cy="365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147" t="30141" r="23907" b="18672"/>
          <a:stretch>
            <a:fillRect/>
          </a:stretch>
        </p:blipFill>
        <p:spPr bwMode="auto">
          <a:xfrm rot="10800000">
            <a:off x="179512" y="1628800"/>
            <a:ext cx="8964488" cy="35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9313" r="2323" b="10797"/>
          <a:stretch>
            <a:fillRect/>
          </a:stretch>
        </p:blipFill>
        <p:spPr bwMode="auto">
          <a:xfrm>
            <a:off x="0" y="908720"/>
            <a:ext cx="9144000" cy="367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6704" r="1933" b="13407"/>
          <a:stretch>
            <a:fillRect/>
          </a:stretch>
        </p:blipFill>
        <p:spPr bwMode="auto">
          <a:xfrm rot="10800000">
            <a:off x="70992" y="980728"/>
            <a:ext cx="9073008" cy="363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Bruno Perso\tutorat stagiaire et formations\FORMATION LYCEE\PREMIERE BACHIBAC\COSMETIC VALLEY\photo.jpg"/>
          <p:cNvPicPr>
            <a:picLocks noChangeAspect="1" noChangeArrowheads="1"/>
          </p:cNvPicPr>
          <p:nvPr/>
        </p:nvPicPr>
        <p:blipFill>
          <a:blip r:embed="rId2" cstate="print"/>
          <a:srcRect t="4925" b="7298"/>
          <a:stretch>
            <a:fillRect/>
          </a:stretch>
        </p:blipFill>
        <p:spPr bwMode="auto">
          <a:xfrm>
            <a:off x="0" y="0"/>
            <a:ext cx="6768752" cy="4437490"/>
          </a:xfrm>
          <a:prstGeom prst="rect">
            <a:avLst/>
          </a:prstGeom>
          <a:noFill/>
        </p:spPr>
      </p:pic>
      <p:pic>
        <p:nvPicPr>
          <p:cNvPr id="10243" name="Picture 3" descr="G:\Bruno Perso\tutorat stagiaire et formations\FORMATION LYCEE\PREMIERE BACHIBAC\COSMETIC VALLEY\photo 3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:\Bruno Perso\tutorat stagiaire et formations\FORMATION LYCEE\PREMIERE BACHIBAC\COSMETIC VALLEY\photo 5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930" cy="5589240"/>
          </a:xfrm>
          <a:prstGeom prst="rect">
            <a:avLst/>
          </a:prstGeom>
          <a:noFill/>
        </p:spPr>
      </p:pic>
      <p:pic>
        <p:nvPicPr>
          <p:cNvPr id="5" name="Picture 2" descr="G:\Bruno Perso\tutorat stagiaire et formations\FORMATION LYCEE\PREMIERE BACHIBAC\COSMETIC VALLEY\photo 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4548336" cy="606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Bruno Perso\tutorat stagiaire et formations\FORMATION LYCEE\PREMIERE BACHIBAC\COSMETIC VALLEY\photo 1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39551" y="188640"/>
            <a:ext cx="8212331" cy="20882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s-ES_tradnl" sz="3600" b="1" dirty="0" smtClean="0"/>
              <a:t>“La </a:t>
            </a:r>
            <a:r>
              <a:rPr lang="es-ES_tradnl" sz="3600" b="1" dirty="0" err="1" smtClean="0"/>
              <a:t>Cosmetic</a:t>
            </a:r>
            <a:r>
              <a:rPr lang="es-ES_tradnl" sz="3600" b="1" dirty="0" smtClean="0"/>
              <a:t> Valley, </a:t>
            </a:r>
            <a:r>
              <a:rPr lang="es-ES_tradnl" sz="3600" b="1" dirty="0" err="1" smtClean="0"/>
              <a:t>territoire</a:t>
            </a:r>
            <a:r>
              <a:rPr lang="es-ES_tradnl" sz="3600" b="1" dirty="0" smtClean="0"/>
              <a:t> de </a:t>
            </a:r>
            <a:r>
              <a:rPr lang="es-ES_tradnl" sz="3600" b="1" dirty="0" err="1" smtClean="0"/>
              <a:t>l’innovation</a:t>
            </a:r>
            <a:r>
              <a:rPr lang="es-ES_tradnl" sz="3600" b="1" dirty="0" smtClean="0"/>
              <a:t>”</a:t>
            </a:r>
            <a:r>
              <a:rPr lang="fr-FR" sz="3600" b="1" dirty="0" smtClean="0"/>
              <a:t>, Première </a:t>
            </a:r>
            <a:r>
              <a:rPr lang="fr-FR" sz="3600" b="1" dirty="0" err="1" smtClean="0"/>
              <a:t>Bachibac</a:t>
            </a:r>
            <a:endParaRPr lang="fr-FR" sz="900" b="1" dirty="0" smtClean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1" y="1412776"/>
            <a:ext cx="8208913" cy="530120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L’étude de cas intervient dès le début de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la question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sur </a:t>
            </a:r>
            <a:r>
              <a:rPr lang="fr-FR" sz="1400" b="1" dirty="0" smtClean="0"/>
              <a:t>« Les dynamiques des espaces productifs dans la mondialisation ». 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Elle consiste en un travail en groupe afin de comprendre les </a:t>
            </a:r>
            <a:r>
              <a:rPr lang="fr-FR" sz="1400" b="1" dirty="0" smtClean="0"/>
              <a:t>nouvelles logiques d’organisation de l’espace économique français. Elle est ainsi l’occasion de mettre en lumière un type d’acteurs qui jouent un rôle important dans le développement des territoires français : les entreprises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Travail proposé à une classe de première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bachibac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de 19 élèves répartis en 3 îlots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1400" b="1" dirty="0" smtClean="0">
                <a:latin typeface="Calibri" pitchFamily="34" charset="0"/>
                <a:cs typeface="Arial" pitchFamily="34" charset="0"/>
              </a:rPr>
              <a:t>Au début de l’heure l’enseignant distribue une fiche protocole (voir diapo </a:t>
            </a:r>
            <a:r>
              <a:rPr lang="fr-FR" sz="1400" b="1" dirty="0" smtClean="0">
                <a:latin typeface="Calibri" pitchFamily="34" charset="0"/>
                <a:cs typeface="Arial" pitchFamily="34" charset="0"/>
              </a:rPr>
              <a:t>3</a:t>
            </a:r>
            <a:r>
              <a:rPr lang="fr-FR" sz="1400" b="1" dirty="0" smtClean="0">
                <a:latin typeface="Calibri" pitchFamily="34" charset="0"/>
                <a:cs typeface="Arial" pitchFamily="34" charset="0"/>
              </a:rPr>
              <a:t>)  </a:t>
            </a:r>
            <a:r>
              <a:rPr lang="fr-FR" sz="1400" b="1" dirty="0" smtClean="0">
                <a:latin typeface="Calibri" pitchFamily="34" charset="0"/>
                <a:cs typeface="Arial" pitchFamily="34" charset="0"/>
              </a:rPr>
              <a:t>avec les objectifs, les enjeux, les étapes et le temps de l’activité. Les capacités travaillées ici sont « </a:t>
            </a:r>
            <a:r>
              <a:rPr lang="fr-FR" sz="1400" b="1" dirty="0" smtClean="0"/>
              <a:t>mener à bien une recherche au sein d’un groupe » et « prendre part à une production collective ».  L’enseignant évaluera aussi la capacité de chaque groupe à organiser, confronter et synthétiser les informations. 	</a:t>
            </a:r>
            <a:endParaRPr lang="fr-FR" sz="1400" b="1" dirty="0" smtClean="0"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1400" b="1" dirty="0" smtClean="0">
                <a:latin typeface="Calibri" pitchFamily="34" charset="0"/>
                <a:cs typeface="Arial" pitchFamily="34" charset="0"/>
              </a:rPr>
              <a:t>Chaque îlot devra, au bout des 2 heures imparties, remettre une production un story-board à  l’enseignant sur la production finale et les idées dégagées.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lang="fr-FR" sz="8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1400" b="1" dirty="0" smtClean="0">
                <a:latin typeface="Calibri" pitchFamily="34" charset="0"/>
                <a:cs typeface="Arial" pitchFamily="34" charset="0"/>
              </a:rPr>
              <a:t>Le travail s’effectue en îlots de 7, 6 et 6,  îlots désignés par l’enseignant en fonction des capacités de chacun.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lang="fr-FR" sz="8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1400" b="1" dirty="0" smtClean="0">
                <a:latin typeface="Calibri" pitchFamily="34" charset="0"/>
                <a:cs typeface="Arial" pitchFamily="34" charset="0"/>
              </a:rPr>
              <a:t>L’enseignant accompagne les élèves et observe la mise en pratique. Il évalue les stratégies des îlots, la capacité à convaincre, l’autonomie de chaque groupe. Chaque îlot devra ensuite participer à l’élaboration d’une carte mentale collective.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endParaRPr lang="fr-FR" sz="14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424936" cy="61863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algn="just"/>
            <a:r>
              <a:rPr lang="fr-FR" sz="1600" b="1" dirty="0" smtClean="0"/>
              <a:t>1 produit sur 10 de cosmétique qui sort sur le marché a été créé dans la </a:t>
            </a:r>
            <a:r>
              <a:rPr lang="fr-FR" sz="1600" b="1" dirty="0" err="1" smtClean="0"/>
              <a:t>Cosmetic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Valley</a:t>
            </a:r>
            <a:r>
              <a:rPr lang="fr-FR" sz="1600" b="1" dirty="0" smtClean="0"/>
              <a:t>, le premier cluster mondial en parfumerie et cosmétique réparti entre les régions Centre-Val de Loire, Normandie et Ile de France. cet espace est le berceau historique des grandes entreprises françaises de parfums dans lequel se concentrent les investisseurs étrangers du secteur.</a:t>
            </a:r>
          </a:p>
          <a:p>
            <a:pPr algn="just"/>
            <a:r>
              <a:rPr lang="fr-FR" sz="1600" b="1" dirty="0" smtClean="0"/>
              <a:t>L’industrie de la cosmétique française se charge également de l’accompagnement des entreprises dans les foires internationales. </a:t>
            </a:r>
          </a:p>
          <a:p>
            <a:pPr algn="just"/>
            <a:endParaRPr lang="fr-FR" sz="1400" b="1" dirty="0" smtClean="0"/>
          </a:p>
          <a:p>
            <a:pPr algn="just"/>
            <a:endParaRPr lang="fr-FR" sz="1400" b="1" dirty="0" smtClean="0"/>
          </a:p>
          <a:p>
            <a:pPr algn="just"/>
            <a:endParaRPr lang="fr-FR" sz="1400" b="1" dirty="0" smtClean="0"/>
          </a:p>
          <a:p>
            <a:pPr algn="just"/>
            <a:endParaRPr lang="fr-FR" sz="1400" b="1" dirty="0" smtClean="0"/>
          </a:p>
          <a:p>
            <a:pPr algn="just"/>
            <a:endParaRPr lang="fr-FR" sz="1400" b="1" dirty="0" smtClean="0"/>
          </a:p>
          <a:p>
            <a:pPr algn="just"/>
            <a:endParaRPr lang="fr-FR" sz="1400" b="1" dirty="0" smtClean="0"/>
          </a:p>
          <a:p>
            <a:pPr algn="just"/>
            <a:endParaRPr lang="fr-FR" sz="1400" b="1" dirty="0" smtClean="0"/>
          </a:p>
          <a:p>
            <a:pPr algn="just"/>
            <a:endParaRPr lang="fr-FR" sz="1400" b="1" dirty="0" smtClean="0"/>
          </a:p>
          <a:p>
            <a:pPr algn="just"/>
            <a:r>
              <a:rPr lang="fr-FR" sz="1600" b="1" dirty="0" err="1" smtClean="0"/>
              <a:t>Cosmetic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Valley</a:t>
            </a:r>
            <a:r>
              <a:rPr lang="fr-FR" sz="1600" b="1" dirty="0" smtClean="0"/>
              <a:t> souhaite s’ouvrir les portes de nouveaux marchés et attirer de nouveaux investisseurs sur son territoire. Le département « Export »  du cluster doit participer à la foire « EXPO BELLEZA FEST » au WTC de CDMX (Mexico). A cette occasion ce département vous contacte pour réaliser un dépliant commercial pour présenter le cluster, son territoire afin de faciliter les investissements en France.</a:t>
            </a:r>
          </a:p>
        </p:txBody>
      </p:sp>
      <p:pic>
        <p:nvPicPr>
          <p:cNvPr id="3" name="Image 2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236010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283291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3528" y="332656"/>
            <a:ext cx="373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Une </a:t>
            </a:r>
            <a:r>
              <a:rPr lang="es-ES" b="1" dirty="0" err="1" smtClean="0">
                <a:solidFill>
                  <a:srgbClr val="FF0000"/>
                </a:solidFill>
              </a:rPr>
              <a:t>scénarisation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pour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commencer</a:t>
            </a:r>
            <a:r>
              <a:rPr lang="es-ES" b="1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8145" y="364502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Un spot </a:t>
            </a:r>
            <a:r>
              <a:rPr lang="es-ES" b="1" dirty="0" err="1" smtClean="0">
                <a:solidFill>
                  <a:srgbClr val="FF0000"/>
                </a:solidFill>
              </a:rPr>
              <a:t>vidéo</a:t>
            </a:r>
            <a:r>
              <a:rPr lang="es-ES" b="1" dirty="0" smtClean="0">
                <a:solidFill>
                  <a:srgbClr val="FF0000"/>
                </a:solidFill>
              </a:rPr>
              <a:t> sur la </a:t>
            </a:r>
            <a:r>
              <a:rPr lang="es-ES" b="1" dirty="0" err="1" smtClean="0">
                <a:solidFill>
                  <a:srgbClr val="FF0000"/>
                </a:solidFill>
              </a:rPr>
              <a:t>foire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est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présenté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aux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élèves</a:t>
            </a:r>
            <a:r>
              <a:rPr lang="es-ES" b="1" dirty="0" smtClean="0">
                <a:solidFill>
                  <a:srgbClr val="FF0000"/>
                </a:solidFill>
              </a:rPr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11560" y="548680"/>
          <a:ext cx="7992888" cy="5973255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959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Calibri"/>
                          <a:cs typeface="Times New Roman"/>
                        </a:rPr>
                        <a:t>MÉTHODES ET CAPACITÉS : </a:t>
                      </a:r>
                      <a:r>
                        <a:rPr lang="fr-FR" sz="1200" u="sng" dirty="0">
                          <a:latin typeface="Calibri"/>
                          <a:ea typeface="Calibri"/>
                          <a:cs typeface="Times New Roman"/>
                        </a:rPr>
                        <a:t>ORGANISER, CONFRONTER, SYNTHÉTISER DES INFORMATIONS ET PRÉPARER ET ORGANISER SON TRAVAIL DE MANIÈRE AUTONOME</a:t>
                      </a:r>
                      <a:r>
                        <a:rPr lang="fr-FR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 Un dépliant commun et synthétique ? chiche ! »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Calibri"/>
                          <a:cs typeface="Times New Roman"/>
                        </a:rPr>
                        <a:t>THEME : LES DYNAMIQUES DES ESPACES PRODUCTIFS DANS LA MONDIALISATION 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Calibri"/>
                          <a:cs typeface="Times New Roman"/>
                        </a:rPr>
                        <a:t>« </a:t>
                      </a:r>
                      <a:r>
                        <a:rPr lang="fr-FR" sz="1200" b="1" i="1" dirty="0">
                          <a:latin typeface="Calibri"/>
                          <a:ea typeface="Calibri"/>
                          <a:cs typeface="Times New Roman"/>
                        </a:rPr>
                        <a:t>LA COSMETIC VALLEY, TERRITOIRE DE L’INNOVATION</a:t>
                      </a:r>
                      <a:r>
                        <a:rPr lang="fr-FR" sz="12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200" dirty="0" smtClean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Calibri"/>
                          <a:cs typeface="Times New Roman"/>
                        </a:rPr>
                        <a:t>A l’aide du corpus documentaire je dois être capable de mener à bien une recherche au sein d’un groupe et prendre part à une production collective. Cette production sous forme de dépliant commercial doit organiser, synthétiser les informations rencontrées.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Calibri"/>
                          <a:ea typeface="Calibri"/>
                          <a:cs typeface="Times New Roman"/>
                        </a:rPr>
                        <a:t>PROTOCOLE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Calibri"/>
                          <a:ea typeface="Calibri"/>
                          <a:cs typeface="Times New Roman"/>
                        </a:rPr>
                        <a:t>Vous devez suivre ces démarches afin de réaliser votre dépliant. Vous pouvez demander à tout moment de l’aide à votre professeur. Ce dernier ramassera à la fin du temps imparti une production par  groupe.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b="1" dirty="0">
                          <a:latin typeface="Calibri"/>
                          <a:ea typeface="Calibri"/>
                          <a:cs typeface="Times New Roman"/>
                        </a:rPr>
                        <a:t>Appropriation du corpus et mise en place des premières stratégies.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b="1" dirty="0">
                          <a:latin typeface="Calibri"/>
                          <a:ea typeface="Calibri"/>
                          <a:cs typeface="Times New Roman"/>
                        </a:rPr>
                        <a:t>Recherche en autonomie et élaboration d’une réponse commune.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b="1" dirty="0">
                          <a:latin typeface="Calibri"/>
                          <a:ea typeface="Calibri"/>
                          <a:cs typeface="Times New Roman"/>
                        </a:rPr>
                        <a:t>Un story-board sera rendu à l’enseignant pour présenter les travaux en vue de la production finale (en milieu de parcours).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b="1" dirty="0">
                          <a:latin typeface="Calibri"/>
                          <a:ea typeface="Calibri"/>
                          <a:cs typeface="Times New Roman"/>
                        </a:rPr>
                        <a:t>Remise des productions à la fin de la deuxième heure.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b="1" dirty="0">
                          <a:latin typeface="Calibri"/>
                          <a:ea typeface="Calibri"/>
                          <a:cs typeface="Times New Roman"/>
                        </a:rPr>
                        <a:t>Communication des résultats durant la troisième </a:t>
                      </a:r>
                      <a:r>
                        <a:rPr lang="fr-FR" sz="1200" b="1" dirty="0" smtClean="0">
                          <a:latin typeface="Calibri"/>
                          <a:ea typeface="Calibri"/>
                          <a:cs typeface="Times New Roman"/>
                        </a:rPr>
                        <a:t>heure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TEMPS</a:t>
                      </a: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 : </a:t>
                      </a: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3H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5" name="Image 1" descr="horlo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445224"/>
            <a:ext cx="85725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0486" y="188640"/>
            <a:ext cx="858199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TEMPS 1: APPROPRIATION DU PROBLÈME PAR LES ÉLÈVES.</a:t>
            </a:r>
          </a:p>
          <a:p>
            <a:pPr algn="just"/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La première heure, Chaque îlot prend connaissance du corpus et élabore une stratégie pour proposer une réponse…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2276872"/>
            <a:ext cx="8568952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ÉTAPE 2: RECHERCHE EN AUTONOMIE ET BILAN D’ÉTAPE.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La deuxième heure, chaque îlot affine ses recherches, construit sa réponse, concrétise un peu plus sa production. Ils enclenchent une  véritable démarche réflexive</a:t>
            </a:r>
            <a:r>
              <a:rPr lang="fr-FR" b="1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4365104"/>
            <a:ext cx="856895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ÉTAPE 3: COMMUNICATION DE LA RÉPONSE.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La troisième heure, chaque îlot communique sa production à l’ensemble du groupe classe et au professeur…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348880"/>
            <a:ext cx="830125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Rendus d’élèves…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runo Perso\tutorat stagiaire et formations\FORMATION LYCEE\PREMIERE BACHIBAC\COSMETIC VALLEY\photo 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048000" cy="4064000"/>
          </a:xfrm>
          <a:prstGeom prst="rect">
            <a:avLst/>
          </a:prstGeom>
          <a:noFill/>
        </p:spPr>
      </p:pic>
      <p:pic>
        <p:nvPicPr>
          <p:cNvPr id="1027" name="Picture 3" descr="G:\Bruno Perso\tutorat stagiaire et formations\FORMATION LYCEE\PREMIERE BACHIBAC\COSMETIC VALLEY\photo 1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3048000" cy="4064000"/>
          </a:xfrm>
          <a:prstGeom prst="rect">
            <a:avLst/>
          </a:prstGeom>
          <a:noFill/>
        </p:spPr>
      </p:pic>
      <p:pic>
        <p:nvPicPr>
          <p:cNvPr id="1028" name="Picture 4" descr="G:\Bruno Perso\tutorat stagiaire et formations\FORMATION LYCEE\PREMIERE BACHIBAC\COSMETIC VALLEY\photo 3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76872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Bruno Perso\tutorat stagiaire et formations\FORMATION LYCEE\PREMIERE BACHIBAC\COSMETIC VALLEY\photo 5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8920"/>
            <a:ext cx="4896544" cy="3672408"/>
          </a:xfrm>
          <a:prstGeom prst="rect">
            <a:avLst/>
          </a:prstGeom>
          <a:noFill/>
        </p:spPr>
      </p:pic>
      <p:pic>
        <p:nvPicPr>
          <p:cNvPr id="3" name="Picture 5" descr="G:\Bruno Perso\tutorat stagiaire et formations\FORMATION LYCEE\PREMIERE BACHIBAC\COSMETIC VALLEY\photo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3483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4109" t="10454" r="16993" b="6250"/>
          <a:stretch>
            <a:fillRect/>
          </a:stretch>
        </p:blipFill>
        <p:spPr bwMode="auto">
          <a:xfrm>
            <a:off x="179512" y="404664"/>
            <a:ext cx="89644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523</Words>
  <Application>Microsoft Office PowerPoint</Application>
  <PresentationFormat>Affichage à l'écran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 fée et ninix</dc:creator>
  <cp:lastModifiedBy>la fée et ninix</cp:lastModifiedBy>
  <cp:revision>29</cp:revision>
  <dcterms:created xsi:type="dcterms:W3CDTF">2016-12-08T19:20:44Z</dcterms:created>
  <dcterms:modified xsi:type="dcterms:W3CDTF">2017-06-30T12:25:19Z</dcterms:modified>
</cp:coreProperties>
</file>