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93" r:id="rId4"/>
    <p:sldId id="274" r:id="rId5"/>
    <p:sldId id="281" r:id="rId6"/>
    <p:sldId id="289" r:id="rId7"/>
    <p:sldId id="282" r:id="rId8"/>
    <p:sldId id="288" r:id="rId9"/>
    <p:sldId id="290" r:id="rId10"/>
    <p:sldId id="283" r:id="rId11"/>
    <p:sldId id="292" r:id="rId12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9946" autoAdjust="0"/>
  </p:normalViewPr>
  <p:slideViewPr>
    <p:cSldViewPr>
      <p:cViewPr>
        <p:scale>
          <a:sx n="60" d="100"/>
          <a:sy n="60" d="100"/>
        </p:scale>
        <p:origin x="-2256" y="-10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attali\Desktop\Liste%20des%20E3D%20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gattali\Desktop\Liste%20des%20E3D%20201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gattali\AppData\Local\Temp\Evaluation%20de%20la%20journ&#233;e%20de%20formation%20des%20r&#233;f&#233;rents%20EDD%20&#224;%20VALABRE%20(r&#233;ponses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du nombre des E3D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Feuil2!$A$1:$A$4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Feuil2!$B$1:$B$4</c:f>
              <c:numCache>
                <c:formatCode>General</c:formatCode>
                <c:ptCount val="4"/>
                <c:pt idx="0">
                  <c:v>25</c:v>
                </c:pt>
                <c:pt idx="1">
                  <c:v>34</c:v>
                </c:pt>
                <c:pt idx="2">
                  <c:v>46</c:v>
                </c:pt>
                <c:pt idx="3">
                  <c:v>61</c:v>
                </c:pt>
              </c:numCache>
            </c:numRef>
          </c:val>
        </c:ser>
        <c:dLbls>
          <c:showVal val="1"/>
        </c:dLbls>
        <c:marker val="1"/>
        <c:axId val="91320320"/>
        <c:axId val="91571712"/>
      </c:lineChart>
      <c:catAx>
        <c:axId val="91320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571712"/>
        <c:crosses val="autoZero"/>
        <c:auto val="1"/>
        <c:lblAlgn val="ctr"/>
        <c:lblOffset val="100"/>
      </c:catAx>
      <c:valAx>
        <c:axId val="915717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132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</a:t>
            </a:r>
            <a:r>
              <a:rPr lang="fr-FR" baseline="0"/>
              <a:t> par type d'établissement</a:t>
            </a:r>
            <a:endParaRPr lang="fr-FR"/>
          </a:p>
        </c:rich>
      </c:tx>
      <c:layout>
        <c:manualLayout>
          <c:xMode val="edge"/>
          <c:yMode val="edge"/>
          <c:x val="0.18634011373578308"/>
          <c:y val="3.2407407407407413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Feuil3!$A$1:$A$7</c:f>
              <c:strCache>
                <c:ptCount val="7"/>
                <c:pt idx="0">
                  <c:v>ECOLE</c:v>
                </c:pt>
                <c:pt idx="1">
                  <c:v>COLLEGE</c:v>
                </c:pt>
                <c:pt idx="2">
                  <c:v>GROUPE SCOLAIRE</c:v>
                </c:pt>
                <c:pt idx="3">
                  <c:v>LP</c:v>
                </c:pt>
                <c:pt idx="4">
                  <c:v>LYCEE</c:v>
                </c:pt>
                <c:pt idx="5">
                  <c:v>MFR</c:v>
                </c:pt>
                <c:pt idx="6">
                  <c:v>REP</c:v>
                </c:pt>
              </c:strCache>
            </c:strRef>
          </c:cat>
          <c:val>
            <c:numRef>
              <c:f>Feuil3!$B$1:$B$7</c:f>
              <c:numCache>
                <c:formatCode>General</c:formatCode>
                <c:ptCount val="7"/>
                <c:pt idx="0">
                  <c:v>3</c:v>
                </c:pt>
                <c:pt idx="1">
                  <c:v>31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</a:t>
            </a:r>
            <a:r>
              <a:rPr lang="fr-FR" baseline="0"/>
              <a:t> par secteur</a:t>
            </a:r>
            <a:endParaRPr lang="fr-FR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Feuil3!$I$1:$I$2</c:f>
              <c:strCache>
                <c:ptCount val="2"/>
                <c:pt idx="0">
                  <c:v>PRIVE</c:v>
                </c:pt>
                <c:pt idx="1">
                  <c:v>PUBLIC</c:v>
                </c:pt>
              </c:strCache>
            </c:strRef>
          </c:cat>
          <c:val>
            <c:numRef>
              <c:f>Feuil3!$J$1:$J$2</c:f>
              <c:numCache>
                <c:formatCode>General</c:formatCode>
                <c:ptCount val="2"/>
                <c:pt idx="0">
                  <c:v>20</c:v>
                </c:pt>
                <c:pt idx="1">
                  <c:v>41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Evaluation</a:t>
            </a:r>
            <a:r>
              <a:rPr lang="fr-FR" baseline="0" dirty="0"/>
              <a:t> des rencontres des référents E3D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aseline="0" dirty="0"/>
              <a:t>17/10/2016</a:t>
            </a:r>
            <a:endParaRPr lang="fr-FR" dirty="0"/>
          </a:p>
        </c:rich>
      </c:tx>
      <c:layout>
        <c:manualLayout>
          <c:xMode val="edge"/>
          <c:yMode val="edge"/>
          <c:x val="0.15609733158355213"/>
          <c:y val="5.092592592592592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'[Evaluation de la journée de formation des référents EDD à VALABRE (réponses).xlsx]Feuil1'!$B$1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'[Evaluation de la journée de formation des référents EDD à VALABRE (réponses).xlsx]Feuil1'!$A$2:$A$4</c:f>
              <c:strCache>
                <c:ptCount val="3"/>
                <c:pt idx="0">
                  <c:v>Le lieu de formation vous a-t-il paru  pertinent ?</c:v>
                </c:pt>
                <c:pt idx="1">
                  <c:v>Le moment choisi de la formation   vous semble-t-il approprié</c:v>
                </c:pt>
                <c:pt idx="2">
                  <c:v>Le contenu de la formation correspond-il complètement à vos attentes  ?</c:v>
                </c:pt>
              </c:strCache>
            </c:strRef>
          </c:cat>
          <c:val>
            <c:numRef>
              <c:f>'[Evaluation de la journée de formation des référents EDD à VALABRE (réponses).xlsx]Feuil1'!$B$2:$B$4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'[Evaluation de la journée de formation des référents EDD à VALABRE (réponses).xlsx]Feuil1'!$C$1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'[Evaluation de la journée de formation des référents EDD à VALABRE (réponses).xlsx]Feuil1'!$A$2:$A$4</c:f>
              <c:strCache>
                <c:ptCount val="3"/>
                <c:pt idx="0">
                  <c:v>Le lieu de formation vous a-t-il paru  pertinent ?</c:v>
                </c:pt>
                <c:pt idx="1">
                  <c:v>Le moment choisi de la formation   vous semble-t-il approprié</c:v>
                </c:pt>
                <c:pt idx="2">
                  <c:v>Le contenu de la formation correspond-il complètement à vos attentes  ?</c:v>
                </c:pt>
              </c:strCache>
            </c:strRef>
          </c:cat>
          <c:val>
            <c:numRef>
              <c:f>'[Evaluation de la journée de formation des référents EDD à VALABRE (réponses).xlsx]Feuil1'!$C$2:$C$4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dLbls/>
        <c:overlap val="100"/>
        <c:axId val="92781184"/>
        <c:axId val="92787072"/>
      </c:barChart>
      <c:catAx>
        <c:axId val="92781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787072"/>
        <c:crosses val="autoZero"/>
        <c:auto val="1"/>
        <c:lblAlgn val="ctr"/>
        <c:lblOffset val="100"/>
      </c:catAx>
      <c:valAx>
        <c:axId val="92787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27811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Utilité</a:t>
            </a:r>
            <a:r>
              <a:rPr lang="fr-FR" baseline="0"/>
              <a:t> de la formation</a:t>
            </a:r>
            <a:endParaRPr lang="fr-FR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23% de "2"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54% de "3"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23% de "4"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0% de</a:t>
                    </a:r>
                    <a:r>
                      <a:rPr lang="en-US" baseline="0"/>
                      <a:t> "1"</a:t>
                    </a:r>
                    <a:r>
                      <a:rPr lang="en-US"/>
                      <a:t> 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Feuil1!$A$17:$A$20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ln>
      <a:solidFill>
        <a:schemeClr val="accent1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Transférabilité</a:t>
            </a:r>
            <a:r>
              <a:rPr lang="fr-FR" baseline="0"/>
              <a:t> de la formation</a:t>
            </a:r>
            <a:endParaRPr lang="fr-FR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15% de "4"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77% de "3"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8% de</a:t>
                    </a:r>
                    <a:r>
                      <a:rPr lang="en-US" baseline="0"/>
                      <a:t> "2"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0% de "1"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Feuil1!$B$17:$B$20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ln>
      <a:solidFill>
        <a:schemeClr val="accent1"/>
      </a:solidFill>
    </a:ln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72EC1-83FC-44A3-B496-DBC23F41C921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7A7C7BD1-35AD-439F-AD00-3C07150470CE}">
      <dgm:prSet phldrT="[Texte]"/>
      <dgm:spPr/>
      <dgm:t>
        <a:bodyPr/>
        <a:lstStyle/>
        <a:p>
          <a:r>
            <a:rPr lang="fr-FR" b="1" dirty="0" smtClean="0"/>
            <a:t>Circulaire 2004</a:t>
          </a:r>
          <a:endParaRPr lang="fr-FR" b="1" dirty="0"/>
        </a:p>
      </dgm:t>
    </dgm:pt>
    <dgm:pt modelId="{CFC78351-0A48-43FB-B2AE-9A5C9FAE2FB0}" type="parTrans" cxnId="{260CE3C9-ECAE-42CC-9BA1-D4E316C174B5}">
      <dgm:prSet/>
      <dgm:spPr/>
      <dgm:t>
        <a:bodyPr/>
        <a:lstStyle/>
        <a:p>
          <a:endParaRPr lang="fr-FR"/>
        </a:p>
      </dgm:t>
    </dgm:pt>
    <dgm:pt modelId="{AC690D15-8849-4ECB-B3EF-22640C567726}" type="sibTrans" cxnId="{260CE3C9-ECAE-42CC-9BA1-D4E316C174B5}">
      <dgm:prSet/>
      <dgm:spPr/>
      <dgm:t>
        <a:bodyPr/>
        <a:lstStyle/>
        <a:p>
          <a:endParaRPr lang="fr-FR"/>
        </a:p>
      </dgm:t>
    </dgm:pt>
    <dgm:pt modelId="{934ED9A0-A3DA-4F05-AD6B-D58848A79138}">
      <dgm:prSet phldrT="[Texte]"/>
      <dgm:spPr/>
      <dgm:t>
        <a:bodyPr/>
        <a:lstStyle/>
        <a:p>
          <a:r>
            <a:rPr lang="fr-FR" b="1" dirty="0" smtClean="0"/>
            <a:t>Circulaire 2007</a:t>
          </a:r>
          <a:endParaRPr lang="fr-FR" b="1" dirty="0"/>
        </a:p>
      </dgm:t>
    </dgm:pt>
    <dgm:pt modelId="{49F57E56-6ECF-4CE0-AC2A-7581609550C0}" type="parTrans" cxnId="{322AE477-CF35-4D31-95FC-E72A89D5DBD3}">
      <dgm:prSet/>
      <dgm:spPr/>
      <dgm:t>
        <a:bodyPr/>
        <a:lstStyle/>
        <a:p>
          <a:endParaRPr lang="fr-FR"/>
        </a:p>
      </dgm:t>
    </dgm:pt>
    <dgm:pt modelId="{4763D442-2B47-4164-9400-0C39E2E3B0EC}" type="sibTrans" cxnId="{322AE477-CF35-4D31-95FC-E72A89D5DBD3}">
      <dgm:prSet/>
      <dgm:spPr/>
      <dgm:t>
        <a:bodyPr/>
        <a:lstStyle/>
        <a:p>
          <a:endParaRPr lang="fr-FR"/>
        </a:p>
      </dgm:t>
    </dgm:pt>
    <dgm:pt modelId="{95D15B51-1E23-438E-B3C1-D7079ED7CFB1}">
      <dgm:prSet phldrT="[Texte]"/>
      <dgm:spPr/>
      <dgm:t>
        <a:bodyPr/>
        <a:lstStyle/>
        <a:p>
          <a:r>
            <a:rPr lang="fr-FR" b="1" dirty="0" smtClean="0"/>
            <a:t>Note de service 2013</a:t>
          </a:r>
          <a:endParaRPr lang="fr-FR" b="1" dirty="0"/>
        </a:p>
      </dgm:t>
    </dgm:pt>
    <dgm:pt modelId="{830FF2C0-D891-43DC-967B-A1C4BD59E784}" type="parTrans" cxnId="{D4CB0F18-548D-44C4-8093-FAD932254F9B}">
      <dgm:prSet/>
      <dgm:spPr/>
      <dgm:t>
        <a:bodyPr/>
        <a:lstStyle/>
        <a:p>
          <a:endParaRPr lang="fr-FR"/>
        </a:p>
      </dgm:t>
    </dgm:pt>
    <dgm:pt modelId="{8241D4C2-72AE-40F1-A7B0-747C9943310D}" type="sibTrans" cxnId="{D4CB0F18-548D-44C4-8093-FAD932254F9B}">
      <dgm:prSet/>
      <dgm:spPr/>
      <dgm:t>
        <a:bodyPr/>
        <a:lstStyle/>
        <a:p>
          <a:endParaRPr lang="fr-FR"/>
        </a:p>
      </dgm:t>
    </dgm:pt>
    <dgm:pt modelId="{66D18FD5-CB62-4ED3-85A7-EC52BA9C3EED}">
      <dgm:prSet/>
      <dgm:spPr/>
      <dgm:t>
        <a:bodyPr/>
        <a:lstStyle/>
        <a:p>
          <a:r>
            <a:rPr lang="fr-FR" baseline="0" dirty="0" smtClean="0"/>
            <a:t>Généralisation d’une éducation à l’environnement pour un développement durable (EEDD)</a:t>
          </a:r>
          <a:endParaRPr lang="fr-FR" dirty="0"/>
        </a:p>
      </dgm:t>
    </dgm:pt>
    <dgm:pt modelId="{99E6348D-2ADF-4013-8BC8-C8E605017EBE}" type="parTrans" cxnId="{D1D74F77-7BC5-48A5-8C64-C06554D6B5A0}">
      <dgm:prSet/>
      <dgm:spPr/>
      <dgm:t>
        <a:bodyPr/>
        <a:lstStyle/>
        <a:p>
          <a:endParaRPr lang="fr-FR"/>
        </a:p>
      </dgm:t>
    </dgm:pt>
    <dgm:pt modelId="{B412DF64-C099-4D07-B2F3-50E982A70567}" type="sibTrans" cxnId="{D1D74F77-7BC5-48A5-8C64-C06554D6B5A0}">
      <dgm:prSet/>
      <dgm:spPr/>
      <dgm:t>
        <a:bodyPr/>
        <a:lstStyle/>
        <a:p>
          <a:endParaRPr lang="fr-FR"/>
        </a:p>
      </dgm:t>
    </dgm:pt>
    <dgm:pt modelId="{3F0DF5F9-2173-4CF7-89D9-BA35E0FAF95D}">
      <dgm:prSet/>
      <dgm:spPr/>
      <dgm:t>
        <a:bodyPr/>
        <a:lstStyle/>
        <a:p>
          <a:r>
            <a:rPr lang="fr-FR" baseline="0" dirty="0" smtClean="0"/>
            <a:t>Seconde phase de généralisation de l’éducation au développement durable (EDD)</a:t>
          </a:r>
          <a:endParaRPr lang="fr-FR" dirty="0"/>
        </a:p>
      </dgm:t>
    </dgm:pt>
    <dgm:pt modelId="{0EAA03DE-CA46-4365-A995-937F167FC5F7}" type="parTrans" cxnId="{068067C6-CF6E-498C-A5B1-5CE71E1B3069}">
      <dgm:prSet/>
      <dgm:spPr/>
      <dgm:t>
        <a:bodyPr/>
        <a:lstStyle/>
        <a:p>
          <a:endParaRPr lang="fr-FR"/>
        </a:p>
      </dgm:t>
    </dgm:pt>
    <dgm:pt modelId="{0A663BC4-2312-4852-B85C-AAF2BD5FC46D}" type="sibTrans" cxnId="{068067C6-CF6E-498C-A5B1-5CE71E1B3069}">
      <dgm:prSet/>
      <dgm:spPr/>
      <dgm:t>
        <a:bodyPr/>
        <a:lstStyle/>
        <a:p>
          <a:endParaRPr lang="fr-FR"/>
        </a:p>
      </dgm:t>
    </dgm:pt>
    <dgm:pt modelId="{1E4107B3-9F29-4BB2-AE7A-74D5282CFEAA}">
      <dgm:prSet/>
      <dgm:spPr/>
      <dgm:t>
        <a:bodyPr/>
        <a:lstStyle/>
        <a:p>
          <a:r>
            <a:rPr lang="fr-FR" b="1" dirty="0" smtClean="0"/>
            <a:t>Circulaire 2011</a:t>
          </a:r>
          <a:endParaRPr lang="fr-FR" b="1" dirty="0"/>
        </a:p>
      </dgm:t>
    </dgm:pt>
    <dgm:pt modelId="{BB7DD643-C87A-4947-B8C0-F7A89BF1F811}" type="parTrans" cxnId="{854681E2-86E3-478E-A6D4-E88FE308A0DC}">
      <dgm:prSet/>
      <dgm:spPr/>
      <dgm:t>
        <a:bodyPr/>
        <a:lstStyle/>
        <a:p>
          <a:endParaRPr lang="fr-FR"/>
        </a:p>
      </dgm:t>
    </dgm:pt>
    <dgm:pt modelId="{1A200A33-AFB9-4EA2-8484-A6EF8026EC73}" type="sibTrans" cxnId="{854681E2-86E3-478E-A6D4-E88FE308A0DC}">
      <dgm:prSet/>
      <dgm:spPr/>
      <dgm:t>
        <a:bodyPr/>
        <a:lstStyle/>
        <a:p>
          <a:endParaRPr lang="fr-FR"/>
        </a:p>
      </dgm:t>
    </dgm:pt>
    <dgm:pt modelId="{23E62A4E-0515-41A0-BBE5-05AF38E5267E}">
      <dgm:prSet/>
      <dgm:spPr/>
      <dgm:t>
        <a:bodyPr/>
        <a:lstStyle/>
        <a:p>
          <a:r>
            <a:rPr lang="fr-FR" smtClean="0"/>
            <a:t>Troisième phase de généralisation</a:t>
          </a:r>
          <a:endParaRPr lang="fr-FR"/>
        </a:p>
      </dgm:t>
    </dgm:pt>
    <dgm:pt modelId="{F6475A3D-6DCA-42E1-8D5A-9EE56FADCB4A}" type="parTrans" cxnId="{AD4F7619-91F7-4E30-9DB5-74FAF941BC23}">
      <dgm:prSet/>
      <dgm:spPr/>
      <dgm:t>
        <a:bodyPr/>
        <a:lstStyle/>
        <a:p>
          <a:endParaRPr lang="fr-FR"/>
        </a:p>
      </dgm:t>
    </dgm:pt>
    <dgm:pt modelId="{138BFD55-2F5B-47AC-8541-ED82B1F0BE08}" type="sibTrans" cxnId="{AD4F7619-91F7-4E30-9DB5-74FAF941BC23}">
      <dgm:prSet/>
      <dgm:spPr/>
      <dgm:t>
        <a:bodyPr/>
        <a:lstStyle/>
        <a:p>
          <a:endParaRPr lang="fr-FR"/>
        </a:p>
      </dgm:t>
    </dgm:pt>
    <dgm:pt modelId="{2CD5EABE-14AD-4317-B211-D60BCD19D477}">
      <dgm:prSet/>
      <dgm:spPr/>
      <dgm:t>
        <a:bodyPr/>
        <a:lstStyle/>
        <a:p>
          <a:r>
            <a:rPr lang="fr-FR" dirty="0" smtClean="0"/>
            <a:t>Démarche globale de développement durable dans les écoles et les établissements scolaires (E3D) - Référentiel de mise en œuvre et de labellisation</a:t>
          </a:r>
          <a:endParaRPr lang="fr-FR" dirty="0"/>
        </a:p>
      </dgm:t>
    </dgm:pt>
    <dgm:pt modelId="{58A24A40-3BF3-4D6F-9EB0-B0B63D247E20}" type="parTrans" cxnId="{1AD70A68-2CED-4CB6-AD2E-2ADEE11DFB3E}">
      <dgm:prSet/>
      <dgm:spPr/>
      <dgm:t>
        <a:bodyPr/>
        <a:lstStyle/>
        <a:p>
          <a:endParaRPr lang="fr-FR"/>
        </a:p>
      </dgm:t>
    </dgm:pt>
    <dgm:pt modelId="{75DA117A-CE81-4DB5-B742-C9E7A0F33F23}" type="sibTrans" cxnId="{1AD70A68-2CED-4CB6-AD2E-2ADEE11DFB3E}">
      <dgm:prSet/>
      <dgm:spPr/>
      <dgm:t>
        <a:bodyPr/>
        <a:lstStyle/>
        <a:p>
          <a:endParaRPr lang="fr-FR"/>
        </a:p>
      </dgm:t>
    </dgm:pt>
    <dgm:pt modelId="{D87751E4-EAA4-44DC-BCE7-5F699A8E170A}">
      <dgm:prSet/>
      <dgm:spPr/>
      <dgm:t>
        <a:bodyPr/>
        <a:lstStyle/>
        <a:p>
          <a:r>
            <a:rPr lang="fr-FR" b="1" dirty="0" smtClean="0"/>
            <a:t>Circulaire 2015</a:t>
          </a:r>
          <a:endParaRPr lang="fr-FR" b="1" dirty="0"/>
        </a:p>
      </dgm:t>
    </dgm:pt>
    <dgm:pt modelId="{C2759F9C-9CB7-4E77-9E55-22646E3BE861}" type="parTrans" cxnId="{2C9E61C0-48E7-4AA9-A842-CFB6280BDC5E}">
      <dgm:prSet/>
      <dgm:spPr/>
      <dgm:t>
        <a:bodyPr/>
        <a:lstStyle/>
        <a:p>
          <a:endParaRPr lang="fr-FR"/>
        </a:p>
      </dgm:t>
    </dgm:pt>
    <dgm:pt modelId="{F9FD3B9C-3316-4761-9360-2AF1E335EBC4}" type="sibTrans" cxnId="{2C9E61C0-48E7-4AA9-A842-CFB6280BDC5E}">
      <dgm:prSet/>
      <dgm:spPr/>
      <dgm:t>
        <a:bodyPr/>
        <a:lstStyle/>
        <a:p>
          <a:endParaRPr lang="fr-FR"/>
        </a:p>
      </dgm:t>
    </dgm:pt>
    <dgm:pt modelId="{C9175C69-96EE-4404-8972-AA5BD4940511}">
      <dgm:prSet/>
      <dgm:spPr/>
      <dgm:t>
        <a:bodyPr/>
        <a:lstStyle/>
        <a:p>
          <a:r>
            <a:rPr lang="fr-FR" dirty="0" smtClean="0"/>
            <a:t>Instruction relative au déploiement de l'éducation au développement durable dans l'ensemble des écoles et établissements scolaires pour la période 2015-2018</a:t>
          </a:r>
          <a:endParaRPr lang="fr-FR" dirty="0"/>
        </a:p>
      </dgm:t>
    </dgm:pt>
    <dgm:pt modelId="{8DC5D3A6-7EF8-47BE-926E-C42DCB1FB0BB}" type="parTrans" cxnId="{1370AEFF-8D26-4277-B900-36702C06A3CA}">
      <dgm:prSet/>
      <dgm:spPr/>
      <dgm:t>
        <a:bodyPr/>
        <a:lstStyle/>
        <a:p>
          <a:endParaRPr lang="fr-FR"/>
        </a:p>
      </dgm:t>
    </dgm:pt>
    <dgm:pt modelId="{622CF849-D85A-45A6-A726-3D1BE223A620}" type="sibTrans" cxnId="{1370AEFF-8D26-4277-B900-36702C06A3CA}">
      <dgm:prSet/>
      <dgm:spPr/>
      <dgm:t>
        <a:bodyPr/>
        <a:lstStyle/>
        <a:p>
          <a:endParaRPr lang="fr-FR"/>
        </a:p>
      </dgm:t>
    </dgm:pt>
    <dgm:pt modelId="{840ABDE7-CC74-4594-B4E1-1E6A2AF18436}" type="pres">
      <dgm:prSet presAssocID="{E7672EC1-83FC-44A3-B496-DBC23F41C921}" presName="arrowDiagram" presStyleCnt="0">
        <dgm:presLayoutVars>
          <dgm:chMax val="5"/>
          <dgm:dir/>
          <dgm:resizeHandles val="exact"/>
        </dgm:presLayoutVars>
      </dgm:prSet>
      <dgm:spPr/>
    </dgm:pt>
    <dgm:pt modelId="{D849B57B-14A9-4A92-A65B-2B6F9D4BF5CB}" type="pres">
      <dgm:prSet presAssocID="{E7672EC1-83FC-44A3-B496-DBC23F41C921}" presName="arrow" presStyleLbl="bgShp" presStyleIdx="0" presStyleCnt="1"/>
      <dgm:spPr/>
    </dgm:pt>
    <dgm:pt modelId="{A5B26844-8BBF-45D4-83E5-9D13841FB46F}" type="pres">
      <dgm:prSet presAssocID="{E7672EC1-83FC-44A3-B496-DBC23F41C921}" presName="arrowDiagram5" presStyleCnt="0"/>
      <dgm:spPr/>
    </dgm:pt>
    <dgm:pt modelId="{46E92D24-77EE-4DAF-8271-A486BD938551}" type="pres">
      <dgm:prSet presAssocID="{7A7C7BD1-35AD-439F-AD00-3C07150470CE}" presName="bullet5a" presStyleLbl="node1" presStyleIdx="0" presStyleCnt="5"/>
      <dgm:spPr/>
    </dgm:pt>
    <dgm:pt modelId="{429847C2-9512-4572-B3B2-0E6F89E560F0}" type="pres">
      <dgm:prSet presAssocID="{7A7C7BD1-35AD-439F-AD00-3C07150470CE}" presName="textBox5a" presStyleLbl="revTx" presStyleIdx="0" presStyleCnt="5" custScaleX="112566" custLinFactNeighborY="18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839798-7985-4651-A257-B813AF572448}" type="pres">
      <dgm:prSet presAssocID="{934ED9A0-A3DA-4F05-AD6B-D58848A79138}" presName="bullet5b" presStyleLbl="node1" presStyleIdx="1" presStyleCnt="5"/>
      <dgm:spPr/>
    </dgm:pt>
    <dgm:pt modelId="{5F584D8C-F7E8-459A-8492-00E2EA36E4E8}" type="pres">
      <dgm:prSet presAssocID="{934ED9A0-A3DA-4F05-AD6B-D58848A7913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97A30C-B08C-4CC5-B8BE-A8BFB0799052}" type="pres">
      <dgm:prSet presAssocID="{1E4107B3-9F29-4BB2-AE7A-74D5282CFEAA}" presName="bullet5c" presStyleLbl="node1" presStyleIdx="2" presStyleCnt="5"/>
      <dgm:spPr/>
    </dgm:pt>
    <dgm:pt modelId="{6407BD76-EE29-47E1-8A39-0BCEDBFBF6D4}" type="pres">
      <dgm:prSet presAssocID="{1E4107B3-9F29-4BB2-AE7A-74D5282CFEA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723A27-3E0E-43FE-8FE4-AF913196E3E6}" type="pres">
      <dgm:prSet presAssocID="{95D15B51-1E23-438E-B3C1-D7079ED7CFB1}" presName="bullet5d" presStyleLbl="node1" presStyleIdx="3" presStyleCnt="5"/>
      <dgm:spPr/>
    </dgm:pt>
    <dgm:pt modelId="{35E96E34-9A47-4ED7-8842-EB674235116C}" type="pres">
      <dgm:prSet presAssocID="{95D15B51-1E23-438E-B3C1-D7079ED7CFB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5E23CA-0607-4233-A0B2-0176AD44AB29}" type="pres">
      <dgm:prSet presAssocID="{D87751E4-EAA4-44DC-BCE7-5F699A8E170A}" presName="bullet5e" presStyleLbl="node1" presStyleIdx="4" presStyleCnt="5"/>
      <dgm:spPr/>
    </dgm:pt>
    <dgm:pt modelId="{AAB459F8-9B90-4E98-BFF8-03D23929CCC3}" type="pres">
      <dgm:prSet presAssocID="{D87751E4-EAA4-44DC-BCE7-5F699A8E170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DF717E-75FE-4C1C-9D8B-E0E21AF87093}" type="presOf" srcId="{95D15B51-1E23-438E-B3C1-D7079ED7CFB1}" destId="{35E96E34-9A47-4ED7-8842-EB674235116C}" srcOrd="0" destOrd="0" presId="urn:microsoft.com/office/officeart/2005/8/layout/arrow2"/>
    <dgm:cxn modelId="{D4CB0F18-548D-44C4-8093-FAD932254F9B}" srcId="{E7672EC1-83FC-44A3-B496-DBC23F41C921}" destId="{95D15B51-1E23-438E-B3C1-D7079ED7CFB1}" srcOrd="3" destOrd="0" parTransId="{830FF2C0-D891-43DC-967B-A1C4BD59E784}" sibTransId="{8241D4C2-72AE-40F1-A7B0-747C9943310D}"/>
    <dgm:cxn modelId="{D1D74F77-7BC5-48A5-8C64-C06554D6B5A0}" srcId="{7A7C7BD1-35AD-439F-AD00-3C07150470CE}" destId="{66D18FD5-CB62-4ED3-85A7-EC52BA9C3EED}" srcOrd="0" destOrd="0" parTransId="{99E6348D-2ADF-4013-8BC8-C8E605017EBE}" sibTransId="{B412DF64-C099-4D07-B2F3-50E982A70567}"/>
    <dgm:cxn modelId="{2D803BD0-B239-4C99-BE78-3248FCC00296}" type="presOf" srcId="{2CD5EABE-14AD-4317-B211-D60BCD19D477}" destId="{35E96E34-9A47-4ED7-8842-EB674235116C}" srcOrd="0" destOrd="1" presId="urn:microsoft.com/office/officeart/2005/8/layout/arrow2"/>
    <dgm:cxn modelId="{1370AEFF-8D26-4277-B900-36702C06A3CA}" srcId="{D87751E4-EAA4-44DC-BCE7-5F699A8E170A}" destId="{C9175C69-96EE-4404-8972-AA5BD4940511}" srcOrd="0" destOrd="0" parTransId="{8DC5D3A6-7EF8-47BE-926E-C42DCB1FB0BB}" sibTransId="{622CF849-D85A-45A6-A726-3D1BE223A620}"/>
    <dgm:cxn modelId="{47B99742-72AA-4764-BE4E-62C7CBCBE9CF}" type="presOf" srcId="{3F0DF5F9-2173-4CF7-89D9-BA35E0FAF95D}" destId="{5F584D8C-F7E8-459A-8492-00E2EA36E4E8}" srcOrd="0" destOrd="1" presId="urn:microsoft.com/office/officeart/2005/8/layout/arrow2"/>
    <dgm:cxn modelId="{260CE3C9-ECAE-42CC-9BA1-D4E316C174B5}" srcId="{E7672EC1-83FC-44A3-B496-DBC23F41C921}" destId="{7A7C7BD1-35AD-439F-AD00-3C07150470CE}" srcOrd="0" destOrd="0" parTransId="{CFC78351-0A48-43FB-B2AE-9A5C9FAE2FB0}" sibTransId="{AC690D15-8849-4ECB-B3EF-22640C567726}"/>
    <dgm:cxn modelId="{322AE477-CF35-4D31-95FC-E72A89D5DBD3}" srcId="{E7672EC1-83FC-44A3-B496-DBC23F41C921}" destId="{934ED9A0-A3DA-4F05-AD6B-D58848A79138}" srcOrd="1" destOrd="0" parTransId="{49F57E56-6ECF-4CE0-AC2A-7581609550C0}" sibTransId="{4763D442-2B47-4164-9400-0C39E2E3B0EC}"/>
    <dgm:cxn modelId="{068067C6-CF6E-498C-A5B1-5CE71E1B3069}" srcId="{934ED9A0-A3DA-4F05-AD6B-D58848A79138}" destId="{3F0DF5F9-2173-4CF7-89D9-BA35E0FAF95D}" srcOrd="0" destOrd="0" parTransId="{0EAA03DE-CA46-4365-A995-937F167FC5F7}" sibTransId="{0A663BC4-2312-4852-B85C-AAF2BD5FC46D}"/>
    <dgm:cxn modelId="{1AD70A68-2CED-4CB6-AD2E-2ADEE11DFB3E}" srcId="{95D15B51-1E23-438E-B3C1-D7079ED7CFB1}" destId="{2CD5EABE-14AD-4317-B211-D60BCD19D477}" srcOrd="0" destOrd="0" parTransId="{58A24A40-3BF3-4D6F-9EB0-B0B63D247E20}" sibTransId="{75DA117A-CE81-4DB5-B742-C9E7A0F33F23}"/>
    <dgm:cxn modelId="{B2CA42B0-01CC-493C-99BF-7AB179A3755F}" type="presOf" srcId="{D87751E4-EAA4-44DC-BCE7-5F699A8E170A}" destId="{AAB459F8-9B90-4E98-BFF8-03D23929CCC3}" srcOrd="0" destOrd="0" presId="urn:microsoft.com/office/officeart/2005/8/layout/arrow2"/>
    <dgm:cxn modelId="{AD4F7619-91F7-4E30-9DB5-74FAF941BC23}" srcId="{1E4107B3-9F29-4BB2-AE7A-74D5282CFEAA}" destId="{23E62A4E-0515-41A0-BBE5-05AF38E5267E}" srcOrd="0" destOrd="0" parTransId="{F6475A3D-6DCA-42E1-8D5A-9EE56FADCB4A}" sibTransId="{138BFD55-2F5B-47AC-8541-ED82B1F0BE08}"/>
    <dgm:cxn modelId="{854681E2-86E3-478E-A6D4-E88FE308A0DC}" srcId="{E7672EC1-83FC-44A3-B496-DBC23F41C921}" destId="{1E4107B3-9F29-4BB2-AE7A-74D5282CFEAA}" srcOrd="2" destOrd="0" parTransId="{BB7DD643-C87A-4947-B8C0-F7A89BF1F811}" sibTransId="{1A200A33-AFB9-4EA2-8484-A6EF8026EC73}"/>
    <dgm:cxn modelId="{39043548-BF3D-4696-991E-1E020D3888F7}" type="presOf" srcId="{66D18FD5-CB62-4ED3-85A7-EC52BA9C3EED}" destId="{429847C2-9512-4572-B3B2-0E6F89E560F0}" srcOrd="0" destOrd="1" presId="urn:microsoft.com/office/officeart/2005/8/layout/arrow2"/>
    <dgm:cxn modelId="{0F209727-1906-4C61-A5B5-800C8324EC12}" type="presOf" srcId="{E7672EC1-83FC-44A3-B496-DBC23F41C921}" destId="{840ABDE7-CC74-4594-B4E1-1E6A2AF18436}" srcOrd="0" destOrd="0" presId="urn:microsoft.com/office/officeart/2005/8/layout/arrow2"/>
    <dgm:cxn modelId="{FF97F7EA-E9CC-4EFB-82C5-A198E9771F61}" type="presOf" srcId="{23E62A4E-0515-41A0-BBE5-05AF38E5267E}" destId="{6407BD76-EE29-47E1-8A39-0BCEDBFBF6D4}" srcOrd="0" destOrd="1" presId="urn:microsoft.com/office/officeart/2005/8/layout/arrow2"/>
    <dgm:cxn modelId="{42C8F848-3AA8-4A8E-B5A9-3A95E939689A}" type="presOf" srcId="{C9175C69-96EE-4404-8972-AA5BD4940511}" destId="{AAB459F8-9B90-4E98-BFF8-03D23929CCC3}" srcOrd="0" destOrd="1" presId="urn:microsoft.com/office/officeart/2005/8/layout/arrow2"/>
    <dgm:cxn modelId="{DBD2F1B5-2469-4B58-9156-9E98D7AA134C}" type="presOf" srcId="{1E4107B3-9F29-4BB2-AE7A-74D5282CFEAA}" destId="{6407BD76-EE29-47E1-8A39-0BCEDBFBF6D4}" srcOrd="0" destOrd="0" presId="urn:microsoft.com/office/officeart/2005/8/layout/arrow2"/>
    <dgm:cxn modelId="{2C9E61C0-48E7-4AA9-A842-CFB6280BDC5E}" srcId="{E7672EC1-83FC-44A3-B496-DBC23F41C921}" destId="{D87751E4-EAA4-44DC-BCE7-5F699A8E170A}" srcOrd="4" destOrd="0" parTransId="{C2759F9C-9CB7-4E77-9E55-22646E3BE861}" sibTransId="{F9FD3B9C-3316-4761-9360-2AF1E335EBC4}"/>
    <dgm:cxn modelId="{4AA7D599-C95F-406D-8323-A611A9B61039}" type="presOf" srcId="{7A7C7BD1-35AD-439F-AD00-3C07150470CE}" destId="{429847C2-9512-4572-B3B2-0E6F89E560F0}" srcOrd="0" destOrd="0" presId="urn:microsoft.com/office/officeart/2005/8/layout/arrow2"/>
    <dgm:cxn modelId="{261AAE85-AC8D-4A27-9B77-3FAA18478368}" type="presOf" srcId="{934ED9A0-A3DA-4F05-AD6B-D58848A79138}" destId="{5F584D8C-F7E8-459A-8492-00E2EA36E4E8}" srcOrd="0" destOrd="0" presId="urn:microsoft.com/office/officeart/2005/8/layout/arrow2"/>
    <dgm:cxn modelId="{7CBE4457-92EB-4F5A-A252-B3935E0AD088}" type="presParOf" srcId="{840ABDE7-CC74-4594-B4E1-1E6A2AF18436}" destId="{D849B57B-14A9-4A92-A65B-2B6F9D4BF5CB}" srcOrd="0" destOrd="0" presId="urn:microsoft.com/office/officeart/2005/8/layout/arrow2"/>
    <dgm:cxn modelId="{F73DDA6D-C3E6-4372-ACD3-6E5F8DE067EB}" type="presParOf" srcId="{840ABDE7-CC74-4594-B4E1-1E6A2AF18436}" destId="{A5B26844-8BBF-45D4-83E5-9D13841FB46F}" srcOrd="1" destOrd="0" presId="urn:microsoft.com/office/officeart/2005/8/layout/arrow2"/>
    <dgm:cxn modelId="{7F21206A-D2CB-419F-B4DF-70E3E608CD1B}" type="presParOf" srcId="{A5B26844-8BBF-45D4-83E5-9D13841FB46F}" destId="{46E92D24-77EE-4DAF-8271-A486BD938551}" srcOrd="0" destOrd="0" presId="urn:microsoft.com/office/officeart/2005/8/layout/arrow2"/>
    <dgm:cxn modelId="{1588CD9F-9161-49AD-B2D5-EF353EA6CC84}" type="presParOf" srcId="{A5B26844-8BBF-45D4-83E5-9D13841FB46F}" destId="{429847C2-9512-4572-B3B2-0E6F89E560F0}" srcOrd="1" destOrd="0" presId="urn:microsoft.com/office/officeart/2005/8/layout/arrow2"/>
    <dgm:cxn modelId="{EDAE69B9-7C80-4CA1-BBD1-B15BFC6F2F4D}" type="presParOf" srcId="{A5B26844-8BBF-45D4-83E5-9D13841FB46F}" destId="{E0839798-7985-4651-A257-B813AF572448}" srcOrd="2" destOrd="0" presId="urn:microsoft.com/office/officeart/2005/8/layout/arrow2"/>
    <dgm:cxn modelId="{3F6A4900-76E5-4B94-9DAD-94BC8546AAF2}" type="presParOf" srcId="{A5B26844-8BBF-45D4-83E5-9D13841FB46F}" destId="{5F584D8C-F7E8-459A-8492-00E2EA36E4E8}" srcOrd="3" destOrd="0" presId="urn:microsoft.com/office/officeart/2005/8/layout/arrow2"/>
    <dgm:cxn modelId="{8B2D21F3-6038-44B5-8750-7F400BEDA825}" type="presParOf" srcId="{A5B26844-8BBF-45D4-83E5-9D13841FB46F}" destId="{BE97A30C-B08C-4CC5-B8BE-A8BFB0799052}" srcOrd="4" destOrd="0" presId="urn:microsoft.com/office/officeart/2005/8/layout/arrow2"/>
    <dgm:cxn modelId="{A2E740B7-C30F-4B7F-89FB-499B6EA240AF}" type="presParOf" srcId="{A5B26844-8BBF-45D4-83E5-9D13841FB46F}" destId="{6407BD76-EE29-47E1-8A39-0BCEDBFBF6D4}" srcOrd="5" destOrd="0" presId="urn:microsoft.com/office/officeart/2005/8/layout/arrow2"/>
    <dgm:cxn modelId="{2EDAF72F-69E0-40FE-AE73-D76FA0AD9A51}" type="presParOf" srcId="{A5B26844-8BBF-45D4-83E5-9D13841FB46F}" destId="{59723A27-3E0E-43FE-8FE4-AF913196E3E6}" srcOrd="6" destOrd="0" presId="urn:microsoft.com/office/officeart/2005/8/layout/arrow2"/>
    <dgm:cxn modelId="{C3DAAEBF-5E9E-4FBE-83EB-A3FF97A5DA58}" type="presParOf" srcId="{A5B26844-8BBF-45D4-83E5-9D13841FB46F}" destId="{35E96E34-9A47-4ED7-8842-EB674235116C}" srcOrd="7" destOrd="0" presId="urn:microsoft.com/office/officeart/2005/8/layout/arrow2"/>
    <dgm:cxn modelId="{323E1C8E-D6CE-4FE8-85DF-2679FA31C46E}" type="presParOf" srcId="{A5B26844-8BBF-45D4-83E5-9D13841FB46F}" destId="{015E23CA-0607-4233-A0B2-0176AD44AB29}" srcOrd="8" destOrd="0" presId="urn:microsoft.com/office/officeart/2005/8/layout/arrow2"/>
    <dgm:cxn modelId="{9879D98F-4E80-4E31-BF81-0C2BCCB73597}" type="presParOf" srcId="{A5B26844-8BBF-45D4-83E5-9D13841FB46F}" destId="{AAB459F8-9B90-4E98-BFF8-03D23929CCC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49B57B-14A9-4A92-A65B-2B6F9D4BF5CB}">
      <dsp:nvSpPr>
        <dsp:cNvPr id="0" name=""/>
        <dsp:cNvSpPr/>
      </dsp:nvSpPr>
      <dsp:spPr>
        <a:xfrm>
          <a:off x="988876" y="0"/>
          <a:ext cx="10094910" cy="63093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E92D24-77EE-4DAF-8271-A486BD938551}">
      <dsp:nvSpPr>
        <dsp:cNvPr id="0" name=""/>
        <dsp:cNvSpPr/>
      </dsp:nvSpPr>
      <dsp:spPr>
        <a:xfrm>
          <a:off x="1983225" y="4691609"/>
          <a:ext cx="232182" cy="2321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847C2-9512-4572-B3B2-0E6F89E560F0}">
      <dsp:nvSpPr>
        <dsp:cNvPr id="0" name=""/>
        <dsp:cNvSpPr/>
      </dsp:nvSpPr>
      <dsp:spPr>
        <a:xfrm>
          <a:off x="2016228" y="4807701"/>
          <a:ext cx="1488610" cy="1501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2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Circulaire 2004</a:t>
          </a:r>
          <a:endParaRPr lang="fr-F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baseline="0" dirty="0" smtClean="0"/>
            <a:t>Généralisation d’une éducation à l’environnement pour un développement durable (EEDD)</a:t>
          </a:r>
          <a:endParaRPr lang="fr-FR" sz="1300" kern="1200" dirty="0"/>
        </a:p>
      </dsp:txBody>
      <dsp:txXfrm>
        <a:off x="2016228" y="4807701"/>
        <a:ext cx="1488610" cy="1501617"/>
      </dsp:txXfrm>
    </dsp:sp>
    <dsp:sp modelId="{E0839798-7985-4651-A257-B813AF572448}">
      <dsp:nvSpPr>
        <dsp:cNvPr id="0" name=""/>
        <dsp:cNvSpPr/>
      </dsp:nvSpPr>
      <dsp:spPr>
        <a:xfrm>
          <a:off x="3240041" y="3484005"/>
          <a:ext cx="363416" cy="3634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84D8C-F7E8-459A-8492-00E2EA36E4E8}">
      <dsp:nvSpPr>
        <dsp:cNvPr id="0" name=""/>
        <dsp:cNvSpPr/>
      </dsp:nvSpPr>
      <dsp:spPr>
        <a:xfrm>
          <a:off x="3421750" y="3665714"/>
          <a:ext cx="1675755" cy="264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6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Circulaire 2007</a:t>
          </a:r>
          <a:endParaRPr lang="fr-F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baseline="0" dirty="0" smtClean="0"/>
            <a:t>Seconde phase de généralisation de l’éducation au développement durable (EDD)</a:t>
          </a:r>
          <a:endParaRPr lang="fr-FR" sz="1300" kern="1200" dirty="0"/>
        </a:p>
      </dsp:txBody>
      <dsp:txXfrm>
        <a:off x="3421750" y="3665714"/>
        <a:ext cx="1675755" cy="2643604"/>
      </dsp:txXfrm>
    </dsp:sp>
    <dsp:sp modelId="{BE97A30C-B08C-4CC5-B8BE-A8BFB0799052}">
      <dsp:nvSpPr>
        <dsp:cNvPr id="0" name=""/>
        <dsp:cNvSpPr/>
      </dsp:nvSpPr>
      <dsp:spPr>
        <a:xfrm>
          <a:off x="4855227" y="2521203"/>
          <a:ext cx="484555" cy="484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7BD76-EE29-47E1-8A39-0BCEDBFBF6D4}">
      <dsp:nvSpPr>
        <dsp:cNvPr id="0" name=""/>
        <dsp:cNvSpPr/>
      </dsp:nvSpPr>
      <dsp:spPr>
        <a:xfrm>
          <a:off x="5097505" y="2763481"/>
          <a:ext cx="1948317" cy="354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5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Circulaire 2011</a:t>
          </a:r>
          <a:endParaRPr lang="fr-F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smtClean="0"/>
            <a:t>Troisième phase de généralisation</a:t>
          </a:r>
          <a:endParaRPr lang="fr-FR" sz="1300" kern="1200"/>
        </a:p>
      </dsp:txBody>
      <dsp:txXfrm>
        <a:off x="5097505" y="2763481"/>
        <a:ext cx="1948317" cy="3545837"/>
      </dsp:txXfrm>
    </dsp:sp>
    <dsp:sp modelId="{59723A27-3E0E-43FE-8FE4-AF913196E3E6}">
      <dsp:nvSpPr>
        <dsp:cNvPr id="0" name=""/>
        <dsp:cNvSpPr/>
      </dsp:nvSpPr>
      <dsp:spPr>
        <a:xfrm>
          <a:off x="6732880" y="1769133"/>
          <a:ext cx="625884" cy="6258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96E34-9A47-4ED7-8842-EB674235116C}">
      <dsp:nvSpPr>
        <dsp:cNvPr id="0" name=""/>
        <dsp:cNvSpPr/>
      </dsp:nvSpPr>
      <dsp:spPr>
        <a:xfrm>
          <a:off x="7045823" y="2082075"/>
          <a:ext cx="2018982" cy="422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64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Note de service 2013</a:t>
          </a:r>
          <a:endParaRPr lang="fr-F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Démarche globale de développement durable dans les écoles et les établissements scolaires (E3D) - Référentiel de mise en œuvre et de labellisation</a:t>
          </a:r>
          <a:endParaRPr lang="fr-FR" sz="1300" kern="1200" dirty="0"/>
        </a:p>
      </dsp:txBody>
      <dsp:txXfrm>
        <a:off x="7045823" y="2082075"/>
        <a:ext cx="2018982" cy="4227243"/>
      </dsp:txXfrm>
    </dsp:sp>
    <dsp:sp modelId="{015E23CA-0607-4233-A0B2-0176AD44AB29}">
      <dsp:nvSpPr>
        <dsp:cNvPr id="0" name=""/>
        <dsp:cNvSpPr/>
      </dsp:nvSpPr>
      <dsp:spPr>
        <a:xfrm>
          <a:off x="8666056" y="1266911"/>
          <a:ext cx="797497" cy="797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B459F8-9B90-4E98-BFF8-03D23929CCC3}">
      <dsp:nvSpPr>
        <dsp:cNvPr id="0" name=""/>
        <dsp:cNvSpPr/>
      </dsp:nvSpPr>
      <dsp:spPr>
        <a:xfrm>
          <a:off x="9064805" y="1665660"/>
          <a:ext cx="2018982" cy="464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57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Circulaire 2015</a:t>
          </a:r>
          <a:endParaRPr lang="fr-F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Instruction relative au déploiement de l'éducation au développement durable dans l'ensemble des écoles et établissements scolaires pour la période 2015-2018</a:t>
          </a:r>
          <a:endParaRPr lang="fr-FR" sz="1300" kern="1200" dirty="0"/>
        </a:p>
      </dsp:txBody>
      <dsp:txXfrm>
        <a:off x="9064805" y="1665660"/>
        <a:ext cx="2018982" cy="464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18326A-8E66-461A-A770-C977863CCCCA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B3877D-F5AC-436B-A6B4-C067D68063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0777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Circulaire</a:t>
            </a:r>
            <a:r>
              <a:rPr lang="fr-FR" baseline="0" dirty="0" smtClean="0"/>
              <a:t> 2004 : Généralisation d’une éducation à l’environnement pour un développement durable (EEDD)</a:t>
            </a:r>
          </a:p>
          <a:p>
            <a:r>
              <a:rPr lang="fr-FR" baseline="0" dirty="0" smtClean="0"/>
              <a:t>Circulaire 2007 : Seconde phase de généralisation de l’éducation au développement durable (EDD)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3877D-F5AC-436B-A6B4-C067D680639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445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Une croissance lente, mais continue</a:t>
            </a:r>
          </a:p>
          <a:p>
            <a:pPr lvl="1"/>
            <a:r>
              <a:rPr lang="fr-FR" sz="1400" dirty="0" smtClean="0">
                <a:solidFill>
                  <a:srgbClr val="0000FF"/>
                </a:solidFill>
              </a:rPr>
              <a:t>2014 : 25 établissements et écoles</a:t>
            </a:r>
          </a:p>
          <a:p>
            <a:pPr lvl="1"/>
            <a:r>
              <a:rPr lang="fr-FR" sz="1400" dirty="0" smtClean="0">
                <a:solidFill>
                  <a:srgbClr val="0000FF"/>
                </a:solidFill>
              </a:rPr>
              <a:t>2015 : 34 établissements et écoles</a:t>
            </a:r>
          </a:p>
          <a:p>
            <a:pPr lvl="1"/>
            <a:r>
              <a:rPr lang="fr-FR" sz="1400" dirty="0" smtClean="0">
                <a:solidFill>
                  <a:srgbClr val="0000FF"/>
                </a:solidFill>
              </a:rPr>
              <a:t>2016 : 46 établissements et écoles</a:t>
            </a:r>
          </a:p>
          <a:p>
            <a:pPr lvl="1"/>
            <a:r>
              <a:rPr lang="fr-FR" sz="1400" b="1" dirty="0" smtClean="0">
                <a:solidFill>
                  <a:srgbClr val="00B050"/>
                </a:solidFill>
              </a:rPr>
              <a:t>2017 : 27 nouvelles candidatures</a:t>
            </a:r>
          </a:p>
          <a:p>
            <a:pPr lvl="1"/>
            <a:r>
              <a:rPr lang="fr-FR" sz="1400" b="1" dirty="0" smtClean="0">
                <a:solidFill>
                  <a:srgbClr val="00B050"/>
                </a:solidFill>
              </a:rPr>
              <a:t>(dont 9 MFR) </a:t>
            </a:r>
            <a:r>
              <a:rPr lang="fr-FR" sz="1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Encore des zones d'ombre </a:t>
            </a:r>
          </a:p>
          <a:p>
            <a:r>
              <a:rPr lang="fr-FR" sz="1400" dirty="0" smtClean="0">
                <a:solidFill>
                  <a:srgbClr val="0000FF"/>
                </a:solidFill>
              </a:rPr>
              <a:t>La labellisation concerne surtout le second degré </a:t>
            </a:r>
          </a:p>
          <a:p>
            <a:r>
              <a:rPr lang="fr-FR" sz="1400" dirty="0" smtClean="0">
                <a:solidFill>
                  <a:srgbClr val="0000FF"/>
                </a:solidFill>
              </a:rPr>
              <a:t>A peine un tiers des E3D obtiennent le niveau 3 </a:t>
            </a:r>
          </a:p>
          <a:p>
            <a:pPr lvl="1"/>
            <a:endParaRPr lang="fr-FR" sz="14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44229-C3F8-4E47-8CF3-BC23AD8258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xmlns="" val="243573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3877D-F5AC-436B-A6B4-C067D680639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774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3877D-F5AC-436B-A6B4-C067D680639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636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3877D-F5AC-436B-A6B4-C067D680639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511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D554-F189-4425-BBC1-790A1D3AF8EA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CC77-7A74-4ED0-A07B-36C8AFC60D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3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C259-6A16-4DDE-8B3B-AB72E7F3DF3D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F0AB-248D-4E5C-9DDC-546CAF6EE0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766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7F16-E710-4FCC-B487-25C62E60740E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95AB-0E94-4B27-BD26-D12FB22B18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913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E79C-5DF3-4D6C-9947-05EB04BBE9A2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6990-F72E-4214-89EF-F2DE15FC22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443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68BB-A5B8-4EAF-BF81-476FDB2CB41A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FEB6-9045-472E-BAFF-40F466C096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603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2C35-0CDD-4778-AF5B-DCAA2DC904D7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A8A0-7EE0-4A96-A74A-FD66EF56DC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299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FFE2-7EC4-419E-996B-F0A91FC233F9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9111-B154-4FF8-BB7C-9378F63186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826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D39F-5AF3-4549-B277-5979146B8BA5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72A6-B6FE-42EB-904C-9D27360D6E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541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514B-658D-420A-BE94-6C58068C6CB8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8280-7848-4F51-B52C-8B64601930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352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45B9-3D26-4527-8162-1EEF0957578C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5F87-D667-4627-923C-19DEEC934B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379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FD8A-0972-401D-BBBB-02164F67A245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9196-9079-4E71-98F1-86BFADCA0E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380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5F897C-2A28-40F5-8A3E-0C089BC36783}" type="datetimeFigureOut">
              <a:rPr lang="fr-FR"/>
              <a:pPr>
                <a:defRPr/>
              </a:pPr>
              <a:t>15/10/2017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6E822-BF54-45B9-9468-6C5AF89DF8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mtClean="0"/>
          </a:p>
        </p:txBody>
      </p:sp>
      <p:pic>
        <p:nvPicPr>
          <p:cNvPr id="2051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432" y="153384"/>
            <a:ext cx="10685126" cy="67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re 1"/>
          <p:cNvSpPr>
            <a:spLocks noGrp="1"/>
          </p:cNvSpPr>
          <p:nvPr>
            <p:ph type="ctrTitle"/>
          </p:nvPr>
        </p:nvSpPr>
        <p:spPr>
          <a:xfrm>
            <a:off x="2568624" y="692696"/>
            <a:ext cx="9144000" cy="2088232"/>
          </a:xfrm>
        </p:spPr>
        <p:txBody>
          <a:bodyPr/>
          <a:lstStyle/>
          <a:p>
            <a:pPr algn="r" eaLnBrk="1" hangingPunct="1"/>
            <a:r>
              <a:rPr lang="fr-FR" sz="3200" b="1" dirty="0">
                <a:solidFill>
                  <a:srgbClr val="0066FF"/>
                </a:solidFill>
              </a:rPr>
              <a:t>L’ÉDUCATION AU DÉVELOPPEMENT DURABLE DANS L’ACADÉMIE D’AIX-MARSEILLE </a:t>
            </a:r>
            <a:br>
              <a:rPr lang="fr-FR" sz="3200" b="1" dirty="0">
                <a:solidFill>
                  <a:srgbClr val="0066FF"/>
                </a:solidFill>
              </a:rPr>
            </a:br>
            <a:r>
              <a:rPr lang="fr-FR" sz="3200" b="1" dirty="0">
                <a:solidFill>
                  <a:srgbClr val="0066FF"/>
                </a:solidFill>
              </a:rPr>
              <a:t>EN </a:t>
            </a:r>
            <a:r>
              <a:rPr lang="fr-FR" sz="3200" b="1" dirty="0" smtClean="0">
                <a:solidFill>
                  <a:srgbClr val="0066FF"/>
                </a:solidFill>
              </a:rPr>
              <a:t>2017</a:t>
            </a:r>
            <a:endParaRPr lang="fr-FR" altLang="fr-FR" sz="3200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3144836" y="265327"/>
            <a:ext cx="5775555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altLang="fr-FR" b="1" dirty="0" smtClean="0">
                <a:solidFill>
                  <a:srgbClr val="0066FF"/>
                </a:solidFill>
                <a:latin typeface="Arial" charset="0"/>
                <a:ea typeface="+mn-ea"/>
                <a:cs typeface="Arial" charset="0"/>
              </a:rPr>
              <a:t>LES PARTENARIATS</a:t>
            </a:r>
            <a:endParaRPr lang="fr-FR" altLang="fr-FR" b="1" dirty="0">
              <a:solidFill>
                <a:srgbClr val="0066F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195" name="Picture 2" descr="C:\Users\mc2r13\Documents\GROUPE EDD\PACA1-coul_RVB__03_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5937" y="2940910"/>
            <a:ext cx="2936875" cy="1454150"/>
          </a:xfrm>
          <a:noFill/>
        </p:spPr>
      </p:pic>
      <p:sp>
        <p:nvSpPr>
          <p:cNvPr id="8196" name="AutoShape 4" descr="Résultat de recherche d'images pour &quot;logo maif&quot;"/>
          <p:cNvSpPr>
            <a:spLocks noChangeAspect="1" noChangeArrowheads="1"/>
          </p:cNvSpPr>
          <p:nvPr/>
        </p:nvSpPr>
        <p:spPr bwMode="auto">
          <a:xfrm>
            <a:off x="1679575" y="-411163"/>
            <a:ext cx="10096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197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7349" y="1013367"/>
            <a:ext cx="174362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Users\mc2r13\Documents\GROUPE EDD\COM nov 2015\graine pa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946" y="4990318"/>
            <a:ext cx="26257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373" y="1524855"/>
            <a:ext cx="1992813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AutoShape 12" descr="Résultat de recherche d'images pour &quot;logo conseil departemental 05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202" name="Picture 1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453" y="2940910"/>
            <a:ext cx="31686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35" y="1522057"/>
            <a:ext cx="2912745" cy="8235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2954" y="3002646"/>
            <a:ext cx="1392414" cy="13924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500" y="4906750"/>
            <a:ext cx="2388557" cy="129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7027" y="5032750"/>
            <a:ext cx="3044268" cy="10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1270501"/>
            <a:ext cx="11233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</a:t>
            </a:r>
            <a:r>
              <a:rPr lang="fr-FR" dirty="0"/>
              <a:t>réseau regroupe les </a:t>
            </a:r>
            <a:r>
              <a:rPr lang="fr-FR" dirty="0" smtClean="0"/>
              <a:t>écoles </a:t>
            </a:r>
            <a:r>
              <a:rPr lang="fr-FR" dirty="0"/>
              <a:t>et les établissements d’un même secteur géographique : collèges, lycées professionnels, lycées </a:t>
            </a:r>
            <a:r>
              <a:rPr lang="fr-FR" dirty="0" smtClean="0"/>
              <a:t>généraux</a:t>
            </a:r>
            <a:r>
              <a:rPr lang="fr-FR" dirty="0"/>
              <a:t>, technologiques, polyvalents et EREA. Les réseaux de l’éducation prioritaire s’inscrivent dans </a:t>
            </a:r>
            <a:r>
              <a:rPr lang="fr-FR" dirty="0" smtClean="0"/>
              <a:t>la </a:t>
            </a:r>
            <a:r>
              <a:rPr lang="fr-FR" dirty="0"/>
              <a:t>cohérence académique des réseaux écoles – établissements.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826" y="2644169"/>
            <a:ext cx="11233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mise en réseau permet aux écoles et aux établissements </a:t>
            </a:r>
            <a:r>
              <a:rPr lang="fr-FR" b="1" dirty="0"/>
              <a:t>d’élaborer une stratégie </a:t>
            </a:r>
            <a:r>
              <a:rPr lang="fr-FR" b="1" dirty="0" smtClean="0"/>
              <a:t>éducative </a:t>
            </a:r>
            <a:r>
              <a:rPr lang="fr-FR" b="1" dirty="0"/>
              <a:t>de proximité et de la mettre en œuvre, en cohérence avec les orientations nationales et </a:t>
            </a:r>
            <a:r>
              <a:rPr lang="fr-FR" b="1" dirty="0" smtClean="0"/>
              <a:t>académiques </a:t>
            </a:r>
            <a:r>
              <a:rPr lang="fr-FR" dirty="0"/>
              <a:t>et en relation étroite avec les partenaires locaux et les entreprises. Le réseau favorise les </a:t>
            </a:r>
            <a:r>
              <a:rPr lang="fr-FR" dirty="0" smtClean="0"/>
              <a:t>expérimentations </a:t>
            </a:r>
            <a:r>
              <a:rPr lang="fr-FR" dirty="0"/>
              <a:t>au service de la réussite de tous les élèves.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826" y="4294837"/>
            <a:ext cx="11254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À partir d’un diagnostic fondé d’une part sur la connaissance des caractéristiques du réseau par ses </a:t>
            </a:r>
            <a:r>
              <a:rPr lang="fr-FR" dirty="0" smtClean="0"/>
              <a:t>acteurs</a:t>
            </a:r>
            <a:r>
              <a:rPr lang="fr-FR" dirty="0"/>
              <a:t>, d’autre part sur des données fournies par l’autorité académique</a:t>
            </a:r>
            <a:r>
              <a:rPr lang="fr-FR" b="1" dirty="0"/>
              <a:t>, le directoire définit des </a:t>
            </a:r>
            <a:r>
              <a:rPr lang="fr-FR" b="1" dirty="0" smtClean="0"/>
              <a:t>objectifs</a:t>
            </a:r>
            <a:r>
              <a:rPr lang="fr-FR" b="1" dirty="0"/>
              <a:t>, des priorités et des indicateurs cibles, formalisés dans un projet de </a:t>
            </a:r>
            <a:r>
              <a:rPr lang="fr-FR" b="1" dirty="0" smtClean="0"/>
              <a:t>réseau </a:t>
            </a:r>
            <a:r>
              <a:rPr lang="fr-FR" dirty="0" smtClean="0"/>
              <a:t>qui </a:t>
            </a:r>
            <a:r>
              <a:rPr lang="fr-FR" dirty="0"/>
              <a:t>donnera lieu à </a:t>
            </a:r>
            <a:r>
              <a:rPr lang="fr-FR" dirty="0" smtClean="0"/>
              <a:t>l’établissement </a:t>
            </a:r>
            <a:r>
              <a:rPr lang="fr-FR" dirty="0"/>
              <a:t>d’un contrat. Il est attendu du réseau qu’il explicite la stratégie qu’il va mettre en œuvre.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4032" y="5807005"/>
            <a:ext cx="525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Extraits de la charte </a:t>
            </a:r>
            <a:r>
              <a:rPr lang="fr-FR" dirty="0"/>
              <a:t>de </a:t>
            </a:r>
            <a:r>
              <a:rPr lang="fr-FR" dirty="0" smtClean="0"/>
              <a:t>fonctionnement </a:t>
            </a:r>
          </a:p>
          <a:p>
            <a:r>
              <a:rPr lang="fr-FR" dirty="0" smtClean="0"/>
              <a:t>Bulletin académique n° 359, du 18 septembre 217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8031" y="191252"/>
            <a:ext cx="11352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FF"/>
                </a:solidFill>
              </a:rPr>
              <a:t>PERSPECTIVES : LES </a:t>
            </a:r>
            <a:r>
              <a:rPr lang="fr-FR" sz="2400" b="1" dirty="0">
                <a:solidFill>
                  <a:srgbClr val="0066FF"/>
                </a:solidFill>
              </a:rPr>
              <a:t>RÉSEAUX ÉCOLES – ÉTABLISSEMENTS DEVIENNENT L’ENTITÉ TERRITORIALE DE </a:t>
            </a:r>
            <a:r>
              <a:rPr lang="fr-FR" sz="2400" b="1" dirty="0" smtClean="0">
                <a:solidFill>
                  <a:srgbClr val="0066FF"/>
                </a:solidFill>
              </a:rPr>
              <a:t>RÉFÉRENCE DE L’ACAD</a:t>
            </a:r>
            <a:r>
              <a:rPr lang="fr-FR" sz="2400" b="1" dirty="0">
                <a:solidFill>
                  <a:srgbClr val="0066FF"/>
                </a:solidFill>
              </a:rPr>
              <a:t>É</a:t>
            </a:r>
            <a:r>
              <a:rPr lang="fr-FR" sz="2400" b="1" dirty="0" smtClean="0">
                <a:solidFill>
                  <a:srgbClr val="0066FF"/>
                </a:solidFill>
              </a:rPr>
              <a:t>MIE </a:t>
            </a:r>
            <a:endParaRPr lang="fr-FR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6754" y="5400000"/>
            <a:ext cx="1944000" cy="1458000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687930789"/>
              </p:ext>
            </p:extLst>
          </p:nvPr>
        </p:nvGraphicFramePr>
        <p:xfrm>
          <a:off x="119336" y="548680"/>
          <a:ext cx="12072664" cy="630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5400" y="26404"/>
            <a:ext cx="1059982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00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dirty="0" smtClean="0">
                <a:solidFill>
                  <a:srgbClr val="00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GÉNÉRALISATION DE L’</a:t>
            </a:r>
            <a:r>
              <a:rPr lang="fr-FR" sz="2800" b="1" dirty="0">
                <a:solidFill>
                  <a:srgbClr val="00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solidFill>
                  <a:srgbClr val="00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ÉDUCATION AU DÉVELOPPEMENT DURABLE</a:t>
            </a:r>
            <a:endParaRPr lang="fr-FR" sz="2800" b="1" dirty="0">
              <a:solidFill>
                <a:srgbClr val="0066FF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6001" y="363432"/>
            <a:ext cx="5021952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4000" b="1" dirty="0">
                <a:solidFill>
                  <a:srgbClr val="0066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DÉMARCHE « E3D »</a:t>
            </a:r>
            <a:endParaRPr lang="fr-FR" sz="4000" b="1" dirty="0">
              <a:solidFill>
                <a:srgbClr val="0066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921" y="1177198"/>
            <a:ext cx="10806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j-lt"/>
                <a:ea typeface="Times New Roman" panose="02020603050405020304" pitchFamily="18" charset="0"/>
              </a:rPr>
              <a:t>La </a:t>
            </a:r>
            <a:r>
              <a:rPr lang="fr-FR" dirty="0">
                <a:latin typeface="+mj-lt"/>
                <a:ea typeface="Times New Roman" panose="02020603050405020304" pitchFamily="18" charset="0"/>
              </a:rPr>
              <a:t>labellisation « E3D » (Ecole ou </a:t>
            </a:r>
            <a:r>
              <a:rPr lang="fr-FR" dirty="0" smtClean="0">
                <a:latin typeface="+mj-lt"/>
                <a:ea typeface="Times New Roman" panose="02020603050405020304" pitchFamily="18" charset="0"/>
              </a:rPr>
              <a:t>Etablissement </a:t>
            </a:r>
            <a:r>
              <a:rPr lang="fr-FR" dirty="0">
                <a:latin typeface="+mj-lt"/>
                <a:ea typeface="Times New Roman" panose="02020603050405020304" pitchFamily="18" charset="0"/>
              </a:rPr>
              <a:t>en Démarche globale de Développement Durable) a été officiellement lancée par le ministère de l'éducation nationale le 29 août 2013.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920" y="3339552"/>
            <a:ext cx="10806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j-lt"/>
                <a:ea typeface="Times New Roman" panose="02020603050405020304" pitchFamily="18" charset="0"/>
              </a:rPr>
              <a:t>Elle repose sur trois niveaux de labellisation : </a:t>
            </a:r>
          </a:p>
          <a:p>
            <a:pPr marL="342900" indent="-342900">
              <a:buAutoNum type="arabicPeriod"/>
            </a:pPr>
            <a:r>
              <a:rPr lang="fr-FR" dirty="0" smtClean="0">
                <a:latin typeface="+mj-lt"/>
                <a:ea typeface="Times New Roman" panose="02020603050405020304" pitchFamily="18" charset="0"/>
              </a:rPr>
              <a:t>L’engagement dans la démarche</a:t>
            </a:r>
          </a:p>
          <a:p>
            <a:pPr marL="342900" indent="-342900">
              <a:buAutoNum type="arabicPeriod"/>
            </a:pPr>
            <a:r>
              <a:rPr lang="fr-FR" dirty="0" smtClean="0">
                <a:latin typeface="+mj-lt"/>
                <a:ea typeface="Times New Roman" panose="02020603050405020304" pitchFamily="18" charset="0"/>
              </a:rPr>
              <a:t>L’approfondissement</a:t>
            </a:r>
          </a:p>
          <a:p>
            <a:pPr marL="342900" indent="-342900">
              <a:buAutoNum type="arabicPeriod"/>
            </a:pPr>
            <a:r>
              <a:rPr lang="fr-FR" dirty="0" smtClean="0">
                <a:latin typeface="+mj-lt"/>
                <a:ea typeface="Times New Roman" panose="02020603050405020304" pitchFamily="18" charset="0"/>
              </a:rPr>
              <a:t>Le déploiement</a:t>
            </a:r>
            <a:endParaRPr lang="fr-FR" dirty="0">
              <a:latin typeface="+mj-lt"/>
              <a:ea typeface="Times New Roman" panose="02020603050405020304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43254" y="4743539"/>
            <a:ext cx="10830445" cy="1997829"/>
            <a:chOff x="690309" y="4860171"/>
            <a:chExt cx="10830445" cy="1997829"/>
          </a:xfrm>
        </p:grpSpPr>
        <p:sp>
          <p:nvSpPr>
            <p:cNvPr id="9" name="Rectangle 8"/>
            <p:cNvSpPr/>
            <p:nvPr/>
          </p:nvSpPr>
          <p:spPr>
            <a:xfrm>
              <a:off x="690309" y="4860171"/>
              <a:ext cx="108062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+mj-lt"/>
                  <a:ea typeface="Times New Roman" panose="02020603050405020304" pitchFamily="18" charset="0"/>
                </a:rPr>
                <a:t>Chaque année, une commission de labellisation composée des partenaires et du groupe de pilotage académique se réunit au terme d’une procédure qui s’étale sur l’année scolaire pour attribuer le label. </a:t>
              </a:r>
              <a:endParaRPr lang="fr-FR" dirty="0"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6754" y="5400000"/>
              <a:ext cx="1944000" cy="1458000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743253" y="1892394"/>
            <a:ext cx="11089233" cy="1243500"/>
            <a:chOff x="714462" y="2032192"/>
            <a:chExt cx="11089233" cy="1243500"/>
          </a:xfrm>
        </p:grpSpPr>
        <p:sp>
          <p:nvSpPr>
            <p:cNvPr id="7" name="Rectangle 6"/>
            <p:cNvSpPr/>
            <p:nvPr/>
          </p:nvSpPr>
          <p:spPr>
            <a:xfrm>
              <a:off x="714463" y="2032192"/>
              <a:ext cx="108062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+mj-lt"/>
                  <a:ea typeface="Times New Roman" panose="02020603050405020304" pitchFamily="18" charset="0"/>
                </a:rPr>
                <a:t>Les objectifs visés à travers la labellisation E3D sont </a:t>
              </a:r>
              <a:r>
                <a:rPr lang="fr-FR" dirty="0" smtClean="0">
                  <a:latin typeface="+mj-lt"/>
                  <a:ea typeface="Times New Roman" panose="02020603050405020304" pitchFamily="18" charset="0"/>
                </a:rPr>
                <a:t>:</a:t>
              </a:r>
              <a:endParaRPr lang="fr-FR" dirty="0">
                <a:latin typeface="+mj-lt"/>
                <a:ea typeface="Times New Roman" panose="02020603050405020304" pitchFamily="18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714462" y="2448429"/>
              <a:ext cx="11089233" cy="827263"/>
              <a:chOff x="714462" y="2448429"/>
              <a:chExt cx="11089233" cy="82726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14463" y="2886996"/>
                <a:ext cx="11089232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3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fr-FR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développer </a:t>
                </a: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les partenariats, notamment avec les acteurs territoriaux.</a:t>
                </a:r>
                <a:endParaRPr lang="fr-FR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4462" y="2448429"/>
                <a:ext cx="10566113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3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fr-FR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mettre en valeur les projets EDD déjà existant en les appuyant sur une vraie politique d'établissement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4016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3049" y="57809"/>
            <a:ext cx="4997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66FF"/>
                </a:solidFill>
              </a:rPr>
              <a:t>LABELLISATION </a:t>
            </a:r>
            <a:r>
              <a:rPr lang="fr-FR" sz="3600" b="1" dirty="0" smtClean="0">
                <a:solidFill>
                  <a:srgbClr val="0066FF"/>
                </a:solidFill>
              </a:rPr>
              <a:t>2017</a:t>
            </a:r>
            <a:endParaRPr lang="fr-FR" sz="3600" b="1" dirty="0">
              <a:solidFill>
                <a:srgbClr val="0066FF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2675992"/>
              </p:ext>
            </p:extLst>
          </p:nvPr>
        </p:nvGraphicFramePr>
        <p:xfrm>
          <a:off x="683443" y="7041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/>
          <a:srcRect l="77555" t="18604" r="3060" b="16054"/>
          <a:stretch/>
        </p:blipFill>
        <p:spPr bwMode="auto">
          <a:xfrm>
            <a:off x="7482136" y="646923"/>
            <a:ext cx="4248000" cy="3221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2490220"/>
              </p:ext>
            </p:extLst>
          </p:nvPr>
        </p:nvGraphicFramePr>
        <p:xfrm>
          <a:off x="683443" y="38680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3178822"/>
              </p:ext>
            </p:extLst>
          </p:nvPr>
        </p:nvGraphicFramePr>
        <p:xfrm>
          <a:off x="7320136" y="38680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mc2r13\Desktop\DSC00138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644" y="5562204"/>
            <a:ext cx="214947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Users\mc2r13\Pictures\remise palmes et label\PREVET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919" y="5168504"/>
            <a:ext cx="29527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1740594" y="-27384"/>
            <a:ext cx="89646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solidFill>
                  <a:srgbClr val="0066FF"/>
                </a:solidFill>
              </a:rPr>
              <a:t>Cérémonie de remise des labels</a:t>
            </a:r>
          </a:p>
        </p:txBody>
      </p:sp>
      <p:pic>
        <p:nvPicPr>
          <p:cNvPr id="10" name="Picture 5" descr="C:\Users\mc2r13\Desktop\DSC00268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206" y="1075929"/>
            <a:ext cx="25558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mc2r13\Pictures\remise palmes et label\Quinet 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1294" y="2825354"/>
            <a:ext cx="33639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:\Users\mc2r13\Pictures\remise palmes et label\NDF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669" y="4338241"/>
            <a:ext cx="25923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:\Users\mc2r13\Pictures\remise palmes et label\MATAGOTS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206" y="3041254"/>
            <a:ext cx="260191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:\Users\mc2r13\Pictures\remise palmes et label\LA FONTAINE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581" y="3041254"/>
            <a:ext cx="2160588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mc2r13\Desktop\PERI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731" y="5520929"/>
            <a:ext cx="15843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:\Users\mc2r13\Pictures\remise palmes et label\INSTALLAT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9381" y="1169591"/>
            <a:ext cx="4768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C:\Users\mc2r13\Pictures\remise palmes et label\GPE PILOTAGE ED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856" y="1169591"/>
            <a:ext cx="38163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8"/>
          <p:cNvSpPr txBox="1">
            <a:spLocks noChangeArrowheads="1"/>
          </p:cNvSpPr>
          <p:nvPr/>
        </p:nvSpPr>
        <p:spPr bwMode="auto">
          <a:xfrm>
            <a:off x="6493569" y="5201841"/>
            <a:ext cx="2303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GS ND de France</a:t>
            </a:r>
          </a:p>
        </p:txBody>
      </p:sp>
      <p:sp>
        <p:nvSpPr>
          <p:cNvPr id="19" name="ZoneTexte 19"/>
          <p:cNvSpPr txBox="1">
            <a:spLocks noChangeArrowheads="1"/>
          </p:cNvSpPr>
          <p:nvPr/>
        </p:nvSpPr>
        <p:spPr bwMode="auto">
          <a:xfrm>
            <a:off x="9012931" y="5346304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Lycée Mistral</a:t>
            </a:r>
          </a:p>
        </p:txBody>
      </p:sp>
      <p:sp>
        <p:nvSpPr>
          <p:cNvPr id="20" name="ZoneTexte 20"/>
          <p:cNvSpPr txBox="1">
            <a:spLocks noChangeArrowheads="1"/>
          </p:cNvSpPr>
          <p:nvPr/>
        </p:nvSpPr>
        <p:spPr bwMode="auto">
          <a:xfrm>
            <a:off x="7609581" y="4049316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Collège Edgar Quinet</a:t>
            </a:r>
          </a:p>
        </p:txBody>
      </p:sp>
      <p:sp>
        <p:nvSpPr>
          <p:cNvPr id="21" name="ZoneTexte 19"/>
          <p:cNvSpPr txBox="1">
            <a:spLocks noChangeArrowheads="1"/>
          </p:cNvSpPr>
          <p:nvPr/>
        </p:nvSpPr>
        <p:spPr bwMode="auto">
          <a:xfrm>
            <a:off x="3540819" y="6497241"/>
            <a:ext cx="287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Collège  Jacques Prévert</a:t>
            </a:r>
          </a:p>
        </p:txBody>
      </p:sp>
      <p:sp>
        <p:nvSpPr>
          <p:cNvPr id="22" name="ZoneTexte 20"/>
          <p:cNvSpPr txBox="1">
            <a:spLocks noChangeArrowheads="1"/>
          </p:cNvSpPr>
          <p:nvPr/>
        </p:nvSpPr>
        <p:spPr bwMode="auto">
          <a:xfrm>
            <a:off x="7285731" y="6460729"/>
            <a:ext cx="237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Lycée Périer</a:t>
            </a:r>
          </a:p>
        </p:txBody>
      </p:sp>
      <p:sp>
        <p:nvSpPr>
          <p:cNvPr id="23" name="ZoneTexte 21"/>
          <p:cNvSpPr txBox="1">
            <a:spLocks noChangeArrowheads="1"/>
          </p:cNvSpPr>
          <p:nvPr/>
        </p:nvSpPr>
        <p:spPr bwMode="auto">
          <a:xfrm>
            <a:off x="7141269" y="2680891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Groupe de pilotage EDD</a:t>
            </a:r>
          </a:p>
        </p:txBody>
      </p:sp>
      <p:pic>
        <p:nvPicPr>
          <p:cNvPr id="24" name="Image 23" descr="LUMIERE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206" y="4554141"/>
            <a:ext cx="20129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mc2r13\Desktop\PESQUIER 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206" y="5563791"/>
            <a:ext cx="18716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4"/>
          <p:cNvSpPr txBox="1">
            <a:spLocks noChangeArrowheads="1"/>
          </p:cNvSpPr>
          <p:nvPr/>
        </p:nvSpPr>
        <p:spPr bwMode="auto">
          <a:xfrm>
            <a:off x="1561206" y="6497241"/>
            <a:ext cx="2411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Collège Pesquier</a:t>
            </a:r>
          </a:p>
        </p:txBody>
      </p:sp>
      <p:sp>
        <p:nvSpPr>
          <p:cNvPr id="27" name="ZoneTexte 25"/>
          <p:cNvSpPr txBox="1">
            <a:spLocks noChangeArrowheads="1"/>
          </p:cNvSpPr>
          <p:nvPr/>
        </p:nvSpPr>
        <p:spPr bwMode="auto">
          <a:xfrm>
            <a:off x="1561206" y="2825354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Lycée Joliot-Curie</a:t>
            </a:r>
          </a:p>
        </p:txBody>
      </p:sp>
      <p:pic>
        <p:nvPicPr>
          <p:cNvPr id="28" name="Picture 4" descr="C:\Users\mc2r13\Desktop\MISTRAL Bis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0056" y="4423966"/>
            <a:ext cx="18351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6" descr="MELIZAN 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0206" y="5633641"/>
            <a:ext cx="1905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7"/>
          <p:cNvSpPr txBox="1">
            <a:spLocks noChangeArrowheads="1"/>
          </p:cNvSpPr>
          <p:nvPr/>
        </p:nvSpPr>
        <p:spPr bwMode="auto">
          <a:xfrm>
            <a:off x="9049444" y="6460729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GS Mélizan</a:t>
            </a:r>
          </a:p>
        </p:txBody>
      </p:sp>
      <p:pic>
        <p:nvPicPr>
          <p:cNvPr id="31" name="Picture 6" descr="C:\Users\mc2r13\Desktop\DSC00142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256" y="3041254"/>
            <a:ext cx="17018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8" descr="MARSEILLEVEYRE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719" y="4265216"/>
            <a:ext cx="23764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22"/>
          <p:cNvSpPr txBox="1">
            <a:spLocks noChangeArrowheads="1"/>
          </p:cNvSpPr>
          <p:nvPr/>
        </p:nvSpPr>
        <p:spPr bwMode="auto">
          <a:xfrm>
            <a:off x="4764781" y="3977879"/>
            <a:ext cx="309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Collège J de la Fontaine</a:t>
            </a:r>
          </a:p>
        </p:txBody>
      </p:sp>
      <p:sp>
        <p:nvSpPr>
          <p:cNvPr id="34" name="ZoneTexte 21"/>
          <p:cNvSpPr txBox="1">
            <a:spLocks noChangeArrowheads="1"/>
          </p:cNvSpPr>
          <p:nvPr/>
        </p:nvSpPr>
        <p:spPr bwMode="auto">
          <a:xfrm>
            <a:off x="1561206" y="4122341"/>
            <a:ext cx="2411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Collège les Matagots</a:t>
            </a:r>
          </a:p>
        </p:txBody>
      </p:sp>
      <p:sp>
        <p:nvSpPr>
          <p:cNvPr id="35" name="ZoneTexte 29"/>
          <p:cNvSpPr txBox="1">
            <a:spLocks noChangeArrowheads="1"/>
          </p:cNvSpPr>
          <p:nvPr/>
        </p:nvSpPr>
        <p:spPr bwMode="auto">
          <a:xfrm>
            <a:off x="1740594" y="5201841"/>
            <a:ext cx="172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Lycée Lumière</a:t>
            </a:r>
          </a:p>
        </p:txBody>
      </p:sp>
      <p:sp>
        <p:nvSpPr>
          <p:cNvPr id="36" name="ZoneTexte 30"/>
          <p:cNvSpPr txBox="1">
            <a:spLocks noChangeArrowheads="1"/>
          </p:cNvSpPr>
          <p:nvPr/>
        </p:nvSpPr>
        <p:spPr bwMode="auto">
          <a:xfrm>
            <a:off x="3612256" y="4985941"/>
            <a:ext cx="2665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Lycée Marseilleveyre</a:t>
            </a:r>
          </a:p>
        </p:txBody>
      </p:sp>
      <p:sp>
        <p:nvSpPr>
          <p:cNvPr id="37" name="ZoneTexte 31"/>
          <p:cNvSpPr txBox="1">
            <a:spLocks noChangeArrowheads="1"/>
          </p:cNvSpPr>
          <p:nvPr/>
        </p:nvSpPr>
        <p:spPr bwMode="auto">
          <a:xfrm>
            <a:off x="6133206" y="6460729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Futur E3D</a:t>
            </a:r>
          </a:p>
        </p:txBody>
      </p:sp>
      <p:sp>
        <p:nvSpPr>
          <p:cNvPr id="38" name="ZoneTexte 33"/>
          <p:cNvSpPr txBox="1">
            <a:spLocks noChangeArrowheads="1"/>
          </p:cNvSpPr>
          <p:nvPr/>
        </p:nvSpPr>
        <p:spPr bwMode="auto">
          <a:xfrm>
            <a:off x="2820094" y="737791"/>
            <a:ext cx="7129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dirty="0">
                <a:solidFill>
                  <a:srgbClr val="0066FF"/>
                </a:solidFill>
              </a:rPr>
              <a:t>9 janvier 2017 au Lycée </a:t>
            </a:r>
            <a:r>
              <a:rPr lang="fr-FR" altLang="fr-FR" dirty="0" err="1">
                <a:solidFill>
                  <a:srgbClr val="0066FF"/>
                </a:solidFill>
              </a:rPr>
              <a:t>Marseilleveyre</a:t>
            </a:r>
            <a:r>
              <a:rPr lang="fr-FR" altLang="fr-FR" dirty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39" name="Image 34" descr="LOGO EDD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644" y="2249091"/>
            <a:ext cx="7921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4" descr="MENU 1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781" y="2106216"/>
            <a:ext cx="21605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35"/>
          <p:cNvSpPr txBox="1">
            <a:spLocks noChangeArrowheads="1"/>
          </p:cNvSpPr>
          <p:nvPr/>
        </p:nvSpPr>
        <p:spPr bwMode="auto">
          <a:xfrm>
            <a:off x="4837806" y="2680891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Collège S Menu</a:t>
            </a:r>
          </a:p>
        </p:txBody>
      </p:sp>
      <p:pic>
        <p:nvPicPr>
          <p:cNvPr id="42" name="Image 36" descr="MISTRAL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1856" y="4841479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37"/>
          <p:cNvSpPr txBox="1">
            <a:spLocks noChangeArrowheads="1"/>
          </p:cNvSpPr>
          <p:nvPr/>
        </p:nvSpPr>
        <p:spPr bwMode="auto">
          <a:xfrm>
            <a:off x="9157394" y="5201841"/>
            <a:ext cx="1835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Lycée Mistral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199456" y="72107"/>
            <a:ext cx="1051316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rgbClr val="0066FF"/>
                </a:solidFill>
              </a:rPr>
              <a:t>QUELQUES INSTRUMENTS POUR L’ACTION </a:t>
            </a:r>
            <a:endParaRPr lang="fr-FR" b="1" dirty="0" smtClean="0">
              <a:solidFill>
                <a:srgbClr val="0066FF"/>
              </a:solidFill>
            </a:endParaRPr>
          </a:p>
        </p:txBody>
      </p:sp>
      <p:pic>
        <p:nvPicPr>
          <p:cNvPr id="7" name="Picture 2" descr="C:\Users\mc2r13\Documents\GROUPE EDD\NEWSLETTER\site co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2" t="3182"/>
          <a:stretch/>
        </p:blipFill>
        <p:spPr>
          <a:xfrm>
            <a:off x="9048328" y="1052736"/>
            <a:ext cx="3069084" cy="4381947"/>
          </a:xfrm>
          <a:noFill/>
        </p:spPr>
      </p:pic>
      <p:grpSp>
        <p:nvGrpSpPr>
          <p:cNvPr id="3" name="Groupe 2"/>
          <p:cNvGrpSpPr/>
          <p:nvPr/>
        </p:nvGrpSpPr>
        <p:grpSpPr>
          <a:xfrm>
            <a:off x="0" y="692696"/>
            <a:ext cx="5375920" cy="3769641"/>
            <a:chOff x="0" y="692696"/>
            <a:chExt cx="5375920" cy="376964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721" r="7044" b="8657"/>
            <a:stretch/>
          </p:blipFill>
          <p:spPr bwMode="auto">
            <a:xfrm>
              <a:off x="0" y="692696"/>
              <a:ext cx="5375920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54062" y="4093005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 site académique EDD</a:t>
              </a:r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598185" y="1052736"/>
            <a:ext cx="2450143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dirty="0" smtClean="0"/>
              <a:t>La lettre d’informations académique EDD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4799856" y="3813784"/>
            <a:ext cx="5656530" cy="3024000"/>
            <a:chOff x="4799856" y="3813784"/>
            <a:chExt cx="5656530" cy="3024000"/>
          </a:xfrm>
        </p:grpSpPr>
        <p:pic>
          <p:nvPicPr>
            <p:cNvPr id="9" name="Picture 2" descr="C:\Users\mc2r13\Documents\GROUPE EDD\AMIENS\IMAG0597(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856" y="3813784"/>
              <a:ext cx="4030920" cy="30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8976494" y="6271296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 FOREDD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489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345426" cy="769441"/>
          </a:xfrm>
        </p:spPr>
        <p:txBody>
          <a:bodyPr wrap="none">
            <a:spAutoFit/>
          </a:bodyPr>
          <a:lstStyle/>
          <a:p>
            <a:pPr algn="l"/>
            <a:r>
              <a:rPr lang="fr-FR" altLang="fr-FR" b="1" dirty="0">
                <a:solidFill>
                  <a:srgbClr val="0066FF"/>
                </a:solidFill>
                <a:latin typeface="Arial" charset="0"/>
                <a:ea typeface="+mn-ea"/>
                <a:cs typeface="Arial" charset="0"/>
              </a:rPr>
              <a:t>LE CONCOURS </a:t>
            </a:r>
            <a:r>
              <a:rPr lang="fr-FR" altLang="fr-FR" b="1" dirty="0" smtClean="0">
                <a:solidFill>
                  <a:srgbClr val="0066FF"/>
                </a:solidFill>
                <a:latin typeface="Arial" charset="0"/>
                <a:ea typeface="+mn-ea"/>
                <a:cs typeface="Arial" charset="0"/>
              </a:rPr>
              <a:t>ACADÉMIQUE</a:t>
            </a:r>
            <a:endParaRPr lang="fr-FR" altLang="fr-FR" b="1" dirty="0">
              <a:solidFill>
                <a:srgbClr val="0066F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39" y="1701088"/>
            <a:ext cx="5135506" cy="2520000"/>
          </a:xfrm>
          <a:prstGeom prst="rect">
            <a:avLst/>
          </a:prstGeom>
        </p:spPr>
      </p:pic>
      <p:pic>
        <p:nvPicPr>
          <p:cNvPr id="4" name="Picture 2" descr="C:\Users\mc2r13\Downloads\DSC_0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6599" y="1701088"/>
            <a:ext cx="378000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9271" y="5092504"/>
            <a:ext cx="10081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Objectif 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zéro déchet : inventons une nouvelle vie pour nos restes alimentaires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583832" y="1189897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Session 2016 : remise des prix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3832" y="4487519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Session 2017 </a:t>
            </a:r>
            <a:endParaRPr lang="fr-FR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5839298"/>
              </p:ext>
            </p:extLst>
          </p:nvPr>
        </p:nvGraphicFramePr>
        <p:xfrm>
          <a:off x="605976" y="2269976"/>
          <a:ext cx="4860000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605976" y="1699621"/>
            <a:ext cx="486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FORMATION DES REFERENTS DES ETABLISSEMENTS </a:t>
            </a:r>
            <a:endParaRPr lang="fr-FR" sz="1400" dirty="0">
              <a:solidFill>
                <a:srgbClr val="0000FF"/>
              </a:solidFill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xmlns="" val="3010630874"/>
              </p:ext>
            </p:extLst>
          </p:nvPr>
        </p:nvGraphicFramePr>
        <p:xfrm>
          <a:off x="7104112" y="7647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899194" y="173515"/>
            <a:ext cx="786369" cy="661467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66FF"/>
                </a:solidFill>
              </a:rPr>
              <a:t>FORMATIONS</a:t>
            </a:r>
            <a:endParaRPr lang="fr-FR" sz="3600" b="1" dirty="0">
              <a:solidFill>
                <a:srgbClr val="0066FF"/>
              </a:solidFill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xmlns="" val="3172108836"/>
              </p:ext>
            </p:extLst>
          </p:nvPr>
        </p:nvGraphicFramePr>
        <p:xfrm>
          <a:off x="7102704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7102704" y="179929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FORMATION DES EQUIPES DE L’ETABLISSEMENT 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624" y="3522494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L’exemple du collège Font d’</a:t>
            </a:r>
            <a:r>
              <a:rPr lang="fr-FR" sz="1600" dirty="0" err="1" smtClean="0">
                <a:solidFill>
                  <a:srgbClr val="FF0000"/>
                </a:solidFill>
              </a:rPr>
              <a:t>Aurumy</a:t>
            </a:r>
            <a:r>
              <a:rPr lang="fr-FR" sz="1600" dirty="0" smtClean="0">
                <a:solidFill>
                  <a:srgbClr val="FF0000"/>
                </a:solidFill>
              </a:rPr>
              <a:t> à </a:t>
            </a:r>
            <a:r>
              <a:rPr lang="fr-FR" sz="1600" dirty="0" err="1" smtClean="0">
                <a:solidFill>
                  <a:srgbClr val="FF0000"/>
                </a:solidFill>
              </a:rPr>
              <a:t>Fuveau</a:t>
            </a:r>
            <a:endParaRPr lang="fr-FR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83432" y="260648"/>
            <a:ext cx="9563452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altLang="fr-FR" sz="3600" b="1" dirty="0" smtClean="0">
                <a:solidFill>
                  <a:srgbClr val="0066FF"/>
                </a:solidFill>
                <a:latin typeface="Arial" charset="0"/>
                <a:ea typeface="+mn-ea"/>
                <a:cs typeface="Arial" charset="0"/>
              </a:rPr>
              <a:t>LE GROUPE DE PILOTAGE ACADEMIQUE</a:t>
            </a:r>
            <a:endParaRPr lang="fr-FR" altLang="fr-FR" sz="3600" b="1" dirty="0">
              <a:solidFill>
                <a:srgbClr val="0066F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6" y="1052736"/>
            <a:ext cx="10391326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695</Words>
  <Application>Microsoft Office PowerPoint</Application>
  <PresentationFormat>Personnalisé</PresentationFormat>
  <Paragraphs>92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L’ÉDUCATION AU DÉVELOPPEMENT DURABLE DANS L’ACADÉMIE D’AIX-MARSEILLE  EN 2017</vt:lpstr>
      <vt:lpstr>Diapositive 2</vt:lpstr>
      <vt:lpstr>Diapositive 3</vt:lpstr>
      <vt:lpstr>Diapositive 4</vt:lpstr>
      <vt:lpstr>Diapositive 5</vt:lpstr>
      <vt:lpstr>Diapositive 6</vt:lpstr>
      <vt:lpstr>LE CONCOURS ACADÉMIQUE</vt:lpstr>
      <vt:lpstr>Diapositive 8</vt:lpstr>
      <vt:lpstr>LE GROUPE DE PILOTAGE ACADEMIQUE</vt:lpstr>
      <vt:lpstr>LES PARTENARIATS</vt:lpstr>
      <vt:lpstr>Diapositive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ACADÉMIQUE D’EDD 2016</dc:title>
  <dc:creator>marie deriberolles</dc:creator>
  <cp:lastModifiedBy>Cathia NICOD</cp:lastModifiedBy>
  <cp:revision>90</cp:revision>
  <dcterms:created xsi:type="dcterms:W3CDTF">2016-05-08T08:25:19Z</dcterms:created>
  <dcterms:modified xsi:type="dcterms:W3CDTF">2017-10-15T20:09:33Z</dcterms:modified>
</cp:coreProperties>
</file>