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D838113-3721-4C02-A4DB-E258C9246FCD}" type="datetimeFigureOut">
              <a:rPr lang="fr-FR" smtClean="0"/>
              <a:pPr/>
              <a:t>22/01/2018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DC4642-2BEC-41BC-A5A2-35D84799721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D838113-3721-4C02-A4DB-E258C9246FCD}" type="datetimeFigureOut">
              <a:rPr lang="fr-FR" smtClean="0"/>
              <a:pPr/>
              <a:t>22/01/2018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DC4642-2BEC-41BC-A5A2-35D84799721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D838113-3721-4C02-A4DB-E258C9246FCD}" type="datetimeFigureOut">
              <a:rPr lang="fr-FR" smtClean="0"/>
              <a:pPr/>
              <a:t>22/01/2018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DC4642-2BEC-41BC-A5A2-35D84799721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D838113-3721-4C02-A4DB-E258C9246FCD}" type="datetimeFigureOut">
              <a:rPr lang="fr-FR" smtClean="0"/>
              <a:pPr/>
              <a:t>22/01/2018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DC4642-2BEC-41BC-A5A2-35D84799721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D838113-3721-4C02-A4DB-E258C9246FCD}" type="datetimeFigureOut">
              <a:rPr lang="fr-FR" smtClean="0"/>
              <a:pPr/>
              <a:t>22/01/2018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CDC4642-2BEC-41BC-A5A2-35D847997219}"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D838113-3721-4C02-A4DB-E258C9246FCD}" type="datetimeFigureOut">
              <a:rPr lang="fr-FR" smtClean="0"/>
              <a:pPr/>
              <a:t>22/01/2018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CDC4642-2BEC-41BC-A5A2-35D84799721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D838113-3721-4C02-A4DB-E258C9246FCD}" type="datetimeFigureOut">
              <a:rPr lang="fr-FR" smtClean="0"/>
              <a:pPr/>
              <a:t>22/01/2018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CDC4642-2BEC-41BC-A5A2-35D847997219}"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D838113-3721-4C02-A4DB-E258C9246FCD}" type="datetimeFigureOut">
              <a:rPr lang="fr-FR" smtClean="0"/>
              <a:pPr/>
              <a:t>22/01/2018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CDC4642-2BEC-41BC-A5A2-35D84799721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D838113-3721-4C02-A4DB-E258C9246FCD}" type="datetimeFigureOut">
              <a:rPr lang="fr-FR" smtClean="0"/>
              <a:pPr/>
              <a:t>22/01/2018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CDC4642-2BEC-41BC-A5A2-35D84799721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D838113-3721-4C02-A4DB-E258C9246FCD}" type="datetimeFigureOut">
              <a:rPr lang="fr-FR" smtClean="0"/>
              <a:pPr/>
              <a:t>22/01/2018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CDC4642-2BEC-41BC-A5A2-35D84799721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D838113-3721-4C02-A4DB-E258C9246FCD}" type="datetimeFigureOut">
              <a:rPr lang="fr-FR" smtClean="0"/>
              <a:pPr/>
              <a:t>22/01/2018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CDC4642-2BEC-41BC-A5A2-35D84799721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838113-3721-4C02-A4DB-E258C9246FCD}" type="datetimeFigureOut">
              <a:rPr lang="fr-FR" smtClean="0"/>
              <a:pPr/>
              <a:t>22/01/2018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DC4642-2BEC-41BC-A5A2-35D847997219}"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ausette.fr/le-mag/lire-article/article-1184/sexisme-bienveillant.html" TargetMode="External"/><Relationship Id="rId2" Type="http://schemas.openxmlformats.org/officeDocument/2006/relationships/hyperlink" Target="http://www.sports.gouv.fr/prevention/incivilites-violences/CoupdeSifflet/Coup-de-sifflet-contre-le-sexisme/" TargetMode="External"/><Relationship Id="rId1" Type="http://schemas.openxmlformats.org/officeDocument/2006/relationships/slideLayout" Target="../slideLayouts/slideLayout7.xml"/><Relationship Id="rId6" Type="http://schemas.openxmlformats.org/officeDocument/2006/relationships/hyperlink" Target="http://www.familles-enfance-droitsdesfemmes.gouv.fr/8-mars-2016-journee-internationale-des-droits-des-femmes/" TargetMode="External"/><Relationship Id="rId5" Type="http://schemas.openxmlformats.org/officeDocument/2006/relationships/hyperlink" Target="https://www.legifrance.gouv.fr/eli/loi/2015/8/17/ETSX1508596L/jo/texte" TargetMode="External"/><Relationship Id="rId4" Type="http://schemas.openxmlformats.org/officeDocument/2006/relationships/hyperlink" Target="https://cadres.apec.fr/Emploi/Ma-carriere/Tous-nos-conseils/Egalite-professionnelle/Il-existe-aussi-une-forme-de-sexisme-bienveillant-encore-plus--difficile-a-debusqu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1428736"/>
            <a:ext cx="7772400" cy="1470025"/>
          </a:xfrm>
        </p:spPr>
        <p:txBody>
          <a:bodyPr>
            <a:normAutofit fontScale="90000"/>
          </a:bodyPr>
          <a:lstStyle/>
          <a:p>
            <a:r>
              <a:rPr lang="fr-FR" b="1" dirty="0"/>
              <a:t>Discriminations : </a:t>
            </a:r>
            <a:r>
              <a:rPr lang="fr-FR" dirty="0"/>
              <a:t/>
            </a:r>
            <a:br>
              <a:rPr lang="fr-FR" dirty="0"/>
            </a:br>
            <a:r>
              <a:rPr lang="fr-FR" b="1" dirty="0"/>
              <a:t>Sexisme,  un des maux de l’Egalité, une démo de l’inégalité</a:t>
            </a:r>
            <a:r>
              <a:rPr lang="fr-FR" dirty="0"/>
              <a:t/>
            </a:r>
            <a:br>
              <a:rPr lang="fr-FR" dirty="0"/>
            </a:br>
            <a:endParaRPr lang="fr-FR" dirty="0"/>
          </a:p>
        </p:txBody>
      </p:sp>
      <p:sp>
        <p:nvSpPr>
          <p:cNvPr id="3" name="Sous-titre 2"/>
          <p:cNvSpPr>
            <a:spLocks noGrp="1"/>
          </p:cNvSpPr>
          <p:nvPr>
            <p:ph type="subTitle" idx="1"/>
          </p:nvPr>
        </p:nvSpPr>
        <p:spPr>
          <a:xfrm>
            <a:off x="1357290" y="3071810"/>
            <a:ext cx="6400800" cy="1185874"/>
          </a:xfrm>
        </p:spPr>
        <p:txBody>
          <a:bodyPr/>
          <a:lstStyle/>
          <a:p>
            <a:r>
              <a:rPr lang="fr-FR" b="1" i="1" dirty="0"/>
              <a:t>Séance 3 : Recherches documentaires</a:t>
            </a:r>
            <a:endParaRPr lang="fr-FR" dirty="0"/>
          </a:p>
        </p:txBody>
      </p:sp>
      <p:sp>
        <p:nvSpPr>
          <p:cNvPr id="3074" name="Rectangle 2"/>
          <p:cNvSpPr>
            <a:spLocks noChangeArrowheads="1"/>
          </p:cNvSpPr>
          <p:nvPr/>
        </p:nvSpPr>
        <p:spPr bwMode="auto">
          <a:xfrm>
            <a:off x="571472" y="4643446"/>
            <a:ext cx="4929222"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Objectifs</a:t>
            </a:r>
            <a:r>
              <a:rPr kumimoji="0" lang="fr-FR" sz="1600" b="1" i="0" u="none" strike="noStrike" cap="none" normalizeH="0" baseline="0" dirty="0" smtClean="0">
                <a:ln>
                  <a:noFill/>
                </a:ln>
                <a:solidFill>
                  <a:schemeClr val="tx1"/>
                </a:solidFill>
                <a:effectLst/>
                <a:latin typeface="Calibri"/>
                <a:ea typeface="Calibri" pitchFamily="34" charset="0"/>
                <a:cs typeface="Arial" pitchFamily="34" charset="0"/>
              </a:rPr>
              <a:t> </a:t>
            </a:r>
            <a:r>
              <a:rPr kumimoji="0" lang="fr-FR"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D</a:t>
            </a:r>
            <a:r>
              <a:rPr kumimoji="0" lang="fr-FR" sz="1600" b="1"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finir son th</a:t>
            </a:r>
            <a:r>
              <a:rPr kumimoji="0" lang="fr-FR" sz="1600" b="1" i="0" u="none" strike="noStrike" cap="none" normalizeH="0" baseline="0" dirty="0" smtClean="0">
                <a:ln>
                  <a:noFill/>
                </a:ln>
                <a:solidFill>
                  <a:schemeClr val="tx1"/>
                </a:solidFill>
                <a:effectLst/>
                <a:latin typeface="Calibri"/>
                <a:ea typeface="Calibri" pitchFamily="34" charset="0"/>
                <a:cs typeface="Arial" pitchFamily="34" charset="0"/>
              </a:rPr>
              <a:t>è</a:t>
            </a:r>
            <a:r>
              <a:rPr kumimoji="0" lang="fr-FR"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me, son sujet</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Rep</a:t>
            </a:r>
            <a:r>
              <a:rPr kumimoji="0" lang="fr-FR" sz="1600" b="1"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rer des mots cl</a:t>
            </a:r>
            <a:r>
              <a:rPr kumimoji="0" lang="fr-FR" sz="1600" b="1"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s</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Chercher et s</a:t>
            </a:r>
            <a:r>
              <a:rPr kumimoji="0" lang="fr-FR" sz="1600" b="1"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lectionner des ressources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Cr</a:t>
            </a:r>
            <a:r>
              <a:rPr kumimoji="0" lang="fr-FR" sz="1600" b="1"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er un document de collecte et citer ses sources</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000232" y="857232"/>
            <a:ext cx="4561442" cy="646331"/>
          </a:xfrm>
          <a:prstGeom prst="rect">
            <a:avLst/>
          </a:prstGeom>
        </p:spPr>
        <p:txBody>
          <a:bodyPr wrap="none">
            <a:spAutoFit/>
          </a:bodyPr>
          <a:lstStyle/>
          <a:p>
            <a:pPr algn="ctr"/>
            <a:r>
              <a:rPr lang="fr-FR" sz="3600" b="1" dirty="0"/>
              <a:t>Définition du </a:t>
            </a:r>
            <a:r>
              <a:rPr lang="fr-FR" sz="3600" b="1" dirty="0">
                <a:solidFill>
                  <a:srgbClr val="FF0000"/>
                </a:solidFill>
              </a:rPr>
              <a:t>sexisme :</a:t>
            </a:r>
            <a:endParaRPr lang="fr-FR" sz="3600" dirty="0">
              <a:solidFill>
                <a:srgbClr val="FF0000"/>
              </a:solidFill>
            </a:endParaRPr>
          </a:p>
        </p:txBody>
      </p:sp>
      <p:sp>
        <p:nvSpPr>
          <p:cNvPr id="9" name="Rectangle 8"/>
          <p:cNvSpPr/>
          <p:nvPr/>
        </p:nvSpPr>
        <p:spPr>
          <a:xfrm>
            <a:off x="642910" y="1857364"/>
            <a:ext cx="7715304" cy="2308324"/>
          </a:xfrm>
          <a:prstGeom prst="rect">
            <a:avLst/>
          </a:prstGeom>
        </p:spPr>
        <p:txBody>
          <a:bodyPr wrap="square">
            <a:spAutoFit/>
          </a:bodyPr>
          <a:lstStyle/>
          <a:p>
            <a:r>
              <a:rPr lang="fr-FR" sz="3600" dirty="0" smtClean="0"/>
              <a:t>Le </a:t>
            </a:r>
            <a:r>
              <a:rPr lang="fr-FR" sz="3600" b="1" dirty="0" smtClean="0">
                <a:solidFill>
                  <a:srgbClr val="FF0000"/>
                </a:solidFill>
              </a:rPr>
              <a:t>sexisme</a:t>
            </a:r>
            <a:r>
              <a:rPr lang="fr-FR" sz="3600" dirty="0" smtClean="0"/>
              <a:t> désigne une attitude de </a:t>
            </a:r>
            <a:r>
              <a:rPr lang="fr-FR" sz="3600" b="1" dirty="0" smtClean="0">
                <a:solidFill>
                  <a:srgbClr val="FF0000"/>
                </a:solidFill>
              </a:rPr>
              <a:t>discrimination</a:t>
            </a:r>
            <a:r>
              <a:rPr lang="fr-FR" sz="3600" dirty="0" smtClean="0"/>
              <a:t> basée sur le sexe et qui nie le </a:t>
            </a:r>
            <a:r>
              <a:rPr lang="fr-FR" sz="3600" dirty="0" smtClean="0">
                <a:solidFill>
                  <a:srgbClr val="FF0000"/>
                </a:solidFill>
              </a:rPr>
              <a:t>droit</a:t>
            </a:r>
            <a:r>
              <a:rPr lang="fr-FR" sz="3600" dirty="0" smtClean="0"/>
              <a:t> à la </a:t>
            </a:r>
            <a:r>
              <a:rPr lang="fr-FR" sz="3600" dirty="0" smtClean="0">
                <a:solidFill>
                  <a:srgbClr val="FF0000"/>
                </a:solidFill>
              </a:rPr>
              <a:t>liberté</a:t>
            </a:r>
            <a:r>
              <a:rPr lang="fr-FR" sz="3600" dirty="0" smtClean="0"/>
              <a:t> et l'</a:t>
            </a:r>
            <a:r>
              <a:rPr lang="fr-FR" sz="3600" b="1" dirty="0" smtClean="0">
                <a:solidFill>
                  <a:srgbClr val="FF0000"/>
                </a:solidFill>
              </a:rPr>
              <a:t>égalité</a:t>
            </a:r>
            <a:r>
              <a:rPr lang="fr-FR" sz="3600" dirty="0" smtClean="0"/>
              <a:t> des êtres humains.</a:t>
            </a:r>
            <a:endParaRPr lang="fr-FR"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Zone de texte 3"/>
          <p:cNvSpPr txBox="1">
            <a:spLocks noChangeArrowheads="1"/>
          </p:cNvSpPr>
          <p:nvPr/>
        </p:nvSpPr>
        <p:spPr bwMode="auto">
          <a:xfrm>
            <a:off x="428596" y="714356"/>
            <a:ext cx="2143125" cy="1143000"/>
          </a:xfrm>
          <a:prstGeom prst="rect">
            <a:avLst/>
          </a:prstGeom>
          <a:solidFill>
            <a:srgbClr val="FFFF00"/>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1" u="none" strike="noStrike" cap="none" normalizeH="0" baseline="0" dirty="0" smtClean="0">
                <a:ln>
                  <a:noFill/>
                </a:ln>
                <a:solidFill>
                  <a:schemeClr val="tx1"/>
                </a:solidFill>
                <a:effectLst/>
                <a:latin typeface="Calibri" pitchFamily="34" charset="0"/>
                <a:cs typeface="Arial" pitchFamily="34" charset="0"/>
              </a:rPr>
              <a:t>QUI est concerné ? De qui parle-t-on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147" name="Zone de texte 4"/>
          <p:cNvSpPr txBox="1">
            <a:spLocks noChangeArrowheads="1"/>
          </p:cNvSpPr>
          <p:nvPr/>
        </p:nvSpPr>
        <p:spPr bwMode="auto">
          <a:xfrm>
            <a:off x="3143240" y="714356"/>
            <a:ext cx="2428892" cy="1285884"/>
          </a:xfrm>
          <a:prstGeom prst="rect">
            <a:avLst/>
          </a:prstGeom>
          <a:solidFill>
            <a:srgbClr val="FFFF00"/>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1" u="none" strike="noStrike" cap="none" normalizeH="0" baseline="0" dirty="0" smtClean="0">
                <a:ln>
                  <a:noFill/>
                </a:ln>
                <a:solidFill>
                  <a:schemeClr val="tx1"/>
                </a:solidFill>
                <a:effectLst/>
                <a:latin typeface="Calibri" pitchFamily="34" charset="0"/>
                <a:cs typeface="Arial" pitchFamily="34" charset="0"/>
              </a:rPr>
              <a:t>Quoi De quoi s’agit-il ? De quel problème parle-t-on ?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148" name="Zone de texte 5"/>
          <p:cNvSpPr txBox="1">
            <a:spLocks noChangeArrowheads="1"/>
          </p:cNvSpPr>
          <p:nvPr/>
        </p:nvSpPr>
        <p:spPr bwMode="auto">
          <a:xfrm>
            <a:off x="6072198" y="714356"/>
            <a:ext cx="2452687" cy="1643074"/>
          </a:xfrm>
          <a:prstGeom prst="rect">
            <a:avLst/>
          </a:prstGeom>
          <a:solidFill>
            <a:srgbClr val="FFFF00"/>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1" u="none" strike="noStrike" cap="none" normalizeH="0" baseline="0" dirty="0" smtClean="0">
                <a:ln>
                  <a:noFill/>
                </a:ln>
                <a:solidFill>
                  <a:schemeClr val="tx1"/>
                </a:solidFill>
                <a:effectLst/>
                <a:latin typeface="Calibri" pitchFamily="34" charset="0"/>
                <a:cs typeface="Arial" pitchFamily="34" charset="0"/>
              </a:rPr>
              <a:t>Où ? Dans quels lieux social et géographique ? social, lieu géographique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149" name="Zone de texte 2"/>
          <p:cNvSpPr txBox="1">
            <a:spLocks noChangeArrowheads="1"/>
          </p:cNvSpPr>
          <p:nvPr/>
        </p:nvSpPr>
        <p:spPr bwMode="auto">
          <a:xfrm>
            <a:off x="3286116" y="2714620"/>
            <a:ext cx="2105025" cy="733425"/>
          </a:xfrm>
          <a:prstGeom prst="rect">
            <a:avLst/>
          </a:prstGeom>
          <a:solidFill>
            <a:schemeClr val="tx2">
              <a:lumMod val="20000"/>
              <a:lumOff val="80000"/>
            </a:schemeClr>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0" u="none" strike="noStrike" cap="none" normalizeH="0" baseline="0" dirty="0" smtClean="0">
                <a:ln>
                  <a:noFill/>
                </a:ln>
                <a:solidFill>
                  <a:schemeClr val="tx1"/>
                </a:solidFill>
                <a:effectLst/>
                <a:latin typeface="Calibri" pitchFamily="34" charset="0"/>
                <a:cs typeface="Arial" pitchFamily="34" charset="0"/>
              </a:rPr>
              <a:t>Sujet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150" name="Zone de texte 6"/>
          <p:cNvSpPr txBox="1">
            <a:spLocks noChangeArrowheads="1"/>
          </p:cNvSpPr>
          <p:nvPr/>
        </p:nvSpPr>
        <p:spPr bwMode="auto">
          <a:xfrm>
            <a:off x="428596" y="3000373"/>
            <a:ext cx="2217738" cy="1714512"/>
          </a:xfrm>
          <a:prstGeom prst="rect">
            <a:avLst/>
          </a:prstGeom>
          <a:solidFill>
            <a:srgbClr val="FFFF00"/>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1" u="none" strike="noStrike" cap="none" normalizeH="0" baseline="0" dirty="0" smtClean="0">
                <a:ln>
                  <a:noFill/>
                </a:ln>
                <a:solidFill>
                  <a:schemeClr val="tx1"/>
                </a:solidFill>
                <a:effectLst/>
                <a:latin typeface="Calibri" pitchFamily="34" charset="0"/>
                <a:cs typeface="Arial" pitchFamily="34" charset="0"/>
              </a:rPr>
              <a:t>Pourquoi cela existe ? Pourquoi il faut intervenir ? Les causes</a:t>
            </a:r>
            <a:r>
              <a:rPr kumimoji="0" lang="fr-FR" sz="2000" b="1" i="1" u="none" strike="noStrike" cap="none" normalizeH="0" baseline="0" dirty="0" smtClean="0">
                <a:ln>
                  <a:noFill/>
                </a:ln>
                <a:solidFill>
                  <a:schemeClr val="tx1"/>
                </a:solidFill>
                <a:effectLst/>
                <a:latin typeface="Times New Roman" pitchFamily="18" charset="0"/>
                <a:cs typeface="Arial" pitchFamily="34" charset="0"/>
              </a:rPr>
              <a:t> </a:t>
            </a:r>
            <a:r>
              <a:rPr kumimoji="0" lang="fr-FR" sz="2000" b="1" i="1" u="none" strike="noStrike" cap="none" normalizeH="0" baseline="0" dirty="0" smtClean="0">
                <a:ln>
                  <a:noFill/>
                </a:ln>
                <a:solidFill>
                  <a:schemeClr val="tx1"/>
                </a:solidFill>
                <a:effectLst/>
                <a:latin typeface="Calibri" pitchFamily="34" charset="0"/>
                <a:cs typeface="Arial" pitchFamily="34" charset="0"/>
              </a:rPr>
              <a:t>?</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151" name="Zone de texte 7"/>
          <p:cNvSpPr txBox="1">
            <a:spLocks noChangeArrowheads="1"/>
          </p:cNvSpPr>
          <p:nvPr/>
        </p:nvSpPr>
        <p:spPr bwMode="auto">
          <a:xfrm>
            <a:off x="6143636" y="2714620"/>
            <a:ext cx="2357454" cy="1785950"/>
          </a:xfrm>
          <a:prstGeom prst="rect">
            <a:avLst/>
          </a:prstGeom>
          <a:solidFill>
            <a:srgbClr val="FFFF00"/>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1" u="none" strike="noStrike" cap="none" normalizeH="0" baseline="0" dirty="0" smtClean="0">
                <a:ln>
                  <a:noFill/>
                </a:ln>
                <a:solidFill>
                  <a:schemeClr val="tx1"/>
                </a:solidFill>
                <a:effectLst/>
                <a:latin typeface="Calibri" pitchFamily="34" charset="0"/>
                <a:cs typeface="Arial" pitchFamily="34" charset="0"/>
              </a:rPr>
              <a:t>Quand ? A quel moment ? A quelle époque ou date ? A quels moments ?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6152" name="Zone de texte 8"/>
          <p:cNvSpPr txBox="1">
            <a:spLocks noChangeArrowheads="1"/>
          </p:cNvSpPr>
          <p:nvPr/>
        </p:nvSpPr>
        <p:spPr bwMode="auto">
          <a:xfrm>
            <a:off x="3000364" y="4786322"/>
            <a:ext cx="5286412" cy="1181100"/>
          </a:xfrm>
          <a:prstGeom prst="rect">
            <a:avLst/>
          </a:prstGeom>
          <a:solidFill>
            <a:srgbClr val="FFFF00"/>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b="1" i="1" u="none" strike="noStrike" cap="none" normalizeH="0" baseline="0" dirty="0" smtClean="0">
                <a:ln>
                  <a:noFill/>
                </a:ln>
                <a:solidFill>
                  <a:schemeClr val="tx1"/>
                </a:solidFill>
                <a:effectLst/>
                <a:latin typeface="Calibri" pitchFamily="34" charset="0"/>
                <a:cs typeface="Arial" pitchFamily="34" charset="0"/>
              </a:rPr>
              <a:t>Comment cela se manifeste ? Comment lutter contre ? Les conséquences</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2" name="Connecteur droit avec flèche 11"/>
          <p:cNvCxnSpPr/>
          <p:nvPr/>
        </p:nvCxnSpPr>
        <p:spPr>
          <a:xfrm rot="10800000">
            <a:off x="2285984" y="1857364"/>
            <a:ext cx="1000132" cy="85725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a:stCxn id="6149" idx="0"/>
            <a:endCxn id="6147" idx="2"/>
          </p:cNvCxnSpPr>
          <p:nvPr/>
        </p:nvCxnSpPr>
        <p:spPr>
          <a:xfrm rot="5400000" flipH="1" flipV="1">
            <a:off x="3990967" y="2347902"/>
            <a:ext cx="714380" cy="1905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Connecteur droit avec flèche 19"/>
          <p:cNvCxnSpPr>
            <a:stCxn id="6149" idx="2"/>
          </p:cNvCxnSpPr>
          <p:nvPr/>
        </p:nvCxnSpPr>
        <p:spPr>
          <a:xfrm rot="16200000" flipH="1">
            <a:off x="3679019" y="4107654"/>
            <a:ext cx="1338277" cy="1905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Connecteur droit avec flèche 21"/>
          <p:cNvCxnSpPr/>
          <p:nvPr/>
        </p:nvCxnSpPr>
        <p:spPr>
          <a:xfrm flipV="1">
            <a:off x="5357818" y="2071678"/>
            <a:ext cx="714380" cy="64294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Connecteur droit avec flèche 23"/>
          <p:cNvCxnSpPr/>
          <p:nvPr/>
        </p:nvCxnSpPr>
        <p:spPr>
          <a:xfrm flipV="1">
            <a:off x="5357818" y="3286124"/>
            <a:ext cx="785818" cy="14287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Connecteur droit avec flèche 25"/>
          <p:cNvCxnSpPr>
            <a:stCxn id="6149" idx="1"/>
          </p:cNvCxnSpPr>
          <p:nvPr/>
        </p:nvCxnSpPr>
        <p:spPr>
          <a:xfrm rot="10800000" flipV="1">
            <a:off x="2643174" y="3081332"/>
            <a:ext cx="642942" cy="6191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0" y="0"/>
            <a:ext cx="8715436"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Arial" pitchFamily="34" charset="0"/>
                <a:ea typeface="Calibri" pitchFamily="34" charset="0"/>
                <a:cs typeface="Arial" pitchFamily="34" charset="0"/>
              </a:rPr>
              <a:t>Rechercher et s</a:t>
            </a:r>
            <a:r>
              <a:rPr kumimoji="0" lang="fr-FR" b="1"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b="1" i="0" u="none" strike="noStrike" cap="none" normalizeH="0" baseline="0" dirty="0" smtClean="0">
                <a:ln>
                  <a:noFill/>
                </a:ln>
                <a:solidFill>
                  <a:schemeClr val="tx1"/>
                </a:solidFill>
                <a:effectLst/>
                <a:latin typeface="Arial" pitchFamily="34" charset="0"/>
                <a:ea typeface="Calibri" pitchFamily="34" charset="0"/>
                <a:cs typeface="Arial" pitchFamily="34" charset="0"/>
              </a:rPr>
              <a:t>lectionner des informations, </a:t>
            </a:r>
          </a:p>
          <a:p>
            <a:pPr marL="0" marR="0" lvl="0" indent="0" algn="l" defTabSz="914400" rtl="0" eaLnBrk="1" fontAlgn="base" latinLnBrk="0" hangingPunct="1">
              <a:lnSpc>
                <a:spcPct val="100000"/>
              </a:lnSpc>
              <a:spcBef>
                <a:spcPct val="0"/>
              </a:spcBef>
              <a:spcAft>
                <a:spcPct val="0"/>
              </a:spcAft>
              <a:buClrTx/>
              <a:buSzTx/>
              <a:buFontTx/>
              <a:buNone/>
              <a:tabLst/>
            </a:pPr>
            <a:r>
              <a:rPr lang="fr-FR" b="1" dirty="0">
                <a:latin typeface="Arial" pitchFamily="34" charset="0"/>
                <a:ea typeface="Calibri" pitchFamily="34" charset="0"/>
                <a:cs typeface="Arial" pitchFamily="34" charset="0"/>
              </a:rPr>
              <a:t>R</a:t>
            </a:r>
            <a:r>
              <a:rPr kumimoji="0" lang="fr-FR" b="1"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b="1" i="0" u="none" strike="noStrike" cap="none" normalizeH="0" baseline="0" dirty="0" smtClean="0">
                <a:ln>
                  <a:noFill/>
                </a:ln>
                <a:solidFill>
                  <a:schemeClr val="tx1"/>
                </a:solidFill>
                <a:effectLst/>
                <a:latin typeface="Arial" pitchFamily="34" charset="0"/>
                <a:ea typeface="Calibri" pitchFamily="34" charset="0"/>
                <a:cs typeface="Arial" pitchFamily="34" charset="0"/>
              </a:rPr>
              <a:t>aliser un document de collecte en citant chaque source consult</a:t>
            </a:r>
            <a:r>
              <a:rPr kumimoji="0" lang="fr-FR" b="1"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b="1" i="0" u="none" strike="noStrike" cap="none" normalizeH="0" baseline="0" dirty="0" smtClean="0">
                <a:ln>
                  <a:noFill/>
                </a:ln>
                <a:solidFill>
                  <a:schemeClr val="tx1"/>
                </a:solidFill>
                <a:effectLst/>
                <a:latin typeface="Arial" pitchFamily="34" charset="0"/>
                <a:ea typeface="Calibri" pitchFamily="34" charset="0"/>
                <a:cs typeface="Arial" pitchFamily="34" charset="0"/>
              </a:rPr>
              <a:t>e et s</a:t>
            </a:r>
            <a:r>
              <a:rPr kumimoji="0" lang="fr-FR" b="1"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b="1" i="0" u="none" strike="noStrike" cap="none" normalizeH="0" baseline="0" dirty="0" smtClean="0">
                <a:ln>
                  <a:noFill/>
                </a:ln>
                <a:solidFill>
                  <a:schemeClr val="tx1"/>
                </a:solidFill>
                <a:effectLst/>
                <a:latin typeface="Arial" pitchFamily="34" charset="0"/>
                <a:ea typeface="Calibri" pitchFamily="34" charset="0"/>
                <a:cs typeface="Arial" pitchFamily="34" charset="0"/>
              </a:rPr>
              <a:t>lectionn</a:t>
            </a:r>
            <a:r>
              <a:rPr kumimoji="0" lang="fr-FR" b="1" i="0" u="none" strike="noStrike" cap="none" normalizeH="0" baseline="0" dirty="0" smtClean="0">
                <a:ln>
                  <a:noFill/>
                </a:ln>
                <a:solidFill>
                  <a:schemeClr val="tx1"/>
                </a:solidFill>
                <a:effectLst/>
                <a:latin typeface="Calibri"/>
                <a:ea typeface="Calibri" pitchFamily="34" charset="0"/>
                <a:cs typeface="Arial" pitchFamily="34" charset="0"/>
              </a:rPr>
              <a:t>é</a:t>
            </a:r>
            <a:r>
              <a:rPr kumimoji="0" lang="fr-FR" b="1" i="0" u="none" strike="noStrike" cap="none" normalizeH="0" baseline="0" dirty="0" smtClean="0">
                <a:ln>
                  <a:noFill/>
                </a:ln>
                <a:solidFill>
                  <a:schemeClr val="tx1"/>
                </a:solidFill>
                <a:effectLst/>
                <a:latin typeface="Arial" pitchFamily="34" charset="0"/>
                <a:ea typeface="Calibri" pitchFamily="34" charset="0"/>
                <a:cs typeface="Arial" pitchFamily="34" charset="0"/>
              </a:rPr>
              <a:t>e (une page maximum).</a:t>
            </a:r>
            <a:endParaRPr kumimoji="0" lang="fr-FR" b="0" i="0" u="none" strike="noStrike" cap="none" normalizeH="0" baseline="0" dirty="0" smtClean="0">
              <a:ln>
                <a:noFill/>
              </a:ln>
              <a:solidFill>
                <a:schemeClr val="tx1"/>
              </a:solidFill>
              <a:effectLst/>
              <a:latin typeface="Arial" pitchFamily="34" charset="0"/>
              <a:cs typeface="Arial" pitchFamily="34" charset="0"/>
            </a:endParaRPr>
          </a:p>
        </p:txBody>
      </p:sp>
      <p:sp>
        <p:nvSpPr>
          <p:cNvPr id="7170" name="Rectangle 2"/>
          <p:cNvSpPr>
            <a:spLocks noChangeArrowheads="1"/>
          </p:cNvSpPr>
          <p:nvPr/>
        </p:nvSpPr>
        <p:spPr bwMode="auto">
          <a:xfrm>
            <a:off x="357158" y="928670"/>
            <a:ext cx="7715304" cy="543225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Exemple d</a:t>
            </a:r>
            <a:r>
              <a:rPr kumimoji="0" lang="fr-FR" sz="1400" b="1" i="1" u="none" strike="noStrike" cap="none" normalizeH="0" baseline="0" dirty="0" smtClean="0">
                <a:ln>
                  <a:noFill/>
                </a:ln>
                <a:solidFill>
                  <a:schemeClr val="tx1"/>
                </a:solidFill>
                <a:effectLst/>
                <a:latin typeface="Calibri"/>
                <a:ea typeface="Times New Roman" pitchFamily="18" charset="0"/>
                <a:cs typeface="Arial" pitchFamily="34" charset="0"/>
              </a:rPr>
              <a:t>’</a:t>
            </a:r>
            <a:r>
              <a:rPr kumimoji="0" lang="fr-FR" sz="1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un document de collecte</a:t>
            </a:r>
            <a:r>
              <a:rPr kumimoji="0" lang="fr-FR" sz="1400" b="1" i="1" u="none" strike="noStrike" cap="none" normalizeH="0" baseline="0" dirty="0" smtClean="0">
                <a:ln>
                  <a:noFill/>
                </a:ln>
                <a:solidFill>
                  <a:schemeClr val="tx1"/>
                </a:solidFill>
                <a:effectLst/>
                <a:latin typeface="Calibri"/>
                <a:ea typeface="Times New Roman" pitchFamily="18" charset="0"/>
                <a:cs typeface="Arial" pitchFamily="34" charset="0"/>
              </a:rPr>
              <a:t> </a:t>
            </a:r>
            <a:r>
              <a:rPr kumimoji="0" lang="fr-FR" sz="1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(les mots cl</a:t>
            </a:r>
            <a:r>
              <a:rPr kumimoji="0" lang="fr-FR" sz="1400" b="1" i="1" u="none" strike="noStrike" cap="none" normalizeH="0" baseline="0" dirty="0" smtClean="0">
                <a:ln>
                  <a:noFill/>
                </a:ln>
                <a:solidFill>
                  <a:schemeClr val="tx1"/>
                </a:solidFill>
                <a:effectLst/>
                <a:latin typeface="Calibri"/>
                <a:ea typeface="Times New Roman" pitchFamily="18" charset="0"/>
                <a:cs typeface="Arial" pitchFamily="34" charset="0"/>
              </a:rPr>
              <a:t>é</a:t>
            </a:r>
            <a:r>
              <a:rPr kumimoji="0" lang="fr-FR" sz="1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 sont surlign</a:t>
            </a:r>
            <a:r>
              <a:rPr kumimoji="0" lang="fr-FR" sz="1400" b="1" i="1" u="none" strike="noStrike" cap="none" normalizeH="0" baseline="0" dirty="0" smtClean="0">
                <a:ln>
                  <a:noFill/>
                </a:ln>
                <a:solidFill>
                  <a:schemeClr val="tx1"/>
                </a:solidFill>
                <a:effectLst/>
                <a:latin typeface="Calibri"/>
                <a:ea typeface="Times New Roman" pitchFamily="18" charset="0"/>
                <a:cs typeface="Arial" pitchFamily="34" charset="0"/>
              </a:rPr>
              <a:t>é</a:t>
            </a:r>
            <a:r>
              <a:rPr kumimoji="0" lang="fr-FR" sz="14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 en gris) :</a:t>
            </a:r>
            <a:endParaRPr kumimoji="0" lang="fr-F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Doc 1</a:t>
            </a:r>
            <a:r>
              <a:rPr kumimoji="0" lang="fr-FR" sz="1200" b="1" i="0" u="none" strike="noStrike" cap="none" normalizeH="0" baseline="0" dirty="0" smtClean="0">
                <a:ln>
                  <a:noFill/>
                </a:ln>
                <a:solidFill>
                  <a:schemeClr val="tx1"/>
                </a:solidFill>
                <a:effectLst/>
                <a:latin typeface="Calibri"/>
                <a:ea typeface="Times New Roman" pitchFamily="18" charset="0"/>
                <a:cs typeface="Arial" pitchFamily="34" charset="0"/>
              </a:rPr>
              <a:t> </a:t>
            </a:r>
            <a:r>
              <a:rPr kumimoji="0" lang="fr-FR"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2"/>
              </a:rPr>
              <a:t>http://www.sports.gouv.fr/prevention/incivilites-violences/CoupdeSifflet/Coup-de-sifflet-contre-le-sexisme/</a:t>
            </a:r>
            <a:endParaRPr kumimoji="0" lang="fr-F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000" b="0" i="0" u="none" strike="noStrike" cap="none" normalizeH="0" baseline="0" dirty="0" smtClean="0">
                <a:ln>
                  <a:noFill/>
                </a:ln>
                <a:solidFill>
                  <a:srgbClr val="313131"/>
                </a:solidFill>
                <a:effectLst/>
                <a:latin typeface="Calibri" pitchFamily="34" charset="0"/>
                <a:ea typeface="Times New Roman" pitchFamily="18" charset="0"/>
                <a:cs typeface="Calibri" pitchFamily="34" charset="0"/>
              </a:rPr>
              <a:t>À l’occasion de </a:t>
            </a:r>
            <a:r>
              <a:rPr lang="fr-FR" sz="1000" dirty="0"/>
              <a:t>la journée internationale des droits des femmes </a:t>
            </a:r>
            <a:r>
              <a:rPr kumimoji="0" lang="fr-FR" sz="1000" b="0" i="0" u="none" strike="noStrike" cap="none" normalizeH="0" baseline="0" dirty="0" smtClean="0">
                <a:ln>
                  <a:noFill/>
                </a:ln>
                <a:solidFill>
                  <a:srgbClr val="313131"/>
                </a:solidFill>
                <a:effectLst/>
                <a:latin typeface="Calibri" pitchFamily="34" charset="0"/>
                <a:ea typeface="Times New Roman" pitchFamily="18" charset="0"/>
                <a:cs typeface="Calibri" pitchFamily="34" charset="0"/>
              </a:rPr>
              <a:t>et dans le cadre de la mise en œuvre du Plan ministériel « Citoyens du sport », Patrick </a:t>
            </a:r>
            <a:r>
              <a:rPr kumimoji="0" lang="fr-FR" sz="1000" b="0" i="0" u="none" strike="noStrike" cap="none" normalizeH="0" baseline="0" dirty="0" err="1" smtClean="0">
                <a:ln>
                  <a:noFill/>
                </a:ln>
                <a:solidFill>
                  <a:srgbClr val="313131"/>
                </a:solidFill>
                <a:effectLst/>
                <a:latin typeface="Calibri" pitchFamily="34" charset="0"/>
                <a:ea typeface="Times New Roman" pitchFamily="18" charset="0"/>
                <a:cs typeface="Calibri" pitchFamily="34" charset="0"/>
              </a:rPr>
              <a:t>Kanner</a:t>
            </a:r>
            <a:r>
              <a:rPr kumimoji="0" lang="fr-FR" sz="1000" b="0" i="0" u="none" strike="noStrike" cap="none" normalizeH="0" baseline="0" dirty="0" smtClean="0">
                <a:ln>
                  <a:noFill/>
                </a:ln>
                <a:solidFill>
                  <a:srgbClr val="313131"/>
                </a:solidFill>
                <a:effectLst/>
                <a:latin typeface="Calibri" pitchFamily="34" charset="0"/>
                <a:ea typeface="Times New Roman" pitchFamily="18" charset="0"/>
                <a:cs typeface="Calibri" pitchFamily="34" charset="0"/>
              </a:rPr>
              <a:t>, ministre de la Ville, de la Jeunesse et des Sports, et Thierry Braillard, secrétaire d’État aux Sports, lancent aujourd’hui le 2e volet de la campagne de communication #</a:t>
            </a:r>
            <a:r>
              <a:rPr kumimoji="0" lang="fr-FR" sz="1000" b="0" i="0" u="none" strike="noStrike" cap="none" normalizeH="0" baseline="0" dirty="0" err="1" smtClean="0">
                <a:ln>
                  <a:noFill/>
                </a:ln>
                <a:solidFill>
                  <a:srgbClr val="313131"/>
                </a:solidFill>
                <a:effectLst/>
                <a:latin typeface="Calibri" pitchFamily="34" charset="0"/>
                <a:ea typeface="Times New Roman" pitchFamily="18" charset="0"/>
                <a:cs typeface="Calibri" pitchFamily="34" charset="0"/>
              </a:rPr>
              <a:t>CoupdeSifflet</a:t>
            </a:r>
            <a:r>
              <a:rPr kumimoji="0" lang="fr-FR" sz="1000" b="0" i="0" u="none" strike="noStrike" cap="none" normalizeH="0" baseline="0" dirty="0" smtClean="0">
                <a:ln>
                  <a:noFill/>
                </a:ln>
                <a:solidFill>
                  <a:srgbClr val="313131"/>
                </a:solidFill>
                <a:effectLst/>
                <a:latin typeface="Calibri" pitchFamily="34" charset="0"/>
                <a:ea typeface="Times New Roman" pitchFamily="18" charset="0"/>
                <a:cs typeface="Calibri" pitchFamily="34" charset="0"/>
              </a:rPr>
              <a:t> contre toutes les formes de discriminations, contraires aux valeurs du sport.</a:t>
            </a:r>
            <a:endParaRPr kumimoji="0" lang="fr-F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Doc 2</a:t>
            </a:r>
            <a:r>
              <a:rPr kumimoji="0" lang="fr-FR" sz="1200" b="1" i="0" u="none" strike="noStrike" cap="none" normalizeH="0" baseline="0" dirty="0" smtClean="0">
                <a:ln>
                  <a:noFill/>
                </a:ln>
                <a:solidFill>
                  <a:srgbClr val="313131"/>
                </a:solidFill>
                <a:effectLst/>
                <a:latin typeface="Calibri"/>
                <a:ea typeface="Times New Roman" pitchFamily="18" charset="0"/>
                <a:cs typeface="Arial" pitchFamily="34" charset="0"/>
              </a:rPr>
              <a:t> </a:t>
            </a:r>
            <a:r>
              <a:rPr kumimoji="0" lang="fr-FR" sz="1200" b="1" i="0" u="none" strike="noStrike" cap="none" normalizeH="0" baseline="0" dirty="0" smtClean="0">
                <a:ln>
                  <a:noFill/>
                </a:ln>
                <a:solidFill>
                  <a:srgbClr val="313131"/>
                </a:solidFill>
                <a:effectLst/>
                <a:latin typeface="Arial" pitchFamily="34" charset="0"/>
                <a:ea typeface="Times New Roman" pitchFamily="18" charset="0"/>
                <a:cs typeface="Arial" pitchFamily="34" charset="0"/>
              </a:rPr>
              <a:t>:</a:t>
            </a:r>
            <a:r>
              <a:rPr kumimoji="0" lang="fr-FR" sz="1200" b="0" i="0" u="none" strike="noStrike" cap="none" normalizeH="0" baseline="0" dirty="0" smtClean="0">
                <a:ln>
                  <a:noFill/>
                </a:ln>
                <a:solidFill>
                  <a:srgbClr val="313131"/>
                </a:solidFill>
                <a:effectLst/>
                <a:latin typeface="Arial" pitchFamily="34" charset="0"/>
                <a:ea typeface="Times New Roman" pitchFamily="18" charset="0"/>
                <a:cs typeface="Arial" pitchFamily="34" charset="0"/>
              </a:rPr>
              <a:t> </a:t>
            </a:r>
            <a:r>
              <a:rPr kumimoji="0" lang="fr-F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3"/>
              </a:rPr>
              <a:t>https://www.causette.fr/le-mag/lire-article/article-1184/sexisme-bienveillant.html</a:t>
            </a:r>
            <a:endParaRPr kumimoji="0" lang="fr-F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000" b="0" i="1" u="none" strike="noStrike" cap="none" normalizeH="0" baseline="0" dirty="0" smtClean="0">
                <a:ln>
                  <a:noFill/>
                </a:ln>
                <a:solidFill>
                  <a:srgbClr val="595959"/>
                </a:solidFill>
                <a:effectLst/>
                <a:latin typeface="Calibri"/>
                <a:ea typeface="Times New Roman" pitchFamily="18" charset="0"/>
                <a:cs typeface="Times New Roman" pitchFamily="18" charset="0"/>
              </a:rPr>
              <a:t>«</a:t>
            </a:r>
            <a:r>
              <a:rPr kumimoji="0" lang="fr-FR" sz="1000" b="0" i="1" u="none" strike="noStrike" cap="none" normalizeH="0" baseline="0" dirty="0" smtClean="0">
                <a:ln>
                  <a:noFill/>
                </a:ln>
                <a:solidFill>
                  <a:srgbClr val="595959"/>
                </a:solidFill>
                <a:effectLst/>
                <a:latin typeface="Trebuchet MS" pitchFamily="34" charset="0"/>
                <a:ea typeface="Times New Roman" pitchFamily="18" charset="0"/>
                <a:cs typeface="Times New Roman" pitchFamily="18" charset="0"/>
              </a:rPr>
              <a:t> Le sexisme bienveillant est une attitude sexiste plus implicite, teint</a:t>
            </a:r>
            <a:r>
              <a:rPr kumimoji="0" lang="fr-FR" sz="1000" b="0" i="1" u="none" strike="noStrike" cap="none" normalizeH="0" baseline="0" dirty="0" smtClean="0">
                <a:ln>
                  <a:noFill/>
                </a:ln>
                <a:solidFill>
                  <a:srgbClr val="595959"/>
                </a:solidFill>
                <a:effectLst/>
                <a:latin typeface="Calibri"/>
                <a:ea typeface="Times New Roman" pitchFamily="18" charset="0"/>
                <a:cs typeface="Times New Roman" pitchFamily="18" charset="0"/>
              </a:rPr>
              <a:t>é</a:t>
            </a:r>
            <a:r>
              <a:rPr kumimoji="0" lang="fr-FR" sz="1000" b="0" i="1" u="none" strike="noStrike" cap="none" normalizeH="0" baseline="0" dirty="0" smtClean="0">
                <a:ln>
                  <a:noFill/>
                </a:ln>
                <a:solidFill>
                  <a:srgbClr val="595959"/>
                </a:solidFill>
                <a:effectLst/>
                <a:latin typeface="Trebuchet MS" pitchFamily="34" charset="0"/>
                <a:ea typeface="Times New Roman" pitchFamily="18" charset="0"/>
                <a:cs typeface="Times New Roman" pitchFamily="18" charset="0"/>
              </a:rPr>
              <a:t>e de chevalerie, qui a une apparence anodine et qui semble même diff</a:t>
            </a:r>
            <a:r>
              <a:rPr kumimoji="0" lang="fr-FR" sz="1000" b="0" i="1" u="none" strike="noStrike" cap="none" normalizeH="0" baseline="0" dirty="0" smtClean="0">
                <a:ln>
                  <a:noFill/>
                </a:ln>
                <a:solidFill>
                  <a:srgbClr val="595959"/>
                </a:solidFill>
                <a:effectLst/>
                <a:latin typeface="Calibri"/>
                <a:ea typeface="Times New Roman" pitchFamily="18" charset="0"/>
                <a:cs typeface="Times New Roman" pitchFamily="18" charset="0"/>
              </a:rPr>
              <a:t>é</a:t>
            </a:r>
            <a:r>
              <a:rPr kumimoji="0" lang="fr-FR" sz="1000" b="0" i="1" u="none" strike="noStrike" cap="none" normalizeH="0" baseline="0" dirty="0" smtClean="0">
                <a:ln>
                  <a:noFill/>
                </a:ln>
                <a:solidFill>
                  <a:srgbClr val="595959"/>
                </a:solidFill>
                <a:effectLst/>
                <a:latin typeface="Trebuchet MS" pitchFamily="34" charset="0"/>
                <a:ea typeface="Times New Roman" pitchFamily="18" charset="0"/>
                <a:cs typeface="Times New Roman" pitchFamily="18" charset="0"/>
              </a:rPr>
              <a:t>rencier favorablement les femmes en les d</a:t>
            </a:r>
            <a:r>
              <a:rPr kumimoji="0" lang="fr-FR" sz="1000" b="0" i="1" u="none" strike="noStrike" cap="none" normalizeH="0" baseline="0" dirty="0" smtClean="0">
                <a:ln>
                  <a:noFill/>
                </a:ln>
                <a:solidFill>
                  <a:srgbClr val="595959"/>
                </a:solidFill>
                <a:effectLst/>
                <a:latin typeface="Calibri"/>
                <a:ea typeface="Times New Roman" pitchFamily="18" charset="0"/>
                <a:cs typeface="Times New Roman" pitchFamily="18" charset="0"/>
              </a:rPr>
              <a:t>é</a:t>
            </a:r>
            <a:r>
              <a:rPr kumimoji="0" lang="fr-FR" sz="1000" b="0" i="1" u="none" strike="noStrike" cap="none" normalizeH="0" baseline="0" dirty="0" smtClean="0">
                <a:ln>
                  <a:noFill/>
                </a:ln>
                <a:solidFill>
                  <a:srgbClr val="595959"/>
                </a:solidFill>
                <a:effectLst/>
                <a:latin typeface="Trebuchet MS" pitchFamily="34" charset="0"/>
                <a:ea typeface="Times New Roman" pitchFamily="18" charset="0"/>
                <a:cs typeface="Times New Roman" pitchFamily="18" charset="0"/>
              </a:rPr>
              <a:t>crivant comme chaleureuses et sociables </a:t>
            </a:r>
            <a:r>
              <a:rPr kumimoji="0" lang="fr-FR" sz="1000" b="0" i="1" u="none" strike="noStrike" cap="none" normalizeH="0" baseline="0" dirty="0" smtClean="0">
                <a:ln>
                  <a:noFill/>
                </a:ln>
                <a:solidFill>
                  <a:srgbClr val="595959"/>
                </a:solidFill>
                <a:effectLst/>
                <a:latin typeface="Calibri"/>
                <a:ea typeface="Times New Roman" pitchFamily="18" charset="0"/>
                <a:cs typeface="Times New Roman" pitchFamily="18" charset="0"/>
              </a:rPr>
              <a:t>»</a:t>
            </a:r>
            <a:r>
              <a:rPr kumimoji="0" lang="fr-FR" sz="1000" b="0" i="0" u="none" strike="noStrike" cap="none" normalizeH="0" baseline="0" dirty="0" smtClean="0">
                <a:ln>
                  <a:noFill/>
                </a:ln>
                <a:solidFill>
                  <a:srgbClr val="595959"/>
                </a:solidFill>
                <a:effectLst/>
                <a:latin typeface="Trebuchet MS" pitchFamily="34" charset="0"/>
                <a:ea typeface="Times New Roman" pitchFamily="18" charset="0"/>
                <a:cs typeface="Times New Roman" pitchFamily="18" charset="0"/>
              </a:rPr>
              <a:t>, expliquent Marie </a:t>
            </a:r>
            <a:r>
              <a:rPr kumimoji="0" lang="fr-FR" sz="1000" b="0" i="0" u="none" strike="noStrike" cap="none" normalizeH="0" baseline="0" dirty="0" err="1" smtClean="0">
                <a:ln>
                  <a:noFill/>
                </a:ln>
                <a:solidFill>
                  <a:srgbClr val="595959"/>
                </a:solidFill>
                <a:effectLst/>
                <a:latin typeface="Trebuchet MS" pitchFamily="34" charset="0"/>
                <a:ea typeface="Times New Roman" pitchFamily="18" charset="0"/>
                <a:cs typeface="Times New Roman" pitchFamily="18" charset="0"/>
              </a:rPr>
              <a:t>Sarlet</a:t>
            </a:r>
            <a:r>
              <a:rPr kumimoji="0" lang="fr-FR" sz="1000" b="0" i="0" u="none" strike="noStrike" cap="none" normalizeH="0" baseline="0" dirty="0" smtClean="0">
                <a:ln>
                  <a:noFill/>
                </a:ln>
                <a:solidFill>
                  <a:srgbClr val="595959"/>
                </a:solidFill>
                <a:effectLst/>
                <a:latin typeface="Trebuchet MS" pitchFamily="34" charset="0"/>
                <a:ea typeface="Times New Roman" pitchFamily="18" charset="0"/>
                <a:cs typeface="Times New Roman" pitchFamily="18" charset="0"/>
              </a:rPr>
              <a:t> et Beno</a:t>
            </a:r>
            <a:r>
              <a:rPr kumimoji="0" lang="fr-FR" sz="1000" b="0" i="0" u="none" strike="noStrike" cap="none" normalizeH="0" baseline="0" dirty="0" smtClean="0">
                <a:ln>
                  <a:noFill/>
                </a:ln>
                <a:solidFill>
                  <a:srgbClr val="595959"/>
                </a:solidFill>
                <a:effectLst/>
                <a:latin typeface="Calibri"/>
                <a:ea typeface="Times New Roman" pitchFamily="18" charset="0"/>
                <a:cs typeface="Times New Roman" pitchFamily="18" charset="0"/>
              </a:rPr>
              <a:t>î</a:t>
            </a:r>
            <a:r>
              <a:rPr kumimoji="0" lang="fr-FR" sz="1000" b="0" i="0" u="none" strike="noStrike" cap="none" normalizeH="0" baseline="0" dirty="0" smtClean="0">
                <a:ln>
                  <a:noFill/>
                </a:ln>
                <a:solidFill>
                  <a:srgbClr val="595959"/>
                </a:solidFill>
                <a:effectLst/>
                <a:latin typeface="Trebuchet MS" pitchFamily="34" charset="0"/>
                <a:ea typeface="Times New Roman" pitchFamily="18" charset="0"/>
                <a:cs typeface="Times New Roman" pitchFamily="18" charset="0"/>
              </a:rPr>
              <a:t>t Dardenne, du d</a:t>
            </a:r>
            <a:r>
              <a:rPr kumimoji="0" lang="fr-FR" sz="1000" b="0" i="0" u="none" strike="noStrike" cap="none" normalizeH="0" baseline="0" dirty="0" smtClean="0">
                <a:ln>
                  <a:noFill/>
                </a:ln>
                <a:solidFill>
                  <a:srgbClr val="595959"/>
                </a:solidFill>
                <a:effectLst/>
                <a:latin typeface="Calibri"/>
                <a:ea typeface="Times New Roman" pitchFamily="18" charset="0"/>
                <a:cs typeface="Times New Roman" pitchFamily="18" charset="0"/>
              </a:rPr>
              <a:t>é</a:t>
            </a:r>
            <a:r>
              <a:rPr kumimoji="0" lang="fr-FR" sz="1000" b="0" i="0" u="none" strike="noStrike" cap="none" normalizeH="0" baseline="0" dirty="0" smtClean="0">
                <a:ln>
                  <a:noFill/>
                </a:ln>
                <a:solidFill>
                  <a:srgbClr val="595959"/>
                </a:solidFill>
                <a:effectLst/>
                <a:latin typeface="Trebuchet MS" pitchFamily="34" charset="0"/>
                <a:ea typeface="Times New Roman" pitchFamily="18" charset="0"/>
                <a:cs typeface="Times New Roman" pitchFamily="18" charset="0"/>
              </a:rPr>
              <a:t>partement psychologie sociale de l</a:t>
            </a:r>
            <a:r>
              <a:rPr kumimoji="0" lang="fr-FR" sz="1000" b="0" i="0" u="none" strike="noStrike" cap="none" normalizeH="0" baseline="0" dirty="0" smtClean="0">
                <a:ln>
                  <a:noFill/>
                </a:ln>
                <a:solidFill>
                  <a:srgbClr val="595959"/>
                </a:solidFill>
                <a:effectLst/>
                <a:latin typeface="Calibri"/>
                <a:ea typeface="Times New Roman" pitchFamily="18" charset="0"/>
                <a:cs typeface="Times New Roman" pitchFamily="18" charset="0"/>
              </a:rPr>
              <a:t>’</a:t>
            </a:r>
            <a:r>
              <a:rPr kumimoji="0" lang="fr-FR" sz="1000" b="0" i="0" u="none" strike="noStrike" cap="none" normalizeH="0" baseline="0" dirty="0" smtClean="0">
                <a:ln>
                  <a:noFill/>
                </a:ln>
                <a:solidFill>
                  <a:srgbClr val="595959"/>
                </a:solidFill>
                <a:effectLst/>
                <a:latin typeface="Trebuchet MS" pitchFamily="34" charset="0"/>
                <a:ea typeface="Times New Roman" pitchFamily="18" charset="0"/>
                <a:cs typeface="Times New Roman" pitchFamily="18" charset="0"/>
              </a:rPr>
              <a:t>universit</a:t>
            </a:r>
            <a:r>
              <a:rPr kumimoji="0" lang="fr-FR" sz="1000" b="0" i="0" u="none" strike="noStrike" cap="none" normalizeH="0" baseline="0" dirty="0" smtClean="0">
                <a:ln>
                  <a:noFill/>
                </a:ln>
                <a:solidFill>
                  <a:srgbClr val="595959"/>
                </a:solidFill>
                <a:effectLst/>
                <a:latin typeface="Calibri"/>
                <a:ea typeface="Times New Roman" pitchFamily="18" charset="0"/>
                <a:cs typeface="Times New Roman" pitchFamily="18" charset="0"/>
              </a:rPr>
              <a:t>é</a:t>
            </a:r>
            <a:r>
              <a:rPr kumimoji="0" lang="fr-FR" sz="1000" b="0" i="0" u="none" strike="noStrike" cap="none" normalizeH="0" baseline="0" dirty="0" smtClean="0">
                <a:ln>
                  <a:noFill/>
                </a:ln>
                <a:solidFill>
                  <a:srgbClr val="595959"/>
                </a:solidFill>
                <a:effectLst/>
                <a:latin typeface="Trebuchet MS" pitchFamily="34" charset="0"/>
                <a:ea typeface="Times New Roman" pitchFamily="18" charset="0"/>
                <a:cs typeface="Times New Roman" pitchFamily="18" charset="0"/>
              </a:rPr>
              <a:t> de Li</a:t>
            </a:r>
            <a:r>
              <a:rPr kumimoji="0" lang="fr-FR" sz="1000" b="0" i="0" u="none" strike="noStrike" cap="none" normalizeH="0" baseline="0" dirty="0" smtClean="0">
                <a:ln>
                  <a:noFill/>
                </a:ln>
                <a:solidFill>
                  <a:srgbClr val="595959"/>
                </a:solidFill>
                <a:effectLst/>
                <a:latin typeface="Calibri"/>
                <a:ea typeface="Times New Roman" pitchFamily="18" charset="0"/>
                <a:cs typeface="Times New Roman" pitchFamily="18" charset="0"/>
              </a:rPr>
              <a:t>è</a:t>
            </a:r>
            <a:r>
              <a:rPr kumimoji="0" lang="fr-FR" sz="1000" b="0" i="0" u="none" strike="noStrike" cap="none" normalizeH="0" baseline="0" dirty="0" smtClean="0">
                <a:ln>
                  <a:noFill/>
                </a:ln>
                <a:solidFill>
                  <a:srgbClr val="595959"/>
                </a:solidFill>
                <a:effectLst/>
                <a:latin typeface="Trebuchet MS" pitchFamily="34" charset="0"/>
                <a:ea typeface="Times New Roman" pitchFamily="18" charset="0"/>
                <a:cs typeface="Times New Roman" pitchFamily="18" charset="0"/>
              </a:rPr>
              <a:t>ge. Et, dans l</a:t>
            </a:r>
            <a:r>
              <a:rPr kumimoji="0" lang="fr-FR" sz="1000" b="0" i="0" u="none" strike="noStrike" cap="none" normalizeH="0" baseline="0" dirty="0" smtClean="0">
                <a:ln>
                  <a:noFill/>
                </a:ln>
                <a:solidFill>
                  <a:srgbClr val="595959"/>
                </a:solidFill>
                <a:effectLst/>
                <a:latin typeface="Calibri"/>
                <a:ea typeface="Times New Roman" pitchFamily="18" charset="0"/>
                <a:cs typeface="Times New Roman" pitchFamily="18" charset="0"/>
              </a:rPr>
              <a:t>’</a:t>
            </a:r>
            <a:r>
              <a:rPr kumimoji="0" lang="fr-FR" sz="1000" b="0" i="0" u="none" strike="noStrike" cap="none" normalizeH="0" baseline="0" dirty="0" smtClean="0">
                <a:ln>
                  <a:noFill/>
                </a:ln>
                <a:solidFill>
                  <a:srgbClr val="595959"/>
                </a:solidFill>
                <a:effectLst/>
                <a:latin typeface="Trebuchet MS" pitchFamily="34" charset="0"/>
                <a:ea typeface="Times New Roman" pitchFamily="18" charset="0"/>
                <a:cs typeface="Times New Roman" pitchFamily="18" charset="0"/>
              </a:rPr>
              <a:t>imm</a:t>
            </a:r>
            <a:r>
              <a:rPr kumimoji="0" lang="fr-FR" sz="1000" b="0" i="0" u="none" strike="noStrike" cap="none" normalizeH="0" baseline="0" dirty="0" smtClean="0">
                <a:ln>
                  <a:noFill/>
                </a:ln>
                <a:solidFill>
                  <a:srgbClr val="595959"/>
                </a:solidFill>
                <a:effectLst/>
                <a:latin typeface="Calibri"/>
                <a:ea typeface="Times New Roman" pitchFamily="18" charset="0"/>
                <a:cs typeface="Times New Roman" pitchFamily="18" charset="0"/>
              </a:rPr>
              <a:t>é</a:t>
            </a:r>
            <a:r>
              <a:rPr kumimoji="0" lang="fr-FR" sz="1000" b="0" i="0" u="none" strike="noStrike" cap="none" normalizeH="0" baseline="0" dirty="0" smtClean="0">
                <a:ln>
                  <a:noFill/>
                </a:ln>
                <a:solidFill>
                  <a:srgbClr val="595959"/>
                </a:solidFill>
                <a:effectLst/>
                <a:latin typeface="Trebuchet MS" pitchFamily="34" charset="0"/>
                <a:ea typeface="Times New Roman" pitchFamily="18" charset="0"/>
                <a:cs typeface="Times New Roman" pitchFamily="18" charset="0"/>
              </a:rPr>
              <a:t>diat, les d</a:t>
            </a:r>
            <a:r>
              <a:rPr kumimoji="0" lang="fr-FR" sz="1000" b="0" i="0" u="none" strike="noStrike" cap="none" normalizeH="0" baseline="0" dirty="0" smtClean="0">
                <a:ln>
                  <a:noFill/>
                </a:ln>
                <a:solidFill>
                  <a:srgbClr val="595959"/>
                </a:solidFill>
                <a:effectLst/>
                <a:latin typeface="Calibri"/>
                <a:ea typeface="Times New Roman" pitchFamily="18" charset="0"/>
                <a:cs typeface="Times New Roman" pitchFamily="18" charset="0"/>
              </a:rPr>
              <a:t>é</a:t>
            </a:r>
            <a:r>
              <a:rPr kumimoji="0" lang="fr-FR" sz="1000" b="0" i="0" u="none" strike="noStrike" cap="none" normalizeH="0" baseline="0" dirty="0" smtClean="0">
                <a:ln>
                  <a:noFill/>
                </a:ln>
                <a:solidFill>
                  <a:srgbClr val="595959"/>
                </a:solidFill>
                <a:effectLst/>
                <a:latin typeface="Trebuchet MS" pitchFamily="34" charset="0"/>
                <a:ea typeface="Times New Roman" pitchFamily="18" charset="0"/>
                <a:cs typeface="Times New Roman" pitchFamily="18" charset="0"/>
              </a:rPr>
              <a:t>licates petites fleurs que nous sommes b</a:t>
            </a:r>
            <a:r>
              <a:rPr kumimoji="0" lang="fr-FR" sz="1000" b="0" i="0" u="none" strike="noStrike" cap="none" normalizeH="0" baseline="0" dirty="0" smtClean="0">
                <a:ln>
                  <a:noFill/>
                </a:ln>
                <a:solidFill>
                  <a:srgbClr val="595959"/>
                </a:solidFill>
                <a:effectLst/>
                <a:latin typeface="Calibri"/>
                <a:ea typeface="Times New Roman" pitchFamily="18" charset="0"/>
                <a:cs typeface="Times New Roman" pitchFamily="18" charset="0"/>
              </a:rPr>
              <a:t>é</a:t>
            </a:r>
            <a:r>
              <a:rPr kumimoji="0" lang="fr-FR" sz="1000" b="0" i="0" u="none" strike="noStrike" cap="none" normalizeH="0" baseline="0" dirty="0" smtClean="0">
                <a:ln>
                  <a:noFill/>
                </a:ln>
                <a:solidFill>
                  <a:srgbClr val="595959"/>
                </a:solidFill>
                <a:effectLst/>
                <a:latin typeface="Trebuchet MS" pitchFamily="34" charset="0"/>
                <a:ea typeface="Times New Roman" pitchFamily="18" charset="0"/>
                <a:cs typeface="Times New Roman" pitchFamily="18" charset="0"/>
              </a:rPr>
              <a:t>n</a:t>
            </a:r>
            <a:r>
              <a:rPr kumimoji="0" lang="fr-FR" sz="1000" b="0" i="0" u="none" strike="noStrike" cap="none" normalizeH="0" baseline="0" dirty="0" smtClean="0">
                <a:ln>
                  <a:noFill/>
                </a:ln>
                <a:solidFill>
                  <a:srgbClr val="595959"/>
                </a:solidFill>
                <a:effectLst/>
                <a:latin typeface="Calibri"/>
                <a:ea typeface="Times New Roman" pitchFamily="18" charset="0"/>
                <a:cs typeface="Times New Roman" pitchFamily="18" charset="0"/>
              </a:rPr>
              <a:t>é</a:t>
            </a:r>
            <a:r>
              <a:rPr kumimoji="0" lang="fr-FR" sz="1000" b="0" i="0" u="none" strike="noStrike" cap="none" normalizeH="0" baseline="0" dirty="0" smtClean="0">
                <a:ln>
                  <a:noFill/>
                </a:ln>
                <a:solidFill>
                  <a:srgbClr val="595959"/>
                </a:solidFill>
                <a:effectLst/>
                <a:latin typeface="Trebuchet MS" pitchFamily="34" charset="0"/>
                <a:ea typeface="Times New Roman" pitchFamily="18" charset="0"/>
                <a:cs typeface="Times New Roman" pitchFamily="18" charset="0"/>
              </a:rPr>
              <a:t>ficient d</a:t>
            </a:r>
            <a:r>
              <a:rPr kumimoji="0" lang="fr-FR" sz="1000" b="0" i="0" u="none" strike="noStrike" cap="none" normalizeH="0" baseline="0" dirty="0" smtClean="0">
                <a:ln>
                  <a:noFill/>
                </a:ln>
                <a:solidFill>
                  <a:srgbClr val="595959"/>
                </a:solidFill>
                <a:effectLst/>
                <a:latin typeface="Calibri"/>
                <a:ea typeface="Times New Roman" pitchFamily="18" charset="0"/>
                <a:cs typeface="Times New Roman" pitchFamily="18" charset="0"/>
              </a:rPr>
              <a:t>’</a:t>
            </a:r>
            <a:r>
              <a:rPr kumimoji="0" lang="fr-FR" sz="1000" b="0" i="0" u="none" strike="noStrike" cap="none" normalizeH="0" baseline="0" dirty="0" smtClean="0">
                <a:ln>
                  <a:noFill/>
                </a:ln>
                <a:solidFill>
                  <a:srgbClr val="595959"/>
                </a:solidFill>
                <a:effectLst/>
                <a:latin typeface="Trebuchet MS" pitchFamily="34" charset="0"/>
                <a:ea typeface="Times New Roman" pitchFamily="18" charset="0"/>
                <a:cs typeface="Times New Roman" pitchFamily="18" charset="0"/>
              </a:rPr>
              <a:t>un avantage ma foi agr</a:t>
            </a:r>
            <a:r>
              <a:rPr kumimoji="0" lang="fr-FR" sz="1000" b="0" i="0" u="none" strike="noStrike" cap="none" normalizeH="0" baseline="0" dirty="0" smtClean="0">
                <a:ln>
                  <a:noFill/>
                </a:ln>
                <a:solidFill>
                  <a:srgbClr val="595959"/>
                </a:solidFill>
                <a:effectLst/>
                <a:latin typeface="Calibri"/>
                <a:ea typeface="Times New Roman" pitchFamily="18" charset="0"/>
                <a:cs typeface="Times New Roman" pitchFamily="18" charset="0"/>
              </a:rPr>
              <a:t>é</a:t>
            </a:r>
            <a:r>
              <a:rPr kumimoji="0" lang="fr-FR" sz="1000" b="0" i="0" u="none" strike="noStrike" cap="none" normalizeH="0" baseline="0" dirty="0" smtClean="0">
                <a:ln>
                  <a:noFill/>
                </a:ln>
                <a:solidFill>
                  <a:srgbClr val="595959"/>
                </a:solidFill>
                <a:effectLst/>
                <a:latin typeface="Trebuchet MS" pitchFamily="34" charset="0"/>
                <a:ea typeface="Times New Roman" pitchFamily="18" charset="0"/>
                <a:cs typeface="Times New Roman" pitchFamily="18" charset="0"/>
              </a:rPr>
              <a:t>able : ne pas porter ce gros carton, être dorlot</a:t>
            </a:r>
            <a:r>
              <a:rPr kumimoji="0" lang="fr-FR" sz="1000" b="0" i="0" u="none" strike="noStrike" cap="none" normalizeH="0" baseline="0" dirty="0" smtClean="0">
                <a:ln>
                  <a:noFill/>
                </a:ln>
                <a:solidFill>
                  <a:srgbClr val="595959"/>
                </a:solidFill>
                <a:effectLst/>
                <a:latin typeface="Calibri"/>
                <a:ea typeface="Times New Roman" pitchFamily="18" charset="0"/>
                <a:cs typeface="Times New Roman" pitchFamily="18" charset="0"/>
              </a:rPr>
              <a:t>é</a:t>
            </a:r>
            <a:r>
              <a:rPr kumimoji="0" lang="fr-FR" sz="1000" b="0" i="0" u="none" strike="noStrike" cap="none" normalizeH="0" baseline="0" dirty="0" smtClean="0">
                <a:ln>
                  <a:noFill/>
                </a:ln>
                <a:solidFill>
                  <a:srgbClr val="595959"/>
                </a:solidFill>
                <a:effectLst/>
                <a:latin typeface="Trebuchet MS" pitchFamily="34" charset="0"/>
                <a:ea typeface="Times New Roman" pitchFamily="18" charset="0"/>
                <a:cs typeface="Times New Roman" pitchFamily="18" charset="0"/>
              </a:rPr>
              <a:t>e, compliment</a:t>
            </a:r>
            <a:r>
              <a:rPr kumimoji="0" lang="fr-FR" sz="1000" b="0" i="0" u="none" strike="noStrike" cap="none" normalizeH="0" baseline="0" dirty="0" smtClean="0">
                <a:ln>
                  <a:noFill/>
                </a:ln>
                <a:solidFill>
                  <a:srgbClr val="595959"/>
                </a:solidFill>
                <a:effectLst/>
                <a:latin typeface="Calibri"/>
                <a:ea typeface="Times New Roman" pitchFamily="18" charset="0"/>
                <a:cs typeface="Times New Roman" pitchFamily="18" charset="0"/>
              </a:rPr>
              <a:t>é</a:t>
            </a:r>
            <a:r>
              <a:rPr kumimoji="0" lang="fr-FR" sz="1000" b="0" i="0" u="none" strike="noStrike" cap="none" normalizeH="0" baseline="0" dirty="0" smtClean="0">
                <a:ln>
                  <a:noFill/>
                </a:ln>
                <a:solidFill>
                  <a:srgbClr val="595959"/>
                </a:solidFill>
                <a:effectLst/>
                <a:latin typeface="Trebuchet MS" pitchFamily="34" charset="0"/>
                <a:ea typeface="Times New Roman" pitchFamily="18" charset="0"/>
                <a:cs typeface="Times New Roman" pitchFamily="18" charset="0"/>
              </a:rPr>
              <a:t>e.</a:t>
            </a:r>
            <a:r>
              <a:rPr kumimoji="0" lang="fr-FR" sz="1000" b="0" i="0" u="none" strike="noStrike" cap="none" normalizeH="0" baseline="0" dirty="0" smtClean="0">
                <a:ln>
                  <a:noFill/>
                </a:ln>
                <a:solidFill>
                  <a:srgbClr val="595959"/>
                </a:solidFill>
                <a:effectLst/>
                <a:latin typeface="Calibri"/>
                <a:ea typeface="Times New Roman" pitchFamily="18" charset="0"/>
                <a:cs typeface="Times New Roman" pitchFamily="18" charset="0"/>
              </a:rPr>
              <a:t> </a:t>
            </a:r>
            <a:r>
              <a:rPr kumimoji="0" lang="fr-FR" sz="1000" b="0" i="1" u="none" strike="noStrike" cap="none" normalizeH="0" baseline="0" dirty="0" smtClean="0">
                <a:ln>
                  <a:noFill/>
                </a:ln>
                <a:solidFill>
                  <a:srgbClr val="595959"/>
                </a:solidFill>
                <a:effectLst/>
                <a:latin typeface="Calibri"/>
                <a:ea typeface="Times New Roman" pitchFamily="18" charset="0"/>
                <a:cs typeface="Times New Roman" pitchFamily="18" charset="0"/>
              </a:rPr>
              <a:t>« </a:t>
            </a:r>
            <a:r>
              <a:rPr kumimoji="0" lang="fr-FR" sz="1000" b="0" i="1" u="none" strike="noStrike" cap="none" normalizeH="0" baseline="0" dirty="0" smtClean="0">
                <a:ln>
                  <a:noFill/>
                </a:ln>
                <a:solidFill>
                  <a:srgbClr val="595959"/>
                </a:solidFill>
                <a:effectLst/>
                <a:latin typeface="Trebuchet MS" pitchFamily="34" charset="0"/>
                <a:ea typeface="Times New Roman" pitchFamily="18" charset="0"/>
                <a:cs typeface="Times New Roman" pitchFamily="18" charset="0"/>
              </a:rPr>
              <a:t>N</a:t>
            </a:r>
            <a:r>
              <a:rPr kumimoji="0" lang="fr-FR" sz="1000" b="0" i="1" u="none" strike="noStrike" cap="none" normalizeH="0" baseline="0" dirty="0" smtClean="0">
                <a:ln>
                  <a:noFill/>
                </a:ln>
                <a:solidFill>
                  <a:srgbClr val="595959"/>
                </a:solidFill>
                <a:effectLst/>
                <a:latin typeface="Calibri"/>
                <a:ea typeface="Times New Roman" pitchFamily="18" charset="0"/>
                <a:cs typeface="Times New Roman" pitchFamily="18" charset="0"/>
              </a:rPr>
              <a:t>é</a:t>
            </a:r>
            <a:r>
              <a:rPr kumimoji="0" lang="fr-FR" sz="1000" b="0" i="1" u="none" strike="noStrike" cap="none" normalizeH="0" baseline="0" dirty="0" smtClean="0">
                <a:ln>
                  <a:noFill/>
                </a:ln>
                <a:solidFill>
                  <a:srgbClr val="595959"/>
                </a:solidFill>
                <a:effectLst/>
                <a:latin typeface="Trebuchet MS" pitchFamily="34" charset="0"/>
                <a:ea typeface="Times New Roman" pitchFamily="18" charset="0"/>
                <a:cs typeface="Times New Roman" pitchFamily="18" charset="0"/>
              </a:rPr>
              <a:t>anmoins, en sugg</a:t>
            </a:r>
            <a:r>
              <a:rPr kumimoji="0" lang="fr-FR" sz="1000" b="0" i="1" u="none" strike="noStrike" cap="none" normalizeH="0" baseline="0" dirty="0" smtClean="0">
                <a:ln>
                  <a:noFill/>
                </a:ln>
                <a:solidFill>
                  <a:srgbClr val="595959"/>
                </a:solidFill>
                <a:effectLst/>
                <a:latin typeface="Calibri"/>
                <a:ea typeface="Times New Roman" pitchFamily="18" charset="0"/>
                <a:cs typeface="Times New Roman" pitchFamily="18" charset="0"/>
              </a:rPr>
              <a:t>é</a:t>
            </a:r>
            <a:r>
              <a:rPr kumimoji="0" lang="fr-FR" sz="1000" b="0" i="1" u="none" strike="noStrike" cap="none" normalizeH="0" baseline="0" dirty="0" smtClean="0">
                <a:ln>
                  <a:noFill/>
                </a:ln>
                <a:solidFill>
                  <a:srgbClr val="595959"/>
                </a:solidFill>
                <a:effectLst/>
                <a:latin typeface="Trebuchet MS" pitchFamily="34" charset="0"/>
                <a:ea typeface="Times New Roman" pitchFamily="18" charset="0"/>
                <a:cs typeface="Times New Roman" pitchFamily="18" charset="0"/>
              </a:rPr>
              <a:t>rant l</a:t>
            </a:r>
            <a:r>
              <a:rPr kumimoji="0" lang="fr-FR" sz="1000" b="0" i="1" u="none" strike="noStrike" cap="none" normalizeH="0" baseline="0" dirty="0" smtClean="0">
                <a:ln>
                  <a:noFill/>
                </a:ln>
                <a:solidFill>
                  <a:srgbClr val="595959"/>
                </a:solidFill>
                <a:effectLst/>
                <a:latin typeface="Calibri"/>
                <a:ea typeface="Times New Roman" pitchFamily="18" charset="0"/>
                <a:cs typeface="Times New Roman" pitchFamily="18" charset="0"/>
              </a:rPr>
              <a:t>’</a:t>
            </a:r>
            <a:r>
              <a:rPr kumimoji="0" lang="fr-FR" sz="1000" b="0" i="1" u="none" strike="noStrike" cap="none" normalizeH="0" baseline="0" dirty="0" smtClean="0">
                <a:ln>
                  <a:noFill/>
                </a:ln>
                <a:solidFill>
                  <a:srgbClr val="595959"/>
                </a:solidFill>
                <a:effectLst/>
                <a:latin typeface="Trebuchet MS" pitchFamily="34" charset="0"/>
                <a:ea typeface="Times New Roman" pitchFamily="18" charset="0"/>
                <a:cs typeface="Times New Roman" pitchFamily="18" charset="0"/>
              </a:rPr>
              <a:t>id</a:t>
            </a:r>
            <a:r>
              <a:rPr kumimoji="0" lang="fr-FR" sz="1000" b="0" i="1" u="none" strike="noStrike" cap="none" normalizeH="0" baseline="0" dirty="0" smtClean="0">
                <a:ln>
                  <a:noFill/>
                </a:ln>
                <a:solidFill>
                  <a:srgbClr val="595959"/>
                </a:solidFill>
                <a:effectLst/>
                <a:latin typeface="Calibri"/>
                <a:ea typeface="Times New Roman" pitchFamily="18" charset="0"/>
                <a:cs typeface="Times New Roman" pitchFamily="18" charset="0"/>
              </a:rPr>
              <a:t>é</a:t>
            </a:r>
            <a:r>
              <a:rPr kumimoji="0" lang="fr-FR" sz="1000" b="0" i="1" u="none" strike="noStrike" cap="none" normalizeH="0" baseline="0" dirty="0" smtClean="0">
                <a:ln>
                  <a:noFill/>
                </a:ln>
                <a:solidFill>
                  <a:srgbClr val="595959"/>
                </a:solidFill>
                <a:effectLst/>
                <a:latin typeface="Trebuchet MS" pitchFamily="34" charset="0"/>
                <a:ea typeface="Times New Roman" pitchFamily="18" charset="0"/>
                <a:cs typeface="Times New Roman" pitchFamily="18" charset="0"/>
              </a:rPr>
              <a:t>e que les femmes sont fragiles et qu</a:t>
            </a:r>
            <a:r>
              <a:rPr kumimoji="0" lang="fr-FR" sz="1000" b="0" i="1" u="none" strike="noStrike" cap="none" normalizeH="0" baseline="0" dirty="0" smtClean="0">
                <a:ln>
                  <a:noFill/>
                </a:ln>
                <a:solidFill>
                  <a:srgbClr val="595959"/>
                </a:solidFill>
                <a:effectLst/>
                <a:latin typeface="Calibri"/>
                <a:ea typeface="Times New Roman" pitchFamily="18" charset="0"/>
                <a:cs typeface="Times New Roman" pitchFamily="18" charset="0"/>
              </a:rPr>
              <a:t>’</a:t>
            </a:r>
            <a:r>
              <a:rPr kumimoji="0" lang="fr-FR" sz="1000" b="0" i="1" u="none" strike="noStrike" cap="none" normalizeH="0" baseline="0" dirty="0" smtClean="0">
                <a:ln>
                  <a:noFill/>
                </a:ln>
                <a:solidFill>
                  <a:srgbClr val="595959"/>
                </a:solidFill>
                <a:effectLst/>
                <a:latin typeface="Trebuchet MS" pitchFamily="34" charset="0"/>
                <a:ea typeface="Times New Roman" pitchFamily="18" charset="0"/>
                <a:cs typeface="Times New Roman" pitchFamily="18" charset="0"/>
              </a:rPr>
              <a:t>elles ont besoin de la protection des hommes, le sexisme bienveillant sugg</a:t>
            </a:r>
            <a:r>
              <a:rPr kumimoji="0" lang="fr-FR" sz="1000" b="0" i="1" u="none" strike="noStrike" cap="none" normalizeH="0" baseline="0" dirty="0" smtClean="0">
                <a:ln>
                  <a:noFill/>
                </a:ln>
                <a:solidFill>
                  <a:srgbClr val="595959"/>
                </a:solidFill>
                <a:effectLst/>
                <a:latin typeface="Calibri"/>
                <a:ea typeface="Times New Roman" pitchFamily="18" charset="0"/>
                <a:cs typeface="Times New Roman" pitchFamily="18" charset="0"/>
              </a:rPr>
              <a:t>è</a:t>
            </a:r>
            <a:r>
              <a:rPr kumimoji="0" lang="fr-FR" sz="1000" b="0" i="1" u="none" strike="noStrike" cap="none" normalizeH="0" baseline="0" dirty="0" smtClean="0">
                <a:ln>
                  <a:noFill/>
                </a:ln>
                <a:solidFill>
                  <a:srgbClr val="595959"/>
                </a:solidFill>
                <a:effectLst/>
                <a:latin typeface="Trebuchet MS" pitchFamily="34" charset="0"/>
                <a:ea typeface="Times New Roman" pitchFamily="18" charset="0"/>
                <a:cs typeface="Times New Roman" pitchFamily="18" charset="0"/>
              </a:rPr>
              <a:t>re </a:t>
            </a:r>
            <a:r>
              <a:rPr kumimoji="0" lang="fr-FR" sz="1000" b="0" i="1" u="none" strike="noStrike" cap="none" normalizeH="0" baseline="0" dirty="0" smtClean="0">
                <a:ln>
                  <a:noFill/>
                </a:ln>
                <a:solidFill>
                  <a:srgbClr val="595959"/>
                </a:solidFill>
                <a:effectLst/>
                <a:latin typeface="Calibri"/>
                <a:ea typeface="Times New Roman" pitchFamily="18" charset="0"/>
                <a:cs typeface="Times New Roman" pitchFamily="18" charset="0"/>
              </a:rPr>
              <a:t>é</a:t>
            </a:r>
            <a:r>
              <a:rPr kumimoji="0" lang="fr-FR" sz="1000" b="0" i="1" u="none" strike="noStrike" cap="none" normalizeH="0" baseline="0" dirty="0" smtClean="0">
                <a:ln>
                  <a:noFill/>
                </a:ln>
                <a:solidFill>
                  <a:srgbClr val="595959"/>
                </a:solidFill>
                <a:effectLst/>
                <a:latin typeface="Trebuchet MS" pitchFamily="34" charset="0"/>
                <a:ea typeface="Times New Roman" pitchFamily="18" charset="0"/>
                <a:cs typeface="Times New Roman" pitchFamily="18" charset="0"/>
              </a:rPr>
              <a:t>galement qu</a:t>
            </a:r>
            <a:r>
              <a:rPr kumimoji="0" lang="fr-FR" sz="1000" b="0" i="1" u="none" strike="noStrike" cap="none" normalizeH="0" baseline="0" dirty="0" smtClean="0">
                <a:ln>
                  <a:noFill/>
                </a:ln>
                <a:solidFill>
                  <a:srgbClr val="595959"/>
                </a:solidFill>
                <a:effectLst/>
                <a:latin typeface="Calibri"/>
                <a:ea typeface="Times New Roman" pitchFamily="18" charset="0"/>
                <a:cs typeface="Times New Roman" pitchFamily="18" charset="0"/>
              </a:rPr>
              <a:t>’</a:t>
            </a:r>
            <a:r>
              <a:rPr kumimoji="0" lang="fr-FR" sz="1000" b="0" i="1" u="none" strike="noStrike" cap="none" normalizeH="0" baseline="0" dirty="0" smtClean="0">
                <a:ln>
                  <a:noFill/>
                </a:ln>
                <a:solidFill>
                  <a:srgbClr val="595959"/>
                </a:solidFill>
                <a:effectLst/>
                <a:latin typeface="Trebuchet MS" pitchFamily="34" charset="0"/>
                <a:ea typeface="Times New Roman" pitchFamily="18" charset="0"/>
                <a:cs typeface="Times New Roman" pitchFamily="18" charset="0"/>
              </a:rPr>
              <a:t>elles sont inf</a:t>
            </a:r>
            <a:r>
              <a:rPr kumimoji="0" lang="fr-FR" sz="1000" b="0" i="1" u="none" strike="noStrike" cap="none" normalizeH="0" baseline="0" dirty="0" smtClean="0">
                <a:ln>
                  <a:noFill/>
                </a:ln>
                <a:solidFill>
                  <a:srgbClr val="595959"/>
                </a:solidFill>
                <a:effectLst/>
                <a:latin typeface="Calibri"/>
                <a:ea typeface="Times New Roman" pitchFamily="18" charset="0"/>
                <a:cs typeface="Times New Roman" pitchFamily="18" charset="0"/>
              </a:rPr>
              <a:t>é</a:t>
            </a:r>
            <a:r>
              <a:rPr kumimoji="0" lang="fr-FR" sz="1000" b="0" i="1" u="none" strike="noStrike" cap="none" normalizeH="0" baseline="0" dirty="0" smtClean="0">
                <a:ln>
                  <a:noFill/>
                </a:ln>
                <a:solidFill>
                  <a:srgbClr val="595959"/>
                </a:solidFill>
                <a:effectLst/>
                <a:latin typeface="Trebuchet MS" pitchFamily="34" charset="0"/>
                <a:ea typeface="Times New Roman" pitchFamily="18" charset="0"/>
                <a:cs typeface="Times New Roman" pitchFamily="18" charset="0"/>
              </a:rPr>
              <a:t>rieures et moins capables qu</a:t>
            </a:r>
            <a:r>
              <a:rPr kumimoji="0" lang="fr-FR" sz="1000" b="0" i="1" u="none" strike="noStrike" cap="none" normalizeH="0" baseline="0" dirty="0" smtClean="0">
                <a:ln>
                  <a:noFill/>
                </a:ln>
                <a:solidFill>
                  <a:srgbClr val="595959"/>
                </a:solidFill>
                <a:effectLst/>
                <a:latin typeface="Calibri"/>
                <a:ea typeface="Times New Roman" pitchFamily="18" charset="0"/>
                <a:cs typeface="Times New Roman" pitchFamily="18" charset="0"/>
              </a:rPr>
              <a:t>’</a:t>
            </a:r>
            <a:r>
              <a:rPr kumimoji="0" lang="fr-FR" sz="1000" b="0" i="1" u="none" strike="noStrike" cap="none" normalizeH="0" baseline="0" dirty="0" smtClean="0">
                <a:ln>
                  <a:noFill/>
                </a:ln>
                <a:solidFill>
                  <a:srgbClr val="595959"/>
                </a:solidFill>
                <a:effectLst/>
                <a:latin typeface="Trebuchet MS" pitchFamily="34" charset="0"/>
                <a:ea typeface="Times New Roman" pitchFamily="18" charset="0"/>
                <a:cs typeface="Times New Roman" pitchFamily="18" charset="0"/>
              </a:rPr>
              <a:t>eux. </a:t>
            </a:r>
            <a:r>
              <a:rPr kumimoji="0" lang="fr-FR" sz="1000" b="0" i="1" u="none" strike="noStrike" cap="none" normalizeH="0" baseline="0" dirty="0" smtClean="0">
                <a:ln>
                  <a:noFill/>
                </a:ln>
                <a:solidFill>
                  <a:srgbClr val="595959"/>
                </a:solidFill>
                <a:effectLst/>
                <a:latin typeface="Calibri"/>
                <a:ea typeface="Times New Roman" pitchFamily="18" charset="0"/>
                <a:cs typeface="Times New Roman" pitchFamily="18" charset="0"/>
              </a:rPr>
              <a:t>»</a:t>
            </a:r>
            <a:endParaRPr kumimoji="0" lang="fr-F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Doc 3</a:t>
            </a:r>
            <a:r>
              <a:rPr kumimoji="0" lang="fr-FR" sz="1200" b="1" i="0" u="none" strike="noStrike" cap="none" normalizeH="0" baseline="0" dirty="0" smtClean="0">
                <a:ln>
                  <a:noFill/>
                </a:ln>
                <a:solidFill>
                  <a:schemeClr val="tx1"/>
                </a:solidFill>
                <a:effectLst/>
                <a:latin typeface="Calibri"/>
                <a:ea typeface="Times New Roman" pitchFamily="18" charset="0"/>
                <a:cs typeface="Arial" pitchFamily="34" charset="0"/>
              </a:rPr>
              <a:t> </a:t>
            </a:r>
            <a:r>
              <a:rPr kumimoji="0" lang="fr-FR"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fr-FR" sz="1200" b="1" i="1"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fr-F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4"/>
              </a:rPr>
              <a:t>https://cadres.apec.fr/Emploi/Ma-carriere/Tous-nos-conseils/Egalite-professionnelle/Il-existe-aussi-une-forme-de-sexisme-bienveillant-encore-plus--difficile-a-debusquer</a:t>
            </a:r>
            <a:endParaRPr kumimoji="0" lang="fr-F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900" b="1" i="0" u="none" strike="noStrike" cap="none" normalizeH="0" baseline="0" dirty="0" smtClean="0">
                <a:ln>
                  <a:noFill/>
                </a:ln>
                <a:solidFill>
                  <a:srgbClr val="444444"/>
                </a:solidFill>
                <a:effectLst/>
                <a:latin typeface="Arial" pitchFamily="34" charset="0"/>
                <a:ea typeface="Times New Roman" pitchFamily="18" charset="0"/>
                <a:cs typeface="Arial" pitchFamily="34" charset="0"/>
              </a:rPr>
              <a:t>Comment lutter</a:t>
            </a:r>
            <a:r>
              <a:rPr kumimoji="0" lang="fr-FR" sz="900" b="1" i="0" u="none" strike="noStrike" cap="none" normalizeH="0" baseline="0" dirty="0" smtClean="0">
                <a:ln>
                  <a:noFill/>
                </a:ln>
                <a:solidFill>
                  <a:srgbClr val="444444"/>
                </a:solidFill>
                <a:effectLst/>
                <a:latin typeface="Calibri"/>
                <a:ea typeface="Times New Roman" pitchFamily="18" charset="0"/>
                <a:cs typeface="Arial" pitchFamily="34" charset="0"/>
              </a:rPr>
              <a:t> </a:t>
            </a:r>
            <a:r>
              <a:rPr kumimoji="0" lang="fr-FR" sz="900" b="1" i="0" u="none" strike="noStrike" cap="none" normalizeH="0" baseline="0" dirty="0" smtClean="0">
                <a:ln>
                  <a:noFill/>
                </a:ln>
                <a:solidFill>
                  <a:srgbClr val="444444"/>
                </a:solidFill>
                <a:effectLst/>
                <a:latin typeface="Arial" pitchFamily="34" charset="0"/>
                <a:ea typeface="Times New Roman" pitchFamily="18" charset="0"/>
                <a:cs typeface="Arial" pitchFamily="34" charset="0"/>
              </a:rPr>
              <a:t>contre le sexisme?</a:t>
            </a:r>
            <a:endParaRPr kumimoji="0" lang="fr-F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900" b="0" i="0" u="none" strike="noStrike" cap="none" normalizeH="0" baseline="0" dirty="0" smtClean="0">
                <a:ln>
                  <a:noFill/>
                </a:ln>
                <a:solidFill>
                  <a:srgbClr val="444444"/>
                </a:solidFill>
                <a:effectLst/>
                <a:latin typeface="Arial" pitchFamily="34" charset="0"/>
                <a:ea typeface="Times New Roman" pitchFamily="18" charset="0"/>
                <a:cs typeface="Arial" pitchFamily="34" charset="0"/>
              </a:rPr>
              <a:t>Nous avons fait inscrire dans la</a:t>
            </a:r>
            <a:r>
              <a:rPr kumimoji="0" lang="fr-FR" sz="900" b="0" i="0" u="none" strike="noStrike" cap="none" normalizeH="0" baseline="0" dirty="0" smtClean="0">
                <a:ln>
                  <a:noFill/>
                </a:ln>
                <a:solidFill>
                  <a:srgbClr val="444444"/>
                </a:solidFill>
                <a:effectLst/>
                <a:latin typeface="Calibri"/>
                <a:ea typeface="Times New Roman" pitchFamily="18" charset="0"/>
                <a:cs typeface="Arial" pitchFamily="34" charset="0"/>
              </a:rPr>
              <a:t> </a:t>
            </a:r>
            <a:r>
              <a:rPr kumimoji="0" lang="fr-FR" sz="900" b="0" i="0" u="none" strike="noStrike" cap="none" normalizeH="0" baseline="0" dirty="0" smtClean="0">
                <a:ln>
                  <a:noFill/>
                </a:ln>
                <a:solidFill>
                  <a:srgbClr val="00758B"/>
                </a:solidFill>
                <a:effectLst/>
                <a:latin typeface="Arial" pitchFamily="34" charset="0"/>
                <a:ea typeface="Times New Roman" pitchFamily="18" charset="0"/>
                <a:cs typeface="Arial" pitchFamily="34" charset="0"/>
                <a:hlinkClick r:id="rId5"/>
              </a:rPr>
              <a:t>loi Rebsamen</a:t>
            </a:r>
            <a:r>
              <a:rPr kumimoji="0" lang="fr-FR" sz="900" b="0" i="0" u="none" strike="noStrike" cap="none" normalizeH="0" baseline="0" dirty="0" smtClean="0">
                <a:ln>
                  <a:noFill/>
                </a:ln>
                <a:solidFill>
                  <a:srgbClr val="444444"/>
                </a:solidFill>
                <a:effectLst/>
                <a:latin typeface="Calibri"/>
                <a:ea typeface="Times New Roman" pitchFamily="18" charset="0"/>
                <a:cs typeface="Arial" pitchFamily="34" charset="0"/>
              </a:rPr>
              <a:t> </a:t>
            </a:r>
            <a:r>
              <a:rPr kumimoji="0" lang="fr-FR" sz="900" b="0" i="0" u="none" strike="noStrike" cap="none" normalizeH="0" baseline="0" dirty="0" smtClean="0">
                <a:ln>
                  <a:noFill/>
                </a:ln>
                <a:solidFill>
                  <a:srgbClr val="444444"/>
                </a:solidFill>
                <a:effectLst/>
                <a:latin typeface="Arial" pitchFamily="34" charset="0"/>
                <a:ea typeface="Times New Roman" pitchFamily="18" charset="0"/>
                <a:cs typeface="Arial" pitchFamily="34" charset="0"/>
              </a:rPr>
              <a:t>du 17 ao</a:t>
            </a:r>
            <a:r>
              <a:rPr kumimoji="0" lang="fr-FR" sz="900" b="0" i="0" u="none" strike="noStrike" cap="none" normalizeH="0" baseline="0" dirty="0" smtClean="0">
                <a:ln>
                  <a:noFill/>
                </a:ln>
                <a:solidFill>
                  <a:srgbClr val="444444"/>
                </a:solidFill>
                <a:effectLst/>
                <a:latin typeface="Calibri"/>
                <a:ea typeface="Times New Roman" pitchFamily="18" charset="0"/>
                <a:cs typeface="Arial" pitchFamily="34" charset="0"/>
              </a:rPr>
              <a:t>û</a:t>
            </a:r>
            <a:r>
              <a:rPr kumimoji="0" lang="fr-FR" sz="900" b="0" i="0" u="none" strike="noStrike" cap="none" normalizeH="0" baseline="0" dirty="0" smtClean="0">
                <a:ln>
                  <a:noFill/>
                </a:ln>
                <a:solidFill>
                  <a:srgbClr val="444444"/>
                </a:solidFill>
                <a:effectLst/>
                <a:latin typeface="Arial" pitchFamily="34" charset="0"/>
                <a:ea typeface="Times New Roman" pitchFamily="18" charset="0"/>
                <a:cs typeface="Arial" pitchFamily="34" charset="0"/>
              </a:rPr>
              <a:t>t 2015 un nouvel article sur les agissements sexistes. Nous voulions que le mot </a:t>
            </a:r>
            <a:r>
              <a:rPr kumimoji="0" lang="fr-FR" sz="900" b="0" i="0" u="none" strike="noStrike" cap="none" normalizeH="0" baseline="0" dirty="0" smtClean="0">
                <a:ln>
                  <a:noFill/>
                </a:ln>
                <a:solidFill>
                  <a:srgbClr val="444444"/>
                </a:solidFill>
                <a:effectLst/>
                <a:latin typeface="Calibri"/>
                <a:ea typeface="Times New Roman" pitchFamily="18" charset="0"/>
                <a:cs typeface="Arial" pitchFamily="34" charset="0"/>
              </a:rPr>
              <a:t>« </a:t>
            </a:r>
            <a:r>
              <a:rPr kumimoji="0" lang="fr-FR" sz="900" b="0" i="0" u="none" strike="noStrike" cap="none" normalizeH="0" baseline="0" dirty="0" smtClean="0">
                <a:ln>
                  <a:noFill/>
                </a:ln>
                <a:solidFill>
                  <a:srgbClr val="444444"/>
                </a:solidFill>
                <a:effectLst/>
                <a:latin typeface="Arial" pitchFamily="34" charset="0"/>
                <a:ea typeface="Times New Roman" pitchFamily="18" charset="0"/>
                <a:cs typeface="Arial" pitchFamily="34" charset="0"/>
              </a:rPr>
              <a:t>sexisme</a:t>
            </a:r>
            <a:r>
              <a:rPr kumimoji="0" lang="fr-FR" sz="900" b="0" i="0" u="none" strike="noStrike" cap="none" normalizeH="0" baseline="0" dirty="0" smtClean="0">
                <a:ln>
                  <a:noFill/>
                </a:ln>
                <a:solidFill>
                  <a:srgbClr val="444444"/>
                </a:solidFill>
                <a:effectLst/>
                <a:latin typeface="Calibri"/>
                <a:ea typeface="Times New Roman" pitchFamily="18" charset="0"/>
                <a:cs typeface="Arial" pitchFamily="34" charset="0"/>
              </a:rPr>
              <a:t> »</a:t>
            </a:r>
            <a:r>
              <a:rPr kumimoji="0" lang="fr-FR" sz="900" b="0" i="0" u="none" strike="noStrike" cap="none" normalizeH="0" baseline="0" dirty="0" smtClean="0">
                <a:ln>
                  <a:noFill/>
                </a:ln>
                <a:solidFill>
                  <a:srgbClr val="444444"/>
                </a:solidFill>
                <a:effectLst/>
                <a:latin typeface="Arial" pitchFamily="34" charset="0"/>
                <a:ea typeface="Times New Roman" pitchFamily="18" charset="0"/>
                <a:cs typeface="Arial" pitchFamily="34" charset="0"/>
              </a:rPr>
              <a:t> apparaisse dans le Code du travail car ce n</a:t>
            </a:r>
            <a:r>
              <a:rPr kumimoji="0" lang="fr-FR" sz="900" b="0" i="0" u="none" strike="noStrike" cap="none" normalizeH="0" baseline="0" dirty="0" smtClean="0">
                <a:ln>
                  <a:noFill/>
                </a:ln>
                <a:solidFill>
                  <a:srgbClr val="444444"/>
                </a:solidFill>
                <a:effectLst/>
                <a:latin typeface="Calibri"/>
                <a:ea typeface="Times New Roman" pitchFamily="18" charset="0"/>
                <a:cs typeface="Arial" pitchFamily="34" charset="0"/>
              </a:rPr>
              <a:t>’</a:t>
            </a:r>
            <a:r>
              <a:rPr kumimoji="0" lang="fr-FR" sz="900" b="0" i="0" u="none" strike="noStrike" cap="none" normalizeH="0" baseline="0" dirty="0" smtClean="0">
                <a:ln>
                  <a:noFill/>
                </a:ln>
                <a:solidFill>
                  <a:srgbClr val="444444"/>
                </a:solidFill>
                <a:effectLst/>
                <a:latin typeface="Arial" pitchFamily="34" charset="0"/>
                <a:ea typeface="Times New Roman" pitchFamily="18" charset="0"/>
                <a:cs typeface="Arial" pitchFamily="34" charset="0"/>
              </a:rPr>
              <a:t>est pas une discrimination comme une autre. Le sexisme ordinaire est m</a:t>
            </a:r>
            <a:r>
              <a:rPr kumimoji="0" lang="fr-FR" sz="900" b="0" i="0" u="none" strike="noStrike" cap="none" normalizeH="0" baseline="0" dirty="0" smtClean="0">
                <a:ln>
                  <a:noFill/>
                </a:ln>
                <a:solidFill>
                  <a:srgbClr val="444444"/>
                </a:solidFill>
                <a:effectLst/>
                <a:latin typeface="Calibri"/>
                <a:ea typeface="Times New Roman" pitchFamily="18" charset="0"/>
                <a:cs typeface="Arial" pitchFamily="34" charset="0"/>
              </a:rPr>
              <a:t>é</a:t>
            </a:r>
            <a:r>
              <a:rPr kumimoji="0" lang="fr-FR" sz="900" b="0" i="0" u="none" strike="noStrike" cap="none" normalizeH="0" baseline="0" dirty="0" smtClean="0">
                <a:ln>
                  <a:noFill/>
                </a:ln>
                <a:solidFill>
                  <a:srgbClr val="444444"/>
                </a:solidFill>
                <a:effectLst/>
                <a:latin typeface="Arial" pitchFamily="34" charset="0"/>
                <a:ea typeface="Times New Roman" pitchFamily="18" charset="0"/>
                <a:cs typeface="Arial" pitchFamily="34" charset="0"/>
              </a:rPr>
              <a:t>connu, mais des </a:t>
            </a:r>
            <a:r>
              <a:rPr kumimoji="0" lang="fr-FR" sz="900" b="0" i="0" u="none" strike="noStrike" cap="none" normalizeH="0" baseline="0" dirty="0" smtClean="0">
                <a:ln>
                  <a:noFill/>
                </a:ln>
                <a:solidFill>
                  <a:srgbClr val="444444"/>
                </a:solidFill>
                <a:effectLst/>
                <a:latin typeface="Calibri"/>
                <a:ea typeface="Times New Roman" pitchFamily="18" charset="0"/>
                <a:cs typeface="Arial" pitchFamily="34" charset="0"/>
              </a:rPr>
              <a:t>é</a:t>
            </a:r>
            <a:r>
              <a:rPr kumimoji="0" lang="fr-FR" sz="900" b="0" i="0" u="none" strike="noStrike" cap="none" normalizeH="0" baseline="0" dirty="0" smtClean="0">
                <a:ln>
                  <a:noFill/>
                </a:ln>
                <a:solidFill>
                  <a:srgbClr val="444444"/>
                </a:solidFill>
                <a:effectLst/>
                <a:latin typeface="Arial" pitchFamily="34" charset="0"/>
                <a:ea typeface="Times New Roman" pitchFamily="18" charset="0"/>
                <a:cs typeface="Arial" pitchFamily="34" charset="0"/>
              </a:rPr>
              <a:t>tudes ont d</a:t>
            </a:r>
            <a:r>
              <a:rPr kumimoji="0" lang="fr-FR" sz="900" b="0" i="0" u="none" strike="noStrike" cap="none" normalizeH="0" baseline="0" dirty="0" smtClean="0">
                <a:ln>
                  <a:noFill/>
                </a:ln>
                <a:solidFill>
                  <a:srgbClr val="444444"/>
                </a:solidFill>
                <a:effectLst/>
                <a:latin typeface="Calibri"/>
                <a:ea typeface="Times New Roman" pitchFamily="18" charset="0"/>
                <a:cs typeface="Arial" pitchFamily="34" charset="0"/>
              </a:rPr>
              <a:t>é</a:t>
            </a:r>
            <a:r>
              <a:rPr kumimoji="0" lang="fr-FR" sz="900" b="0" i="0" u="none" strike="noStrike" cap="none" normalizeH="0" baseline="0" dirty="0" smtClean="0">
                <a:ln>
                  <a:noFill/>
                </a:ln>
                <a:solidFill>
                  <a:srgbClr val="444444"/>
                </a:solidFill>
                <a:effectLst/>
                <a:latin typeface="Arial" pitchFamily="34" charset="0"/>
                <a:ea typeface="Times New Roman" pitchFamily="18" charset="0"/>
                <a:cs typeface="Arial" pitchFamily="34" charset="0"/>
              </a:rPr>
              <a:t>j</a:t>
            </a:r>
            <a:r>
              <a:rPr kumimoji="0" lang="fr-FR" sz="900" b="0" i="0" u="none" strike="noStrike" cap="none" normalizeH="0" baseline="0" dirty="0" smtClean="0">
                <a:ln>
                  <a:noFill/>
                </a:ln>
                <a:solidFill>
                  <a:srgbClr val="444444"/>
                </a:solidFill>
                <a:effectLst/>
                <a:latin typeface="Calibri"/>
                <a:ea typeface="Times New Roman" pitchFamily="18" charset="0"/>
                <a:cs typeface="Arial" pitchFamily="34" charset="0"/>
              </a:rPr>
              <a:t>à</a:t>
            </a:r>
            <a:r>
              <a:rPr kumimoji="0" lang="fr-FR" sz="900" b="0" i="0" u="none" strike="noStrike" cap="none" normalizeH="0" baseline="0" dirty="0" smtClean="0">
                <a:ln>
                  <a:noFill/>
                </a:ln>
                <a:solidFill>
                  <a:srgbClr val="444444"/>
                </a:solidFill>
                <a:effectLst/>
                <a:latin typeface="Arial" pitchFamily="34" charset="0"/>
                <a:ea typeface="Times New Roman" pitchFamily="18" charset="0"/>
                <a:cs typeface="Arial" pitchFamily="34" charset="0"/>
              </a:rPr>
              <a:t> soulign</a:t>
            </a:r>
            <a:r>
              <a:rPr kumimoji="0" lang="fr-FR" sz="900" b="0" i="0" u="none" strike="noStrike" cap="none" normalizeH="0" baseline="0" dirty="0" smtClean="0">
                <a:ln>
                  <a:noFill/>
                </a:ln>
                <a:solidFill>
                  <a:srgbClr val="444444"/>
                </a:solidFill>
                <a:effectLst/>
                <a:latin typeface="Calibri"/>
                <a:ea typeface="Times New Roman" pitchFamily="18" charset="0"/>
                <a:cs typeface="Arial" pitchFamily="34" charset="0"/>
              </a:rPr>
              <a:t>é</a:t>
            </a:r>
            <a:r>
              <a:rPr kumimoji="0" lang="fr-FR" sz="900" b="0" i="0" u="none" strike="noStrike" cap="none" normalizeH="0" baseline="0" dirty="0" smtClean="0">
                <a:ln>
                  <a:noFill/>
                </a:ln>
                <a:solidFill>
                  <a:srgbClr val="444444"/>
                </a:solidFill>
                <a:effectLst/>
                <a:latin typeface="Arial" pitchFamily="34" charset="0"/>
                <a:ea typeface="Times New Roman" pitchFamily="18" charset="0"/>
                <a:cs typeface="Arial" pitchFamily="34" charset="0"/>
              </a:rPr>
              <a:t> que des blagues, des compliments appuy</a:t>
            </a:r>
            <a:r>
              <a:rPr kumimoji="0" lang="fr-FR" sz="900" b="0" i="0" u="none" strike="noStrike" cap="none" normalizeH="0" baseline="0" dirty="0" smtClean="0">
                <a:ln>
                  <a:noFill/>
                </a:ln>
                <a:solidFill>
                  <a:srgbClr val="444444"/>
                </a:solidFill>
                <a:effectLst/>
                <a:latin typeface="Calibri"/>
                <a:ea typeface="Times New Roman" pitchFamily="18" charset="0"/>
                <a:cs typeface="Arial" pitchFamily="34" charset="0"/>
              </a:rPr>
              <a:t>é</a:t>
            </a:r>
            <a:r>
              <a:rPr kumimoji="0" lang="fr-FR" sz="900" b="0" i="0" u="none" strike="noStrike" cap="none" normalizeH="0" baseline="0" dirty="0" smtClean="0">
                <a:ln>
                  <a:noFill/>
                </a:ln>
                <a:solidFill>
                  <a:srgbClr val="444444"/>
                </a:solidFill>
                <a:effectLst/>
                <a:latin typeface="Arial" pitchFamily="34" charset="0"/>
                <a:ea typeface="Times New Roman" pitchFamily="18" charset="0"/>
                <a:cs typeface="Arial" pitchFamily="34" charset="0"/>
              </a:rPr>
              <a:t>s sur une tenue, nuisent au travail des femmes. Il existe aussi une forme de sexisme bienveillant, encore plus</a:t>
            </a:r>
            <a:r>
              <a:rPr kumimoji="0" lang="fr-FR" sz="900" b="0" i="0" u="none" strike="noStrike" cap="none" normalizeH="0" baseline="0" dirty="0" smtClean="0">
                <a:ln>
                  <a:noFill/>
                </a:ln>
                <a:solidFill>
                  <a:srgbClr val="444444"/>
                </a:solidFill>
                <a:effectLst/>
                <a:latin typeface="Calibri"/>
                <a:ea typeface="Times New Roman" pitchFamily="18" charset="0"/>
                <a:cs typeface="Arial" pitchFamily="34" charset="0"/>
              </a:rPr>
              <a:t> </a:t>
            </a:r>
            <a:r>
              <a:rPr kumimoji="0" lang="fr-FR" sz="900" b="0" i="0" u="none" strike="noStrike" cap="none" normalizeH="0" baseline="0" dirty="0" smtClean="0">
                <a:ln>
                  <a:noFill/>
                </a:ln>
                <a:solidFill>
                  <a:srgbClr val="444444"/>
                </a:solidFill>
                <a:effectLst/>
                <a:latin typeface="Arial" pitchFamily="34" charset="0"/>
                <a:ea typeface="Times New Roman" pitchFamily="18" charset="0"/>
                <a:cs typeface="Arial" pitchFamily="34" charset="0"/>
              </a:rPr>
              <a:t> difficile </a:t>
            </a:r>
            <a:r>
              <a:rPr kumimoji="0" lang="fr-FR" sz="900" b="0" i="0" u="none" strike="noStrike" cap="none" normalizeH="0" baseline="0" dirty="0" smtClean="0">
                <a:ln>
                  <a:noFill/>
                </a:ln>
                <a:solidFill>
                  <a:srgbClr val="444444"/>
                </a:solidFill>
                <a:effectLst/>
                <a:latin typeface="Calibri"/>
                <a:ea typeface="Times New Roman" pitchFamily="18" charset="0"/>
                <a:cs typeface="Arial" pitchFamily="34" charset="0"/>
              </a:rPr>
              <a:t>à</a:t>
            </a:r>
            <a:r>
              <a:rPr kumimoji="0" lang="fr-FR" sz="900" b="0" i="0" u="none" strike="noStrike" cap="none" normalizeH="0" baseline="0" dirty="0" smtClean="0">
                <a:ln>
                  <a:noFill/>
                </a:ln>
                <a:solidFill>
                  <a:srgbClr val="444444"/>
                </a:solidFill>
                <a:effectLst/>
                <a:latin typeface="Arial" pitchFamily="34" charset="0"/>
                <a:ea typeface="Times New Roman" pitchFamily="18" charset="0"/>
                <a:cs typeface="Arial" pitchFamily="34" charset="0"/>
              </a:rPr>
              <a:t> d</a:t>
            </a:r>
            <a:r>
              <a:rPr kumimoji="0" lang="fr-FR" sz="900" b="0" i="0" u="none" strike="noStrike" cap="none" normalizeH="0" baseline="0" dirty="0" smtClean="0">
                <a:ln>
                  <a:noFill/>
                </a:ln>
                <a:solidFill>
                  <a:srgbClr val="444444"/>
                </a:solidFill>
                <a:effectLst/>
                <a:latin typeface="Calibri"/>
                <a:ea typeface="Times New Roman" pitchFamily="18" charset="0"/>
                <a:cs typeface="Arial" pitchFamily="34" charset="0"/>
              </a:rPr>
              <a:t>é</a:t>
            </a:r>
            <a:r>
              <a:rPr kumimoji="0" lang="fr-FR" sz="900" b="0" i="0" u="none" strike="noStrike" cap="none" normalizeH="0" baseline="0" dirty="0" smtClean="0">
                <a:ln>
                  <a:noFill/>
                </a:ln>
                <a:solidFill>
                  <a:srgbClr val="444444"/>
                </a:solidFill>
                <a:effectLst/>
                <a:latin typeface="Arial" pitchFamily="34" charset="0"/>
                <a:ea typeface="Times New Roman" pitchFamily="18" charset="0"/>
                <a:cs typeface="Arial" pitchFamily="34" charset="0"/>
              </a:rPr>
              <a:t>busquer, qui consiste </a:t>
            </a:r>
            <a:r>
              <a:rPr kumimoji="0" lang="fr-FR" sz="900" b="0" i="0" u="none" strike="noStrike" cap="none" normalizeH="0" baseline="0" dirty="0" smtClean="0">
                <a:ln>
                  <a:noFill/>
                </a:ln>
                <a:solidFill>
                  <a:srgbClr val="444444"/>
                </a:solidFill>
                <a:effectLst/>
                <a:latin typeface="Calibri"/>
                <a:ea typeface="Times New Roman" pitchFamily="18" charset="0"/>
                <a:cs typeface="Arial" pitchFamily="34" charset="0"/>
              </a:rPr>
              <a:t>à</a:t>
            </a:r>
            <a:r>
              <a:rPr kumimoji="0" lang="fr-FR" sz="900" b="0" i="0" u="none" strike="noStrike" cap="none" normalizeH="0" baseline="0" dirty="0" smtClean="0">
                <a:ln>
                  <a:noFill/>
                </a:ln>
                <a:solidFill>
                  <a:srgbClr val="444444"/>
                </a:solidFill>
                <a:effectLst/>
                <a:latin typeface="Arial" pitchFamily="34" charset="0"/>
                <a:ea typeface="Times New Roman" pitchFamily="18" charset="0"/>
                <a:cs typeface="Arial" pitchFamily="34" charset="0"/>
              </a:rPr>
              <a:t> dire par exemple que les femmes sont dou</a:t>
            </a:r>
            <a:r>
              <a:rPr kumimoji="0" lang="fr-FR" sz="900" b="0" i="0" u="none" strike="noStrike" cap="none" normalizeH="0" baseline="0" dirty="0" smtClean="0">
                <a:ln>
                  <a:noFill/>
                </a:ln>
                <a:solidFill>
                  <a:srgbClr val="444444"/>
                </a:solidFill>
                <a:effectLst/>
                <a:latin typeface="Calibri"/>
                <a:ea typeface="Times New Roman" pitchFamily="18" charset="0"/>
                <a:cs typeface="Arial" pitchFamily="34" charset="0"/>
              </a:rPr>
              <a:t>é</a:t>
            </a:r>
            <a:r>
              <a:rPr kumimoji="0" lang="fr-FR" sz="900" b="0" i="0" u="none" strike="noStrike" cap="none" normalizeH="0" baseline="0" dirty="0" smtClean="0">
                <a:ln>
                  <a:noFill/>
                </a:ln>
                <a:solidFill>
                  <a:srgbClr val="444444"/>
                </a:solidFill>
                <a:effectLst/>
                <a:latin typeface="Arial" pitchFamily="34" charset="0"/>
                <a:ea typeface="Times New Roman" pitchFamily="18" charset="0"/>
                <a:cs typeface="Arial" pitchFamily="34" charset="0"/>
              </a:rPr>
              <a:t>es pour les relations sociales et </a:t>
            </a:r>
            <a:r>
              <a:rPr kumimoji="0" lang="fr-FR" sz="900" b="0" i="0" u="none" strike="noStrike" cap="none" normalizeH="0" baseline="0" dirty="0" smtClean="0">
                <a:ln>
                  <a:noFill/>
                </a:ln>
                <a:solidFill>
                  <a:srgbClr val="444444"/>
                </a:solidFill>
                <a:effectLst/>
                <a:latin typeface="Calibri"/>
                <a:ea typeface="Times New Roman" pitchFamily="18" charset="0"/>
                <a:cs typeface="Arial" pitchFamily="34" charset="0"/>
              </a:rPr>
              <a:t>à</a:t>
            </a:r>
            <a:r>
              <a:rPr kumimoji="0" lang="fr-FR" sz="900" b="0" i="0" u="none" strike="noStrike" cap="none" normalizeH="0" baseline="0" dirty="0" smtClean="0">
                <a:ln>
                  <a:noFill/>
                </a:ln>
                <a:solidFill>
                  <a:srgbClr val="444444"/>
                </a:solidFill>
                <a:effectLst/>
                <a:latin typeface="Arial" pitchFamily="34" charset="0"/>
                <a:ea typeface="Times New Roman" pitchFamily="18" charset="0"/>
                <a:cs typeface="Arial" pitchFamily="34" charset="0"/>
              </a:rPr>
              <a:t> les orienter vers un groupe de postes sp</a:t>
            </a:r>
            <a:r>
              <a:rPr kumimoji="0" lang="fr-FR" sz="900" b="0" i="0" u="none" strike="noStrike" cap="none" normalizeH="0" baseline="0" dirty="0" smtClean="0">
                <a:ln>
                  <a:noFill/>
                </a:ln>
                <a:solidFill>
                  <a:srgbClr val="444444"/>
                </a:solidFill>
                <a:effectLst/>
                <a:latin typeface="Calibri"/>
                <a:ea typeface="Times New Roman" pitchFamily="18" charset="0"/>
                <a:cs typeface="Arial" pitchFamily="34" charset="0"/>
              </a:rPr>
              <a:t>é</a:t>
            </a:r>
            <a:r>
              <a:rPr kumimoji="0" lang="fr-FR" sz="900" b="0" i="0" u="none" strike="noStrike" cap="none" normalizeH="0" baseline="0" dirty="0" smtClean="0">
                <a:ln>
                  <a:noFill/>
                </a:ln>
                <a:solidFill>
                  <a:srgbClr val="444444"/>
                </a:solidFill>
                <a:effectLst/>
                <a:latin typeface="Arial" pitchFamily="34" charset="0"/>
                <a:ea typeface="Times New Roman" pitchFamily="18" charset="0"/>
                <a:cs typeface="Arial" pitchFamily="34" charset="0"/>
              </a:rPr>
              <a:t>cifiques, comme les ressources humaines ou la communication.</a:t>
            </a:r>
            <a:r>
              <a:rPr kumimoji="0" lang="fr-FR" sz="900" b="0" i="0" u="none" strike="noStrike" cap="none" normalizeH="0" baseline="0" dirty="0" smtClean="0">
                <a:ln>
                  <a:noFill/>
                </a:ln>
                <a:solidFill>
                  <a:srgbClr val="444444"/>
                </a:solidFill>
                <a:effectLst/>
                <a:latin typeface="Calibri"/>
                <a:ea typeface="Times New Roman" pitchFamily="18" charset="0"/>
                <a:cs typeface="Arial" pitchFamily="34" charset="0"/>
              </a:rPr>
              <a:t> </a:t>
            </a:r>
            <a:endParaRPr kumimoji="0" lang="fr-F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Doc 4</a:t>
            </a:r>
            <a:r>
              <a:rPr kumimoji="0" lang="fr-FR" sz="1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a:t>
            </a:r>
            <a:r>
              <a:rPr kumimoji="0" lang="fr-F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6"/>
              </a:rPr>
              <a:t>http://www.familles-enfance-droitsdesfemmes.gouv.fr/8-mars-2016-journee-internationale-des-droits-des-femmes/</a:t>
            </a:r>
            <a:endParaRPr kumimoji="0" lang="fr-F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111111"/>
                </a:solidFill>
                <a:effectLst/>
                <a:latin typeface="Arial" pitchFamily="34" charset="0"/>
                <a:ea typeface="Times New Roman" pitchFamily="18" charset="0"/>
                <a:cs typeface="Arial" pitchFamily="34" charset="0"/>
              </a:rPr>
              <a:t>Le 8 mars permet de mettre en lumière les multiples initiatives menées par l’action déterminée du gouvernement pour faire de l’égalité entre les femmes et les hommes une réalité.</a:t>
            </a:r>
            <a:endParaRPr kumimoji="0" lang="fr-FR"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smtClean="0">
                <a:ln>
                  <a:noFill/>
                </a:ln>
                <a:solidFill>
                  <a:srgbClr val="111111"/>
                </a:solidFill>
                <a:effectLst/>
                <a:latin typeface="Arial" pitchFamily="34" charset="0"/>
                <a:ea typeface="Times New Roman" pitchFamily="18" charset="0"/>
                <a:cs typeface="Arial" pitchFamily="34" charset="0"/>
              </a:rPr>
              <a:t>C’est l’occasion d’un rappel, parfois d’une prise de conscience, sur de nombreuses inégalités, discriminations et stéréotypes qui continuent de joncher le chemin des femmes vers leur pleine émancipation. Dans notre quotidien, individuellement, dans notre rapport à l’autre, dans nos engagements, nous pouvons participer à l’avancée des droits des femmes dans la société.</a:t>
            </a:r>
            <a:endParaRPr kumimoji="0" lang="fr-FR" sz="1100" b="0" i="0" u="none" strike="noStrike" cap="none" normalizeH="0" baseline="0" dirty="0" smtClean="0">
              <a:ln>
                <a:noFill/>
              </a:ln>
              <a:solidFill>
                <a:srgbClr val="111111"/>
              </a:solidFill>
              <a:effectLst/>
              <a:latin typeface="Arial"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100" b="0" i="0" u="none" strike="noStrike" cap="none" normalizeH="0" baseline="0" dirty="0" smtClean="0">
                <a:ln>
                  <a:noFill/>
                </a:ln>
                <a:solidFill>
                  <a:srgbClr val="111111"/>
                </a:solidFill>
                <a:effectLst/>
                <a:latin typeface="Arial" pitchFamily="34" charset="0"/>
                <a:ea typeface="Calibri" pitchFamily="34" charset="0"/>
                <a:cs typeface="Arial" pitchFamily="34" charset="0"/>
              </a:rPr>
              <a:t>Les droits des femmes requièrent une vigilance constante, une action transversale et permanente : violences, égalité professionnelle, lutte contre les stéréotypes, droits et santé sexuelle ; les défis sont encore nombreux. C’est dans cet état d’esprit que j’envisage le travail du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72</Words>
  <Application>Microsoft Office PowerPoint</Application>
  <PresentationFormat>Affichage à l'écran (4:3)</PresentationFormat>
  <Paragraphs>31</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Discriminations :  Sexisme,  un des maux de l’Egalité, une démo de l’inégalité </vt:lpstr>
      <vt:lpstr>Diapositive 2</vt:lpstr>
      <vt:lpstr>Diapositive 3</vt:lpstr>
      <vt:lpstr>Diapositive 4</vt:lpstr>
    </vt:vector>
  </TitlesOfParts>
  <Company>Région PACA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Discriminations :  Sexisme,  un des maux de l’Egalité, une démo de l’inégalité</dc:title>
  <dc:creator>admin1</dc:creator>
  <cp:lastModifiedBy>admin1</cp:lastModifiedBy>
  <cp:revision>9</cp:revision>
  <dcterms:created xsi:type="dcterms:W3CDTF">2017-03-14T07:19:50Z</dcterms:created>
  <dcterms:modified xsi:type="dcterms:W3CDTF">2018-01-22T15:01:34Z</dcterms:modified>
</cp:coreProperties>
</file>