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0" r:id="rId2"/>
    <p:sldId id="267" r:id="rId3"/>
    <p:sldId id="281" r:id="rId4"/>
    <p:sldId id="279" r:id="rId5"/>
    <p:sldId id="290" r:id="rId6"/>
    <p:sldId id="298" r:id="rId7"/>
    <p:sldId id="275"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94660"/>
  </p:normalViewPr>
  <p:slideViewPr>
    <p:cSldViewPr snapToGrid="0" showGuides="1">
      <p:cViewPr varScale="1">
        <p:scale>
          <a:sx n="70" d="100"/>
          <a:sy n="70" d="100"/>
        </p:scale>
        <p:origin x="564" y="66"/>
      </p:cViewPr>
      <p:guideLst>
        <p:guide orient="horz" pos="2160"/>
        <p:guide pos="37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14EC2-F9BC-4595-9205-4BA9E117251B}" type="datetimeFigureOut">
              <a:rPr lang="fr-FR" smtClean="0"/>
              <a:t>25/02/2018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F0D4D-1EB7-4DEC-BF68-397997F52A8A}" type="slidenum">
              <a:rPr lang="fr-FR" smtClean="0"/>
              <a:t>‹N°›</a:t>
            </a:fld>
            <a:endParaRPr lang="fr-FR"/>
          </a:p>
        </p:txBody>
      </p:sp>
    </p:spTree>
    <p:extLst>
      <p:ext uri="{BB962C8B-B14F-4D97-AF65-F5344CB8AC3E}">
        <p14:creationId xmlns:p14="http://schemas.microsoft.com/office/powerpoint/2010/main" val="290789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6">
            <a:extLst>
              <a:ext uri="{FF2B5EF4-FFF2-40B4-BE49-F238E27FC236}">
                <a16:creationId xmlns:a16="http://schemas.microsoft.com/office/drawing/2014/main" id="{08C4A913-F1FA-4992-8EEA-3397ABE176DB}"/>
              </a:ext>
            </a:extLst>
          </p:cNvPr>
          <p:cNvSpPr txBox="1">
            <a:spLocks noGrp="1"/>
          </p:cNvSpPr>
          <p:nvPr>
            <p:ph type="sldNum" sz="quarter" idx="5"/>
          </p:nvPr>
        </p:nvSpPr>
        <p:spPr>
          <a:ln/>
        </p:spPr>
        <p:txBody>
          <a:bodyPr wrap="square" lIns="0" tIns="0" rIns="0" bIns="0" anchor="b" anchorCtr="0">
            <a:noAutofit/>
          </a:bodyPr>
          <a:lstStyle/>
          <a:p>
            <a:pPr lvl="0"/>
            <a:fld id="{0A04B514-41D9-4FEB-847E-22E6D9789383}" type="slidenum">
              <a:t>6</a:t>
            </a:fld>
            <a:endParaRPr lang="fr-FR"/>
          </a:p>
        </p:txBody>
      </p:sp>
      <p:sp>
        <p:nvSpPr>
          <p:cNvPr id="2" name="Espace réservé du numéro de diapositive 6">
            <a:extLst>
              <a:ext uri="{FF2B5EF4-FFF2-40B4-BE49-F238E27FC236}">
                <a16:creationId xmlns:a16="http://schemas.microsoft.com/office/drawing/2014/main" id="{1B1BA957-8E01-4556-8797-119D971B6CCA}"/>
              </a:ext>
            </a:extLst>
          </p:cNvPr>
          <p:cNvSpPr txBox="1"/>
          <p:nvPr/>
        </p:nvSpPr>
        <p:spPr>
          <a:xfrm>
            <a:off x="4278960" y="10157400"/>
            <a:ext cx="3280680" cy="534240"/>
          </a:xfrm>
          <a:prstGeom prst="rect">
            <a:avLst/>
          </a:prstGeom>
          <a:noFill/>
          <a:ln cap="flat">
            <a:noFill/>
          </a:ln>
        </p:spPr>
        <p:txBody>
          <a:bodyPr vert="horz" wrap="square" lIns="0" tIns="0" rIns="0" bIns="0" anchor="b" anchorCtr="0" compatLnSpc="0">
            <a:noAutofit/>
          </a:bodyPr>
          <a:lstStyle/>
          <a:p>
            <a:pPr marL="0" marR="0" lvl="0" indent="0" algn="r" rtl="0" hangingPunct="0">
              <a:lnSpc>
                <a:spcPct val="100000"/>
              </a:lnSpc>
              <a:spcBef>
                <a:spcPts val="0"/>
              </a:spcBef>
              <a:spcAft>
                <a:spcPts val="0"/>
              </a:spcAft>
              <a:buNone/>
              <a:tabLst/>
            </a:pPr>
            <a:fld id="{B115ACF5-39C6-417B-A924-841F7A16337D}" type="slidenum">
              <a:t>6</a:t>
            </a:fld>
            <a:endParaRPr lang="fr-FR" sz="1400" b="0" i="0" u="none" strike="noStrike" kern="1200" cap="none" spc="0" baseline="0">
              <a:ln>
                <a:noFill/>
              </a:ln>
              <a:solidFill>
                <a:srgbClr val="000000"/>
              </a:solidFill>
              <a:latin typeface="Liberation Serif" pitchFamily="18"/>
              <a:ea typeface="Segoe UI" pitchFamily="2"/>
              <a:cs typeface="Tahoma" pitchFamily="2"/>
            </a:endParaRPr>
          </a:p>
        </p:txBody>
      </p:sp>
      <p:sp>
        <p:nvSpPr>
          <p:cNvPr id="3" name="Espace réservé de l'image des diapositives 1">
            <a:extLst>
              <a:ext uri="{FF2B5EF4-FFF2-40B4-BE49-F238E27FC236}">
                <a16:creationId xmlns:a16="http://schemas.microsoft.com/office/drawing/2014/main" id="{D9565BF0-B242-4F6A-839E-FB4192932839}"/>
              </a:ext>
            </a:extLst>
          </p:cNvPr>
          <p:cNvSpPr>
            <a:spLocks noGrp="1" noRot="1" noChangeAspect="1"/>
          </p:cNvSpPr>
          <p:nvPr>
            <p:ph type="sldImg"/>
          </p:nvPr>
        </p:nvSpPr>
        <p:spPr>
          <a:xfrm>
            <a:off x="217488" y="812800"/>
            <a:ext cx="7123112" cy="4008438"/>
          </a:xfrm>
        </p:spPr>
        <p:style>
          <a:lnRef idx="2">
            <a:schemeClr val="accent1">
              <a:shade val="50000"/>
            </a:schemeClr>
          </a:lnRef>
          <a:fillRef idx="1">
            <a:schemeClr val="accent1"/>
          </a:fillRef>
          <a:effectRef idx="0">
            <a:schemeClr val="accent1"/>
          </a:effectRef>
          <a:fontRef idx="minor">
            <a:schemeClr val="lt1"/>
          </a:fontRef>
        </p:style>
      </p:sp>
      <p:sp>
        <p:nvSpPr>
          <p:cNvPr id="4" name="Espace réservé des notes 2">
            <a:extLst>
              <a:ext uri="{FF2B5EF4-FFF2-40B4-BE49-F238E27FC236}">
                <a16:creationId xmlns:a16="http://schemas.microsoft.com/office/drawing/2014/main" id="{109089BE-FCBE-4D18-A3ED-1F5DB9323565}"/>
              </a:ext>
            </a:extLst>
          </p:cNvPr>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1247368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A411B13-5517-489C-91BE-A4CF60271DD2}" type="datetimeFigureOut">
              <a:rPr lang="fr-FR" smtClean="0"/>
              <a:t>25/02/2018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106845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A411B13-5517-489C-91BE-A4CF60271DD2}" type="datetimeFigureOut">
              <a:rPr lang="fr-FR" smtClean="0"/>
              <a:t>25/02/2018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141008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A411B13-5517-489C-91BE-A4CF60271DD2}" type="datetimeFigureOut">
              <a:rPr lang="fr-FR" smtClean="0"/>
              <a:t>25/02/2018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1103712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C4D0956-DC7E-474C-B82F-39E929D3AA51}"/>
              </a:ext>
            </a:extLst>
          </p:cNvPr>
          <p:cNvSpPr txBox="1">
            <a:spLocks noGrp="1"/>
          </p:cNvSpPr>
          <p:nvPr>
            <p:ph type="dt" sz="half" idx="7"/>
          </p:nvPr>
        </p:nvSpPr>
        <p:spPr/>
        <p:txBody>
          <a:bodyPr/>
          <a:lstStyle>
            <a:lvl1pPr>
              <a:defRPr/>
            </a:lvl1pPr>
          </a:lstStyle>
          <a:p>
            <a:pPr lvl="0"/>
            <a:endParaRPr lang="fr-FR"/>
          </a:p>
        </p:txBody>
      </p:sp>
      <p:sp>
        <p:nvSpPr>
          <p:cNvPr id="3" name="Espace réservé du pied de page 2">
            <a:extLst>
              <a:ext uri="{FF2B5EF4-FFF2-40B4-BE49-F238E27FC236}">
                <a16:creationId xmlns:a16="http://schemas.microsoft.com/office/drawing/2014/main" id="{72D3BCDC-9A40-485E-91F1-1A0FD0A25EF3}"/>
              </a:ext>
            </a:extLst>
          </p:cNvPr>
          <p:cNvSpPr txBox="1">
            <a:spLocks noGrp="1"/>
          </p:cNvSpPr>
          <p:nvPr>
            <p:ph type="ftr" sz="quarter" idx="9"/>
          </p:nvPr>
        </p:nvSpPr>
        <p:spPr/>
        <p:txBody>
          <a:bodyPr/>
          <a:lstStyle>
            <a:lvl1pPr>
              <a:defRPr/>
            </a:lvl1pPr>
          </a:lstStyle>
          <a:p>
            <a:pPr lvl="0"/>
            <a:endParaRPr lang="fr-FR"/>
          </a:p>
        </p:txBody>
      </p:sp>
      <p:sp>
        <p:nvSpPr>
          <p:cNvPr id="4" name="Espace réservé du numéro de diapositive 3">
            <a:extLst>
              <a:ext uri="{FF2B5EF4-FFF2-40B4-BE49-F238E27FC236}">
                <a16:creationId xmlns:a16="http://schemas.microsoft.com/office/drawing/2014/main" id="{A64673BA-70F7-4EF1-8F21-B79FFB5F86E9}"/>
              </a:ext>
            </a:extLst>
          </p:cNvPr>
          <p:cNvSpPr txBox="1">
            <a:spLocks noGrp="1"/>
          </p:cNvSpPr>
          <p:nvPr>
            <p:ph type="sldNum" sz="quarter" idx="8"/>
          </p:nvPr>
        </p:nvSpPr>
        <p:spPr/>
        <p:txBody>
          <a:bodyPr/>
          <a:lstStyle>
            <a:lvl1pPr>
              <a:defRPr/>
            </a:lvl1pPr>
          </a:lstStyle>
          <a:p>
            <a:pPr lvl="0"/>
            <a:fld id="{C15DF87F-5CA5-492D-8C3B-847CCB8117B7}" type="slidenum">
              <a:t>‹N°›</a:t>
            </a:fld>
            <a:endParaRPr lang="fr-FR"/>
          </a:p>
        </p:txBody>
      </p:sp>
      <p:sp>
        <p:nvSpPr>
          <p:cNvPr id="5" name="Titre 4">
            <a:extLst>
              <a:ext uri="{FF2B5EF4-FFF2-40B4-BE49-F238E27FC236}">
                <a16:creationId xmlns:a16="http://schemas.microsoft.com/office/drawing/2014/main" id="{B6E9FCBB-5A6B-4716-A0B0-A0BFF73DFC77}"/>
              </a:ext>
            </a:extLst>
          </p:cNvPr>
          <p:cNvSpPr txBox="1">
            <a:spLocks noGrp="1"/>
          </p:cNvSpPr>
          <p:nvPr>
            <p:ph type="title" idx="4294967295"/>
          </p:nvPr>
        </p:nvSpPr>
        <p:spPr>
          <a:xfrm>
            <a:off x="609561" y="273352"/>
            <a:ext cx="10972120" cy="1144682"/>
          </a:xfrm>
        </p:spPr>
        <p:txBody>
          <a:bodyPr/>
          <a:lstStyle>
            <a:lvl1pPr>
              <a:defRPr/>
            </a:lvl1pPr>
          </a:lstStyle>
          <a:p>
            <a:endParaRPr lang="fr-FR"/>
          </a:p>
        </p:txBody>
      </p:sp>
      <p:sp>
        <p:nvSpPr>
          <p:cNvPr id="6" name="Espace réservé du texte 5">
            <a:extLst>
              <a:ext uri="{FF2B5EF4-FFF2-40B4-BE49-F238E27FC236}">
                <a16:creationId xmlns:a16="http://schemas.microsoft.com/office/drawing/2014/main" id="{AE828292-D80B-4909-9200-8FAC14471EF9}"/>
              </a:ext>
            </a:extLst>
          </p:cNvPr>
          <p:cNvSpPr txBox="1">
            <a:spLocks noGrp="1"/>
          </p:cNvSpPr>
          <p:nvPr>
            <p:ph type="body" idx="4294967295"/>
          </p:nvPr>
        </p:nvSpPr>
        <p:spPr>
          <a:xfrm>
            <a:off x="609561" y="1604514"/>
            <a:ext cx="10972120" cy="3977158"/>
          </a:xfrm>
        </p:spPr>
        <p:txBody>
          <a:bodyPr/>
          <a:lstStyle>
            <a:lvl1pPr>
              <a:spcBef>
                <a:spcPts val="1286"/>
              </a:spcBef>
              <a:defRPr/>
            </a:lvl1pPr>
          </a:lstStyle>
          <a:p>
            <a:endParaRPr lang="fr-FR"/>
          </a:p>
        </p:txBody>
      </p:sp>
    </p:spTree>
    <p:extLst>
      <p:ext uri="{BB962C8B-B14F-4D97-AF65-F5344CB8AC3E}">
        <p14:creationId xmlns:p14="http://schemas.microsoft.com/office/powerpoint/2010/main" val="411650064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A411B13-5517-489C-91BE-A4CF60271DD2}" type="datetimeFigureOut">
              <a:rPr lang="fr-FR" smtClean="0"/>
              <a:t>25/02/2018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92590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A411B13-5517-489C-91BE-A4CF60271DD2}" type="datetimeFigureOut">
              <a:rPr lang="fr-FR" smtClean="0"/>
              <a:t>25/02/2018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155138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A411B13-5517-489C-91BE-A4CF60271DD2}" type="datetimeFigureOut">
              <a:rPr lang="fr-FR" smtClean="0"/>
              <a:t>25/02/2018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242670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A411B13-5517-489C-91BE-A4CF60271DD2}" type="datetimeFigureOut">
              <a:rPr lang="fr-FR" smtClean="0"/>
              <a:t>25/02/2018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54872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A411B13-5517-489C-91BE-A4CF60271DD2}" type="datetimeFigureOut">
              <a:rPr lang="fr-FR" smtClean="0"/>
              <a:t>25/02/2018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278968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A411B13-5517-489C-91BE-A4CF60271DD2}" type="datetimeFigureOut">
              <a:rPr lang="fr-FR" smtClean="0"/>
              <a:t>25/02/2018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307832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A411B13-5517-489C-91BE-A4CF60271DD2}" type="datetimeFigureOut">
              <a:rPr lang="fr-FR" smtClean="0"/>
              <a:t>25/02/2018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117231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A411B13-5517-489C-91BE-A4CF60271DD2}" type="datetimeFigureOut">
              <a:rPr lang="fr-FR" smtClean="0"/>
              <a:t>25/02/2018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3D0096-041A-4BB1-8098-A4EBB574CB7D}" type="slidenum">
              <a:rPr lang="fr-FR" smtClean="0"/>
              <a:t>‹N°›</a:t>
            </a:fld>
            <a:endParaRPr lang="fr-FR"/>
          </a:p>
        </p:txBody>
      </p:sp>
    </p:spTree>
    <p:extLst>
      <p:ext uri="{BB962C8B-B14F-4D97-AF65-F5344CB8AC3E}">
        <p14:creationId xmlns:p14="http://schemas.microsoft.com/office/powerpoint/2010/main" val="248686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11B13-5517-489C-91BE-A4CF60271DD2}" type="datetimeFigureOut">
              <a:rPr lang="fr-FR" smtClean="0"/>
              <a:t>25/02/2018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D0096-041A-4BB1-8098-A4EBB574CB7D}" type="slidenum">
              <a:rPr lang="fr-FR" smtClean="0"/>
              <a:t>‹N°›</a:t>
            </a:fld>
            <a:endParaRPr lang="fr-FR"/>
          </a:p>
        </p:txBody>
      </p:sp>
    </p:spTree>
    <p:extLst>
      <p:ext uri="{BB962C8B-B14F-4D97-AF65-F5344CB8AC3E}">
        <p14:creationId xmlns:p14="http://schemas.microsoft.com/office/powerpoint/2010/main" val="4124021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41516" y="1356039"/>
            <a:ext cx="6277168" cy="1815882"/>
          </a:xfrm>
          <a:prstGeom prst="rect">
            <a:avLst/>
          </a:prstGeom>
          <a:noFill/>
        </p:spPr>
        <p:txBody>
          <a:bodyPr wrap="none" rtlCol="0">
            <a:spAutoFit/>
          </a:bodyPr>
          <a:lstStyle/>
          <a:p>
            <a:pPr algn="ctr"/>
            <a:r>
              <a:rPr lang="fr-FR" sz="2800" b="1" dirty="0"/>
              <a:t>Cycle 3   -   6ème</a:t>
            </a:r>
          </a:p>
          <a:p>
            <a:pPr algn="ctr"/>
            <a:r>
              <a:rPr lang="fr-FR" sz="2800" b="1" dirty="0"/>
              <a:t>Enseignement de sciences et </a:t>
            </a:r>
            <a:r>
              <a:rPr lang="fr-FR" sz="2800" b="1" dirty="0" smtClean="0"/>
              <a:t>technologie</a:t>
            </a:r>
          </a:p>
          <a:p>
            <a:pPr algn="ctr"/>
            <a:endParaRPr lang="fr-FR" sz="2800" b="1" dirty="0" smtClean="0"/>
          </a:p>
          <a:p>
            <a:pPr algn="ctr"/>
            <a:r>
              <a:rPr lang="fr-FR" sz="2800" b="1" dirty="0" smtClean="0"/>
              <a:t>Thème 3</a:t>
            </a:r>
            <a:endParaRPr lang="fr-FR" sz="2800" b="1" dirty="0"/>
          </a:p>
        </p:txBody>
      </p:sp>
      <p:grpSp>
        <p:nvGrpSpPr>
          <p:cNvPr id="5" name="Groupe 4">
            <a:extLst>
              <a:ext uri="{FF2B5EF4-FFF2-40B4-BE49-F238E27FC236}">
                <a16:creationId xmlns:a16="http://schemas.microsoft.com/office/drawing/2014/main" id="{C9EF719F-11C6-45EA-9BE8-FDE641541B81}"/>
              </a:ext>
            </a:extLst>
          </p:cNvPr>
          <p:cNvGrpSpPr/>
          <p:nvPr/>
        </p:nvGrpSpPr>
        <p:grpSpPr>
          <a:xfrm>
            <a:off x="4077054" y="3891473"/>
            <a:ext cx="5568881" cy="1518699"/>
            <a:chOff x="2737379" y="3925754"/>
            <a:chExt cx="5592309" cy="1727973"/>
          </a:xfrm>
        </p:grpSpPr>
        <p:sp>
          <p:nvSpPr>
            <p:cNvPr id="6" name="ZoneTexte 5">
              <a:extLst>
                <a:ext uri="{FF2B5EF4-FFF2-40B4-BE49-F238E27FC236}">
                  <a16:creationId xmlns:a16="http://schemas.microsoft.com/office/drawing/2014/main" id="{9BCF3425-C7B8-4DF9-8CC2-9F8C5762FAC5}"/>
                </a:ext>
              </a:extLst>
            </p:cNvPr>
            <p:cNvSpPr txBox="1"/>
            <p:nvPr/>
          </p:nvSpPr>
          <p:spPr>
            <a:xfrm>
              <a:off x="2741516" y="4020064"/>
              <a:ext cx="2879000" cy="315169"/>
            </a:xfrm>
            <a:prstGeom prst="rect">
              <a:avLst/>
            </a:prstGeom>
            <a:noFill/>
            <a:ln>
              <a:solidFill>
                <a:srgbClr val="0070C0"/>
              </a:solidFill>
            </a:ln>
          </p:spPr>
          <p:txBody>
            <a:bodyPr wrap="none" rtlCol="0">
              <a:spAutoFit/>
            </a:bodyPr>
            <a:lstStyle/>
            <a:p>
              <a:r>
                <a:rPr lang="fr-FR" sz="1200" dirty="0">
                  <a:solidFill>
                    <a:srgbClr val="0070C0"/>
                  </a:solidFill>
                </a:rPr>
                <a:t>Matière, </a:t>
              </a:r>
              <a:r>
                <a:rPr lang="fr-FR" sz="1200" dirty="0">
                  <a:solidFill>
                    <a:srgbClr val="00B0F0"/>
                  </a:solidFill>
                </a:rPr>
                <a:t>mouvement</a:t>
              </a:r>
              <a:r>
                <a:rPr lang="fr-FR" sz="1200" dirty="0">
                  <a:solidFill>
                    <a:srgbClr val="0070C0"/>
                  </a:solidFill>
                </a:rPr>
                <a:t>, </a:t>
              </a:r>
              <a:r>
                <a:rPr lang="fr-FR" sz="1200" dirty="0">
                  <a:solidFill>
                    <a:srgbClr val="7030A0"/>
                  </a:solidFill>
                </a:rPr>
                <a:t>énergie</a:t>
              </a:r>
              <a:r>
                <a:rPr lang="fr-FR" sz="1200" dirty="0">
                  <a:solidFill>
                    <a:srgbClr val="0070C0"/>
                  </a:solidFill>
                </a:rPr>
                <a:t>, information</a:t>
              </a:r>
            </a:p>
          </p:txBody>
        </p:sp>
        <p:sp>
          <p:nvSpPr>
            <p:cNvPr id="7" name="ZoneTexte 6">
              <a:extLst>
                <a:ext uri="{FF2B5EF4-FFF2-40B4-BE49-F238E27FC236}">
                  <a16:creationId xmlns:a16="http://schemas.microsoft.com/office/drawing/2014/main" id="{975FA1D9-E065-4FEC-A852-719C049FCCDF}"/>
                </a:ext>
              </a:extLst>
            </p:cNvPr>
            <p:cNvSpPr txBox="1"/>
            <p:nvPr/>
          </p:nvSpPr>
          <p:spPr>
            <a:xfrm>
              <a:off x="2741516" y="4435873"/>
              <a:ext cx="3738026" cy="315169"/>
            </a:xfrm>
            <a:prstGeom prst="rect">
              <a:avLst/>
            </a:prstGeom>
            <a:noFill/>
            <a:ln>
              <a:solidFill>
                <a:srgbClr val="FF0000"/>
              </a:solidFill>
            </a:ln>
          </p:spPr>
          <p:txBody>
            <a:bodyPr wrap="none" rtlCol="0">
              <a:spAutoFit/>
            </a:bodyPr>
            <a:lstStyle/>
            <a:p>
              <a:r>
                <a:rPr lang="fr-FR" sz="1200" dirty="0">
                  <a:solidFill>
                    <a:srgbClr val="FF0000"/>
                  </a:solidFill>
                </a:rPr>
                <a:t>Le vivant, sa diversité et les fonctions qui le caractérisent</a:t>
              </a:r>
            </a:p>
          </p:txBody>
        </p:sp>
        <p:sp>
          <p:nvSpPr>
            <p:cNvPr id="8" name="ZoneTexte 7">
              <a:extLst>
                <a:ext uri="{FF2B5EF4-FFF2-40B4-BE49-F238E27FC236}">
                  <a16:creationId xmlns:a16="http://schemas.microsoft.com/office/drawing/2014/main" id="{3544738E-64E3-4C66-B8D9-95474DCA63D1}"/>
                </a:ext>
              </a:extLst>
            </p:cNvPr>
            <p:cNvSpPr txBox="1"/>
            <p:nvPr/>
          </p:nvSpPr>
          <p:spPr>
            <a:xfrm>
              <a:off x="2741516" y="4845356"/>
              <a:ext cx="2139675" cy="315169"/>
            </a:xfrm>
            <a:prstGeom prst="rect">
              <a:avLst/>
            </a:prstGeom>
            <a:noFill/>
            <a:ln>
              <a:solidFill>
                <a:srgbClr val="00B050"/>
              </a:solidFill>
            </a:ln>
          </p:spPr>
          <p:txBody>
            <a:bodyPr wrap="none" rtlCol="0">
              <a:spAutoFit/>
            </a:bodyPr>
            <a:lstStyle/>
            <a:p>
              <a:r>
                <a:rPr lang="fr-FR" sz="1200" dirty="0">
                  <a:solidFill>
                    <a:srgbClr val="00B050"/>
                  </a:solidFill>
                </a:rPr>
                <a:t>Matériaux et objets techniques</a:t>
              </a:r>
            </a:p>
          </p:txBody>
        </p:sp>
        <p:sp>
          <p:nvSpPr>
            <p:cNvPr id="10" name="ZoneTexte 9">
              <a:extLst>
                <a:ext uri="{FF2B5EF4-FFF2-40B4-BE49-F238E27FC236}">
                  <a16:creationId xmlns:a16="http://schemas.microsoft.com/office/drawing/2014/main" id="{7A8A7F96-A864-4BDB-86A3-DFD04D6D516D}"/>
                </a:ext>
              </a:extLst>
            </p:cNvPr>
            <p:cNvSpPr txBox="1"/>
            <p:nvPr/>
          </p:nvSpPr>
          <p:spPr>
            <a:xfrm>
              <a:off x="2737379" y="5279560"/>
              <a:ext cx="3903185" cy="315169"/>
            </a:xfrm>
            <a:prstGeom prst="rect">
              <a:avLst/>
            </a:prstGeom>
            <a:noFill/>
            <a:ln>
              <a:solidFill>
                <a:schemeClr val="accent2">
                  <a:lumMod val="75000"/>
                </a:schemeClr>
              </a:solidFill>
            </a:ln>
          </p:spPr>
          <p:txBody>
            <a:bodyPr wrap="none" rtlCol="0">
              <a:spAutoFit/>
            </a:bodyPr>
            <a:lstStyle/>
            <a:p>
              <a:r>
                <a:rPr lang="fr-FR" sz="1200" dirty="0">
                  <a:solidFill>
                    <a:schemeClr val="accent2">
                      <a:lumMod val="75000"/>
                    </a:schemeClr>
                  </a:solidFill>
                </a:rPr>
                <a:t>La planète Terre. Les êtres vivants dans leur environnement</a:t>
              </a:r>
            </a:p>
          </p:txBody>
        </p:sp>
        <p:sp>
          <p:nvSpPr>
            <p:cNvPr id="11" name="ZoneTexte 10">
              <a:extLst>
                <a:ext uri="{FF2B5EF4-FFF2-40B4-BE49-F238E27FC236}">
                  <a16:creationId xmlns:a16="http://schemas.microsoft.com/office/drawing/2014/main" id="{D4756F04-E167-4226-9970-F6964042342A}"/>
                </a:ext>
              </a:extLst>
            </p:cNvPr>
            <p:cNvSpPr txBox="1"/>
            <p:nvPr/>
          </p:nvSpPr>
          <p:spPr>
            <a:xfrm>
              <a:off x="7137509" y="4622448"/>
              <a:ext cx="1192179" cy="315169"/>
            </a:xfrm>
            <a:prstGeom prst="rect">
              <a:avLst/>
            </a:prstGeom>
            <a:noFill/>
          </p:spPr>
          <p:txBody>
            <a:bodyPr wrap="none" rtlCol="0">
              <a:spAutoFit/>
            </a:bodyPr>
            <a:lstStyle/>
            <a:p>
              <a:r>
                <a:rPr lang="fr-FR" sz="1200" dirty="0"/>
                <a:t>code de couleur</a:t>
              </a:r>
            </a:p>
          </p:txBody>
        </p:sp>
        <p:sp>
          <p:nvSpPr>
            <p:cNvPr id="12" name="Accolade fermante 11">
              <a:extLst>
                <a:ext uri="{FF2B5EF4-FFF2-40B4-BE49-F238E27FC236}">
                  <a16:creationId xmlns:a16="http://schemas.microsoft.com/office/drawing/2014/main" id="{C4B78F59-E595-4885-9856-C8AE548044DA}"/>
                </a:ext>
              </a:extLst>
            </p:cNvPr>
            <p:cNvSpPr/>
            <p:nvPr/>
          </p:nvSpPr>
          <p:spPr>
            <a:xfrm>
              <a:off x="6742741" y="3925754"/>
              <a:ext cx="292591" cy="1727973"/>
            </a:xfrm>
            <a:prstGeom prst="rightBrace">
              <a:avLst>
                <a:gd name="adj1" fmla="val 45042"/>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200"/>
            </a:p>
          </p:txBody>
        </p:sp>
      </p:grpSp>
    </p:spTree>
    <p:extLst>
      <p:ext uri="{BB962C8B-B14F-4D97-AF65-F5344CB8AC3E}">
        <p14:creationId xmlns:p14="http://schemas.microsoft.com/office/powerpoint/2010/main" val="615415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AutoShape 6" descr="Résultats de recherche d'images pour « docteur maboule »"/>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48" name="AutoShape 8" descr="Résultats de recherche d'images pour « docteur maboule »"/>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Titre 1">
            <a:hlinkClick r:id="rId2" action="ppaction://hlinksldjump"/>
          </p:cNvPr>
          <p:cNvSpPr txBox="1">
            <a:spLocks/>
          </p:cNvSpPr>
          <p:nvPr/>
        </p:nvSpPr>
        <p:spPr>
          <a:xfrm>
            <a:off x="4393296" y="3016937"/>
            <a:ext cx="3617573" cy="898011"/>
          </a:xfrm>
          <a:prstGeom prst="rect">
            <a:avLst/>
          </a:prstGeom>
        </p:spPr>
        <p:txBody>
          <a:bodyPr vert="horz" lIns="91440" tIns="45720" rIns="91440" bIns="45720" rtlCol="0" anchor="ctr">
            <a:normAutofit fontScale="92500" lnSpcReduction="10000"/>
          </a:bodyPr>
          <a:lstStyle/>
          <a:p>
            <a:pPr algn="ctr">
              <a:spcBef>
                <a:spcPct val="0"/>
              </a:spcBef>
              <a:defRPr/>
            </a:pPr>
            <a:r>
              <a:rPr lang="fr-FR" sz="2000" b="1" dirty="0">
                <a:solidFill>
                  <a:srgbClr val="FF33CC"/>
                </a:solidFill>
                <a:ea typeface="+mj-ea"/>
                <a:cs typeface="+mj-cs"/>
              </a:rPr>
              <a:t>Embellir notre collège avec la réalisation d’un jardin</a:t>
            </a:r>
          </a:p>
          <a:p>
            <a:pPr algn="ctr">
              <a:spcBef>
                <a:spcPct val="0"/>
              </a:spcBef>
              <a:defRPr/>
            </a:pPr>
            <a:r>
              <a:rPr lang="fr-FR" sz="2000" b="1" dirty="0">
                <a:solidFill>
                  <a:srgbClr val="FF33CC"/>
                </a:solidFill>
                <a:ea typeface="+mj-ea"/>
                <a:cs typeface="+mj-cs"/>
              </a:rPr>
              <a:t>6ème</a:t>
            </a:r>
          </a:p>
        </p:txBody>
      </p:sp>
      <p:sp>
        <p:nvSpPr>
          <p:cNvPr id="13314" name="AutoShape 2" descr="Résultats de recherche d'images pour « jeu fantome »"/>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318" name="AutoShape 6" descr="Résultats de recherche d'images pour « chass fantomes »"/>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ZoneTexte 13"/>
          <p:cNvSpPr txBox="1"/>
          <p:nvPr/>
        </p:nvSpPr>
        <p:spPr>
          <a:xfrm>
            <a:off x="8983068" y="2522798"/>
            <a:ext cx="2400396" cy="461665"/>
          </a:xfrm>
          <a:prstGeom prst="rect">
            <a:avLst/>
          </a:prstGeom>
          <a:noFill/>
          <a:ln w="12700">
            <a:solidFill>
              <a:schemeClr val="accent2">
                <a:lumMod val="75000"/>
              </a:schemeClr>
            </a:solidFill>
          </a:ln>
        </p:spPr>
        <p:txBody>
          <a:bodyPr wrap="square" rtlCol="0">
            <a:spAutoFit/>
          </a:bodyPr>
          <a:lstStyle/>
          <a:p>
            <a:r>
              <a:rPr lang="fr-FR" sz="1200" b="1" dirty="0">
                <a:solidFill>
                  <a:schemeClr val="accent2">
                    <a:lumMod val="75000"/>
                  </a:schemeClr>
                </a:solidFill>
              </a:rPr>
              <a:t>Comment expliquer l’alternance des saisons ?</a:t>
            </a:r>
          </a:p>
        </p:txBody>
      </p:sp>
      <p:sp>
        <p:nvSpPr>
          <p:cNvPr id="25" name="ZoneTexte 24"/>
          <p:cNvSpPr txBox="1"/>
          <p:nvPr/>
        </p:nvSpPr>
        <p:spPr>
          <a:xfrm>
            <a:off x="6123887" y="231223"/>
            <a:ext cx="3261911" cy="461665"/>
          </a:xfrm>
          <a:prstGeom prst="rect">
            <a:avLst/>
          </a:prstGeom>
          <a:noFill/>
          <a:ln w="12700">
            <a:solidFill>
              <a:srgbClr val="FF0000"/>
            </a:solidFill>
          </a:ln>
        </p:spPr>
        <p:txBody>
          <a:bodyPr wrap="square" rtlCol="0">
            <a:spAutoFit/>
          </a:bodyPr>
          <a:lstStyle/>
          <a:p>
            <a:r>
              <a:rPr lang="fr-FR" sz="1200" b="1" dirty="0">
                <a:solidFill>
                  <a:srgbClr val="FF0000"/>
                </a:solidFill>
              </a:rPr>
              <a:t>Comment peut-on classer  les êtres vivants de notre environnement ?</a:t>
            </a:r>
          </a:p>
        </p:txBody>
      </p:sp>
      <p:sp>
        <p:nvSpPr>
          <p:cNvPr id="28" name="ZoneTexte 27"/>
          <p:cNvSpPr txBox="1"/>
          <p:nvPr/>
        </p:nvSpPr>
        <p:spPr>
          <a:xfrm>
            <a:off x="1867207" y="2651159"/>
            <a:ext cx="2376263" cy="461665"/>
          </a:xfrm>
          <a:prstGeom prst="rect">
            <a:avLst/>
          </a:prstGeom>
          <a:noFill/>
          <a:ln w="12700">
            <a:solidFill>
              <a:srgbClr val="FF0000"/>
            </a:solidFill>
          </a:ln>
        </p:spPr>
        <p:txBody>
          <a:bodyPr wrap="square" rtlCol="0">
            <a:spAutoFit/>
          </a:bodyPr>
          <a:lstStyle/>
          <a:p>
            <a:r>
              <a:rPr lang="fr-FR" sz="1200" b="1" dirty="0">
                <a:solidFill>
                  <a:srgbClr val="FF0000"/>
                </a:solidFill>
              </a:rPr>
              <a:t>L’alternance des formes au cours des saisons ?</a:t>
            </a:r>
          </a:p>
        </p:txBody>
      </p:sp>
      <p:sp>
        <p:nvSpPr>
          <p:cNvPr id="30" name="ZoneTexte 29"/>
          <p:cNvSpPr txBox="1"/>
          <p:nvPr/>
        </p:nvSpPr>
        <p:spPr>
          <a:xfrm>
            <a:off x="2705667" y="242295"/>
            <a:ext cx="2847637" cy="276999"/>
          </a:xfrm>
          <a:prstGeom prst="rect">
            <a:avLst/>
          </a:prstGeom>
          <a:noFill/>
          <a:ln w="12700">
            <a:solidFill>
              <a:srgbClr val="FF0000"/>
            </a:solidFill>
          </a:ln>
        </p:spPr>
        <p:txBody>
          <a:bodyPr wrap="square" rtlCol="0">
            <a:spAutoFit/>
          </a:bodyPr>
          <a:lstStyle/>
          <a:p>
            <a:r>
              <a:rPr lang="fr-FR" sz="1200" b="1" dirty="0">
                <a:solidFill>
                  <a:srgbClr val="FF0000"/>
                </a:solidFill>
              </a:rPr>
              <a:t>Quel sera l’emplacement de notre jardin ?</a:t>
            </a:r>
          </a:p>
        </p:txBody>
      </p:sp>
      <p:sp>
        <p:nvSpPr>
          <p:cNvPr id="32" name="ZoneTexte 31"/>
          <p:cNvSpPr txBox="1"/>
          <p:nvPr/>
        </p:nvSpPr>
        <p:spPr>
          <a:xfrm>
            <a:off x="1751565" y="1926319"/>
            <a:ext cx="2566641" cy="276999"/>
          </a:xfrm>
          <a:prstGeom prst="rect">
            <a:avLst/>
          </a:prstGeom>
          <a:noFill/>
          <a:ln w="12700">
            <a:solidFill>
              <a:srgbClr val="FF0000"/>
            </a:solidFill>
          </a:ln>
        </p:spPr>
        <p:txBody>
          <a:bodyPr wrap="square" rtlCol="0">
            <a:spAutoFit/>
          </a:bodyPr>
          <a:lstStyle/>
          <a:p>
            <a:r>
              <a:rPr lang="fr-FR" sz="1200" b="1" dirty="0">
                <a:solidFill>
                  <a:srgbClr val="FF0000"/>
                </a:solidFill>
              </a:rPr>
              <a:t>Quels sont les besoins des végétaux ? </a:t>
            </a:r>
          </a:p>
        </p:txBody>
      </p:sp>
      <p:sp>
        <p:nvSpPr>
          <p:cNvPr id="24" name="ZoneTexte 23"/>
          <p:cNvSpPr txBox="1"/>
          <p:nvPr/>
        </p:nvSpPr>
        <p:spPr>
          <a:xfrm flipH="1">
            <a:off x="2311777" y="1061225"/>
            <a:ext cx="2115093" cy="461665"/>
          </a:xfrm>
          <a:prstGeom prst="rect">
            <a:avLst/>
          </a:prstGeom>
          <a:noFill/>
          <a:ln w="12700">
            <a:solidFill>
              <a:srgbClr val="FF0000"/>
            </a:solidFill>
          </a:ln>
        </p:spPr>
        <p:txBody>
          <a:bodyPr wrap="square" rtlCol="0">
            <a:spAutoFit/>
          </a:bodyPr>
          <a:lstStyle/>
          <a:p>
            <a:r>
              <a:rPr lang="fr-FR" sz="1200" b="1" dirty="0">
                <a:solidFill>
                  <a:srgbClr val="FF0000"/>
                </a:solidFill>
              </a:rPr>
              <a:t>Quelles sont les conditions de germination des graines ?</a:t>
            </a:r>
          </a:p>
        </p:txBody>
      </p:sp>
      <p:sp>
        <p:nvSpPr>
          <p:cNvPr id="34" name="ZoneTexte 33"/>
          <p:cNvSpPr txBox="1"/>
          <p:nvPr/>
        </p:nvSpPr>
        <p:spPr>
          <a:xfrm>
            <a:off x="1912784" y="4131669"/>
            <a:ext cx="2076687" cy="461665"/>
          </a:xfrm>
          <a:prstGeom prst="rect">
            <a:avLst/>
          </a:prstGeom>
          <a:noFill/>
          <a:ln w="12700">
            <a:solidFill>
              <a:srgbClr val="00B050"/>
            </a:solidFill>
          </a:ln>
        </p:spPr>
        <p:txBody>
          <a:bodyPr wrap="square" rtlCol="0">
            <a:spAutoFit/>
          </a:bodyPr>
          <a:lstStyle/>
          <a:p>
            <a:r>
              <a:rPr lang="fr-FR" sz="1200" b="1" dirty="0">
                <a:solidFill>
                  <a:srgbClr val="00B050"/>
                </a:solidFill>
              </a:rPr>
              <a:t>Quels objets entrent dans la conception d’un jardin ? </a:t>
            </a:r>
          </a:p>
        </p:txBody>
      </p:sp>
      <p:sp>
        <p:nvSpPr>
          <p:cNvPr id="2" name="ZoneTexte 1"/>
          <p:cNvSpPr txBox="1"/>
          <p:nvPr/>
        </p:nvSpPr>
        <p:spPr>
          <a:xfrm>
            <a:off x="224379" y="4484031"/>
            <a:ext cx="1572866" cy="769441"/>
          </a:xfrm>
          <a:prstGeom prst="rect">
            <a:avLst/>
          </a:prstGeom>
          <a:noFill/>
        </p:spPr>
        <p:txBody>
          <a:bodyPr wrap="none" rtlCol="0">
            <a:spAutoFit/>
          </a:bodyPr>
          <a:lstStyle/>
          <a:p>
            <a:r>
              <a:rPr lang="fr-FR" sz="1100" dirty="0"/>
              <a:t>La jardinière</a:t>
            </a:r>
          </a:p>
          <a:p>
            <a:r>
              <a:rPr lang="fr-FR" sz="1100" dirty="0"/>
              <a:t>L’arrosage</a:t>
            </a:r>
          </a:p>
          <a:p>
            <a:r>
              <a:rPr lang="fr-FR" sz="1100" dirty="0"/>
              <a:t>Le récupérateur d’eau</a:t>
            </a:r>
          </a:p>
          <a:p>
            <a:r>
              <a:rPr lang="fr-FR" sz="1100" dirty="0"/>
              <a:t>Maison à insectes (abri) </a:t>
            </a:r>
          </a:p>
        </p:txBody>
      </p:sp>
      <p:sp>
        <p:nvSpPr>
          <p:cNvPr id="3" name="ZoneTexte 2"/>
          <p:cNvSpPr txBox="1"/>
          <p:nvPr/>
        </p:nvSpPr>
        <p:spPr>
          <a:xfrm>
            <a:off x="9328074" y="3103129"/>
            <a:ext cx="2648482" cy="600164"/>
          </a:xfrm>
          <a:prstGeom prst="rect">
            <a:avLst/>
          </a:prstGeom>
          <a:noFill/>
          <a:ln>
            <a:noFill/>
          </a:ln>
        </p:spPr>
        <p:txBody>
          <a:bodyPr wrap="none" rtlCol="0">
            <a:spAutoFit/>
          </a:bodyPr>
          <a:lstStyle/>
          <a:p>
            <a:r>
              <a:rPr lang="fr-FR" sz="1100" dirty="0">
                <a:solidFill>
                  <a:schemeClr val="accent2">
                    <a:lumMod val="75000"/>
                  </a:schemeClr>
                </a:solidFill>
              </a:rPr>
              <a:t>La place de la Terre dans le système solaire</a:t>
            </a:r>
          </a:p>
          <a:p>
            <a:r>
              <a:rPr lang="fr-FR" sz="1100" dirty="0">
                <a:solidFill>
                  <a:schemeClr val="accent2">
                    <a:lumMod val="75000"/>
                  </a:schemeClr>
                </a:solidFill>
              </a:rPr>
              <a:t>L’alternance des jours et des nuits</a:t>
            </a:r>
          </a:p>
          <a:p>
            <a:r>
              <a:rPr lang="fr-FR" sz="1100" dirty="0">
                <a:solidFill>
                  <a:schemeClr val="accent2">
                    <a:lumMod val="75000"/>
                  </a:schemeClr>
                </a:solidFill>
              </a:rPr>
              <a:t>L’alternance des saisons</a:t>
            </a:r>
          </a:p>
        </p:txBody>
      </p:sp>
      <p:sp>
        <p:nvSpPr>
          <p:cNvPr id="36" name="ZoneTexte 35"/>
          <p:cNvSpPr txBox="1"/>
          <p:nvPr/>
        </p:nvSpPr>
        <p:spPr>
          <a:xfrm>
            <a:off x="8010869" y="4337903"/>
            <a:ext cx="2172397" cy="307777"/>
          </a:xfrm>
          <a:prstGeom prst="rect">
            <a:avLst/>
          </a:prstGeom>
          <a:noFill/>
          <a:ln w="12700">
            <a:solidFill>
              <a:srgbClr val="7030A0"/>
            </a:solidFill>
          </a:ln>
        </p:spPr>
        <p:txBody>
          <a:bodyPr wrap="square" rtlCol="0">
            <a:spAutoFit/>
          </a:bodyPr>
          <a:lstStyle/>
          <a:p>
            <a:r>
              <a:rPr lang="fr-FR" sz="1200" b="1" dirty="0">
                <a:solidFill>
                  <a:srgbClr val="7030A0"/>
                </a:solidFill>
              </a:rPr>
              <a:t>Comment</a:t>
            </a:r>
            <a:r>
              <a:rPr lang="fr-FR" sz="1400" b="1" dirty="0">
                <a:solidFill>
                  <a:srgbClr val="7030A0"/>
                </a:solidFill>
              </a:rPr>
              <a:t> </a:t>
            </a:r>
            <a:r>
              <a:rPr lang="fr-FR" sz="1200" b="1" dirty="0">
                <a:solidFill>
                  <a:srgbClr val="7030A0"/>
                </a:solidFill>
              </a:rPr>
              <a:t>économiser l’eau ?</a:t>
            </a:r>
          </a:p>
        </p:txBody>
      </p:sp>
      <p:sp>
        <p:nvSpPr>
          <p:cNvPr id="4" name="ZoneTexte 3"/>
          <p:cNvSpPr txBox="1"/>
          <p:nvPr/>
        </p:nvSpPr>
        <p:spPr>
          <a:xfrm>
            <a:off x="9683264" y="4965278"/>
            <a:ext cx="1723549" cy="600164"/>
          </a:xfrm>
          <a:prstGeom prst="rect">
            <a:avLst/>
          </a:prstGeom>
          <a:noFill/>
        </p:spPr>
        <p:txBody>
          <a:bodyPr wrap="none" rtlCol="0">
            <a:spAutoFit/>
          </a:bodyPr>
          <a:lstStyle/>
          <a:p>
            <a:r>
              <a:rPr lang="fr-FR" sz="1100" dirty="0">
                <a:solidFill>
                  <a:srgbClr val="7030A0"/>
                </a:solidFill>
              </a:rPr>
              <a:t>Économiser une ressource </a:t>
            </a:r>
          </a:p>
          <a:p>
            <a:r>
              <a:rPr lang="fr-FR" sz="1100" dirty="0">
                <a:solidFill>
                  <a:srgbClr val="7030A0"/>
                </a:solidFill>
              </a:rPr>
              <a:t>Système de paillage</a:t>
            </a:r>
          </a:p>
          <a:p>
            <a:r>
              <a:rPr lang="fr-FR" sz="1100" dirty="0">
                <a:solidFill>
                  <a:srgbClr val="7030A0"/>
                </a:solidFill>
              </a:rPr>
              <a:t>Récupérateur de l’eau</a:t>
            </a:r>
          </a:p>
        </p:txBody>
      </p:sp>
      <p:sp>
        <p:nvSpPr>
          <p:cNvPr id="38" name="ZoneTexte 37"/>
          <p:cNvSpPr txBox="1"/>
          <p:nvPr/>
        </p:nvSpPr>
        <p:spPr>
          <a:xfrm>
            <a:off x="5039102" y="5743793"/>
            <a:ext cx="2325960" cy="276999"/>
          </a:xfrm>
          <a:prstGeom prst="rect">
            <a:avLst/>
          </a:prstGeom>
          <a:noFill/>
          <a:ln w="12700">
            <a:solidFill>
              <a:srgbClr val="0070C0"/>
            </a:solidFill>
          </a:ln>
        </p:spPr>
        <p:txBody>
          <a:bodyPr wrap="square" rtlCol="0">
            <a:spAutoFit/>
          </a:bodyPr>
          <a:lstStyle/>
          <a:p>
            <a:r>
              <a:rPr lang="fr-FR" sz="1200" b="1" dirty="0">
                <a:solidFill>
                  <a:srgbClr val="0070C0"/>
                </a:solidFill>
              </a:rPr>
              <a:t>Ambiance  sonore dans le jardin</a:t>
            </a:r>
          </a:p>
        </p:txBody>
      </p:sp>
      <p:sp>
        <p:nvSpPr>
          <p:cNvPr id="40" name="ZoneTexte 39"/>
          <p:cNvSpPr txBox="1"/>
          <p:nvPr/>
        </p:nvSpPr>
        <p:spPr>
          <a:xfrm>
            <a:off x="6754971" y="1068035"/>
            <a:ext cx="2952328" cy="276999"/>
          </a:xfrm>
          <a:prstGeom prst="rect">
            <a:avLst/>
          </a:prstGeom>
          <a:noFill/>
          <a:ln w="12700">
            <a:solidFill>
              <a:srgbClr val="FF0000"/>
            </a:solidFill>
          </a:ln>
        </p:spPr>
        <p:txBody>
          <a:bodyPr wrap="square" rtlCol="0">
            <a:spAutoFit/>
          </a:bodyPr>
          <a:lstStyle/>
          <a:p>
            <a:r>
              <a:rPr lang="fr-FR" sz="1200" b="1" dirty="0">
                <a:solidFill>
                  <a:srgbClr val="FF0000"/>
                </a:solidFill>
              </a:rPr>
              <a:t>Quelle est l’origine du fruit et de la graine ?</a:t>
            </a:r>
          </a:p>
        </p:txBody>
      </p:sp>
      <p:sp>
        <p:nvSpPr>
          <p:cNvPr id="42" name="ZoneTexte 41"/>
          <p:cNvSpPr txBox="1"/>
          <p:nvPr/>
        </p:nvSpPr>
        <p:spPr>
          <a:xfrm>
            <a:off x="1828688" y="4944351"/>
            <a:ext cx="2376264" cy="461665"/>
          </a:xfrm>
          <a:prstGeom prst="rect">
            <a:avLst/>
          </a:prstGeom>
          <a:noFill/>
          <a:ln w="12700">
            <a:solidFill>
              <a:srgbClr val="00B050"/>
            </a:solidFill>
          </a:ln>
        </p:spPr>
        <p:txBody>
          <a:bodyPr wrap="square" rtlCol="0">
            <a:spAutoFit/>
          </a:bodyPr>
          <a:lstStyle/>
          <a:p>
            <a:r>
              <a:rPr lang="fr-FR" sz="1200" b="1" dirty="0">
                <a:solidFill>
                  <a:srgbClr val="00B050"/>
                </a:solidFill>
              </a:rPr>
              <a:t>Quelle démarche pour construire les objets ?</a:t>
            </a:r>
          </a:p>
        </p:txBody>
      </p:sp>
      <p:sp>
        <p:nvSpPr>
          <p:cNvPr id="43" name="ZoneTexte 42"/>
          <p:cNvSpPr txBox="1"/>
          <p:nvPr/>
        </p:nvSpPr>
        <p:spPr>
          <a:xfrm>
            <a:off x="811907" y="194135"/>
            <a:ext cx="2898550" cy="769441"/>
          </a:xfrm>
          <a:prstGeom prst="rect">
            <a:avLst/>
          </a:prstGeom>
          <a:noFill/>
        </p:spPr>
        <p:txBody>
          <a:bodyPr wrap="none" rtlCol="0">
            <a:spAutoFit/>
          </a:bodyPr>
          <a:lstStyle/>
          <a:p>
            <a:r>
              <a:rPr lang="fr-FR" sz="1100" dirty="0"/>
              <a:t>Besoin de soleil</a:t>
            </a:r>
          </a:p>
          <a:p>
            <a:r>
              <a:rPr lang="fr-FR" sz="1100" dirty="0"/>
              <a:t>Besoin de l’eau</a:t>
            </a:r>
          </a:p>
          <a:p>
            <a:r>
              <a:rPr lang="fr-FR" sz="1100" dirty="0"/>
              <a:t>À l’abri du vent</a:t>
            </a:r>
          </a:p>
          <a:p>
            <a:r>
              <a:rPr lang="fr-FR" sz="1100" dirty="0"/>
              <a:t>règlement de l’architecte, condition de sécurité</a:t>
            </a:r>
          </a:p>
        </p:txBody>
      </p:sp>
      <p:sp>
        <p:nvSpPr>
          <p:cNvPr id="44" name="ZoneTexte 43"/>
          <p:cNvSpPr txBox="1"/>
          <p:nvPr/>
        </p:nvSpPr>
        <p:spPr>
          <a:xfrm>
            <a:off x="153224" y="1981702"/>
            <a:ext cx="2045753" cy="769441"/>
          </a:xfrm>
          <a:prstGeom prst="rect">
            <a:avLst/>
          </a:prstGeom>
          <a:noFill/>
        </p:spPr>
        <p:txBody>
          <a:bodyPr wrap="square" rtlCol="0">
            <a:spAutoFit/>
          </a:bodyPr>
          <a:lstStyle/>
          <a:p>
            <a:r>
              <a:rPr lang="fr-FR" sz="1100" dirty="0"/>
              <a:t>Besoin d’eau,</a:t>
            </a:r>
          </a:p>
          <a:p>
            <a:r>
              <a:rPr lang="fr-FR" sz="1100" dirty="0"/>
              <a:t> de sels minéraux, de CO</a:t>
            </a:r>
            <a:r>
              <a:rPr lang="fr-FR" sz="1100" baseline="-25000" dirty="0"/>
              <a:t>2</a:t>
            </a:r>
          </a:p>
          <a:p>
            <a:r>
              <a:rPr lang="fr-FR" sz="1100" dirty="0"/>
              <a:t>À condition d’avoir de la lumière</a:t>
            </a:r>
          </a:p>
          <a:p>
            <a:r>
              <a:rPr lang="fr-FR" sz="1100" dirty="0"/>
              <a:t>Utilisation d’engrais</a:t>
            </a:r>
          </a:p>
        </p:txBody>
      </p:sp>
      <p:sp>
        <p:nvSpPr>
          <p:cNvPr id="45" name="ZoneTexte 44"/>
          <p:cNvSpPr txBox="1"/>
          <p:nvPr/>
        </p:nvSpPr>
        <p:spPr>
          <a:xfrm>
            <a:off x="319938" y="1175986"/>
            <a:ext cx="1460457" cy="430887"/>
          </a:xfrm>
          <a:prstGeom prst="rect">
            <a:avLst/>
          </a:prstGeom>
          <a:noFill/>
        </p:spPr>
        <p:txBody>
          <a:bodyPr wrap="square" rtlCol="0">
            <a:spAutoFit/>
          </a:bodyPr>
          <a:lstStyle/>
          <a:p>
            <a:r>
              <a:rPr lang="fr-FR" sz="1100" dirty="0"/>
              <a:t>Besoin d’eau, d’une certaine température</a:t>
            </a:r>
          </a:p>
        </p:txBody>
      </p:sp>
      <p:sp>
        <p:nvSpPr>
          <p:cNvPr id="48" name="ZoneTexte 47"/>
          <p:cNvSpPr txBox="1"/>
          <p:nvPr/>
        </p:nvSpPr>
        <p:spPr>
          <a:xfrm>
            <a:off x="195043" y="3398025"/>
            <a:ext cx="2510624" cy="430887"/>
          </a:xfrm>
          <a:prstGeom prst="rect">
            <a:avLst/>
          </a:prstGeom>
          <a:noFill/>
        </p:spPr>
        <p:txBody>
          <a:bodyPr wrap="none" rtlCol="0">
            <a:spAutoFit/>
          </a:bodyPr>
          <a:lstStyle/>
          <a:p>
            <a:r>
              <a:rPr lang="fr-FR" sz="1100" dirty="0"/>
              <a:t>Alternance chez végétaux et les animaux</a:t>
            </a:r>
          </a:p>
          <a:p>
            <a:r>
              <a:rPr lang="fr-FR" sz="1100" dirty="0"/>
              <a:t>Plante annuelle, plante vivace</a:t>
            </a:r>
          </a:p>
        </p:txBody>
      </p:sp>
      <p:sp>
        <p:nvSpPr>
          <p:cNvPr id="50" name="ZoneTexte 49"/>
          <p:cNvSpPr txBox="1"/>
          <p:nvPr/>
        </p:nvSpPr>
        <p:spPr>
          <a:xfrm>
            <a:off x="10048206" y="352663"/>
            <a:ext cx="1710639" cy="430887"/>
          </a:xfrm>
          <a:prstGeom prst="rect">
            <a:avLst/>
          </a:prstGeom>
          <a:noFill/>
        </p:spPr>
        <p:txBody>
          <a:bodyPr wrap="square" rtlCol="0">
            <a:spAutoFit/>
          </a:bodyPr>
          <a:lstStyle/>
          <a:p>
            <a:r>
              <a:rPr lang="fr-FR" sz="1100" dirty="0"/>
              <a:t>Réinvestissement de la classification emboîtée</a:t>
            </a:r>
          </a:p>
        </p:txBody>
      </p:sp>
      <p:sp>
        <p:nvSpPr>
          <p:cNvPr id="51" name="ZoneTexte 50"/>
          <p:cNvSpPr txBox="1"/>
          <p:nvPr/>
        </p:nvSpPr>
        <p:spPr>
          <a:xfrm>
            <a:off x="10409249" y="924551"/>
            <a:ext cx="1710639" cy="938719"/>
          </a:xfrm>
          <a:prstGeom prst="rect">
            <a:avLst/>
          </a:prstGeom>
          <a:noFill/>
        </p:spPr>
        <p:txBody>
          <a:bodyPr wrap="square" rtlCol="0">
            <a:spAutoFit/>
          </a:bodyPr>
          <a:lstStyle/>
          <a:p>
            <a:r>
              <a:rPr lang="fr-FR" sz="1100" dirty="0"/>
              <a:t>Reproduction sexuée</a:t>
            </a:r>
          </a:p>
          <a:p>
            <a:r>
              <a:rPr lang="fr-FR" sz="1100" dirty="0"/>
              <a:t>Pollinisation </a:t>
            </a:r>
          </a:p>
          <a:p>
            <a:r>
              <a:rPr lang="fr-FR" sz="1100" dirty="0"/>
              <a:t>Nécessité d’insectes autour du jardin</a:t>
            </a:r>
          </a:p>
          <a:p>
            <a:r>
              <a:rPr lang="fr-FR" sz="1100" dirty="0"/>
              <a:t>(maison à insectes)</a:t>
            </a:r>
          </a:p>
        </p:txBody>
      </p:sp>
      <p:sp>
        <p:nvSpPr>
          <p:cNvPr id="53" name="ZoneTexte 52"/>
          <p:cNvSpPr txBox="1"/>
          <p:nvPr/>
        </p:nvSpPr>
        <p:spPr>
          <a:xfrm>
            <a:off x="6995028" y="1699750"/>
            <a:ext cx="3311266" cy="276999"/>
          </a:xfrm>
          <a:prstGeom prst="rect">
            <a:avLst/>
          </a:prstGeom>
          <a:noFill/>
          <a:ln w="12700">
            <a:solidFill>
              <a:srgbClr val="FF0000"/>
            </a:solidFill>
          </a:ln>
        </p:spPr>
        <p:txBody>
          <a:bodyPr wrap="square" rtlCol="0">
            <a:spAutoFit/>
          </a:bodyPr>
          <a:lstStyle/>
          <a:p>
            <a:r>
              <a:rPr lang="fr-FR" sz="1200" b="1" dirty="0">
                <a:solidFill>
                  <a:srgbClr val="FF0000"/>
                </a:solidFill>
              </a:rPr>
              <a:t>Envahir le milieu autrement que par les graines </a:t>
            </a:r>
          </a:p>
        </p:txBody>
      </p:sp>
      <p:sp>
        <p:nvSpPr>
          <p:cNvPr id="54" name="ZoneTexte 53"/>
          <p:cNvSpPr txBox="1"/>
          <p:nvPr/>
        </p:nvSpPr>
        <p:spPr>
          <a:xfrm>
            <a:off x="10229220" y="2142522"/>
            <a:ext cx="1710639" cy="261610"/>
          </a:xfrm>
          <a:prstGeom prst="rect">
            <a:avLst/>
          </a:prstGeom>
          <a:noFill/>
        </p:spPr>
        <p:txBody>
          <a:bodyPr wrap="square" rtlCol="0">
            <a:spAutoFit/>
          </a:bodyPr>
          <a:lstStyle/>
          <a:p>
            <a:r>
              <a:rPr lang="fr-FR" sz="1100" dirty="0"/>
              <a:t>Multiplication végétative</a:t>
            </a:r>
          </a:p>
        </p:txBody>
      </p:sp>
      <p:sp>
        <p:nvSpPr>
          <p:cNvPr id="55" name="ZoneTexte 54"/>
          <p:cNvSpPr txBox="1"/>
          <p:nvPr/>
        </p:nvSpPr>
        <p:spPr>
          <a:xfrm>
            <a:off x="312435" y="5654435"/>
            <a:ext cx="2715808" cy="938719"/>
          </a:xfrm>
          <a:prstGeom prst="rect">
            <a:avLst/>
          </a:prstGeom>
          <a:noFill/>
        </p:spPr>
        <p:txBody>
          <a:bodyPr wrap="none" rtlCol="0">
            <a:spAutoFit/>
          </a:bodyPr>
          <a:lstStyle/>
          <a:p>
            <a:r>
              <a:rPr lang="fr-FR" sz="1100" dirty="0"/>
              <a:t>Recenser les besoins et les contraintes</a:t>
            </a:r>
            <a:br>
              <a:rPr lang="fr-FR" sz="1100" dirty="0"/>
            </a:br>
            <a:r>
              <a:rPr lang="fr-FR" sz="1100" dirty="0"/>
              <a:t>Elaborer le cahier des charges</a:t>
            </a:r>
            <a:br>
              <a:rPr lang="fr-FR" sz="1100" dirty="0"/>
            </a:br>
            <a:r>
              <a:rPr lang="fr-FR" sz="1100" dirty="0"/>
              <a:t>Recenser les solutions techniques existantes</a:t>
            </a:r>
            <a:br>
              <a:rPr lang="fr-FR" sz="1100" dirty="0"/>
            </a:br>
            <a:r>
              <a:rPr lang="fr-FR" sz="1100" dirty="0"/>
              <a:t>Choisir les matériaux</a:t>
            </a:r>
            <a:br>
              <a:rPr lang="fr-FR" sz="1100" dirty="0"/>
            </a:br>
            <a:r>
              <a:rPr lang="fr-FR" sz="1100" dirty="0"/>
              <a:t>Modéliser</a:t>
            </a:r>
          </a:p>
        </p:txBody>
      </p:sp>
      <p:sp>
        <p:nvSpPr>
          <p:cNvPr id="59" name="ZoneTexte 58"/>
          <p:cNvSpPr txBox="1"/>
          <p:nvPr/>
        </p:nvSpPr>
        <p:spPr>
          <a:xfrm>
            <a:off x="6172465" y="6249044"/>
            <a:ext cx="2747868" cy="430887"/>
          </a:xfrm>
          <a:prstGeom prst="rect">
            <a:avLst/>
          </a:prstGeom>
          <a:noFill/>
          <a:ln>
            <a:noFill/>
          </a:ln>
        </p:spPr>
        <p:txBody>
          <a:bodyPr wrap="none" rtlCol="0">
            <a:spAutoFit/>
          </a:bodyPr>
          <a:lstStyle/>
          <a:p>
            <a:r>
              <a:rPr lang="fr-FR" sz="1100" dirty="0">
                <a:solidFill>
                  <a:srgbClr val="0070C0"/>
                </a:solidFill>
              </a:rPr>
              <a:t>Identifier différentes formes de signaux</a:t>
            </a:r>
          </a:p>
          <a:p>
            <a:r>
              <a:rPr lang="fr-FR" sz="1100" dirty="0">
                <a:solidFill>
                  <a:srgbClr val="0070C0"/>
                </a:solidFill>
              </a:rPr>
              <a:t>Nature d’un signal, nature d’une information</a:t>
            </a:r>
          </a:p>
        </p:txBody>
      </p:sp>
      <p:sp>
        <p:nvSpPr>
          <p:cNvPr id="60" name="ZoneTexte 59"/>
          <p:cNvSpPr txBox="1"/>
          <p:nvPr/>
        </p:nvSpPr>
        <p:spPr>
          <a:xfrm>
            <a:off x="3216327" y="5711857"/>
            <a:ext cx="1693092" cy="430887"/>
          </a:xfrm>
          <a:prstGeom prst="rect">
            <a:avLst/>
          </a:prstGeom>
          <a:noFill/>
        </p:spPr>
        <p:txBody>
          <a:bodyPr wrap="none" rtlCol="0">
            <a:spAutoFit/>
          </a:bodyPr>
          <a:lstStyle/>
          <a:p>
            <a:r>
              <a:rPr lang="fr-FR" sz="1100" dirty="0"/>
              <a:t>Réaliser une maquette</a:t>
            </a:r>
            <a:br>
              <a:rPr lang="fr-FR" sz="1100" dirty="0"/>
            </a:br>
            <a:r>
              <a:rPr lang="fr-FR" sz="1100" dirty="0"/>
              <a:t>Tester, contrôler, adapter.</a:t>
            </a:r>
          </a:p>
        </p:txBody>
      </p:sp>
      <p:sp>
        <p:nvSpPr>
          <p:cNvPr id="67" name="ZoneTexte 66"/>
          <p:cNvSpPr txBox="1"/>
          <p:nvPr/>
        </p:nvSpPr>
        <p:spPr>
          <a:xfrm>
            <a:off x="6083839" y="4642613"/>
            <a:ext cx="1526581" cy="276999"/>
          </a:xfrm>
          <a:prstGeom prst="rect">
            <a:avLst/>
          </a:prstGeom>
          <a:noFill/>
          <a:ln w="12700">
            <a:solidFill>
              <a:srgbClr val="0070C0"/>
            </a:solidFill>
          </a:ln>
        </p:spPr>
        <p:txBody>
          <a:bodyPr wrap="square" rtlCol="0">
            <a:spAutoFit/>
          </a:bodyPr>
          <a:lstStyle/>
          <a:p>
            <a:r>
              <a:rPr lang="fr-FR" sz="1200" b="1" dirty="0">
                <a:solidFill>
                  <a:srgbClr val="0070C0"/>
                </a:solidFill>
              </a:rPr>
              <a:t>Eclairage du jardin</a:t>
            </a:r>
          </a:p>
        </p:txBody>
      </p:sp>
      <p:sp>
        <p:nvSpPr>
          <p:cNvPr id="68" name="ZoneTexte 67"/>
          <p:cNvSpPr txBox="1"/>
          <p:nvPr/>
        </p:nvSpPr>
        <p:spPr>
          <a:xfrm>
            <a:off x="6952118" y="5014503"/>
            <a:ext cx="2433680" cy="769441"/>
          </a:xfrm>
          <a:prstGeom prst="rect">
            <a:avLst/>
          </a:prstGeom>
          <a:noFill/>
        </p:spPr>
        <p:txBody>
          <a:bodyPr wrap="none" rtlCol="0">
            <a:spAutoFit/>
          </a:bodyPr>
          <a:lstStyle/>
          <a:p>
            <a:r>
              <a:rPr lang="fr-FR" sz="1100" dirty="0">
                <a:solidFill>
                  <a:srgbClr val="0070C0"/>
                </a:solidFill>
              </a:rPr>
              <a:t>Utilisation d’une cellule photovoltaïque</a:t>
            </a:r>
          </a:p>
          <a:p>
            <a:r>
              <a:rPr lang="fr-FR" sz="1100" dirty="0">
                <a:solidFill>
                  <a:srgbClr val="0070C0"/>
                </a:solidFill>
              </a:rPr>
              <a:t>Signal lumineux</a:t>
            </a:r>
          </a:p>
          <a:p>
            <a:r>
              <a:rPr lang="fr-FR" sz="1100" dirty="0">
                <a:solidFill>
                  <a:srgbClr val="0070C0"/>
                </a:solidFill>
              </a:rPr>
              <a:t>Conversion d’énergie</a:t>
            </a:r>
          </a:p>
          <a:p>
            <a:r>
              <a:rPr lang="fr-FR" sz="1100" dirty="0">
                <a:solidFill>
                  <a:srgbClr val="0070C0"/>
                </a:solidFill>
              </a:rPr>
              <a:t>Source d’énergie renouvelable</a:t>
            </a:r>
          </a:p>
        </p:txBody>
      </p:sp>
      <p:cxnSp>
        <p:nvCxnSpPr>
          <p:cNvPr id="69" name="Connecteur : en arc 68"/>
          <p:cNvCxnSpPr>
            <a:cxnSpLocks/>
          </p:cNvCxnSpPr>
          <p:nvPr/>
        </p:nvCxnSpPr>
        <p:spPr>
          <a:xfrm rot="10800000" flipV="1">
            <a:off x="3829796" y="3462842"/>
            <a:ext cx="843122" cy="600363"/>
          </a:xfrm>
          <a:prstGeom prst="curved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eur : en arc 69"/>
          <p:cNvCxnSpPr>
            <a:cxnSpLocks/>
          </p:cNvCxnSpPr>
          <p:nvPr/>
        </p:nvCxnSpPr>
        <p:spPr>
          <a:xfrm rot="10800000" flipV="1">
            <a:off x="1147217" y="4362502"/>
            <a:ext cx="708307" cy="409588"/>
          </a:xfrm>
          <a:prstGeom prst="curved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eur : en arc 70"/>
          <p:cNvCxnSpPr>
            <a:cxnSpLocks/>
          </p:cNvCxnSpPr>
          <p:nvPr/>
        </p:nvCxnSpPr>
        <p:spPr>
          <a:xfrm rot="10800000" flipV="1">
            <a:off x="4046732" y="3751503"/>
            <a:ext cx="1160775" cy="1153282"/>
          </a:xfrm>
          <a:prstGeom prst="curved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eur : en arc 73"/>
          <p:cNvCxnSpPr>
            <a:cxnSpLocks/>
          </p:cNvCxnSpPr>
          <p:nvPr/>
        </p:nvCxnSpPr>
        <p:spPr>
          <a:xfrm rot="10800000" flipV="1">
            <a:off x="1072087" y="5219209"/>
            <a:ext cx="708307" cy="409588"/>
          </a:xfrm>
          <a:prstGeom prst="curved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 en arc 60"/>
          <p:cNvCxnSpPr>
            <a:cxnSpLocks/>
          </p:cNvCxnSpPr>
          <p:nvPr/>
        </p:nvCxnSpPr>
        <p:spPr>
          <a:xfrm>
            <a:off x="2694653" y="5428895"/>
            <a:ext cx="492262" cy="375871"/>
          </a:xfrm>
          <a:prstGeom prst="curved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eur : en arc 64"/>
          <p:cNvCxnSpPr>
            <a:cxnSpLocks/>
          </p:cNvCxnSpPr>
          <p:nvPr/>
        </p:nvCxnSpPr>
        <p:spPr>
          <a:xfrm rot="16200000" flipV="1">
            <a:off x="4244887" y="1655634"/>
            <a:ext cx="1254087" cy="1121705"/>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eur : en arc 71"/>
          <p:cNvCxnSpPr>
            <a:cxnSpLocks/>
          </p:cNvCxnSpPr>
          <p:nvPr/>
        </p:nvCxnSpPr>
        <p:spPr>
          <a:xfrm rot="16200000" flipV="1">
            <a:off x="4275363" y="2219998"/>
            <a:ext cx="734566" cy="721641"/>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eur : en arc 72"/>
          <p:cNvCxnSpPr>
            <a:cxnSpLocks/>
          </p:cNvCxnSpPr>
          <p:nvPr/>
        </p:nvCxnSpPr>
        <p:spPr>
          <a:xfrm rot="5400000">
            <a:off x="1424725" y="2994184"/>
            <a:ext cx="418222" cy="373227"/>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eur : en arc 74"/>
          <p:cNvCxnSpPr>
            <a:cxnSpLocks/>
          </p:cNvCxnSpPr>
          <p:nvPr/>
        </p:nvCxnSpPr>
        <p:spPr>
          <a:xfrm rot="10800000">
            <a:off x="4272725" y="2762632"/>
            <a:ext cx="441694" cy="234348"/>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eur : en arc 75"/>
          <p:cNvCxnSpPr>
            <a:cxnSpLocks/>
          </p:cNvCxnSpPr>
          <p:nvPr/>
        </p:nvCxnSpPr>
        <p:spPr>
          <a:xfrm rot="10800000" flipV="1">
            <a:off x="1147217" y="1942871"/>
            <a:ext cx="486621" cy="175397"/>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eur : en arc 78"/>
          <p:cNvCxnSpPr>
            <a:cxnSpLocks/>
          </p:cNvCxnSpPr>
          <p:nvPr/>
        </p:nvCxnSpPr>
        <p:spPr>
          <a:xfrm rot="10800000" flipV="1">
            <a:off x="1707318" y="1220650"/>
            <a:ext cx="486621" cy="175397"/>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eur : en arc 79"/>
          <p:cNvCxnSpPr>
            <a:cxnSpLocks/>
          </p:cNvCxnSpPr>
          <p:nvPr/>
        </p:nvCxnSpPr>
        <p:spPr>
          <a:xfrm rot="10800000" flipV="1">
            <a:off x="2024750" y="303181"/>
            <a:ext cx="635677" cy="306452"/>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eur : en arc 80"/>
          <p:cNvCxnSpPr>
            <a:cxnSpLocks/>
          </p:cNvCxnSpPr>
          <p:nvPr/>
        </p:nvCxnSpPr>
        <p:spPr>
          <a:xfrm rot="16200000" flipV="1">
            <a:off x="4273960" y="1291129"/>
            <a:ext cx="2265337" cy="839092"/>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eur : en arc 84"/>
          <p:cNvCxnSpPr>
            <a:cxnSpLocks/>
          </p:cNvCxnSpPr>
          <p:nvPr/>
        </p:nvCxnSpPr>
        <p:spPr>
          <a:xfrm flipV="1">
            <a:off x="7817241" y="2658058"/>
            <a:ext cx="1082310" cy="507223"/>
          </a:xfrm>
          <a:prstGeom prst="curvedConnector3">
            <a:avLst>
              <a:gd name="adj1" fmla="val 50000"/>
            </a:avLst>
          </a:prstGeom>
          <a:ln w="127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eur : en arc 88"/>
          <p:cNvCxnSpPr>
            <a:cxnSpLocks/>
          </p:cNvCxnSpPr>
          <p:nvPr/>
        </p:nvCxnSpPr>
        <p:spPr>
          <a:xfrm rot="16200000" flipH="1">
            <a:off x="5894824" y="3977805"/>
            <a:ext cx="697056" cy="497419"/>
          </a:xfrm>
          <a:prstGeom prst="curvedConnector3">
            <a:avLst>
              <a:gd name="adj1" fmla="val 50000"/>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eur : en arc 89"/>
          <p:cNvCxnSpPr>
            <a:cxnSpLocks/>
          </p:cNvCxnSpPr>
          <p:nvPr/>
        </p:nvCxnSpPr>
        <p:spPr>
          <a:xfrm>
            <a:off x="9179377" y="4700730"/>
            <a:ext cx="487813" cy="381038"/>
          </a:xfrm>
          <a:prstGeom prst="curvedConnector3">
            <a:avLst>
              <a:gd name="adj1" fmla="val 50000"/>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eur : en arc 90"/>
          <p:cNvCxnSpPr>
            <a:cxnSpLocks/>
          </p:cNvCxnSpPr>
          <p:nvPr/>
        </p:nvCxnSpPr>
        <p:spPr>
          <a:xfrm>
            <a:off x="7245764" y="3692719"/>
            <a:ext cx="735737" cy="645184"/>
          </a:xfrm>
          <a:prstGeom prst="curvedConnector3">
            <a:avLst>
              <a:gd name="adj1" fmla="val 50000"/>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eur : en arc 94"/>
          <p:cNvCxnSpPr>
            <a:cxnSpLocks/>
          </p:cNvCxnSpPr>
          <p:nvPr/>
        </p:nvCxnSpPr>
        <p:spPr>
          <a:xfrm>
            <a:off x="6492062" y="4957345"/>
            <a:ext cx="487813" cy="381038"/>
          </a:xfrm>
          <a:prstGeom prst="curvedConnector3">
            <a:avLst>
              <a:gd name="adj1" fmla="val 50000"/>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eur : en arc 95"/>
          <p:cNvCxnSpPr>
            <a:cxnSpLocks/>
          </p:cNvCxnSpPr>
          <p:nvPr/>
        </p:nvCxnSpPr>
        <p:spPr>
          <a:xfrm rot="16200000" flipH="1">
            <a:off x="4764816" y="4490691"/>
            <a:ext cx="1873733" cy="453753"/>
          </a:xfrm>
          <a:prstGeom prst="curvedConnector3">
            <a:avLst>
              <a:gd name="adj1" fmla="val 50000"/>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eur : en arc 98"/>
          <p:cNvCxnSpPr>
            <a:cxnSpLocks/>
          </p:cNvCxnSpPr>
          <p:nvPr/>
        </p:nvCxnSpPr>
        <p:spPr>
          <a:xfrm>
            <a:off x="5684652" y="6083450"/>
            <a:ext cx="487813" cy="381038"/>
          </a:xfrm>
          <a:prstGeom prst="curvedConnector3">
            <a:avLst>
              <a:gd name="adj1" fmla="val 50000"/>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eur : en arc 99"/>
          <p:cNvCxnSpPr>
            <a:cxnSpLocks/>
          </p:cNvCxnSpPr>
          <p:nvPr/>
        </p:nvCxnSpPr>
        <p:spPr>
          <a:xfrm rot="16200000" flipH="1">
            <a:off x="9050742" y="3152618"/>
            <a:ext cx="432752" cy="175482"/>
          </a:xfrm>
          <a:prstGeom prst="curvedConnector2">
            <a:avLst/>
          </a:prstGeom>
          <a:ln w="127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necteur : en arc 101"/>
          <p:cNvCxnSpPr>
            <a:cxnSpLocks/>
          </p:cNvCxnSpPr>
          <p:nvPr/>
        </p:nvCxnSpPr>
        <p:spPr>
          <a:xfrm rot="5400000" flipH="1" flipV="1">
            <a:off x="7005001" y="2141730"/>
            <a:ext cx="840509" cy="648472"/>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necteur : en arc 103"/>
          <p:cNvCxnSpPr>
            <a:cxnSpLocks/>
          </p:cNvCxnSpPr>
          <p:nvPr/>
        </p:nvCxnSpPr>
        <p:spPr>
          <a:xfrm>
            <a:off x="9644686" y="2018718"/>
            <a:ext cx="601322" cy="245355"/>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necteur : en arc 105"/>
          <p:cNvCxnSpPr>
            <a:cxnSpLocks/>
          </p:cNvCxnSpPr>
          <p:nvPr/>
        </p:nvCxnSpPr>
        <p:spPr>
          <a:xfrm rot="5400000" flipH="1" flipV="1">
            <a:off x="5936309" y="1896160"/>
            <a:ext cx="1492308" cy="487812"/>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eur : en arc 107"/>
          <p:cNvCxnSpPr>
            <a:cxnSpLocks/>
          </p:cNvCxnSpPr>
          <p:nvPr/>
        </p:nvCxnSpPr>
        <p:spPr>
          <a:xfrm>
            <a:off x="9791494" y="1128356"/>
            <a:ext cx="601322" cy="245355"/>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necteur : en arc 108"/>
          <p:cNvCxnSpPr>
            <a:cxnSpLocks/>
          </p:cNvCxnSpPr>
          <p:nvPr/>
        </p:nvCxnSpPr>
        <p:spPr>
          <a:xfrm rot="5400000" flipH="1" flipV="1">
            <a:off x="5263831" y="1618293"/>
            <a:ext cx="2096263" cy="376147"/>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eur : en arc 110"/>
          <p:cNvCxnSpPr>
            <a:cxnSpLocks/>
          </p:cNvCxnSpPr>
          <p:nvPr/>
        </p:nvCxnSpPr>
        <p:spPr>
          <a:xfrm>
            <a:off x="9446884" y="324369"/>
            <a:ext cx="601322" cy="245355"/>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06167D62-B56F-456E-B720-2B7B661FE059}"/>
              </a:ext>
            </a:extLst>
          </p:cNvPr>
          <p:cNvSpPr txBox="1"/>
          <p:nvPr/>
        </p:nvSpPr>
        <p:spPr>
          <a:xfrm>
            <a:off x="10967683" y="6312936"/>
            <a:ext cx="644728" cy="246221"/>
          </a:xfrm>
          <a:prstGeom prst="rect">
            <a:avLst/>
          </a:prstGeom>
          <a:noFill/>
          <a:ln w="9525">
            <a:solidFill>
              <a:srgbClr val="FF33CC"/>
            </a:solidFill>
          </a:ln>
        </p:spPr>
        <p:txBody>
          <a:bodyPr wrap="none" rtlCol="0">
            <a:spAutoFit/>
          </a:bodyPr>
          <a:lstStyle/>
          <a:p>
            <a:r>
              <a:rPr lang="fr-FR" sz="1000" b="1" dirty="0">
                <a:solidFill>
                  <a:srgbClr val="FF33CC"/>
                </a:solidFill>
              </a:rPr>
              <a:t>Thème 3</a:t>
            </a:r>
          </a:p>
        </p:txBody>
      </p:sp>
      <p:sp>
        <p:nvSpPr>
          <p:cNvPr id="77" name="ZoneTexte 76">
            <a:extLst>
              <a:ext uri="{FF2B5EF4-FFF2-40B4-BE49-F238E27FC236}">
                <a16:creationId xmlns:a16="http://schemas.microsoft.com/office/drawing/2014/main" id="{11C2EACC-6E6D-4FFC-A384-344577338B31}"/>
              </a:ext>
            </a:extLst>
          </p:cNvPr>
          <p:cNvSpPr txBox="1"/>
          <p:nvPr/>
        </p:nvSpPr>
        <p:spPr>
          <a:xfrm>
            <a:off x="8379087" y="3671670"/>
            <a:ext cx="2588595" cy="461665"/>
          </a:xfrm>
          <a:prstGeom prst="rect">
            <a:avLst/>
          </a:prstGeom>
          <a:noFill/>
          <a:ln w="12700">
            <a:solidFill>
              <a:schemeClr val="accent2">
                <a:lumMod val="75000"/>
              </a:schemeClr>
            </a:solidFill>
          </a:ln>
        </p:spPr>
        <p:txBody>
          <a:bodyPr wrap="square" rtlCol="0">
            <a:spAutoFit/>
          </a:bodyPr>
          <a:lstStyle/>
          <a:p>
            <a:r>
              <a:rPr lang="fr-FR" sz="1200" b="1" dirty="0">
                <a:solidFill>
                  <a:schemeClr val="accent2">
                    <a:lumMod val="75000"/>
                  </a:schemeClr>
                </a:solidFill>
              </a:rPr>
              <a:t>Quelles conditions ont permis le développement de la vie sur Terre ?</a:t>
            </a:r>
          </a:p>
        </p:txBody>
      </p:sp>
      <p:cxnSp>
        <p:nvCxnSpPr>
          <p:cNvPr id="78" name="Connecteur : en arc 77">
            <a:extLst>
              <a:ext uri="{FF2B5EF4-FFF2-40B4-BE49-F238E27FC236}">
                <a16:creationId xmlns:a16="http://schemas.microsoft.com/office/drawing/2014/main" id="{DD28342B-F044-4504-A69D-318EEEB7FB81}"/>
              </a:ext>
            </a:extLst>
          </p:cNvPr>
          <p:cNvCxnSpPr>
            <a:cxnSpLocks/>
          </p:cNvCxnSpPr>
          <p:nvPr/>
        </p:nvCxnSpPr>
        <p:spPr>
          <a:xfrm>
            <a:off x="7632273" y="3478751"/>
            <a:ext cx="614284" cy="399235"/>
          </a:xfrm>
          <a:prstGeom prst="curvedConnector3">
            <a:avLst>
              <a:gd name="adj1" fmla="val 50000"/>
            </a:avLst>
          </a:prstGeom>
          <a:ln w="127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ZoneTexte 81">
            <a:hlinkClick r:id="rId3" action="ppaction://hlinksldjump"/>
            <a:extLst>
              <a:ext uri="{FF2B5EF4-FFF2-40B4-BE49-F238E27FC236}">
                <a16:creationId xmlns:a16="http://schemas.microsoft.com/office/drawing/2014/main" id="{16A11C11-8817-4FF7-BA2E-00BAED4FA810}"/>
              </a:ext>
            </a:extLst>
          </p:cNvPr>
          <p:cNvSpPr txBox="1"/>
          <p:nvPr/>
        </p:nvSpPr>
        <p:spPr>
          <a:xfrm>
            <a:off x="9683264" y="6397385"/>
            <a:ext cx="1261884" cy="246221"/>
          </a:xfrm>
          <a:prstGeom prst="rect">
            <a:avLst/>
          </a:prstGeom>
          <a:noFill/>
        </p:spPr>
        <p:txBody>
          <a:bodyPr wrap="none" rtlCol="0">
            <a:spAutoFit/>
          </a:bodyPr>
          <a:lstStyle/>
          <a:p>
            <a:r>
              <a:rPr lang="fr-FR" sz="1000" b="1" dirty="0"/>
              <a:t>Retour code couleur</a:t>
            </a:r>
          </a:p>
        </p:txBody>
      </p:sp>
    </p:spTree>
    <p:extLst>
      <p:ext uri="{BB962C8B-B14F-4D97-AF65-F5344CB8AC3E}">
        <p14:creationId xmlns:p14="http://schemas.microsoft.com/office/powerpoint/2010/main" val="98412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00"/>
                                        <p:tgtEl>
                                          <p:spTgt spid="8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wipe(down)">
                                      <p:cBhvr>
                                        <p:cTn id="13" dur="500"/>
                                        <p:tgtEl>
                                          <p:spTgt spid="8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down)">
                                      <p:cBhvr>
                                        <p:cTn id="16" dur="500"/>
                                        <p:tgtEl>
                                          <p:spTgt spid="43"/>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down)">
                                      <p:cBhvr>
                                        <p:cTn id="20" dur="500"/>
                                        <p:tgtEl>
                                          <p:spTgt spid="6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par>
                                <p:cTn id="24" presetID="22" presetClass="entr" presetSubtype="4" fill="hold"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wipe(down)">
                                      <p:cBhvr>
                                        <p:cTn id="26" dur="500"/>
                                        <p:tgtEl>
                                          <p:spTgt spid="7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down)">
                                      <p:cBhvr>
                                        <p:cTn id="29" dur="500"/>
                                        <p:tgtEl>
                                          <p:spTgt spid="45"/>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down)">
                                      <p:cBhvr>
                                        <p:cTn id="33" dur="500"/>
                                        <p:tgtEl>
                                          <p:spTgt spid="7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22" presetClass="entr" presetSubtype="4"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down)">
                                      <p:cBhvr>
                                        <p:cTn id="39" dur="500"/>
                                        <p:tgtEl>
                                          <p:spTgt spid="7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down)">
                                      <p:cBhvr>
                                        <p:cTn id="42" dur="500"/>
                                        <p:tgtEl>
                                          <p:spTgt spid="44"/>
                                        </p:tgtEl>
                                      </p:cBhvr>
                                    </p:animEffect>
                                  </p:childTnLst>
                                </p:cTn>
                              </p:par>
                            </p:childTnLst>
                          </p:cTn>
                        </p:par>
                        <p:par>
                          <p:cTn id="43" fill="hold">
                            <p:stCondLst>
                              <p:cond delay="1500"/>
                            </p:stCondLst>
                            <p:childTnLst>
                              <p:par>
                                <p:cTn id="44" presetID="22" presetClass="entr" presetSubtype="4" fill="hold" nodeType="after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wipe(down)">
                                      <p:cBhvr>
                                        <p:cTn id="46" dur="500"/>
                                        <p:tgtEl>
                                          <p:spTgt spid="7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par>
                                <p:cTn id="50" presetID="22" presetClass="entr" presetSubtype="4"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wipe(down)">
                                      <p:cBhvr>
                                        <p:cTn id="52" dur="500"/>
                                        <p:tgtEl>
                                          <p:spTgt spid="7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par>
                          <p:cTn id="56" fill="hold">
                            <p:stCondLst>
                              <p:cond delay="2000"/>
                            </p:stCondLst>
                            <p:childTnLst>
                              <p:par>
                                <p:cTn id="57" presetID="22" presetClass="entr" presetSubtype="1" fill="hold"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up)">
                                      <p:cBhvr>
                                        <p:cTn id="59" dur="500"/>
                                        <p:tgtEl>
                                          <p:spTgt spid="6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up)">
                                      <p:cBhvr>
                                        <p:cTn id="62" dur="500"/>
                                        <p:tgtEl>
                                          <p:spTgt spid="34"/>
                                        </p:tgtEl>
                                      </p:cBhvr>
                                    </p:animEffect>
                                  </p:childTnLst>
                                </p:cTn>
                              </p:par>
                              <p:par>
                                <p:cTn id="63" presetID="22" presetClass="entr" presetSubtype="1"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wipe(up)">
                                      <p:cBhvr>
                                        <p:cTn id="65" dur="500"/>
                                        <p:tgtEl>
                                          <p:spTgt spid="70"/>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wipe(up)">
                                      <p:cBhvr>
                                        <p:cTn id="68" dur="500"/>
                                        <p:tgtEl>
                                          <p:spTgt spid="2"/>
                                        </p:tgtEl>
                                      </p:cBhvr>
                                    </p:animEffect>
                                  </p:childTnLst>
                                </p:cTn>
                              </p:par>
                            </p:childTnLst>
                          </p:cTn>
                        </p:par>
                        <p:par>
                          <p:cTn id="69" fill="hold">
                            <p:stCondLst>
                              <p:cond delay="2500"/>
                            </p:stCondLst>
                            <p:childTnLst>
                              <p:par>
                                <p:cTn id="70" presetID="22" presetClass="entr" presetSubtype="1" fill="hold"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up)">
                                      <p:cBhvr>
                                        <p:cTn id="72" dur="500"/>
                                        <p:tgtEl>
                                          <p:spTgt spid="71"/>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up)">
                                      <p:cBhvr>
                                        <p:cTn id="75" dur="500"/>
                                        <p:tgtEl>
                                          <p:spTgt spid="42"/>
                                        </p:tgtEl>
                                      </p:cBhvr>
                                    </p:animEffect>
                                  </p:childTnLst>
                                </p:cTn>
                              </p:par>
                              <p:par>
                                <p:cTn id="76" presetID="22" presetClass="entr" presetSubtype="1" fill="hold"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up)">
                                      <p:cBhvr>
                                        <p:cTn id="78" dur="500"/>
                                        <p:tgtEl>
                                          <p:spTgt spid="74"/>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wipe(up)">
                                      <p:cBhvr>
                                        <p:cTn id="81" dur="500"/>
                                        <p:tgtEl>
                                          <p:spTgt spid="55"/>
                                        </p:tgtEl>
                                      </p:cBhvr>
                                    </p:animEffect>
                                  </p:childTnLst>
                                </p:cTn>
                              </p:par>
                              <p:par>
                                <p:cTn id="82" presetID="22" presetClass="entr" presetSubtype="1" fill="hold" nodeType="with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wipe(up)">
                                      <p:cBhvr>
                                        <p:cTn id="84" dur="500"/>
                                        <p:tgtEl>
                                          <p:spTgt spid="61"/>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wipe(up)">
                                      <p:cBhvr>
                                        <p:cTn id="87" dur="500"/>
                                        <p:tgtEl>
                                          <p:spTgt spid="60"/>
                                        </p:tgtEl>
                                      </p:cBhvr>
                                    </p:animEffect>
                                  </p:childTnLst>
                                </p:cTn>
                              </p:par>
                            </p:childTnLst>
                          </p:cTn>
                        </p:par>
                        <p:par>
                          <p:cTn id="88" fill="hold">
                            <p:stCondLst>
                              <p:cond delay="3000"/>
                            </p:stCondLst>
                            <p:childTnLst>
                              <p:par>
                                <p:cTn id="89" presetID="22" presetClass="entr" presetSubtype="1" fill="hold" nodeType="afterEffect">
                                  <p:stCondLst>
                                    <p:cond delay="0"/>
                                  </p:stCondLst>
                                  <p:childTnLst>
                                    <p:set>
                                      <p:cBhvr>
                                        <p:cTn id="90" dur="1" fill="hold">
                                          <p:stCondLst>
                                            <p:cond delay="0"/>
                                          </p:stCondLst>
                                        </p:cTn>
                                        <p:tgtEl>
                                          <p:spTgt spid="96"/>
                                        </p:tgtEl>
                                        <p:attrNameLst>
                                          <p:attrName>style.visibility</p:attrName>
                                        </p:attrNameLst>
                                      </p:cBhvr>
                                      <p:to>
                                        <p:strVal val="visible"/>
                                      </p:to>
                                    </p:set>
                                    <p:animEffect transition="in" filter="wipe(up)">
                                      <p:cBhvr>
                                        <p:cTn id="91" dur="500"/>
                                        <p:tgtEl>
                                          <p:spTgt spid="96"/>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wipe(up)">
                                      <p:cBhvr>
                                        <p:cTn id="94" dur="500"/>
                                        <p:tgtEl>
                                          <p:spTgt spid="38"/>
                                        </p:tgtEl>
                                      </p:cBhvr>
                                    </p:animEffect>
                                  </p:childTnLst>
                                </p:cTn>
                              </p:par>
                              <p:par>
                                <p:cTn id="95" presetID="22" presetClass="entr" presetSubtype="1" fill="hold" nodeType="withEffect">
                                  <p:stCondLst>
                                    <p:cond delay="0"/>
                                  </p:stCondLst>
                                  <p:childTnLst>
                                    <p:set>
                                      <p:cBhvr>
                                        <p:cTn id="96" dur="1" fill="hold">
                                          <p:stCondLst>
                                            <p:cond delay="0"/>
                                          </p:stCondLst>
                                        </p:cTn>
                                        <p:tgtEl>
                                          <p:spTgt spid="99"/>
                                        </p:tgtEl>
                                        <p:attrNameLst>
                                          <p:attrName>style.visibility</p:attrName>
                                        </p:attrNameLst>
                                      </p:cBhvr>
                                      <p:to>
                                        <p:strVal val="visible"/>
                                      </p:to>
                                    </p:set>
                                    <p:animEffect transition="in" filter="wipe(up)">
                                      <p:cBhvr>
                                        <p:cTn id="97" dur="500"/>
                                        <p:tgtEl>
                                          <p:spTgt spid="99"/>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wipe(up)">
                                      <p:cBhvr>
                                        <p:cTn id="100" dur="500"/>
                                        <p:tgtEl>
                                          <p:spTgt spid="59"/>
                                        </p:tgtEl>
                                      </p:cBhvr>
                                    </p:animEffect>
                                  </p:childTnLst>
                                </p:cTn>
                              </p:par>
                            </p:childTnLst>
                          </p:cTn>
                        </p:par>
                        <p:par>
                          <p:cTn id="101" fill="hold">
                            <p:stCondLst>
                              <p:cond delay="3500"/>
                            </p:stCondLst>
                            <p:childTnLst>
                              <p:par>
                                <p:cTn id="102" presetID="22" presetClass="entr" presetSubtype="1" fill="hold" nodeType="afterEffect">
                                  <p:stCondLst>
                                    <p:cond delay="0"/>
                                  </p:stCondLst>
                                  <p:childTnLst>
                                    <p:set>
                                      <p:cBhvr>
                                        <p:cTn id="103" dur="1" fill="hold">
                                          <p:stCondLst>
                                            <p:cond delay="0"/>
                                          </p:stCondLst>
                                        </p:cTn>
                                        <p:tgtEl>
                                          <p:spTgt spid="89"/>
                                        </p:tgtEl>
                                        <p:attrNameLst>
                                          <p:attrName>style.visibility</p:attrName>
                                        </p:attrNameLst>
                                      </p:cBhvr>
                                      <p:to>
                                        <p:strVal val="visible"/>
                                      </p:to>
                                    </p:set>
                                    <p:animEffect transition="in" filter="wipe(up)">
                                      <p:cBhvr>
                                        <p:cTn id="104" dur="500"/>
                                        <p:tgtEl>
                                          <p:spTgt spid="89"/>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wipe(up)">
                                      <p:cBhvr>
                                        <p:cTn id="107" dur="500"/>
                                        <p:tgtEl>
                                          <p:spTgt spid="67"/>
                                        </p:tgtEl>
                                      </p:cBhvr>
                                    </p:animEffect>
                                  </p:childTnLst>
                                </p:cTn>
                              </p:par>
                              <p:par>
                                <p:cTn id="108" presetID="22" presetClass="entr" presetSubtype="1" fill="hold" nodeType="with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wipe(up)">
                                      <p:cBhvr>
                                        <p:cTn id="110" dur="500"/>
                                        <p:tgtEl>
                                          <p:spTgt spid="95"/>
                                        </p:tgtEl>
                                      </p:cBhvr>
                                    </p:animEffect>
                                  </p:childTnLst>
                                </p:cTn>
                              </p:par>
                              <p:par>
                                <p:cTn id="111" presetID="22" presetClass="entr" presetSubtype="1" fill="hold" grpId="0" nodeType="withEffect">
                                  <p:stCondLst>
                                    <p:cond delay="0"/>
                                  </p:stCondLst>
                                  <p:childTnLst>
                                    <p:set>
                                      <p:cBhvr>
                                        <p:cTn id="112" dur="1" fill="hold">
                                          <p:stCondLst>
                                            <p:cond delay="0"/>
                                          </p:stCondLst>
                                        </p:cTn>
                                        <p:tgtEl>
                                          <p:spTgt spid="68"/>
                                        </p:tgtEl>
                                        <p:attrNameLst>
                                          <p:attrName>style.visibility</p:attrName>
                                        </p:attrNameLst>
                                      </p:cBhvr>
                                      <p:to>
                                        <p:strVal val="visible"/>
                                      </p:to>
                                    </p:set>
                                    <p:animEffect transition="in" filter="wipe(up)">
                                      <p:cBhvr>
                                        <p:cTn id="113" dur="500"/>
                                        <p:tgtEl>
                                          <p:spTgt spid="68"/>
                                        </p:tgtEl>
                                      </p:cBhvr>
                                    </p:animEffect>
                                  </p:childTnLst>
                                </p:cTn>
                              </p:par>
                            </p:childTnLst>
                          </p:cTn>
                        </p:par>
                        <p:par>
                          <p:cTn id="114" fill="hold">
                            <p:stCondLst>
                              <p:cond delay="4000"/>
                            </p:stCondLst>
                            <p:childTnLst>
                              <p:par>
                                <p:cTn id="115" presetID="22" presetClass="entr" presetSubtype="1" fill="hold" nodeType="after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wipe(up)">
                                      <p:cBhvr>
                                        <p:cTn id="117" dur="500"/>
                                        <p:tgtEl>
                                          <p:spTgt spid="91"/>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wipe(up)">
                                      <p:cBhvr>
                                        <p:cTn id="120" dur="500"/>
                                        <p:tgtEl>
                                          <p:spTgt spid="36"/>
                                        </p:tgtEl>
                                      </p:cBhvr>
                                    </p:animEffect>
                                  </p:childTnLst>
                                </p:cTn>
                              </p:par>
                              <p:par>
                                <p:cTn id="121" presetID="22" presetClass="entr" presetSubtype="1" fill="hold" nodeType="withEffect">
                                  <p:stCondLst>
                                    <p:cond delay="0"/>
                                  </p:stCondLst>
                                  <p:childTnLst>
                                    <p:set>
                                      <p:cBhvr>
                                        <p:cTn id="122" dur="1" fill="hold">
                                          <p:stCondLst>
                                            <p:cond delay="0"/>
                                          </p:stCondLst>
                                        </p:cTn>
                                        <p:tgtEl>
                                          <p:spTgt spid="90"/>
                                        </p:tgtEl>
                                        <p:attrNameLst>
                                          <p:attrName>style.visibility</p:attrName>
                                        </p:attrNameLst>
                                      </p:cBhvr>
                                      <p:to>
                                        <p:strVal val="visible"/>
                                      </p:to>
                                    </p:set>
                                    <p:animEffect transition="in" filter="wipe(up)">
                                      <p:cBhvr>
                                        <p:cTn id="123" dur="500"/>
                                        <p:tgtEl>
                                          <p:spTgt spid="90"/>
                                        </p:tgtEl>
                                      </p:cBhvr>
                                    </p:animEffect>
                                  </p:childTnLst>
                                </p:cTn>
                              </p:par>
                              <p:par>
                                <p:cTn id="124" presetID="22" presetClass="entr" presetSubtype="1" fill="hold" grpId="0" nodeType="with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up)">
                                      <p:cBhvr>
                                        <p:cTn id="126" dur="500"/>
                                        <p:tgtEl>
                                          <p:spTgt spid="4"/>
                                        </p:tgtEl>
                                      </p:cBhvr>
                                    </p:animEffect>
                                  </p:childTnLst>
                                </p:cTn>
                              </p:par>
                            </p:childTnLst>
                          </p:cTn>
                        </p:par>
                        <p:par>
                          <p:cTn id="127" fill="hold">
                            <p:stCondLst>
                              <p:cond delay="4500"/>
                            </p:stCondLst>
                            <p:childTnLst>
                              <p:par>
                                <p:cTn id="128" presetID="22" presetClass="entr" presetSubtype="8" fill="hold" nodeType="afterEffect">
                                  <p:stCondLst>
                                    <p:cond delay="0"/>
                                  </p:stCondLst>
                                  <p:childTnLst>
                                    <p:set>
                                      <p:cBhvr>
                                        <p:cTn id="129" dur="1" fill="hold">
                                          <p:stCondLst>
                                            <p:cond delay="0"/>
                                          </p:stCondLst>
                                        </p:cTn>
                                        <p:tgtEl>
                                          <p:spTgt spid="85"/>
                                        </p:tgtEl>
                                        <p:attrNameLst>
                                          <p:attrName>style.visibility</p:attrName>
                                        </p:attrNameLst>
                                      </p:cBhvr>
                                      <p:to>
                                        <p:strVal val="visible"/>
                                      </p:to>
                                    </p:set>
                                    <p:animEffect transition="in" filter="wipe(left)">
                                      <p:cBhvr>
                                        <p:cTn id="130" dur="500"/>
                                        <p:tgtEl>
                                          <p:spTgt spid="85"/>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14"/>
                                        </p:tgtEl>
                                        <p:attrNameLst>
                                          <p:attrName>style.visibility</p:attrName>
                                        </p:attrNameLst>
                                      </p:cBhvr>
                                      <p:to>
                                        <p:strVal val="visible"/>
                                      </p:to>
                                    </p:set>
                                    <p:animEffect transition="in" filter="wipe(left)">
                                      <p:cBhvr>
                                        <p:cTn id="133" dur="500"/>
                                        <p:tgtEl>
                                          <p:spTgt spid="14"/>
                                        </p:tgtEl>
                                      </p:cBhvr>
                                    </p:animEffect>
                                  </p:childTnLst>
                                </p:cTn>
                              </p:par>
                              <p:par>
                                <p:cTn id="134" presetID="22" presetClass="entr" presetSubtype="8" fill="hold" nodeType="withEffect">
                                  <p:stCondLst>
                                    <p:cond delay="0"/>
                                  </p:stCondLst>
                                  <p:childTnLst>
                                    <p:set>
                                      <p:cBhvr>
                                        <p:cTn id="135" dur="1" fill="hold">
                                          <p:stCondLst>
                                            <p:cond delay="0"/>
                                          </p:stCondLst>
                                        </p:cTn>
                                        <p:tgtEl>
                                          <p:spTgt spid="100"/>
                                        </p:tgtEl>
                                        <p:attrNameLst>
                                          <p:attrName>style.visibility</p:attrName>
                                        </p:attrNameLst>
                                      </p:cBhvr>
                                      <p:to>
                                        <p:strVal val="visible"/>
                                      </p:to>
                                    </p:set>
                                    <p:animEffect transition="in" filter="wipe(left)">
                                      <p:cBhvr>
                                        <p:cTn id="136" dur="500"/>
                                        <p:tgtEl>
                                          <p:spTgt spid="100"/>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childTnLst>
                          </p:cTn>
                        </p:par>
                        <p:par>
                          <p:cTn id="140" fill="hold">
                            <p:stCondLst>
                              <p:cond delay="5000"/>
                            </p:stCondLst>
                            <p:childTnLst>
                              <p:par>
                                <p:cTn id="141" presetID="22" presetClass="entr" presetSubtype="8" fill="hold" nodeType="after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wipe(left)">
                                      <p:cBhvr>
                                        <p:cTn id="143" dur="500"/>
                                        <p:tgtEl>
                                          <p:spTgt spid="78"/>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3"/>
                                        </p:tgtEl>
                                        <p:attrNameLst>
                                          <p:attrName>style.visibility</p:attrName>
                                        </p:attrNameLst>
                                      </p:cBhvr>
                                      <p:to>
                                        <p:strVal val="visible"/>
                                      </p:to>
                                    </p:set>
                                    <p:animEffect transition="in" filter="wipe(left)">
                                      <p:cBhvr>
                                        <p:cTn id="146" dur="500"/>
                                        <p:tgtEl>
                                          <p:spTgt spid="3"/>
                                        </p:tgtEl>
                                      </p:cBhvr>
                                    </p:animEffect>
                                  </p:childTnLst>
                                </p:cTn>
                              </p:par>
                            </p:childTnLst>
                          </p:cTn>
                        </p:par>
                        <p:par>
                          <p:cTn id="147" fill="hold">
                            <p:stCondLst>
                              <p:cond delay="5500"/>
                            </p:stCondLst>
                            <p:childTnLst>
                              <p:par>
                                <p:cTn id="148" presetID="22" presetClass="entr" presetSubtype="8" fill="hold" nodeType="afterEffect">
                                  <p:stCondLst>
                                    <p:cond delay="0"/>
                                  </p:stCondLst>
                                  <p:childTnLst>
                                    <p:set>
                                      <p:cBhvr>
                                        <p:cTn id="149" dur="1" fill="hold">
                                          <p:stCondLst>
                                            <p:cond delay="0"/>
                                          </p:stCondLst>
                                        </p:cTn>
                                        <p:tgtEl>
                                          <p:spTgt spid="102"/>
                                        </p:tgtEl>
                                        <p:attrNameLst>
                                          <p:attrName>style.visibility</p:attrName>
                                        </p:attrNameLst>
                                      </p:cBhvr>
                                      <p:to>
                                        <p:strVal val="visible"/>
                                      </p:to>
                                    </p:set>
                                    <p:animEffect transition="in" filter="wipe(left)">
                                      <p:cBhvr>
                                        <p:cTn id="150" dur="500"/>
                                        <p:tgtEl>
                                          <p:spTgt spid="102"/>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53"/>
                                        </p:tgtEl>
                                        <p:attrNameLst>
                                          <p:attrName>style.visibility</p:attrName>
                                        </p:attrNameLst>
                                      </p:cBhvr>
                                      <p:to>
                                        <p:strVal val="visible"/>
                                      </p:to>
                                    </p:set>
                                    <p:animEffect transition="in" filter="wipe(left)">
                                      <p:cBhvr>
                                        <p:cTn id="153" dur="500"/>
                                        <p:tgtEl>
                                          <p:spTgt spid="53"/>
                                        </p:tgtEl>
                                      </p:cBhvr>
                                    </p:animEffect>
                                  </p:childTnLst>
                                </p:cTn>
                              </p:par>
                              <p:par>
                                <p:cTn id="154" presetID="22" presetClass="entr" presetSubtype="8" fill="hold" nodeType="withEffect">
                                  <p:stCondLst>
                                    <p:cond delay="0"/>
                                  </p:stCondLst>
                                  <p:childTnLst>
                                    <p:set>
                                      <p:cBhvr>
                                        <p:cTn id="155" dur="1" fill="hold">
                                          <p:stCondLst>
                                            <p:cond delay="0"/>
                                          </p:stCondLst>
                                        </p:cTn>
                                        <p:tgtEl>
                                          <p:spTgt spid="104"/>
                                        </p:tgtEl>
                                        <p:attrNameLst>
                                          <p:attrName>style.visibility</p:attrName>
                                        </p:attrNameLst>
                                      </p:cBhvr>
                                      <p:to>
                                        <p:strVal val="visible"/>
                                      </p:to>
                                    </p:set>
                                    <p:animEffect transition="in" filter="wipe(left)">
                                      <p:cBhvr>
                                        <p:cTn id="156" dur="500"/>
                                        <p:tgtEl>
                                          <p:spTgt spid="104"/>
                                        </p:tgtEl>
                                      </p:cBhvr>
                                    </p:animEffect>
                                  </p:childTnLst>
                                </p:cTn>
                              </p:par>
                              <p:par>
                                <p:cTn id="157" presetID="22" presetClass="entr" presetSubtype="8" fill="hold" grpId="0" nodeType="withEffect">
                                  <p:stCondLst>
                                    <p:cond delay="0"/>
                                  </p:stCondLst>
                                  <p:childTnLst>
                                    <p:set>
                                      <p:cBhvr>
                                        <p:cTn id="158" dur="1" fill="hold">
                                          <p:stCondLst>
                                            <p:cond delay="0"/>
                                          </p:stCondLst>
                                        </p:cTn>
                                        <p:tgtEl>
                                          <p:spTgt spid="54"/>
                                        </p:tgtEl>
                                        <p:attrNameLst>
                                          <p:attrName>style.visibility</p:attrName>
                                        </p:attrNameLst>
                                      </p:cBhvr>
                                      <p:to>
                                        <p:strVal val="visible"/>
                                      </p:to>
                                    </p:set>
                                    <p:animEffect transition="in" filter="wipe(left)">
                                      <p:cBhvr>
                                        <p:cTn id="159" dur="500"/>
                                        <p:tgtEl>
                                          <p:spTgt spid="54"/>
                                        </p:tgtEl>
                                      </p:cBhvr>
                                    </p:animEffect>
                                  </p:childTnLst>
                                </p:cTn>
                              </p:par>
                            </p:childTnLst>
                          </p:cTn>
                        </p:par>
                        <p:par>
                          <p:cTn id="160" fill="hold">
                            <p:stCondLst>
                              <p:cond delay="6000"/>
                            </p:stCondLst>
                            <p:childTnLst>
                              <p:par>
                                <p:cTn id="161" presetID="22" presetClass="entr" presetSubtype="4" fill="hold" nodeType="afterEffect">
                                  <p:stCondLst>
                                    <p:cond delay="0"/>
                                  </p:stCondLst>
                                  <p:childTnLst>
                                    <p:set>
                                      <p:cBhvr>
                                        <p:cTn id="162" dur="1" fill="hold">
                                          <p:stCondLst>
                                            <p:cond delay="0"/>
                                          </p:stCondLst>
                                        </p:cTn>
                                        <p:tgtEl>
                                          <p:spTgt spid="106"/>
                                        </p:tgtEl>
                                        <p:attrNameLst>
                                          <p:attrName>style.visibility</p:attrName>
                                        </p:attrNameLst>
                                      </p:cBhvr>
                                      <p:to>
                                        <p:strVal val="visible"/>
                                      </p:to>
                                    </p:set>
                                    <p:animEffect transition="in" filter="wipe(down)">
                                      <p:cBhvr>
                                        <p:cTn id="163" dur="500"/>
                                        <p:tgtEl>
                                          <p:spTgt spid="106"/>
                                        </p:tgtEl>
                                      </p:cBhvr>
                                    </p:animEffect>
                                  </p:childTnLst>
                                </p:cTn>
                              </p:par>
                              <p:par>
                                <p:cTn id="164" presetID="22" presetClass="entr" presetSubtype="4" fill="hold" grpId="0" nodeType="withEffect">
                                  <p:stCondLst>
                                    <p:cond delay="0"/>
                                  </p:stCondLst>
                                  <p:childTnLst>
                                    <p:set>
                                      <p:cBhvr>
                                        <p:cTn id="165" dur="1" fill="hold">
                                          <p:stCondLst>
                                            <p:cond delay="0"/>
                                          </p:stCondLst>
                                        </p:cTn>
                                        <p:tgtEl>
                                          <p:spTgt spid="40"/>
                                        </p:tgtEl>
                                        <p:attrNameLst>
                                          <p:attrName>style.visibility</p:attrName>
                                        </p:attrNameLst>
                                      </p:cBhvr>
                                      <p:to>
                                        <p:strVal val="visible"/>
                                      </p:to>
                                    </p:set>
                                    <p:animEffect transition="in" filter="wipe(down)">
                                      <p:cBhvr>
                                        <p:cTn id="166" dur="500"/>
                                        <p:tgtEl>
                                          <p:spTgt spid="40"/>
                                        </p:tgtEl>
                                      </p:cBhvr>
                                    </p:animEffect>
                                  </p:childTnLst>
                                </p:cTn>
                              </p:par>
                              <p:par>
                                <p:cTn id="167" presetID="22" presetClass="entr" presetSubtype="4" fill="hold" nodeType="withEffect">
                                  <p:stCondLst>
                                    <p:cond delay="0"/>
                                  </p:stCondLst>
                                  <p:childTnLst>
                                    <p:set>
                                      <p:cBhvr>
                                        <p:cTn id="168" dur="1" fill="hold">
                                          <p:stCondLst>
                                            <p:cond delay="0"/>
                                          </p:stCondLst>
                                        </p:cTn>
                                        <p:tgtEl>
                                          <p:spTgt spid="108"/>
                                        </p:tgtEl>
                                        <p:attrNameLst>
                                          <p:attrName>style.visibility</p:attrName>
                                        </p:attrNameLst>
                                      </p:cBhvr>
                                      <p:to>
                                        <p:strVal val="visible"/>
                                      </p:to>
                                    </p:set>
                                    <p:animEffect transition="in" filter="wipe(down)">
                                      <p:cBhvr>
                                        <p:cTn id="169" dur="500"/>
                                        <p:tgtEl>
                                          <p:spTgt spid="108"/>
                                        </p:tgtEl>
                                      </p:cBhvr>
                                    </p:animEffect>
                                  </p:childTnLst>
                                </p:cTn>
                              </p:par>
                              <p:par>
                                <p:cTn id="170" presetID="22" presetClass="entr" presetSubtype="4" fill="hold" grpId="0" nodeType="withEffect">
                                  <p:stCondLst>
                                    <p:cond delay="0"/>
                                  </p:stCondLst>
                                  <p:childTnLst>
                                    <p:set>
                                      <p:cBhvr>
                                        <p:cTn id="171" dur="1" fill="hold">
                                          <p:stCondLst>
                                            <p:cond delay="0"/>
                                          </p:stCondLst>
                                        </p:cTn>
                                        <p:tgtEl>
                                          <p:spTgt spid="51"/>
                                        </p:tgtEl>
                                        <p:attrNameLst>
                                          <p:attrName>style.visibility</p:attrName>
                                        </p:attrNameLst>
                                      </p:cBhvr>
                                      <p:to>
                                        <p:strVal val="visible"/>
                                      </p:to>
                                    </p:set>
                                    <p:animEffect transition="in" filter="wipe(down)">
                                      <p:cBhvr>
                                        <p:cTn id="172" dur="500"/>
                                        <p:tgtEl>
                                          <p:spTgt spid="51"/>
                                        </p:tgtEl>
                                      </p:cBhvr>
                                    </p:animEffect>
                                  </p:childTnLst>
                                </p:cTn>
                              </p:par>
                            </p:childTnLst>
                          </p:cTn>
                        </p:par>
                        <p:par>
                          <p:cTn id="173" fill="hold">
                            <p:stCondLst>
                              <p:cond delay="6500"/>
                            </p:stCondLst>
                            <p:childTnLst>
                              <p:par>
                                <p:cTn id="174" presetID="22" presetClass="entr" presetSubtype="4" fill="hold" nodeType="afterEffect">
                                  <p:stCondLst>
                                    <p:cond delay="0"/>
                                  </p:stCondLst>
                                  <p:childTnLst>
                                    <p:set>
                                      <p:cBhvr>
                                        <p:cTn id="175" dur="1" fill="hold">
                                          <p:stCondLst>
                                            <p:cond delay="0"/>
                                          </p:stCondLst>
                                        </p:cTn>
                                        <p:tgtEl>
                                          <p:spTgt spid="109"/>
                                        </p:tgtEl>
                                        <p:attrNameLst>
                                          <p:attrName>style.visibility</p:attrName>
                                        </p:attrNameLst>
                                      </p:cBhvr>
                                      <p:to>
                                        <p:strVal val="visible"/>
                                      </p:to>
                                    </p:set>
                                    <p:animEffect transition="in" filter="wipe(down)">
                                      <p:cBhvr>
                                        <p:cTn id="176" dur="500"/>
                                        <p:tgtEl>
                                          <p:spTgt spid="109"/>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25"/>
                                        </p:tgtEl>
                                        <p:attrNameLst>
                                          <p:attrName>style.visibility</p:attrName>
                                        </p:attrNameLst>
                                      </p:cBhvr>
                                      <p:to>
                                        <p:strVal val="visible"/>
                                      </p:to>
                                    </p:set>
                                    <p:animEffect transition="in" filter="wipe(down)">
                                      <p:cBhvr>
                                        <p:cTn id="179" dur="500"/>
                                        <p:tgtEl>
                                          <p:spTgt spid="25"/>
                                        </p:tgtEl>
                                      </p:cBhvr>
                                    </p:animEffect>
                                  </p:childTnLst>
                                </p:cTn>
                              </p:par>
                              <p:par>
                                <p:cTn id="180" presetID="22" presetClass="entr" presetSubtype="4" fill="hold" nodeType="withEffect">
                                  <p:stCondLst>
                                    <p:cond delay="0"/>
                                  </p:stCondLst>
                                  <p:childTnLst>
                                    <p:set>
                                      <p:cBhvr>
                                        <p:cTn id="181" dur="1" fill="hold">
                                          <p:stCondLst>
                                            <p:cond delay="0"/>
                                          </p:stCondLst>
                                        </p:cTn>
                                        <p:tgtEl>
                                          <p:spTgt spid="111"/>
                                        </p:tgtEl>
                                        <p:attrNameLst>
                                          <p:attrName>style.visibility</p:attrName>
                                        </p:attrNameLst>
                                      </p:cBhvr>
                                      <p:to>
                                        <p:strVal val="visible"/>
                                      </p:to>
                                    </p:set>
                                    <p:animEffect transition="in" filter="wipe(down)">
                                      <p:cBhvr>
                                        <p:cTn id="182" dur="500"/>
                                        <p:tgtEl>
                                          <p:spTgt spid="111"/>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50"/>
                                        </p:tgtEl>
                                        <p:attrNameLst>
                                          <p:attrName>style.visibility</p:attrName>
                                        </p:attrNameLst>
                                      </p:cBhvr>
                                      <p:to>
                                        <p:strVal val="visible"/>
                                      </p:to>
                                    </p:set>
                                    <p:animEffect transition="in" filter="wipe(down)">
                                      <p:cBhvr>
                                        <p:cTn id="18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28" grpId="0" animBg="1"/>
      <p:bldP spid="30" grpId="0" animBg="1"/>
      <p:bldP spid="32" grpId="0" animBg="1"/>
      <p:bldP spid="24" grpId="0" animBg="1"/>
      <p:bldP spid="34" grpId="0" animBg="1"/>
      <p:bldP spid="2" grpId="0"/>
      <p:bldP spid="3" grpId="0"/>
      <p:bldP spid="36" grpId="0" animBg="1"/>
      <p:bldP spid="4" grpId="0"/>
      <p:bldP spid="38" grpId="0" animBg="1"/>
      <p:bldP spid="40" grpId="0" animBg="1"/>
      <p:bldP spid="42" grpId="0" animBg="1"/>
      <p:bldP spid="43" grpId="0"/>
      <p:bldP spid="44" grpId="0"/>
      <p:bldP spid="45" grpId="0"/>
      <p:bldP spid="48" grpId="0"/>
      <p:bldP spid="50" grpId="0"/>
      <p:bldP spid="51" grpId="0"/>
      <p:bldP spid="53" grpId="0" animBg="1"/>
      <p:bldP spid="54" grpId="0"/>
      <p:bldP spid="55" grpId="0"/>
      <p:bldP spid="59" grpId="0"/>
      <p:bldP spid="60" grpId="0"/>
      <p:bldP spid="67" grpId="0" animBg="1"/>
      <p:bldP spid="68" grpId="0"/>
      <p:bldP spid="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087F6FA-76D8-4D32-91E3-359F6EDB78B8}"/>
              </a:ext>
            </a:extLst>
          </p:cNvPr>
          <p:cNvSpPr txBox="1"/>
          <p:nvPr/>
        </p:nvSpPr>
        <p:spPr>
          <a:xfrm>
            <a:off x="650787" y="794540"/>
            <a:ext cx="7026878" cy="523220"/>
          </a:xfrm>
          <a:prstGeom prst="rect">
            <a:avLst/>
          </a:prstGeom>
          <a:noFill/>
        </p:spPr>
        <p:txBody>
          <a:bodyPr wrap="square" rtlCol="0">
            <a:spAutoFit/>
          </a:bodyPr>
          <a:lstStyle/>
          <a:p>
            <a:r>
              <a:rPr lang="fr-FR" sz="1400" dirty="0"/>
              <a:t>On peut démarrer le travail avec un brainstorming autour de la réalisation d’un jardin.</a:t>
            </a:r>
          </a:p>
          <a:p>
            <a:r>
              <a:rPr lang="fr-FR" sz="1400" dirty="0"/>
              <a:t> Ci-dessous, un exemple. Là encore, cette activité n’appartient pas à une discipline spécifique.</a:t>
            </a:r>
          </a:p>
        </p:txBody>
      </p:sp>
      <p:pic>
        <p:nvPicPr>
          <p:cNvPr id="5" name="Image 4">
            <a:extLst>
              <a:ext uri="{FF2B5EF4-FFF2-40B4-BE49-F238E27FC236}">
                <a16:creationId xmlns:a16="http://schemas.microsoft.com/office/drawing/2014/main" id="{78E3C2E3-5398-47AE-A503-16D3CF684D5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133" r="5138"/>
          <a:stretch/>
        </p:blipFill>
        <p:spPr>
          <a:xfrm>
            <a:off x="1899886" y="1509751"/>
            <a:ext cx="8119895" cy="4712111"/>
          </a:xfrm>
          <a:prstGeom prst="rect">
            <a:avLst/>
          </a:prstGeom>
        </p:spPr>
      </p:pic>
      <p:sp>
        <p:nvSpPr>
          <p:cNvPr id="6" name="ZoneTexte 5">
            <a:extLst>
              <a:ext uri="{FF2B5EF4-FFF2-40B4-BE49-F238E27FC236}">
                <a16:creationId xmlns:a16="http://schemas.microsoft.com/office/drawing/2014/main" id="{77606DC5-A4FC-4347-B033-EA6D88D3EA85}"/>
              </a:ext>
            </a:extLst>
          </p:cNvPr>
          <p:cNvSpPr txBox="1"/>
          <p:nvPr/>
        </p:nvSpPr>
        <p:spPr>
          <a:xfrm>
            <a:off x="10967683" y="6312936"/>
            <a:ext cx="644728" cy="246221"/>
          </a:xfrm>
          <a:prstGeom prst="rect">
            <a:avLst/>
          </a:prstGeom>
          <a:noFill/>
          <a:ln w="9525">
            <a:solidFill>
              <a:srgbClr val="FF33CC"/>
            </a:solidFill>
          </a:ln>
        </p:spPr>
        <p:txBody>
          <a:bodyPr wrap="none" rtlCol="0">
            <a:spAutoFit/>
          </a:bodyPr>
          <a:lstStyle/>
          <a:p>
            <a:r>
              <a:rPr lang="fr-FR" sz="1000" b="1" dirty="0">
                <a:solidFill>
                  <a:srgbClr val="FF33CC"/>
                </a:solidFill>
              </a:rPr>
              <a:t>Thème 3</a:t>
            </a:r>
          </a:p>
        </p:txBody>
      </p:sp>
    </p:spTree>
    <p:extLst>
      <p:ext uri="{BB962C8B-B14F-4D97-AF65-F5344CB8AC3E}">
        <p14:creationId xmlns:p14="http://schemas.microsoft.com/office/powerpoint/2010/main" val="418356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F2A6EF7-4EEE-409D-959E-22879EB264CE}"/>
              </a:ext>
            </a:extLst>
          </p:cNvPr>
          <p:cNvPicPr>
            <a:picLocks noChangeAspect="1"/>
          </p:cNvPicPr>
          <p:nvPr/>
        </p:nvPicPr>
        <p:blipFill rotWithShape="1">
          <a:blip r:embed="rId2"/>
          <a:srcRect l="18921" t="21261" r="22001" b="8829"/>
          <a:stretch/>
        </p:blipFill>
        <p:spPr>
          <a:xfrm>
            <a:off x="4920455" y="733168"/>
            <a:ext cx="7066148" cy="4703541"/>
          </a:xfrm>
          <a:prstGeom prst="rect">
            <a:avLst/>
          </a:prstGeom>
          <a:ln>
            <a:solidFill>
              <a:schemeClr val="tx1"/>
            </a:solidFill>
          </a:ln>
        </p:spPr>
      </p:pic>
      <p:cxnSp>
        <p:nvCxnSpPr>
          <p:cNvPr id="5" name="Connecteur droit 4">
            <a:extLst>
              <a:ext uri="{FF2B5EF4-FFF2-40B4-BE49-F238E27FC236}">
                <a16:creationId xmlns:a16="http://schemas.microsoft.com/office/drawing/2014/main" id="{1587618D-9D45-433D-A8D8-E0A7178A6645}"/>
              </a:ext>
            </a:extLst>
          </p:cNvPr>
          <p:cNvCxnSpPr/>
          <p:nvPr/>
        </p:nvCxnSpPr>
        <p:spPr>
          <a:xfrm>
            <a:off x="4777947" y="315333"/>
            <a:ext cx="0" cy="6120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20E02DAF-2062-446A-81A7-828CF4E4ABCE}"/>
              </a:ext>
            </a:extLst>
          </p:cNvPr>
          <p:cNvSpPr txBox="1"/>
          <p:nvPr/>
        </p:nvSpPr>
        <p:spPr>
          <a:xfrm>
            <a:off x="10967683" y="6312936"/>
            <a:ext cx="644728" cy="246221"/>
          </a:xfrm>
          <a:prstGeom prst="rect">
            <a:avLst/>
          </a:prstGeom>
          <a:noFill/>
          <a:ln w="9525">
            <a:solidFill>
              <a:srgbClr val="FF33CC"/>
            </a:solidFill>
          </a:ln>
        </p:spPr>
        <p:txBody>
          <a:bodyPr wrap="none" rtlCol="0">
            <a:spAutoFit/>
          </a:bodyPr>
          <a:lstStyle/>
          <a:p>
            <a:r>
              <a:rPr lang="fr-FR" sz="1000" b="1" dirty="0">
                <a:solidFill>
                  <a:srgbClr val="FF33CC"/>
                </a:solidFill>
              </a:rPr>
              <a:t>Thème 3</a:t>
            </a:r>
          </a:p>
        </p:txBody>
      </p:sp>
      <p:sp>
        <p:nvSpPr>
          <p:cNvPr id="6" name="ZoneTexte 5">
            <a:extLst>
              <a:ext uri="{FF2B5EF4-FFF2-40B4-BE49-F238E27FC236}">
                <a16:creationId xmlns:a16="http://schemas.microsoft.com/office/drawing/2014/main" id="{1C991853-EB28-412C-A1D0-B213DD736845}"/>
              </a:ext>
            </a:extLst>
          </p:cNvPr>
          <p:cNvSpPr txBox="1"/>
          <p:nvPr/>
        </p:nvSpPr>
        <p:spPr>
          <a:xfrm>
            <a:off x="9354936" y="329041"/>
            <a:ext cx="2383986" cy="246221"/>
          </a:xfrm>
          <a:prstGeom prst="rect">
            <a:avLst/>
          </a:prstGeom>
          <a:noFill/>
        </p:spPr>
        <p:txBody>
          <a:bodyPr wrap="none" rtlCol="0">
            <a:spAutoFit/>
          </a:bodyPr>
          <a:lstStyle/>
          <a:p>
            <a:r>
              <a:rPr lang="fr-FR" sz="1000" dirty="0"/>
              <a:t>Activité en Physique-Chimie, version élève</a:t>
            </a:r>
          </a:p>
        </p:txBody>
      </p:sp>
      <p:sp>
        <p:nvSpPr>
          <p:cNvPr id="7" name="ZoneTexte 6">
            <a:extLst>
              <a:ext uri="{FF2B5EF4-FFF2-40B4-BE49-F238E27FC236}">
                <a16:creationId xmlns:a16="http://schemas.microsoft.com/office/drawing/2014/main" id="{58FC9626-5176-495F-B474-5F4436E4F411}"/>
              </a:ext>
            </a:extLst>
          </p:cNvPr>
          <p:cNvSpPr txBox="1"/>
          <p:nvPr/>
        </p:nvSpPr>
        <p:spPr>
          <a:xfrm>
            <a:off x="200959" y="451811"/>
            <a:ext cx="4430041" cy="5801588"/>
          </a:xfrm>
          <a:prstGeom prst="rect">
            <a:avLst/>
          </a:prstGeom>
          <a:noFill/>
        </p:spPr>
        <p:txBody>
          <a:bodyPr wrap="square" rtlCol="0">
            <a:spAutoFit/>
          </a:bodyPr>
          <a:lstStyle/>
          <a:p>
            <a:r>
              <a:rPr lang="fr-FR" sz="1100" dirty="0"/>
              <a:t>Dans cette activité documentaire et expérimentale, les élèves travaillent </a:t>
            </a:r>
            <a:r>
              <a:rPr lang="fr-FR" sz="1100" b="1" dirty="0"/>
              <a:t>les compétences du socle </a:t>
            </a:r>
            <a:r>
              <a:rPr lang="fr-FR" sz="1100" dirty="0"/>
              <a:t>suivantes :</a:t>
            </a:r>
          </a:p>
          <a:p>
            <a:r>
              <a:rPr lang="fr-FR" sz="1100" dirty="0"/>
              <a:t>- domaine 1 : « comprendre, s’exprimer en utilisant les langages scientifiques » </a:t>
            </a:r>
          </a:p>
          <a:p>
            <a:r>
              <a:rPr lang="fr-FR" sz="1100" dirty="0"/>
              <a:t>- domaine 2 : « définir et respecter une organisation et un partage des tâches dans le cadre de travail de groupe »</a:t>
            </a:r>
          </a:p>
          <a:p>
            <a:r>
              <a:rPr lang="fr-FR" sz="1100" dirty="0"/>
              <a:t>- domaine 4 : « extraire et organiser les informations utiles », « mener une démarche scientifique , mettre en œuvre un protocole expérimental, communiquer sur ses démarches »</a:t>
            </a:r>
          </a:p>
          <a:p>
            <a:r>
              <a:rPr lang="fr-FR" sz="1100" b="1" dirty="0"/>
              <a:t>Les connaissances et compétences associées </a:t>
            </a:r>
            <a:r>
              <a:rPr lang="fr-FR" sz="1100" dirty="0"/>
              <a:t>se situent dans le thème 4 « La planète Terre. Les êtres vivants dans leur environnement », </a:t>
            </a:r>
            <a:r>
              <a:rPr lang="fr-FR" sz="1100" i="1" dirty="0"/>
              <a:t>situer la Terre dans le système solaire et caractériser les conditions de la vie terrestre.</a:t>
            </a:r>
          </a:p>
          <a:p>
            <a:endParaRPr lang="fr-FR" sz="1100" i="1" dirty="0"/>
          </a:p>
          <a:p>
            <a:r>
              <a:rPr lang="fr-FR" sz="1100" b="1" dirty="0"/>
              <a:t>Les prérequis :</a:t>
            </a:r>
          </a:p>
          <a:p>
            <a:r>
              <a:rPr lang="fr-FR" sz="1100" dirty="0"/>
              <a:t>La place de la Terre dans le système solaire</a:t>
            </a:r>
          </a:p>
          <a:p>
            <a:endParaRPr lang="fr-FR" sz="1100" b="1" dirty="0"/>
          </a:p>
          <a:p>
            <a:r>
              <a:rPr lang="fr-FR" sz="1100" b="1" dirty="0"/>
              <a:t>Le déroulement :</a:t>
            </a:r>
          </a:p>
          <a:p>
            <a:r>
              <a:rPr lang="fr-FR" sz="1100" dirty="0"/>
              <a:t>Le professeur peut proposer aux élèves de se rassembler par groupe de 4 pendant toute l’activité (cependant le traitement des deux premières questions peut rester un travail individuel).</a:t>
            </a:r>
            <a:endParaRPr lang="fr-FR" sz="800" dirty="0"/>
          </a:p>
          <a:p>
            <a:r>
              <a:rPr lang="fr-FR" sz="1100" dirty="0"/>
              <a:t>Les élèves doivent identifier le ou les document(s) utile(s) pour répondre aux questions. Le(s) document(s) étant identifié(s), ils doivent en extraire l’information utile. </a:t>
            </a:r>
          </a:p>
          <a:p>
            <a:r>
              <a:rPr lang="fr-FR" sz="1100" dirty="0"/>
              <a:t>Les élèves ont rencontré des difficultés à la lecture de la question 2, le mot « facteur » les a gênés, j’ai donc dû reformuler la question oralement. Il faut également envisager de l’aide sur le relevé de température du document 3.</a:t>
            </a:r>
          </a:p>
          <a:p>
            <a:r>
              <a:rPr lang="fr-FR" sz="1100" dirty="0"/>
              <a:t>Pour la manipulation, il faut prévoir une source de lumière, une règle pour mesurer les distances, un thermomètre, éventuellement un objet qui joue le rôle d’une planète. Trois mesures suffisent.</a:t>
            </a:r>
          </a:p>
          <a:p>
            <a:endParaRPr lang="fr-FR" sz="800" dirty="0"/>
          </a:p>
          <a:p>
            <a:r>
              <a:rPr lang="fr-FR" sz="1100" dirty="0"/>
              <a:t>À la fin, le professeur peut amener les élèves à comparer l’atmosphère à une serre.</a:t>
            </a:r>
          </a:p>
        </p:txBody>
      </p:sp>
    </p:spTree>
    <p:extLst>
      <p:ext uri="{BB962C8B-B14F-4D97-AF65-F5344CB8AC3E}">
        <p14:creationId xmlns:p14="http://schemas.microsoft.com/office/powerpoint/2010/main" val="188966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587618D-9D45-433D-A8D8-E0A7178A6645}"/>
              </a:ext>
            </a:extLst>
          </p:cNvPr>
          <p:cNvCxnSpPr/>
          <p:nvPr/>
        </p:nvCxnSpPr>
        <p:spPr>
          <a:xfrm>
            <a:off x="5560542" y="368643"/>
            <a:ext cx="0" cy="6120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20E02DAF-2062-446A-81A7-828CF4E4ABCE}"/>
              </a:ext>
            </a:extLst>
          </p:cNvPr>
          <p:cNvSpPr txBox="1"/>
          <p:nvPr/>
        </p:nvSpPr>
        <p:spPr>
          <a:xfrm>
            <a:off x="10967683" y="6312936"/>
            <a:ext cx="644728" cy="246221"/>
          </a:xfrm>
          <a:prstGeom prst="rect">
            <a:avLst/>
          </a:prstGeom>
          <a:noFill/>
          <a:ln w="9525">
            <a:solidFill>
              <a:srgbClr val="FF33CC"/>
            </a:solidFill>
          </a:ln>
        </p:spPr>
        <p:txBody>
          <a:bodyPr wrap="none" rtlCol="0">
            <a:spAutoFit/>
          </a:bodyPr>
          <a:lstStyle/>
          <a:p>
            <a:r>
              <a:rPr lang="fr-FR" sz="1000" b="1" dirty="0">
                <a:solidFill>
                  <a:srgbClr val="FF33CC"/>
                </a:solidFill>
              </a:rPr>
              <a:t>Thème 3</a:t>
            </a:r>
          </a:p>
        </p:txBody>
      </p:sp>
      <p:sp>
        <p:nvSpPr>
          <p:cNvPr id="6" name="ZoneTexte 5">
            <a:extLst>
              <a:ext uri="{FF2B5EF4-FFF2-40B4-BE49-F238E27FC236}">
                <a16:creationId xmlns:a16="http://schemas.microsoft.com/office/drawing/2014/main" id="{1C991853-EB28-412C-A1D0-B213DD736845}"/>
              </a:ext>
            </a:extLst>
          </p:cNvPr>
          <p:cNvSpPr txBox="1"/>
          <p:nvPr/>
        </p:nvSpPr>
        <p:spPr>
          <a:xfrm>
            <a:off x="9694571" y="276790"/>
            <a:ext cx="1710725" cy="246221"/>
          </a:xfrm>
          <a:prstGeom prst="rect">
            <a:avLst/>
          </a:prstGeom>
          <a:noFill/>
        </p:spPr>
        <p:txBody>
          <a:bodyPr wrap="none" rtlCol="0">
            <a:spAutoFit/>
          </a:bodyPr>
          <a:lstStyle/>
          <a:p>
            <a:r>
              <a:rPr lang="fr-FR" sz="1000" dirty="0"/>
              <a:t>Activité en SVT, version élève</a:t>
            </a:r>
          </a:p>
        </p:txBody>
      </p:sp>
      <p:sp>
        <p:nvSpPr>
          <p:cNvPr id="7" name="ZoneTexte 6">
            <a:extLst>
              <a:ext uri="{FF2B5EF4-FFF2-40B4-BE49-F238E27FC236}">
                <a16:creationId xmlns:a16="http://schemas.microsoft.com/office/drawing/2014/main" id="{58FC9626-5176-495F-B474-5F4436E4F411}"/>
              </a:ext>
            </a:extLst>
          </p:cNvPr>
          <p:cNvSpPr txBox="1"/>
          <p:nvPr/>
        </p:nvSpPr>
        <p:spPr>
          <a:xfrm>
            <a:off x="327995" y="470765"/>
            <a:ext cx="4767943" cy="4324261"/>
          </a:xfrm>
          <a:prstGeom prst="rect">
            <a:avLst/>
          </a:prstGeom>
          <a:noFill/>
        </p:spPr>
        <p:txBody>
          <a:bodyPr wrap="square" rtlCol="0">
            <a:spAutoFit/>
          </a:bodyPr>
          <a:lstStyle/>
          <a:p>
            <a:r>
              <a:rPr lang="fr-FR" sz="1100" dirty="0"/>
              <a:t>Cette activité est extraite du manuel « SVT, Activités pour la sixième » de la collection Pratique à partager </a:t>
            </a:r>
          </a:p>
          <a:p>
            <a:r>
              <a:rPr lang="fr-FR" sz="1100" dirty="0"/>
              <a:t>Dans cette activité, les élèves travaillent </a:t>
            </a:r>
            <a:r>
              <a:rPr lang="fr-FR" sz="1100" b="1" dirty="0"/>
              <a:t>les compétences du socle </a:t>
            </a:r>
            <a:r>
              <a:rPr lang="fr-FR" sz="1100" dirty="0"/>
              <a:t>suivantes :</a:t>
            </a:r>
          </a:p>
          <a:p>
            <a:pPr>
              <a:buFontTx/>
              <a:buChar char="-"/>
            </a:pPr>
            <a:r>
              <a:rPr lang="fr-FR" sz="1100" dirty="0"/>
              <a:t>domaine 1 : comprendre, s’exprimer en utilisant les langages scientifiques </a:t>
            </a:r>
          </a:p>
          <a:p>
            <a:pPr>
              <a:buFontTx/>
              <a:buChar char="-"/>
            </a:pPr>
            <a:r>
              <a:rPr lang="fr-FR" sz="1100" dirty="0"/>
              <a:t>domaine 4 : Mener une démarche scientifique, résoudre un problème simple, « extraire et organiser les informations utiles  à la résolution d’un problème»</a:t>
            </a:r>
          </a:p>
          <a:p>
            <a:pPr>
              <a:buFontTx/>
              <a:buChar char="-"/>
            </a:pPr>
            <a:endParaRPr lang="fr-FR" sz="1100" b="1" dirty="0"/>
          </a:p>
          <a:p>
            <a:pPr>
              <a:buFontTx/>
              <a:buChar char="-"/>
            </a:pPr>
            <a:r>
              <a:rPr lang="fr-FR" sz="1100" b="1" dirty="0"/>
              <a:t>Les connaissances et compétences associées </a:t>
            </a:r>
            <a:r>
              <a:rPr lang="fr-FR" sz="1100" dirty="0"/>
              <a:t>se situent dans le thème 3 </a:t>
            </a:r>
          </a:p>
          <a:p>
            <a:r>
              <a:rPr lang="fr-FR" sz="1100" dirty="0"/>
              <a:t>« Le vivant, sa diversité et les fonctions qui le caractérisent »,  </a:t>
            </a:r>
            <a:r>
              <a:rPr lang="fr-FR" sz="1100" i="1" dirty="0"/>
              <a:t>Expliquer l’origine de la matière organique et son devenir</a:t>
            </a:r>
          </a:p>
          <a:p>
            <a:endParaRPr lang="fr-FR" sz="1100" i="1" dirty="0"/>
          </a:p>
          <a:p>
            <a:pPr>
              <a:buFontTx/>
              <a:buChar char="-"/>
            </a:pPr>
            <a:r>
              <a:rPr lang="fr-FR" sz="1100" b="1" dirty="0"/>
              <a:t>Le déroulement :</a:t>
            </a:r>
          </a:p>
          <a:p>
            <a:r>
              <a:rPr lang="fr-FR" sz="1100" dirty="0"/>
              <a:t>En plus de cet atelier, 3 autres sont proposés, en fonction des capacités des élèves afin qu’ils formulent les hypothèses sur les besoins des végétaux chlorophylliens.  </a:t>
            </a:r>
          </a:p>
          <a:p>
            <a:r>
              <a:rPr lang="fr-FR" sz="1100" dirty="0"/>
              <a:t>Après un temps de travail individuel, un élève vient présenter  la situation décrite sur sa fiche, et propose son hypothèse, celle-ci est discutée , puis notée au tableau  et dans le classeur.</a:t>
            </a:r>
          </a:p>
          <a:p>
            <a:r>
              <a:rPr lang="fr-FR" sz="1100" dirty="0"/>
              <a:t>Les 4 ateliers permettent de supposer que les végétaux chlorophylliens ont besoins d’eau, de sels minéraux et de CO</a:t>
            </a:r>
            <a:r>
              <a:rPr lang="fr-FR" sz="1100" baseline="-25000" dirty="0"/>
              <a:t>2</a:t>
            </a:r>
            <a:r>
              <a:rPr lang="fr-FR" sz="1100" dirty="0"/>
              <a:t> afin de produire leur matière et ce à condition d’avoir de la lumière.</a:t>
            </a:r>
          </a:p>
          <a:p>
            <a:r>
              <a:rPr lang="fr-FR" sz="1100" dirty="0"/>
              <a:t>Cette activité se poursuit par une réflexion sur la mise en œuvre des expériences permettant de mettre à l’épreuve les hypothèses précédemment formulées.</a:t>
            </a:r>
          </a:p>
          <a:p>
            <a:endParaRPr lang="fr-FR" sz="1100" dirty="0"/>
          </a:p>
          <a:p>
            <a:endParaRPr lang="fr-FR" sz="1100" dirty="0"/>
          </a:p>
        </p:txBody>
      </p:sp>
      <p:pic>
        <p:nvPicPr>
          <p:cNvPr id="3" name="Image 2">
            <a:extLst>
              <a:ext uri="{FF2B5EF4-FFF2-40B4-BE49-F238E27FC236}">
                <a16:creationId xmlns:a16="http://schemas.microsoft.com/office/drawing/2014/main" id="{26D376EB-C35F-4EC4-AFA1-BF7BCD2F845C}"/>
              </a:ext>
            </a:extLst>
          </p:cNvPr>
          <p:cNvPicPr>
            <a:picLocks noChangeAspect="1"/>
          </p:cNvPicPr>
          <p:nvPr/>
        </p:nvPicPr>
        <p:blipFill rotWithShape="1">
          <a:blip r:embed="rId2"/>
          <a:srcRect l="30946" t="23783" r="33851" b="21802"/>
          <a:stretch/>
        </p:blipFill>
        <p:spPr>
          <a:xfrm>
            <a:off x="5947719" y="790832"/>
            <a:ext cx="5855194" cy="5090984"/>
          </a:xfrm>
          <a:prstGeom prst="rect">
            <a:avLst/>
          </a:prstGeom>
          <a:ln w="12700">
            <a:solidFill>
              <a:schemeClr val="tx1"/>
            </a:solidFill>
          </a:ln>
        </p:spPr>
      </p:pic>
    </p:spTree>
    <p:extLst>
      <p:ext uri="{BB962C8B-B14F-4D97-AF65-F5344CB8AC3E}">
        <p14:creationId xmlns:p14="http://schemas.microsoft.com/office/powerpoint/2010/main" val="135970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A844C47-DEE6-43D7-88CC-7004D3C34915}"/>
              </a:ext>
            </a:extLst>
          </p:cNvPr>
          <p:cNvSpPr txBox="1"/>
          <p:nvPr/>
        </p:nvSpPr>
        <p:spPr>
          <a:xfrm>
            <a:off x="351735" y="606940"/>
            <a:ext cx="5326324" cy="4971731"/>
          </a:xfrm>
          <a:prstGeom prst="rect">
            <a:avLst/>
          </a:prstGeom>
          <a:noFill/>
          <a:ln cap="flat">
            <a:noFill/>
          </a:ln>
        </p:spPr>
        <p:txBody>
          <a:bodyPr vert="horz" wrap="square" lIns="81646" tIns="40823" rIns="81646" bIns="40823" anchor="t" anchorCtr="0" compatLnSpc="0">
            <a:spAutoFit/>
          </a:bodyPr>
          <a:lstStyle/>
          <a:p>
            <a:pPr hangingPunct="0"/>
            <a:r>
              <a:rPr lang="fr-FR" sz="1100" dirty="0">
                <a:solidFill>
                  <a:srgbClr val="000000"/>
                </a:solidFill>
                <a:latin typeface="Calibri" pitchFamily="34"/>
                <a:ea typeface="Calibri" pitchFamily="2"/>
                <a:cs typeface="Calibri" pitchFamily="2"/>
              </a:rPr>
              <a:t>Dans l’activité choisie ci-dessus, les élèves  travaillent </a:t>
            </a:r>
            <a:r>
              <a:rPr lang="fr-FR" sz="1100" b="1" dirty="0">
                <a:solidFill>
                  <a:srgbClr val="000000"/>
                </a:solidFill>
                <a:latin typeface="Calibri" pitchFamily="34"/>
                <a:ea typeface="Calibri" pitchFamily="2"/>
                <a:cs typeface="Calibri" pitchFamily="2"/>
              </a:rPr>
              <a:t>les compétences du socle </a:t>
            </a:r>
            <a:r>
              <a:rPr lang="fr-FR" sz="1100" dirty="0">
                <a:solidFill>
                  <a:srgbClr val="000000"/>
                </a:solidFill>
                <a:latin typeface="Calibri" pitchFamily="34"/>
                <a:ea typeface="Calibri" pitchFamily="2"/>
                <a:cs typeface="Calibri" pitchFamily="2"/>
              </a:rPr>
              <a:t>:</a:t>
            </a:r>
          </a:p>
          <a:p>
            <a:pPr hangingPunct="0"/>
            <a:r>
              <a:rPr lang="fr-FR" sz="1100" dirty="0">
                <a:solidFill>
                  <a:srgbClr val="000000"/>
                </a:solidFill>
                <a:latin typeface="Calibri" pitchFamily="34"/>
                <a:ea typeface="Calibri" pitchFamily="2"/>
                <a:cs typeface="Calibri" pitchFamily="2"/>
              </a:rPr>
              <a:t>- Domaine 1 : « comprendre, s’exprimer en utilisant les langages scientifiques »</a:t>
            </a:r>
          </a:p>
          <a:p>
            <a:pPr hangingPunct="0"/>
            <a:r>
              <a:rPr lang="fr-FR" sz="1100" dirty="0">
                <a:solidFill>
                  <a:srgbClr val="000000"/>
                </a:solidFill>
                <a:latin typeface="Calibri" pitchFamily="34"/>
                <a:ea typeface="Calibri" pitchFamily="2"/>
                <a:cs typeface="Calibri" pitchFamily="2"/>
              </a:rPr>
              <a:t>- Domaine 4 : « Extraire et organiser les informations utiles à la résolution d’un problème. »</a:t>
            </a:r>
          </a:p>
          <a:p>
            <a:pPr hangingPunct="0"/>
            <a:r>
              <a:rPr lang="fr-FR" sz="1100" b="1" dirty="0">
                <a:solidFill>
                  <a:srgbClr val="000000"/>
                </a:solidFill>
                <a:latin typeface="Calibri" pitchFamily="34"/>
                <a:ea typeface="Calibri" pitchFamily="2"/>
                <a:cs typeface="Calibri" pitchFamily="2"/>
              </a:rPr>
              <a:t>Les connaissances et compétences associées </a:t>
            </a:r>
            <a:r>
              <a:rPr lang="fr-FR" sz="1100" dirty="0">
                <a:solidFill>
                  <a:srgbClr val="000000"/>
                </a:solidFill>
                <a:latin typeface="Calibri" pitchFamily="34"/>
                <a:ea typeface="Calibri" pitchFamily="2"/>
                <a:cs typeface="Calibri" pitchFamily="2"/>
              </a:rPr>
              <a:t>se situent dans le thème 4 « Matériaux et objet technique ».</a:t>
            </a:r>
          </a:p>
          <a:p>
            <a:pPr hangingPunct="0"/>
            <a:r>
              <a:rPr lang="fr-FR" sz="1100" dirty="0">
                <a:solidFill>
                  <a:srgbClr val="000000"/>
                </a:solidFill>
                <a:latin typeface="Calibri" pitchFamily="34"/>
                <a:ea typeface="Calibri" pitchFamily="2"/>
                <a:cs typeface="Calibri" pitchFamily="2"/>
              </a:rPr>
              <a:t>Décrire le fonctionnement d'objets techniques, leurs fonctions et leurs constitutions.</a:t>
            </a:r>
          </a:p>
          <a:p>
            <a:pPr hangingPunct="0">
              <a:buSzPct val="45000"/>
              <a:buFont typeface="StarSymbol"/>
              <a:buChar char="●"/>
            </a:pPr>
            <a:r>
              <a:rPr lang="fr-FR" sz="1100" dirty="0">
                <a:solidFill>
                  <a:srgbClr val="000000"/>
                </a:solidFill>
                <a:latin typeface="Calibri" pitchFamily="34"/>
                <a:ea typeface="Calibri" pitchFamily="2"/>
                <a:cs typeface="Calibri" pitchFamily="2"/>
              </a:rPr>
              <a:t>Besoin, fonction d'usage</a:t>
            </a:r>
          </a:p>
          <a:p>
            <a:pPr hangingPunct="0">
              <a:buSzPct val="45000"/>
              <a:buFont typeface="StarSymbol"/>
              <a:buChar char="●"/>
            </a:pPr>
            <a:r>
              <a:rPr lang="fr-FR" sz="1100" dirty="0">
                <a:solidFill>
                  <a:srgbClr val="000000"/>
                </a:solidFill>
                <a:latin typeface="Calibri" pitchFamily="34"/>
                <a:ea typeface="Calibri" pitchFamily="2"/>
                <a:cs typeface="Calibri" pitchFamily="2"/>
              </a:rPr>
              <a:t>Concevoir et produire tout ou partie d'un objet technique en équipe pour traduire une solution</a:t>
            </a:r>
          </a:p>
          <a:p>
            <a:pPr hangingPunct="0">
              <a:buSzPct val="45000"/>
              <a:buFont typeface="StarSymbol"/>
              <a:buChar char="●"/>
            </a:pPr>
            <a:r>
              <a:rPr lang="fr-FR" sz="1100" dirty="0">
                <a:solidFill>
                  <a:srgbClr val="000000"/>
                </a:solidFill>
                <a:latin typeface="Calibri" pitchFamily="34"/>
                <a:ea typeface="Calibri" pitchFamily="2"/>
                <a:cs typeface="Calibri" pitchFamily="2"/>
              </a:rPr>
              <a:t>technologique répondant à un besoin</a:t>
            </a:r>
          </a:p>
          <a:p>
            <a:pPr hangingPunct="0">
              <a:buSzPct val="45000"/>
              <a:buFont typeface="StarSymbol"/>
              <a:buChar char="●"/>
            </a:pPr>
            <a:r>
              <a:rPr lang="fr-FR" sz="1100" dirty="0">
                <a:solidFill>
                  <a:srgbClr val="000000"/>
                </a:solidFill>
                <a:latin typeface="Calibri" pitchFamily="34"/>
                <a:ea typeface="Calibri" pitchFamily="2"/>
                <a:cs typeface="Calibri" pitchFamily="2"/>
              </a:rPr>
              <a:t>Notion de contrainte</a:t>
            </a:r>
          </a:p>
          <a:p>
            <a:pPr hangingPunct="0">
              <a:buSzPct val="45000"/>
              <a:buFont typeface="StarSymbol"/>
              <a:buChar char="●"/>
            </a:pPr>
            <a:r>
              <a:rPr lang="fr-FR" sz="1100" dirty="0">
                <a:solidFill>
                  <a:srgbClr val="000000"/>
                </a:solidFill>
                <a:latin typeface="Calibri" pitchFamily="34"/>
                <a:ea typeface="Calibri" pitchFamily="2"/>
                <a:cs typeface="Calibri" pitchFamily="2"/>
              </a:rPr>
              <a:t>Recherche d'idées ( schéma, croquis …)</a:t>
            </a:r>
          </a:p>
          <a:p>
            <a:pPr hangingPunct="0">
              <a:buSzPct val="45000"/>
              <a:buFont typeface="StarSymbol"/>
              <a:buChar char="●"/>
            </a:pPr>
            <a:endParaRPr lang="fr-FR" sz="1100" dirty="0">
              <a:solidFill>
                <a:srgbClr val="000000"/>
              </a:solidFill>
              <a:latin typeface="Calibri" pitchFamily="34"/>
              <a:ea typeface="Calibri" pitchFamily="2"/>
              <a:cs typeface="Calibri" pitchFamily="2"/>
            </a:endParaRPr>
          </a:p>
          <a:p>
            <a:pPr hangingPunct="0"/>
            <a:r>
              <a:rPr lang="fr-FR" sz="1100" b="1" dirty="0">
                <a:solidFill>
                  <a:srgbClr val="000000"/>
                </a:solidFill>
                <a:latin typeface="Calibri" pitchFamily="34"/>
                <a:ea typeface="Calibri" pitchFamily="2"/>
                <a:cs typeface="Calibri" pitchFamily="2"/>
              </a:rPr>
              <a:t>Déroulement de la séance:</a:t>
            </a:r>
          </a:p>
          <a:p>
            <a:pPr hangingPunct="0"/>
            <a:r>
              <a:rPr lang="fr-FR" sz="1100" dirty="0">
                <a:solidFill>
                  <a:srgbClr val="000000"/>
                </a:solidFill>
                <a:latin typeface="Calibri" panose="020F0502020204030204" pitchFamily="34" charset="0"/>
                <a:ea typeface="Microsoft YaHei" pitchFamily="2"/>
                <a:cs typeface="Calibri" panose="020F0502020204030204" pitchFamily="34" charset="0"/>
              </a:rPr>
              <a:t>La première séance constitue une démarche d'investigation. Mon rôle est d'accompagner les élèves dans leurs recherches. L'activité se fait par groupe de 4.</a:t>
            </a:r>
          </a:p>
          <a:p>
            <a:pPr hangingPunct="0"/>
            <a:r>
              <a:rPr lang="fr-FR" sz="1100" dirty="0">
                <a:solidFill>
                  <a:srgbClr val="000000"/>
                </a:solidFill>
                <a:latin typeface="Calibri" panose="020F0502020204030204" pitchFamily="34" charset="0"/>
                <a:ea typeface="Microsoft YaHei" pitchFamily="2"/>
                <a:cs typeface="Calibri" panose="020F0502020204030204" pitchFamily="34" charset="0"/>
              </a:rPr>
              <a:t>La problématique est la suivante : Comment arroser les carrés de jardin sans présence régulière d’une personne ?</a:t>
            </a:r>
          </a:p>
          <a:p>
            <a:pPr hangingPunct="0"/>
            <a:r>
              <a:rPr lang="fr-FR" sz="1100" dirty="0">
                <a:solidFill>
                  <a:srgbClr val="000000"/>
                </a:solidFill>
                <a:latin typeface="Calibri" panose="020F0502020204030204" pitchFamily="34" charset="0"/>
                <a:ea typeface="Microsoft YaHei" pitchFamily="2"/>
                <a:cs typeface="Calibri" panose="020F0502020204030204" pitchFamily="34" charset="0"/>
              </a:rPr>
              <a:t>Les élèves émettent des hypothèses, en recherchant sur internet les différents systèmes d'arrosage existants. La problématique est projetée au vidéoprojecteur et la suite de l'activité se fera sur feuille. Le besoin, la fonction d'usage et les fonctions techniques sont abordés.</a:t>
            </a:r>
          </a:p>
          <a:p>
            <a:pPr hangingPunct="0">
              <a:spcBef>
                <a:spcPts val="600"/>
              </a:spcBef>
            </a:pPr>
            <a:r>
              <a:rPr lang="fr-FR" sz="1100" dirty="0">
                <a:solidFill>
                  <a:srgbClr val="000000"/>
                </a:solidFill>
                <a:latin typeface="Calibri" panose="020F0502020204030204" pitchFamily="34" charset="0"/>
                <a:ea typeface="Microsoft YaHei" pitchFamily="2"/>
                <a:cs typeface="Calibri" panose="020F0502020204030204" pitchFamily="34" charset="0"/>
              </a:rPr>
              <a:t>Dans une deuxième séance, les élèves assemblent les éléments du système et vérifient s'il est bien fonctionnel. Après la vérification, une fuite est constatée au niveau du passage du tuyau. La résolution du problème rencontré fera l'objet d’une prochaine séance afin de réaliser l'étanchéité au niveau de la fuite.</a:t>
            </a:r>
          </a:p>
          <a:p>
            <a:pPr hangingPunct="0"/>
            <a:endParaRPr lang="fr-FR" sz="1100" dirty="0">
              <a:solidFill>
                <a:srgbClr val="000000"/>
              </a:solidFill>
              <a:latin typeface="Liberation Sans" pitchFamily="18"/>
              <a:ea typeface="Microsoft YaHei" pitchFamily="2"/>
              <a:cs typeface="Mangal" pitchFamily="2"/>
            </a:endParaRPr>
          </a:p>
        </p:txBody>
      </p:sp>
      <p:grpSp>
        <p:nvGrpSpPr>
          <p:cNvPr id="10" name="Groupe 9">
            <a:extLst>
              <a:ext uri="{FF2B5EF4-FFF2-40B4-BE49-F238E27FC236}">
                <a16:creationId xmlns:a16="http://schemas.microsoft.com/office/drawing/2014/main" id="{D775E22F-0C46-40F3-B90A-C2B9DC33FC64}"/>
              </a:ext>
            </a:extLst>
          </p:cNvPr>
          <p:cNvGrpSpPr/>
          <p:nvPr/>
        </p:nvGrpSpPr>
        <p:grpSpPr>
          <a:xfrm>
            <a:off x="6171599" y="379679"/>
            <a:ext cx="4315169" cy="6478321"/>
            <a:chOff x="6064507" y="379679"/>
            <a:chExt cx="4315169" cy="6478321"/>
          </a:xfrm>
        </p:grpSpPr>
        <p:pic>
          <p:nvPicPr>
            <p:cNvPr id="4" name="Image 3">
              <a:extLst>
                <a:ext uri="{FF2B5EF4-FFF2-40B4-BE49-F238E27FC236}">
                  <a16:creationId xmlns:a16="http://schemas.microsoft.com/office/drawing/2014/main" id="{058C5C1C-86FA-4465-8681-7D3E06EBA9D3}"/>
                </a:ext>
              </a:extLst>
            </p:cNvPr>
            <p:cNvPicPr>
              <a:picLocks noChangeAspect="1"/>
            </p:cNvPicPr>
            <p:nvPr/>
          </p:nvPicPr>
          <p:blipFill rotWithShape="1">
            <a:blip r:embed="rId3"/>
            <a:srcRect l="27500" t="27268" r="30406" b="30570"/>
            <a:stretch/>
          </p:blipFill>
          <p:spPr>
            <a:xfrm>
              <a:off x="6096000" y="379679"/>
              <a:ext cx="4184821" cy="2357741"/>
            </a:xfrm>
            <a:prstGeom prst="rect">
              <a:avLst/>
            </a:prstGeom>
          </p:spPr>
        </p:pic>
        <p:pic>
          <p:nvPicPr>
            <p:cNvPr id="9" name="Image 8">
              <a:extLst>
                <a:ext uri="{FF2B5EF4-FFF2-40B4-BE49-F238E27FC236}">
                  <a16:creationId xmlns:a16="http://schemas.microsoft.com/office/drawing/2014/main" id="{2917329D-5380-4EEF-85F5-4F8E96D7FE7E}"/>
                </a:ext>
              </a:extLst>
            </p:cNvPr>
            <p:cNvPicPr>
              <a:picLocks noChangeAspect="1"/>
            </p:cNvPicPr>
            <p:nvPr/>
          </p:nvPicPr>
          <p:blipFill rotWithShape="1">
            <a:blip r:embed="rId4"/>
            <a:srcRect l="27365" t="21381" r="30608" b="4324"/>
            <a:stretch/>
          </p:blipFill>
          <p:spPr>
            <a:xfrm>
              <a:off x="6096000" y="3089189"/>
              <a:ext cx="3790136" cy="3768811"/>
            </a:xfrm>
            <a:prstGeom prst="rect">
              <a:avLst/>
            </a:prstGeom>
          </p:spPr>
        </p:pic>
        <p:pic>
          <p:nvPicPr>
            <p:cNvPr id="7" name="Image 6">
              <a:extLst>
                <a:ext uri="{FF2B5EF4-FFF2-40B4-BE49-F238E27FC236}">
                  <a16:creationId xmlns:a16="http://schemas.microsoft.com/office/drawing/2014/main" id="{1818A4DB-EF2D-43AF-A14F-D1476EA53CF9}"/>
                </a:ext>
              </a:extLst>
            </p:cNvPr>
            <p:cNvPicPr>
              <a:picLocks noChangeAspect="1"/>
            </p:cNvPicPr>
            <p:nvPr/>
          </p:nvPicPr>
          <p:blipFill rotWithShape="1">
            <a:blip r:embed="rId5"/>
            <a:srcRect l="45158" t="65235" r="34948" b="11111"/>
            <a:stretch/>
          </p:blipFill>
          <p:spPr>
            <a:xfrm>
              <a:off x="8399589" y="2316155"/>
              <a:ext cx="1518040" cy="1015313"/>
            </a:xfrm>
            <a:prstGeom prst="rect">
              <a:avLst/>
            </a:prstGeom>
          </p:spPr>
        </p:pic>
        <p:sp>
          <p:nvSpPr>
            <p:cNvPr id="5" name="Rectangle 4">
              <a:extLst>
                <a:ext uri="{FF2B5EF4-FFF2-40B4-BE49-F238E27FC236}">
                  <a16:creationId xmlns:a16="http://schemas.microsoft.com/office/drawing/2014/main" id="{55963253-B775-46E1-BCA5-FF7A4517C0A0}"/>
                </a:ext>
              </a:extLst>
            </p:cNvPr>
            <p:cNvSpPr/>
            <p:nvPr/>
          </p:nvSpPr>
          <p:spPr>
            <a:xfrm>
              <a:off x="6064507" y="469557"/>
              <a:ext cx="4315169" cy="631842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5">
            <a:extLst>
              <a:ext uri="{FF2B5EF4-FFF2-40B4-BE49-F238E27FC236}">
                <a16:creationId xmlns:a16="http://schemas.microsoft.com/office/drawing/2014/main" id="{2A9350B5-1879-4423-A406-0A344D8D7945}"/>
              </a:ext>
            </a:extLst>
          </p:cNvPr>
          <p:cNvSpPr txBox="1"/>
          <p:nvPr/>
        </p:nvSpPr>
        <p:spPr>
          <a:xfrm>
            <a:off x="9964536" y="293287"/>
            <a:ext cx="1897312" cy="2462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a:lvl1pPr>
          </a:lstStyle>
          <a:p>
            <a:r>
              <a:rPr lang="fr-FR" dirty="0"/>
              <a:t>Activité Technologie, version élève</a:t>
            </a:r>
          </a:p>
        </p:txBody>
      </p:sp>
    </p:spTree>
    <p:extLst>
      <p:ext uri="{BB962C8B-B14F-4D97-AF65-F5344CB8AC3E}">
        <p14:creationId xmlns:p14="http://schemas.microsoft.com/office/powerpoint/2010/main" val="89710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4B62716-DE63-45FE-A244-FD6350CD5AEB}"/>
              </a:ext>
            </a:extLst>
          </p:cNvPr>
          <p:cNvSpPr txBox="1">
            <a:spLocks/>
          </p:cNvSpPr>
          <p:nvPr/>
        </p:nvSpPr>
        <p:spPr>
          <a:xfrm>
            <a:off x="4071313" y="322477"/>
            <a:ext cx="3617573" cy="898011"/>
          </a:xfrm>
          <a:prstGeom prst="rect">
            <a:avLst/>
          </a:prstGeom>
        </p:spPr>
        <p:txBody>
          <a:bodyPr vert="horz" lIns="91440" tIns="45720" rIns="91440" bIns="45720" rtlCol="0" anchor="ctr">
            <a:normAutofit/>
          </a:bodyPr>
          <a:lstStyle/>
          <a:p>
            <a:pPr algn="ctr">
              <a:spcBef>
                <a:spcPct val="0"/>
              </a:spcBef>
              <a:defRPr/>
            </a:pPr>
            <a:r>
              <a:rPr lang="fr-FR" sz="1600" b="1" dirty="0">
                <a:solidFill>
                  <a:srgbClr val="FF33CC"/>
                </a:solidFill>
                <a:ea typeface="+mj-ea"/>
                <a:cs typeface="+mj-cs"/>
              </a:rPr>
              <a:t>Embellir notre collège </a:t>
            </a:r>
          </a:p>
          <a:p>
            <a:pPr algn="ctr">
              <a:spcBef>
                <a:spcPct val="0"/>
              </a:spcBef>
              <a:defRPr/>
            </a:pPr>
            <a:r>
              <a:rPr lang="fr-FR" sz="1600" b="1" dirty="0">
                <a:solidFill>
                  <a:srgbClr val="FF33CC"/>
                </a:solidFill>
                <a:ea typeface="+mj-ea"/>
                <a:cs typeface="+mj-cs"/>
              </a:rPr>
              <a:t>avec la réalisation d’un jardin</a:t>
            </a:r>
          </a:p>
          <a:p>
            <a:pPr algn="ctr">
              <a:spcBef>
                <a:spcPct val="0"/>
              </a:spcBef>
              <a:defRPr/>
            </a:pPr>
            <a:r>
              <a:rPr lang="fr-FR" sz="1600" b="1" dirty="0">
                <a:solidFill>
                  <a:srgbClr val="FF33CC"/>
                </a:solidFill>
                <a:ea typeface="+mj-ea"/>
                <a:cs typeface="+mj-cs"/>
              </a:rPr>
              <a:t>(suite)</a:t>
            </a:r>
          </a:p>
        </p:txBody>
      </p:sp>
      <p:pic>
        <p:nvPicPr>
          <p:cNvPr id="6" name="Image 5">
            <a:extLst>
              <a:ext uri="{FF2B5EF4-FFF2-40B4-BE49-F238E27FC236}">
                <a16:creationId xmlns:a16="http://schemas.microsoft.com/office/drawing/2014/main" id="{3FBCE678-F997-4329-8F45-B4F44BDFB431}"/>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802" t="13860" r="6864"/>
          <a:stretch/>
        </p:blipFill>
        <p:spPr>
          <a:xfrm>
            <a:off x="8377881" y="322477"/>
            <a:ext cx="3546324" cy="2358873"/>
          </a:xfrm>
          <a:prstGeom prst="rect">
            <a:avLst/>
          </a:prstGeom>
        </p:spPr>
      </p:pic>
      <p:pic>
        <p:nvPicPr>
          <p:cNvPr id="10" name="Image 9">
            <a:extLst>
              <a:ext uri="{FF2B5EF4-FFF2-40B4-BE49-F238E27FC236}">
                <a16:creationId xmlns:a16="http://schemas.microsoft.com/office/drawing/2014/main" id="{F9D686CB-E4F8-40F0-887E-221599DAC96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77881" y="2876751"/>
            <a:ext cx="3546324" cy="2364216"/>
          </a:xfrm>
          <a:prstGeom prst="rect">
            <a:avLst/>
          </a:prstGeom>
        </p:spPr>
      </p:pic>
      <p:sp>
        <p:nvSpPr>
          <p:cNvPr id="11" name="ZoneTexte 10">
            <a:extLst>
              <a:ext uri="{FF2B5EF4-FFF2-40B4-BE49-F238E27FC236}">
                <a16:creationId xmlns:a16="http://schemas.microsoft.com/office/drawing/2014/main" id="{C4EC0A9E-0F52-41EE-A323-8912F7392F50}"/>
              </a:ext>
            </a:extLst>
          </p:cNvPr>
          <p:cNvSpPr txBox="1"/>
          <p:nvPr/>
        </p:nvSpPr>
        <p:spPr>
          <a:xfrm>
            <a:off x="751395" y="3099549"/>
            <a:ext cx="5344605" cy="307777"/>
          </a:xfrm>
          <a:prstGeom prst="rect">
            <a:avLst/>
          </a:prstGeom>
          <a:noFill/>
          <a:ln w="19050">
            <a:solidFill>
              <a:schemeClr val="tx1"/>
            </a:solidFill>
            <a:prstDash val="dash"/>
          </a:ln>
        </p:spPr>
        <p:txBody>
          <a:bodyPr wrap="none" rtlCol="0">
            <a:spAutoFit/>
          </a:bodyPr>
          <a:lstStyle/>
          <a:p>
            <a:r>
              <a:rPr lang="fr-FR" sz="1400" dirty="0">
                <a:solidFill>
                  <a:srgbClr val="00B0F0"/>
                </a:solidFill>
              </a:rPr>
              <a:t>Réalisation d’effaroucheurs à partir de canettes ou de capsules de café </a:t>
            </a:r>
          </a:p>
        </p:txBody>
      </p:sp>
      <p:sp>
        <p:nvSpPr>
          <p:cNvPr id="12" name="ZoneTexte 11">
            <a:extLst>
              <a:ext uri="{FF2B5EF4-FFF2-40B4-BE49-F238E27FC236}">
                <a16:creationId xmlns:a16="http://schemas.microsoft.com/office/drawing/2014/main" id="{3E8E566D-CDD1-45BB-930B-32232B985A8D}"/>
              </a:ext>
            </a:extLst>
          </p:cNvPr>
          <p:cNvSpPr txBox="1"/>
          <p:nvPr/>
        </p:nvSpPr>
        <p:spPr>
          <a:xfrm>
            <a:off x="788555" y="2082502"/>
            <a:ext cx="2788136" cy="307777"/>
          </a:xfrm>
          <a:prstGeom prst="rect">
            <a:avLst/>
          </a:prstGeom>
          <a:noFill/>
          <a:ln w="19050">
            <a:solidFill>
              <a:schemeClr val="tx1"/>
            </a:solidFill>
            <a:prstDash val="dash"/>
          </a:ln>
        </p:spPr>
        <p:txBody>
          <a:bodyPr wrap="none" rtlCol="0">
            <a:spAutoFit/>
          </a:bodyPr>
          <a:lstStyle/>
          <a:p>
            <a:r>
              <a:rPr lang="fr-FR" sz="1400" dirty="0">
                <a:solidFill>
                  <a:srgbClr val="00B0F0"/>
                </a:solidFill>
              </a:rPr>
              <a:t>Réalisation d’un système d’arrosage</a:t>
            </a:r>
          </a:p>
        </p:txBody>
      </p:sp>
      <p:sp>
        <p:nvSpPr>
          <p:cNvPr id="13" name="ZoneTexte 12">
            <a:extLst>
              <a:ext uri="{FF2B5EF4-FFF2-40B4-BE49-F238E27FC236}">
                <a16:creationId xmlns:a16="http://schemas.microsoft.com/office/drawing/2014/main" id="{BD0ADB45-B486-4B88-8219-408546F9CC1C}"/>
              </a:ext>
            </a:extLst>
          </p:cNvPr>
          <p:cNvSpPr txBox="1"/>
          <p:nvPr/>
        </p:nvSpPr>
        <p:spPr>
          <a:xfrm>
            <a:off x="761974" y="2568974"/>
            <a:ext cx="2265620" cy="307777"/>
          </a:xfrm>
          <a:prstGeom prst="rect">
            <a:avLst/>
          </a:prstGeom>
          <a:noFill/>
          <a:ln w="19050">
            <a:solidFill>
              <a:schemeClr val="tx1"/>
            </a:solidFill>
            <a:prstDash val="dash"/>
          </a:ln>
        </p:spPr>
        <p:txBody>
          <a:bodyPr wrap="none" rtlCol="0">
            <a:spAutoFit/>
          </a:bodyPr>
          <a:lstStyle/>
          <a:p>
            <a:r>
              <a:rPr lang="fr-FR" sz="1400" dirty="0">
                <a:solidFill>
                  <a:srgbClr val="00B0F0"/>
                </a:solidFill>
              </a:rPr>
              <a:t>Réalisation d’un composteur</a:t>
            </a:r>
          </a:p>
        </p:txBody>
      </p:sp>
      <p:sp>
        <p:nvSpPr>
          <p:cNvPr id="14" name="ZoneTexte 13">
            <a:extLst>
              <a:ext uri="{FF2B5EF4-FFF2-40B4-BE49-F238E27FC236}">
                <a16:creationId xmlns:a16="http://schemas.microsoft.com/office/drawing/2014/main" id="{52FD6876-3723-44DD-9C5E-1509C4387748}"/>
              </a:ext>
            </a:extLst>
          </p:cNvPr>
          <p:cNvSpPr txBox="1"/>
          <p:nvPr/>
        </p:nvSpPr>
        <p:spPr>
          <a:xfrm>
            <a:off x="794326" y="1570228"/>
            <a:ext cx="2259849" cy="307777"/>
          </a:xfrm>
          <a:prstGeom prst="rect">
            <a:avLst/>
          </a:prstGeom>
          <a:noFill/>
          <a:ln w="19050">
            <a:solidFill>
              <a:schemeClr val="tx1"/>
            </a:solidFill>
            <a:prstDash val="dash"/>
          </a:ln>
        </p:spPr>
        <p:txBody>
          <a:bodyPr wrap="none" rtlCol="0">
            <a:spAutoFit/>
          </a:bodyPr>
          <a:lstStyle/>
          <a:p>
            <a:r>
              <a:rPr lang="fr-FR" sz="1400" dirty="0">
                <a:solidFill>
                  <a:srgbClr val="00B0F0"/>
                </a:solidFill>
              </a:rPr>
              <a:t>Réalisation d’un mur végétal</a:t>
            </a:r>
          </a:p>
        </p:txBody>
      </p:sp>
      <p:sp>
        <p:nvSpPr>
          <p:cNvPr id="15" name="ZoneTexte 14">
            <a:extLst>
              <a:ext uri="{FF2B5EF4-FFF2-40B4-BE49-F238E27FC236}">
                <a16:creationId xmlns:a16="http://schemas.microsoft.com/office/drawing/2014/main" id="{5B72B026-4E52-4AF7-BE6B-E514AA9FE315}"/>
              </a:ext>
            </a:extLst>
          </p:cNvPr>
          <p:cNvSpPr txBox="1"/>
          <p:nvPr/>
        </p:nvSpPr>
        <p:spPr>
          <a:xfrm>
            <a:off x="4199262" y="2082502"/>
            <a:ext cx="2708498" cy="307777"/>
          </a:xfrm>
          <a:prstGeom prst="rect">
            <a:avLst/>
          </a:prstGeom>
          <a:noFill/>
        </p:spPr>
        <p:txBody>
          <a:bodyPr wrap="none" rtlCol="0">
            <a:spAutoFit/>
          </a:bodyPr>
          <a:lstStyle/>
          <a:p>
            <a:r>
              <a:rPr lang="fr-FR" sz="1400" dirty="0">
                <a:solidFill>
                  <a:srgbClr val="FFC000"/>
                </a:solidFill>
              </a:rPr>
              <a:t>Réinvestir le recyclage des déchets</a:t>
            </a:r>
          </a:p>
        </p:txBody>
      </p:sp>
      <p:sp>
        <p:nvSpPr>
          <p:cNvPr id="16" name="ZoneTexte 15">
            <a:extLst>
              <a:ext uri="{FF2B5EF4-FFF2-40B4-BE49-F238E27FC236}">
                <a16:creationId xmlns:a16="http://schemas.microsoft.com/office/drawing/2014/main" id="{5C4030F8-4860-4197-AE2C-51A6B957454E}"/>
              </a:ext>
            </a:extLst>
          </p:cNvPr>
          <p:cNvSpPr txBox="1"/>
          <p:nvPr/>
        </p:nvSpPr>
        <p:spPr>
          <a:xfrm>
            <a:off x="794326" y="1083756"/>
            <a:ext cx="1961178" cy="307777"/>
          </a:xfrm>
          <a:prstGeom prst="rect">
            <a:avLst/>
          </a:prstGeom>
          <a:noFill/>
          <a:ln w="19050">
            <a:solidFill>
              <a:schemeClr val="tx1"/>
            </a:solidFill>
            <a:prstDash val="dash"/>
          </a:ln>
        </p:spPr>
        <p:txBody>
          <a:bodyPr wrap="none" rtlCol="0">
            <a:spAutoFit/>
          </a:bodyPr>
          <a:lstStyle/>
          <a:p>
            <a:r>
              <a:rPr lang="fr-FR" sz="1400" dirty="0">
                <a:solidFill>
                  <a:srgbClr val="00B0F0"/>
                </a:solidFill>
              </a:rPr>
              <a:t>Réalisation d’un potager</a:t>
            </a:r>
          </a:p>
        </p:txBody>
      </p:sp>
      <p:sp>
        <p:nvSpPr>
          <p:cNvPr id="17" name="ZoneTexte 16">
            <a:extLst>
              <a:ext uri="{FF2B5EF4-FFF2-40B4-BE49-F238E27FC236}">
                <a16:creationId xmlns:a16="http://schemas.microsoft.com/office/drawing/2014/main" id="{A6336CB7-FBDB-46B9-A052-6309CD91D2DB}"/>
              </a:ext>
            </a:extLst>
          </p:cNvPr>
          <p:cNvSpPr txBox="1"/>
          <p:nvPr/>
        </p:nvSpPr>
        <p:spPr>
          <a:xfrm>
            <a:off x="680061" y="3586021"/>
            <a:ext cx="4873450" cy="307777"/>
          </a:xfrm>
          <a:prstGeom prst="rect">
            <a:avLst/>
          </a:prstGeom>
          <a:noFill/>
        </p:spPr>
        <p:txBody>
          <a:bodyPr wrap="none" rtlCol="0">
            <a:spAutoFit/>
          </a:bodyPr>
          <a:lstStyle/>
          <a:p>
            <a:r>
              <a:rPr lang="fr-FR" sz="1400" dirty="0">
                <a:solidFill>
                  <a:srgbClr val="00B0F0"/>
                </a:solidFill>
              </a:rPr>
              <a:t>Inscription au concours Collège Fleuri avec une subvention PAME</a:t>
            </a:r>
          </a:p>
        </p:txBody>
      </p:sp>
      <p:pic>
        <p:nvPicPr>
          <p:cNvPr id="19" name="Image 18">
            <a:extLst>
              <a:ext uri="{FF2B5EF4-FFF2-40B4-BE49-F238E27FC236}">
                <a16:creationId xmlns:a16="http://schemas.microsoft.com/office/drawing/2014/main" id="{26D10331-5E7C-4650-8A2A-4C9E0B5C60D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233" t="17797" b="4702"/>
          <a:stretch/>
        </p:blipFill>
        <p:spPr>
          <a:xfrm>
            <a:off x="70464" y="4374292"/>
            <a:ext cx="4047716" cy="2161231"/>
          </a:xfrm>
          <a:prstGeom prst="rect">
            <a:avLst/>
          </a:prstGeom>
        </p:spPr>
      </p:pic>
      <p:pic>
        <p:nvPicPr>
          <p:cNvPr id="21" name="Image 20">
            <a:extLst>
              <a:ext uri="{FF2B5EF4-FFF2-40B4-BE49-F238E27FC236}">
                <a16:creationId xmlns:a16="http://schemas.microsoft.com/office/drawing/2014/main" id="{39CCF98B-2642-4C8F-854C-16CF381B506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5756" t="17297" b="7669"/>
          <a:stretch/>
        </p:blipFill>
        <p:spPr>
          <a:xfrm>
            <a:off x="4199262" y="4374292"/>
            <a:ext cx="4071792" cy="2161231"/>
          </a:xfrm>
          <a:prstGeom prst="rect">
            <a:avLst/>
          </a:prstGeom>
        </p:spPr>
      </p:pic>
      <p:sp>
        <p:nvSpPr>
          <p:cNvPr id="18" name="ZoneTexte 17">
            <a:extLst>
              <a:ext uri="{FF2B5EF4-FFF2-40B4-BE49-F238E27FC236}">
                <a16:creationId xmlns:a16="http://schemas.microsoft.com/office/drawing/2014/main" id="{1A4388BA-F494-4B0D-ABF8-6B9CF8CB1D63}"/>
              </a:ext>
            </a:extLst>
          </p:cNvPr>
          <p:cNvSpPr txBox="1"/>
          <p:nvPr/>
        </p:nvSpPr>
        <p:spPr>
          <a:xfrm>
            <a:off x="8271054" y="6289302"/>
            <a:ext cx="2252540" cy="246221"/>
          </a:xfrm>
          <a:prstGeom prst="rect">
            <a:avLst/>
          </a:prstGeom>
          <a:noFill/>
        </p:spPr>
        <p:txBody>
          <a:bodyPr wrap="none" rtlCol="0">
            <a:spAutoFit/>
          </a:bodyPr>
          <a:lstStyle/>
          <a:p>
            <a:r>
              <a:rPr lang="fr-FR" sz="1000" dirty="0"/>
              <a:t>Travaux d’élèves du collège Henri Fabre</a:t>
            </a:r>
          </a:p>
        </p:txBody>
      </p:sp>
      <p:sp>
        <p:nvSpPr>
          <p:cNvPr id="20" name="ZoneTexte 19">
            <a:extLst>
              <a:ext uri="{FF2B5EF4-FFF2-40B4-BE49-F238E27FC236}">
                <a16:creationId xmlns:a16="http://schemas.microsoft.com/office/drawing/2014/main" id="{550F26AB-5999-48DD-B6CE-BAF6FCB373BB}"/>
              </a:ext>
            </a:extLst>
          </p:cNvPr>
          <p:cNvSpPr txBox="1"/>
          <p:nvPr/>
        </p:nvSpPr>
        <p:spPr>
          <a:xfrm>
            <a:off x="10967683" y="6312936"/>
            <a:ext cx="644728" cy="246221"/>
          </a:xfrm>
          <a:prstGeom prst="rect">
            <a:avLst/>
          </a:prstGeom>
          <a:noFill/>
          <a:ln w="9525">
            <a:solidFill>
              <a:srgbClr val="FF33CC"/>
            </a:solidFill>
          </a:ln>
        </p:spPr>
        <p:txBody>
          <a:bodyPr wrap="none" rtlCol="0">
            <a:spAutoFit/>
          </a:bodyPr>
          <a:lstStyle/>
          <a:p>
            <a:r>
              <a:rPr lang="fr-FR" sz="1000" b="1" dirty="0">
                <a:solidFill>
                  <a:srgbClr val="FF33CC"/>
                </a:solidFill>
              </a:rPr>
              <a:t>Thème 3</a:t>
            </a:r>
          </a:p>
        </p:txBody>
      </p:sp>
    </p:spTree>
    <p:extLst>
      <p:ext uri="{BB962C8B-B14F-4D97-AF65-F5344CB8AC3E}">
        <p14:creationId xmlns:p14="http://schemas.microsoft.com/office/powerpoint/2010/main" val="395440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53" presetClass="entr" presetSubtype="16"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53" presetClass="entr" presetSubtype="16"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animBg="1"/>
      <p:bldP spid="17"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2882</TotalTime>
  <Words>521</Words>
  <Application>Microsoft Office PowerPoint</Application>
  <PresentationFormat>Grand écran</PresentationFormat>
  <Paragraphs>129</Paragraphs>
  <Slides>7</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7</vt:i4>
      </vt:variant>
    </vt:vector>
  </HeadingPairs>
  <TitlesOfParts>
    <vt:vector size="18" baseType="lpstr">
      <vt:lpstr>Microsoft YaHei</vt:lpstr>
      <vt:lpstr>Arial</vt:lpstr>
      <vt:lpstr>Calibri</vt:lpstr>
      <vt:lpstr>Calibri Light</vt:lpstr>
      <vt:lpstr>Liberation Sans</vt:lpstr>
      <vt:lpstr>Liberation Serif</vt:lpstr>
      <vt:lpstr>Mangal</vt:lpstr>
      <vt:lpstr>Segoe UI</vt:lpstr>
      <vt:lpstr>StarSymbol</vt:lpstr>
      <vt:lpstr>Tahoma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hjlg</dc:title>
  <dc:creator>Hélène</dc:creator>
  <cp:lastModifiedBy>itarride</cp:lastModifiedBy>
  <cp:revision>261</cp:revision>
  <dcterms:created xsi:type="dcterms:W3CDTF">2017-01-22T13:19:51Z</dcterms:created>
  <dcterms:modified xsi:type="dcterms:W3CDTF">2018-02-25T15:27:03Z</dcterms:modified>
</cp:coreProperties>
</file>