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02" r:id="rId2"/>
    <p:sldId id="303" r:id="rId3"/>
    <p:sldId id="278" r:id="rId4"/>
    <p:sldId id="301" r:id="rId5"/>
    <p:sldId id="276"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7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79" autoAdjust="0"/>
    <p:restoredTop sz="94660"/>
  </p:normalViewPr>
  <p:slideViewPr>
    <p:cSldViewPr snapToGrid="0" showGuides="1">
      <p:cViewPr varScale="1">
        <p:scale>
          <a:sx n="70" d="100"/>
          <a:sy n="70" d="100"/>
        </p:scale>
        <p:origin x="564" y="66"/>
      </p:cViewPr>
      <p:guideLst>
        <p:guide orient="horz" pos="2160"/>
        <p:guide pos="37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214EC2-F9BC-4595-9205-4BA9E117251B}" type="datetimeFigureOut">
              <a:rPr lang="fr-FR" smtClean="0"/>
              <a:t>25/02/2018</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CF0D4D-1EB7-4DEC-BF68-397997F52A8A}" type="slidenum">
              <a:rPr lang="fr-FR" smtClean="0"/>
              <a:t>‹N°›</a:t>
            </a:fld>
            <a:endParaRPr lang="fr-FR"/>
          </a:p>
        </p:txBody>
      </p:sp>
    </p:spTree>
    <p:extLst>
      <p:ext uri="{BB962C8B-B14F-4D97-AF65-F5344CB8AC3E}">
        <p14:creationId xmlns:p14="http://schemas.microsoft.com/office/powerpoint/2010/main" val="2907897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6">
            <a:extLst>
              <a:ext uri="{FF2B5EF4-FFF2-40B4-BE49-F238E27FC236}">
                <a16:creationId xmlns:a16="http://schemas.microsoft.com/office/drawing/2014/main" id="{547169DE-0340-44DF-B779-C6356A25ACB0}"/>
              </a:ext>
            </a:extLst>
          </p:cNvPr>
          <p:cNvSpPr txBox="1">
            <a:spLocks noGrp="1"/>
          </p:cNvSpPr>
          <p:nvPr>
            <p:ph type="sldNum" sz="quarter" idx="5"/>
          </p:nvPr>
        </p:nvSpPr>
        <p:spPr>
          <a:ln/>
        </p:spPr>
        <p:txBody>
          <a:bodyPr wrap="square" lIns="0" tIns="0" rIns="0" bIns="0" anchor="b" anchorCtr="0">
            <a:noAutofit/>
          </a:bodyPr>
          <a:lstStyle/>
          <a:p>
            <a:pPr lvl="0"/>
            <a:fld id="{466E2D10-95DB-4870-921A-372E6943C591}" type="slidenum">
              <a:t>4</a:t>
            </a:fld>
            <a:endParaRPr lang="fr-FR"/>
          </a:p>
        </p:txBody>
      </p:sp>
      <p:sp>
        <p:nvSpPr>
          <p:cNvPr id="2" name="Espace réservé du numéro de diapositive 6">
            <a:extLst>
              <a:ext uri="{FF2B5EF4-FFF2-40B4-BE49-F238E27FC236}">
                <a16:creationId xmlns:a16="http://schemas.microsoft.com/office/drawing/2014/main" id="{C62DFC98-ADFC-4F45-B7E7-6852E6ED09ED}"/>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15C107BE-B2C8-44E2-BC3B-6E52DA53BBF0}" type="slidenum">
              <a:t>4</a:t>
            </a:fld>
            <a:endParaRPr lang="fr-FR"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Espace réservé de l'image des diapositives 1">
            <a:extLst>
              <a:ext uri="{FF2B5EF4-FFF2-40B4-BE49-F238E27FC236}">
                <a16:creationId xmlns:a16="http://schemas.microsoft.com/office/drawing/2014/main" id="{D4A77DBD-685C-4880-B0F2-40F56E2DFE01}"/>
              </a:ext>
            </a:extLst>
          </p:cNvPr>
          <p:cNvSpPr>
            <a:spLocks noGrp="1" noRot="1" noChangeAspect="1"/>
          </p:cNvSpPr>
          <p:nvPr>
            <p:ph type="sldImg"/>
          </p:nvPr>
        </p:nvSpPr>
        <p:spPr>
          <a:xfrm>
            <a:off x="217488" y="812800"/>
            <a:ext cx="7123112" cy="4008438"/>
          </a:xfrm>
        </p:spPr>
        <p:style>
          <a:lnRef idx="2">
            <a:schemeClr val="accent1">
              <a:shade val="50000"/>
            </a:schemeClr>
          </a:lnRef>
          <a:fillRef idx="1">
            <a:schemeClr val="accent1"/>
          </a:fillRef>
          <a:effectRef idx="0">
            <a:schemeClr val="accent1"/>
          </a:effectRef>
          <a:fontRef idx="minor">
            <a:schemeClr val="lt1"/>
          </a:fontRef>
        </p:style>
      </p:sp>
      <p:sp>
        <p:nvSpPr>
          <p:cNvPr id="4" name="Espace réservé des notes 2">
            <a:extLst>
              <a:ext uri="{FF2B5EF4-FFF2-40B4-BE49-F238E27FC236}">
                <a16:creationId xmlns:a16="http://schemas.microsoft.com/office/drawing/2014/main" id="{B4F9C5A5-83EC-44A9-9C8F-9257170E2057}"/>
              </a:ext>
            </a:extLst>
          </p:cNvPr>
          <p:cNvSpPr txBox="1">
            <a:spLocks noGrp="1"/>
          </p:cNvSpPr>
          <p:nvPr>
            <p:ph type="body" sz="quarter" idx="1"/>
          </p:nvPr>
        </p:nvSpPr>
        <p:spPr/>
        <p:txBody>
          <a:bodyPr/>
          <a:lstStyle/>
          <a:p>
            <a:endParaRPr lang="fr-FR"/>
          </a:p>
        </p:txBody>
      </p:sp>
    </p:spTree>
    <p:extLst>
      <p:ext uri="{BB962C8B-B14F-4D97-AF65-F5344CB8AC3E}">
        <p14:creationId xmlns:p14="http://schemas.microsoft.com/office/powerpoint/2010/main" val="1787883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9A411B13-5517-489C-91BE-A4CF60271DD2}" type="datetimeFigureOut">
              <a:rPr lang="fr-FR" smtClean="0"/>
              <a:t>25/02/2018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3D0096-041A-4BB1-8098-A4EBB574CB7D}" type="slidenum">
              <a:rPr lang="fr-FR" smtClean="0"/>
              <a:t>‹N°›</a:t>
            </a:fld>
            <a:endParaRPr lang="fr-FR"/>
          </a:p>
        </p:txBody>
      </p:sp>
    </p:spTree>
    <p:extLst>
      <p:ext uri="{BB962C8B-B14F-4D97-AF65-F5344CB8AC3E}">
        <p14:creationId xmlns:p14="http://schemas.microsoft.com/office/powerpoint/2010/main" val="106845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A411B13-5517-489C-91BE-A4CF60271DD2}" type="datetimeFigureOut">
              <a:rPr lang="fr-FR" smtClean="0"/>
              <a:t>25/02/2018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3D0096-041A-4BB1-8098-A4EBB574CB7D}" type="slidenum">
              <a:rPr lang="fr-FR" smtClean="0"/>
              <a:t>‹N°›</a:t>
            </a:fld>
            <a:endParaRPr lang="fr-FR"/>
          </a:p>
        </p:txBody>
      </p:sp>
    </p:spTree>
    <p:extLst>
      <p:ext uri="{BB962C8B-B14F-4D97-AF65-F5344CB8AC3E}">
        <p14:creationId xmlns:p14="http://schemas.microsoft.com/office/powerpoint/2010/main" val="1410085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A411B13-5517-489C-91BE-A4CF60271DD2}" type="datetimeFigureOut">
              <a:rPr lang="fr-FR" smtClean="0"/>
              <a:t>25/02/2018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3D0096-041A-4BB1-8098-A4EBB574CB7D}" type="slidenum">
              <a:rPr lang="fr-FR" smtClean="0"/>
              <a:t>‹N°›</a:t>
            </a:fld>
            <a:endParaRPr lang="fr-FR"/>
          </a:p>
        </p:txBody>
      </p:sp>
    </p:spTree>
    <p:extLst>
      <p:ext uri="{BB962C8B-B14F-4D97-AF65-F5344CB8AC3E}">
        <p14:creationId xmlns:p14="http://schemas.microsoft.com/office/powerpoint/2010/main" val="1103712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1_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C4D0956-DC7E-474C-B82F-39E929D3AA51}"/>
              </a:ext>
            </a:extLst>
          </p:cNvPr>
          <p:cNvSpPr txBox="1">
            <a:spLocks noGrp="1"/>
          </p:cNvSpPr>
          <p:nvPr>
            <p:ph type="dt" sz="half" idx="7"/>
          </p:nvPr>
        </p:nvSpPr>
        <p:spPr/>
        <p:txBody>
          <a:bodyPr/>
          <a:lstStyle>
            <a:lvl1pPr>
              <a:defRPr/>
            </a:lvl1pPr>
          </a:lstStyle>
          <a:p>
            <a:pPr lvl="0"/>
            <a:endParaRPr lang="fr-FR"/>
          </a:p>
        </p:txBody>
      </p:sp>
      <p:sp>
        <p:nvSpPr>
          <p:cNvPr id="3" name="Espace réservé du pied de page 2">
            <a:extLst>
              <a:ext uri="{FF2B5EF4-FFF2-40B4-BE49-F238E27FC236}">
                <a16:creationId xmlns:a16="http://schemas.microsoft.com/office/drawing/2014/main" id="{72D3BCDC-9A40-485E-91F1-1A0FD0A25EF3}"/>
              </a:ext>
            </a:extLst>
          </p:cNvPr>
          <p:cNvSpPr txBox="1">
            <a:spLocks noGrp="1"/>
          </p:cNvSpPr>
          <p:nvPr>
            <p:ph type="ftr" sz="quarter" idx="9"/>
          </p:nvPr>
        </p:nvSpPr>
        <p:spPr/>
        <p:txBody>
          <a:bodyPr/>
          <a:lstStyle>
            <a:lvl1pPr>
              <a:defRPr/>
            </a:lvl1pPr>
          </a:lstStyle>
          <a:p>
            <a:pPr lvl="0"/>
            <a:endParaRPr lang="fr-FR"/>
          </a:p>
        </p:txBody>
      </p:sp>
      <p:sp>
        <p:nvSpPr>
          <p:cNvPr id="4" name="Espace réservé du numéro de diapositive 3">
            <a:extLst>
              <a:ext uri="{FF2B5EF4-FFF2-40B4-BE49-F238E27FC236}">
                <a16:creationId xmlns:a16="http://schemas.microsoft.com/office/drawing/2014/main" id="{A64673BA-70F7-4EF1-8F21-B79FFB5F86E9}"/>
              </a:ext>
            </a:extLst>
          </p:cNvPr>
          <p:cNvSpPr txBox="1">
            <a:spLocks noGrp="1"/>
          </p:cNvSpPr>
          <p:nvPr>
            <p:ph type="sldNum" sz="quarter" idx="8"/>
          </p:nvPr>
        </p:nvSpPr>
        <p:spPr/>
        <p:txBody>
          <a:bodyPr/>
          <a:lstStyle>
            <a:lvl1pPr>
              <a:defRPr/>
            </a:lvl1pPr>
          </a:lstStyle>
          <a:p>
            <a:pPr lvl="0"/>
            <a:fld id="{C15DF87F-5CA5-492D-8C3B-847CCB8117B7}" type="slidenum">
              <a:t>‹N°›</a:t>
            </a:fld>
            <a:endParaRPr lang="fr-FR"/>
          </a:p>
        </p:txBody>
      </p:sp>
      <p:sp>
        <p:nvSpPr>
          <p:cNvPr id="5" name="Titre 4">
            <a:extLst>
              <a:ext uri="{FF2B5EF4-FFF2-40B4-BE49-F238E27FC236}">
                <a16:creationId xmlns:a16="http://schemas.microsoft.com/office/drawing/2014/main" id="{B6E9FCBB-5A6B-4716-A0B0-A0BFF73DFC77}"/>
              </a:ext>
            </a:extLst>
          </p:cNvPr>
          <p:cNvSpPr txBox="1">
            <a:spLocks noGrp="1"/>
          </p:cNvSpPr>
          <p:nvPr>
            <p:ph type="title" idx="4294967295"/>
          </p:nvPr>
        </p:nvSpPr>
        <p:spPr>
          <a:xfrm>
            <a:off x="609561" y="273352"/>
            <a:ext cx="10972120" cy="1144682"/>
          </a:xfrm>
        </p:spPr>
        <p:txBody>
          <a:bodyPr/>
          <a:lstStyle>
            <a:lvl1pPr>
              <a:defRPr/>
            </a:lvl1pPr>
          </a:lstStyle>
          <a:p>
            <a:endParaRPr lang="fr-FR"/>
          </a:p>
        </p:txBody>
      </p:sp>
      <p:sp>
        <p:nvSpPr>
          <p:cNvPr id="6" name="Espace réservé du texte 5">
            <a:extLst>
              <a:ext uri="{FF2B5EF4-FFF2-40B4-BE49-F238E27FC236}">
                <a16:creationId xmlns:a16="http://schemas.microsoft.com/office/drawing/2014/main" id="{AE828292-D80B-4909-9200-8FAC14471EF9}"/>
              </a:ext>
            </a:extLst>
          </p:cNvPr>
          <p:cNvSpPr txBox="1">
            <a:spLocks noGrp="1"/>
          </p:cNvSpPr>
          <p:nvPr>
            <p:ph type="body" idx="4294967295"/>
          </p:nvPr>
        </p:nvSpPr>
        <p:spPr>
          <a:xfrm>
            <a:off x="609561" y="1604514"/>
            <a:ext cx="10972120" cy="3977158"/>
          </a:xfrm>
        </p:spPr>
        <p:txBody>
          <a:bodyPr/>
          <a:lstStyle>
            <a:lvl1pPr>
              <a:spcBef>
                <a:spcPts val="1286"/>
              </a:spcBef>
              <a:defRPr/>
            </a:lvl1pPr>
          </a:lstStyle>
          <a:p>
            <a:endParaRPr lang="fr-FR"/>
          </a:p>
        </p:txBody>
      </p:sp>
    </p:spTree>
    <p:extLst>
      <p:ext uri="{BB962C8B-B14F-4D97-AF65-F5344CB8AC3E}">
        <p14:creationId xmlns:p14="http://schemas.microsoft.com/office/powerpoint/2010/main" val="411650064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A411B13-5517-489C-91BE-A4CF60271DD2}" type="datetimeFigureOut">
              <a:rPr lang="fr-FR" smtClean="0"/>
              <a:t>25/02/2018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3D0096-041A-4BB1-8098-A4EBB574CB7D}" type="slidenum">
              <a:rPr lang="fr-FR" smtClean="0"/>
              <a:t>‹N°›</a:t>
            </a:fld>
            <a:endParaRPr lang="fr-FR"/>
          </a:p>
        </p:txBody>
      </p:sp>
    </p:spTree>
    <p:extLst>
      <p:ext uri="{BB962C8B-B14F-4D97-AF65-F5344CB8AC3E}">
        <p14:creationId xmlns:p14="http://schemas.microsoft.com/office/powerpoint/2010/main" val="925901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9A411B13-5517-489C-91BE-A4CF60271DD2}" type="datetimeFigureOut">
              <a:rPr lang="fr-FR" smtClean="0"/>
              <a:t>25/02/2018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3D0096-041A-4BB1-8098-A4EBB574CB7D}" type="slidenum">
              <a:rPr lang="fr-FR" smtClean="0"/>
              <a:t>‹N°›</a:t>
            </a:fld>
            <a:endParaRPr lang="fr-FR"/>
          </a:p>
        </p:txBody>
      </p:sp>
    </p:spTree>
    <p:extLst>
      <p:ext uri="{BB962C8B-B14F-4D97-AF65-F5344CB8AC3E}">
        <p14:creationId xmlns:p14="http://schemas.microsoft.com/office/powerpoint/2010/main" val="155138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A411B13-5517-489C-91BE-A4CF60271DD2}" type="datetimeFigureOut">
              <a:rPr lang="fr-FR" smtClean="0"/>
              <a:t>25/02/2018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3D0096-041A-4BB1-8098-A4EBB574CB7D}" type="slidenum">
              <a:rPr lang="fr-FR" smtClean="0"/>
              <a:t>‹N°›</a:t>
            </a:fld>
            <a:endParaRPr lang="fr-FR"/>
          </a:p>
        </p:txBody>
      </p:sp>
    </p:spTree>
    <p:extLst>
      <p:ext uri="{BB962C8B-B14F-4D97-AF65-F5344CB8AC3E}">
        <p14:creationId xmlns:p14="http://schemas.microsoft.com/office/powerpoint/2010/main" val="2426703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A411B13-5517-489C-91BE-A4CF60271DD2}" type="datetimeFigureOut">
              <a:rPr lang="fr-FR" smtClean="0"/>
              <a:t>25/02/2018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B3D0096-041A-4BB1-8098-A4EBB574CB7D}" type="slidenum">
              <a:rPr lang="fr-FR" smtClean="0"/>
              <a:t>‹N°›</a:t>
            </a:fld>
            <a:endParaRPr lang="fr-FR"/>
          </a:p>
        </p:txBody>
      </p:sp>
    </p:spTree>
    <p:extLst>
      <p:ext uri="{BB962C8B-B14F-4D97-AF65-F5344CB8AC3E}">
        <p14:creationId xmlns:p14="http://schemas.microsoft.com/office/powerpoint/2010/main" val="548727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9A411B13-5517-489C-91BE-A4CF60271DD2}" type="datetimeFigureOut">
              <a:rPr lang="fr-FR" smtClean="0"/>
              <a:t>25/02/2018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B3D0096-041A-4BB1-8098-A4EBB574CB7D}" type="slidenum">
              <a:rPr lang="fr-FR" smtClean="0"/>
              <a:t>‹N°›</a:t>
            </a:fld>
            <a:endParaRPr lang="fr-FR"/>
          </a:p>
        </p:txBody>
      </p:sp>
    </p:spTree>
    <p:extLst>
      <p:ext uri="{BB962C8B-B14F-4D97-AF65-F5344CB8AC3E}">
        <p14:creationId xmlns:p14="http://schemas.microsoft.com/office/powerpoint/2010/main" val="2789680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A411B13-5517-489C-91BE-A4CF60271DD2}" type="datetimeFigureOut">
              <a:rPr lang="fr-FR" smtClean="0"/>
              <a:t>25/02/2018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B3D0096-041A-4BB1-8098-A4EBB574CB7D}" type="slidenum">
              <a:rPr lang="fr-FR" smtClean="0"/>
              <a:t>‹N°›</a:t>
            </a:fld>
            <a:endParaRPr lang="fr-FR"/>
          </a:p>
        </p:txBody>
      </p:sp>
    </p:spTree>
    <p:extLst>
      <p:ext uri="{BB962C8B-B14F-4D97-AF65-F5344CB8AC3E}">
        <p14:creationId xmlns:p14="http://schemas.microsoft.com/office/powerpoint/2010/main" val="3078323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9A411B13-5517-489C-91BE-A4CF60271DD2}" type="datetimeFigureOut">
              <a:rPr lang="fr-FR" smtClean="0"/>
              <a:t>25/02/2018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3D0096-041A-4BB1-8098-A4EBB574CB7D}" type="slidenum">
              <a:rPr lang="fr-FR" smtClean="0"/>
              <a:t>‹N°›</a:t>
            </a:fld>
            <a:endParaRPr lang="fr-FR"/>
          </a:p>
        </p:txBody>
      </p:sp>
    </p:spTree>
    <p:extLst>
      <p:ext uri="{BB962C8B-B14F-4D97-AF65-F5344CB8AC3E}">
        <p14:creationId xmlns:p14="http://schemas.microsoft.com/office/powerpoint/2010/main" val="1172318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9A411B13-5517-489C-91BE-A4CF60271DD2}" type="datetimeFigureOut">
              <a:rPr lang="fr-FR" smtClean="0"/>
              <a:t>25/02/2018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3D0096-041A-4BB1-8098-A4EBB574CB7D}" type="slidenum">
              <a:rPr lang="fr-FR" smtClean="0"/>
              <a:t>‹N°›</a:t>
            </a:fld>
            <a:endParaRPr lang="fr-FR"/>
          </a:p>
        </p:txBody>
      </p:sp>
    </p:spTree>
    <p:extLst>
      <p:ext uri="{BB962C8B-B14F-4D97-AF65-F5344CB8AC3E}">
        <p14:creationId xmlns:p14="http://schemas.microsoft.com/office/powerpoint/2010/main" val="2486866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11B13-5517-489C-91BE-A4CF60271DD2}" type="datetimeFigureOut">
              <a:rPr lang="fr-FR" smtClean="0"/>
              <a:t>25/02/2018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3D0096-041A-4BB1-8098-A4EBB574CB7D}" type="slidenum">
              <a:rPr lang="fr-FR" smtClean="0"/>
              <a:t>‹N°›</a:t>
            </a:fld>
            <a:endParaRPr lang="fr-FR"/>
          </a:p>
        </p:txBody>
      </p:sp>
    </p:spTree>
    <p:extLst>
      <p:ext uri="{BB962C8B-B14F-4D97-AF65-F5344CB8AC3E}">
        <p14:creationId xmlns:p14="http://schemas.microsoft.com/office/powerpoint/2010/main" val="4124021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741516" y="1356039"/>
            <a:ext cx="6277168" cy="1815882"/>
          </a:xfrm>
          <a:prstGeom prst="rect">
            <a:avLst/>
          </a:prstGeom>
          <a:noFill/>
        </p:spPr>
        <p:txBody>
          <a:bodyPr wrap="none" rtlCol="0">
            <a:spAutoFit/>
          </a:bodyPr>
          <a:lstStyle/>
          <a:p>
            <a:pPr algn="ctr"/>
            <a:r>
              <a:rPr lang="fr-FR" sz="2800" b="1" dirty="0"/>
              <a:t>Cycle 3   -   6ème</a:t>
            </a:r>
          </a:p>
          <a:p>
            <a:pPr algn="ctr"/>
            <a:r>
              <a:rPr lang="fr-FR" sz="2800" b="1" dirty="0"/>
              <a:t>Enseignement de sciences et </a:t>
            </a:r>
            <a:r>
              <a:rPr lang="fr-FR" sz="2800" b="1" dirty="0" smtClean="0"/>
              <a:t>technologie</a:t>
            </a:r>
          </a:p>
          <a:p>
            <a:pPr algn="ctr"/>
            <a:endParaRPr lang="fr-FR" sz="2800" b="1" dirty="0" smtClean="0"/>
          </a:p>
          <a:p>
            <a:pPr algn="ctr"/>
            <a:r>
              <a:rPr lang="fr-FR" sz="2800" b="1" dirty="0" smtClean="0"/>
              <a:t>Thème 2</a:t>
            </a:r>
            <a:endParaRPr lang="fr-FR" sz="2800" b="1" dirty="0"/>
          </a:p>
        </p:txBody>
      </p:sp>
      <p:grpSp>
        <p:nvGrpSpPr>
          <p:cNvPr id="5" name="Groupe 4">
            <a:extLst>
              <a:ext uri="{FF2B5EF4-FFF2-40B4-BE49-F238E27FC236}">
                <a16:creationId xmlns:a16="http://schemas.microsoft.com/office/drawing/2014/main" id="{C9EF719F-11C6-45EA-9BE8-FDE641541B81}"/>
              </a:ext>
            </a:extLst>
          </p:cNvPr>
          <p:cNvGrpSpPr/>
          <p:nvPr/>
        </p:nvGrpSpPr>
        <p:grpSpPr>
          <a:xfrm>
            <a:off x="4077054" y="3891473"/>
            <a:ext cx="5568881" cy="1518699"/>
            <a:chOff x="2737379" y="3925754"/>
            <a:chExt cx="5592309" cy="1727973"/>
          </a:xfrm>
        </p:grpSpPr>
        <p:sp>
          <p:nvSpPr>
            <p:cNvPr id="6" name="ZoneTexte 5">
              <a:extLst>
                <a:ext uri="{FF2B5EF4-FFF2-40B4-BE49-F238E27FC236}">
                  <a16:creationId xmlns:a16="http://schemas.microsoft.com/office/drawing/2014/main" id="{9BCF3425-C7B8-4DF9-8CC2-9F8C5762FAC5}"/>
                </a:ext>
              </a:extLst>
            </p:cNvPr>
            <p:cNvSpPr txBox="1"/>
            <p:nvPr/>
          </p:nvSpPr>
          <p:spPr>
            <a:xfrm>
              <a:off x="2741516" y="4020064"/>
              <a:ext cx="2879000" cy="315169"/>
            </a:xfrm>
            <a:prstGeom prst="rect">
              <a:avLst/>
            </a:prstGeom>
            <a:noFill/>
            <a:ln>
              <a:solidFill>
                <a:srgbClr val="0070C0"/>
              </a:solidFill>
            </a:ln>
          </p:spPr>
          <p:txBody>
            <a:bodyPr wrap="none" rtlCol="0">
              <a:spAutoFit/>
            </a:bodyPr>
            <a:lstStyle/>
            <a:p>
              <a:r>
                <a:rPr lang="fr-FR" sz="1200" dirty="0">
                  <a:solidFill>
                    <a:srgbClr val="0070C0"/>
                  </a:solidFill>
                </a:rPr>
                <a:t>Matière, </a:t>
              </a:r>
              <a:r>
                <a:rPr lang="fr-FR" sz="1200" dirty="0">
                  <a:solidFill>
                    <a:srgbClr val="00B0F0"/>
                  </a:solidFill>
                </a:rPr>
                <a:t>mouvement</a:t>
              </a:r>
              <a:r>
                <a:rPr lang="fr-FR" sz="1200" dirty="0">
                  <a:solidFill>
                    <a:srgbClr val="0070C0"/>
                  </a:solidFill>
                </a:rPr>
                <a:t>, </a:t>
              </a:r>
              <a:r>
                <a:rPr lang="fr-FR" sz="1200" dirty="0">
                  <a:solidFill>
                    <a:srgbClr val="7030A0"/>
                  </a:solidFill>
                </a:rPr>
                <a:t>énergie</a:t>
              </a:r>
              <a:r>
                <a:rPr lang="fr-FR" sz="1200" dirty="0">
                  <a:solidFill>
                    <a:srgbClr val="0070C0"/>
                  </a:solidFill>
                </a:rPr>
                <a:t>, information</a:t>
              </a:r>
            </a:p>
          </p:txBody>
        </p:sp>
        <p:sp>
          <p:nvSpPr>
            <p:cNvPr id="7" name="ZoneTexte 6">
              <a:extLst>
                <a:ext uri="{FF2B5EF4-FFF2-40B4-BE49-F238E27FC236}">
                  <a16:creationId xmlns:a16="http://schemas.microsoft.com/office/drawing/2014/main" id="{975FA1D9-E065-4FEC-A852-719C049FCCDF}"/>
                </a:ext>
              </a:extLst>
            </p:cNvPr>
            <p:cNvSpPr txBox="1"/>
            <p:nvPr/>
          </p:nvSpPr>
          <p:spPr>
            <a:xfrm>
              <a:off x="2741516" y="4435873"/>
              <a:ext cx="3738026" cy="315169"/>
            </a:xfrm>
            <a:prstGeom prst="rect">
              <a:avLst/>
            </a:prstGeom>
            <a:noFill/>
            <a:ln>
              <a:solidFill>
                <a:srgbClr val="FF0000"/>
              </a:solidFill>
            </a:ln>
          </p:spPr>
          <p:txBody>
            <a:bodyPr wrap="none" rtlCol="0">
              <a:spAutoFit/>
            </a:bodyPr>
            <a:lstStyle/>
            <a:p>
              <a:r>
                <a:rPr lang="fr-FR" sz="1200" dirty="0">
                  <a:solidFill>
                    <a:srgbClr val="FF0000"/>
                  </a:solidFill>
                </a:rPr>
                <a:t>Le vivant, sa diversité et les fonctions qui le caractérisent</a:t>
              </a:r>
            </a:p>
          </p:txBody>
        </p:sp>
        <p:sp>
          <p:nvSpPr>
            <p:cNvPr id="8" name="ZoneTexte 7">
              <a:extLst>
                <a:ext uri="{FF2B5EF4-FFF2-40B4-BE49-F238E27FC236}">
                  <a16:creationId xmlns:a16="http://schemas.microsoft.com/office/drawing/2014/main" id="{3544738E-64E3-4C66-B8D9-95474DCA63D1}"/>
                </a:ext>
              </a:extLst>
            </p:cNvPr>
            <p:cNvSpPr txBox="1"/>
            <p:nvPr/>
          </p:nvSpPr>
          <p:spPr>
            <a:xfrm>
              <a:off x="2741516" y="4845356"/>
              <a:ext cx="2139675" cy="315169"/>
            </a:xfrm>
            <a:prstGeom prst="rect">
              <a:avLst/>
            </a:prstGeom>
            <a:noFill/>
            <a:ln>
              <a:solidFill>
                <a:srgbClr val="00B050"/>
              </a:solidFill>
            </a:ln>
          </p:spPr>
          <p:txBody>
            <a:bodyPr wrap="none" rtlCol="0">
              <a:spAutoFit/>
            </a:bodyPr>
            <a:lstStyle/>
            <a:p>
              <a:r>
                <a:rPr lang="fr-FR" sz="1200" dirty="0">
                  <a:solidFill>
                    <a:srgbClr val="00B050"/>
                  </a:solidFill>
                </a:rPr>
                <a:t>Matériaux et objets techniques</a:t>
              </a:r>
            </a:p>
          </p:txBody>
        </p:sp>
        <p:sp>
          <p:nvSpPr>
            <p:cNvPr id="10" name="ZoneTexte 9">
              <a:extLst>
                <a:ext uri="{FF2B5EF4-FFF2-40B4-BE49-F238E27FC236}">
                  <a16:creationId xmlns:a16="http://schemas.microsoft.com/office/drawing/2014/main" id="{7A8A7F96-A864-4BDB-86A3-DFD04D6D516D}"/>
                </a:ext>
              </a:extLst>
            </p:cNvPr>
            <p:cNvSpPr txBox="1"/>
            <p:nvPr/>
          </p:nvSpPr>
          <p:spPr>
            <a:xfrm>
              <a:off x="2737379" y="5279560"/>
              <a:ext cx="3903185" cy="315169"/>
            </a:xfrm>
            <a:prstGeom prst="rect">
              <a:avLst/>
            </a:prstGeom>
            <a:noFill/>
            <a:ln>
              <a:solidFill>
                <a:schemeClr val="accent2">
                  <a:lumMod val="75000"/>
                </a:schemeClr>
              </a:solidFill>
            </a:ln>
          </p:spPr>
          <p:txBody>
            <a:bodyPr wrap="none" rtlCol="0">
              <a:spAutoFit/>
            </a:bodyPr>
            <a:lstStyle/>
            <a:p>
              <a:r>
                <a:rPr lang="fr-FR" sz="1200" dirty="0">
                  <a:solidFill>
                    <a:schemeClr val="accent2">
                      <a:lumMod val="75000"/>
                    </a:schemeClr>
                  </a:solidFill>
                </a:rPr>
                <a:t>La planète Terre. Les êtres vivants dans leur environnement</a:t>
              </a:r>
            </a:p>
          </p:txBody>
        </p:sp>
        <p:sp>
          <p:nvSpPr>
            <p:cNvPr id="11" name="ZoneTexte 10">
              <a:extLst>
                <a:ext uri="{FF2B5EF4-FFF2-40B4-BE49-F238E27FC236}">
                  <a16:creationId xmlns:a16="http://schemas.microsoft.com/office/drawing/2014/main" id="{D4756F04-E167-4226-9970-F6964042342A}"/>
                </a:ext>
              </a:extLst>
            </p:cNvPr>
            <p:cNvSpPr txBox="1"/>
            <p:nvPr/>
          </p:nvSpPr>
          <p:spPr>
            <a:xfrm>
              <a:off x="7137509" y="4622448"/>
              <a:ext cx="1192179" cy="315169"/>
            </a:xfrm>
            <a:prstGeom prst="rect">
              <a:avLst/>
            </a:prstGeom>
            <a:noFill/>
          </p:spPr>
          <p:txBody>
            <a:bodyPr wrap="none" rtlCol="0">
              <a:spAutoFit/>
            </a:bodyPr>
            <a:lstStyle/>
            <a:p>
              <a:r>
                <a:rPr lang="fr-FR" sz="1200" dirty="0"/>
                <a:t>code de couleur</a:t>
              </a:r>
            </a:p>
          </p:txBody>
        </p:sp>
        <p:sp>
          <p:nvSpPr>
            <p:cNvPr id="12" name="Accolade fermante 11">
              <a:extLst>
                <a:ext uri="{FF2B5EF4-FFF2-40B4-BE49-F238E27FC236}">
                  <a16:creationId xmlns:a16="http://schemas.microsoft.com/office/drawing/2014/main" id="{C4B78F59-E595-4885-9856-C8AE548044DA}"/>
                </a:ext>
              </a:extLst>
            </p:cNvPr>
            <p:cNvSpPr/>
            <p:nvPr/>
          </p:nvSpPr>
          <p:spPr>
            <a:xfrm>
              <a:off x="6742741" y="3925754"/>
              <a:ext cx="292591" cy="1727973"/>
            </a:xfrm>
            <a:prstGeom prst="rightBrace">
              <a:avLst>
                <a:gd name="adj1" fmla="val 45042"/>
                <a:gd name="adj2" fmla="val 50000"/>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sz="1200"/>
            </a:p>
          </p:txBody>
        </p:sp>
      </p:grpSp>
    </p:spTree>
    <p:extLst>
      <p:ext uri="{BB962C8B-B14F-4D97-AF65-F5344CB8AC3E}">
        <p14:creationId xmlns:p14="http://schemas.microsoft.com/office/powerpoint/2010/main" val="3619775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254678" y="1178985"/>
            <a:ext cx="2734294" cy="461665"/>
          </a:xfrm>
          <a:prstGeom prst="rect">
            <a:avLst/>
          </a:prstGeom>
          <a:noFill/>
          <a:ln w="19050">
            <a:solidFill>
              <a:srgbClr val="7030A0"/>
            </a:solidFill>
          </a:ln>
        </p:spPr>
        <p:txBody>
          <a:bodyPr wrap="square" rtlCol="0">
            <a:spAutoFit/>
          </a:bodyPr>
          <a:lstStyle/>
          <a:p>
            <a:r>
              <a:rPr lang="fr-FR" sz="1200" b="1" dirty="0">
                <a:solidFill>
                  <a:srgbClr val="7030A0"/>
                </a:solidFill>
              </a:rPr>
              <a:t>Quelle est la forme d’énergie à l’origine du déplacement des coureurs, du vélo ?</a:t>
            </a:r>
          </a:p>
        </p:txBody>
      </p:sp>
      <p:sp>
        <p:nvSpPr>
          <p:cNvPr id="5" name="ZoneTexte 4">
            <a:hlinkClick r:id="rId2" action="ppaction://hlinksldjump"/>
          </p:cNvPr>
          <p:cNvSpPr txBox="1"/>
          <p:nvPr/>
        </p:nvSpPr>
        <p:spPr>
          <a:xfrm>
            <a:off x="4760764" y="2223386"/>
            <a:ext cx="3081934" cy="1015663"/>
          </a:xfrm>
          <a:prstGeom prst="rect">
            <a:avLst/>
          </a:prstGeom>
          <a:noFill/>
        </p:spPr>
        <p:txBody>
          <a:bodyPr wrap="none" rtlCol="0">
            <a:spAutoFit/>
          </a:bodyPr>
          <a:lstStyle/>
          <a:p>
            <a:pPr algn="ctr"/>
            <a:r>
              <a:rPr lang="fr-FR" sz="2000" b="1" dirty="0">
                <a:solidFill>
                  <a:srgbClr val="FF33CC"/>
                </a:solidFill>
              </a:rPr>
              <a:t>Se préparer au mieux pour </a:t>
            </a:r>
          </a:p>
          <a:p>
            <a:pPr algn="ctr"/>
            <a:r>
              <a:rPr lang="fr-FR" sz="2000" b="1" dirty="0">
                <a:solidFill>
                  <a:srgbClr val="FF33CC"/>
                </a:solidFill>
              </a:rPr>
              <a:t>une randonnée en vélo</a:t>
            </a:r>
          </a:p>
          <a:p>
            <a:pPr algn="ctr"/>
            <a:r>
              <a:rPr lang="fr-FR" sz="2000" b="1" dirty="0">
                <a:solidFill>
                  <a:srgbClr val="FF33CC"/>
                </a:solidFill>
              </a:rPr>
              <a:t>6</a:t>
            </a:r>
            <a:r>
              <a:rPr lang="fr-FR" sz="2000" b="1" baseline="30000" dirty="0">
                <a:solidFill>
                  <a:srgbClr val="FF33CC"/>
                </a:solidFill>
              </a:rPr>
              <a:t>ème</a:t>
            </a:r>
            <a:r>
              <a:rPr lang="fr-FR" sz="2000" b="1" dirty="0">
                <a:solidFill>
                  <a:srgbClr val="FF33CC"/>
                </a:solidFill>
              </a:rPr>
              <a:t> </a:t>
            </a:r>
          </a:p>
        </p:txBody>
      </p:sp>
      <p:cxnSp>
        <p:nvCxnSpPr>
          <p:cNvPr id="10" name="Connecteur : en arc 9"/>
          <p:cNvCxnSpPr>
            <a:cxnSpLocks/>
          </p:cNvCxnSpPr>
          <p:nvPr/>
        </p:nvCxnSpPr>
        <p:spPr>
          <a:xfrm rot="5400000" flipH="1" flipV="1">
            <a:off x="6878586" y="1714061"/>
            <a:ext cx="490481" cy="414285"/>
          </a:xfrm>
          <a:prstGeom prst="curvedConnector3">
            <a:avLst>
              <a:gd name="adj1" fmla="val 50000"/>
            </a:avLst>
          </a:prstGeom>
          <a:ln w="127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27" name="ZoneTexte 26"/>
          <p:cNvSpPr txBox="1"/>
          <p:nvPr/>
        </p:nvSpPr>
        <p:spPr>
          <a:xfrm>
            <a:off x="2314616" y="282306"/>
            <a:ext cx="2882500" cy="461665"/>
          </a:xfrm>
          <a:prstGeom prst="rect">
            <a:avLst/>
          </a:prstGeom>
          <a:noFill/>
          <a:ln w="19050">
            <a:solidFill>
              <a:srgbClr val="FF0000"/>
            </a:solidFill>
          </a:ln>
        </p:spPr>
        <p:txBody>
          <a:bodyPr wrap="square" rtlCol="0">
            <a:spAutoFit/>
          </a:bodyPr>
          <a:lstStyle/>
          <a:p>
            <a:r>
              <a:rPr lang="fr-FR" sz="1200" b="1" dirty="0">
                <a:solidFill>
                  <a:srgbClr val="FF0000"/>
                </a:solidFill>
              </a:rPr>
              <a:t>Comment se procurer l’énergie nécessaire au fonctionnement de notre corps ?</a:t>
            </a:r>
          </a:p>
        </p:txBody>
      </p:sp>
      <p:cxnSp>
        <p:nvCxnSpPr>
          <p:cNvPr id="30" name="Connecteur : en arc 29"/>
          <p:cNvCxnSpPr>
            <a:cxnSpLocks/>
          </p:cNvCxnSpPr>
          <p:nvPr/>
        </p:nvCxnSpPr>
        <p:spPr>
          <a:xfrm rot="16200000" flipV="1">
            <a:off x="4301089" y="1194000"/>
            <a:ext cx="1273690" cy="512164"/>
          </a:xfrm>
          <a:prstGeom prst="curvedConnector3">
            <a:avLst>
              <a:gd name="adj1" fmla="val 50000"/>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1" name="Connecteur : en arc 60"/>
          <p:cNvCxnSpPr>
            <a:cxnSpLocks/>
          </p:cNvCxnSpPr>
          <p:nvPr/>
        </p:nvCxnSpPr>
        <p:spPr>
          <a:xfrm rot="16200000" flipH="1">
            <a:off x="9235174" y="4297496"/>
            <a:ext cx="483505" cy="443878"/>
          </a:xfrm>
          <a:prstGeom prst="curvedConnector3">
            <a:avLst>
              <a:gd name="adj1" fmla="val 50000"/>
            </a:avLst>
          </a:prstGeom>
          <a:ln w="127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62" name="ZoneTexte 61"/>
          <p:cNvSpPr txBox="1"/>
          <p:nvPr/>
        </p:nvSpPr>
        <p:spPr>
          <a:xfrm>
            <a:off x="9311153" y="4800772"/>
            <a:ext cx="1680274" cy="1277273"/>
          </a:xfrm>
          <a:prstGeom prst="rect">
            <a:avLst/>
          </a:prstGeom>
          <a:noFill/>
        </p:spPr>
        <p:txBody>
          <a:bodyPr wrap="square" rtlCol="0">
            <a:spAutoFit/>
          </a:bodyPr>
          <a:lstStyle/>
          <a:p>
            <a:r>
              <a:rPr lang="fr-FR" sz="1100" dirty="0">
                <a:solidFill>
                  <a:srgbClr val="0070C0"/>
                </a:solidFill>
                <a:latin typeface="Calibri" pitchFamily="34" charset="0"/>
              </a:rPr>
              <a:t>Mesure de masse</a:t>
            </a:r>
          </a:p>
          <a:p>
            <a:r>
              <a:rPr lang="fr-FR" sz="1100" dirty="0">
                <a:solidFill>
                  <a:srgbClr val="0070C0"/>
                </a:solidFill>
                <a:latin typeface="Calibri" pitchFamily="34" charset="0"/>
              </a:rPr>
              <a:t>Mesure de volume</a:t>
            </a:r>
          </a:p>
          <a:p>
            <a:r>
              <a:rPr lang="fr-FR" sz="1100" dirty="0">
                <a:solidFill>
                  <a:srgbClr val="0070C0"/>
                </a:solidFill>
                <a:latin typeface="Calibri" pitchFamily="34" charset="0"/>
              </a:rPr>
              <a:t>Mélanges</a:t>
            </a:r>
          </a:p>
          <a:p>
            <a:r>
              <a:rPr lang="fr-FR" sz="1100" dirty="0">
                <a:solidFill>
                  <a:srgbClr val="0070C0"/>
                </a:solidFill>
                <a:latin typeface="Calibri" pitchFamily="34" charset="0"/>
              </a:rPr>
              <a:t>Identification d’un gaz</a:t>
            </a:r>
          </a:p>
          <a:p>
            <a:r>
              <a:rPr lang="fr-FR" sz="1100" dirty="0">
                <a:solidFill>
                  <a:srgbClr val="0070C0"/>
                </a:solidFill>
                <a:latin typeface="Calibri" pitchFamily="34" charset="0"/>
              </a:rPr>
              <a:t>Transformation chimique</a:t>
            </a:r>
          </a:p>
          <a:p>
            <a:r>
              <a:rPr lang="fr-FR" sz="1100" dirty="0">
                <a:solidFill>
                  <a:srgbClr val="0070C0"/>
                </a:solidFill>
                <a:latin typeface="Calibri" pitchFamily="34" charset="0"/>
              </a:rPr>
              <a:t>(Mélange dangereux)</a:t>
            </a:r>
          </a:p>
          <a:p>
            <a:r>
              <a:rPr lang="fr-FR" sz="1100" dirty="0">
                <a:solidFill>
                  <a:srgbClr val="0070C0"/>
                </a:solidFill>
                <a:latin typeface="Calibri" pitchFamily="34" charset="0"/>
              </a:rPr>
              <a:t>Conversions</a:t>
            </a:r>
          </a:p>
        </p:txBody>
      </p:sp>
      <p:sp>
        <p:nvSpPr>
          <p:cNvPr id="81" name="ZoneTexte 80"/>
          <p:cNvSpPr txBox="1"/>
          <p:nvPr/>
        </p:nvSpPr>
        <p:spPr>
          <a:xfrm>
            <a:off x="811173" y="2247369"/>
            <a:ext cx="1596359" cy="461665"/>
          </a:xfrm>
          <a:prstGeom prst="rect">
            <a:avLst/>
          </a:prstGeom>
          <a:noFill/>
          <a:ln w="19050">
            <a:solidFill>
              <a:srgbClr val="00B0F0"/>
            </a:solidFill>
          </a:ln>
        </p:spPr>
        <p:txBody>
          <a:bodyPr wrap="square" rtlCol="0">
            <a:spAutoFit/>
          </a:bodyPr>
          <a:lstStyle/>
          <a:p>
            <a:r>
              <a:rPr lang="fr-FR" sz="1200" b="1" dirty="0">
                <a:solidFill>
                  <a:srgbClr val="00B0F0"/>
                </a:solidFill>
              </a:rPr>
              <a:t>Comment décrire le mouvement du vélo ?</a:t>
            </a:r>
          </a:p>
        </p:txBody>
      </p:sp>
      <p:sp>
        <p:nvSpPr>
          <p:cNvPr id="82" name="ZoneTexte 81"/>
          <p:cNvSpPr txBox="1"/>
          <p:nvPr/>
        </p:nvSpPr>
        <p:spPr>
          <a:xfrm>
            <a:off x="1019745" y="3855797"/>
            <a:ext cx="2147607" cy="461665"/>
          </a:xfrm>
          <a:prstGeom prst="rect">
            <a:avLst/>
          </a:prstGeom>
          <a:noFill/>
          <a:ln w="19050">
            <a:solidFill>
              <a:srgbClr val="00B0F0"/>
            </a:solidFill>
          </a:ln>
        </p:spPr>
        <p:txBody>
          <a:bodyPr wrap="square" rtlCol="0">
            <a:spAutoFit/>
          </a:bodyPr>
          <a:lstStyle/>
          <a:p>
            <a:r>
              <a:rPr lang="fr-FR" sz="1200" b="1" dirty="0">
                <a:solidFill>
                  <a:srgbClr val="00B0F0"/>
                </a:solidFill>
              </a:rPr>
              <a:t>Comment mesurer la vitesse du vélo ?</a:t>
            </a:r>
          </a:p>
        </p:txBody>
      </p:sp>
      <p:sp>
        <p:nvSpPr>
          <p:cNvPr id="85" name="ZoneTexte 84"/>
          <p:cNvSpPr txBox="1"/>
          <p:nvPr/>
        </p:nvSpPr>
        <p:spPr>
          <a:xfrm>
            <a:off x="1190604" y="2842121"/>
            <a:ext cx="2079786" cy="769441"/>
          </a:xfrm>
          <a:prstGeom prst="rect">
            <a:avLst/>
          </a:prstGeom>
          <a:noFill/>
          <a:ln>
            <a:noFill/>
          </a:ln>
        </p:spPr>
        <p:txBody>
          <a:bodyPr wrap="square" rtlCol="0">
            <a:spAutoFit/>
          </a:bodyPr>
          <a:lstStyle/>
          <a:p>
            <a:r>
              <a:rPr lang="fr-FR" sz="1100" dirty="0">
                <a:solidFill>
                  <a:srgbClr val="00B0F0"/>
                </a:solidFill>
                <a:latin typeface="Calibri" pitchFamily="34" charset="0"/>
              </a:rPr>
              <a:t>Notion de référence</a:t>
            </a:r>
          </a:p>
          <a:p>
            <a:r>
              <a:rPr lang="fr-FR" sz="1100" dirty="0">
                <a:solidFill>
                  <a:srgbClr val="00B0F0"/>
                </a:solidFill>
                <a:latin typeface="Calibri" pitchFamily="34" charset="0"/>
              </a:rPr>
              <a:t>Objet au repos / en mouvement</a:t>
            </a:r>
          </a:p>
          <a:p>
            <a:r>
              <a:rPr lang="fr-FR" sz="1100" dirty="0">
                <a:solidFill>
                  <a:srgbClr val="00B0F0"/>
                </a:solidFill>
                <a:latin typeface="Calibri" pitchFamily="34" charset="0"/>
              </a:rPr>
              <a:t>Trajectoire</a:t>
            </a:r>
          </a:p>
          <a:p>
            <a:r>
              <a:rPr lang="fr-FR" sz="1100" dirty="0">
                <a:solidFill>
                  <a:srgbClr val="00B0F0"/>
                </a:solidFill>
                <a:latin typeface="Calibri" pitchFamily="34" charset="0"/>
              </a:rPr>
              <a:t>Mouvement rectiligne / circulaire</a:t>
            </a:r>
          </a:p>
        </p:txBody>
      </p:sp>
      <p:sp>
        <p:nvSpPr>
          <p:cNvPr id="86" name="ZoneTexte 85"/>
          <p:cNvSpPr txBox="1"/>
          <p:nvPr/>
        </p:nvSpPr>
        <p:spPr>
          <a:xfrm>
            <a:off x="1571309" y="4459161"/>
            <a:ext cx="1874157" cy="938719"/>
          </a:xfrm>
          <a:prstGeom prst="rect">
            <a:avLst/>
          </a:prstGeom>
          <a:noFill/>
          <a:ln>
            <a:noFill/>
          </a:ln>
        </p:spPr>
        <p:txBody>
          <a:bodyPr wrap="square" rtlCol="0">
            <a:spAutoFit/>
          </a:bodyPr>
          <a:lstStyle/>
          <a:p>
            <a:r>
              <a:rPr lang="fr-FR" sz="1100" dirty="0">
                <a:solidFill>
                  <a:srgbClr val="00B0F0"/>
                </a:solidFill>
                <a:latin typeface="Calibri" pitchFamily="34" charset="0"/>
              </a:rPr>
              <a:t>Mesure de distance</a:t>
            </a:r>
          </a:p>
          <a:p>
            <a:r>
              <a:rPr lang="fr-FR" sz="1100" dirty="0">
                <a:solidFill>
                  <a:srgbClr val="00B0F0"/>
                </a:solidFill>
                <a:latin typeface="Calibri" pitchFamily="34" charset="0"/>
              </a:rPr>
              <a:t>Mesure de temps</a:t>
            </a:r>
          </a:p>
          <a:p>
            <a:r>
              <a:rPr lang="fr-FR" sz="1100" dirty="0">
                <a:solidFill>
                  <a:srgbClr val="00B0F0"/>
                </a:solidFill>
                <a:latin typeface="Calibri" pitchFamily="34" charset="0"/>
              </a:rPr>
              <a:t>Mesure de vitesse</a:t>
            </a:r>
          </a:p>
          <a:p>
            <a:r>
              <a:rPr lang="fr-FR" sz="1100" dirty="0">
                <a:solidFill>
                  <a:srgbClr val="00B0F0"/>
                </a:solidFill>
                <a:latin typeface="Calibri" pitchFamily="34" charset="0"/>
              </a:rPr>
              <a:t>(mesure expérimentale)</a:t>
            </a:r>
          </a:p>
          <a:p>
            <a:r>
              <a:rPr lang="fr-FR" sz="1100" dirty="0">
                <a:solidFill>
                  <a:srgbClr val="00B0F0"/>
                </a:solidFill>
                <a:latin typeface="Calibri" pitchFamily="34" charset="0"/>
              </a:rPr>
              <a:t>Tableau de proportionnalité</a:t>
            </a:r>
          </a:p>
        </p:txBody>
      </p:sp>
      <p:cxnSp>
        <p:nvCxnSpPr>
          <p:cNvPr id="87" name="Connecteur : en arc 86"/>
          <p:cNvCxnSpPr>
            <a:cxnSpLocks/>
          </p:cNvCxnSpPr>
          <p:nvPr/>
        </p:nvCxnSpPr>
        <p:spPr>
          <a:xfrm>
            <a:off x="856150" y="2752993"/>
            <a:ext cx="378904" cy="303921"/>
          </a:xfrm>
          <a:prstGeom prst="curvedConnector3">
            <a:avLst>
              <a:gd name="adj1" fmla="val 50000"/>
            </a:avLst>
          </a:prstGeom>
          <a:ln w="127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91" name="Connecteur : en arc 90"/>
          <p:cNvCxnSpPr>
            <a:cxnSpLocks/>
          </p:cNvCxnSpPr>
          <p:nvPr/>
        </p:nvCxnSpPr>
        <p:spPr>
          <a:xfrm>
            <a:off x="1269188" y="4410342"/>
            <a:ext cx="332822" cy="262706"/>
          </a:xfrm>
          <a:prstGeom prst="curvedConnector3">
            <a:avLst>
              <a:gd name="adj1" fmla="val 50000"/>
            </a:avLst>
          </a:prstGeom>
          <a:ln w="127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92" name="Connecteur : en arc 91"/>
          <p:cNvCxnSpPr>
            <a:cxnSpLocks/>
          </p:cNvCxnSpPr>
          <p:nvPr/>
        </p:nvCxnSpPr>
        <p:spPr>
          <a:xfrm rot="10800000">
            <a:off x="2513684" y="2357765"/>
            <a:ext cx="2013537" cy="419717"/>
          </a:xfrm>
          <a:prstGeom prst="curvedConnector3">
            <a:avLst>
              <a:gd name="adj1" fmla="val 50000"/>
            </a:avLst>
          </a:prstGeom>
          <a:ln w="127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98" name="Connecteur : en arc 97"/>
          <p:cNvCxnSpPr>
            <a:cxnSpLocks/>
          </p:cNvCxnSpPr>
          <p:nvPr/>
        </p:nvCxnSpPr>
        <p:spPr>
          <a:xfrm rot="10800000" flipV="1">
            <a:off x="3250984" y="2964877"/>
            <a:ext cx="1367250" cy="1071447"/>
          </a:xfrm>
          <a:prstGeom prst="curvedConnector3">
            <a:avLst>
              <a:gd name="adj1" fmla="val 50000"/>
            </a:avLst>
          </a:prstGeom>
          <a:ln w="127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02" name="ZoneTexte 101"/>
          <p:cNvSpPr txBox="1"/>
          <p:nvPr/>
        </p:nvSpPr>
        <p:spPr>
          <a:xfrm>
            <a:off x="1595837" y="935530"/>
            <a:ext cx="2709852" cy="461665"/>
          </a:xfrm>
          <a:prstGeom prst="rect">
            <a:avLst/>
          </a:prstGeom>
          <a:noFill/>
          <a:ln w="19050">
            <a:solidFill>
              <a:srgbClr val="FF0000"/>
            </a:solidFill>
          </a:ln>
        </p:spPr>
        <p:txBody>
          <a:bodyPr wrap="square" rtlCol="0">
            <a:spAutoFit/>
          </a:bodyPr>
          <a:lstStyle/>
          <a:p>
            <a:r>
              <a:rPr lang="fr-FR" sz="1200" b="1" dirty="0">
                <a:solidFill>
                  <a:srgbClr val="FF0000"/>
                </a:solidFill>
              </a:rPr>
              <a:t>Quels sont les besoins énergétiques ?</a:t>
            </a:r>
          </a:p>
          <a:p>
            <a:r>
              <a:rPr lang="fr-FR" sz="1200" b="1" dirty="0">
                <a:solidFill>
                  <a:srgbClr val="FF0000"/>
                </a:solidFill>
              </a:rPr>
              <a:t>Qu’est ce que l’équilibre alimentaire ?</a:t>
            </a:r>
          </a:p>
        </p:txBody>
      </p:sp>
      <p:cxnSp>
        <p:nvCxnSpPr>
          <p:cNvPr id="103" name="Connecteur : en arc 102"/>
          <p:cNvCxnSpPr>
            <a:cxnSpLocks/>
          </p:cNvCxnSpPr>
          <p:nvPr/>
        </p:nvCxnSpPr>
        <p:spPr>
          <a:xfrm rot="16200000" flipV="1">
            <a:off x="4175219" y="1521623"/>
            <a:ext cx="704002" cy="607277"/>
          </a:xfrm>
          <a:prstGeom prst="curvedConnector3">
            <a:avLst>
              <a:gd name="adj1" fmla="val 50000"/>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eur : en arc 52"/>
          <p:cNvCxnSpPr>
            <a:cxnSpLocks/>
          </p:cNvCxnSpPr>
          <p:nvPr/>
        </p:nvCxnSpPr>
        <p:spPr>
          <a:xfrm rot="16200000" flipH="1">
            <a:off x="757905" y="4749541"/>
            <a:ext cx="1006166" cy="284663"/>
          </a:xfrm>
          <a:prstGeom prst="curvedConnector3">
            <a:avLst>
              <a:gd name="adj1" fmla="val 50000"/>
            </a:avLst>
          </a:prstGeom>
          <a:ln w="127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56" name="ZoneTexte 55"/>
          <p:cNvSpPr txBox="1"/>
          <p:nvPr/>
        </p:nvSpPr>
        <p:spPr>
          <a:xfrm>
            <a:off x="841595" y="5416510"/>
            <a:ext cx="2655057" cy="430887"/>
          </a:xfrm>
          <a:prstGeom prst="rect">
            <a:avLst/>
          </a:prstGeom>
          <a:noFill/>
          <a:ln>
            <a:noFill/>
          </a:ln>
        </p:spPr>
        <p:txBody>
          <a:bodyPr wrap="square" rtlCol="0">
            <a:spAutoFit/>
          </a:bodyPr>
          <a:lstStyle/>
          <a:p>
            <a:r>
              <a:rPr lang="fr-FR" sz="1100" dirty="0">
                <a:solidFill>
                  <a:srgbClr val="00B0F0"/>
                </a:solidFill>
                <a:latin typeface="Calibri" pitchFamily="34" charset="0"/>
              </a:rPr>
              <a:t>Chronophotographie</a:t>
            </a:r>
          </a:p>
          <a:p>
            <a:r>
              <a:rPr lang="fr-FR" sz="1100" dirty="0">
                <a:solidFill>
                  <a:srgbClr val="00B0F0"/>
                </a:solidFill>
                <a:latin typeface="Calibri" pitchFamily="34" charset="0"/>
              </a:rPr>
              <a:t>Mouvement accéléré, décéléré, uniforme</a:t>
            </a:r>
          </a:p>
        </p:txBody>
      </p:sp>
      <p:cxnSp>
        <p:nvCxnSpPr>
          <p:cNvPr id="59" name="Connecteur : en arc 58"/>
          <p:cNvCxnSpPr>
            <a:cxnSpLocks/>
          </p:cNvCxnSpPr>
          <p:nvPr/>
        </p:nvCxnSpPr>
        <p:spPr>
          <a:xfrm rot="5400000">
            <a:off x="4348963" y="3372276"/>
            <a:ext cx="1158137" cy="652677"/>
          </a:xfrm>
          <a:prstGeom prst="curvedConnector3">
            <a:avLst>
              <a:gd name="adj1" fmla="val 50000"/>
            </a:avLst>
          </a:prstGeom>
          <a:ln w="127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65" name="ZoneTexte 64"/>
          <p:cNvSpPr txBox="1"/>
          <p:nvPr/>
        </p:nvSpPr>
        <p:spPr>
          <a:xfrm>
            <a:off x="3622810" y="5254121"/>
            <a:ext cx="2157329" cy="1446550"/>
          </a:xfrm>
          <a:prstGeom prst="rect">
            <a:avLst/>
          </a:prstGeom>
          <a:noFill/>
          <a:ln>
            <a:noFill/>
          </a:ln>
        </p:spPr>
        <p:txBody>
          <a:bodyPr wrap="square" rtlCol="0">
            <a:spAutoFit/>
          </a:bodyPr>
          <a:lstStyle/>
          <a:p>
            <a:r>
              <a:rPr lang="fr-FR" sz="1100" dirty="0">
                <a:solidFill>
                  <a:srgbClr val="0070C0"/>
                </a:solidFill>
                <a:latin typeface="Calibri" pitchFamily="34" charset="0"/>
              </a:rPr>
              <a:t>Mesure de masse</a:t>
            </a:r>
          </a:p>
          <a:p>
            <a:r>
              <a:rPr lang="fr-FR" sz="1100" dirty="0">
                <a:solidFill>
                  <a:srgbClr val="0070C0"/>
                </a:solidFill>
                <a:latin typeface="Calibri" pitchFamily="34" charset="0"/>
              </a:rPr>
              <a:t>Mesure de volume</a:t>
            </a:r>
          </a:p>
          <a:p>
            <a:r>
              <a:rPr lang="fr-FR" sz="1100" dirty="0">
                <a:solidFill>
                  <a:srgbClr val="0070C0"/>
                </a:solidFill>
                <a:latin typeface="Calibri" pitchFamily="34" charset="0"/>
              </a:rPr>
              <a:t>Densité différentes (farine, sucre)</a:t>
            </a:r>
          </a:p>
          <a:p>
            <a:r>
              <a:rPr lang="fr-FR" sz="1100" dirty="0">
                <a:solidFill>
                  <a:srgbClr val="0070C0"/>
                </a:solidFill>
                <a:latin typeface="Calibri" pitchFamily="34" charset="0"/>
              </a:rPr>
              <a:t>(des volumes différents pour des masses identiques)</a:t>
            </a:r>
          </a:p>
          <a:p>
            <a:r>
              <a:rPr lang="fr-FR" sz="1100" dirty="0">
                <a:solidFill>
                  <a:srgbClr val="0070C0"/>
                </a:solidFill>
                <a:latin typeface="Calibri" pitchFamily="34" charset="0"/>
              </a:rPr>
              <a:t>(des masses différentes pour des volumes identiques)  huile, eau</a:t>
            </a:r>
          </a:p>
          <a:p>
            <a:r>
              <a:rPr lang="fr-FR" sz="1100" dirty="0">
                <a:solidFill>
                  <a:srgbClr val="0070C0"/>
                </a:solidFill>
                <a:latin typeface="Calibri" pitchFamily="34" charset="0"/>
              </a:rPr>
              <a:t>Liquides non-miscibles</a:t>
            </a:r>
          </a:p>
        </p:txBody>
      </p:sp>
      <p:cxnSp>
        <p:nvCxnSpPr>
          <p:cNvPr id="66" name="Connecteur : en arc 65"/>
          <p:cNvCxnSpPr>
            <a:cxnSpLocks/>
          </p:cNvCxnSpPr>
          <p:nvPr/>
        </p:nvCxnSpPr>
        <p:spPr>
          <a:xfrm rot="5400000">
            <a:off x="4047988" y="4868175"/>
            <a:ext cx="419222" cy="352669"/>
          </a:xfrm>
          <a:prstGeom prst="curvedConnector3">
            <a:avLst>
              <a:gd name="adj1" fmla="val 50000"/>
            </a:avLst>
          </a:prstGeom>
          <a:ln w="127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6" name="Connecteur : en arc 75"/>
          <p:cNvCxnSpPr>
            <a:cxnSpLocks/>
          </p:cNvCxnSpPr>
          <p:nvPr/>
        </p:nvCxnSpPr>
        <p:spPr>
          <a:xfrm flipV="1">
            <a:off x="7859739" y="1923154"/>
            <a:ext cx="675086" cy="320952"/>
          </a:xfrm>
          <a:prstGeom prst="curvedConnector3">
            <a:avLst>
              <a:gd name="adj1" fmla="val 50000"/>
            </a:avLst>
          </a:prstGeom>
          <a:ln w="127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90" name="ZoneTexte 89"/>
          <p:cNvSpPr txBox="1"/>
          <p:nvPr/>
        </p:nvSpPr>
        <p:spPr>
          <a:xfrm>
            <a:off x="8621825" y="1771336"/>
            <a:ext cx="2409969" cy="276999"/>
          </a:xfrm>
          <a:prstGeom prst="rect">
            <a:avLst/>
          </a:prstGeom>
          <a:noFill/>
          <a:ln w="19050">
            <a:solidFill>
              <a:srgbClr val="00B050"/>
            </a:solidFill>
          </a:ln>
        </p:spPr>
        <p:txBody>
          <a:bodyPr wrap="square" rtlCol="0">
            <a:spAutoFit/>
          </a:bodyPr>
          <a:lstStyle/>
          <a:p>
            <a:r>
              <a:rPr lang="fr-FR" sz="1200" b="1" dirty="0">
                <a:solidFill>
                  <a:srgbClr val="00B050"/>
                </a:solidFill>
              </a:rPr>
              <a:t>Comment un vélo fonctionne-t-il ?</a:t>
            </a:r>
          </a:p>
        </p:txBody>
      </p:sp>
      <p:sp>
        <p:nvSpPr>
          <p:cNvPr id="70" name="ZoneTexte 69"/>
          <p:cNvSpPr txBox="1"/>
          <p:nvPr/>
        </p:nvSpPr>
        <p:spPr>
          <a:xfrm>
            <a:off x="3704996" y="4345687"/>
            <a:ext cx="1826475" cy="461665"/>
          </a:xfrm>
          <a:prstGeom prst="rect">
            <a:avLst/>
          </a:prstGeom>
          <a:noFill/>
          <a:ln w="19050">
            <a:solidFill>
              <a:srgbClr val="0070C0"/>
            </a:solidFill>
          </a:ln>
        </p:spPr>
        <p:txBody>
          <a:bodyPr wrap="square" rtlCol="0">
            <a:spAutoFit/>
          </a:bodyPr>
          <a:lstStyle/>
          <a:p>
            <a:r>
              <a:rPr lang="fr-FR" sz="1200" b="1" dirty="0">
                <a:solidFill>
                  <a:srgbClr val="0070C0"/>
                </a:solidFill>
              </a:rPr>
              <a:t>Comment construire un</a:t>
            </a:r>
          </a:p>
          <a:p>
            <a:r>
              <a:rPr lang="fr-FR" sz="1200" b="1" dirty="0">
                <a:solidFill>
                  <a:srgbClr val="0070C0"/>
                </a:solidFill>
              </a:rPr>
              <a:t> verre doseur ?</a:t>
            </a:r>
          </a:p>
        </p:txBody>
      </p:sp>
      <p:cxnSp>
        <p:nvCxnSpPr>
          <p:cNvPr id="72" name="Connecteur : en arc 71"/>
          <p:cNvCxnSpPr>
            <a:cxnSpLocks/>
          </p:cNvCxnSpPr>
          <p:nvPr/>
        </p:nvCxnSpPr>
        <p:spPr>
          <a:xfrm>
            <a:off x="6450227" y="3239049"/>
            <a:ext cx="640903" cy="619434"/>
          </a:xfrm>
          <a:prstGeom prst="curvedConnector3">
            <a:avLst>
              <a:gd name="adj1" fmla="val 50000"/>
            </a:avLst>
          </a:prstGeom>
          <a:ln w="127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74" name="ZoneTexte 73"/>
          <p:cNvSpPr txBox="1"/>
          <p:nvPr/>
        </p:nvSpPr>
        <p:spPr>
          <a:xfrm>
            <a:off x="5924399" y="3930189"/>
            <a:ext cx="2180792" cy="830997"/>
          </a:xfrm>
          <a:prstGeom prst="rect">
            <a:avLst/>
          </a:prstGeom>
          <a:noFill/>
          <a:ln w="19050">
            <a:solidFill>
              <a:srgbClr val="0070C0"/>
            </a:solidFill>
          </a:ln>
        </p:spPr>
        <p:txBody>
          <a:bodyPr wrap="square" rtlCol="0">
            <a:spAutoFit/>
          </a:bodyPr>
          <a:lstStyle/>
          <a:p>
            <a:r>
              <a:rPr lang="fr-FR" sz="1200" b="1" dirty="0">
                <a:solidFill>
                  <a:srgbClr val="0070C0"/>
                </a:solidFill>
              </a:rPr>
              <a:t>Les boissons de mon goûter :</a:t>
            </a:r>
          </a:p>
          <a:p>
            <a:r>
              <a:rPr lang="fr-FR" sz="1200" dirty="0">
                <a:solidFill>
                  <a:srgbClr val="0070C0"/>
                </a:solidFill>
              </a:rPr>
              <a:t>Jus d’orange avec pulpe, Périer, eau minérale, menthe à l’eau, eau sucrée, infusion de thé</a:t>
            </a:r>
          </a:p>
        </p:txBody>
      </p:sp>
      <p:sp>
        <p:nvSpPr>
          <p:cNvPr id="77" name="ZoneTexte 76"/>
          <p:cNvSpPr txBox="1"/>
          <p:nvPr/>
        </p:nvSpPr>
        <p:spPr>
          <a:xfrm>
            <a:off x="6616239" y="4891872"/>
            <a:ext cx="2487001" cy="1785104"/>
          </a:xfrm>
          <a:prstGeom prst="rect">
            <a:avLst/>
          </a:prstGeom>
          <a:noFill/>
          <a:ln>
            <a:noFill/>
          </a:ln>
        </p:spPr>
        <p:txBody>
          <a:bodyPr wrap="square" rtlCol="0">
            <a:spAutoFit/>
          </a:bodyPr>
          <a:lstStyle/>
          <a:p>
            <a:r>
              <a:rPr lang="fr-FR" sz="1100" dirty="0">
                <a:solidFill>
                  <a:srgbClr val="0070C0"/>
                </a:solidFill>
                <a:latin typeface="Calibri" pitchFamily="34" charset="0"/>
              </a:rPr>
              <a:t>Types de mélanges</a:t>
            </a:r>
          </a:p>
          <a:p>
            <a:r>
              <a:rPr lang="fr-FR" sz="1100" dirty="0">
                <a:solidFill>
                  <a:srgbClr val="0070C0"/>
                </a:solidFill>
                <a:latin typeface="Calibri" pitchFamily="34" charset="0"/>
              </a:rPr>
              <a:t>Liquides miscibles</a:t>
            </a:r>
          </a:p>
          <a:p>
            <a:r>
              <a:rPr lang="fr-FR" sz="1100" dirty="0">
                <a:solidFill>
                  <a:srgbClr val="0070C0"/>
                </a:solidFill>
                <a:latin typeface="Calibri" pitchFamily="34" charset="0"/>
              </a:rPr>
              <a:t>Méthodes de séparation</a:t>
            </a:r>
          </a:p>
          <a:p>
            <a:r>
              <a:rPr lang="fr-FR" sz="1100" dirty="0">
                <a:solidFill>
                  <a:srgbClr val="0070C0"/>
                </a:solidFill>
                <a:latin typeface="Calibri" pitchFamily="34" charset="0"/>
              </a:rPr>
              <a:t>Différence entre corps pur / mélange</a:t>
            </a:r>
          </a:p>
          <a:p>
            <a:r>
              <a:rPr lang="fr-FR" sz="1100" dirty="0">
                <a:solidFill>
                  <a:srgbClr val="0070C0"/>
                </a:solidFill>
                <a:latin typeface="Calibri" pitchFamily="34" charset="0"/>
              </a:rPr>
              <a:t>Propriétés de la surface d’un liquide</a:t>
            </a:r>
          </a:p>
          <a:p>
            <a:r>
              <a:rPr lang="fr-FR" sz="1100" dirty="0">
                <a:solidFill>
                  <a:srgbClr val="0070C0"/>
                </a:solidFill>
                <a:latin typeface="Calibri" pitchFamily="34" charset="0"/>
              </a:rPr>
              <a:t>Dissolution d’un solide dans l’eau</a:t>
            </a:r>
          </a:p>
          <a:p>
            <a:r>
              <a:rPr lang="fr-FR" sz="1100" dirty="0">
                <a:solidFill>
                  <a:srgbClr val="0070C0"/>
                </a:solidFill>
                <a:latin typeface="Calibri" pitchFamily="34" charset="0"/>
              </a:rPr>
              <a:t>Solution saturée</a:t>
            </a:r>
          </a:p>
          <a:p>
            <a:r>
              <a:rPr lang="fr-FR" sz="1100" dirty="0">
                <a:solidFill>
                  <a:srgbClr val="0070C0"/>
                </a:solidFill>
                <a:latin typeface="Calibri" pitchFamily="34" charset="0"/>
              </a:rPr>
              <a:t>Dissolution d’un gaz</a:t>
            </a:r>
          </a:p>
          <a:p>
            <a:r>
              <a:rPr lang="fr-FR" sz="1100" dirty="0">
                <a:solidFill>
                  <a:srgbClr val="0070C0"/>
                </a:solidFill>
                <a:latin typeface="Calibri" pitchFamily="34" charset="0"/>
              </a:rPr>
              <a:t>Recueil de gaz</a:t>
            </a:r>
          </a:p>
          <a:p>
            <a:r>
              <a:rPr lang="fr-FR" sz="1100" dirty="0">
                <a:solidFill>
                  <a:srgbClr val="0070C0"/>
                </a:solidFill>
                <a:latin typeface="Calibri" pitchFamily="34" charset="0"/>
              </a:rPr>
              <a:t>Reconnaissance du dioxyde de carbone</a:t>
            </a:r>
          </a:p>
        </p:txBody>
      </p:sp>
      <p:cxnSp>
        <p:nvCxnSpPr>
          <p:cNvPr id="95" name="Connecteur : en arc 94"/>
          <p:cNvCxnSpPr>
            <a:cxnSpLocks/>
          </p:cNvCxnSpPr>
          <p:nvPr/>
        </p:nvCxnSpPr>
        <p:spPr>
          <a:xfrm flipV="1">
            <a:off x="8052931" y="2365816"/>
            <a:ext cx="950412" cy="296409"/>
          </a:xfrm>
          <a:prstGeom prst="curvedConnector3">
            <a:avLst>
              <a:gd name="adj1" fmla="val 50000"/>
            </a:avLst>
          </a:prstGeom>
          <a:ln w="127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96" name="ZoneTexte 95"/>
          <p:cNvSpPr txBox="1"/>
          <p:nvPr/>
        </p:nvSpPr>
        <p:spPr>
          <a:xfrm>
            <a:off x="9103239" y="2311855"/>
            <a:ext cx="2077867" cy="461665"/>
          </a:xfrm>
          <a:prstGeom prst="rect">
            <a:avLst/>
          </a:prstGeom>
          <a:noFill/>
          <a:ln w="19050">
            <a:solidFill>
              <a:srgbClr val="00B050"/>
            </a:solidFill>
          </a:ln>
        </p:spPr>
        <p:txBody>
          <a:bodyPr wrap="square" rtlCol="0">
            <a:spAutoFit/>
          </a:bodyPr>
          <a:lstStyle/>
          <a:p>
            <a:r>
              <a:rPr lang="fr-FR" sz="1200" b="1" dirty="0">
                <a:solidFill>
                  <a:srgbClr val="00B050"/>
                </a:solidFill>
              </a:rPr>
              <a:t>Quelles sont les évolutions du vélo à travers le temps ?</a:t>
            </a:r>
          </a:p>
        </p:txBody>
      </p:sp>
      <p:cxnSp>
        <p:nvCxnSpPr>
          <p:cNvPr id="99" name="Connecteur : en arc 98"/>
          <p:cNvCxnSpPr>
            <a:cxnSpLocks/>
          </p:cNvCxnSpPr>
          <p:nvPr/>
        </p:nvCxnSpPr>
        <p:spPr>
          <a:xfrm>
            <a:off x="7123674" y="3045494"/>
            <a:ext cx="1682575" cy="858528"/>
          </a:xfrm>
          <a:prstGeom prst="curvedConnector3">
            <a:avLst>
              <a:gd name="adj1" fmla="val 50000"/>
            </a:avLst>
          </a:prstGeom>
          <a:ln w="127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04" name="ZoneTexte 103"/>
          <p:cNvSpPr txBox="1"/>
          <p:nvPr/>
        </p:nvSpPr>
        <p:spPr>
          <a:xfrm>
            <a:off x="8894081" y="3776433"/>
            <a:ext cx="1609564" cy="461665"/>
          </a:xfrm>
          <a:prstGeom prst="rect">
            <a:avLst/>
          </a:prstGeom>
          <a:noFill/>
          <a:ln w="19050">
            <a:solidFill>
              <a:srgbClr val="0070C0"/>
            </a:solidFill>
          </a:ln>
        </p:spPr>
        <p:txBody>
          <a:bodyPr wrap="square" rtlCol="0">
            <a:spAutoFit/>
          </a:bodyPr>
          <a:lstStyle/>
          <a:p>
            <a:r>
              <a:rPr lang="fr-FR" sz="1200" b="1" dirty="0">
                <a:solidFill>
                  <a:srgbClr val="0070C0"/>
                </a:solidFill>
              </a:rPr>
              <a:t>Comment fabriquer une limonade ?</a:t>
            </a:r>
          </a:p>
        </p:txBody>
      </p:sp>
      <p:cxnSp>
        <p:nvCxnSpPr>
          <p:cNvPr id="109" name="Connecteur : en arc 108"/>
          <p:cNvCxnSpPr>
            <a:cxnSpLocks/>
          </p:cNvCxnSpPr>
          <p:nvPr/>
        </p:nvCxnSpPr>
        <p:spPr>
          <a:xfrm>
            <a:off x="6212546" y="4832892"/>
            <a:ext cx="422369" cy="375632"/>
          </a:xfrm>
          <a:prstGeom prst="curvedConnector3">
            <a:avLst>
              <a:gd name="adj1" fmla="val 50000"/>
            </a:avLst>
          </a:prstGeom>
          <a:ln w="127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48" name="ZoneTexte 47"/>
          <p:cNvSpPr txBox="1"/>
          <p:nvPr/>
        </p:nvSpPr>
        <p:spPr>
          <a:xfrm>
            <a:off x="5354968" y="34417"/>
            <a:ext cx="2734294" cy="461665"/>
          </a:xfrm>
          <a:prstGeom prst="rect">
            <a:avLst/>
          </a:prstGeom>
          <a:noFill/>
          <a:ln w="19050">
            <a:solidFill>
              <a:srgbClr val="FF0000"/>
            </a:solidFill>
          </a:ln>
        </p:spPr>
        <p:txBody>
          <a:bodyPr wrap="square" rtlCol="0">
            <a:spAutoFit/>
          </a:bodyPr>
          <a:lstStyle/>
          <a:p>
            <a:r>
              <a:rPr lang="fr-FR" sz="1200" b="1" dirty="0">
                <a:solidFill>
                  <a:srgbClr val="FF0000"/>
                </a:solidFill>
              </a:rPr>
              <a:t>Fabrication du pain</a:t>
            </a:r>
          </a:p>
          <a:p>
            <a:r>
              <a:rPr lang="fr-FR" sz="1200" b="1" dirty="0">
                <a:solidFill>
                  <a:srgbClr val="FF0000"/>
                </a:solidFill>
              </a:rPr>
              <a:t>Comment obtenir une mie aérée ?</a:t>
            </a:r>
          </a:p>
        </p:txBody>
      </p:sp>
      <p:cxnSp>
        <p:nvCxnSpPr>
          <p:cNvPr id="51" name="Connecteur : en arc 50"/>
          <p:cNvCxnSpPr>
            <a:cxnSpLocks/>
          </p:cNvCxnSpPr>
          <p:nvPr/>
        </p:nvCxnSpPr>
        <p:spPr>
          <a:xfrm rot="16200000" flipV="1">
            <a:off x="4952793" y="1103132"/>
            <a:ext cx="1481467" cy="486124"/>
          </a:xfrm>
          <a:prstGeom prst="curvedConnector3">
            <a:avLst>
              <a:gd name="adj1" fmla="val 50000"/>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4" name="ZoneTexte 53"/>
          <p:cNvSpPr txBox="1"/>
          <p:nvPr/>
        </p:nvSpPr>
        <p:spPr>
          <a:xfrm>
            <a:off x="5929599" y="583224"/>
            <a:ext cx="3217358" cy="461665"/>
          </a:xfrm>
          <a:prstGeom prst="rect">
            <a:avLst/>
          </a:prstGeom>
          <a:noFill/>
          <a:ln w="19050">
            <a:solidFill>
              <a:srgbClr val="FF0000"/>
            </a:solidFill>
          </a:ln>
        </p:spPr>
        <p:txBody>
          <a:bodyPr wrap="square" rtlCol="0">
            <a:spAutoFit/>
          </a:bodyPr>
          <a:lstStyle/>
          <a:p>
            <a:r>
              <a:rPr lang="fr-FR" sz="1200" b="1" dirty="0">
                <a:solidFill>
                  <a:srgbClr val="FF0000"/>
                </a:solidFill>
              </a:rPr>
              <a:t>Fabrication du yaourt</a:t>
            </a:r>
          </a:p>
          <a:p>
            <a:r>
              <a:rPr lang="fr-FR" sz="1200" b="1" dirty="0">
                <a:solidFill>
                  <a:srgbClr val="FF0000"/>
                </a:solidFill>
              </a:rPr>
              <a:t>Comment produire du yaourt à partir du lait ?</a:t>
            </a:r>
          </a:p>
        </p:txBody>
      </p:sp>
      <p:cxnSp>
        <p:nvCxnSpPr>
          <p:cNvPr id="73" name="Connecteur : en arc 72"/>
          <p:cNvCxnSpPr>
            <a:cxnSpLocks/>
          </p:cNvCxnSpPr>
          <p:nvPr/>
        </p:nvCxnSpPr>
        <p:spPr>
          <a:xfrm rot="5400000" flipH="1" flipV="1">
            <a:off x="5960028" y="1436698"/>
            <a:ext cx="1040506" cy="361071"/>
          </a:xfrm>
          <a:prstGeom prst="curvedConnector3">
            <a:avLst>
              <a:gd name="adj1" fmla="val 50000"/>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2" name="ZoneTexte 51"/>
          <p:cNvSpPr txBox="1"/>
          <p:nvPr/>
        </p:nvSpPr>
        <p:spPr>
          <a:xfrm>
            <a:off x="9103240" y="3027889"/>
            <a:ext cx="2077867" cy="461665"/>
          </a:xfrm>
          <a:prstGeom prst="rect">
            <a:avLst/>
          </a:prstGeom>
          <a:noFill/>
          <a:ln w="19050">
            <a:solidFill>
              <a:srgbClr val="00B050"/>
            </a:solidFill>
          </a:ln>
        </p:spPr>
        <p:txBody>
          <a:bodyPr wrap="square" rtlCol="0">
            <a:spAutoFit/>
          </a:bodyPr>
          <a:lstStyle/>
          <a:p>
            <a:r>
              <a:rPr lang="fr-FR" sz="1200" b="1" dirty="0">
                <a:solidFill>
                  <a:srgbClr val="00B050"/>
                </a:solidFill>
              </a:rPr>
              <a:t>Pourquoi existe-t-il différents modèles de vélo ?</a:t>
            </a:r>
          </a:p>
        </p:txBody>
      </p:sp>
      <p:cxnSp>
        <p:nvCxnSpPr>
          <p:cNvPr id="55" name="Connecteur : en arc 54"/>
          <p:cNvCxnSpPr>
            <a:cxnSpLocks/>
          </p:cNvCxnSpPr>
          <p:nvPr/>
        </p:nvCxnSpPr>
        <p:spPr>
          <a:xfrm>
            <a:off x="7772276" y="2905264"/>
            <a:ext cx="1266279" cy="468163"/>
          </a:xfrm>
          <a:prstGeom prst="curvedConnector3">
            <a:avLst>
              <a:gd name="adj1" fmla="val 50000"/>
            </a:avLst>
          </a:prstGeom>
          <a:ln w="127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71" name="ZoneTexte 70"/>
          <p:cNvSpPr txBox="1"/>
          <p:nvPr/>
        </p:nvSpPr>
        <p:spPr>
          <a:xfrm>
            <a:off x="728837" y="1694471"/>
            <a:ext cx="2941880" cy="276999"/>
          </a:xfrm>
          <a:prstGeom prst="rect">
            <a:avLst/>
          </a:prstGeom>
          <a:noFill/>
          <a:ln w="19050">
            <a:solidFill>
              <a:srgbClr val="FF0000"/>
            </a:solidFill>
          </a:ln>
        </p:spPr>
        <p:txBody>
          <a:bodyPr wrap="square" rtlCol="0">
            <a:spAutoFit/>
          </a:bodyPr>
          <a:lstStyle/>
          <a:p>
            <a:r>
              <a:rPr lang="fr-FR" sz="1200" b="1" dirty="0">
                <a:solidFill>
                  <a:srgbClr val="FF0000"/>
                </a:solidFill>
              </a:rPr>
              <a:t>Comment peut-on conserver les aliments ?</a:t>
            </a:r>
          </a:p>
        </p:txBody>
      </p:sp>
      <p:cxnSp>
        <p:nvCxnSpPr>
          <p:cNvPr id="75" name="Connecteur : en arc 74"/>
          <p:cNvCxnSpPr>
            <a:cxnSpLocks/>
          </p:cNvCxnSpPr>
          <p:nvPr/>
        </p:nvCxnSpPr>
        <p:spPr>
          <a:xfrm rot="10800000">
            <a:off x="3760179" y="1981259"/>
            <a:ext cx="894436" cy="456803"/>
          </a:xfrm>
          <a:prstGeom prst="curvedConnector3">
            <a:avLst>
              <a:gd name="adj1" fmla="val 50000"/>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3" name="ZoneTexte 42">
            <a:extLst>
              <a:ext uri="{FF2B5EF4-FFF2-40B4-BE49-F238E27FC236}">
                <a16:creationId xmlns:a16="http://schemas.microsoft.com/office/drawing/2014/main" id="{8CA8B334-94F4-4747-9E5A-9AB13585114D}"/>
              </a:ext>
            </a:extLst>
          </p:cNvPr>
          <p:cNvSpPr txBox="1"/>
          <p:nvPr/>
        </p:nvSpPr>
        <p:spPr>
          <a:xfrm>
            <a:off x="10963181" y="6284655"/>
            <a:ext cx="644728" cy="246221"/>
          </a:xfrm>
          <a:prstGeom prst="rect">
            <a:avLst/>
          </a:prstGeom>
          <a:noFill/>
          <a:ln w="9525">
            <a:solidFill>
              <a:srgbClr val="FF33CC"/>
            </a:solidFill>
          </a:ln>
        </p:spPr>
        <p:txBody>
          <a:bodyPr wrap="none" rtlCol="0">
            <a:spAutoFit/>
          </a:bodyPr>
          <a:lstStyle/>
          <a:p>
            <a:r>
              <a:rPr lang="fr-FR" sz="1000" b="1" dirty="0">
                <a:solidFill>
                  <a:srgbClr val="FF33CC"/>
                </a:solidFill>
              </a:rPr>
              <a:t>Thème 2</a:t>
            </a:r>
          </a:p>
        </p:txBody>
      </p:sp>
      <p:sp>
        <p:nvSpPr>
          <p:cNvPr id="2" name="ZoneTexte 1">
            <a:hlinkClick r:id="rId3" action="ppaction://hlinksldjump"/>
            <a:extLst>
              <a:ext uri="{FF2B5EF4-FFF2-40B4-BE49-F238E27FC236}">
                <a16:creationId xmlns:a16="http://schemas.microsoft.com/office/drawing/2014/main" id="{41587E55-9915-4B83-94D2-51EDA7BACBF8}"/>
              </a:ext>
            </a:extLst>
          </p:cNvPr>
          <p:cNvSpPr txBox="1"/>
          <p:nvPr/>
        </p:nvSpPr>
        <p:spPr>
          <a:xfrm>
            <a:off x="9698863" y="6454450"/>
            <a:ext cx="1261884" cy="246221"/>
          </a:xfrm>
          <a:prstGeom prst="rect">
            <a:avLst/>
          </a:prstGeom>
          <a:noFill/>
        </p:spPr>
        <p:txBody>
          <a:bodyPr wrap="none" rtlCol="0">
            <a:spAutoFit/>
          </a:bodyPr>
          <a:lstStyle/>
          <a:p>
            <a:r>
              <a:rPr lang="fr-FR" sz="1000" b="1" dirty="0"/>
              <a:t>Retour code couleur</a:t>
            </a:r>
          </a:p>
        </p:txBody>
      </p:sp>
    </p:spTree>
    <p:extLst>
      <p:ext uri="{BB962C8B-B14F-4D97-AF65-F5344CB8AC3E}">
        <p14:creationId xmlns:p14="http://schemas.microsoft.com/office/powerpoint/2010/main" val="2886168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down)">
                                      <p:cBhvr>
                                        <p:cTn id="7" dur="500"/>
                                        <p:tgtEl>
                                          <p:spTgt spid="30"/>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wipe(down)">
                                      <p:cBhvr>
                                        <p:cTn id="10" dur="500"/>
                                        <p:tgtEl>
                                          <p:spTgt spid="27"/>
                                        </p:tgtEl>
                                      </p:cBhvr>
                                    </p:animEffect>
                                  </p:childTnLst>
                                </p:cTn>
                              </p:par>
                            </p:childTnLst>
                          </p:cTn>
                        </p:par>
                        <p:par>
                          <p:cTn id="11" fill="hold">
                            <p:stCondLst>
                              <p:cond delay="500"/>
                            </p:stCondLst>
                            <p:childTnLst>
                              <p:par>
                                <p:cTn id="12" presetID="22" presetClass="entr" presetSubtype="4" fill="hold" nodeType="afterEffect">
                                  <p:stCondLst>
                                    <p:cond delay="0"/>
                                  </p:stCondLst>
                                  <p:childTnLst>
                                    <p:set>
                                      <p:cBhvr>
                                        <p:cTn id="13" dur="1" fill="hold">
                                          <p:stCondLst>
                                            <p:cond delay="0"/>
                                          </p:stCondLst>
                                        </p:cTn>
                                        <p:tgtEl>
                                          <p:spTgt spid="103"/>
                                        </p:tgtEl>
                                        <p:attrNameLst>
                                          <p:attrName>style.visibility</p:attrName>
                                        </p:attrNameLst>
                                      </p:cBhvr>
                                      <p:to>
                                        <p:strVal val="visible"/>
                                      </p:to>
                                    </p:set>
                                    <p:animEffect transition="in" filter="wipe(down)">
                                      <p:cBhvr>
                                        <p:cTn id="14" dur="500"/>
                                        <p:tgtEl>
                                          <p:spTgt spid="103"/>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102"/>
                                        </p:tgtEl>
                                        <p:attrNameLst>
                                          <p:attrName>style.visibility</p:attrName>
                                        </p:attrNameLst>
                                      </p:cBhvr>
                                      <p:to>
                                        <p:strVal val="visible"/>
                                      </p:to>
                                    </p:set>
                                    <p:animEffect transition="in" filter="wipe(down)">
                                      <p:cBhvr>
                                        <p:cTn id="17" dur="500"/>
                                        <p:tgtEl>
                                          <p:spTgt spid="102"/>
                                        </p:tgtEl>
                                      </p:cBhvr>
                                    </p:animEffect>
                                  </p:childTnLst>
                                </p:cTn>
                              </p:par>
                            </p:childTnLst>
                          </p:cTn>
                        </p:par>
                        <p:par>
                          <p:cTn id="18" fill="hold">
                            <p:stCondLst>
                              <p:cond delay="1000"/>
                            </p:stCondLst>
                            <p:childTnLst>
                              <p:par>
                                <p:cTn id="19" presetID="22" presetClass="entr" presetSubtype="4" fill="hold" nodeType="afterEffect">
                                  <p:stCondLst>
                                    <p:cond delay="0"/>
                                  </p:stCondLst>
                                  <p:childTnLst>
                                    <p:set>
                                      <p:cBhvr>
                                        <p:cTn id="20" dur="1" fill="hold">
                                          <p:stCondLst>
                                            <p:cond delay="0"/>
                                          </p:stCondLst>
                                        </p:cTn>
                                        <p:tgtEl>
                                          <p:spTgt spid="75"/>
                                        </p:tgtEl>
                                        <p:attrNameLst>
                                          <p:attrName>style.visibility</p:attrName>
                                        </p:attrNameLst>
                                      </p:cBhvr>
                                      <p:to>
                                        <p:strVal val="visible"/>
                                      </p:to>
                                    </p:set>
                                    <p:animEffect transition="in" filter="wipe(down)">
                                      <p:cBhvr>
                                        <p:cTn id="21" dur="500"/>
                                        <p:tgtEl>
                                          <p:spTgt spid="75"/>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71"/>
                                        </p:tgtEl>
                                        <p:attrNameLst>
                                          <p:attrName>style.visibility</p:attrName>
                                        </p:attrNameLst>
                                      </p:cBhvr>
                                      <p:to>
                                        <p:strVal val="visible"/>
                                      </p:to>
                                    </p:set>
                                    <p:animEffect transition="in" filter="wipe(down)">
                                      <p:cBhvr>
                                        <p:cTn id="24" dur="500"/>
                                        <p:tgtEl>
                                          <p:spTgt spid="71"/>
                                        </p:tgtEl>
                                      </p:cBhvr>
                                    </p:animEffect>
                                  </p:childTnLst>
                                </p:cTn>
                              </p:par>
                            </p:childTnLst>
                          </p:cTn>
                        </p:par>
                        <p:par>
                          <p:cTn id="25" fill="hold">
                            <p:stCondLst>
                              <p:cond delay="1500"/>
                            </p:stCondLst>
                            <p:childTnLst>
                              <p:par>
                                <p:cTn id="26" presetID="22" presetClass="entr" presetSubtype="2" fill="hold" nodeType="afterEffect">
                                  <p:stCondLst>
                                    <p:cond delay="0"/>
                                  </p:stCondLst>
                                  <p:childTnLst>
                                    <p:set>
                                      <p:cBhvr>
                                        <p:cTn id="27" dur="1" fill="hold">
                                          <p:stCondLst>
                                            <p:cond delay="0"/>
                                          </p:stCondLst>
                                        </p:cTn>
                                        <p:tgtEl>
                                          <p:spTgt spid="92"/>
                                        </p:tgtEl>
                                        <p:attrNameLst>
                                          <p:attrName>style.visibility</p:attrName>
                                        </p:attrNameLst>
                                      </p:cBhvr>
                                      <p:to>
                                        <p:strVal val="visible"/>
                                      </p:to>
                                    </p:set>
                                    <p:animEffect transition="in" filter="wipe(right)">
                                      <p:cBhvr>
                                        <p:cTn id="28" dur="500"/>
                                        <p:tgtEl>
                                          <p:spTgt spid="92"/>
                                        </p:tgtEl>
                                      </p:cBhvr>
                                    </p:animEffect>
                                  </p:childTnLst>
                                </p:cTn>
                              </p:par>
                              <p:par>
                                <p:cTn id="29" presetID="22" presetClass="entr" presetSubtype="2" fill="hold" grpId="0" nodeType="withEffect">
                                  <p:stCondLst>
                                    <p:cond delay="0"/>
                                  </p:stCondLst>
                                  <p:childTnLst>
                                    <p:set>
                                      <p:cBhvr>
                                        <p:cTn id="30" dur="1" fill="hold">
                                          <p:stCondLst>
                                            <p:cond delay="0"/>
                                          </p:stCondLst>
                                        </p:cTn>
                                        <p:tgtEl>
                                          <p:spTgt spid="81"/>
                                        </p:tgtEl>
                                        <p:attrNameLst>
                                          <p:attrName>style.visibility</p:attrName>
                                        </p:attrNameLst>
                                      </p:cBhvr>
                                      <p:to>
                                        <p:strVal val="visible"/>
                                      </p:to>
                                    </p:set>
                                    <p:animEffect transition="in" filter="wipe(right)">
                                      <p:cBhvr>
                                        <p:cTn id="31" dur="500"/>
                                        <p:tgtEl>
                                          <p:spTgt spid="81"/>
                                        </p:tgtEl>
                                      </p:cBhvr>
                                    </p:animEffect>
                                  </p:childTnLst>
                                </p:cTn>
                              </p:par>
                              <p:par>
                                <p:cTn id="32" presetID="22" presetClass="entr" presetSubtype="2" fill="hold" nodeType="withEffect">
                                  <p:stCondLst>
                                    <p:cond delay="0"/>
                                  </p:stCondLst>
                                  <p:childTnLst>
                                    <p:set>
                                      <p:cBhvr>
                                        <p:cTn id="33" dur="1" fill="hold">
                                          <p:stCondLst>
                                            <p:cond delay="0"/>
                                          </p:stCondLst>
                                        </p:cTn>
                                        <p:tgtEl>
                                          <p:spTgt spid="87"/>
                                        </p:tgtEl>
                                        <p:attrNameLst>
                                          <p:attrName>style.visibility</p:attrName>
                                        </p:attrNameLst>
                                      </p:cBhvr>
                                      <p:to>
                                        <p:strVal val="visible"/>
                                      </p:to>
                                    </p:set>
                                    <p:animEffect transition="in" filter="wipe(right)">
                                      <p:cBhvr>
                                        <p:cTn id="34" dur="500"/>
                                        <p:tgtEl>
                                          <p:spTgt spid="87"/>
                                        </p:tgtEl>
                                      </p:cBhvr>
                                    </p:animEffect>
                                  </p:childTnLst>
                                </p:cTn>
                              </p:par>
                              <p:par>
                                <p:cTn id="35" presetID="22" presetClass="entr" presetSubtype="2" fill="hold" grpId="0" nodeType="withEffect">
                                  <p:stCondLst>
                                    <p:cond delay="0"/>
                                  </p:stCondLst>
                                  <p:childTnLst>
                                    <p:set>
                                      <p:cBhvr>
                                        <p:cTn id="36" dur="1" fill="hold">
                                          <p:stCondLst>
                                            <p:cond delay="0"/>
                                          </p:stCondLst>
                                        </p:cTn>
                                        <p:tgtEl>
                                          <p:spTgt spid="85"/>
                                        </p:tgtEl>
                                        <p:attrNameLst>
                                          <p:attrName>style.visibility</p:attrName>
                                        </p:attrNameLst>
                                      </p:cBhvr>
                                      <p:to>
                                        <p:strVal val="visible"/>
                                      </p:to>
                                    </p:set>
                                    <p:animEffect transition="in" filter="wipe(right)">
                                      <p:cBhvr>
                                        <p:cTn id="37" dur="500"/>
                                        <p:tgtEl>
                                          <p:spTgt spid="85"/>
                                        </p:tgtEl>
                                      </p:cBhvr>
                                    </p:animEffect>
                                  </p:childTnLst>
                                </p:cTn>
                              </p:par>
                            </p:childTnLst>
                          </p:cTn>
                        </p:par>
                        <p:par>
                          <p:cTn id="38" fill="hold">
                            <p:stCondLst>
                              <p:cond delay="2000"/>
                            </p:stCondLst>
                            <p:childTnLst>
                              <p:par>
                                <p:cTn id="39" presetID="22" presetClass="entr" presetSubtype="1" fill="hold" nodeType="afterEffect">
                                  <p:stCondLst>
                                    <p:cond delay="0"/>
                                  </p:stCondLst>
                                  <p:childTnLst>
                                    <p:set>
                                      <p:cBhvr>
                                        <p:cTn id="40" dur="1" fill="hold">
                                          <p:stCondLst>
                                            <p:cond delay="0"/>
                                          </p:stCondLst>
                                        </p:cTn>
                                        <p:tgtEl>
                                          <p:spTgt spid="98"/>
                                        </p:tgtEl>
                                        <p:attrNameLst>
                                          <p:attrName>style.visibility</p:attrName>
                                        </p:attrNameLst>
                                      </p:cBhvr>
                                      <p:to>
                                        <p:strVal val="visible"/>
                                      </p:to>
                                    </p:set>
                                    <p:animEffect transition="in" filter="wipe(up)">
                                      <p:cBhvr>
                                        <p:cTn id="41" dur="500"/>
                                        <p:tgtEl>
                                          <p:spTgt spid="98"/>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82"/>
                                        </p:tgtEl>
                                        <p:attrNameLst>
                                          <p:attrName>style.visibility</p:attrName>
                                        </p:attrNameLst>
                                      </p:cBhvr>
                                      <p:to>
                                        <p:strVal val="visible"/>
                                      </p:to>
                                    </p:set>
                                    <p:animEffect transition="in" filter="wipe(up)">
                                      <p:cBhvr>
                                        <p:cTn id="44" dur="500"/>
                                        <p:tgtEl>
                                          <p:spTgt spid="82"/>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86"/>
                                        </p:tgtEl>
                                        <p:attrNameLst>
                                          <p:attrName>style.visibility</p:attrName>
                                        </p:attrNameLst>
                                      </p:cBhvr>
                                      <p:to>
                                        <p:strVal val="visible"/>
                                      </p:to>
                                    </p:set>
                                    <p:animEffect transition="in" filter="wipe(up)">
                                      <p:cBhvr>
                                        <p:cTn id="47" dur="500"/>
                                        <p:tgtEl>
                                          <p:spTgt spid="86"/>
                                        </p:tgtEl>
                                      </p:cBhvr>
                                    </p:animEffect>
                                  </p:childTnLst>
                                </p:cTn>
                              </p:par>
                              <p:par>
                                <p:cTn id="48" presetID="22" presetClass="entr" presetSubtype="1" fill="hold" nodeType="withEffect">
                                  <p:stCondLst>
                                    <p:cond delay="0"/>
                                  </p:stCondLst>
                                  <p:childTnLst>
                                    <p:set>
                                      <p:cBhvr>
                                        <p:cTn id="49" dur="1" fill="hold">
                                          <p:stCondLst>
                                            <p:cond delay="0"/>
                                          </p:stCondLst>
                                        </p:cTn>
                                        <p:tgtEl>
                                          <p:spTgt spid="53"/>
                                        </p:tgtEl>
                                        <p:attrNameLst>
                                          <p:attrName>style.visibility</p:attrName>
                                        </p:attrNameLst>
                                      </p:cBhvr>
                                      <p:to>
                                        <p:strVal val="visible"/>
                                      </p:to>
                                    </p:set>
                                    <p:animEffect transition="in" filter="wipe(up)">
                                      <p:cBhvr>
                                        <p:cTn id="50" dur="500"/>
                                        <p:tgtEl>
                                          <p:spTgt spid="53"/>
                                        </p:tgtEl>
                                      </p:cBhvr>
                                    </p:animEffect>
                                  </p:childTnLst>
                                </p:cTn>
                              </p:par>
                              <p:par>
                                <p:cTn id="51" presetID="22" presetClass="entr" presetSubtype="1" fill="hold" nodeType="withEffect">
                                  <p:stCondLst>
                                    <p:cond delay="0"/>
                                  </p:stCondLst>
                                  <p:childTnLst>
                                    <p:set>
                                      <p:cBhvr>
                                        <p:cTn id="52" dur="1" fill="hold">
                                          <p:stCondLst>
                                            <p:cond delay="0"/>
                                          </p:stCondLst>
                                        </p:cTn>
                                        <p:tgtEl>
                                          <p:spTgt spid="91"/>
                                        </p:tgtEl>
                                        <p:attrNameLst>
                                          <p:attrName>style.visibility</p:attrName>
                                        </p:attrNameLst>
                                      </p:cBhvr>
                                      <p:to>
                                        <p:strVal val="visible"/>
                                      </p:to>
                                    </p:set>
                                    <p:animEffect transition="in" filter="wipe(up)">
                                      <p:cBhvr>
                                        <p:cTn id="53" dur="500"/>
                                        <p:tgtEl>
                                          <p:spTgt spid="91"/>
                                        </p:tgtEl>
                                      </p:cBhvr>
                                    </p:animEffect>
                                  </p:childTnLst>
                                </p:cTn>
                              </p:par>
                              <p:par>
                                <p:cTn id="54" presetID="22" presetClass="entr" presetSubtype="1" fill="hold" grpId="0" nodeType="withEffect">
                                  <p:stCondLst>
                                    <p:cond delay="0"/>
                                  </p:stCondLst>
                                  <p:childTnLst>
                                    <p:set>
                                      <p:cBhvr>
                                        <p:cTn id="55" dur="1" fill="hold">
                                          <p:stCondLst>
                                            <p:cond delay="0"/>
                                          </p:stCondLst>
                                        </p:cTn>
                                        <p:tgtEl>
                                          <p:spTgt spid="56"/>
                                        </p:tgtEl>
                                        <p:attrNameLst>
                                          <p:attrName>style.visibility</p:attrName>
                                        </p:attrNameLst>
                                      </p:cBhvr>
                                      <p:to>
                                        <p:strVal val="visible"/>
                                      </p:to>
                                    </p:set>
                                    <p:animEffect transition="in" filter="wipe(up)">
                                      <p:cBhvr>
                                        <p:cTn id="56" dur="500"/>
                                        <p:tgtEl>
                                          <p:spTgt spid="56"/>
                                        </p:tgtEl>
                                      </p:cBhvr>
                                    </p:animEffect>
                                  </p:childTnLst>
                                </p:cTn>
                              </p:par>
                            </p:childTnLst>
                          </p:cTn>
                        </p:par>
                        <p:par>
                          <p:cTn id="57" fill="hold">
                            <p:stCondLst>
                              <p:cond delay="2500"/>
                            </p:stCondLst>
                            <p:childTnLst>
                              <p:par>
                                <p:cTn id="58" presetID="22" presetClass="entr" presetSubtype="1" fill="hold" nodeType="afterEffect">
                                  <p:stCondLst>
                                    <p:cond delay="0"/>
                                  </p:stCondLst>
                                  <p:childTnLst>
                                    <p:set>
                                      <p:cBhvr>
                                        <p:cTn id="59" dur="1" fill="hold">
                                          <p:stCondLst>
                                            <p:cond delay="0"/>
                                          </p:stCondLst>
                                        </p:cTn>
                                        <p:tgtEl>
                                          <p:spTgt spid="59"/>
                                        </p:tgtEl>
                                        <p:attrNameLst>
                                          <p:attrName>style.visibility</p:attrName>
                                        </p:attrNameLst>
                                      </p:cBhvr>
                                      <p:to>
                                        <p:strVal val="visible"/>
                                      </p:to>
                                    </p:set>
                                    <p:animEffect transition="in" filter="wipe(up)">
                                      <p:cBhvr>
                                        <p:cTn id="60" dur="500"/>
                                        <p:tgtEl>
                                          <p:spTgt spid="59"/>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70"/>
                                        </p:tgtEl>
                                        <p:attrNameLst>
                                          <p:attrName>style.visibility</p:attrName>
                                        </p:attrNameLst>
                                      </p:cBhvr>
                                      <p:to>
                                        <p:strVal val="visible"/>
                                      </p:to>
                                    </p:set>
                                    <p:animEffect transition="in" filter="wipe(up)">
                                      <p:cBhvr>
                                        <p:cTn id="63" dur="500"/>
                                        <p:tgtEl>
                                          <p:spTgt spid="70"/>
                                        </p:tgtEl>
                                      </p:cBhvr>
                                    </p:animEffect>
                                  </p:childTnLst>
                                </p:cTn>
                              </p:par>
                              <p:par>
                                <p:cTn id="64" presetID="22" presetClass="entr" presetSubtype="1" fill="hold" nodeType="withEffect">
                                  <p:stCondLst>
                                    <p:cond delay="0"/>
                                  </p:stCondLst>
                                  <p:childTnLst>
                                    <p:set>
                                      <p:cBhvr>
                                        <p:cTn id="65" dur="1" fill="hold">
                                          <p:stCondLst>
                                            <p:cond delay="0"/>
                                          </p:stCondLst>
                                        </p:cTn>
                                        <p:tgtEl>
                                          <p:spTgt spid="66"/>
                                        </p:tgtEl>
                                        <p:attrNameLst>
                                          <p:attrName>style.visibility</p:attrName>
                                        </p:attrNameLst>
                                      </p:cBhvr>
                                      <p:to>
                                        <p:strVal val="visible"/>
                                      </p:to>
                                    </p:set>
                                    <p:animEffect transition="in" filter="wipe(up)">
                                      <p:cBhvr>
                                        <p:cTn id="66" dur="500"/>
                                        <p:tgtEl>
                                          <p:spTgt spid="66"/>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65"/>
                                        </p:tgtEl>
                                        <p:attrNameLst>
                                          <p:attrName>style.visibility</p:attrName>
                                        </p:attrNameLst>
                                      </p:cBhvr>
                                      <p:to>
                                        <p:strVal val="visible"/>
                                      </p:to>
                                    </p:set>
                                    <p:animEffect transition="in" filter="wipe(up)">
                                      <p:cBhvr>
                                        <p:cTn id="69" dur="500"/>
                                        <p:tgtEl>
                                          <p:spTgt spid="65"/>
                                        </p:tgtEl>
                                      </p:cBhvr>
                                    </p:animEffect>
                                  </p:childTnLst>
                                </p:cTn>
                              </p:par>
                            </p:childTnLst>
                          </p:cTn>
                        </p:par>
                        <p:par>
                          <p:cTn id="70" fill="hold">
                            <p:stCondLst>
                              <p:cond delay="3000"/>
                            </p:stCondLst>
                            <p:childTnLst>
                              <p:par>
                                <p:cTn id="71" presetID="22" presetClass="entr" presetSubtype="1" fill="hold" nodeType="afterEffect">
                                  <p:stCondLst>
                                    <p:cond delay="0"/>
                                  </p:stCondLst>
                                  <p:childTnLst>
                                    <p:set>
                                      <p:cBhvr>
                                        <p:cTn id="72" dur="1" fill="hold">
                                          <p:stCondLst>
                                            <p:cond delay="0"/>
                                          </p:stCondLst>
                                        </p:cTn>
                                        <p:tgtEl>
                                          <p:spTgt spid="72"/>
                                        </p:tgtEl>
                                        <p:attrNameLst>
                                          <p:attrName>style.visibility</p:attrName>
                                        </p:attrNameLst>
                                      </p:cBhvr>
                                      <p:to>
                                        <p:strVal val="visible"/>
                                      </p:to>
                                    </p:set>
                                    <p:animEffect transition="in" filter="wipe(up)">
                                      <p:cBhvr>
                                        <p:cTn id="73" dur="500"/>
                                        <p:tgtEl>
                                          <p:spTgt spid="72"/>
                                        </p:tgtEl>
                                      </p:cBhvr>
                                    </p:animEffect>
                                  </p:childTnLst>
                                </p:cTn>
                              </p:par>
                              <p:par>
                                <p:cTn id="74" presetID="22" presetClass="entr" presetSubtype="1" fill="hold" grpId="0" nodeType="withEffect">
                                  <p:stCondLst>
                                    <p:cond delay="0"/>
                                  </p:stCondLst>
                                  <p:childTnLst>
                                    <p:set>
                                      <p:cBhvr>
                                        <p:cTn id="75" dur="1" fill="hold">
                                          <p:stCondLst>
                                            <p:cond delay="0"/>
                                          </p:stCondLst>
                                        </p:cTn>
                                        <p:tgtEl>
                                          <p:spTgt spid="74"/>
                                        </p:tgtEl>
                                        <p:attrNameLst>
                                          <p:attrName>style.visibility</p:attrName>
                                        </p:attrNameLst>
                                      </p:cBhvr>
                                      <p:to>
                                        <p:strVal val="visible"/>
                                      </p:to>
                                    </p:set>
                                    <p:animEffect transition="in" filter="wipe(up)">
                                      <p:cBhvr>
                                        <p:cTn id="76" dur="500"/>
                                        <p:tgtEl>
                                          <p:spTgt spid="74"/>
                                        </p:tgtEl>
                                      </p:cBhvr>
                                    </p:animEffect>
                                  </p:childTnLst>
                                </p:cTn>
                              </p:par>
                              <p:par>
                                <p:cTn id="77" presetID="22" presetClass="entr" presetSubtype="1" fill="hold" nodeType="withEffect">
                                  <p:stCondLst>
                                    <p:cond delay="0"/>
                                  </p:stCondLst>
                                  <p:childTnLst>
                                    <p:set>
                                      <p:cBhvr>
                                        <p:cTn id="78" dur="1" fill="hold">
                                          <p:stCondLst>
                                            <p:cond delay="0"/>
                                          </p:stCondLst>
                                        </p:cTn>
                                        <p:tgtEl>
                                          <p:spTgt spid="109"/>
                                        </p:tgtEl>
                                        <p:attrNameLst>
                                          <p:attrName>style.visibility</p:attrName>
                                        </p:attrNameLst>
                                      </p:cBhvr>
                                      <p:to>
                                        <p:strVal val="visible"/>
                                      </p:to>
                                    </p:set>
                                    <p:animEffect transition="in" filter="wipe(up)">
                                      <p:cBhvr>
                                        <p:cTn id="79" dur="500"/>
                                        <p:tgtEl>
                                          <p:spTgt spid="109"/>
                                        </p:tgtEl>
                                      </p:cBhvr>
                                    </p:animEffect>
                                  </p:childTnLst>
                                </p:cTn>
                              </p:par>
                              <p:par>
                                <p:cTn id="80" presetID="22" presetClass="entr" presetSubtype="1" fill="hold" grpId="0" nodeType="withEffect">
                                  <p:stCondLst>
                                    <p:cond delay="0"/>
                                  </p:stCondLst>
                                  <p:childTnLst>
                                    <p:set>
                                      <p:cBhvr>
                                        <p:cTn id="81" dur="1" fill="hold">
                                          <p:stCondLst>
                                            <p:cond delay="0"/>
                                          </p:stCondLst>
                                        </p:cTn>
                                        <p:tgtEl>
                                          <p:spTgt spid="77"/>
                                        </p:tgtEl>
                                        <p:attrNameLst>
                                          <p:attrName>style.visibility</p:attrName>
                                        </p:attrNameLst>
                                      </p:cBhvr>
                                      <p:to>
                                        <p:strVal val="visible"/>
                                      </p:to>
                                    </p:set>
                                    <p:animEffect transition="in" filter="wipe(up)">
                                      <p:cBhvr>
                                        <p:cTn id="82" dur="500"/>
                                        <p:tgtEl>
                                          <p:spTgt spid="77"/>
                                        </p:tgtEl>
                                      </p:cBhvr>
                                    </p:animEffect>
                                  </p:childTnLst>
                                </p:cTn>
                              </p:par>
                            </p:childTnLst>
                          </p:cTn>
                        </p:par>
                        <p:par>
                          <p:cTn id="83" fill="hold">
                            <p:stCondLst>
                              <p:cond delay="3500"/>
                            </p:stCondLst>
                            <p:childTnLst>
                              <p:par>
                                <p:cTn id="84" presetID="22" presetClass="entr" presetSubtype="1" fill="hold" nodeType="afterEffect">
                                  <p:stCondLst>
                                    <p:cond delay="0"/>
                                  </p:stCondLst>
                                  <p:childTnLst>
                                    <p:set>
                                      <p:cBhvr>
                                        <p:cTn id="85" dur="1" fill="hold">
                                          <p:stCondLst>
                                            <p:cond delay="0"/>
                                          </p:stCondLst>
                                        </p:cTn>
                                        <p:tgtEl>
                                          <p:spTgt spid="99"/>
                                        </p:tgtEl>
                                        <p:attrNameLst>
                                          <p:attrName>style.visibility</p:attrName>
                                        </p:attrNameLst>
                                      </p:cBhvr>
                                      <p:to>
                                        <p:strVal val="visible"/>
                                      </p:to>
                                    </p:set>
                                    <p:animEffect transition="in" filter="wipe(up)">
                                      <p:cBhvr>
                                        <p:cTn id="86" dur="500"/>
                                        <p:tgtEl>
                                          <p:spTgt spid="99"/>
                                        </p:tgtEl>
                                      </p:cBhvr>
                                    </p:animEffect>
                                  </p:childTnLst>
                                </p:cTn>
                              </p:par>
                              <p:par>
                                <p:cTn id="87" presetID="22" presetClass="entr" presetSubtype="1" fill="hold" grpId="0" nodeType="withEffect">
                                  <p:stCondLst>
                                    <p:cond delay="0"/>
                                  </p:stCondLst>
                                  <p:childTnLst>
                                    <p:set>
                                      <p:cBhvr>
                                        <p:cTn id="88" dur="1" fill="hold">
                                          <p:stCondLst>
                                            <p:cond delay="0"/>
                                          </p:stCondLst>
                                        </p:cTn>
                                        <p:tgtEl>
                                          <p:spTgt spid="104"/>
                                        </p:tgtEl>
                                        <p:attrNameLst>
                                          <p:attrName>style.visibility</p:attrName>
                                        </p:attrNameLst>
                                      </p:cBhvr>
                                      <p:to>
                                        <p:strVal val="visible"/>
                                      </p:to>
                                    </p:set>
                                    <p:animEffect transition="in" filter="wipe(up)">
                                      <p:cBhvr>
                                        <p:cTn id="89" dur="500"/>
                                        <p:tgtEl>
                                          <p:spTgt spid="104"/>
                                        </p:tgtEl>
                                      </p:cBhvr>
                                    </p:animEffect>
                                  </p:childTnLst>
                                </p:cTn>
                              </p:par>
                              <p:par>
                                <p:cTn id="90" presetID="22" presetClass="entr" presetSubtype="1" fill="hold" nodeType="withEffect">
                                  <p:stCondLst>
                                    <p:cond delay="0"/>
                                  </p:stCondLst>
                                  <p:childTnLst>
                                    <p:set>
                                      <p:cBhvr>
                                        <p:cTn id="91" dur="1" fill="hold">
                                          <p:stCondLst>
                                            <p:cond delay="0"/>
                                          </p:stCondLst>
                                        </p:cTn>
                                        <p:tgtEl>
                                          <p:spTgt spid="61"/>
                                        </p:tgtEl>
                                        <p:attrNameLst>
                                          <p:attrName>style.visibility</p:attrName>
                                        </p:attrNameLst>
                                      </p:cBhvr>
                                      <p:to>
                                        <p:strVal val="visible"/>
                                      </p:to>
                                    </p:set>
                                    <p:animEffect transition="in" filter="wipe(up)">
                                      <p:cBhvr>
                                        <p:cTn id="92" dur="500"/>
                                        <p:tgtEl>
                                          <p:spTgt spid="61"/>
                                        </p:tgtEl>
                                      </p:cBhvr>
                                    </p:animEffect>
                                  </p:childTnLst>
                                </p:cTn>
                              </p:par>
                              <p:par>
                                <p:cTn id="93" presetID="22" presetClass="entr" presetSubtype="1" fill="hold" grpId="0" nodeType="withEffect">
                                  <p:stCondLst>
                                    <p:cond delay="0"/>
                                  </p:stCondLst>
                                  <p:childTnLst>
                                    <p:set>
                                      <p:cBhvr>
                                        <p:cTn id="94" dur="1" fill="hold">
                                          <p:stCondLst>
                                            <p:cond delay="0"/>
                                          </p:stCondLst>
                                        </p:cTn>
                                        <p:tgtEl>
                                          <p:spTgt spid="62"/>
                                        </p:tgtEl>
                                        <p:attrNameLst>
                                          <p:attrName>style.visibility</p:attrName>
                                        </p:attrNameLst>
                                      </p:cBhvr>
                                      <p:to>
                                        <p:strVal val="visible"/>
                                      </p:to>
                                    </p:set>
                                    <p:animEffect transition="in" filter="wipe(up)">
                                      <p:cBhvr>
                                        <p:cTn id="95" dur="500"/>
                                        <p:tgtEl>
                                          <p:spTgt spid="62"/>
                                        </p:tgtEl>
                                      </p:cBhvr>
                                    </p:animEffect>
                                  </p:childTnLst>
                                </p:cTn>
                              </p:par>
                            </p:childTnLst>
                          </p:cTn>
                        </p:par>
                        <p:par>
                          <p:cTn id="96" fill="hold">
                            <p:stCondLst>
                              <p:cond delay="4000"/>
                            </p:stCondLst>
                            <p:childTnLst>
                              <p:par>
                                <p:cTn id="97" presetID="22" presetClass="entr" presetSubtype="8" fill="hold" nodeType="afterEffect">
                                  <p:stCondLst>
                                    <p:cond delay="0"/>
                                  </p:stCondLst>
                                  <p:childTnLst>
                                    <p:set>
                                      <p:cBhvr>
                                        <p:cTn id="98" dur="1" fill="hold">
                                          <p:stCondLst>
                                            <p:cond delay="0"/>
                                          </p:stCondLst>
                                        </p:cTn>
                                        <p:tgtEl>
                                          <p:spTgt spid="55"/>
                                        </p:tgtEl>
                                        <p:attrNameLst>
                                          <p:attrName>style.visibility</p:attrName>
                                        </p:attrNameLst>
                                      </p:cBhvr>
                                      <p:to>
                                        <p:strVal val="visible"/>
                                      </p:to>
                                    </p:set>
                                    <p:animEffect transition="in" filter="wipe(left)">
                                      <p:cBhvr>
                                        <p:cTn id="99" dur="500"/>
                                        <p:tgtEl>
                                          <p:spTgt spid="55"/>
                                        </p:tgtEl>
                                      </p:cBhvr>
                                    </p:animEffect>
                                  </p:childTnLst>
                                </p:cTn>
                              </p:par>
                              <p:par>
                                <p:cTn id="100" presetID="22" presetClass="entr" presetSubtype="8" fill="hold" grpId="0" nodeType="withEffect">
                                  <p:stCondLst>
                                    <p:cond delay="0"/>
                                  </p:stCondLst>
                                  <p:childTnLst>
                                    <p:set>
                                      <p:cBhvr>
                                        <p:cTn id="101" dur="1" fill="hold">
                                          <p:stCondLst>
                                            <p:cond delay="0"/>
                                          </p:stCondLst>
                                        </p:cTn>
                                        <p:tgtEl>
                                          <p:spTgt spid="52"/>
                                        </p:tgtEl>
                                        <p:attrNameLst>
                                          <p:attrName>style.visibility</p:attrName>
                                        </p:attrNameLst>
                                      </p:cBhvr>
                                      <p:to>
                                        <p:strVal val="visible"/>
                                      </p:to>
                                    </p:set>
                                    <p:animEffect transition="in" filter="wipe(left)">
                                      <p:cBhvr>
                                        <p:cTn id="102" dur="500"/>
                                        <p:tgtEl>
                                          <p:spTgt spid="52"/>
                                        </p:tgtEl>
                                      </p:cBhvr>
                                    </p:animEffect>
                                  </p:childTnLst>
                                </p:cTn>
                              </p:par>
                            </p:childTnLst>
                          </p:cTn>
                        </p:par>
                        <p:par>
                          <p:cTn id="103" fill="hold">
                            <p:stCondLst>
                              <p:cond delay="4500"/>
                            </p:stCondLst>
                            <p:childTnLst>
                              <p:par>
                                <p:cTn id="104" presetID="22" presetClass="entr" presetSubtype="8" fill="hold" nodeType="afterEffect">
                                  <p:stCondLst>
                                    <p:cond delay="0"/>
                                  </p:stCondLst>
                                  <p:childTnLst>
                                    <p:set>
                                      <p:cBhvr>
                                        <p:cTn id="105" dur="1" fill="hold">
                                          <p:stCondLst>
                                            <p:cond delay="0"/>
                                          </p:stCondLst>
                                        </p:cTn>
                                        <p:tgtEl>
                                          <p:spTgt spid="95"/>
                                        </p:tgtEl>
                                        <p:attrNameLst>
                                          <p:attrName>style.visibility</p:attrName>
                                        </p:attrNameLst>
                                      </p:cBhvr>
                                      <p:to>
                                        <p:strVal val="visible"/>
                                      </p:to>
                                    </p:set>
                                    <p:animEffect transition="in" filter="wipe(left)">
                                      <p:cBhvr>
                                        <p:cTn id="106" dur="500"/>
                                        <p:tgtEl>
                                          <p:spTgt spid="95"/>
                                        </p:tgtEl>
                                      </p:cBhvr>
                                    </p:animEffect>
                                  </p:childTnLst>
                                </p:cTn>
                              </p:par>
                              <p:par>
                                <p:cTn id="107" presetID="22" presetClass="entr" presetSubtype="8" fill="hold" grpId="0" nodeType="withEffect">
                                  <p:stCondLst>
                                    <p:cond delay="0"/>
                                  </p:stCondLst>
                                  <p:childTnLst>
                                    <p:set>
                                      <p:cBhvr>
                                        <p:cTn id="108" dur="1" fill="hold">
                                          <p:stCondLst>
                                            <p:cond delay="0"/>
                                          </p:stCondLst>
                                        </p:cTn>
                                        <p:tgtEl>
                                          <p:spTgt spid="96"/>
                                        </p:tgtEl>
                                        <p:attrNameLst>
                                          <p:attrName>style.visibility</p:attrName>
                                        </p:attrNameLst>
                                      </p:cBhvr>
                                      <p:to>
                                        <p:strVal val="visible"/>
                                      </p:to>
                                    </p:set>
                                    <p:animEffect transition="in" filter="wipe(left)">
                                      <p:cBhvr>
                                        <p:cTn id="109" dur="500"/>
                                        <p:tgtEl>
                                          <p:spTgt spid="96"/>
                                        </p:tgtEl>
                                      </p:cBhvr>
                                    </p:animEffect>
                                  </p:childTnLst>
                                </p:cTn>
                              </p:par>
                            </p:childTnLst>
                          </p:cTn>
                        </p:par>
                        <p:par>
                          <p:cTn id="110" fill="hold">
                            <p:stCondLst>
                              <p:cond delay="5000"/>
                            </p:stCondLst>
                            <p:childTnLst>
                              <p:par>
                                <p:cTn id="111" presetID="22" presetClass="entr" presetSubtype="8" fill="hold" nodeType="afterEffect">
                                  <p:stCondLst>
                                    <p:cond delay="0"/>
                                  </p:stCondLst>
                                  <p:childTnLst>
                                    <p:set>
                                      <p:cBhvr>
                                        <p:cTn id="112" dur="1" fill="hold">
                                          <p:stCondLst>
                                            <p:cond delay="0"/>
                                          </p:stCondLst>
                                        </p:cTn>
                                        <p:tgtEl>
                                          <p:spTgt spid="76"/>
                                        </p:tgtEl>
                                        <p:attrNameLst>
                                          <p:attrName>style.visibility</p:attrName>
                                        </p:attrNameLst>
                                      </p:cBhvr>
                                      <p:to>
                                        <p:strVal val="visible"/>
                                      </p:to>
                                    </p:set>
                                    <p:animEffect transition="in" filter="wipe(left)">
                                      <p:cBhvr>
                                        <p:cTn id="113" dur="500"/>
                                        <p:tgtEl>
                                          <p:spTgt spid="76"/>
                                        </p:tgtEl>
                                      </p:cBhvr>
                                    </p:animEffect>
                                  </p:childTnLst>
                                </p:cTn>
                              </p:par>
                              <p:par>
                                <p:cTn id="114" presetID="22" presetClass="entr" presetSubtype="8" fill="hold" grpId="0" nodeType="withEffect">
                                  <p:stCondLst>
                                    <p:cond delay="0"/>
                                  </p:stCondLst>
                                  <p:childTnLst>
                                    <p:set>
                                      <p:cBhvr>
                                        <p:cTn id="115" dur="1" fill="hold">
                                          <p:stCondLst>
                                            <p:cond delay="0"/>
                                          </p:stCondLst>
                                        </p:cTn>
                                        <p:tgtEl>
                                          <p:spTgt spid="90"/>
                                        </p:tgtEl>
                                        <p:attrNameLst>
                                          <p:attrName>style.visibility</p:attrName>
                                        </p:attrNameLst>
                                      </p:cBhvr>
                                      <p:to>
                                        <p:strVal val="visible"/>
                                      </p:to>
                                    </p:set>
                                    <p:animEffect transition="in" filter="wipe(left)">
                                      <p:cBhvr>
                                        <p:cTn id="116" dur="500"/>
                                        <p:tgtEl>
                                          <p:spTgt spid="90"/>
                                        </p:tgtEl>
                                      </p:cBhvr>
                                    </p:animEffect>
                                  </p:childTnLst>
                                </p:cTn>
                              </p:par>
                            </p:childTnLst>
                          </p:cTn>
                        </p:par>
                        <p:par>
                          <p:cTn id="117" fill="hold">
                            <p:stCondLst>
                              <p:cond delay="5500"/>
                            </p:stCondLst>
                            <p:childTnLst>
                              <p:par>
                                <p:cTn id="118" presetID="22" presetClass="entr" presetSubtype="4" fill="hold" nodeType="afterEffect">
                                  <p:stCondLst>
                                    <p:cond delay="0"/>
                                  </p:stCondLst>
                                  <p:childTnLst>
                                    <p:set>
                                      <p:cBhvr>
                                        <p:cTn id="119" dur="1" fill="hold">
                                          <p:stCondLst>
                                            <p:cond delay="0"/>
                                          </p:stCondLst>
                                        </p:cTn>
                                        <p:tgtEl>
                                          <p:spTgt spid="10"/>
                                        </p:tgtEl>
                                        <p:attrNameLst>
                                          <p:attrName>style.visibility</p:attrName>
                                        </p:attrNameLst>
                                      </p:cBhvr>
                                      <p:to>
                                        <p:strVal val="visible"/>
                                      </p:to>
                                    </p:set>
                                    <p:animEffect transition="in" filter="wipe(down)">
                                      <p:cBhvr>
                                        <p:cTn id="120" dur="500"/>
                                        <p:tgtEl>
                                          <p:spTgt spid="10"/>
                                        </p:tgtEl>
                                      </p:cBhvr>
                                    </p:animEffect>
                                  </p:childTnLst>
                                </p:cTn>
                              </p:par>
                              <p:par>
                                <p:cTn id="121" presetID="22" presetClass="entr" presetSubtype="4" fill="hold" grpId="0" nodeType="withEffect">
                                  <p:stCondLst>
                                    <p:cond delay="0"/>
                                  </p:stCondLst>
                                  <p:childTnLst>
                                    <p:set>
                                      <p:cBhvr>
                                        <p:cTn id="122" dur="1" fill="hold">
                                          <p:stCondLst>
                                            <p:cond delay="0"/>
                                          </p:stCondLst>
                                        </p:cTn>
                                        <p:tgtEl>
                                          <p:spTgt spid="4"/>
                                        </p:tgtEl>
                                        <p:attrNameLst>
                                          <p:attrName>style.visibility</p:attrName>
                                        </p:attrNameLst>
                                      </p:cBhvr>
                                      <p:to>
                                        <p:strVal val="visible"/>
                                      </p:to>
                                    </p:set>
                                    <p:animEffect transition="in" filter="wipe(down)">
                                      <p:cBhvr>
                                        <p:cTn id="123" dur="500"/>
                                        <p:tgtEl>
                                          <p:spTgt spid="4"/>
                                        </p:tgtEl>
                                      </p:cBhvr>
                                    </p:animEffect>
                                  </p:childTnLst>
                                </p:cTn>
                              </p:par>
                            </p:childTnLst>
                          </p:cTn>
                        </p:par>
                        <p:par>
                          <p:cTn id="124" fill="hold">
                            <p:stCondLst>
                              <p:cond delay="6000"/>
                            </p:stCondLst>
                            <p:childTnLst>
                              <p:par>
                                <p:cTn id="125" presetID="22" presetClass="entr" presetSubtype="4" fill="hold" nodeType="afterEffect">
                                  <p:stCondLst>
                                    <p:cond delay="0"/>
                                  </p:stCondLst>
                                  <p:childTnLst>
                                    <p:set>
                                      <p:cBhvr>
                                        <p:cTn id="126" dur="1" fill="hold">
                                          <p:stCondLst>
                                            <p:cond delay="0"/>
                                          </p:stCondLst>
                                        </p:cTn>
                                        <p:tgtEl>
                                          <p:spTgt spid="73"/>
                                        </p:tgtEl>
                                        <p:attrNameLst>
                                          <p:attrName>style.visibility</p:attrName>
                                        </p:attrNameLst>
                                      </p:cBhvr>
                                      <p:to>
                                        <p:strVal val="visible"/>
                                      </p:to>
                                    </p:set>
                                    <p:animEffect transition="in" filter="wipe(down)">
                                      <p:cBhvr>
                                        <p:cTn id="127" dur="500"/>
                                        <p:tgtEl>
                                          <p:spTgt spid="73"/>
                                        </p:tgtEl>
                                      </p:cBhvr>
                                    </p:animEffect>
                                  </p:childTnLst>
                                </p:cTn>
                              </p:par>
                              <p:par>
                                <p:cTn id="128" presetID="22" presetClass="entr" presetSubtype="4" fill="hold" grpId="0" nodeType="withEffect">
                                  <p:stCondLst>
                                    <p:cond delay="0"/>
                                  </p:stCondLst>
                                  <p:childTnLst>
                                    <p:set>
                                      <p:cBhvr>
                                        <p:cTn id="129" dur="1" fill="hold">
                                          <p:stCondLst>
                                            <p:cond delay="0"/>
                                          </p:stCondLst>
                                        </p:cTn>
                                        <p:tgtEl>
                                          <p:spTgt spid="54"/>
                                        </p:tgtEl>
                                        <p:attrNameLst>
                                          <p:attrName>style.visibility</p:attrName>
                                        </p:attrNameLst>
                                      </p:cBhvr>
                                      <p:to>
                                        <p:strVal val="visible"/>
                                      </p:to>
                                    </p:set>
                                    <p:animEffect transition="in" filter="wipe(down)">
                                      <p:cBhvr>
                                        <p:cTn id="130" dur="500"/>
                                        <p:tgtEl>
                                          <p:spTgt spid="54"/>
                                        </p:tgtEl>
                                      </p:cBhvr>
                                    </p:animEffect>
                                  </p:childTnLst>
                                </p:cTn>
                              </p:par>
                            </p:childTnLst>
                          </p:cTn>
                        </p:par>
                        <p:par>
                          <p:cTn id="131" fill="hold">
                            <p:stCondLst>
                              <p:cond delay="6500"/>
                            </p:stCondLst>
                            <p:childTnLst>
                              <p:par>
                                <p:cTn id="132" presetID="22" presetClass="entr" presetSubtype="4" fill="hold" nodeType="afterEffect">
                                  <p:stCondLst>
                                    <p:cond delay="0"/>
                                  </p:stCondLst>
                                  <p:childTnLst>
                                    <p:set>
                                      <p:cBhvr>
                                        <p:cTn id="133" dur="1" fill="hold">
                                          <p:stCondLst>
                                            <p:cond delay="0"/>
                                          </p:stCondLst>
                                        </p:cTn>
                                        <p:tgtEl>
                                          <p:spTgt spid="51"/>
                                        </p:tgtEl>
                                        <p:attrNameLst>
                                          <p:attrName>style.visibility</p:attrName>
                                        </p:attrNameLst>
                                      </p:cBhvr>
                                      <p:to>
                                        <p:strVal val="visible"/>
                                      </p:to>
                                    </p:set>
                                    <p:animEffect transition="in" filter="wipe(down)">
                                      <p:cBhvr>
                                        <p:cTn id="134" dur="500"/>
                                        <p:tgtEl>
                                          <p:spTgt spid="51"/>
                                        </p:tgtEl>
                                      </p:cBhvr>
                                    </p:animEffect>
                                  </p:childTnLst>
                                </p:cTn>
                              </p:par>
                              <p:par>
                                <p:cTn id="135" presetID="22" presetClass="entr" presetSubtype="4" fill="hold" grpId="0" nodeType="withEffect">
                                  <p:stCondLst>
                                    <p:cond delay="0"/>
                                  </p:stCondLst>
                                  <p:childTnLst>
                                    <p:set>
                                      <p:cBhvr>
                                        <p:cTn id="136" dur="1" fill="hold">
                                          <p:stCondLst>
                                            <p:cond delay="0"/>
                                          </p:stCondLst>
                                        </p:cTn>
                                        <p:tgtEl>
                                          <p:spTgt spid="48"/>
                                        </p:tgtEl>
                                        <p:attrNameLst>
                                          <p:attrName>style.visibility</p:attrName>
                                        </p:attrNameLst>
                                      </p:cBhvr>
                                      <p:to>
                                        <p:strVal val="visible"/>
                                      </p:to>
                                    </p:set>
                                    <p:animEffect transition="in" filter="wipe(down)">
                                      <p:cBhvr>
                                        <p:cTn id="137"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7" grpId="0" animBg="1"/>
      <p:bldP spid="62" grpId="0"/>
      <p:bldP spid="81" grpId="0" animBg="1"/>
      <p:bldP spid="82" grpId="0" animBg="1"/>
      <p:bldP spid="85" grpId="0"/>
      <p:bldP spid="86" grpId="0"/>
      <p:bldP spid="102" grpId="0" animBg="1"/>
      <p:bldP spid="56" grpId="0"/>
      <p:bldP spid="65" grpId="0"/>
      <p:bldP spid="90" grpId="0" animBg="1"/>
      <p:bldP spid="70" grpId="0" animBg="1"/>
      <p:bldP spid="74" grpId="0" animBg="1"/>
      <p:bldP spid="77" grpId="0"/>
      <p:bldP spid="96" grpId="0" animBg="1"/>
      <p:bldP spid="104" grpId="0" animBg="1"/>
      <p:bldP spid="48" grpId="0" animBg="1"/>
      <p:bldP spid="54" grpId="0" animBg="1"/>
      <p:bldP spid="52" grpId="0" animBg="1"/>
      <p:bldP spid="7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a:extLst>
              <a:ext uri="{FF2B5EF4-FFF2-40B4-BE49-F238E27FC236}">
                <a16:creationId xmlns:a16="http://schemas.microsoft.com/office/drawing/2014/main" id="{F50AA324-881D-4467-9506-9F415B4D1506}"/>
              </a:ext>
            </a:extLst>
          </p:cNvPr>
          <p:cNvCxnSpPr/>
          <p:nvPr/>
        </p:nvCxnSpPr>
        <p:spPr>
          <a:xfrm>
            <a:off x="6278880" y="243511"/>
            <a:ext cx="0" cy="61207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ZoneTexte 6">
            <a:extLst>
              <a:ext uri="{FF2B5EF4-FFF2-40B4-BE49-F238E27FC236}">
                <a16:creationId xmlns:a16="http://schemas.microsoft.com/office/drawing/2014/main" id="{E28E890B-38E1-465D-869D-6D06734E302D}"/>
              </a:ext>
            </a:extLst>
          </p:cNvPr>
          <p:cNvSpPr txBox="1"/>
          <p:nvPr/>
        </p:nvSpPr>
        <p:spPr>
          <a:xfrm>
            <a:off x="307267" y="329041"/>
            <a:ext cx="5450979" cy="5678478"/>
          </a:xfrm>
          <a:prstGeom prst="rect">
            <a:avLst/>
          </a:prstGeom>
          <a:noFill/>
        </p:spPr>
        <p:txBody>
          <a:bodyPr wrap="square" rtlCol="0">
            <a:spAutoFit/>
          </a:bodyPr>
          <a:lstStyle/>
          <a:p>
            <a:r>
              <a:rPr lang="fr-FR" sz="1100" dirty="0"/>
              <a:t>Cette activité est inspirée d’une activité du manuel Hachette Education, cycle 3, 6</a:t>
            </a:r>
            <a:r>
              <a:rPr lang="fr-FR" sz="1100" baseline="30000" dirty="0"/>
              <a:t>ème</a:t>
            </a:r>
            <a:r>
              <a:rPr lang="fr-FR" sz="1100" dirty="0"/>
              <a:t>.</a:t>
            </a:r>
          </a:p>
          <a:p>
            <a:r>
              <a:rPr lang="fr-FR" sz="1100" dirty="0"/>
              <a:t>Par groupe de 4, les élèves travaillent </a:t>
            </a:r>
            <a:r>
              <a:rPr lang="fr-FR" sz="1100" b="1" dirty="0"/>
              <a:t>les compétences du socle </a:t>
            </a:r>
            <a:r>
              <a:rPr lang="fr-FR" sz="1100" dirty="0"/>
              <a:t>suivantes :</a:t>
            </a:r>
          </a:p>
          <a:p>
            <a:r>
              <a:rPr lang="fr-FR" sz="1100" dirty="0"/>
              <a:t>- domaine 1 : « comprendre, s’exprimer en utilisant les langages scientifiques »</a:t>
            </a:r>
          </a:p>
          <a:p>
            <a:r>
              <a:rPr lang="fr-FR" sz="1100" dirty="0"/>
              <a:t>- domaine 2 : « définir et respecter une organisation et un partage des tâches dans le cadre de travail de groupe »</a:t>
            </a:r>
          </a:p>
          <a:p>
            <a:r>
              <a:rPr lang="fr-FR" sz="1100" dirty="0"/>
              <a:t>- domaine 4 : « mener une démarche scientifique , mettre en œuvre un protocole expérimental, communiquer sur ses démarches ».</a:t>
            </a:r>
          </a:p>
          <a:p>
            <a:r>
              <a:rPr lang="fr-FR" sz="1100" b="1" dirty="0"/>
              <a:t>Les connaissances et compétences associées </a:t>
            </a:r>
            <a:r>
              <a:rPr lang="fr-FR" sz="1100" dirty="0"/>
              <a:t>se situent dans le thème 1 « matière, mouvement, énergie, information », </a:t>
            </a:r>
            <a:r>
              <a:rPr lang="fr-FR" sz="1100" i="1" dirty="0"/>
              <a:t>décrire les états et la constitution de la matière à l’échelle macroscopique.</a:t>
            </a:r>
          </a:p>
          <a:p>
            <a:endParaRPr lang="fr-FR" sz="1100" i="1" dirty="0"/>
          </a:p>
          <a:p>
            <a:r>
              <a:rPr lang="fr-FR" sz="1100" b="1" dirty="0"/>
              <a:t>Le déroulement :</a:t>
            </a:r>
          </a:p>
          <a:p>
            <a:r>
              <a:rPr lang="fr-FR" sz="1100" dirty="0"/>
              <a:t>Après une présentation de l’activité faite par le professeur, les élèves se rassemblent par groupe de 4 afin d’échanger sur le problème posé.</a:t>
            </a:r>
          </a:p>
          <a:p>
            <a:r>
              <a:rPr lang="fr-FR" sz="1100" dirty="0"/>
              <a:t>Très rapidement, le professeur propose des fiches outils sur les méthodes de mesure de masse et de volume. Les élèves peuvent s’appuyer sur ces fiches sans oublier les objectifs de l’activité.</a:t>
            </a:r>
          </a:p>
          <a:p>
            <a:r>
              <a:rPr lang="fr-FR" sz="1100" dirty="0"/>
              <a:t>Le professeur passe régulièrement de groupe en groupe pour s’assurer de la compréhension de la consigne, du respect du cahier des charges, la construction du protocole. Au fur et à mesure, il donne accès aux appareils de mesure et aux ingrédients.</a:t>
            </a:r>
          </a:p>
          <a:p>
            <a:r>
              <a:rPr lang="fr-FR" sz="1100" dirty="0"/>
              <a:t>On peut éviter de donner la farine et l’eau en même temps ! On peut aussi réduire les mesures de masse à un seul ingrédient par groupe et comparer par la suite les positions des traits de graduation.</a:t>
            </a:r>
          </a:p>
          <a:p>
            <a:r>
              <a:rPr lang="fr-FR" sz="1100" dirty="0"/>
              <a:t>Les élèves devront prendre le temps de rédiger. Le professeur insistera sur l’importance des constructions de phrases et l’utilisation du vocabulaire scientifique. </a:t>
            </a:r>
          </a:p>
          <a:p>
            <a:endParaRPr lang="fr-FR" sz="800" dirty="0"/>
          </a:p>
          <a:p>
            <a:r>
              <a:rPr lang="fr-FR" sz="1100" dirty="0"/>
              <a:t>Dans la phase d’institutionnalisation, on peut reprendre, de manière succincte, le vocabulaire sur les appareils de mesure, la conclusion de l’activité : « des matières (ici des solides) de même masse peuvent occuper des volumes différents » et également refaire des mesures en comparant l’eau et l’huile.</a:t>
            </a:r>
          </a:p>
          <a:p>
            <a:endParaRPr lang="fr-FR" sz="800" dirty="0"/>
          </a:p>
          <a:p>
            <a:r>
              <a:rPr lang="fr-FR" sz="1100" dirty="0"/>
              <a:t>Les élèves ont pu réutiliser leur verre doseur lors de la séance sur la fabrication du pain avec le professeur de SVT.</a:t>
            </a:r>
          </a:p>
        </p:txBody>
      </p:sp>
      <p:sp>
        <p:nvSpPr>
          <p:cNvPr id="5" name="ZoneTexte 4">
            <a:extLst>
              <a:ext uri="{FF2B5EF4-FFF2-40B4-BE49-F238E27FC236}">
                <a16:creationId xmlns:a16="http://schemas.microsoft.com/office/drawing/2014/main" id="{06839AD7-B970-48C8-AF65-E6C2B5884108}"/>
              </a:ext>
            </a:extLst>
          </p:cNvPr>
          <p:cNvSpPr txBox="1"/>
          <p:nvPr/>
        </p:nvSpPr>
        <p:spPr>
          <a:xfrm>
            <a:off x="10967683" y="6312936"/>
            <a:ext cx="644728" cy="246221"/>
          </a:xfrm>
          <a:prstGeom prst="rect">
            <a:avLst/>
          </a:prstGeom>
          <a:noFill/>
          <a:ln w="9525">
            <a:solidFill>
              <a:srgbClr val="FF33CC"/>
            </a:solidFill>
          </a:ln>
        </p:spPr>
        <p:txBody>
          <a:bodyPr wrap="none" rtlCol="0">
            <a:spAutoFit/>
          </a:bodyPr>
          <a:lstStyle/>
          <a:p>
            <a:r>
              <a:rPr lang="fr-FR" sz="1000" b="1" dirty="0">
                <a:solidFill>
                  <a:srgbClr val="FF33CC"/>
                </a:solidFill>
              </a:rPr>
              <a:t>Thème 2</a:t>
            </a:r>
          </a:p>
        </p:txBody>
      </p:sp>
      <p:sp>
        <p:nvSpPr>
          <p:cNvPr id="8" name="ZoneTexte 7">
            <a:extLst>
              <a:ext uri="{FF2B5EF4-FFF2-40B4-BE49-F238E27FC236}">
                <a16:creationId xmlns:a16="http://schemas.microsoft.com/office/drawing/2014/main" id="{E26B1D9B-BBD9-4E3A-8800-A6FEA364CB09}"/>
              </a:ext>
            </a:extLst>
          </p:cNvPr>
          <p:cNvSpPr txBox="1"/>
          <p:nvPr/>
        </p:nvSpPr>
        <p:spPr>
          <a:xfrm>
            <a:off x="9354936" y="329041"/>
            <a:ext cx="2383986" cy="246221"/>
          </a:xfrm>
          <a:prstGeom prst="rect">
            <a:avLst/>
          </a:prstGeom>
          <a:noFill/>
        </p:spPr>
        <p:txBody>
          <a:bodyPr wrap="none" rtlCol="0">
            <a:spAutoFit/>
          </a:bodyPr>
          <a:lstStyle/>
          <a:p>
            <a:r>
              <a:rPr lang="fr-FR" sz="1000" dirty="0"/>
              <a:t>Activité en Physique-Chimie, version élève</a:t>
            </a:r>
          </a:p>
        </p:txBody>
      </p:sp>
      <p:pic>
        <p:nvPicPr>
          <p:cNvPr id="9" name="Image 8">
            <a:extLst>
              <a:ext uri="{FF2B5EF4-FFF2-40B4-BE49-F238E27FC236}">
                <a16:creationId xmlns:a16="http://schemas.microsoft.com/office/drawing/2014/main" id="{56AE48AD-F8A5-420B-9B54-47B7050D5648}"/>
              </a:ext>
            </a:extLst>
          </p:cNvPr>
          <p:cNvPicPr>
            <a:picLocks noChangeAspect="1"/>
          </p:cNvPicPr>
          <p:nvPr/>
        </p:nvPicPr>
        <p:blipFill rotWithShape="1">
          <a:blip r:embed="rId2"/>
          <a:srcRect l="30068" t="24745" r="32568" b="25886"/>
          <a:stretch/>
        </p:blipFill>
        <p:spPr>
          <a:xfrm>
            <a:off x="6422428" y="786907"/>
            <a:ext cx="5561768" cy="4133642"/>
          </a:xfrm>
          <a:prstGeom prst="rect">
            <a:avLst/>
          </a:prstGeom>
          <a:ln w="12700">
            <a:solidFill>
              <a:schemeClr val="tx1"/>
            </a:solidFill>
          </a:ln>
        </p:spPr>
      </p:pic>
    </p:spTree>
    <p:extLst>
      <p:ext uri="{BB962C8B-B14F-4D97-AF65-F5344CB8AC3E}">
        <p14:creationId xmlns:p14="http://schemas.microsoft.com/office/powerpoint/2010/main" val="1172784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EC8D3A0-4564-460C-8C8B-E69E79F65B21}"/>
              </a:ext>
            </a:extLst>
          </p:cNvPr>
          <p:cNvSpPr txBox="1"/>
          <p:nvPr/>
        </p:nvSpPr>
        <p:spPr>
          <a:xfrm>
            <a:off x="386337" y="842075"/>
            <a:ext cx="4854640" cy="3788986"/>
          </a:xfrm>
          <a:prstGeom prst="rect">
            <a:avLst/>
          </a:prstGeom>
          <a:noFill/>
          <a:ln cap="flat">
            <a:noFill/>
          </a:ln>
        </p:spPr>
        <p:txBody>
          <a:bodyPr vert="horz" wrap="square" lIns="0" tIns="0" rIns="0" bIns="0" anchor="t" anchorCtr="0" compatLnSpc="0">
            <a:spAutoFit/>
          </a:bodyPr>
          <a:lstStyle/>
          <a:p>
            <a:pPr hangingPunct="0"/>
            <a:r>
              <a:rPr lang="fr-FR" sz="1100" dirty="0"/>
              <a:t>Les schémas présents sur le sujet sont extraits d’un diaporama </a:t>
            </a:r>
          </a:p>
          <a:p>
            <a:pPr hangingPunct="0"/>
            <a:r>
              <a:rPr lang="fr-FR" sz="1100" dirty="0"/>
              <a:t>« cahier vélo jeanmoulinfreefr.ppt » trouvé sur internet.</a:t>
            </a:r>
          </a:p>
          <a:p>
            <a:pPr hangingPunct="0"/>
            <a:endParaRPr lang="fr-FR" sz="1100" dirty="0">
              <a:solidFill>
                <a:srgbClr val="FFC000"/>
              </a:solidFill>
              <a:latin typeface="Calibri" pitchFamily="34"/>
              <a:ea typeface="Calibri" pitchFamily="2"/>
              <a:cs typeface="Calibri" pitchFamily="2"/>
            </a:endParaRPr>
          </a:p>
          <a:p>
            <a:pPr hangingPunct="0"/>
            <a:endParaRPr lang="fr-FR" sz="1100" dirty="0">
              <a:solidFill>
                <a:srgbClr val="FFC000"/>
              </a:solidFill>
              <a:latin typeface="Calibri" pitchFamily="34"/>
              <a:ea typeface="Calibri" pitchFamily="2"/>
              <a:cs typeface="Calibri" pitchFamily="2"/>
            </a:endParaRPr>
          </a:p>
          <a:p>
            <a:pPr hangingPunct="0"/>
            <a:r>
              <a:rPr lang="fr-FR" sz="1100" dirty="0">
                <a:solidFill>
                  <a:srgbClr val="000000"/>
                </a:solidFill>
                <a:latin typeface="Calibri" pitchFamily="34"/>
                <a:ea typeface="Calibri" pitchFamily="2"/>
                <a:cs typeface="Calibri" pitchFamily="2"/>
              </a:rPr>
              <a:t>Dans l’activité choisie ci-dessous, les élèves  travaillent </a:t>
            </a:r>
            <a:r>
              <a:rPr lang="fr-FR" sz="1100" b="1" dirty="0">
                <a:solidFill>
                  <a:srgbClr val="000000"/>
                </a:solidFill>
                <a:latin typeface="Calibri" pitchFamily="34"/>
                <a:ea typeface="Calibri" pitchFamily="2"/>
                <a:cs typeface="Calibri" pitchFamily="2"/>
              </a:rPr>
              <a:t>les compétences du socle </a:t>
            </a:r>
            <a:r>
              <a:rPr lang="fr-FR" sz="1100" dirty="0">
                <a:solidFill>
                  <a:srgbClr val="000000"/>
                </a:solidFill>
                <a:latin typeface="Calibri" pitchFamily="34"/>
                <a:ea typeface="Calibri" pitchFamily="2"/>
                <a:cs typeface="Calibri" pitchFamily="2"/>
              </a:rPr>
              <a:t>:</a:t>
            </a:r>
          </a:p>
          <a:p>
            <a:pPr hangingPunct="0"/>
            <a:r>
              <a:rPr lang="fr-FR" sz="1100" dirty="0">
                <a:solidFill>
                  <a:srgbClr val="000000"/>
                </a:solidFill>
                <a:latin typeface="Calibri" pitchFamily="34"/>
                <a:ea typeface="Calibri" pitchFamily="2"/>
                <a:cs typeface="Calibri" pitchFamily="2"/>
              </a:rPr>
              <a:t>- Domaine 1 : « comprendre, s’exprimer en utilisant les langages scientifiques</a:t>
            </a:r>
          </a:p>
          <a:p>
            <a:pPr hangingPunct="0"/>
            <a:r>
              <a:rPr lang="fr-FR" sz="1100" b="1" dirty="0">
                <a:solidFill>
                  <a:srgbClr val="000000"/>
                </a:solidFill>
                <a:latin typeface="Calibri" pitchFamily="34"/>
                <a:ea typeface="Calibri" pitchFamily="2"/>
                <a:cs typeface="Calibri" pitchFamily="2"/>
              </a:rPr>
              <a:t>Les connaissances et compétences associées </a:t>
            </a:r>
            <a:r>
              <a:rPr lang="fr-FR" sz="1100" dirty="0">
                <a:solidFill>
                  <a:srgbClr val="000000"/>
                </a:solidFill>
                <a:latin typeface="Calibri" pitchFamily="34"/>
                <a:ea typeface="Calibri" pitchFamily="2"/>
                <a:cs typeface="Calibri" pitchFamily="2"/>
              </a:rPr>
              <a:t>se situent dans le thème 4 « Matériaux et objet technique ».</a:t>
            </a:r>
            <a:endParaRPr lang="fr-FR" sz="800" dirty="0">
              <a:solidFill>
                <a:srgbClr val="000000"/>
              </a:solidFill>
              <a:latin typeface="Calibri" pitchFamily="34"/>
              <a:ea typeface="Calibri" pitchFamily="2"/>
              <a:cs typeface="Calibri" pitchFamily="2"/>
            </a:endParaRPr>
          </a:p>
          <a:p>
            <a:pPr hangingPunct="0"/>
            <a:r>
              <a:rPr lang="fr-FR" sz="1100" dirty="0">
                <a:solidFill>
                  <a:srgbClr val="000000"/>
                </a:solidFill>
                <a:latin typeface="Calibri" pitchFamily="34"/>
                <a:ea typeface="Calibri" pitchFamily="2"/>
                <a:cs typeface="Calibri" pitchFamily="2"/>
              </a:rPr>
              <a:t>Décrire le fonctionnement d'un objet technique, leurs fonctions et leur constitutions.</a:t>
            </a:r>
            <a:endParaRPr lang="fr-FR" sz="1100" dirty="0">
              <a:solidFill>
                <a:srgbClr val="000000"/>
              </a:solidFill>
              <a:latin typeface="Calibri" pitchFamily="34"/>
              <a:ea typeface="Microsoft YaHei" pitchFamily="2"/>
              <a:cs typeface="Mangal" pitchFamily="2"/>
            </a:endParaRPr>
          </a:p>
          <a:p>
            <a:pPr marL="414772" indent="-207386" algn="just" hangingPunct="0">
              <a:buSzPct val="45000"/>
              <a:buFont typeface="StarSymbol"/>
              <a:buChar char="●"/>
              <a:tabLst>
                <a:tab pos="518628" algn="l"/>
              </a:tabLst>
              <a:defRPr sz="800">
                <a:latin typeface="Arial" pitchFamily="34"/>
              </a:defRPr>
            </a:pPr>
            <a:r>
              <a:rPr lang="fr-FR" sz="1100" dirty="0">
                <a:solidFill>
                  <a:srgbClr val="000000"/>
                </a:solidFill>
                <a:latin typeface="Calibri" pitchFamily="34"/>
                <a:ea typeface="Microsoft YaHei" pitchFamily="2"/>
                <a:cs typeface="Mangal" pitchFamily="2"/>
              </a:rPr>
              <a:t>Fonction technique, solution technique</a:t>
            </a:r>
          </a:p>
          <a:p>
            <a:pPr marL="414772" indent="-207386" algn="just" hangingPunct="0">
              <a:buSzPct val="45000"/>
              <a:buFont typeface="StarSymbol"/>
              <a:buChar char="●"/>
              <a:tabLst>
                <a:tab pos="518628" algn="l"/>
              </a:tabLst>
              <a:defRPr sz="800">
                <a:latin typeface="Arial" pitchFamily="34"/>
              </a:defRPr>
            </a:pPr>
            <a:r>
              <a:rPr lang="fr-FR" sz="1100" dirty="0">
                <a:solidFill>
                  <a:srgbClr val="000000"/>
                </a:solidFill>
                <a:latin typeface="Calibri" pitchFamily="34"/>
                <a:ea typeface="Microsoft YaHei" pitchFamily="2"/>
                <a:cs typeface="Mangal" pitchFamily="2"/>
              </a:rPr>
              <a:t>Représentation du fonctionnement d'un objet technique</a:t>
            </a:r>
          </a:p>
          <a:p>
            <a:pPr hangingPunct="0"/>
            <a:endParaRPr lang="fr-FR" sz="1100" b="1" dirty="0">
              <a:solidFill>
                <a:srgbClr val="000000"/>
              </a:solidFill>
              <a:latin typeface="Calibri" pitchFamily="34"/>
              <a:ea typeface="Microsoft YaHei" pitchFamily="2"/>
              <a:cs typeface="Mangal" pitchFamily="2"/>
            </a:endParaRPr>
          </a:p>
          <a:p>
            <a:pPr hangingPunct="0"/>
            <a:r>
              <a:rPr lang="fr-FR" sz="1100" b="1" dirty="0">
                <a:solidFill>
                  <a:srgbClr val="000000"/>
                </a:solidFill>
                <a:latin typeface="Calibri" pitchFamily="34"/>
                <a:ea typeface="Microsoft YaHei" pitchFamily="2"/>
                <a:cs typeface="Mangal" pitchFamily="2"/>
              </a:rPr>
              <a:t>Déroulement de l’activité :</a:t>
            </a:r>
            <a:endParaRPr lang="fr-FR" sz="1100" dirty="0">
              <a:solidFill>
                <a:srgbClr val="000000"/>
              </a:solidFill>
              <a:latin typeface="Calibri" pitchFamily="34"/>
              <a:ea typeface="Microsoft YaHei" pitchFamily="2"/>
              <a:cs typeface="Mangal" pitchFamily="2"/>
            </a:endParaRPr>
          </a:p>
          <a:p>
            <a:pPr hangingPunct="0"/>
            <a:r>
              <a:rPr lang="fr-FR" sz="1100" dirty="0">
                <a:solidFill>
                  <a:srgbClr val="000000"/>
                </a:solidFill>
                <a:latin typeface="Calibri" pitchFamily="34"/>
                <a:ea typeface="Microsoft YaHei" pitchFamily="2"/>
                <a:cs typeface="Mangal" pitchFamily="2"/>
              </a:rPr>
              <a:t>Afin de se préparer au mieux pour la randonnée, les élèves doivent acquérir quelques notions concernant « le vélo », comme les différentes fonctions techniques  « avancer, s’arrêter et se diriger ».</a:t>
            </a:r>
            <a:endParaRPr lang="fr-FR" sz="800" dirty="0">
              <a:solidFill>
                <a:srgbClr val="000000"/>
              </a:solidFill>
              <a:latin typeface="Calibri" pitchFamily="34"/>
              <a:ea typeface="Microsoft YaHei" pitchFamily="2"/>
              <a:cs typeface="Mangal" pitchFamily="2"/>
            </a:endParaRPr>
          </a:p>
          <a:p>
            <a:pPr hangingPunct="0"/>
            <a:r>
              <a:rPr lang="fr-FR" sz="1100" dirty="0">
                <a:solidFill>
                  <a:srgbClr val="000000"/>
                </a:solidFill>
                <a:latin typeface="Calibri" pitchFamily="34"/>
                <a:ea typeface="Microsoft YaHei" pitchFamily="2"/>
                <a:cs typeface="Mangal" pitchFamily="2"/>
              </a:rPr>
              <a:t>Dans l’activité choisie, l'élève voit comment le mouvement de rotation généré par l’utilisateur est transmis à la roue arrière par l'intermédiaire de solutions techniques.</a:t>
            </a:r>
          </a:p>
          <a:p>
            <a:pPr hangingPunct="0"/>
            <a:r>
              <a:rPr lang="fr-FR" sz="1100" dirty="0">
                <a:solidFill>
                  <a:srgbClr val="000000"/>
                </a:solidFill>
                <a:latin typeface="Calibri" pitchFamily="34"/>
                <a:ea typeface="Microsoft YaHei" pitchFamily="2"/>
                <a:cs typeface="Mangal" pitchFamily="2"/>
              </a:rPr>
              <a:t>Un vélo est mis à disposition dans la salle de Technologie.</a:t>
            </a:r>
          </a:p>
          <a:p>
            <a:pPr hangingPunct="0"/>
            <a:r>
              <a:rPr lang="fr-FR" sz="1100" dirty="0">
                <a:solidFill>
                  <a:srgbClr val="000000"/>
                </a:solidFill>
                <a:latin typeface="Calibri" pitchFamily="34"/>
                <a:ea typeface="Microsoft YaHei" pitchFamily="2"/>
                <a:cs typeface="Mangal" pitchFamily="2"/>
              </a:rPr>
              <a:t>Mon rôle est d'accompagner les élèves par des questionnements et aboutir à une conclusion afin de répondre à la problématique de notre grand thème 3.</a:t>
            </a:r>
          </a:p>
          <a:p>
            <a:pPr hangingPunct="0"/>
            <a:endParaRPr lang="fr-FR" sz="1100" dirty="0">
              <a:solidFill>
                <a:srgbClr val="000000"/>
              </a:solidFill>
              <a:latin typeface="Calibri" pitchFamily="34"/>
              <a:ea typeface="Microsoft YaHei" pitchFamily="2"/>
              <a:cs typeface="Mangal" pitchFamily="2"/>
            </a:endParaRPr>
          </a:p>
        </p:txBody>
      </p:sp>
      <p:sp>
        <p:nvSpPr>
          <p:cNvPr id="5" name="ZoneTexte 5">
            <a:extLst>
              <a:ext uri="{FF2B5EF4-FFF2-40B4-BE49-F238E27FC236}">
                <a16:creationId xmlns:a16="http://schemas.microsoft.com/office/drawing/2014/main" id="{AD3EAC00-CA56-49A7-AA79-8F0E68A3B331}"/>
              </a:ext>
            </a:extLst>
          </p:cNvPr>
          <p:cNvSpPr txBox="1"/>
          <p:nvPr/>
        </p:nvSpPr>
        <p:spPr>
          <a:xfrm>
            <a:off x="9429076" y="361992"/>
            <a:ext cx="1897312" cy="246221"/>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sz="1000"/>
            </a:lvl1pPr>
          </a:lstStyle>
          <a:p>
            <a:r>
              <a:rPr lang="fr-FR" dirty="0"/>
              <a:t>Activité Technologie, version élève</a:t>
            </a:r>
          </a:p>
        </p:txBody>
      </p:sp>
      <p:sp>
        <p:nvSpPr>
          <p:cNvPr id="6" name="Rectangle 5">
            <a:extLst>
              <a:ext uri="{FF2B5EF4-FFF2-40B4-BE49-F238E27FC236}">
                <a16:creationId xmlns:a16="http://schemas.microsoft.com/office/drawing/2014/main" id="{D1621DBE-AC30-4E26-9C6C-30591646B187}"/>
              </a:ext>
            </a:extLst>
          </p:cNvPr>
          <p:cNvSpPr/>
          <p:nvPr/>
        </p:nvSpPr>
        <p:spPr>
          <a:xfrm>
            <a:off x="5880099" y="585032"/>
            <a:ext cx="5644635" cy="613419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D5C9E2BD-FB52-4853-9AD2-F5A151017B61}"/>
              </a:ext>
            </a:extLst>
          </p:cNvPr>
          <p:cNvSpPr txBox="1"/>
          <p:nvPr/>
        </p:nvSpPr>
        <p:spPr>
          <a:xfrm>
            <a:off x="5896270" y="608213"/>
            <a:ext cx="5628464" cy="261610"/>
          </a:xfrm>
          <a:prstGeom prst="rect">
            <a:avLst/>
          </a:prstGeom>
          <a:noFill/>
        </p:spPr>
        <p:txBody>
          <a:bodyPr wrap="none" rtlCol="0">
            <a:spAutoFit/>
          </a:bodyPr>
          <a:lstStyle/>
          <a:p>
            <a:r>
              <a:rPr lang="fr-FR" sz="1100" b="1" dirty="0">
                <a:solidFill>
                  <a:srgbClr val="FF0000"/>
                </a:solidFill>
              </a:rPr>
              <a:t>Quelles solutions techniques pour assurer la fonction technique transmettre le mouvement ?</a:t>
            </a:r>
          </a:p>
        </p:txBody>
      </p:sp>
      <p:pic>
        <p:nvPicPr>
          <p:cNvPr id="9" name="Image 8">
            <a:extLst>
              <a:ext uri="{FF2B5EF4-FFF2-40B4-BE49-F238E27FC236}">
                <a16:creationId xmlns:a16="http://schemas.microsoft.com/office/drawing/2014/main" id="{F43766C0-C706-4001-BA74-0581586BD67A}"/>
              </a:ext>
            </a:extLst>
          </p:cNvPr>
          <p:cNvPicPr>
            <a:picLocks noChangeAspect="1"/>
          </p:cNvPicPr>
          <p:nvPr/>
        </p:nvPicPr>
        <p:blipFill rotWithShape="1">
          <a:blip r:embed="rId3"/>
          <a:srcRect l="28851" t="14105" r="34121" b="4505"/>
          <a:stretch/>
        </p:blipFill>
        <p:spPr>
          <a:xfrm>
            <a:off x="6441990" y="842075"/>
            <a:ext cx="4753232" cy="5877147"/>
          </a:xfrm>
          <a:prstGeom prst="rect">
            <a:avLst/>
          </a:prstGeom>
        </p:spPr>
      </p:pic>
    </p:spTree>
    <p:extLst>
      <p:ext uri="{BB962C8B-B14F-4D97-AF65-F5344CB8AC3E}">
        <p14:creationId xmlns:p14="http://schemas.microsoft.com/office/powerpoint/2010/main" val="4073079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07B04B6A-3A8E-4A43-B950-E0250F8F3994}"/>
              </a:ext>
            </a:extLst>
          </p:cNvPr>
          <p:cNvSpPr txBox="1"/>
          <p:nvPr/>
        </p:nvSpPr>
        <p:spPr>
          <a:xfrm>
            <a:off x="4628699" y="460488"/>
            <a:ext cx="2502801" cy="830997"/>
          </a:xfrm>
          <a:prstGeom prst="rect">
            <a:avLst/>
          </a:prstGeom>
          <a:noFill/>
        </p:spPr>
        <p:txBody>
          <a:bodyPr wrap="none" rtlCol="0">
            <a:spAutoFit/>
          </a:bodyPr>
          <a:lstStyle/>
          <a:p>
            <a:pPr algn="ctr"/>
            <a:r>
              <a:rPr lang="fr-FR" sz="1600" b="1" dirty="0">
                <a:solidFill>
                  <a:srgbClr val="FF33CC"/>
                </a:solidFill>
              </a:rPr>
              <a:t>Se préparer au mieux pour </a:t>
            </a:r>
          </a:p>
          <a:p>
            <a:pPr algn="ctr"/>
            <a:r>
              <a:rPr lang="fr-FR" sz="1600" b="1" dirty="0">
                <a:solidFill>
                  <a:srgbClr val="FF33CC"/>
                </a:solidFill>
              </a:rPr>
              <a:t>une randonnée en vélo</a:t>
            </a:r>
          </a:p>
          <a:p>
            <a:pPr algn="ctr"/>
            <a:r>
              <a:rPr lang="fr-FR" sz="1600" b="1" dirty="0">
                <a:solidFill>
                  <a:srgbClr val="FF33CC"/>
                </a:solidFill>
              </a:rPr>
              <a:t>6</a:t>
            </a:r>
            <a:r>
              <a:rPr lang="fr-FR" sz="1600" b="1" baseline="30000" dirty="0">
                <a:solidFill>
                  <a:srgbClr val="FF33CC"/>
                </a:solidFill>
              </a:rPr>
              <a:t>ème</a:t>
            </a:r>
            <a:r>
              <a:rPr lang="fr-FR" sz="1600" b="1" dirty="0">
                <a:solidFill>
                  <a:srgbClr val="FF33CC"/>
                </a:solidFill>
              </a:rPr>
              <a:t> </a:t>
            </a:r>
          </a:p>
        </p:txBody>
      </p:sp>
      <p:sp>
        <p:nvSpPr>
          <p:cNvPr id="5" name="ZoneTexte 4">
            <a:extLst>
              <a:ext uri="{FF2B5EF4-FFF2-40B4-BE49-F238E27FC236}">
                <a16:creationId xmlns:a16="http://schemas.microsoft.com/office/drawing/2014/main" id="{F2285D03-0954-4114-B6D4-7E0C91FF5C2D}"/>
              </a:ext>
            </a:extLst>
          </p:cNvPr>
          <p:cNvSpPr txBox="1"/>
          <p:nvPr/>
        </p:nvSpPr>
        <p:spPr>
          <a:xfrm>
            <a:off x="394503" y="1486737"/>
            <a:ext cx="8513741" cy="307777"/>
          </a:xfrm>
          <a:prstGeom prst="rect">
            <a:avLst/>
          </a:prstGeom>
          <a:noFill/>
        </p:spPr>
        <p:txBody>
          <a:bodyPr wrap="none" rtlCol="0">
            <a:spAutoFit/>
          </a:bodyPr>
          <a:lstStyle/>
          <a:p>
            <a:r>
              <a:rPr lang="fr-FR" sz="1400" dirty="0"/>
              <a:t>Dans cette période, on peut se mettre en lien avec l’équipe des professeurs d’EPS et construire un projet de sortie.</a:t>
            </a:r>
          </a:p>
        </p:txBody>
      </p:sp>
      <p:sp>
        <p:nvSpPr>
          <p:cNvPr id="6" name="ZoneTexte 5">
            <a:extLst>
              <a:ext uri="{FF2B5EF4-FFF2-40B4-BE49-F238E27FC236}">
                <a16:creationId xmlns:a16="http://schemas.microsoft.com/office/drawing/2014/main" id="{5AB955BE-DAAA-4B6E-9959-45E109028FAD}"/>
              </a:ext>
            </a:extLst>
          </p:cNvPr>
          <p:cNvSpPr txBox="1"/>
          <p:nvPr/>
        </p:nvSpPr>
        <p:spPr>
          <a:xfrm>
            <a:off x="541469" y="2105723"/>
            <a:ext cx="6021392" cy="307777"/>
          </a:xfrm>
          <a:prstGeom prst="rect">
            <a:avLst/>
          </a:prstGeom>
          <a:noFill/>
          <a:ln w="19050">
            <a:solidFill>
              <a:schemeClr val="tx1"/>
            </a:solidFill>
            <a:prstDash val="dash"/>
          </a:ln>
        </p:spPr>
        <p:txBody>
          <a:bodyPr wrap="none" rtlCol="0">
            <a:spAutoFit/>
          </a:bodyPr>
          <a:lstStyle/>
          <a:p>
            <a:r>
              <a:rPr lang="fr-FR" sz="1400" dirty="0">
                <a:solidFill>
                  <a:srgbClr val="00B0F0"/>
                </a:solidFill>
              </a:rPr>
              <a:t>Organiser une sortie  autour d’une randonnée à vélo et d’une randonnée à pied.</a:t>
            </a:r>
          </a:p>
        </p:txBody>
      </p:sp>
      <p:sp>
        <p:nvSpPr>
          <p:cNvPr id="7" name="ZoneTexte 6">
            <a:extLst>
              <a:ext uri="{FF2B5EF4-FFF2-40B4-BE49-F238E27FC236}">
                <a16:creationId xmlns:a16="http://schemas.microsoft.com/office/drawing/2014/main" id="{73780FB3-F450-4CD3-970D-678054323932}"/>
              </a:ext>
            </a:extLst>
          </p:cNvPr>
          <p:cNvSpPr txBox="1"/>
          <p:nvPr/>
        </p:nvSpPr>
        <p:spPr>
          <a:xfrm>
            <a:off x="10967683" y="6312936"/>
            <a:ext cx="644728" cy="246221"/>
          </a:xfrm>
          <a:prstGeom prst="rect">
            <a:avLst/>
          </a:prstGeom>
          <a:noFill/>
          <a:ln w="9525">
            <a:solidFill>
              <a:srgbClr val="FF33CC"/>
            </a:solidFill>
          </a:ln>
        </p:spPr>
        <p:txBody>
          <a:bodyPr wrap="none" rtlCol="0">
            <a:spAutoFit/>
          </a:bodyPr>
          <a:lstStyle/>
          <a:p>
            <a:r>
              <a:rPr lang="fr-FR" sz="1000" b="1" dirty="0">
                <a:solidFill>
                  <a:srgbClr val="FF33CC"/>
                </a:solidFill>
              </a:rPr>
              <a:t>Thème 2</a:t>
            </a:r>
          </a:p>
        </p:txBody>
      </p:sp>
    </p:spTree>
    <p:extLst>
      <p:ext uri="{BB962C8B-B14F-4D97-AF65-F5344CB8AC3E}">
        <p14:creationId xmlns:p14="http://schemas.microsoft.com/office/powerpoint/2010/main" val="34263524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2899</TotalTime>
  <Words>450</Words>
  <Application>Microsoft Office PowerPoint</Application>
  <PresentationFormat>Grand écran</PresentationFormat>
  <Paragraphs>112</Paragraphs>
  <Slides>5</Slides>
  <Notes>1</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5</vt:i4>
      </vt:variant>
    </vt:vector>
  </HeadingPairs>
  <TitlesOfParts>
    <vt:vector size="15" baseType="lpstr">
      <vt:lpstr>Microsoft YaHei</vt:lpstr>
      <vt:lpstr>Arial</vt:lpstr>
      <vt:lpstr>Calibri</vt:lpstr>
      <vt:lpstr>Calibri Light</vt:lpstr>
      <vt:lpstr>Liberation Serif</vt:lpstr>
      <vt:lpstr>Mangal</vt:lpstr>
      <vt:lpstr>Segoe UI</vt:lpstr>
      <vt:lpstr>StarSymbol</vt:lpstr>
      <vt:lpstr>Tahoma</vt:lpstr>
      <vt:lpstr>Thème Office</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hjlg</dc:title>
  <dc:creator>Hélène</dc:creator>
  <cp:lastModifiedBy>itarride</cp:lastModifiedBy>
  <cp:revision>261</cp:revision>
  <dcterms:created xsi:type="dcterms:W3CDTF">2017-01-22T13:19:51Z</dcterms:created>
  <dcterms:modified xsi:type="dcterms:W3CDTF">2018-02-25T15:25:28Z</dcterms:modified>
</cp:coreProperties>
</file>