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3" r:id="rId6"/>
    <p:sldId id="264" r:id="rId7"/>
    <p:sldId id="262" r:id="rId8"/>
    <p:sldId id="268" r:id="rId9"/>
    <p:sldId id="259" r:id="rId10"/>
    <p:sldId id="269" r:id="rId11"/>
    <p:sldId id="265" r:id="rId12"/>
    <p:sldId id="266" r:id="rId13"/>
    <p:sldId id="260" r:id="rId14"/>
    <p:sldId id="26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FFFF"/>
    <a:srgbClr val="66FF33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4BE84-A601-40FC-84E1-06F713580DBD}" type="datetimeFigureOut">
              <a:rPr lang="fr-FR" smtClean="0"/>
              <a:t>22/04/2018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BC365-ACED-43CC-B3E7-43E54993D3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8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22/04/2018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A7C1-2496-47C8-992F-BB0E020033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Sujets de bac sur le ch. 1.1 de sociologie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Sujets tombés entre 2013 et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EC3 (10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/>
              <a:t>Vous montrerez </a:t>
            </a:r>
            <a:r>
              <a:rPr lang="fr-FR" dirty="0"/>
              <a:t>que 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peuvent rendre pertinente l’analyse de la </a:t>
            </a:r>
            <a:r>
              <a:rPr lang="fr-FR" dirty="0">
                <a:solidFill>
                  <a:srgbClr val="FF0000"/>
                </a:solidFill>
              </a:rPr>
              <a:t>structure sociale</a:t>
            </a:r>
            <a:r>
              <a:rPr lang="fr-FR" dirty="0"/>
              <a:t> en termes de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classes</a:t>
            </a:r>
            <a:r>
              <a:rPr lang="fr-FR" dirty="0"/>
              <a:t>. (Polynésie 2017)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F7705B-4B6A-4F11-8C44-DBDF795E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7DDC8-0C29-4A3E-8D89-422F5A72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E146DD-A564-4FC6-ABB8-A8B5F821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fr-FR" dirty="0"/>
              <a:t>EC3 (10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Vous montrerez </a:t>
            </a:r>
            <a:r>
              <a:rPr lang="fr-FR" dirty="0"/>
              <a:t>que </a:t>
            </a:r>
            <a:r>
              <a:rPr lang="fr-FR" u="sng" dirty="0"/>
              <a:t>l'analyse</a:t>
            </a:r>
            <a:r>
              <a:rPr lang="fr-FR" dirty="0"/>
              <a:t> de la </a:t>
            </a:r>
            <a:r>
              <a:rPr lang="fr-FR" dirty="0">
                <a:solidFill>
                  <a:srgbClr val="FF0000"/>
                </a:solidFill>
              </a:rPr>
              <a:t>structure sociale</a:t>
            </a:r>
            <a:r>
              <a:rPr lang="fr-FR" dirty="0"/>
              <a:t> en termes de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classes sociales </a:t>
            </a:r>
            <a:r>
              <a:rPr lang="fr-FR" dirty="0"/>
              <a:t>peut être remise en cause. (Polynésie, 2015)</a:t>
            </a:r>
          </a:p>
          <a:p>
            <a:pPr algn="just"/>
            <a:r>
              <a:rPr lang="fr-FR" b="1" dirty="0"/>
              <a:t>Vous montrerez </a:t>
            </a:r>
            <a:r>
              <a:rPr lang="fr-FR" dirty="0"/>
              <a:t>qu'il existe une </a:t>
            </a:r>
            <a:r>
              <a:rPr lang="fr-FR" dirty="0">
                <a:solidFill>
                  <a:srgbClr val="FFFF00"/>
                </a:solidFill>
              </a:rPr>
              <a:t>multiplicité de critères </a:t>
            </a:r>
            <a:r>
              <a:rPr lang="fr-FR" dirty="0"/>
              <a:t>pour </a:t>
            </a:r>
            <a:r>
              <a:rPr lang="fr-FR" u="sng" dirty="0"/>
              <a:t>rendre compte </a:t>
            </a:r>
            <a:r>
              <a:rPr lang="fr-FR" dirty="0"/>
              <a:t>de la </a:t>
            </a:r>
            <a:r>
              <a:rPr lang="fr-FR" dirty="0">
                <a:solidFill>
                  <a:srgbClr val="FF0000"/>
                </a:solidFill>
              </a:rPr>
              <a:t>structure sociale</a:t>
            </a:r>
            <a:r>
              <a:rPr lang="fr-FR" dirty="0"/>
              <a:t>.  (Nouvelle Calédonie 2014)</a:t>
            </a:r>
          </a:p>
          <a:p>
            <a:pPr algn="just"/>
            <a:r>
              <a:rPr lang="fr-FR" b="1" dirty="0"/>
              <a:t>Vous montrerez </a:t>
            </a:r>
            <a:r>
              <a:rPr lang="fr-FR" dirty="0"/>
              <a:t>que la </a:t>
            </a:r>
            <a:r>
              <a:rPr lang="fr-FR" dirty="0">
                <a:solidFill>
                  <a:srgbClr val="FFFF00"/>
                </a:solidFill>
              </a:rPr>
              <a:t>multiplicité des critères de différenciation</a:t>
            </a:r>
            <a:r>
              <a:rPr lang="fr-FR" dirty="0"/>
              <a:t> peut remettre en cause </a:t>
            </a:r>
            <a:r>
              <a:rPr lang="fr-FR" u="sng" dirty="0"/>
              <a:t>l'analyse</a:t>
            </a:r>
            <a:r>
              <a:rPr lang="fr-FR" dirty="0"/>
              <a:t> en termes de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classes sociales</a:t>
            </a:r>
            <a:r>
              <a:rPr lang="fr-FR" dirty="0"/>
              <a:t>.  (Antilles Guyane, septembre 2016)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31605C-28E2-4954-8853-4309F8BF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2DCB99-02A7-49E3-90B2-8BD4B634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B4A783-9198-4C90-80E6-C3A6947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EC3 (10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/>
              <a:t>Vous montrerez que</a:t>
            </a:r>
            <a:r>
              <a:rPr lang="fr-FR" dirty="0"/>
              <a:t> </a:t>
            </a:r>
            <a:r>
              <a:rPr lang="fr-FR" dirty="0">
                <a:solidFill>
                  <a:srgbClr val="FFFF00"/>
                </a:solidFill>
              </a:rPr>
              <a:t>divers critères </a:t>
            </a:r>
            <a:r>
              <a:rPr lang="fr-FR" dirty="0"/>
              <a:t>sont nécessaires pour différencier les </a:t>
            </a:r>
            <a:r>
              <a:rPr lang="fr-FR" dirty="0">
                <a:solidFill>
                  <a:srgbClr val="00B0F0"/>
                </a:solidFill>
              </a:rPr>
              <a:t>groupes sociaux</a:t>
            </a:r>
            <a:r>
              <a:rPr lang="fr-FR" dirty="0"/>
              <a:t>. (Antilles Guyane, septembre 2017)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3800CC-AC2D-465D-8B9A-994F1E83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81694-91AC-4BA1-9BF0-06491C2E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198EC9-C897-4D1F-B726-8EA00C85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fr-FR" dirty="0"/>
              <a:t>Dissertation (20 points)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/>
              <a:t>Comment </a:t>
            </a:r>
            <a:r>
              <a:rPr lang="fr-FR" dirty="0"/>
              <a:t>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peuvent-elles </a:t>
            </a:r>
            <a:r>
              <a:rPr lang="fr-FR" dirty="0">
                <a:solidFill>
                  <a:srgbClr val="9966FF"/>
                </a:solidFill>
              </a:rPr>
              <a:t>se cumuler </a:t>
            </a:r>
            <a:r>
              <a:rPr lang="fr-FR" dirty="0"/>
              <a:t>? (Amérique du sud, 2016)</a:t>
            </a:r>
          </a:p>
          <a:p>
            <a:pPr algn="just"/>
            <a:r>
              <a:rPr lang="fr-FR" b="1" dirty="0"/>
              <a:t>Comment</a:t>
            </a:r>
            <a:r>
              <a:rPr lang="fr-FR" dirty="0"/>
              <a:t> </a:t>
            </a:r>
            <a:r>
              <a:rPr lang="fr-FR" u="sng" dirty="0"/>
              <a:t>rendre compte </a:t>
            </a:r>
            <a:r>
              <a:rPr lang="fr-FR" i="1" dirty="0"/>
              <a:t>aujourd’hui</a:t>
            </a:r>
            <a:r>
              <a:rPr lang="fr-FR" dirty="0"/>
              <a:t> de la </a:t>
            </a:r>
            <a:r>
              <a:rPr lang="fr-FR" dirty="0">
                <a:solidFill>
                  <a:srgbClr val="FF0000"/>
                </a:solidFill>
              </a:rPr>
              <a:t>structure sociale </a:t>
            </a:r>
            <a:r>
              <a:rPr lang="fr-FR" i="1" dirty="0"/>
              <a:t>en France</a:t>
            </a:r>
            <a:r>
              <a:rPr lang="fr-FR" dirty="0"/>
              <a:t> ? (Antilles-Guyane, 2013)</a:t>
            </a:r>
          </a:p>
          <a:p>
            <a:pPr algn="just"/>
            <a:r>
              <a:rPr lang="fr-FR" b="1" dirty="0"/>
              <a:t>Dans quelle mesure</a:t>
            </a:r>
            <a:r>
              <a:rPr lang="fr-FR" dirty="0"/>
              <a:t> les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classes sociales </a:t>
            </a:r>
            <a:r>
              <a:rPr lang="fr-FR" dirty="0"/>
              <a:t>existent-elles </a:t>
            </a:r>
            <a:r>
              <a:rPr lang="fr-FR" i="1" dirty="0"/>
              <a:t>aujourd’hui en France</a:t>
            </a:r>
            <a:r>
              <a:rPr lang="fr-FR" dirty="0"/>
              <a:t> ? (Pondichéry 2014)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F5C531-70B8-42A6-B5BC-213D2FEF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09D36C-737E-46CF-8D89-344C6600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423C23-DEC4-401D-884F-8E68DF68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Dissertation (20 points)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Les </a:t>
            </a:r>
            <a:r>
              <a:rPr lang="fr-FR" dirty="0">
                <a:solidFill>
                  <a:srgbClr val="C00000"/>
                </a:solidFill>
              </a:rPr>
              <a:t>classes sociales </a:t>
            </a:r>
            <a:r>
              <a:rPr lang="fr-FR" dirty="0"/>
              <a:t>permettent-elles de </a:t>
            </a:r>
            <a:r>
              <a:rPr lang="fr-FR" u="sng" dirty="0"/>
              <a:t>rendre compte </a:t>
            </a:r>
            <a:r>
              <a:rPr lang="fr-FR" dirty="0"/>
              <a:t>de la </a:t>
            </a:r>
            <a:r>
              <a:rPr lang="fr-FR" dirty="0">
                <a:solidFill>
                  <a:srgbClr val="FF0000"/>
                </a:solidFill>
              </a:rPr>
              <a:t>structure sociale </a:t>
            </a:r>
            <a:r>
              <a:rPr lang="fr-FR" i="1" dirty="0"/>
              <a:t>actuelle en France </a:t>
            </a:r>
            <a:r>
              <a:rPr lang="fr-FR" dirty="0"/>
              <a:t>? (Amérique du Nord, 2015)</a:t>
            </a:r>
          </a:p>
          <a:p>
            <a:pPr algn="just"/>
            <a:r>
              <a:rPr lang="fr-FR" dirty="0"/>
              <a:t>L’analyse en termes de </a:t>
            </a:r>
            <a:r>
              <a:rPr lang="fr-FR" dirty="0">
                <a:solidFill>
                  <a:srgbClr val="C00000"/>
                </a:solidFill>
              </a:rPr>
              <a:t>classes sociales </a:t>
            </a:r>
            <a:r>
              <a:rPr lang="fr-FR" dirty="0"/>
              <a:t>est-elle pertinente pour </a:t>
            </a:r>
            <a:r>
              <a:rPr lang="fr-FR" u="sng" dirty="0"/>
              <a:t>rendre compte </a:t>
            </a:r>
            <a:r>
              <a:rPr lang="fr-FR" dirty="0"/>
              <a:t>de la </a:t>
            </a:r>
            <a:r>
              <a:rPr lang="fr-FR" dirty="0">
                <a:solidFill>
                  <a:srgbClr val="FF0000"/>
                </a:solidFill>
              </a:rPr>
              <a:t>structure sociale </a:t>
            </a:r>
            <a:r>
              <a:rPr lang="fr-FR" dirty="0"/>
              <a:t>? (Centres étrangers, 2015)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325E4A-F8B5-45D3-8BB8-F9BCCBA7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FBC86B-0FF5-4D70-8FF8-327B5231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060667-04BF-4EA0-BE75-9B7001C1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720080"/>
          </a:xfrm>
        </p:spPr>
        <p:txBody>
          <a:bodyPr>
            <a:noAutofit/>
          </a:bodyPr>
          <a:lstStyle/>
          <a:p>
            <a:r>
              <a:rPr lang="fr-FR" sz="3200" b="1" dirty="0"/>
              <a:t>Comment </a:t>
            </a:r>
            <a:r>
              <a:rPr lang="fr-FR" sz="3200" b="1" u="sng" dirty="0"/>
              <a:t>analyser</a:t>
            </a:r>
            <a:r>
              <a:rPr lang="fr-FR" sz="3200" b="1" dirty="0"/>
              <a:t> la </a:t>
            </a:r>
            <a:r>
              <a:rPr lang="fr-FR" sz="3200" b="1" dirty="0">
                <a:solidFill>
                  <a:srgbClr val="FF0000"/>
                </a:solidFill>
              </a:rPr>
              <a:t>structure sociale</a:t>
            </a:r>
            <a:r>
              <a:rPr lang="fr-FR" sz="3200" b="1" dirty="0"/>
              <a:t> ?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886216"/>
              </p:ext>
            </p:extLst>
          </p:nvPr>
        </p:nvGraphicFramePr>
        <p:xfrm>
          <a:off x="179512" y="1052736"/>
          <a:ext cx="8856984" cy="530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895">
                <a:tc>
                  <a:txBody>
                    <a:bodyPr/>
                    <a:lstStyle/>
                    <a:p>
                      <a:r>
                        <a:rPr lang="fr-FR" dirty="0"/>
                        <a:t>Notions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Indications complémentaires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719"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Inégalités économiques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2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inégalités sociales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fr-FR" sz="20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classes sociales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2000" kern="1200" dirty="0">
                          <a:solidFill>
                            <a:srgbClr val="FFCCFF"/>
                          </a:solidFill>
                          <a:latin typeface="+mn-lt"/>
                          <a:ea typeface="+mn-ea"/>
                          <a:cs typeface="+mn-cs"/>
                        </a:rPr>
                        <a:t>groupes de statut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catégories socio</a:t>
                      </a:r>
                    </a:p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professionnelles</a:t>
                      </a:r>
                      <a:endParaRPr lang="fr-FR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mettra en évidence le </a:t>
                      </a:r>
                      <a:r>
                        <a:rPr lang="fr-FR" sz="22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caractère multiforme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fr-FR" sz="22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inégalités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économiques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2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sociales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ainsi que leur aspect parfois </a:t>
                      </a:r>
                      <a:r>
                        <a:rPr lang="fr-FR" sz="2200" kern="1200" dirty="0">
                          <a:solidFill>
                            <a:srgbClr val="9966FF"/>
                          </a:solidFill>
                          <a:latin typeface="+mn-lt"/>
                          <a:ea typeface="+mn-ea"/>
                          <a:cs typeface="+mn-cs"/>
                        </a:rPr>
                        <a:t>cumulatif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On procédera à des comparaisons en utilisant les principaux indicateurs et outils appropriés.</a:t>
                      </a:r>
                    </a:p>
                    <a:p>
                      <a:pPr algn="just"/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présentera les </a:t>
                      </a:r>
                      <a:r>
                        <a:rPr lang="fr-FR" sz="22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théories des classes 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de la stratification sociale dans la tradition sociologique (</a:t>
                      </a:r>
                      <a:r>
                        <a:rPr lang="fr-FR" sz="2200" kern="1200" dirty="0">
                          <a:solidFill>
                            <a:srgbClr val="00FFFF"/>
                          </a:solidFill>
                          <a:latin typeface="+mn-lt"/>
                          <a:ea typeface="+mn-ea"/>
                          <a:cs typeface="+mn-cs"/>
                        </a:rPr>
                        <a:t>Marx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2200" kern="1200" dirty="0">
                          <a:solidFill>
                            <a:srgbClr val="66FF33"/>
                          </a:solidFill>
                          <a:latin typeface="+mn-lt"/>
                          <a:ea typeface="+mn-ea"/>
                          <a:cs typeface="+mn-cs"/>
                        </a:rPr>
                        <a:t>Weber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ainsi que leurs prolongements contemporains et on s’interrogera sur leur pertinence pour </a:t>
                      </a:r>
                      <a:r>
                        <a:rPr lang="fr-FR" sz="22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rendre compte 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dynamique de la </a:t>
                      </a:r>
                      <a:r>
                        <a:rPr lang="fr-FR" sz="2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structuration sociale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On mettra en évidence la </a:t>
                      </a:r>
                      <a:r>
                        <a:rPr lang="fr-FR" sz="220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multiplicité des critères de différenciation sociale 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les </a:t>
                      </a:r>
                      <a:r>
                        <a:rPr lang="fr-FR" sz="2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sociétés post-industrielles 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(statut professionnel, âge, sexe, style de vie).</a:t>
                      </a:r>
                    </a:p>
                    <a:p>
                      <a:pPr algn="just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Acquis de première : salaire, revenu, profit, revenus de transfert, </a:t>
                      </a:r>
                      <a:r>
                        <a:rPr lang="fr-FR" sz="20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groupe social.</a:t>
                      </a:r>
                      <a:endParaRPr lang="fr-FR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D11200-624C-46F6-BC39-67755B61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52F8E5-81F5-4182-B44C-6C6E37E3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BCE29-43DB-4D1D-97D0-0ED3D5DD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Montrez</a:t>
            </a:r>
            <a:r>
              <a:rPr lang="fr-FR" dirty="0"/>
              <a:t> le </a:t>
            </a:r>
            <a:r>
              <a:rPr lang="fr-FR" dirty="0">
                <a:solidFill>
                  <a:srgbClr val="FF00FF"/>
                </a:solidFill>
              </a:rPr>
              <a:t>caractère multiforme</a:t>
            </a:r>
            <a:r>
              <a:rPr lang="fr-FR" dirty="0"/>
              <a:t> des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. (étranger 2013)</a:t>
            </a:r>
          </a:p>
          <a:p>
            <a:pPr algn="just"/>
            <a:r>
              <a:rPr lang="fr-FR" b="1" dirty="0"/>
              <a:t>Montrez</a:t>
            </a:r>
            <a:r>
              <a:rPr lang="fr-FR" dirty="0"/>
              <a:t> que les </a:t>
            </a:r>
            <a:r>
              <a:rPr lang="fr-FR" dirty="0">
                <a:solidFill>
                  <a:srgbClr val="0070C0"/>
                </a:solidFill>
              </a:rPr>
              <a:t>inégalités sociales </a:t>
            </a:r>
            <a:r>
              <a:rPr lang="fr-FR" dirty="0">
                <a:solidFill>
                  <a:srgbClr val="FF00FF"/>
                </a:solidFill>
              </a:rPr>
              <a:t>sont multiformes</a:t>
            </a:r>
            <a:r>
              <a:rPr lang="fr-FR" dirty="0"/>
              <a:t>. (Antilles, 2015)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7FA2F-F3B5-4C06-81AA-7C93260F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C11556-90ED-4426-AEB6-71619B175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038E7D-1A95-4D0D-9DDB-C9EA04A9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EC1 (3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/>
              <a:t>Illustrez par un exemple </a:t>
            </a:r>
            <a:r>
              <a:rPr lang="fr-FR" dirty="0"/>
              <a:t>le caractère </a:t>
            </a:r>
            <a:r>
              <a:rPr lang="fr-FR" dirty="0">
                <a:solidFill>
                  <a:srgbClr val="9966FF"/>
                </a:solidFill>
              </a:rPr>
              <a:t>cumulatif</a:t>
            </a:r>
            <a:r>
              <a:rPr lang="fr-FR" dirty="0"/>
              <a:t> des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économiques</a:t>
            </a:r>
            <a:r>
              <a:rPr lang="fr-FR" dirty="0"/>
              <a:t> et </a:t>
            </a:r>
            <a:r>
              <a:rPr lang="fr-FR" dirty="0">
                <a:solidFill>
                  <a:srgbClr val="00B050"/>
                </a:solidFill>
              </a:rPr>
              <a:t>sociales</a:t>
            </a:r>
            <a:r>
              <a:rPr lang="fr-FR" dirty="0"/>
              <a:t>. (Amérique du Nord, 2014)</a:t>
            </a:r>
          </a:p>
          <a:p>
            <a:pPr algn="just"/>
            <a:r>
              <a:rPr lang="fr-FR" dirty="0"/>
              <a:t>En vous appuyant sur un exemple de votre choix, vous </a:t>
            </a:r>
            <a:r>
              <a:rPr lang="fr-FR" b="1" dirty="0"/>
              <a:t>montrerez</a:t>
            </a:r>
            <a:r>
              <a:rPr lang="fr-FR" dirty="0"/>
              <a:t> le </a:t>
            </a:r>
            <a:r>
              <a:rPr lang="fr-FR" dirty="0">
                <a:solidFill>
                  <a:srgbClr val="9966FF"/>
                </a:solidFill>
              </a:rPr>
              <a:t>caractère cumulatif </a:t>
            </a:r>
            <a:r>
              <a:rPr lang="fr-FR" dirty="0"/>
              <a:t>des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</a:t>
            </a:r>
            <a:r>
              <a:rPr lang="fr-FR" dirty="0">
                <a:solidFill>
                  <a:srgbClr val="00B050"/>
                </a:solidFill>
              </a:rPr>
              <a:t>économiques</a:t>
            </a:r>
            <a:r>
              <a:rPr lang="fr-FR" dirty="0"/>
              <a:t> et </a:t>
            </a:r>
            <a:r>
              <a:rPr lang="fr-FR" dirty="0">
                <a:solidFill>
                  <a:srgbClr val="0070C0"/>
                </a:solidFill>
              </a:rPr>
              <a:t>sociales</a:t>
            </a:r>
            <a:r>
              <a:rPr lang="fr-FR" dirty="0"/>
              <a:t>. (Centres étrangers, 2014)</a:t>
            </a:r>
          </a:p>
          <a:p>
            <a:pPr algn="just"/>
            <a:r>
              <a:rPr lang="fr-FR" b="1" dirty="0"/>
              <a:t>Montrez</a:t>
            </a:r>
            <a:r>
              <a:rPr lang="fr-FR" dirty="0"/>
              <a:t> que 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</a:t>
            </a:r>
            <a:r>
              <a:rPr lang="fr-FR" dirty="0">
                <a:solidFill>
                  <a:srgbClr val="00B050"/>
                </a:solidFill>
              </a:rPr>
              <a:t>économiques</a:t>
            </a:r>
            <a:r>
              <a:rPr lang="fr-FR" dirty="0"/>
              <a:t> et </a:t>
            </a:r>
            <a:r>
              <a:rPr lang="fr-FR" dirty="0">
                <a:solidFill>
                  <a:srgbClr val="0070C0"/>
                </a:solidFill>
              </a:rPr>
              <a:t>sociales</a:t>
            </a:r>
            <a:r>
              <a:rPr lang="fr-FR" dirty="0"/>
              <a:t> peuvent </a:t>
            </a:r>
            <a:r>
              <a:rPr lang="fr-FR" dirty="0">
                <a:solidFill>
                  <a:srgbClr val="9966FF"/>
                </a:solidFill>
              </a:rPr>
              <a:t>se cumuler</a:t>
            </a:r>
            <a:r>
              <a:rPr lang="fr-FR" dirty="0"/>
              <a:t>. (Liban 2013)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931F2E-353F-4FA9-B3AF-3FC77193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DB2ACF-8689-47EF-85DF-22A46DED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F83871-F7B4-4CD4-B54B-52A72399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dirty="0"/>
              <a:t>EC1 (3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Montrez</a:t>
            </a:r>
            <a:r>
              <a:rPr lang="fr-FR" dirty="0"/>
              <a:t> à partir d’un exemple comment les </a:t>
            </a:r>
            <a:r>
              <a:rPr lang="fr-FR" dirty="0">
                <a:solidFill>
                  <a:srgbClr val="00B050"/>
                </a:solidFill>
              </a:rPr>
              <a:t>inégalités économiques </a:t>
            </a:r>
            <a:r>
              <a:rPr lang="fr-FR" dirty="0"/>
              <a:t>peuvent </a:t>
            </a:r>
            <a:r>
              <a:rPr lang="fr-FR" dirty="0">
                <a:solidFill>
                  <a:srgbClr val="9966FF"/>
                </a:solidFill>
              </a:rPr>
              <a:t>être à l’origine</a:t>
            </a:r>
            <a:r>
              <a:rPr lang="fr-FR" dirty="0"/>
              <a:t> d’</a:t>
            </a:r>
            <a:r>
              <a:rPr lang="fr-FR" dirty="0">
                <a:solidFill>
                  <a:srgbClr val="0070C0"/>
                </a:solidFill>
              </a:rPr>
              <a:t>inégalités sociales</a:t>
            </a:r>
            <a:r>
              <a:rPr lang="fr-FR" dirty="0"/>
              <a:t>. (Polynésie 2013)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Montrez que les </a:t>
            </a:r>
            <a:r>
              <a:rPr lang="fr-FR" dirty="0">
                <a:solidFill>
                  <a:srgbClr val="0070C0"/>
                </a:solidFill>
              </a:rPr>
              <a:t>inégalités sociales </a:t>
            </a:r>
            <a:r>
              <a:rPr lang="fr-FR" dirty="0"/>
              <a:t>peuvent être à l'origine d'</a:t>
            </a:r>
            <a:r>
              <a:rPr lang="fr-FR" dirty="0">
                <a:solidFill>
                  <a:srgbClr val="0070C0"/>
                </a:solidFill>
              </a:rPr>
              <a:t>inégalités économiques</a:t>
            </a:r>
            <a:r>
              <a:rPr lang="fr-FR" dirty="0"/>
              <a:t>. (Nouvelle Calédonie, 2016)</a:t>
            </a:r>
            <a:endParaRPr lang="fr-FR" b="1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43D396-8437-49A0-9BA6-EEA39BF66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EB5EA-10C3-49C9-BEA8-AB1506AB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738EFB-998D-4E15-A874-1ACD58F4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EC1 (3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/>
              <a:t>Pourquoi </a:t>
            </a:r>
            <a:r>
              <a:rPr lang="fr-FR" dirty="0"/>
              <a:t>peut-on dire qu’il existe des </a:t>
            </a:r>
            <a:r>
              <a:rPr lang="fr-FR" dirty="0">
                <a:solidFill>
                  <a:srgbClr val="0070C0"/>
                </a:solidFill>
              </a:rPr>
              <a:t>inégalités sociales </a:t>
            </a:r>
            <a:r>
              <a:rPr lang="fr-FR" dirty="0"/>
              <a:t>entre générations ? (Amérique du Sud, 2013)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2AF5B-F972-459C-81E7-E6D635F1A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C4A596-85B6-4EE3-A9C1-6E7E1438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F6504-198D-4291-8202-16B38D4E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/>
              <a:t>EC1 (3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algn="just"/>
            <a:r>
              <a:rPr lang="fr-FR" b="1" dirty="0"/>
              <a:t>Quelles sont les caractéristiques</a:t>
            </a:r>
            <a:r>
              <a:rPr lang="fr-FR" dirty="0"/>
              <a:t> des </a:t>
            </a:r>
            <a:r>
              <a:rPr lang="fr-FR" dirty="0">
                <a:solidFill>
                  <a:srgbClr val="FFCCFF"/>
                </a:solidFill>
              </a:rPr>
              <a:t>groupes de statut </a:t>
            </a:r>
            <a:r>
              <a:rPr lang="fr-FR" dirty="0"/>
              <a:t>selon </a:t>
            </a:r>
            <a:r>
              <a:rPr lang="fr-FR" dirty="0">
                <a:solidFill>
                  <a:srgbClr val="66FF33"/>
                </a:solidFill>
              </a:rPr>
              <a:t>Max Weber </a:t>
            </a:r>
            <a:r>
              <a:rPr lang="fr-FR" dirty="0"/>
              <a:t>? (métropole 2013)</a:t>
            </a:r>
          </a:p>
          <a:p>
            <a:pPr algn="just"/>
            <a:r>
              <a:rPr lang="fr-FR" b="1" dirty="0"/>
              <a:t>Distinguez</a:t>
            </a:r>
            <a:r>
              <a:rPr lang="fr-FR" dirty="0"/>
              <a:t>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classes sociales </a:t>
            </a:r>
            <a:r>
              <a:rPr lang="fr-FR" dirty="0"/>
              <a:t>et </a:t>
            </a:r>
            <a:r>
              <a:rPr lang="fr-FR" dirty="0">
                <a:solidFill>
                  <a:srgbClr val="FFCCFF"/>
                </a:solidFill>
              </a:rPr>
              <a:t>groupes de statut </a:t>
            </a:r>
            <a:r>
              <a:rPr lang="fr-FR" dirty="0"/>
              <a:t>dans l’approche </a:t>
            </a:r>
            <a:r>
              <a:rPr lang="fr-FR" dirty="0">
                <a:solidFill>
                  <a:srgbClr val="66FF33"/>
                </a:solidFill>
              </a:rPr>
              <a:t>wébérienne</a:t>
            </a:r>
            <a:r>
              <a:rPr lang="fr-FR" dirty="0"/>
              <a:t>. (Antilles-Guyane, 2014)</a:t>
            </a:r>
          </a:p>
          <a:p>
            <a:pPr algn="just"/>
            <a:r>
              <a:rPr lang="fr-FR" b="1" dirty="0"/>
              <a:t>Présentez</a:t>
            </a:r>
            <a:r>
              <a:rPr lang="fr-FR" dirty="0"/>
              <a:t> la théorie des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classes sociales </a:t>
            </a:r>
            <a:r>
              <a:rPr lang="fr-FR" dirty="0"/>
              <a:t>selon </a:t>
            </a:r>
            <a:r>
              <a:rPr lang="fr-FR" dirty="0">
                <a:solidFill>
                  <a:srgbClr val="00FFFF"/>
                </a:solidFill>
              </a:rPr>
              <a:t>Karl Marx</a:t>
            </a:r>
            <a:r>
              <a:rPr lang="fr-FR" dirty="0"/>
              <a:t>. (Asie 2016)</a:t>
            </a:r>
          </a:p>
          <a:p>
            <a:pPr algn="just"/>
            <a:r>
              <a:rPr lang="fr-FR" dirty="0"/>
              <a:t>En quoi </a:t>
            </a:r>
            <a:r>
              <a:rPr lang="fr-FR" u="sng" dirty="0"/>
              <a:t>l’analyse</a:t>
            </a:r>
            <a:r>
              <a:rPr lang="fr-FR" dirty="0"/>
              <a:t> des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classes sociales </a:t>
            </a:r>
            <a:r>
              <a:rPr lang="fr-FR" dirty="0"/>
              <a:t>de </a:t>
            </a:r>
            <a:r>
              <a:rPr lang="fr-FR" dirty="0">
                <a:solidFill>
                  <a:srgbClr val="66FF33"/>
                </a:solidFill>
              </a:rPr>
              <a:t>Max Weber</a:t>
            </a:r>
            <a:r>
              <a:rPr lang="fr-FR" dirty="0"/>
              <a:t> se distingue-t-elle de celle de </a:t>
            </a:r>
            <a:r>
              <a:rPr lang="fr-FR" dirty="0">
                <a:solidFill>
                  <a:srgbClr val="00FFFF"/>
                </a:solidFill>
              </a:rPr>
              <a:t>Karl Marx </a:t>
            </a:r>
            <a:r>
              <a:rPr lang="fr-FR" dirty="0"/>
              <a:t>? (France métropolitaine, juin 2017)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4AE7F-0090-45CF-ABC3-29A42FBD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6F84F5-4F25-4EEA-8AF9-3C19B0CB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7608E2-125A-4A52-A13D-4E2FE3B4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EC1 (3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/>
              <a:t>Montrez que</a:t>
            </a:r>
            <a:r>
              <a:rPr lang="fr-FR" dirty="0"/>
              <a:t> les </a:t>
            </a:r>
            <a:r>
              <a:rPr lang="fr-FR" dirty="0">
                <a:solidFill>
                  <a:srgbClr val="92D050"/>
                </a:solidFill>
              </a:rPr>
              <a:t>catégories socioprofessionnelles</a:t>
            </a:r>
            <a:r>
              <a:rPr lang="fr-FR" dirty="0"/>
              <a:t> sont un moyen de rendre compte de la </a:t>
            </a:r>
            <a:r>
              <a:rPr lang="fr-FR" dirty="0">
                <a:solidFill>
                  <a:srgbClr val="FF0000"/>
                </a:solidFill>
              </a:rPr>
              <a:t>structure sociale</a:t>
            </a:r>
            <a:r>
              <a:rPr lang="fr-FR" dirty="0"/>
              <a:t>. (Amérique du Sud, 2017)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5BC109-BB79-4DA2-9FA7-DE247D9B5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4574FB-EF0C-4A9A-A243-D1205CC9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B510B3-2DEF-4899-B263-ABE1533A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fr-FR" dirty="0"/>
              <a:t>EC3 (10 points)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b="1" dirty="0"/>
              <a:t>Vous montrerez que</a:t>
            </a:r>
            <a:r>
              <a:rPr lang="fr-FR" dirty="0"/>
              <a:t> 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ont un </a:t>
            </a:r>
            <a:r>
              <a:rPr lang="fr-FR" dirty="0">
                <a:solidFill>
                  <a:srgbClr val="FF00FF"/>
                </a:solidFill>
              </a:rPr>
              <a:t>caractère multiforme</a:t>
            </a:r>
            <a:r>
              <a:rPr lang="fr-FR" dirty="0"/>
              <a:t>. (Antilles Guyane, septembre 2014)</a:t>
            </a:r>
          </a:p>
          <a:p>
            <a:pPr lvl="0" algn="just"/>
            <a:r>
              <a:rPr lang="fr-FR" dirty="0"/>
              <a:t>Vous montrerez que 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ne sont pas seulement </a:t>
            </a:r>
            <a:r>
              <a:rPr lang="fr-FR" dirty="0">
                <a:solidFill>
                  <a:srgbClr val="00B050"/>
                </a:solidFill>
              </a:rPr>
              <a:t>économiques</a:t>
            </a:r>
            <a:r>
              <a:rPr lang="fr-FR" dirty="0"/>
              <a:t>. (Amérique du sud, 2014)</a:t>
            </a:r>
          </a:p>
          <a:p>
            <a:pPr lvl="0" algn="just"/>
            <a:endParaRPr lang="fr-FR" dirty="0"/>
          </a:p>
          <a:p>
            <a:pPr algn="just"/>
            <a:r>
              <a:rPr lang="fr-FR" dirty="0"/>
              <a:t> </a:t>
            </a:r>
            <a:r>
              <a:rPr lang="fr-FR" b="1" dirty="0"/>
              <a:t>Vous montrerez que</a:t>
            </a:r>
            <a:r>
              <a:rPr lang="fr-FR" dirty="0"/>
              <a:t> 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/>
              <a:t> peuvent avoir un </a:t>
            </a:r>
            <a:r>
              <a:rPr lang="fr-FR" dirty="0">
                <a:solidFill>
                  <a:srgbClr val="9966FF"/>
                </a:solidFill>
              </a:rPr>
              <a:t>caractère cumulatif</a:t>
            </a:r>
            <a:r>
              <a:rPr lang="fr-FR" dirty="0"/>
              <a:t>. (métropole bis 2013)</a:t>
            </a:r>
          </a:p>
          <a:p>
            <a:pPr algn="just"/>
            <a:r>
              <a:rPr lang="fr-FR" b="1" dirty="0"/>
              <a:t>Vous montrerez que </a:t>
            </a:r>
            <a:r>
              <a:rPr lang="fr-FR" dirty="0"/>
              <a:t>les </a:t>
            </a:r>
            <a:r>
              <a:rPr lang="fr-FR" dirty="0">
                <a:solidFill>
                  <a:srgbClr val="00B050"/>
                </a:solidFill>
              </a:rPr>
              <a:t>inégalités économiques </a:t>
            </a:r>
            <a:r>
              <a:rPr lang="fr-FR" dirty="0"/>
              <a:t>et les </a:t>
            </a:r>
            <a:r>
              <a:rPr lang="fr-FR" dirty="0">
                <a:solidFill>
                  <a:srgbClr val="0070C0"/>
                </a:solidFill>
              </a:rPr>
              <a:t>inégalités sociales</a:t>
            </a:r>
            <a:r>
              <a:rPr lang="fr-FR" dirty="0"/>
              <a:t> peuvent être </a:t>
            </a:r>
            <a:r>
              <a:rPr lang="fr-FR" dirty="0">
                <a:solidFill>
                  <a:srgbClr val="9966FF"/>
                </a:solidFill>
              </a:rPr>
              <a:t>cumulatives</a:t>
            </a:r>
            <a:r>
              <a:rPr lang="fr-FR" dirty="0"/>
              <a:t>. (France métropolitaine, septembre 2015)</a:t>
            </a:r>
          </a:p>
          <a:p>
            <a:pPr algn="just"/>
            <a:r>
              <a:rPr lang="fr-FR" b="1" dirty="0"/>
              <a:t>Vous montrerez que </a:t>
            </a:r>
            <a:r>
              <a:rPr lang="fr-FR" dirty="0"/>
              <a:t>les </a:t>
            </a:r>
            <a:r>
              <a:rPr lang="fr-FR" dirty="0">
                <a:solidFill>
                  <a:srgbClr val="FFC000"/>
                </a:solidFill>
              </a:rPr>
              <a:t>inégalités</a:t>
            </a:r>
            <a:r>
              <a:rPr lang="fr-FR" dirty="0">
                <a:solidFill>
                  <a:srgbClr val="00B050"/>
                </a:solidFill>
              </a:rPr>
              <a:t> économiques </a:t>
            </a:r>
            <a:r>
              <a:rPr lang="fr-FR" dirty="0"/>
              <a:t>et </a:t>
            </a:r>
            <a:r>
              <a:rPr lang="fr-FR" dirty="0">
                <a:solidFill>
                  <a:srgbClr val="0070C0"/>
                </a:solidFill>
              </a:rPr>
              <a:t>sociales</a:t>
            </a:r>
            <a:r>
              <a:rPr lang="fr-FR" dirty="0"/>
              <a:t> sont </a:t>
            </a:r>
            <a:r>
              <a:rPr lang="fr-FR" dirty="0">
                <a:solidFill>
                  <a:srgbClr val="9966FF"/>
                </a:solidFill>
              </a:rPr>
              <a:t>cumulatives</a:t>
            </a:r>
            <a:r>
              <a:rPr lang="fr-FR" dirty="0"/>
              <a:t>. (Pondichéry 2015)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9B30D1-A8C9-4F10-8BDB-3F265F11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9133B-7153-4FF3-A5E6-7460D00D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JAP 84. Aix-Marseille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D9CDB-6D3B-4097-88CE-D6346733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A7C1-2496-47C8-992F-BB0E0200339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656</Words>
  <Application>Microsoft Office PowerPoint</Application>
  <PresentationFormat>Affichage à l'écran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Sujets de bac sur le ch. 1.1 de sociologie</vt:lpstr>
      <vt:lpstr>Comment analyser la structure sociale ?</vt:lpstr>
      <vt:lpstr>Présentation PowerPoint</vt:lpstr>
      <vt:lpstr>EC1 (3 points) </vt:lpstr>
      <vt:lpstr>EC1 (3 points) </vt:lpstr>
      <vt:lpstr>EC1 (3 points) </vt:lpstr>
      <vt:lpstr>EC1 (3 points) </vt:lpstr>
      <vt:lpstr>EC1 (3 points) </vt:lpstr>
      <vt:lpstr>EC3 (10 points) </vt:lpstr>
      <vt:lpstr>EC3 (10 points) </vt:lpstr>
      <vt:lpstr>EC3 (10 points) </vt:lpstr>
      <vt:lpstr>EC3 (10 points) </vt:lpstr>
      <vt:lpstr>Dissertation (20 points)</vt:lpstr>
      <vt:lpstr>Dissertation (20 points)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Sujets de bac sur le ch. 1.2 d’économie </dc:title>
  <dc:creator>Lucile</dc:creator>
  <cp:lastModifiedBy>Philippe Froissart</cp:lastModifiedBy>
  <cp:revision>41</cp:revision>
  <dcterms:created xsi:type="dcterms:W3CDTF">2016-09-13T09:34:52Z</dcterms:created>
  <dcterms:modified xsi:type="dcterms:W3CDTF">2018-04-22T07:01:19Z</dcterms:modified>
</cp:coreProperties>
</file>