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2" r:id="rId4"/>
    <p:sldId id="256" r:id="rId5"/>
    <p:sldId id="257" r:id="rId6"/>
    <p:sldId id="258" r:id="rId7"/>
    <p:sldId id="259" r:id="rId8"/>
    <p:sldId id="260" r:id="rId9"/>
    <p:sldId id="261"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7B30DCF6-AE2B-4B16-9F11-87EE33E6E41E}">
          <p14:sldIdLst>
            <p14:sldId id="263"/>
            <p14:sldId id="264"/>
            <p14:sldId id="262"/>
          </p14:sldIdLst>
        </p14:section>
        <p14:section name="Section par défaut" id="{7358C7B3-B587-4EC4-A0CE-58608E2F77FF}">
          <p14:sldIdLst>
            <p14:sldId id="256"/>
            <p14:sldId id="257"/>
            <p14:sldId id="258"/>
            <p14:sldId id="259"/>
            <p14:sldId id="260"/>
            <p14:sldId id="26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8" autoAdjust="0"/>
    <p:restoredTop sz="94660"/>
  </p:normalViewPr>
  <p:slideViewPr>
    <p:cSldViewPr snapToGrid="0">
      <p:cViewPr varScale="1">
        <p:scale>
          <a:sx n="60" d="100"/>
          <a:sy n="60" d="100"/>
        </p:scale>
        <p:origin x="102" y="13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0F8A6E0-2E6F-497F-BA1A-F1EE26B2BAF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9756D54A-1AFA-4A19-808A-3907BDF7BE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5C6197C6-8E27-4E3F-A656-49A0E6F04AE7}"/>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5" name="Espace réservé du pied de page 4">
            <a:extLst>
              <a:ext uri="{FF2B5EF4-FFF2-40B4-BE49-F238E27FC236}">
                <a16:creationId xmlns="" xmlns:a16="http://schemas.microsoft.com/office/drawing/2014/main" id="{A4B3BDB5-BFE4-4C70-BA02-E260EF930A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1DF059D3-CC78-4E1B-BC5C-1E92123C75A3}"/>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154032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1A276D-5A3C-434D-9DC4-4302F5912D2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722306A6-8C40-4FA7-9E8D-FBB8FA8276A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07D2A9B7-BD05-4318-B3DA-AEB772E203A9}"/>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5" name="Espace réservé du pied de page 4">
            <a:extLst>
              <a:ext uri="{FF2B5EF4-FFF2-40B4-BE49-F238E27FC236}">
                <a16:creationId xmlns="" xmlns:a16="http://schemas.microsoft.com/office/drawing/2014/main" id="{3FD53C4A-1244-453D-A516-63D8B87FC6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20AEC17C-FA3C-417A-8E22-039BD8A5ABAA}"/>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189796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AD2A5CDC-6781-48D3-99D9-3B58AFE9751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50B94B5D-E952-4C0C-B3ED-CDD4A470139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2A0B4C2-D30C-4189-8436-3195A6DA1E8F}"/>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5" name="Espace réservé du pied de page 4">
            <a:extLst>
              <a:ext uri="{FF2B5EF4-FFF2-40B4-BE49-F238E27FC236}">
                <a16:creationId xmlns="" xmlns:a16="http://schemas.microsoft.com/office/drawing/2014/main" id="{03C767AA-EF11-4685-981D-741C08C722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115ECEE4-2B5F-4DA4-9FAD-BA006B889677}"/>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394840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6CA960A-2B27-425B-B8EF-2ECDB59F67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264B6EE6-8207-487E-8EE5-46F038A2E73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8C56A925-71D2-4DF3-AC33-45ADCD04E74D}"/>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5" name="Espace réservé du pied de page 4">
            <a:extLst>
              <a:ext uri="{FF2B5EF4-FFF2-40B4-BE49-F238E27FC236}">
                <a16:creationId xmlns="" xmlns:a16="http://schemas.microsoft.com/office/drawing/2014/main" id="{09F5EC0A-95F0-48C6-89FF-B448EF5EE45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B28575D0-7D7B-41CB-8836-C81A6460A0AE}"/>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256347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2F6BE86-DFE5-4136-8EC1-94A549A0A24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4BDFD7B3-2706-490D-8E70-33AF0EB407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 xmlns:a16="http://schemas.microsoft.com/office/drawing/2014/main" id="{6CD8D789-BCF0-4C61-B006-EA0828A79427}"/>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5" name="Espace réservé du pied de page 4">
            <a:extLst>
              <a:ext uri="{FF2B5EF4-FFF2-40B4-BE49-F238E27FC236}">
                <a16:creationId xmlns="" xmlns:a16="http://schemas.microsoft.com/office/drawing/2014/main" id="{37EF0956-CD3D-4ED8-A9F1-B1691C69F2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46FCC18C-8FE4-4EC2-9465-A5B0984E9EC3}"/>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202549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D772782-4BC1-4F38-A4FD-03DEDB9C0F8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924006C1-7672-49EC-A76C-3C0E28D4512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2EA62CFB-1698-47A6-A44C-E9E41D75A1D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2D673910-BA73-4EB7-BB88-6C3092DE1C58}"/>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6" name="Espace réservé du pied de page 5">
            <a:extLst>
              <a:ext uri="{FF2B5EF4-FFF2-40B4-BE49-F238E27FC236}">
                <a16:creationId xmlns="" xmlns:a16="http://schemas.microsoft.com/office/drawing/2014/main" id="{4B5431EC-9040-423F-BFDB-A78930507B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18D7D7D3-4648-4152-9563-78BD488F2BE0}"/>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375273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A8DF899-9B34-4DAA-87C5-02616005FDB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F05185D1-5636-45E0-9F37-5ECE7B626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 xmlns:a16="http://schemas.microsoft.com/office/drawing/2014/main" id="{882D55CF-90F0-4180-90DC-E0D4BDD63F7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01D80313-0F56-4F75-85BD-61892279D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 xmlns:a16="http://schemas.microsoft.com/office/drawing/2014/main" id="{EB1B4951-5793-45B3-9558-06C45D77D90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B9A2BF6C-CF71-4DE5-BE7B-992C8BA91E08}"/>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8" name="Espace réservé du pied de page 7">
            <a:extLst>
              <a:ext uri="{FF2B5EF4-FFF2-40B4-BE49-F238E27FC236}">
                <a16:creationId xmlns="" xmlns:a16="http://schemas.microsoft.com/office/drawing/2014/main" id="{1B73AE67-720B-48F4-A19C-642A895950E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592F0C9E-5C6D-4936-BFC9-3C99A2181FE9}"/>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344842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6DFD6A3-121B-4ADD-ABD3-2377D364C5C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50E281D5-67AC-4AEA-8947-374D3991C955}"/>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4" name="Espace réservé du pied de page 3">
            <a:extLst>
              <a:ext uri="{FF2B5EF4-FFF2-40B4-BE49-F238E27FC236}">
                <a16:creationId xmlns="" xmlns:a16="http://schemas.microsoft.com/office/drawing/2014/main" id="{3C496ADE-045B-43D2-BFD8-B896EE802BE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C9501EAF-ACE7-46DC-A530-68FE63F56F0C}"/>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119580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AC2F359C-84B3-48B6-B071-4C52E00CF6D1}"/>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3" name="Espace réservé du pied de page 2">
            <a:extLst>
              <a:ext uri="{FF2B5EF4-FFF2-40B4-BE49-F238E27FC236}">
                <a16:creationId xmlns="" xmlns:a16="http://schemas.microsoft.com/office/drawing/2014/main" id="{F246DEDA-5F38-484A-BD63-62AAC0E9C64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8E1F4C15-865C-4C93-8CF8-FE7EC0F01EFD}"/>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92481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332E574-D441-4827-9870-B6BD11324E8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891D94AC-222F-4E91-913B-09B6F4D41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7B243FFC-DC52-46A4-A5CD-F0D5B3201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0BCE5162-DEF2-401C-AEB4-9D53A0511A9C}"/>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6" name="Espace réservé du pied de page 5">
            <a:extLst>
              <a:ext uri="{FF2B5EF4-FFF2-40B4-BE49-F238E27FC236}">
                <a16:creationId xmlns="" xmlns:a16="http://schemas.microsoft.com/office/drawing/2014/main" id="{1CFFB515-9F53-4ED3-A7BD-22739F11E0F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880D60F4-0C2F-4DA9-8087-2F22539ACEE7}"/>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6344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25C8A92-70FA-4BC8-8007-D8AC034D09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C0E32F74-A104-416C-8C98-64FB74035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53E3ACA5-9C32-49F1-BDBE-B9809D760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9F4468F0-83D1-4F69-A86F-39B518757AA6}"/>
              </a:ext>
            </a:extLst>
          </p:cNvPr>
          <p:cNvSpPr>
            <a:spLocks noGrp="1"/>
          </p:cNvSpPr>
          <p:nvPr>
            <p:ph type="dt" sz="half" idx="10"/>
          </p:nvPr>
        </p:nvSpPr>
        <p:spPr/>
        <p:txBody>
          <a:bodyPr/>
          <a:lstStyle/>
          <a:p>
            <a:fld id="{92B44225-FA1D-4449-B377-5461DCB49F4C}" type="datetimeFigureOut">
              <a:rPr lang="fr-FR" smtClean="0"/>
              <a:pPr/>
              <a:t>25/06/2018</a:t>
            </a:fld>
            <a:endParaRPr lang="fr-FR"/>
          </a:p>
        </p:txBody>
      </p:sp>
      <p:sp>
        <p:nvSpPr>
          <p:cNvPr id="6" name="Espace réservé du pied de page 5">
            <a:extLst>
              <a:ext uri="{FF2B5EF4-FFF2-40B4-BE49-F238E27FC236}">
                <a16:creationId xmlns="" xmlns:a16="http://schemas.microsoft.com/office/drawing/2014/main" id="{CC1C4B44-AA20-4D17-BEBF-56658274D4E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880B1198-17B5-42E5-9ACD-4534681DAA68}"/>
              </a:ext>
            </a:extLst>
          </p:cNvPr>
          <p:cNvSpPr>
            <a:spLocks noGrp="1"/>
          </p:cNvSpPr>
          <p:nvPr>
            <p:ph type="sldNum" sz="quarter" idx="12"/>
          </p:nvPr>
        </p:nvSpPr>
        <p:spPr/>
        <p:txBody>
          <a:bodyPr/>
          <a:lstStyle/>
          <a:p>
            <a:fld id="{3736A326-66BF-49F1-A2C1-8120245F83AB}" type="slidenum">
              <a:rPr lang="fr-FR" smtClean="0"/>
              <a:pPr/>
              <a:t>‹N°›</a:t>
            </a:fld>
            <a:endParaRPr lang="fr-FR"/>
          </a:p>
        </p:txBody>
      </p:sp>
    </p:spTree>
    <p:extLst>
      <p:ext uri="{BB962C8B-B14F-4D97-AF65-F5344CB8AC3E}">
        <p14:creationId xmlns:p14="http://schemas.microsoft.com/office/powerpoint/2010/main" val="74561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D3BBD1E7-6D25-40BF-992C-4791C9604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705AAF0A-8ED7-44D8-B38F-77F54D04B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B0691BB8-C74E-4A3D-A940-05494EBF3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44225-FA1D-4449-B377-5461DCB49F4C}" type="datetimeFigureOut">
              <a:rPr lang="fr-FR" smtClean="0"/>
              <a:pPr/>
              <a:t>25/06/2018</a:t>
            </a:fld>
            <a:endParaRPr lang="fr-FR"/>
          </a:p>
        </p:txBody>
      </p:sp>
      <p:sp>
        <p:nvSpPr>
          <p:cNvPr id="5" name="Espace réservé du pied de page 4">
            <a:extLst>
              <a:ext uri="{FF2B5EF4-FFF2-40B4-BE49-F238E27FC236}">
                <a16:creationId xmlns="" xmlns:a16="http://schemas.microsoft.com/office/drawing/2014/main" id="{8674F4CB-81FF-4B5B-8B97-4820D7625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65094E18-DC77-408F-A798-BC8C2A941C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6A326-66BF-49F1-A2C1-8120245F83AB}" type="slidenum">
              <a:rPr lang="fr-FR" smtClean="0"/>
              <a:pPr/>
              <a:t>‹N°›</a:t>
            </a:fld>
            <a:endParaRPr lang="fr-FR"/>
          </a:p>
        </p:txBody>
      </p:sp>
    </p:spTree>
    <p:extLst>
      <p:ext uri="{BB962C8B-B14F-4D97-AF65-F5344CB8AC3E}">
        <p14:creationId xmlns:p14="http://schemas.microsoft.com/office/powerpoint/2010/main" val="165823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1656E3D3-3E08-4A0D-B6C3-C8DBADF650FE}"/>
              </a:ext>
            </a:extLst>
          </p:cNvPr>
          <p:cNvSpPr>
            <a:spLocks noGrp="1"/>
          </p:cNvSpPr>
          <p:nvPr>
            <p:ph idx="1"/>
          </p:nvPr>
        </p:nvSpPr>
        <p:spPr>
          <a:xfrm>
            <a:off x="838200" y="765544"/>
            <a:ext cx="10515600" cy="5411419"/>
          </a:xfrm>
        </p:spPr>
        <p:txBody>
          <a:bodyPr/>
          <a:lstStyle/>
          <a:p>
            <a:pPr marL="0" indent="0">
              <a:buNone/>
            </a:pPr>
            <a:r>
              <a:rPr lang="fr-FR" b="1" dirty="0"/>
              <a:t>Textes de départ : </a:t>
            </a:r>
          </a:p>
          <a:p>
            <a:pPr marL="0" indent="0">
              <a:buNone/>
            </a:pPr>
            <a:r>
              <a:rPr lang="fr-FR" dirty="0"/>
              <a:t>Ovide, </a:t>
            </a:r>
            <a:r>
              <a:rPr lang="fr-FR" i="1" dirty="0"/>
              <a:t>Métamorphoses</a:t>
            </a:r>
            <a:r>
              <a:rPr lang="fr-FR" dirty="0"/>
              <a:t>, VIII, 152 </a:t>
            </a:r>
            <a:r>
              <a:rPr lang="fr-FR" dirty="0" err="1"/>
              <a:t>sq</a:t>
            </a:r>
            <a:r>
              <a:rPr lang="fr-FR" dirty="0"/>
              <a:t> : </a:t>
            </a:r>
          </a:p>
          <a:p>
            <a:pPr marL="0" indent="0">
              <a:buNone/>
            </a:pPr>
            <a:r>
              <a:rPr lang="fr-FR" dirty="0"/>
              <a:t>-Entraînement à la lecture du latin</a:t>
            </a:r>
          </a:p>
          <a:p>
            <a:pPr marL="0" indent="0">
              <a:buNone/>
            </a:pPr>
            <a:r>
              <a:rPr lang="fr-FR" dirty="0"/>
              <a:t>-comparaisons de trois traductions</a:t>
            </a:r>
          </a:p>
          <a:p>
            <a:pPr marL="0" indent="0">
              <a:buNone/>
            </a:pPr>
            <a:endParaRPr lang="fr-FR" dirty="0"/>
          </a:p>
          <a:p>
            <a:pPr marL="0" indent="0">
              <a:buNone/>
            </a:pPr>
            <a:r>
              <a:rPr lang="fr-FR" dirty="0"/>
              <a:t>Pausanias, </a:t>
            </a:r>
            <a:r>
              <a:rPr lang="fr-FR" i="1" dirty="0"/>
              <a:t>Périégèse</a:t>
            </a:r>
            <a:r>
              <a:rPr lang="fr-FR" dirty="0"/>
              <a:t>, I, 11</a:t>
            </a:r>
          </a:p>
          <a:p>
            <a:pPr marL="0" indent="0">
              <a:buNone/>
            </a:pPr>
            <a:r>
              <a:rPr lang="fr-FR" dirty="0"/>
              <a:t>-Entraînement à la lecture en grec</a:t>
            </a:r>
          </a:p>
          <a:p>
            <a:pPr marL="0" indent="0">
              <a:buNone/>
            </a:pPr>
            <a:r>
              <a:rPr lang="fr-FR" dirty="0"/>
              <a:t>-comparaison du texte et de la traduction : repérage de deux phrases clés </a:t>
            </a:r>
          </a:p>
        </p:txBody>
      </p:sp>
    </p:spTree>
    <p:extLst>
      <p:ext uri="{BB962C8B-B14F-4D97-AF65-F5344CB8AC3E}">
        <p14:creationId xmlns:p14="http://schemas.microsoft.com/office/powerpoint/2010/main" val="37854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E2EAB1A5-7A4C-4146-9B77-B0081E9728F0}"/>
              </a:ext>
            </a:extLst>
          </p:cNvPr>
          <p:cNvSpPr>
            <a:spLocks noGrp="1"/>
          </p:cNvSpPr>
          <p:nvPr>
            <p:ph idx="1"/>
          </p:nvPr>
        </p:nvSpPr>
        <p:spPr>
          <a:xfrm>
            <a:off x="838200" y="552893"/>
            <a:ext cx="10515600" cy="5624070"/>
          </a:xfrm>
        </p:spPr>
        <p:txBody>
          <a:bodyPr/>
          <a:lstStyle/>
          <a:p>
            <a:pPr marL="0" indent="0">
              <a:buNone/>
            </a:pPr>
            <a:r>
              <a:rPr lang="fr-FR" dirty="0"/>
              <a:t>v199.</a:t>
            </a:r>
            <a:r>
              <a:rPr lang="fr-FR" b="1" dirty="0"/>
              <a:t>Vidit et </a:t>
            </a:r>
            <a:r>
              <a:rPr lang="fr-FR" b="1" dirty="0" err="1"/>
              <a:t>obstipuit</a:t>
            </a:r>
            <a:r>
              <a:rPr lang="fr-FR" b="1" dirty="0"/>
              <a:t>, </a:t>
            </a:r>
            <a:r>
              <a:rPr lang="fr-FR" b="1" dirty="0" err="1"/>
              <a:t>quique</a:t>
            </a:r>
            <a:r>
              <a:rPr lang="fr-FR" b="1" dirty="0"/>
              <a:t> </a:t>
            </a:r>
            <a:r>
              <a:rPr lang="fr-FR" b="1" dirty="0" err="1"/>
              <a:t>aethera</a:t>
            </a:r>
            <a:r>
              <a:rPr lang="fr-FR" b="1" dirty="0"/>
              <a:t> </a:t>
            </a:r>
            <a:r>
              <a:rPr lang="fr-FR" b="1" dirty="0" err="1"/>
              <a:t>carpere</a:t>
            </a:r>
            <a:r>
              <a:rPr lang="fr-FR" b="1" dirty="0"/>
              <a:t> </a:t>
            </a:r>
            <a:r>
              <a:rPr lang="fr-FR" b="1" dirty="0" err="1"/>
              <a:t>possent</a:t>
            </a:r>
            <a:r>
              <a:rPr lang="fr-FR" b="1" dirty="0"/>
              <a:t>, </a:t>
            </a:r>
          </a:p>
          <a:p>
            <a:pPr marL="0" indent="0">
              <a:buNone/>
            </a:pPr>
            <a:r>
              <a:rPr lang="fr-FR" b="1" dirty="0" err="1"/>
              <a:t>Credidit</a:t>
            </a:r>
            <a:r>
              <a:rPr lang="fr-FR" b="1" dirty="0"/>
              <a:t> esse </a:t>
            </a:r>
            <a:r>
              <a:rPr lang="fr-FR" b="1" dirty="0" err="1"/>
              <a:t>deos</a:t>
            </a:r>
            <a:r>
              <a:rPr lang="fr-FR" b="1" dirty="0"/>
              <a:t>. </a:t>
            </a:r>
          </a:p>
          <a:p>
            <a:pPr marL="0" indent="0">
              <a:buNone/>
            </a:pPr>
            <a:r>
              <a:rPr lang="fr-FR" dirty="0"/>
              <a:t>.</a:t>
            </a:r>
          </a:p>
          <a:p>
            <a:pPr marL="0" indent="0">
              <a:buNone/>
            </a:pPr>
            <a:r>
              <a:rPr lang="fr-FR" dirty="0"/>
              <a:t>1.Il pensa que ces êtres qui pouvaient voyager dans les airs étaient des dieux. (J. </a:t>
            </a:r>
            <a:r>
              <a:rPr lang="fr-FR" dirty="0" err="1"/>
              <a:t>Chamonard</a:t>
            </a:r>
            <a:r>
              <a:rPr lang="fr-FR" dirty="0"/>
              <a:t>)</a:t>
            </a:r>
          </a:p>
          <a:p>
            <a:pPr marL="0" indent="0">
              <a:buNone/>
            </a:pPr>
            <a:r>
              <a:rPr lang="fr-FR" dirty="0"/>
              <a:t>2.Ils prirent pour des dieux ces êtres capables de voyager dans l’éther. (A. M. </a:t>
            </a:r>
            <a:r>
              <a:rPr lang="fr-FR" dirty="0" err="1"/>
              <a:t>Boxus</a:t>
            </a:r>
            <a:r>
              <a:rPr lang="fr-FR" dirty="0"/>
              <a:t>)</a:t>
            </a:r>
          </a:p>
          <a:p>
            <a:pPr marL="0" indent="0">
              <a:buNone/>
            </a:pPr>
            <a:r>
              <a:rPr lang="fr-FR" dirty="0"/>
              <a:t>3.Stupéfaits des voir des hommes voler, ils les prennent pour des dieux. (St. Eon du Val)</a:t>
            </a:r>
          </a:p>
          <a:p>
            <a:endParaRPr lang="fr-FR" dirty="0"/>
          </a:p>
          <a:p>
            <a:pPr marL="0" indent="0">
              <a:buNone/>
            </a:pPr>
            <a:endParaRPr lang="fr-FR" dirty="0"/>
          </a:p>
        </p:txBody>
      </p:sp>
    </p:spTree>
    <p:extLst>
      <p:ext uri="{BB962C8B-B14F-4D97-AF65-F5344CB8AC3E}">
        <p14:creationId xmlns:p14="http://schemas.microsoft.com/office/powerpoint/2010/main" val="255235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0E84822D-BAE2-46E3-88B5-089B4AF6F0E3}"/>
              </a:ext>
            </a:extLst>
          </p:cNvPr>
          <p:cNvSpPr>
            <a:spLocks noGrp="1"/>
          </p:cNvSpPr>
          <p:nvPr>
            <p:ph type="subTitle" idx="1"/>
          </p:nvPr>
        </p:nvSpPr>
        <p:spPr>
          <a:xfrm>
            <a:off x="1524000" y="425302"/>
            <a:ext cx="9144000" cy="8038214"/>
          </a:xfrm>
        </p:spPr>
        <p:txBody>
          <a:bodyPr>
            <a:noAutofit/>
          </a:bodyPr>
          <a:lstStyle/>
          <a:p>
            <a:r>
              <a:rPr lang="fr-FR" dirty="0" err="1"/>
              <a:t>Ἡνίκ</a:t>
            </a:r>
            <a:r>
              <a:rPr lang="fr-FR" dirty="0"/>
              <a:t>α γὰρ ἔφευγεν ἐκ Κρήτης, πλοῖα οὐ μεγάλα αὑτῷ καὶ τῷ παιδὶ Ἰκάρῳ ποιησάμενος, πρὸς δὲ καὶ ταῖς ναυσίν </a:t>
            </a:r>
            <a:r>
              <a:rPr lang="fr-FR" dirty="0">
                <a:solidFill>
                  <a:srgbClr val="FF0000"/>
                </a:solidFill>
              </a:rPr>
              <a:t>(ὃ μή πω τοῖς τότε ἐξεύρητο)</a:t>
            </a:r>
            <a:r>
              <a:rPr lang="fr-FR" dirty="0"/>
              <a:t> ἱστία ἐπιτεχνησάμενος, ὡς τοῦ Μίνω ναυτικοῦ τὴν εἰρεσίαν φθάνοιεν ἐπιφόρῳ τῷ ἀνέμῳ χρώμενοι, τότε αὐτὸς μὲν σώζεται Δαίδαλος· [5] Ἰκάρῳ δὲ κυβερνῶντι ἀμαθέστερον ἀνατραπῆναι τὴν ναῦν λέγουσιν· ἀποπνιγέντα δὲ ἐξήνεγκεν ὁ κλύδων ἐς τὴν ὑπὲρ Σάμου νῆσον ἔτι οὖσαν ἀνώνυμον· </a:t>
            </a:r>
            <a:r>
              <a:rPr lang="fr-FR" dirty="0">
                <a:solidFill>
                  <a:srgbClr val="FF0000"/>
                </a:solidFill>
              </a:rPr>
              <a:t>ἀπὸ δὲ τοῦ Ἰκάρου τούτου ὄνομα ἥ τε νῆσος καὶ ἡ περὶ αὐτὴν θάλασσα ἔσχηκε. </a:t>
            </a:r>
          </a:p>
          <a:p>
            <a:r>
              <a:rPr lang="fr-FR" dirty="0"/>
              <a:t>   « En effet, lorsqu’il s’enfuit de l’île de Crète, il fabriqua pour Icare son fils et pour lui, deux petits navires ; il imagina, </a:t>
            </a:r>
            <a:r>
              <a:rPr lang="fr-FR" dirty="0">
                <a:solidFill>
                  <a:srgbClr val="FF0000"/>
                </a:solidFill>
              </a:rPr>
              <a:t>chose inconnue jusqu’alors,</a:t>
            </a:r>
            <a:r>
              <a:rPr lang="fr-FR" dirty="0"/>
              <a:t> d’y ajouter des voiles pour échapper à l’aide d’un vent favorable, aux vaisseaux à rames de Minos. Il parvint effectivement à se sauver ; mais on dit qu’Icare, n’ayant pas su gouverner son bâtiment, fut submergé ; les flots portèrent son corps dans une île au-dessus de Samos, qui n’avait point encore de nom. </a:t>
            </a:r>
            <a:r>
              <a:rPr lang="fr-FR" dirty="0">
                <a:solidFill>
                  <a:srgbClr val="FF0000"/>
                </a:solidFill>
              </a:rPr>
              <a:t>L’île et la mer qui l’entourent ont pris leur nom de cet Icare.</a:t>
            </a:r>
            <a:r>
              <a:rPr lang="fr-FR" dirty="0"/>
              <a:t> »</a:t>
            </a:r>
          </a:p>
          <a:p>
            <a:r>
              <a:rPr lang="fr-FR" dirty="0"/>
              <a:t>Pausanias, </a:t>
            </a:r>
            <a:r>
              <a:rPr lang="fr-FR" i="1" dirty="0"/>
              <a:t>Périégèse</a:t>
            </a:r>
            <a:r>
              <a:rPr lang="fr-FR" dirty="0"/>
              <a:t> I, 11</a:t>
            </a:r>
          </a:p>
        </p:txBody>
      </p:sp>
    </p:spTree>
    <p:extLst>
      <p:ext uri="{BB962C8B-B14F-4D97-AF65-F5344CB8AC3E}">
        <p14:creationId xmlns:p14="http://schemas.microsoft.com/office/powerpoint/2010/main" val="238936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A0D047F-2C6C-43F2-83A6-FDF588C4AFAF}"/>
              </a:ext>
            </a:extLst>
          </p:cNvPr>
          <p:cNvSpPr>
            <a:spLocks noGrp="1"/>
          </p:cNvSpPr>
          <p:nvPr>
            <p:ph type="ctrTitle"/>
          </p:nvPr>
        </p:nvSpPr>
        <p:spPr>
          <a:xfrm>
            <a:off x="1524000" y="1403499"/>
            <a:ext cx="9144000" cy="5188688"/>
          </a:xfrm>
        </p:spPr>
        <p:txBody>
          <a:bodyPr>
            <a:normAutofit fontScale="90000"/>
          </a:bodyPr>
          <a:lstStyle/>
          <a:p>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smtClean="0"/>
              <a:t>Dédale </a:t>
            </a:r>
            <a:r>
              <a:rPr lang="fr-FR" dirty="0"/>
              <a:t>ramollit la cire.</a:t>
            </a:r>
            <a:br>
              <a:rPr lang="fr-FR" dirty="0"/>
            </a:br>
            <a:r>
              <a:rPr lang="fr-FR" dirty="0"/>
              <a:t>La cire coule au soleil.</a:t>
            </a:r>
            <a:br>
              <a:rPr lang="fr-FR" dirty="0"/>
            </a:br>
            <a:r>
              <a:rPr lang="fr-FR" dirty="0"/>
              <a:t>La nymphe regarde Dédale et Icare.</a:t>
            </a:r>
            <a:br>
              <a:rPr lang="fr-FR" dirty="0"/>
            </a:br>
            <a:r>
              <a:rPr lang="fr-FR" dirty="0"/>
              <a:t>Icare tombe dans l’eau.</a:t>
            </a:r>
            <a:br>
              <a:rPr lang="fr-FR" dirty="0"/>
            </a:br>
            <a:r>
              <a:rPr lang="fr-FR" dirty="0"/>
              <a:t>Ils voient la nymphe et Icare. </a:t>
            </a:r>
            <a:br>
              <a:rPr lang="fr-FR" dirty="0"/>
            </a:br>
            <a:endParaRPr lang="fr-FR" dirty="0"/>
          </a:p>
        </p:txBody>
      </p:sp>
    </p:spTree>
    <p:extLst>
      <p:ext uri="{BB962C8B-B14F-4D97-AF65-F5344CB8AC3E}">
        <p14:creationId xmlns:p14="http://schemas.microsoft.com/office/powerpoint/2010/main" val="21260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 xmlns:a16="http://schemas.microsoft.com/office/drawing/2014/main" id="{7532A2FC-DF35-4C55-961F-2DA2E79A5A8C}"/>
              </a:ext>
            </a:extLst>
          </p:cNvPr>
          <p:cNvSpPr>
            <a:spLocks noGrp="1"/>
          </p:cNvSpPr>
          <p:nvPr>
            <p:ph idx="1"/>
          </p:nvPr>
        </p:nvSpPr>
        <p:spPr>
          <a:xfrm>
            <a:off x="838200" y="808074"/>
            <a:ext cx="10515600" cy="5368889"/>
          </a:xfrm>
        </p:spPr>
        <p:txBody>
          <a:bodyPr>
            <a:normAutofit fontScale="97500" lnSpcReduction="10000"/>
          </a:bodyPr>
          <a:lstStyle/>
          <a:p>
            <a:pPr marL="0" indent="0">
              <a:buNone/>
            </a:pPr>
            <a:endParaRPr lang="fr-FR" dirty="0"/>
          </a:p>
          <a:p>
            <a:pPr marL="0" indent="0">
              <a:buNone/>
            </a:pPr>
            <a:r>
              <a:rPr lang="fr-FR" sz="2900" dirty="0">
                <a:solidFill>
                  <a:srgbClr val="FF0000"/>
                </a:solidFill>
              </a:rPr>
              <a:t>[</a:t>
            </a:r>
            <a:r>
              <a:rPr lang="fr-FR" sz="2900" dirty="0" smtClean="0"/>
              <a:t>Dédale</a:t>
            </a:r>
            <a:r>
              <a:rPr lang="fr-FR" sz="2900" dirty="0">
                <a:solidFill>
                  <a:srgbClr val="FF0000"/>
                </a:solidFill>
              </a:rPr>
              <a:t>] </a:t>
            </a:r>
            <a:r>
              <a:rPr lang="fr-FR" sz="2900" u="sng" dirty="0"/>
              <a:t>ramollit</a:t>
            </a:r>
            <a:r>
              <a:rPr lang="fr-FR" sz="2900" dirty="0"/>
              <a:t> </a:t>
            </a:r>
            <a:r>
              <a:rPr lang="fr-FR" sz="2900" dirty="0">
                <a:solidFill>
                  <a:schemeClr val="accent1"/>
                </a:solidFill>
              </a:rPr>
              <a:t>la cire.</a:t>
            </a:r>
          </a:p>
          <a:p>
            <a:pPr marL="0" indent="0">
              <a:buNone/>
            </a:pPr>
            <a:r>
              <a:rPr lang="fr-FR" sz="2900" b="1" dirty="0"/>
              <a:t>C’est</a:t>
            </a:r>
            <a:r>
              <a:rPr lang="fr-FR" sz="2900" dirty="0"/>
              <a:t> Dédale </a:t>
            </a:r>
            <a:r>
              <a:rPr lang="fr-FR" sz="2900" b="1" dirty="0"/>
              <a:t>qui</a:t>
            </a:r>
            <a:r>
              <a:rPr lang="fr-FR" sz="2900" dirty="0"/>
              <a:t> </a:t>
            </a:r>
            <a:r>
              <a:rPr lang="fr-FR" sz="2900" u="sng" dirty="0"/>
              <a:t>ramollit</a:t>
            </a:r>
            <a:r>
              <a:rPr lang="fr-FR" sz="2900" dirty="0"/>
              <a:t> </a:t>
            </a:r>
            <a:r>
              <a:rPr lang="fr-FR" sz="2900" dirty="0">
                <a:solidFill>
                  <a:schemeClr val="accent1"/>
                </a:solidFill>
              </a:rPr>
              <a:t>la cire</a:t>
            </a:r>
          </a:p>
          <a:p>
            <a:pPr marL="0" indent="0">
              <a:buNone/>
            </a:pPr>
            <a:r>
              <a:rPr lang="fr-FR" sz="2900" dirty="0">
                <a:solidFill>
                  <a:srgbClr val="FF0000"/>
                </a:solidFill>
              </a:rPr>
              <a:t>[</a:t>
            </a:r>
            <a:r>
              <a:rPr lang="fr-FR" sz="2900" dirty="0"/>
              <a:t>La cire</a:t>
            </a:r>
            <a:r>
              <a:rPr lang="fr-FR" sz="2900" dirty="0">
                <a:solidFill>
                  <a:srgbClr val="FF0000"/>
                </a:solidFill>
              </a:rPr>
              <a:t>]</a:t>
            </a:r>
            <a:r>
              <a:rPr lang="fr-FR" sz="2900" dirty="0"/>
              <a:t> </a:t>
            </a:r>
            <a:r>
              <a:rPr lang="fr-FR" sz="2900" u="sng" dirty="0"/>
              <a:t>coule</a:t>
            </a:r>
            <a:r>
              <a:rPr lang="fr-FR" sz="2900" dirty="0"/>
              <a:t> </a:t>
            </a:r>
            <a:r>
              <a:rPr lang="fr-FR" sz="2900" dirty="0">
                <a:solidFill>
                  <a:schemeClr val="accent6">
                    <a:lumMod val="50000"/>
                  </a:schemeClr>
                </a:solidFill>
              </a:rPr>
              <a:t>au soleil.</a:t>
            </a:r>
          </a:p>
          <a:p>
            <a:pPr marL="0" indent="0">
              <a:buNone/>
            </a:pPr>
            <a:r>
              <a:rPr lang="fr-FR" sz="2900" b="1" dirty="0"/>
              <a:t>C’est</a:t>
            </a:r>
            <a:r>
              <a:rPr lang="fr-FR" sz="2900" dirty="0"/>
              <a:t> la cire </a:t>
            </a:r>
            <a:r>
              <a:rPr lang="fr-FR" sz="2900" b="1" dirty="0"/>
              <a:t>qui</a:t>
            </a:r>
            <a:r>
              <a:rPr lang="fr-FR" sz="2900" dirty="0"/>
              <a:t> </a:t>
            </a:r>
            <a:r>
              <a:rPr lang="fr-FR" sz="2900" u="sng" dirty="0"/>
              <a:t>coule</a:t>
            </a:r>
            <a:r>
              <a:rPr lang="fr-FR" sz="2900" dirty="0"/>
              <a:t> </a:t>
            </a:r>
            <a:r>
              <a:rPr lang="fr-FR" sz="2900" dirty="0">
                <a:solidFill>
                  <a:schemeClr val="accent6">
                    <a:lumMod val="50000"/>
                  </a:schemeClr>
                </a:solidFill>
              </a:rPr>
              <a:t>au soleil.</a:t>
            </a:r>
          </a:p>
          <a:p>
            <a:pPr marL="0" indent="0">
              <a:buNone/>
            </a:pPr>
            <a:r>
              <a:rPr lang="fr-FR" sz="2900" dirty="0">
                <a:solidFill>
                  <a:srgbClr val="FF0000"/>
                </a:solidFill>
              </a:rPr>
              <a:t>[</a:t>
            </a:r>
            <a:r>
              <a:rPr lang="fr-FR" sz="2900" dirty="0"/>
              <a:t>La nymphe</a:t>
            </a:r>
            <a:r>
              <a:rPr lang="fr-FR" sz="2900" dirty="0">
                <a:solidFill>
                  <a:srgbClr val="FF0000"/>
                </a:solidFill>
              </a:rPr>
              <a:t>]</a:t>
            </a:r>
            <a:r>
              <a:rPr lang="fr-FR" sz="2900" dirty="0"/>
              <a:t> </a:t>
            </a:r>
            <a:r>
              <a:rPr lang="fr-FR" sz="2900" u="sng" dirty="0"/>
              <a:t>regarde</a:t>
            </a:r>
            <a:r>
              <a:rPr lang="fr-FR" sz="2900" dirty="0"/>
              <a:t> </a:t>
            </a:r>
            <a:r>
              <a:rPr lang="fr-FR" sz="2900" dirty="0">
                <a:solidFill>
                  <a:schemeClr val="accent1"/>
                </a:solidFill>
              </a:rPr>
              <a:t>Dédale et Icare.</a:t>
            </a:r>
          </a:p>
          <a:p>
            <a:pPr marL="0" indent="0">
              <a:buNone/>
            </a:pPr>
            <a:r>
              <a:rPr lang="fr-FR" sz="2900" b="1" dirty="0"/>
              <a:t>C’est</a:t>
            </a:r>
            <a:r>
              <a:rPr lang="fr-FR" sz="2900" dirty="0"/>
              <a:t> la nymphe </a:t>
            </a:r>
            <a:r>
              <a:rPr lang="fr-FR" sz="2900" b="1" dirty="0"/>
              <a:t>qui</a:t>
            </a:r>
            <a:r>
              <a:rPr lang="fr-FR" sz="2900" dirty="0"/>
              <a:t> </a:t>
            </a:r>
            <a:r>
              <a:rPr lang="fr-FR" sz="2900" u="sng" dirty="0"/>
              <a:t>regarde</a:t>
            </a:r>
            <a:r>
              <a:rPr lang="fr-FR" sz="2900" dirty="0"/>
              <a:t> </a:t>
            </a:r>
            <a:r>
              <a:rPr lang="fr-FR" sz="2900" dirty="0">
                <a:solidFill>
                  <a:schemeClr val="accent1"/>
                </a:solidFill>
              </a:rPr>
              <a:t>Dédale et Icare.</a:t>
            </a:r>
          </a:p>
          <a:p>
            <a:pPr marL="0" indent="0">
              <a:buNone/>
            </a:pPr>
            <a:r>
              <a:rPr lang="fr-FR" sz="2900" dirty="0">
                <a:solidFill>
                  <a:srgbClr val="FF0000"/>
                </a:solidFill>
              </a:rPr>
              <a:t>[</a:t>
            </a:r>
            <a:r>
              <a:rPr lang="fr-FR" sz="2900" dirty="0"/>
              <a:t>Icare</a:t>
            </a:r>
            <a:r>
              <a:rPr lang="fr-FR" sz="2900" dirty="0">
                <a:solidFill>
                  <a:srgbClr val="FF0000"/>
                </a:solidFill>
              </a:rPr>
              <a:t>]</a:t>
            </a:r>
            <a:r>
              <a:rPr lang="fr-FR" sz="2900" dirty="0"/>
              <a:t> </a:t>
            </a:r>
            <a:r>
              <a:rPr lang="fr-FR" sz="2900" u="sng" dirty="0"/>
              <a:t>tombe</a:t>
            </a:r>
            <a:r>
              <a:rPr lang="fr-FR" sz="2900" dirty="0"/>
              <a:t> </a:t>
            </a:r>
            <a:r>
              <a:rPr lang="fr-FR" sz="2900" dirty="0">
                <a:solidFill>
                  <a:schemeClr val="accent6">
                    <a:lumMod val="50000"/>
                  </a:schemeClr>
                </a:solidFill>
              </a:rPr>
              <a:t>dans l’eau.</a:t>
            </a:r>
          </a:p>
          <a:p>
            <a:pPr marL="0" indent="0">
              <a:buNone/>
            </a:pPr>
            <a:r>
              <a:rPr lang="fr-FR" sz="2900" b="1" dirty="0"/>
              <a:t>C’est</a:t>
            </a:r>
            <a:r>
              <a:rPr lang="fr-FR" sz="2900" dirty="0"/>
              <a:t> Icare </a:t>
            </a:r>
            <a:r>
              <a:rPr lang="fr-FR" sz="2900" b="1" dirty="0"/>
              <a:t>qui</a:t>
            </a:r>
            <a:r>
              <a:rPr lang="fr-FR" sz="2900" dirty="0"/>
              <a:t> </a:t>
            </a:r>
            <a:r>
              <a:rPr lang="fr-FR" sz="2900" u="sng" dirty="0"/>
              <a:t>tombe</a:t>
            </a:r>
            <a:r>
              <a:rPr lang="fr-FR" sz="2900" dirty="0"/>
              <a:t> </a:t>
            </a:r>
            <a:r>
              <a:rPr lang="fr-FR" sz="2900" dirty="0">
                <a:solidFill>
                  <a:schemeClr val="accent6">
                    <a:lumMod val="50000"/>
                  </a:schemeClr>
                </a:solidFill>
              </a:rPr>
              <a:t>dans l’eau.</a:t>
            </a:r>
          </a:p>
          <a:p>
            <a:pPr marL="0" indent="0">
              <a:buNone/>
            </a:pPr>
            <a:r>
              <a:rPr lang="fr-FR" sz="2900" dirty="0">
                <a:solidFill>
                  <a:srgbClr val="FF0000"/>
                </a:solidFill>
              </a:rPr>
              <a:t>[</a:t>
            </a:r>
            <a:r>
              <a:rPr lang="fr-FR" sz="2900" dirty="0"/>
              <a:t>Ils</a:t>
            </a:r>
            <a:r>
              <a:rPr lang="fr-FR" sz="2900" dirty="0">
                <a:solidFill>
                  <a:srgbClr val="FF0000"/>
                </a:solidFill>
              </a:rPr>
              <a:t>]</a:t>
            </a:r>
            <a:r>
              <a:rPr lang="fr-FR" sz="2900" dirty="0"/>
              <a:t> </a:t>
            </a:r>
            <a:r>
              <a:rPr lang="fr-FR" sz="2900" u="sng" dirty="0"/>
              <a:t>voient</a:t>
            </a:r>
            <a:r>
              <a:rPr lang="fr-FR" sz="2900" dirty="0"/>
              <a:t> </a:t>
            </a:r>
            <a:r>
              <a:rPr lang="fr-FR" sz="2900" dirty="0">
                <a:solidFill>
                  <a:schemeClr val="accent1"/>
                </a:solidFill>
              </a:rPr>
              <a:t>la nymphe et Icare. </a:t>
            </a:r>
          </a:p>
          <a:p>
            <a:pPr marL="0" indent="0">
              <a:buNone/>
            </a:pPr>
            <a:r>
              <a:rPr lang="fr-FR" sz="2900" b="1" dirty="0"/>
              <a:t>C’est</a:t>
            </a:r>
            <a:r>
              <a:rPr lang="fr-FR" sz="2900" dirty="0"/>
              <a:t>/</a:t>
            </a:r>
            <a:r>
              <a:rPr lang="fr-FR" sz="2900" b="1" dirty="0"/>
              <a:t>ce</a:t>
            </a:r>
            <a:r>
              <a:rPr lang="fr-FR" sz="2900" dirty="0"/>
              <a:t> </a:t>
            </a:r>
            <a:r>
              <a:rPr lang="fr-FR" sz="2900" b="1" dirty="0"/>
              <a:t>sont</a:t>
            </a:r>
            <a:r>
              <a:rPr lang="fr-FR" sz="2900" dirty="0"/>
              <a:t> eux </a:t>
            </a:r>
            <a:r>
              <a:rPr lang="fr-FR" sz="2900" b="1" dirty="0"/>
              <a:t>qui</a:t>
            </a:r>
            <a:r>
              <a:rPr lang="fr-FR" sz="2900" dirty="0"/>
              <a:t> </a:t>
            </a:r>
            <a:r>
              <a:rPr lang="fr-FR" sz="2900" u="sng" dirty="0">
                <a:solidFill>
                  <a:schemeClr val="accent1"/>
                </a:solidFill>
              </a:rPr>
              <a:t>voient</a:t>
            </a:r>
            <a:r>
              <a:rPr lang="fr-FR" sz="2900" dirty="0">
                <a:solidFill>
                  <a:schemeClr val="accent1"/>
                </a:solidFill>
              </a:rPr>
              <a:t> la nymphe et Icare</a:t>
            </a:r>
            <a:r>
              <a:rPr lang="fr-FR" sz="2900" dirty="0"/>
              <a:t>. </a:t>
            </a:r>
          </a:p>
          <a:p>
            <a:endParaRPr lang="fr-FR" dirty="0"/>
          </a:p>
        </p:txBody>
      </p:sp>
    </p:spTree>
    <p:extLst>
      <p:ext uri="{BB962C8B-B14F-4D97-AF65-F5344CB8AC3E}">
        <p14:creationId xmlns:p14="http://schemas.microsoft.com/office/powerpoint/2010/main" val="131158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A049FECF-6E87-4A90-AEDF-F6AE46F4440F}"/>
              </a:ext>
            </a:extLst>
          </p:cNvPr>
          <p:cNvSpPr>
            <a:spLocks noGrp="1"/>
          </p:cNvSpPr>
          <p:nvPr>
            <p:ph idx="1"/>
          </p:nvPr>
        </p:nvSpPr>
        <p:spPr>
          <a:xfrm>
            <a:off x="838200" y="744279"/>
            <a:ext cx="10515600" cy="5432684"/>
          </a:xfrm>
        </p:spPr>
        <p:txBody>
          <a:bodyPr/>
          <a:lstStyle/>
          <a:p>
            <a:pPr marL="0" indent="0">
              <a:buNone/>
            </a:pPr>
            <a:r>
              <a:rPr lang="fr-FR" dirty="0">
                <a:solidFill>
                  <a:srgbClr val="FF0000"/>
                </a:solidFill>
              </a:rPr>
              <a:t>[</a:t>
            </a:r>
            <a:r>
              <a:rPr lang="fr-FR" dirty="0" err="1"/>
              <a:t>Dedalus</a:t>
            </a:r>
            <a:r>
              <a:rPr lang="fr-FR" dirty="0">
                <a:solidFill>
                  <a:srgbClr val="FF0000"/>
                </a:solidFill>
              </a:rPr>
              <a:t>]</a:t>
            </a:r>
            <a:r>
              <a:rPr lang="fr-FR" dirty="0"/>
              <a:t> </a:t>
            </a:r>
            <a:r>
              <a:rPr lang="fr-FR" dirty="0" err="1">
                <a:solidFill>
                  <a:schemeClr val="accent1"/>
                </a:solidFill>
              </a:rPr>
              <a:t>ceram</a:t>
            </a:r>
            <a:r>
              <a:rPr lang="fr-FR" dirty="0"/>
              <a:t> </a:t>
            </a:r>
            <a:r>
              <a:rPr lang="fr-FR" u="sng" dirty="0"/>
              <a:t>mollit</a:t>
            </a:r>
            <a:r>
              <a:rPr lang="fr-FR" dirty="0"/>
              <a:t>. </a:t>
            </a:r>
            <a:r>
              <a:rPr lang="fr-FR" dirty="0">
                <a:solidFill>
                  <a:srgbClr val="FF0000"/>
                </a:solidFill>
              </a:rPr>
              <a:t>[</a:t>
            </a:r>
            <a:r>
              <a:rPr lang="fr-FR" dirty="0"/>
              <a:t>Ὁ Δα</a:t>
            </a:r>
            <a:r>
              <a:rPr lang="fr-FR" dirty="0" err="1"/>
              <a:t>ίδ</a:t>
            </a:r>
            <a:r>
              <a:rPr lang="fr-FR" dirty="0"/>
              <a:t>αλος</a:t>
            </a:r>
            <a:r>
              <a:rPr lang="fr-FR" dirty="0">
                <a:solidFill>
                  <a:srgbClr val="FF0000"/>
                </a:solidFill>
              </a:rPr>
              <a:t>]</a:t>
            </a:r>
            <a:r>
              <a:rPr lang="fr-FR" dirty="0"/>
              <a:t> </a:t>
            </a:r>
            <a:r>
              <a:rPr lang="fr-FR" dirty="0">
                <a:solidFill>
                  <a:schemeClr val="accent1"/>
                </a:solidFill>
              </a:rPr>
              <a:t>τὸν κηρὸν</a:t>
            </a:r>
            <a:r>
              <a:rPr lang="fr-FR" dirty="0"/>
              <a:t> </a:t>
            </a:r>
            <a:r>
              <a:rPr lang="fr-FR" u="sng" dirty="0"/>
              <a:t>μαλάττει</a:t>
            </a:r>
            <a:r>
              <a:rPr lang="fr-FR" dirty="0"/>
              <a:t>.</a:t>
            </a:r>
          </a:p>
          <a:p>
            <a:pPr marL="0" indent="0">
              <a:buNone/>
            </a:pPr>
            <a:endParaRPr lang="fr-FR" dirty="0"/>
          </a:p>
          <a:p>
            <a:pPr marL="0" indent="0">
              <a:buNone/>
            </a:pPr>
            <a:r>
              <a:rPr lang="fr-FR" dirty="0">
                <a:solidFill>
                  <a:srgbClr val="FF0000"/>
                </a:solidFill>
              </a:rPr>
              <a:t>[</a:t>
            </a:r>
            <a:r>
              <a:rPr lang="fr-FR" dirty="0" err="1"/>
              <a:t>Cera</a:t>
            </a:r>
            <a:r>
              <a:rPr lang="fr-FR" dirty="0">
                <a:solidFill>
                  <a:srgbClr val="FF0000"/>
                </a:solidFill>
              </a:rPr>
              <a:t>]</a:t>
            </a:r>
            <a:r>
              <a:rPr lang="fr-FR" dirty="0"/>
              <a:t>  </a:t>
            </a:r>
            <a:r>
              <a:rPr lang="fr-FR" dirty="0" err="1">
                <a:solidFill>
                  <a:schemeClr val="accent6">
                    <a:lumMod val="50000"/>
                  </a:schemeClr>
                </a:solidFill>
              </a:rPr>
              <a:t>sub</a:t>
            </a:r>
            <a:r>
              <a:rPr lang="fr-FR" dirty="0">
                <a:solidFill>
                  <a:schemeClr val="accent6">
                    <a:lumMod val="50000"/>
                  </a:schemeClr>
                </a:solidFill>
              </a:rPr>
              <a:t> sole </a:t>
            </a:r>
            <a:r>
              <a:rPr lang="fr-FR" u="sng" dirty="0" err="1"/>
              <a:t>fluit</a:t>
            </a:r>
            <a:r>
              <a:rPr lang="fr-FR" dirty="0"/>
              <a:t>. </a:t>
            </a:r>
            <a:r>
              <a:rPr lang="fr-FR" dirty="0">
                <a:solidFill>
                  <a:srgbClr val="FF0000"/>
                </a:solidFill>
              </a:rPr>
              <a:t>[</a:t>
            </a:r>
            <a:r>
              <a:rPr lang="fr-FR" dirty="0"/>
              <a:t>Ὁ </a:t>
            </a:r>
            <a:r>
              <a:rPr lang="fr-FR" dirty="0" err="1"/>
              <a:t>κηρὸς</a:t>
            </a:r>
            <a:r>
              <a:rPr lang="fr-FR" dirty="0">
                <a:solidFill>
                  <a:srgbClr val="FF0000"/>
                </a:solidFill>
              </a:rPr>
              <a:t>]</a:t>
            </a:r>
            <a:r>
              <a:rPr lang="fr-FR" dirty="0"/>
              <a:t> </a:t>
            </a:r>
            <a:r>
              <a:rPr lang="fr-FR" dirty="0">
                <a:solidFill>
                  <a:schemeClr val="accent6">
                    <a:lumMod val="50000"/>
                  </a:schemeClr>
                </a:solidFill>
              </a:rPr>
              <a:t>ὑπο </a:t>
            </a:r>
            <a:r>
              <a:rPr lang="fr-FR" dirty="0" err="1">
                <a:solidFill>
                  <a:schemeClr val="accent6">
                    <a:lumMod val="50000"/>
                  </a:schemeClr>
                </a:solidFill>
              </a:rPr>
              <a:t>τοῦ</a:t>
            </a:r>
            <a:r>
              <a:rPr lang="fr-FR" dirty="0">
                <a:solidFill>
                  <a:schemeClr val="accent6">
                    <a:lumMod val="50000"/>
                  </a:schemeClr>
                </a:solidFill>
              </a:rPr>
              <a:t> </a:t>
            </a:r>
            <a:r>
              <a:rPr lang="fr-FR" dirty="0" err="1">
                <a:solidFill>
                  <a:schemeClr val="accent6">
                    <a:lumMod val="50000"/>
                  </a:schemeClr>
                </a:solidFill>
              </a:rPr>
              <a:t>ἡλίου</a:t>
            </a:r>
            <a:r>
              <a:rPr lang="fr-FR" dirty="0">
                <a:solidFill>
                  <a:schemeClr val="accent6">
                    <a:lumMod val="50000"/>
                  </a:schemeClr>
                </a:solidFill>
              </a:rPr>
              <a:t> </a:t>
            </a:r>
            <a:r>
              <a:rPr lang="fr-FR" u="sng" dirty="0" err="1"/>
              <a:t>ῥέει</a:t>
            </a:r>
            <a:r>
              <a:rPr lang="fr-FR" dirty="0"/>
              <a:t>. </a:t>
            </a:r>
          </a:p>
          <a:p>
            <a:pPr marL="0" indent="0">
              <a:buNone/>
            </a:pPr>
            <a:endParaRPr lang="fr-FR" dirty="0"/>
          </a:p>
          <a:p>
            <a:pPr marL="0" indent="0">
              <a:buNone/>
            </a:pPr>
            <a:r>
              <a:rPr lang="fr-FR" dirty="0">
                <a:solidFill>
                  <a:srgbClr val="FF0000"/>
                </a:solidFill>
              </a:rPr>
              <a:t>[</a:t>
            </a:r>
            <a:r>
              <a:rPr lang="fr-FR" dirty="0" err="1"/>
              <a:t>Nympha</a:t>
            </a:r>
            <a:r>
              <a:rPr lang="fr-FR" dirty="0">
                <a:solidFill>
                  <a:srgbClr val="FF0000"/>
                </a:solidFill>
              </a:rPr>
              <a:t>]</a:t>
            </a:r>
            <a:r>
              <a:rPr lang="fr-FR" dirty="0"/>
              <a:t> </a:t>
            </a:r>
            <a:r>
              <a:rPr lang="fr-FR" dirty="0" err="1">
                <a:solidFill>
                  <a:schemeClr val="accent1"/>
                </a:solidFill>
              </a:rPr>
              <a:t>Icarum</a:t>
            </a:r>
            <a:r>
              <a:rPr lang="fr-FR" dirty="0">
                <a:solidFill>
                  <a:schemeClr val="accent1"/>
                </a:solidFill>
              </a:rPr>
              <a:t> et </a:t>
            </a:r>
            <a:r>
              <a:rPr lang="fr-FR" dirty="0" err="1">
                <a:solidFill>
                  <a:schemeClr val="accent1"/>
                </a:solidFill>
              </a:rPr>
              <a:t>Dedalum</a:t>
            </a:r>
            <a:r>
              <a:rPr lang="fr-FR" dirty="0">
                <a:solidFill>
                  <a:schemeClr val="accent1"/>
                </a:solidFill>
              </a:rPr>
              <a:t> </a:t>
            </a:r>
            <a:r>
              <a:rPr lang="fr-FR" u="sng" dirty="0" err="1"/>
              <a:t>spectat</a:t>
            </a:r>
            <a:r>
              <a:rPr lang="fr-FR" dirty="0">
                <a:solidFill>
                  <a:srgbClr val="FF0000"/>
                </a:solidFill>
              </a:rPr>
              <a:t>.[</a:t>
            </a:r>
            <a:r>
              <a:rPr lang="fr-FR" dirty="0"/>
              <a:t>Ἡ </a:t>
            </a:r>
            <a:r>
              <a:rPr lang="fr-FR" dirty="0" err="1"/>
              <a:t>νύμφη</a:t>
            </a:r>
            <a:r>
              <a:rPr lang="fr-FR" dirty="0">
                <a:solidFill>
                  <a:srgbClr val="FF0000"/>
                </a:solidFill>
              </a:rPr>
              <a:t>]</a:t>
            </a:r>
            <a:r>
              <a:rPr lang="fr-FR" dirty="0"/>
              <a:t> </a:t>
            </a:r>
            <a:r>
              <a:rPr lang="fr-FR" dirty="0" err="1">
                <a:solidFill>
                  <a:schemeClr val="accent1"/>
                </a:solidFill>
              </a:rPr>
              <a:t>τὸν</a:t>
            </a:r>
            <a:r>
              <a:rPr lang="fr-FR" dirty="0">
                <a:solidFill>
                  <a:schemeClr val="accent1"/>
                </a:solidFill>
              </a:rPr>
              <a:t> </a:t>
            </a:r>
            <a:r>
              <a:rPr lang="fr-FR" dirty="0" err="1">
                <a:solidFill>
                  <a:schemeClr val="accent1"/>
                </a:solidFill>
              </a:rPr>
              <a:t>ἲκ</a:t>
            </a:r>
            <a:r>
              <a:rPr lang="fr-FR" dirty="0">
                <a:solidFill>
                  <a:schemeClr val="accent1"/>
                </a:solidFill>
              </a:rPr>
              <a:t>αρον καὶ τὸν Δαὶδαλον</a:t>
            </a:r>
            <a:r>
              <a:rPr lang="fr-FR" dirty="0"/>
              <a:t> </a:t>
            </a:r>
            <a:r>
              <a:rPr lang="fr-FR" u="sng" dirty="0"/>
              <a:t>σκοπεῖ</a:t>
            </a:r>
            <a:r>
              <a:rPr lang="fr-FR" dirty="0"/>
              <a:t>. </a:t>
            </a:r>
          </a:p>
          <a:p>
            <a:pPr marL="0" indent="0">
              <a:buNone/>
            </a:pPr>
            <a:endParaRPr lang="fr-FR" dirty="0"/>
          </a:p>
          <a:p>
            <a:pPr marL="0" indent="0">
              <a:buNone/>
            </a:pPr>
            <a:r>
              <a:rPr lang="fr-FR" dirty="0">
                <a:solidFill>
                  <a:srgbClr val="FF0000"/>
                </a:solidFill>
              </a:rPr>
              <a:t>[</a:t>
            </a:r>
            <a:r>
              <a:rPr lang="fr-FR" dirty="0" err="1"/>
              <a:t>Icarus</a:t>
            </a:r>
            <a:r>
              <a:rPr lang="fr-FR" dirty="0">
                <a:solidFill>
                  <a:srgbClr val="FF0000"/>
                </a:solidFill>
              </a:rPr>
              <a:t>]</a:t>
            </a:r>
            <a:r>
              <a:rPr lang="fr-FR" dirty="0"/>
              <a:t> </a:t>
            </a:r>
            <a:r>
              <a:rPr lang="fr-FR" dirty="0">
                <a:solidFill>
                  <a:schemeClr val="accent6">
                    <a:lumMod val="50000"/>
                  </a:schemeClr>
                </a:solidFill>
              </a:rPr>
              <a:t>in </a:t>
            </a:r>
            <a:r>
              <a:rPr lang="fr-FR" dirty="0" err="1">
                <a:solidFill>
                  <a:schemeClr val="accent6">
                    <a:lumMod val="50000"/>
                  </a:schemeClr>
                </a:solidFill>
              </a:rPr>
              <a:t>undis</a:t>
            </a:r>
            <a:r>
              <a:rPr lang="fr-FR" dirty="0">
                <a:solidFill>
                  <a:schemeClr val="accent6">
                    <a:lumMod val="50000"/>
                  </a:schemeClr>
                </a:solidFill>
              </a:rPr>
              <a:t> </a:t>
            </a:r>
            <a:r>
              <a:rPr lang="fr-FR" u="sng" dirty="0" err="1"/>
              <a:t>cadit</a:t>
            </a:r>
            <a:r>
              <a:rPr lang="fr-FR" dirty="0"/>
              <a:t>. </a:t>
            </a:r>
            <a:r>
              <a:rPr lang="fr-FR" dirty="0">
                <a:solidFill>
                  <a:srgbClr val="FF0000"/>
                </a:solidFill>
              </a:rPr>
              <a:t>[</a:t>
            </a:r>
            <a:r>
              <a:rPr lang="fr-FR" dirty="0"/>
              <a:t>Ὁ </a:t>
            </a:r>
            <a:r>
              <a:rPr lang="fr-FR" dirty="0" err="1"/>
              <a:t>Ἲκ</a:t>
            </a:r>
            <a:r>
              <a:rPr lang="fr-FR" dirty="0"/>
              <a:t>αρος</a:t>
            </a:r>
            <a:r>
              <a:rPr lang="fr-FR" dirty="0">
                <a:solidFill>
                  <a:srgbClr val="FF0000"/>
                </a:solidFill>
              </a:rPr>
              <a:t>]</a:t>
            </a:r>
            <a:r>
              <a:rPr lang="fr-FR" dirty="0"/>
              <a:t> </a:t>
            </a:r>
            <a:r>
              <a:rPr lang="fr-FR" dirty="0">
                <a:solidFill>
                  <a:schemeClr val="accent6">
                    <a:lumMod val="50000"/>
                  </a:schemeClr>
                </a:solidFill>
              </a:rPr>
              <a:t>ἐν ὓδατι </a:t>
            </a:r>
            <a:r>
              <a:rPr lang="fr-FR" u="sng" dirty="0"/>
              <a:t>πίπτει</a:t>
            </a:r>
          </a:p>
          <a:p>
            <a:pPr marL="0" indent="0">
              <a:buNone/>
            </a:pPr>
            <a:endParaRPr lang="fr-FR" dirty="0"/>
          </a:p>
          <a:p>
            <a:pPr marL="0" indent="0">
              <a:buNone/>
            </a:pPr>
            <a:r>
              <a:rPr lang="fr-FR" dirty="0" err="1">
                <a:solidFill>
                  <a:schemeClr val="accent1"/>
                </a:solidFill>
              </a:rPr>
              <a:t>Nympham</a:t>
            </a:r>
            <a:r>
              <a:rPr lang="fr-FR" dirty="0">
                <a:solidFill>
                  <a:schemeClr val="accent1"/>
                </a:solidFill>
              </a:rPr>
              <a:t> et </a:t>
            </a:r>
            <a:r>
              <a:rPr lang="fr-FR" dirty="0" err="1">
                <a:solidFill>
                  <a:schemeClr val="accent1"/>
                </a:solidFill>
              </a:rPr>
              <a:t>Icarum</a:t>
            </a:r>
            <a:r>
              <a:rPr lang="fr-FR" dirty="0">
                <a:solidFill>
                  <a:schemeClr val="accent1"/>
                </a:solidFill>
              </a:rPr>
              <a:t> </a:t>
            </a:r>
            <a:r>
              <a:rPr lang="fr-FR" u="sng" dirty="0"/>
              <a:t>vident</a:t>
            </a:r>
            <a:r>
              <a:rPr lang="fr-FR" dirty="0"/>
              <a:t>. </a:t>
            </a:r>
            <a:r>
              <a:rPr lang="fr-FR" dirty="0" err="1">
                <a:solidFill>
                  <a:schemeClr val="accent1"/>
                </a:solidFill>
              </a:rPr>
              <a:t>Τὴν</a:t>
            </a:r>
            <a:r>
              <a:rPr lang="fr-FR" dirty="0">
                <a:solidFill>
                  <a:schemeClr val="accent1"/>
                </a:solidFill>
              </a:rPr>
              <a:t> </a:t>
            </a:r>
            <a:r>
              <a:rPr lang="fr-FR" dirty="0" err="1">
                <a:solidFill>
                  <a:schemeClr val="accent1"/>
                </a:solidFill>
              </a:rPr>
              <a:t>νύμφην</a:t>
            </a:r>
            <a:r>
              <a:rPr lang="fr-FR" dirty="0">
                <a:solidFill>
                  <a:schemeClr val="accent1"/>
                </a:solidFill>
              </a:rPr>
              <a:t> καὶ </a:t>
            </a:r>
            <a:r>
              <a:rPr lang="fr-FR" dirty="0" err="1">
                <a:solidFill>
                  <a:schemeClr val="accent1"/>
                </a:solidFill>
              </a:rPr>
              <a:t>τὸν</a:t>
            </a:r>
            <a:r>
              <a:rPr lang="fr-FR" dirty="0">
                <a:solidFill>
                  <a:schemeClr val="accent1"/>
                </a:solidFill>
              </a:rPr>
              <a:t> </a:t>
            </a:r>
            <a:r>
              <a:rPr lang="fr-FR" dirty="0" err="1">
                <a:solidFill>
                  <a:schemeClr val="accent1"/>
                </a:solidFill>
              </a:rPr>
              <a:t>Ἲκ</a:t>
            </a:r>
            <a:r>
              <a:rPr lang="fr-FR" dirty="0">
                <a:solidFill>
                  <a:schemeClr val="accent1"/>
                </a:solidFill>
              </a:rPr>
              <a:t>αρον </a:t>
            </a:r>
            <a:r>
              <a:rPr lang="fr-FR" u="sng" dirty="0"/>
              <a:t>σκοποῦσιν</a:t>
            </a:r>
            <a:r>
              <a:rPr lang="fr-FR" dirty="0"/>
              <a:t>. </a:t>
            </a:r>
          </a:p>
          <a:p>
            <a:endParaRPr lang="fr-FR" dirty="0"/>
          </a:p>
        </p:txBody>
      </p:sp>
    </p:spTree>
    <p:extLst>
      <p:ext uri="{BB962C8B-B14F-4D97-AF65-F5344CB8AC3E}">
        <p14:creationId xmlns:p14="http://schemas.microsoft.com/office/powerpoint/2010/main" val="86324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a:extLst>
              <a:ext uri="{FF2B5EF4-FFF2-40B4-BE49-F238E27FC236}">
                <a16:creationId xmlns="" xmlns:a16="http://schemas.microsoft.com/office/drawing/2014/main" id="{4FE96D4B-2024-45F0-9F3E-67F759AFD423}"/>
              </a:ext>
            </a:extLst>
          </p:cNvPr>
          <p:cNvGraphicFramePr>
            <a:graphicFrameLocks noGrp="1"/>
          </p:cNvGraphicFramePr>
          <p:nvPr>
            <p:ph idx="1"/>
            <p:extLst>
              <p:ext uri="{D42A27DB-BD31-4B8C-83A1-F6EECF244321}">
                <p14:modId xmlns:p14="http://schemas.microsoft.com/office/powerpoint/2010/main" val="3521245929"/>
              </p:ext>
            </p:extLst>
          </p:nvPr>
        </p:nvGraphicFramePr>
        <p:xfrm>
          <a:off x="1157177" y="765543"/>
          <a:ext cx="10515600" cy="3879470"/>
        </p:xfrm>
        <a:graphic>
          <a:graphicData uri="http://schemas.openxmlformats.org/drawingml/2006/table">
            <a:tbl>
              <a:tblPr bandRow="1">
                <a:tableStyleId>{2D5ABB26-0587-4C30-8999-92F81FD0307C}</a:tableStyleId>
              </a:tblPr>
              <a:tblGrid>
                <a:gridCol w="2628900">
                  <a:extLst>
                    <a:ext uri="{9D8B030D-6E8A-4147-A177-3AD203B41FA5}">
                      <a16:colId xmlns="" xmlns:a16="http://schemas.microsoft.com/office/drawing/2014/main" val="1319977278"/>
                    </a:ext>
                  </a:extLst>
                </a:gridCol>
                <a:gridCol w="2628900">
                  <a:extLst>
                    <a:ext uri="{9D8B030D-6E8A-4147-A177-3AD203B41FA5}">
                      <a16:colId xmlns="" xmlns:a16="http://schemas.microsoft.com/office/drawing/2014/main" val="2282680654"/>
                    </a:ext>
                  </a:extLst>
                </a:gridCol>
                <a:gridCol w="2628900">
                  <a:extLst>
                    <a:ext uri="{9D8B030D-6E8A-4147-A177-3AD203B41FA5}">
                      <a16:colId xmlns="" xmlns:a16="http://schemas.microsoft.com/office/drawing/2014/main" val="2726121830"/>
                    </a:ext>
                  </a:extLst>
                </a:gridCol>
                <a:gridCol w="2628900">
                  <a:extLst>
                    <a:ext uri="{9D8B030D-6E8A-4147-A177-3AD203B41FA5}">
                      <a16:colId xmlns="" xmlns:a16="http://schemas.microsoft.com/office/drawing/2014/main" val="4049047677"/>
                    </a:ext>
                  </a:extLst>
                </a:gridCol>
              </a:tblGrid>
              <a:tr h="935666">
                <a:tc gridSpan="2">
                  <a:txBody>
                    <a:bodyPr/>
                    <a:lstStyle/>
                    <a:p>
                      <a:r>
                        <a:rPr lang="fr-FR" sz="2800" dirty="0"/>
                        <a:t>                 </a:t>
                      </a:r>
                      <a:r>
                        <a:rPr lang="fr-FR" sz="2800" dirty="0">
                          <a:solidFill>
                            <a:srgbClr val="FF0000"/>
                          </a:solidFill>
                        </a:rPr>
                        <a:t>[</a:t>
                      </a:r>
                      <a:r>
                        <a:rPr lang="fr-FR" sz="2800" dirty="0"/>
                        <a:t>Sujets</a:t>
                      </a:r>
                      <a:r>
                        <a:rPr lang="fr-FR" sz="2800" dirty="0">
                          <a:solidFill>
                            <a:srgbClr val="FF0000"/>
                          </a:solidFill>
                        </a:rPr>
                        <a:t>]</a:t>
                      </a:r>
                    </a:p>
                    <a:p>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r>
                        <a:rPr lang="fr-FR" sz="2800" dirty="0">
                          <a:solidFill>
                            <a:schemeClr val="tx1"/>
                          </a:solidFill>
                          <a:effectLst/>
                        </a:rPr>
                        <a:t>          </a:t>
                      </a:r>
                      <a:r>
                        <a:rPr lang="fr-FR" sz="2800" dirty="0">
                          <a:solidFill>
                            <a:schemeClr val="accent1"/>
                          </a:solidFill>
                          <a:effectLst/>
                        </a:rPr>
                        <a:t>Compléments </a:t>
                      </a:r>
                      <a:r>
                        <a:rPr lang="fr-FR" sz="2800" dirty="0" smtClean="0">
                          <a:solidFill>
                            <a:schemeClr val="accent1"/>
                          </a:solidFill>
                          <a:effectLst/>
                        </a:rPr>
                        <a:t>d’objet direct</a:t>
                      </a:r>
                      <a:endParaRPr lang="fr-FR" sz="2800" dirty="0">
                        <a:solidFill>
                          <a:schemeClr val="accent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280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44991754"/>
                  </a:ext>
                </a:extLst>
              </a:tr>
              <a:tr h="2934590">
                <a:tc>
                  <a:txBody>
                    <a:bodyPr/>
                    <a:lstStyle/>
                    <a:p>
                      <a:r>
                        <a:rPr lang="fr-FR" sz="2800" kern="1200" dirty="0" err="1">
                          <a:solidFill>
                            <a:schemeClr val="tx1"/>
                          </a:solidFill>
                          <a:effectLst/>
                          <a:latin typeface="+mn-lt"/>
                          <a:ea typeface="+mn-ea"/>
                          <a:cs typeface="+mn-cs"/>
                        </a:rPr>
                        <a:t>Dedalus</a:t>
                      </a:r>
                      <a:r>
                        <a:rPr lang="fr-FR" sz="2800" kern="1200" dirty="0">
                          <a:solidFill>
                            <a:schemeClr val="tx1"/>
                          </a:solidFill>
                          <a:effectLst/>
                          <a:latin typeface="+mn-lt"/>
                          <a:ea typeface="+mn-ea"/>
                          <a:cs typeface="+mn-cs"/>
                        </a:rPr>
                        <a:t>.                                                 </a:t>
                      </a:r>
                      <a:endParaRPr lang="fr-FR" sz="2800" dirty="0"/>
                    </a:p>
                    <a:p>
                      <a:r>
                        <a:rPr lang="fr-FR" sz="2800" kern="1200" dirty="0" err="1">
                          <a:solidFill>
                            <a:schemeClr val="tx1"/>
                          </a:solidFill>
                          <a:effectLst/>
                          <a:latin typeface="+mn-lt"/>
                          <a:ea typeface="+mn-ea"/>
                          <a:cs typeface="+mn-cs"/>
                        </a:rPr>
                        <a:t>Cera</a:t>
                      </a:r>
                      <a:endParaRPr lang="fr-FR" sz="2800" dirty="0"/>
                    </a:p>
                    <a:p>
                      <a:r>
                        <a:rPr lang="fr-FR" sz="2800" kern="1200" dirty="0" err="1">
                          <a:solidFill>
                            <a:schemeClr val="tx1"/>
                          </a:solidFill>
                          <a:effectLst/>
                          <a:latin typeface="+mn-lt"/>
                          <a:ea typeface="+mn-ea"/>
                          <a:cs typeface="+mn-cs"/>
                        </a:rPr>
                        <a:t>Nympha</a:t>
                      </a:r>
                      <a:endParaRPr lang="fr-FR" sz="2800" kern="1200" dirty="0">
                        <a:solidFill>
                          <a:schemeClr val="tx1"/>
                        </a:solidFill>
                        <a:effectLst/>
                        <a:latin typeface="+mn-lt"/>
                        <a:ea typeface="+mn-ea"/>
                        <a:cs typeface="+mn-cs"/>
                      </a:endParaRPr>
                    </a:p>
                    <a:p>
                      <a:r>
                        <a:rPr lang="fr-FR" sz="2800" kern="1200" dirty="0" err="1">
                          <a:solidFill>
                            <a:schemeClr val="tx1"/>
                          </a:solidFill>
                          <a:effectLst/>
                          <a:latin typeface="+mn-lt"/>
                          <a:ea typeface="+mn-ea"/>
                          <a:cs typeface="+mn-cs"/>
                        </a:rPr>
                        <a:t>Icarus</a:t>
                      </a:r>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800" kern="1200" dirty="0">
                          <a:solidFill>
                            <a:schemeClr val="tx1"/>
                          </a:solidFill>
                          <a:effectLst/>
                          <a:latin typeface="+mn-lt"/>
                          <a:ea typeface="+mn-ea"/>
                          <a:cs typeface="+mn-cs"/>
                        </a:rPr>
                        <a:t>Ὁ Δα</a:t>
                      </a:r>
                      <a:r>
                        <a:rPr lang="fr-FR" sz="2800" kern="1200" dirty="0" err="1">
                          <a:solidFill>
                            <a:schemeClr val="tx1"/>
                          </a:solidFill>
                          <a:effectLst/>
                          <a:latin typeface="+mn-lt"/>
                          <a:ea typeface="+mn-ea"/>
                          <a:cs typeface="+mn-cs"/>
                        </a:rPr>
                        <a:t>ίδ</a:t>
                      </a:r>
                      <a:r>
                        <a:rPr lang="fr-FR" sz="2800" kern="1200" dirty="0">
                          <a:solidFill>
                            <a:schemeClr val="tx1"/>
                          </a:solidFill>
                          <a:effectLst/>
                          <a:latin typeface="+mn-lt"/>
                          <a:ea typeface="+mn-ea"/>
                          <a:cs typeface="+mn-cs"/>
                        </a:rPr>
                        <a:t>αλος </a:t>
                      </a:r>
                      <a:endParaRPr lang="fr-FR" sz="2800" dirty="0"/>
                    </a:p>
                    <a:p>
                      <a:r>
                        <a:rPr lang="fr-FR" sz="2800" kern="1200" dirty="0">
                          <a:solidFill>
                            <a:schemeClr val="tx1"/>
                          </a:solidFill>
                          <a:effectLst/>
                          <a:latin typeface="+mn-lt"/>
                          <a:ea typeface="+mn-ea"/>
                          <a:cs typeface="+mn-cs"/>
                        </a:rPr>
                        <a:t> Ὁ </a:t>
                      </a:r>
                      <a:r>
                        <a:rPr lang="fr-FR" sz="2800" kern="1200" dirty="0" err="1">
                          <a:solidFill>
                            <a:schemeClr val="tx1"/>
                          </a:solidFill>
                          <a:effectLst/>
                          <a:latin typeface="+mn-lt"/>
                          <a:ea typeface="+mn-ea"/>
                          <a:cs typeface="+mn-cs"/>
                        </a:rPr>
                        <a:t>κηρὸς</a:t>
                      </a:r>
                      <a:endParaRPr lang="fr-FR" sz="2800" kern="1200" dirty="0">
                        <a:solidFill>
                          <a:schemeClr val="tx1"/>
                        </a:solidFill>
                        <a:effectLst/>
                        <a:latin typeface="+mn-lt"/>
                        <a:ea typeface="+mn-ea"/>
                        <a:cs typeface="+mn-cs"/>
                      </a:endParaRPr>
                    </a:p>
                    <a:p>
                      <a:r>
                        <a:rPr lang="fr-FR" sz="2800" kern="1200" dirty="0">
                          <a:solidFill>
                            <a:schemeClr val="tx1"/>
                          </a:solidFill>
                          <a:effectLst/>
                          <a:latin typeface="+mn-lt"/>
                          <a:ea typeface="+mn-ea"/>
                          <a:cs typeface="+mn-cs"/>
                        </a:rPr>
                        <a:t> Ἡ </a:t>
                      </a:r>
                      <a:r>
                        <a:rPr lang="fr-FR" sz="2800" kern="1200" dirty="0" err="1">
                          <a:solidFill>
                            <a:schemeClr val="tx1"/>
                          </a:solidFill>
                          <a:effectLst/>
                          <a:latin typeface="+mn-lt"/>
                          <a:ea typeface="+mn-ea"/>
                          <a:cs typeface="+mn-cs"/>
                        </a:rPr>
                        <a:t>νύμφη</a:t>
                      </a:r>
                      <a:r>
                        <a:rPr lang="fr-FR" sz="2800" kern="1200" dirty="0">
                          <a:solidFill>
                            <a:schemeClr val="tx1"/>
                          </a:solidFill>
                          <a:effectLst/>
                          <a:latin typeface="+mn-lt"/>
                          <a:ea typeface="+mn-ea"/>
                          <a:cs typeface="+mn-cs"/>
                        </a:rPr>
                        <a:t> </a:t>
                      </a:r>
                    </a:p>
                    <a:p>
                      <a:r>
                        <a:rPr lang="fr-FR" sz="2800" kern="1200" dirty="0">
                          <a:solidFill>
                            <a:schemeClr val="tx1"/>
                          </a:solidFill>
                          <a:effectLst/>
                          <a:latin typeface="+mn-lt"/>
                          <a:ea typeface="+mn-ea"/>
                          <a:cs typeface="+mn-cs"/>
                        </a:rPr>
                        <a:t>Ὁ </a:t>
                      </a:r>
                      <a:r>
                        <a:rPr lang="fr-FR" sz="2800" kern="1200" dirty="0" err="1">
                          <a:solidFill>
                            <a:schemeClr val="tx1"/>
                          </a:solidFill>
                          <a:effectLst/>
                          <a:latin typeface="+mn-lt"/>
                          <a:ea typeface="+mn-ea"/>
                          <a:cs typeface="+mn-cs"/>
                        </a:rPr>
                        <a:t>Ἲκ</a:t>
                      </a:r>
                      <a:r>
                        <a:rPr lang="fr-FR" sz="2800" kern="1200" dirty="0">
                          <a:solidFill>
                            <a:schemeClr val="tx1"/>
                          </a:solidFill>
                          <a:effectLst/>
                          <a:latin typeface="+mn-lt"/>
                          <a:ea typeface="+mn-ea"/>
                          <a:cs typeface="+mn-cs"/>
                        </a:rPr>
                        <a:t>αρος </a:t>
                      </a:r>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800" kern="1200" dirty="0" err="1">
                          <a:solidFill>
                            <a:schemeClr val="tx1"/>
                          </a:solidFill>
                          <a:effectLst/>
                          <a:latin typeface="+mn-lt"/>
                          <a:ea typeface="+mn-ea"/>
                          <a:cs typeface="+mn-cs"/>
                        </a:rPr>
                        <a:t>Icarum</a:t>
                      </a:r>
                      <a:r>
                        <a:rPr lang="fr-FR" sz="2800" kern="1200" dirty="0">
                          <a:solidFill>
                            <a:schemeClr val="tx1"/>
                          </a:solidFill>
                          <a:effectLst/>
                          <a:latin typeface="+mn-lt"/>
                          <a:ea typeface="+mn-ea"/>
                          <a:cs typeface="+mn-cs"/>
                        </a:rPr>
                        <a:t> et </a:t>
                      </a:r>
                      <a:r>
                        <a:rPr lang="fr-FR" sz="2800" kern="1200" dirty="0" err="1">
                          <a:solidFill>
                            <a:schemeClr val="tx1"/>
                          </a:solidFill>
                          <a:effectLst/>
                          <a:latin typeface="+mn-lt"/>
                          <a:ea typeface="+mn-ea"/>
                          <a:cs typeface="+mn-cs"/>
                        </a:rPr>
                        <a:t>Dedalum</a:t>
                      </a:r>
                      <a:r>
                        <a:rPr lang="fr-FR" sz="2800" kern="1200" dirty="0">
                          <a:solidFill>
                            <a:schemeClr val="tx1"/>
                          </a:solidFill>
                          <a:effectLst/>
                          <a:latin typeface="+mn-lt"/>
                          <a:ea typeface="+mn-ea"/>
                          <a:cs typeface="+mn-cs"/>
                        </a:rPr>
                        <a:t> </a:t>
                      </a:r>
                    </a:p>
                    <a:p>
                      <a:r>
                        <a:rPr lang="fr-FR" sz="2800" kern="1200" dirty="0" err="1">
                          <a:solidFill>
                            <a:schemeClr val="tx1"/>
                          </a:solidFill>
                          <a:effectLst/>
                          <a:latin typeface="+mn-lt"/>
                          <a:ea typeface="+mn-ea"/>
                          <a:cs typeface="+mn-cs"/>
                        </a:rPr>
                        <a:t>Ceram</a:t>
                      </a:r>
                      <a:endParaRPr lang="fr-FR" sz="2800" kern="1200" dirty="0">
                        <a:solidFill>
                          <a:schemeClr val="tx1"/>
                        </a:solidFill>
                        <a:effectLst/>
                        <a:latin typeface="+mn-lt"/>
                        <a:ea typeface="+mn-ea"/>
                        <a:cs typeface="+mn-cs"/>
                      </a:endParaRPr>
                    </a:p>
                    <a:p>
                      <a:r>
                        <a:rPr lang="fr-FR" sz="2800" kern="1200" dirty="0" err="1">
                          <a:solidFill>
                            <a:schemeClr val="tx1"/>
                          </a:solidFill>
                          <a:effectLst/>
                          <a:latin typeface="+mn-lt"/>
                          <a:ea typeface="+mn-ea"/>
                          <a:cs typeface="+mn-cs"/>
                        </a:rPr>
                        <a:t>Nympham</a:t>
                      </a:r>
                      <a:r>
                        <a:rPr lang="fr-FR" sz="2800" kern="1200" dirty="0">
                          <a:solidFill>
                            <a:schemeClr val="tx1"/>
                          </a:solidFill>
                          <a:effectLst/>
                          <a:latin typeface="+mn-lt"/>
                          <a:ea typeface="+mn-ea"/>
                          <a:cs typeface="+mn-cs"/>
                        </a:rPr>
                        <a:t> et </a:t>
                      </a:r>
                      <a:r>
                        <a:rPr lang="fr-FR" sz="2800" kern="1200" dirty="0" err="1">
                          <a:solidFill>
                            <a:schemeClr val="tx1"/>
                          </a:solidFill>
                          <a:effectLst/>
                          <a:latin typeface="+mn-lt"/>
                          <a:ea typeface="+mn-ea"/>
                          <a:cs typeface="+mn-cs"/>
                        </a:rPr>
                        <a:t>Icarum</a:t>
                      </a:r>
                      <a:r>
                        <a:rPr lang="fr-FR" sz="2800" kern="1200" dirty="0">
                          <a:solidFill>
                            <a:schemeClr val="tx1"/>
                          </a:solidFill>
                          <a:effectLst/>
                          <a:latin typeface="+mn-lt"/>
                          <a:ea typeface="+mn-ea"/>
                          <a:cs typeface="+mn-cs"/>
                        </a:rPr>
                        <a:t> </a:t>
                      </a:r>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2800" kern="1200" dirty="0" err="1">
                          <a:solidFill>
                            <a:schemeClr val="tx1"/>
                          </a:solidFill>
                          <a:effectLst/>
                          <a:latin typeface="+mn-lt"/>
                          <a:ea typeface="+mn-ea"/>
                          <a:cs typeface="+mn-cs"/>
                        </a:rPr>
                        <a:t>τὸν</a:t>
                      </a:r>
                      <a:r>
                        <a:rPr lang="fr-FR" sz="2800" kern="1200" dirty="0">
                          <a:solidFill>
                            <a:schemeClr val="tx1"/>
                          </a:solidFill>
                          <a:effectLst/>
                          <a:latin typeface="+mn-lt"/>
                          <a:ea typeface="+mn-ea"/>
                          <a:cs typeface="+mn-cs"/>
                        </a:rPr>
                        <a:t> </a:t>
                      </a:r>
                      <a:r>
                        <a:rPr lang="fr-FR" sz="2800" kern="1200" dirty="0" err="1">
                          <a:solidFill>
                            <a:schemeClr val="tx1"/>
                          </a:solidFill>
                          <a:effectLst/>
                          <a:latin typeface="+mn-lt"/>
                          <a:ea typeface="+mn-ea"/>
                          <a:cs typeface="+mn-cs"/>
                        </a:rPr>
                        <a:t>κηρὸν</a:t>
                      </a:r>
                      <a:r>
                        <a:rPr lang="fr-FR" sz="2800" kern="1200" dirty="0">
                          <a:solidFill>
                            <a:schemeClr val="tx1"/>
                          </a:solidFill>
                          <a:effectLst/>
                          <a:latin typeface="+mn-lt"/>
                          <a:ea typeface="+mn-ea"/>
                          <a:cs typeface="+mn-cs"/>
                        </a:rPr>
                        <a:t> </a:t>
                      </a:r>
                    </a:p>
                    <a:p>
                      <a:r>
                        <a:rPr lang="fr-FR" sz="2800" kern="1200" dirty="0" err="1">
                          <a:solidFill>
                            <a:schemeClr val="tx1"/>
                          </a:solidFill>
                          <a:effectLst/>
                          <a:latin typeface="+mn-lt"/>
                          <a:ea typeface="+mn-ea"/>
                          <a:cs typeface="+mn-cs"/>
                        </a:rPr>
                        <a:t>τὸν</a:t>
                      </a:r>
                      <a:r>
                        <a:rPr lang="fr-FR" sz="2800" kern="1200" dirty="0">
                          <a:solidFill>
                            <a:schemeClr val="tx1"/>
                          </a:solidFill>
                          <a:effectLst/>
                          <a:latin typeface="+mn-lt"/>
                          <a:ea typeface="+mn-ea"/>
                          <a:cs typeface="+mn-cs"/>
                        </a:rPr>
                        <a:t> </a:t>
                      </a:r>
                      <a:r>
                        <a:rPr lang="fr-FR" sz="2800" kern="1200" dirty="0" err="1">
                          <a:solidFill>
                            <a:schemeClr val="tx1"/>
                          </a:solidFill>
                          <a:effectLst/>
                          <a:latin typeface="+mn-lt"/>
                          <a:ea typeface="+mn-ea"/>
                          <a:cs typeface="+mn-cs"/>
                        </a:rPr>
                        <a:t>ἲκ</a:t>
                      </a:r>
                      <a:r>
                        <a:rPr lang="fr-FR" sz="2800" kern="1200" dirty="0">
                          <a:solidFill>
                            <a:schemeClr val="tx1"/>
                          </a:solidFill>
                          <a:effectLst/>
                          <a:latin typeface="+mn-lt"/>
                          <a:ea typeface="+mn-ea"/>
                          <a:cs typeface="+mn-cs"/>
                        </a:rPr>
                        <a:t>αρον καὶ τὸν Δαὶδαλον </a:t>
                      </a:r>
                    </a:p>
                    <a:p>
                      <a:r>
                        <a:rPr lang="fr-FR" sz="2800" kern="1200" dirty="0" err="1">
                          <a:solidFill>
                            <a:schemeClr val="tx1"/>
                          </a:solidFill>
                          <a:effectLst/>
                          <a:latin typeface="+mn-lt"/>
                          <a:ea typeface="+mn-ea"/>
                          <a:cs typeface="+mn-cs"/>
                        </a:rPr>
                        <a:t>Τὴν</a:t>
                      </a:r>
                      <a:r>
                        <a:rPr lang="fr-FR" sz="2800" kern="1200" dirty="0">
                          <a:solidFill>
                            <a:schemeClr val="tx1"/>
                          </a:solidFill>
                          <a:effectLst/>
                          <a:latin typeface="+mn-lt"/>
                          <a:ea typeface="+mn-ea"/>
                          <a:cs typeface="+mn-cs"/>
                        </a:rPr>
                        <a:t> </a:t>
                      </a:r>
                      <a:r>
                        <a:rPr lang="fr-FR" sz="2800" kern="1200" dirty="0" err="1">
                          <a:solidFill>
                            <a:schemeClr val="tx1"/>
                          </a:solidFill>
                          <a:effectLst/>
                          <a:latin typeface="+mn-lt"/>
                          <a:ea typeface="+mn-ea"/>
                          <a:cs typeface="+mn-cs"/>
                        </a:rPr>
                        <a:t>νύμφην</a:t>
                      </a:r>
                      <a:r>
                        <a:rPr lang="fr-FR" sz="2800" kern="1200" dirty="0">
                          <a:solidFill>
                            <a:schemeClr val="tx1"/>
                          </a:solidFill>
                          <a:effectLst/>
                          <a:latin typeface="+mn-lt"/>
                          <a:ea typeface="+mn-ea"/>
                          <a:cs typeface="+mn-cs"/>
                        </a:rPr>
                        <a:t> καὶ </a:t>
                      </a:r>
                      <a:r>
                        <a:rPr lang="fr-FR" sz="2800" kern="1200" dirty="0" err="1">
                          <a:solidFill>
                            <a:schemeClr val="tx1"/>
                          </a:solidFill>
                          <a:effectLst/>
                          <a:latin typeface="+mn-lt"/>
                          <a:ea typeface="+mn-ea"/>
                          <a:cs typeface="+mn-cs"/>
                        </a:rPr>
                        <a:t>τὸν</a:t>
                      </a:r>
                      <a:r>
                        <a:rPr lang="fr-FR" sz="2800" kern="1200" dirty="0">
                          <a:solidFill>
                            <a:schemeClr val="tx1"/>
                          </a:solidFill>
                          <a:effectLst/>
                          <a:latin typeface="+mn-lt"/>
                          <a:ea typeface="+mn-ea"/>
                          <a:cs typeface="+mn-cs"/>
                        </a:rPr>
                        <a:t> </a:t>
                      </a:r>
                      <a:r>
                        <a:rPr lang="fr-FR" sz="2800" kern="1200" dirty="0" err="1">
                          <a:solidFill>
                            <a:schemeClr val="tx1"/>
                          </a:solidFill>
                          <a:effectLst/>
                          <a:latin typeface="+mn-lt"/>
                          <a:ea typeface="+mn-ea"/>
                          <a:cs typeface="+mn-cs"/>
                        </a:rPr>
                        <a:t>Ἲκ</a:t>
                      </a:r>
                      <a:r>
                        <a:rPr lang="fr-FR" sz="2800" kern="1200" dirty="0">
                          <a:solidFill>
                            <a:schemeClr val="tx1"/>
                          </a:solidFill>
                          <a:effectLst/>
                          <a:latin typeface="+mn-lt"/>
                          <a:ea typeface="+mn-ea"/>
                          <a:cs typeface="+mn-cs"/>
                        </a:rPr>
                        <a:t>αρον </a:t>
                      </a:r>
                      <a:endParaRPr lang="fr-FR"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66132452"/>
                  </a:ext>
                </a:extLst>
              </a:tr>
            </a:tbl>
          </a:graphicData>
        </a:graphic>
      </p:graphicFrame>
    </p:spTree>
    <p:extLst>
      <p:ext uri="{BB962C8B-B14F-4D97-AF65-F5344CB8AC3E}">
        <p14:creationId xmlns:p14="http://schemas.microsoft.com/office/powerpoint/2010/main" val="354424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392D5AD0-CC72-49BD-B785-EA59AFBFA1A0}"/>
              </a:ext>
            </a:extLst>
          </p:cNvPr>
          <p:cNvSpPr>
            <a:spLocks noGrp="1"/>
          </p:cNvSpPr>
          <p:nvPr>
            <p:ph idx="1"/>
          </p:nvPr>
        </p:nvSpPr>
        <p:spPr>
          <a:xfrm>
            <a:off x="838200" y="1018510"/>
            <a:ext cx="10515600" cy="5092442"/>
          </a:xfrm>
        </p:spPr>
        <p:txBody>
          <a:bodyPr/>
          <a:lstStyle/>
          <a:p>
            <a:pPr marL="0" indent="0">
              <a:buNone/>
            </a:pPr>
            <a:r>
              <a:rPr lang="fr-FR" dirty="0"/>
              <a:t>                      </a:t>
            </a:r>
            <a:r>
              <a:rPr lang="fr-FR" dirty="0" err="1"/>
              <a:t>Icarus</a:t>
            </a:r>
            <a:r>
              <a:rPr lang="fr-FR" dirty="0"/>
              <a:t> </a:t>
            </a:r>
            <a:r>
              <a:rPr lang="fr-FR" dirty="0" err="1"/>
              <a:t>Dedalum</a:t>
            </a:r>
            <a:r>
              <a:rPr lang="fr-FR" dirty="0"/>
              <a:t> </a:t>
            </a:r>
            <a:r>
              <a:rPr lang="fr-FR" dirty="0" err="1"/>
              <a:t>spectat</a:t>
            </a:r>
            <a:r>
              <a:rPr lang="fr-FR" dirty="0"/>
              <a:t> : Icare observe  </a:t>
            </a:r>
            <a:r>
              <a:rPr lang="fr-FR" dirty="0" smtClean="0"/>
              <a:t>Dédale.</a:t>
            </a:r>
            <a:endParaRPr lang="fr-FR" dirty="0"/>
          </a:p>
          <a:p>
            <a:pPr marL="0" indent="0">
              <a:buNone/>
            </a:pPr>
            <a:r>
              <a:rPr lang="fr-FR" dirty="0"/>
              <a:t>                      </a:t>
            </a:r>
            <a:r>
              <a:rPr lang="fr-FR" dirty="0" err="1"/>
              <a:t>Nympha</a:t>
            </a:r>
            <a:r>
              <a:rPr lang="fr-FR" dirty="0"/>
              <a:t> </a:t>
            </a:r>
            <a:r>
              <a:rPr lang="fr-FR" dirty="0" err="1"/>
              <a:t>Icarum</a:t>
            </a:r>
            <a:r>
              <a:rPr lang="fr-FR" dirty="0"/>
              <a:t> </a:t>
            </a:r>
            <a:r>
              <a:rPr lang="fr-FR" dirty="0" err="1"/>
              <a:t>spectat</a:t>
            </a:r>
            <a:r>
              <a:rPr lang="fr-FR" dirty="0"/>
              <a:t> : La Nymphe observe Icare. </a:t>
            </a:r>
          </a:p>
          <a:p>
            <a:pPr marL="0" indent="0">
              <a:buNone/>
            </a:pPr>
            <a:r>
              <a:rPr lang="fr-FR" dirty="0"/>
              <a:t>                      Ὁ </a:t>
            </a:r>
            <a:r>
              <a:rPr lang="fr-FR" dirty="0" err="1"/>
              <a:t>θεός</a:t>
            </a:r>
            <a:r>
              <a:rPr lang="fr-FR" dirty="0"/>
              <a:t> </a:t>
            </a:r>
            <a:r>
              <a:rPr lang="fr-FR" dirty="0" err="1"/>
              <a:t>τὴν</a:t>
            </a:r>
            <a:r>
              <a:rPr lang="fr-FR" dirty="0"/>
              <a:t> </a:t>
            </a:r>
            <a:r>
              <a:rPr lang="fr-FR" dirty="0" err="1"/>
              <a:t>κόρην</a:t>
            </a:r>
            <a:r>
              <a:rPr lang="fr-FR" dirty="0"/>
              <a:t> </a:t>
            </a:r>
            <a:r>
              <a:rPr lang="fr-FR" dirty="0" err="1"/>
              <a:t>στέργει</a:t>
            </a:r>
            <a:r>
              <a:rPr lang="fr-FR" dirty="0"/>
              <a:t>. Le dieu aime la jeune-fille.</a:t>
            </a:r>
          </a:p>
          <a:p>
            <a:pPr marL="0" indent="0">
              <a:buNone/>
            </a:pPr>
            <a:r>
              <a:rPr lang="fr-FR" dirty="0"/>
              <a:t>                      Ἡ </a:t>
            </a:r>
            <a:r>
              <a:rPr lang="fr-FR" dirty="0" err="1"/>
              <a:t>κόρη</a:t>
            </a:r>
            <a:r>
              <a:rPr lang="fr-FR" dirty="0"/>
              <a:t> </a:t>
            </a:r>
            <a:r>
              <a:rPr lang="fr-FR" dirty="0" err="1"/>
              <a:t>τὸν</a:t>
            </a:r>
            <a:r>
              <a:rPr lang="fr-FR" dirty="0"/>
              <a:t> </a:t>
            </a:r>
            <a:r>
              <a:rPr lang="fr-FR" dirty="0" err="1"/>
              <a:t>θεὸν</a:t>
            </a:r>
            <a:r>
              <a:rPr lang="fr-FR" dirty="0"/>
              <a:t> </a:t>
            </a:r>
            <a:r>
              <a:rPr lang="fr-FR" dirty="0" err="1"/>
              <a:t>στέργει</a:t>
            </a:r>
            <a:r>
              <a:rPr lang="fr-FR" dirty="0"/>
              <a:t>. La jeune-fille aime le dieu. </a:t>
            </a:r>
          </a:p>
          <a:p>
            <a:pPr marL="0" indent="0">
              <a:buNone/>
            </a:pPr>
            <a:endParaRPr lang="fr-FR" dirty="0"/>
          </a:p>
          <a:p>
            <a:pPr marL="0" indent="0">
              <a:buNone/>
            </a:pPr>
            <a:endParaRPr lang="fr-FR" dirty="0"/>
          </a:p>
          <a:p>
            <a:pPr marL="0" indent="0">
              <a:buNone/>
            </a:pPr>
            <a:endParaRPr lang="fr-FR" dirty="0"/>
          </a:p>
          <a:p>
            <a:endParaRPr lang="fr-FR" dirty="0"/>
          </a:p>
        </p:txBody>
      </p:sp>
      <p:graphicFrame>
        <p:nvGraphicFramePr>
          <p:cNvPr id="8" name="Tableau 7">
            <a:extLst>
              <a:ext uri="{FF2B5EF4-FFF2-40B4-BE49-F238E27FC236}">
                <a16:creationId xmlns="" xmlns:a16="http://schemas.microsoft.com/office/drawing/2014/main" id="{4D70FCAB-CB46-4A51-B688-0438245BBFDA}"/>
              </a:ext>
            </a:extLst>
          </p:cNvPr>
          <p:cNvGraphicFramePr>
            <a:graphicFrameLocks noGrp="1"/>
          </p:cNvGraphicFramePr>
          <p:nvPr>
            <p:extLst>
              <p:ext uri="{D42A27DB-BD31-4B8C-83A1-F6EECF244321}">
                <p14:modId xmlns:p14="http://schemas.microsoft.com/office/powerpoint/2010/main" val="4070227636"/>
              </p:ext>
            </p:extLst>
          </p:nvPr>
        </p:nvGraphicFramePr>
        <p:xfrm>
          <a:off x="1488558" y="3564731"/>
          <a:ext cx="9399184" cy="1826260"/>
        </p:xfrm>
        <a:graphic>
          <a:graphicData uri="http://schemas.openxmlformats.org/drawingml/2006/table">
            <a:tbl>
              <a:tblPr firstRow="1" firstCol="1" bandRow="1"/>
              <a:tblGrid>
                <a:gridCol w="1878568">
                  <a:extLst>
                    <a:ext uri="{9D8B030D-6E8A-4147-A177-3AD203B41FA5}">
                      <a16:colId xmlns="" xmlns:a16="http://schemas.microsoft.com/office/drawing/2014/main" val="3536558840"/>
                    </a:ext>
                  </a:extLst>
                </a:gridCol>
                <a:gridCol w="1880154">
                  <a:extLst>
                    <a:ext uri="{9D8B030D-6E8A-4147-A177-3AD203B41FA5}">
                      <a16:colId xmlns="" xmlns:a16="http://schemas.microsoft.com/office/drawing/2014/main" val="1697578525"/>
                    </a:ext>
                  </a:extLst>
                </a:gridCol>
                <a:gridCol w="1880154">
                  <a:extLst>
                    <a:ext uri="{9D8B030D-6E8A-4147-A177-3AD203B41FA5}">
                      <a16:colId xmlns="" xmlns:a16="http://schemas.microsoft.com/office/drawing/2014/main" val="394119151"/>
                    </a:ext>
                  </a:extLst>
                </a:gridCol>
                <a:gridCol w="1880154">
                  <a:extLst>
                    <a:ext uri="{9D8B030D-6E8A-4147-A177-3AD203B41FA5}">
                      <a16:colId xmlns="" xmlns:a16="http://schemas.microsoft.com/office/drawing/2014/main" val="3721545769"/>
                    </a:ext>
                  </a:extLst>
                </a:gridCol>
                <a:gridCol w="1880154">
                  <a:extLst>
                    <a:ext uri="{9D8B030D-6E8A-4147-A177-3AD203B41FA5}">
                      <a16:colId xmlns="" xmlns:a16="http://schemas.microsoft.com/office/drawing/2014/main" val="3745719571"/>
                    </a:ext>
                  </a:extLst>
                </a:gridCol>
              </a:tblGrid>
              <a:tr h="0">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dominus</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vita</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λόγ</a:t>
                      </a:r>
                      <a:r>
                        <a:rPr lang="fr-FR"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ος</a:t>
                      </a: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κεφαλ</a:t>
                      </a:r>
                      <a:r>
                        <a:rPr lang="fr-FR"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ὴ</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50506191"/>
                  </a:ext>
                </a:extLst>
              </a:tr>
              <a:tr h="0">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________</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domin</a:t>
                      </a:r>
                      <a:r>
                        <a:rPr lang="fr-FR"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vit</a:t>
                      </a:r>
                      <a:r>
                        <a:rPr lang="fr-FR"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λόγ</a:t>
                      </a:r>
                      <a:r>
                        <a:rPr lang="fr-FR"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ος</a:t>
                      </a: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κεφ</a:t>
                      </a:r>
                      <a:r>
                        <a:rPr lang="fr-FR"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αλ</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ὴ</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26167146"/>
                  </a:ext>
                </a:extLst>
              </a:tr>
              <a:tr h="0">
                <a:tc>
                  <a:txBody>
                    <a:bodyPr/>
                    <a:lstStyle/>
                    <a:p>
                      <a:pP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_________</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domin</a:t>
                      </a:r>
                      <a:r>
                        <a:rPr lang="fr-FR"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um</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vit</a:t>
                      </a:r>
                      <a:r>
                        <a:rPr lang="fr-FR"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am</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λόγ</a:t>
                      </a:r>
                      <a:r>
                        <a:rPr lang="fr-FR"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ον</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κεφ</a:t>
                      </a:r>
                      <a:r>
                        <a:rPr lang="fr-FR"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αλ</a:t>
                      </a:r>
                      <a:r>
                        <a:rPr lang="fr-FR"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ήν</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67244563"/>
                  </a:ext>
                </a:extLst>
              </a:tr>
            </a:tbl>
          </a:graphicData>
        </a:graphic>
      </p:graphicFrame>
    </p:spTree>
    <p:extLst>
      <p:ext uri="{BB962C8B-B14F-4D97-AF65-F5344CB8AC3E}">
        <p14:creationId xmlns:p14="http://schemas.microsoft.com/office/powerpoint/2010/main" val="305106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1FFEFA7E-9CFA-4EA8-890E-6114AB9F5337}"/>
              </a:ext>
            </a:extLst>
          </p:cNvPr>
          <p:cNvSpPr>
            <a:spLocks noGrp="1"/>
          </p:cNvSpPr>
          <p:nvPr>
            <p:ph idx="1"/>
          </p:nvPr>
        </p:nvSpPr>
        <p:spPr>
          <a:xfrm>
            <a:off x="838200" y="1084522"/>
            <a:ext cx="10515600" cy="5092442"/>
          </a:xfrm>
        </p:spPr>
        <p:txBody>
          <a:bodyPr/>
          <a:lstStyle/>
          <a:p>
            <a:pPr marL="0" indent="0">
              <a:buNone/>
            </a:pPr>
            <a:r>
              <a:rPr lang="fr-FR" b="1" dirty="0"/>
              <a:t>Pour manipuler </a:t>
            </a:r>
            <a:r>
              <a:rPr lang="fr-FR" b="1"/>
              <a:t>: </a:t>
            </a:r>
          </a:p>
          <a:p>
            <a:pPr marL="0" indent="0">
              <a:buNone/>
            </a:pPr>
            <a:endParaRPr lang="fr-FR" b="1" dirty="0"/>
          </a:p>
          <a:p>
            <a:pPr marL="0" indent="0">
              <a:buNone/>
            </a:pPr>
            <a:r>
              <a:rPr lang="fr-FR" dirty="0"/>
              <a:t>-3 boîtes à mots distinctes avec nominatifs, accusatifs et verbes transitifs directs conjugués. </a:t>
            </a:r>
          </a:p>
          <a:p>
            <a:pPr marL="0" indent="0">
              <a:buNone/>
            </a:pPr>
            <a:endParaRPr lang="fr-FR" dirty="0"/>
          </a:p>
          <a:p>
            <a:pPr marL="0" indent="0">
              <a:buNone/>
            </a:pPr>
            <a:r>
              <a:rPr lang="fr-FR" dirty="0"/>
              <a:t>-On tire un mot de chaque boîte dans le désordre, on les aimante au tableau et on traduit. Les élèves n’ont pas d’autres choix que de s’appuyer sur les terminaisons. Ils peuvent passer par le code couleur s’ils le souhaitent. Certains y ont recours, d’autres non. </a:t>
            </a:r>
          </a:p>
        </p:txBody>
      </p:sp>
    </p:spTree>
    <p:extLst>
      <p:ext uri="{BB962C8B-B14F-4D97-AF65-F5344CB8AC3E}">
        <p14:creationId xmlns:p14="http://schemas.microsoft.com/office/powerpoint/2010/main" val="325876629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507</Words>
  <Application>Microsoft Office PowerPoint</Application>
  <PresentationFormat>Grand écran</PresentationFormat>
  <Paragraphs>82</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Times New Roman</vt:lpstr>
      <vt:lpstr>Thème Office</vt:lpstr>
      <vt:lpstr>Présentation PowerPoint</vt:lpstr>
      <vt:lpstr>Présentation PowerPoint</vt:lpstr>
      <vt:lpstr>Présentation PowerPoint</vt:lpstr>
      <vt:lpstr>                            Dédale ramollit la cire. La cire coule au soleil. La nymphe regarde Dédale et Icare. Icare tombe dans l’eau. Ils voient la nymphe et Icare.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Dedale ramollit la cire. La cire coule au soleil. La nymphe regarde Dédale et Icare. Icare tombe dans l’eau. Ils voient la nymphe et Icare.</dc:title>
  <dc:creator>Clotilde FAILLAT</dc:creator>
  <cp:lastModifiedBy>Anne</cp:lastModifiedBy>
  <cp:revision>16</cp:revision>
  <dcterms:created xsi:type="dcterms:W3CDTF">2018-04-26T06:34:27Z</dcterms:created>
  <dcterms:modified xsi:type="dcterms:W3CDTF">2018-06-25T19:25:01Z</dcterms:modified>
</cp:coreProperties>
</file>