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14" r:id="rId3"/>
    <p:sldId id="259" r:id="rId4"/>
    <p:sldId id="260" r:id="rId5"/>
    <p:sldId id="261" r:id="rId6"/>
    <p:sldId id="262" r:id="rId7"/>
    <p:sldId id="313" r:id="rId8"/>
    <p:sldId id="264" r:id="rId9"/>
    <p:sldId id="265" r:id="rId10"/>
    <p:sldId id="267" r:id="rId11"/>
    <p:sldId id="274" r:id="rId12"/>
    <p:sldId id="275" r:id="rId13"/>
    <p:sldId id="276" r:id="rId14"/>
    <p:sldId id="277" r:id="rId15"/>
    <p:sldId id="307" r:id="rId16"/>
    <p:sldId id="306" r:id="rId17"/>
    <p:sldId id="286" r:id="rId18"/>
    <p:sldId id="287" r:id="rId19"/>
    <p:sldId id="288" r:id="rId20"/>
    <p:sldId id="289" r:id="rId21"/>
    <p:sldId id="290" r:id="rId22"/>
    <p:sldId id="308" r:id="rId23"/>
    <p:sldId id="304" r:id="rId24"/>
    <p:sldId id="310" r:id="rId25"/>
    <p:sldId id="311" r:id="rId26"/>
    <p:sldId id="299" r:id="rId27"/>
    <p:sldId id="300" r:id="rId28"/>
    <p:sldId id="301" r:id="rId29"/>
    <p:sldId id="312" r:id="rId30"/>
    <p:sldId id="315"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2241"/>
  </p:normalViewPr>
  <p:slideViewPr>
    <p:cSldViewPr>
      <p:cViewPr varScale="1">
        <p:scale>
          <a:sx n="52" d="100"/>
          <a:sy n="52" d="100"/>
        </p:scale>
        <p:origin x="136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08F31-CCC7-804B-867D-B3501F8340B5}" type="datetimeFigureOut">
              <a:rPr lang="fr-FR" smtClean="0"/>
              <a:t>10/04/2018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433F6-88BF-434C-B165-2D854770816A}" type="slidenum">
              <a:rPr lang="fr-FR" smtClean="0"/>
              <a:t>‹#›</a:t>
            </a:fld>
            <a:endParaRPr lang="fr-FR"/>
          </a:p>
        </p:txBody>
      </p:sp>
    </p:spTree>
    <p:extLst>
      <p:ext uri="{BB962C8B-B14F-4D97-AF65-F5344CB8AC3E}">
        <p14:creationId xmlns:p14="http://schemas.microsoft.com/office/powerpoint/2010/main" val="195028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1"/>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ea typeface="ＭＳ Ｐゴシック" charset="-128"/>
            </a:endParaRPr>
          </a:p>
        </p:txBody>
      </p:sp>
      <p:sp>
        <p:nvSpPr>
          <p:cNvPr id="20482" name="TextShape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lgn="r" eaLnBrk="1" hangingPunct="1">
              <a:spcBef>
                <a:spcPct val="0"/>
              </a:spcBef>
            </a:pPr>
            <a:fld id="{F71EF08B-82BB-3F48-B203-DEEA079881E5}" type="slidenum">
              <a:rPr lang="fr-FR" altLang="fr-FR">
                <a:solidFill>
                  <a:srgbClr val="000000"/>
                </a:solidFill>
              </a:rPr>
              <a:pPr algn="r" eaLnBrk="1" hangingPunct="1">
                <a:spcBef>
                  <a:spcPct val="0"/>
                </a:spcBef>
              </a:pPr>
              <a:t>3</a:t>
            </a:fld>
            <a:endParaRPr lang="fr-FR" altLang="fr-FR" sz="1800"/>
          </a:p>
        </p:txBody>
      </p:sp>
    </p:spTree>
    <p:extLst>
      <p:ext uri="{BB962C8B-B14F-4D97-AF65-F5344CB8AC3E}">
        <p14:creationId xmlns:p14="http://schemas.microsoft.com/office/powerpoint/2010/main" val="132300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1"/>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ea typeface="ＭＳ Ｐゴシック" charset="-128"/>
            </a:endParaRPr>
          </a:p>
        </p:txBody>
      </p:sp>
      <p:sp>
        <p:nvSpPr>
          <p:cNvPr id="24578" name="TextShape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lgn="r" eaLnBrk="1" hangingPunct="1">
              <a:spcBef>
                <a:spcPct val="0"/>
              </a:spcBef>
            </a:pPr>
            <a:fld id="{1E09416B-5CB8-4240-B304-9DC90D632B9B}" type="slidenum">
              <a:rPr lang="fr-FR" altLang="fr-FR">
                <a:solidFill>
                  <a:srgbClr val="000000"/>
                </a:solidFill>
              </a:rPr>
              <a:pPr algn="r" eaLnBrk="1" hangingPunct="1">
                <a:spcBef>
                  <a:spcPct val="0"/>
                </a:spcBef>
              </a:pPr>
              <a:t>6</a:t>
            </a:fld>
            <a:endParaRPr lang="fr-FR" altLang="fr-FR" sz="1800"/>
          </a:p>
        </p:txBody>
      </p:sp>
    </p:spTree>
    <p:extLst>
      <p:ext uri="{BB962C8B-B14F-4D97-AF65-F5344CB8AC3E}">
        <p14:creationId xmlns:p14="http://schemas.microsoft.com/office/powerpoint/2010/main" val="38313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p:cNvSpPr>
            <a:spLocks noGrp="1" noChangeArrowheads="1"/>
          </p:cNvSpPr>
          <p:nvPr>
            <p:ph type="sldNum" sz="quarter" idx="5"/>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215900" indent="-214313" eaLnBrk="0">
              <a:tabLst>
                <a:tab pos="723900" algn="l"/>
                <a:tab pos="1447800" algn="l"/>
                <a:tab pos="2171700" algn="l"/>
                <a:tab pos="2895600" algn="l"/>
              </a:tabLst>
              <a:defRPr>
                <a:solidFill>
                  <a:schemeClr val="bg1"/>
                </a:solidFill>
                <a:latin typeface="Arial" charset="0"/>
                <a:ea typeface="Microsoft YaHei" charset="-122"/>
              </a:defRPr>
            </a:lvl1pPr>
            <a:lvl2pPr eaLnBrk="0">
              <a:tabLst>
                <a:tab pos="723900" algn="l"/>
                <a:tab pos="1447800" algn="l"/>
                <a:tab pos="2171700" algn="l"/>
                <a:tab pos="2895600" algn="l"/>
              </a:tabLst>
              <a:defRPr>
                <a:solidFill>
                  <a:schemeClr val="bg1"/>
                </a:solidFill>
                <a:latin typeface="Arial" charset="0"/>
                <a:ea typeface="Microsoft YaHei" charset="-122"/>
              </a:defRPr>
            </a:lvl2pPr>
            <a:lvl3pPr eaLnBrk="0">
              <a:tabLst>
                <a:tab pos="723900" algn="l"/>
                <a:tab pos="1447800" algn="l"/>
                <a:tab pos="2171700" algn="l"/>
                <a:tab pos="2895600" algn="l"/>
              </a:tabLst>
              <a:defRPr>
                <a:solidFill>
                  <a:schemeClr val="bg1"/>
                </a:solidFill>
                <a:latin typeface="Arial" charset="0"/>
                <a:ea typeface="Microsoft YaHei" charset="-122"/>
              </a:defRPr>
            </a:lvl3pPr>
            <a:lvl4pPr eaLnBrk="0">
              <a:tabLst>
                <a:tab pos="723900" algn="l"/>
                <a:tab pos="1447800" algn="l"/>
                <a:tab pos="2171700" algn="l"/>
                <a:tab pos="2895600" algn="l"/>
              </a:tabLst>
              <a:defRPr>
                <a:solidFill>
                  <a:schemeClr val="bg1"/>
                </a:solidFill>
                <a:latin typeface="Arial" charset="0"/>
                <a:ea typeface="Microsoft YaHei" charset="-122"/>
              </a:defRPr>
            </a:lvl4pPr>
            <a:lvl5pPr eaLnBrk="0">
              <a:tabLst>
                <a:tab pos="723900" algn="l"/>
                <a:tab pos="1447800" algn="l"/>
                <a:tab pos="2171700" algn="l"/>
                <a:tab pos="2895600"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122"/>
              </a:defRPr>
            </a:lvl9pPr>
          </a:lstStyle>
          <a:p>
            <a:pPr eaLnBrk="1">
              <a:defRPr/>
            </a:pPr>
            <a:fld id="{BA8737B7-2849-6F40-94BD-D9A0B00B264E}" type="slidenum">
              <a:rPr lang="fr-FR" altLang="fr-FR">
                <a:solidFill>
                  <a:srgbClr val="000000"/>
                </a:solidFill>
                <a:latin typeface="Times New Roman" charset="0"/>
                <a:ea typeface="Arial Unicode MS" charset="0"/>
              </a:rPr>
              <a:pPr eaLnBrk="1">
                <a:defRPr/>
              </a:pPr>
              <a:t>18</a:t>
            </a:fld>
            <a:endParaRPr lang="fr-FR" altLang="fr-FR">
              <a:solidFill>
                <a:srgbClr val="000000"/>
              </a:solidFill>
              <a:latin typeface="Times New Roman" charset="0"/>
              <a:ea typeface="Arial Unicode MS" charset="0"/>
            </a:endParaRPr>
          </a:p>
        </p:txBody>
      </p:sp>
      <p:sp>
        <p:nvSpPr>
          <p:cNvPr id="56323"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lgn="r" eaLnBrk="1">
              <a:lnSpc>
                <a:spcPct val="95000"/>
              </a:lnSpc>
              <a:defRPr/>
            </a:pPr>
            <a:fld id="{5CF76809-18C5-B04E-8828-B02432D5B8B2}" type="slidenum">
              <a:rPr lang="fr-FR" altLang="fr-FR" sz="1400" smtClean="0">
                <a:solidFill>
                  <a:srgbClr val="000000"/>
                </a:solidFill>
                <a:latin typeface="Times New Roman" charset="0"/>
                <a:ea typeface="Arial Unicode MS" charset="0"/>
              </a:rPr>
              <a:pPr algn="r" eaLnBrk="1">
                <a:lnSpc>
                  <a:spcPct val="95000"/>
                </a:lnSpc>
                <a:defRPr/>
              </a:pPr>
              <a:t>18</a:t>
            </a:fld>
            <a:endParaRPr lang="fr-FR" altLang="fr-FR" sz="1400" smtClean="0">
              <a:solidFill>
                <a:srgbClr val="000000"/>
              </a:solidFill>
              <a:latin typeface="Times New Roman" charset="0"/>
              <a:ea typeface="Arial Unicode MS" charset="0"/>
            </a:endParaRPr>
          </a:p>
        </p:txBody>
      </p:sp>
      <p:sp>
        <p:nvSpPr>
          <p:cNvPr id="53252" name="Rectangle 2"/>
          <p:cNvSpPr>
            <a:spLocks noGrp="1" noRot="1" noChangeAspect="1" noChangeArrowheads="1" noTextEdit="1"/>
          </p:cNvSpPr>
          <p:nvPr>
            <p:ph type="sldImg"/>
          </p:nvPr>
        </p:nvSpPr>
        <p:spPr bwMode="auto">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sp>
      <p:sp>
        <p:nvSpPr>
          <p:cNvPr id="53253" name="Rectangle 3"/>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fr-FR" altLang="fr-FR">
                <a:latin typeface="Arial" charset="0"/>
                <a:ea typeface="ＭＳ Ｐゴシック" charset="-128"/>
              </a:rPr>
              <a:t>Modalités de mise en œuvre:</a:t>
            </a:r>
          </a:p>
          <a:p>
            <a:r>
              <a:rPr lang="fr-FR" altLang="fr-FR">
                <a:latin typeface="Arial" charset="0"/>
                <a:ea typeface="ＭＳ Ｐゴシック" charset="-128"/>
              </a:rPr>
              <a:t>1/ Chaque élève opère son propre tri , complète sa grille et prépare ses arguments en les notant sur son cahier</a:t>
            </a:r>
          </a:p>
          <a:p>
            <a:r>
              <a:rPr lang="fr-FR" altLang="fr-FR">
                <a:latin typeface="Arial" charset="0"/>
                <a:ea typeface="ＭＳ Ｐゴシック" charset="-128"/>
              </a:rPr>
              <a:t>2/ Dans chaque îlot, les élèves échangent sur leur classement en le justifiant, puis se mettent d’accord sur un classement commun</a:t>
            </a:r>
          </a:p>
          <a:p>
            <a:r>
              <a:rPr lang="fr-FR" altLang="fr-FR">
                <a:latin typeface="Arial" charset="0"/>
                <a:ea typeface="ＭＳ Ｐゴシック" charset="-128"/>
              </a:rPr>
              <a:t>Nb : si pas de consensus, on peut comptabiliser les points obtenus pour chacun des différents items sur l’ensemble des grilles individuelles</a:t>
            </a:r>
          </a:p>
          <a:p>
            <a:r>
              <a:rPr lang="fr-FR" altLang="fr-FR">
                <a:latin typeface="Arial" charset="0"/>
                <a:ea typeface="ＭＳ Ｐゴシック" charset="-128"/>
              </a:rPr>
              <a:t>3/ Chaque îlot complète une grille commune</a:t>
            </a:r>
          </a:p>
          <a:p>
            <a:r>
              <a:rPr lang="fr-FR" altLang="fr-FR">
                <a:latin typeface="Arial" charset="0"/>
                <a:ea typeface="ＭＳ Ｐゴシック" charset="-128"/>
              </a:rPr>
              <a:t>4/ L’enseignant lance la discussion en interrogeant les groupes sur leurs choix, qu’ils doivent justifier en  argumentant</a:t>
            </a:r>
          </a:p>
          <a:p>
            <a:r>
              <a:rPr lang="fr-FR" altLang="fr-FR">
                <a:latin typeface="Arial" charset="0"/>
                <a:ea typeface="ＭＳ Ｐゴシック" charset="-128"/>
              </a:rPr>
              <a:t>L’enseignant est celui interroge chaque îlot sur le tri effectué et qui distribue la parole; il est le garant du cadre; il peut faciliter la compréhension des affirmations, proposer de nouvelles formulations, donner des définitions, poser des questions de relance ; il vérifie le statut des différents arguments  et valorise les idées nouvelles qu’il met en relation avec celles précédemment formulées ; il essaie de pousser le débat le plus loin possible; en fin il conclue le débat en proposant une synthèse et une analyse, en revenant sur les temps forts, sur les points de convergences ou de divergences.</a:t>
            </a:r>
          </a:p>
          <a:p>
            <a:endParaRPr lang="fr-FR" altLang="fr-FR">
              <a:latin typeface="Arial" charset="0"/>
              <a:ea typeface="ＭＳ Ｐゴシック" charset="-128"/>
            </a:endParaRPr>
          </a:p>
        </p:txBody>
      </p:sp>
    </p:spTree>
    <p:extLst>
      <p:ext uri="{BB962C8B-B14F-4D97-AF65-F5344CB8AC3E}">
        <p14:creationId xmlns:p14="http://schemas.microsoft.com/office/powerpoint/2010/main" val="191718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ea typeface="ＭＳ Ｐゴシック" charset="-128"/>
            </a:endParaRPr>
          </a:p>
        </p:txBody>
      </p:sp>
      <p:sp>
        <p:nvSpPr>
          <p:cNvPr id="450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FA8C1128-D439-564C-84A2-D1961ED0A9D0}" type="slidenum">
              <a:rPr lang="fr-FR" altLang="fr-FR"/>
              <a:pPr/>
              <a:t>23</a:t>
            </a:fld>
            <a:endParaRPr lang="fr-FR" altLang="fr-FR"/>
          </a:p>
        </p:txBody>
      </p:sp>
    </p:spTree>
    <p:extLst>
      <p:ext uri="{BB962C8B-B14F-4D97-AF65-F5344CB8AC3E}">
        <p14:creationId xmlns:p14="http://schemas.microsoft.com/office/powerpoint/2010/main" val="33971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t>10/04/2018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33839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t>10/04/2018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218247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t>10/04/2018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229563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t>10/04/2018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45087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10/04/2018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3594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D2F965-0B49-4490-A6F0-4FD43C8213FA}" type="datetimeFigureOut">
              <a:rPr lang="fr-FR" smtClean="0"/>
              <a:t>10/04/2018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48855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7D2F965-0B49-4490-A6F0-4FD43C8213FA}" type="datetimeFigureOut">
              <a:rPr lang="fr-FR" smtClean="0"/>
              <a:t>10/04/2018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381944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7D2F965-0B49-4490-A6F0-4FD43C8213FA}" type="datetimeFigureOut">
              <a:rPr lang="fr-FR" smtClean="0"/>
              <a:t>10/04/2018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90263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D2F965-0B49-4490-A6F0-4FD43C8213FA}" type="datetimeFigureOut">
              <a:rPr lang="fr-FR" smtClean="0"/>
              <a:t>10/04/2018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90705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10/04/2018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349930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10/04/2018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9931276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F965-0B49-4490-A6F0-4FD43C8213FA}" type="datetimeFigureOut">
              <a:rPr lang="fr-FR" smtClean="0"/>
              <a:t>10/04/2018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76FF8-D6F8-486A-BF86-0441F052A5B8}" type="slidenum">
              <a:rPr lang="fr-FR" smtClean="0"/>
              <a:t>‹#›</a:t>
            </a:fld>
            <a:endParaRPr lang="fr-FR"/>
          </a:p>
        </p:txBody>
      </p:sp>
    </p:spTree>
    <p:extLst>
      <p:ext uri="{BB962C8B-B14F-4D97-AF65-F5344CB8AC3E}">
        <p14:creationId xmlns:p14="http://schemas.microsoft.com/office/powerpoint/2010/main" val="48195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Document_Microsoft_Word1.docx"/><Relationship Id="rId5"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oplaviolence.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50590" y="676350"/>
            <a:ext cx="8712968" cy="144016"/>
          </a:xfrm>
          <a:prstGeom prst="rect">
            <a:avLst/>
          </a:prstGeom>
          <a:gradFill flip="none" rotWithShape="1">
            <a:gsLst>
              <a:gs pos="0">
                <a:schemeClr val="accent3">
                  <a:lumMod val="75000"/>
                </a:schemeClr>
              </a:gs>
              <a:gs pos="50000">
                <a:schemeClr val="accent3">
                  <a:lumMod val="60000"/>
                  <a:lumOff val="4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23528" y="0"/>
            <a:ext cx="216024" cy="6669360"/>
          </a:xfrm>
          <a:prstGeom prst="rect">
            <a:avLst/>
          </a:prstGeom>
          <a:gradFill>
            <a:gsLst>
              <a:gs pos="16000">
                <a:schemeClr val="accent3">
                  <a:lumMod val="75000"/>
                </a:schemeClr>
              </a:gs>
              <a:gs pos="0">
                <a:schemeClr val="accent3">
                  <a:lumMod val="75000"/>
                </a:schemeClr>
              </a:gs>
              <a:gs pos="50000">
                <a:schemeClr val="accent3">
                  <a:lumMod val="60000"/>
                  <a:lumOff val="4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32417" y="966427"/>
            <a:ext cx="8431062" cy="4031873"/>
          </a:xfrm>
          <a:prstGeom prst="rect">
            <a:avLst/>
          </a:prstGeom>
          <a:noFill/>
        </p:spPr>
        <p:txBody>
          <a:bodyPr wrap="square" rtlCol="0">
            <a:spAutoFit/>
          </a:bodyPr>
          <a:lstStyle/>
          <a:p>
            <a:pPr algn="ctr"/>
            <a:r>
              <a:rPr lang="fr-FR" sz="3200" b="1" dirty="0" smtClean="0">
                <a:latin typeface="Arial" panose="020B0604020202020204" pitchFamily="34" charset="0"/>
                <a:cs typeface="Arial" panose="020B0604020202020204" pitchFamily="34" charset="0"/>
              </a:rPr>
              <a:t>Qu’est-ce </a:t>
            </a:r>
            <a:r>
              <a:rPr lang="fr-FR" sz="3200" b="1" smtClean="0">
                <a:latin typeface="Arial" panose="020B0604020202020204" pitchFamily="34" charset="0"/>
                <a:cs typeface="Arial" panose="020B0604020202020204" pitchFamily="34" charset="0"/>
              </a:rPr>
              <a:t>que l’EMC ?</a:t>
            </a:r>
            <a:endParaRPr lang="fr-FR" sz="2400" dirty="0" smtClean="0">
              <a:latin typeface="Arial" panose="020B0604020202020204" pitchFamily="34" charset="0"/>
              <a:cs typeface="Arial" panose="020B0604020202020204" pitchFamily="34" charset="0"/>
            </a:endParaRPr>
          </a:p>
          <a:p>
            <a:pPr algn="just"/>
            <a:endParaRPr lang="fr-FR" sz="3200" b="1" dirty="0" smtClean="0">
              <a:latin typeface="Arial" panose="020B0604020202020204" pitchFamily="34" charset="0"/>
              <a:cs typeface="Arial" panose="020B0604020202020204" pitchFamily="34" charset="0"/>
            </a:endParaRPr>
          </a:p>
          <a:p>
            <a:pPr algn="just"/>
            <a:endParaRPr lang="fr-FR" altLang="fr-FR" sz="2400" dirty="0">
              <a:solidFill>
                <a:srgbClr val="000000"/>
              </a:solidFill>
              <a:latin typeface="Arial" pitchFamily="34" charset="0"/>
              <a:cs typeface="Arial" pitchFamily="34" charset="0"/>
              <a:sym typeface="Arial" pitchFamily="34" charset="0"/>
            </a:endParaRPr>
          </a:p>
          <a:p>
            <a:pPr algn="just"/>
            <a:r>
              <a:rPr lang="fr-FR" altLang="fr-FR" sz="2400" dirty="0" smtClean="0">
                <a:solidFill>
                  <a:srgbClr val="000000"/>
                </a:solidFill>
                <a:latin typeface="Arial" pitchFamily="34" charset="0"/>
                <a:cs typeface="Arial" pitchFamily="34" charset="0"/>
                <a:sym typeface="Arial" pitchFamily="34" charset="0"/>
              </a:rPr>
              <a:t>Mots clefs : activités, valeurs républiques, débats, progression, EMC.</a:t>
            </a:r>
          </a:p>
          <a:p>
            <a:pPr algn="just"/>
            <a:endParaRPr lang="fr-FR" altLang="fr-FR" sz="2400" dirty="0">
              <a:solidFill>
                <a:srgbClr val="000000"/>
              </a:solidFill>
              <a:latin typeface="Arial" pitchFamily="34" charset="0"/>
              <a:cs typeface="Arial" pitchFamily="34" charset="0"/>
              <a:sym typeface="Arial" pitchFamily="34" charset="0"/>
            </a:endParaRPr>
          </a:p>
          <a:p>
            <a:pPr algn="just"/>
            <a:r>
              <a:rPr lang="fr-FR" altLang="fr-FR" sz="2400" dirty="0">
                <a:solidFill>
                  <a:srgbClr val="000000"/>
                </a:solidFill>
                <a:latin typeface="Arial" pitchFamily="34" charset="0"/>
                <a:cs typeface="Arial" pitchFamily="34" charset="0"/>
                <a:sym typeface="Arial" pitchFamily="34" charset="0"/>
              </a:rPr>
              <a:t>Présentation de la </a:t>
            </a:r>
            <a:r>
              <a:rPr lang="fr-FR" altLang="fr-FR" sz="2400" dirty="0" smtClean="0">
                <a:solidFill>
                  <a:srgbClr val="000000"/>
                </a:solidFill>
                <a:latin typeface="Arial" pitchFamily="34" charset="0"/>
                <a:cs typeface="Arial" pitchFamily="34" charset="0"/>
                <a:sym typeface="Arial" pitchFamily="34" charset="0"/>
              </a:rPr>
              <a:t>ressource :</a:t>
            </a:r>
          </a:p>
          <a:p>
            <a:pPr algn="just"/>
            <a:r>
              <a:rPr lang="fr-FR" sz="2400" i="1" dirty="0" smtClean="0">
                <a:solidFill>
                  <a:srgbClr val="000000"/>
                </a:solidFill>
                <a:latin typeface="Arial" pitchFamily="34" charset="0"/>
                <a:cs typeface="Arial" pitchFamily="34" charset="0"/>
                <a:sym typeface="Arial" pitchFamily="34" charset="0"/>
              </a:rPr>
              <a:t>Ensemble de prérogatives nécessaires à l’enseignement d’une discipline nouvelle depuis 2015, accompagnées d’exemples d’activités et de progression. </a:t>
            </a:r>
            <a:endParaRPr lang="fr-FR" sz="2400" i="1" dirty="0">
              <a:latin typeface="Arial" panose="020B0604020202020204" pitchFamily="34" charset="0"/>
              <a:cs typeface="Arial" panose="020B0604020202020204" pitchFamily="34" charset="0"/>
            </a:endParaRPr>
          </a:p>
        </p:txBody>
      </p:sp>
      <p:sp>
        <p:nvSpPr>
          <p:cNvPr id="2" name="ZoneTexte 1"/>
          <p:cNvSpPr txBox="1"/>
          <p:nvPr/>
        </p:nvSpPr>
        <p:spPr>
          <a:xfrm>
            <a:off x="5937337" y="5962389"/>
            <a:ext cx="1765227" cy="369332"/>
          </a:xfrm>
          <a:prstGeom prst="rect">
            <a:avLst/>
          </a:prstGeom>
          <a:noFill/>
        </p:spPr>
        <p:txBody>
          <a:bodyPr wrap="none" rtlCol="0">
            <a:spAutoFit/>
          </a:bodyPr>
          <a:lstStyle/>
          <a:p>
            <a:r>
              <a:rPr lang="fr-FR" dirty="0" smtClean="0"/>
              <a:t>Julien Cuminetto</a:t>
            </a:r>
            <a:endParaRPr lang="fr-FR" dirty="0"/>
          </a:p>
        </p:txBody>
      </p:sp>
    </p:spTree>
    <p:extLst>
      <p:ext uri="{BB962C8B-B14F-4D97-AF65-F5344CB8AC3E}">
        <p14:creationId xmlns:p14="http://schemas.microsoft.com/office/powerpoint/2010/main" val="1939140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850" y="876300"/>
            <a:ext cx="8229600" cy="5265738"/>
          </a:xfrm>
        </p:spPr>
        <p:txBody>
          <a:bodyPr/>
          <a:lstStyle/>
          <a:p>
            <a:pPr marL="0" indent="0" algn="ctr">
              <a:buNone/>
              <a:defRPr/>
            </a:pPr>
            <a:r>
              <a:rPr lang="fr-FR" sz="2400" b="1" u="sng" dirty="0" smtClean="0"/>
              <a:t>Le débat : </a:t>
            </a:r>
            <a:endParaRPr lang="fr-FR" sz="2400" b="1" dirty="0" smtClean="0"/>
          </a:p>
          <a:p>
            <a:pPr>
              <a:defRPr/>
            </a:pPr>
            <a:endParaRPr lang="fr-FR" sz="1800" u="sng" dirty="0"/>
          </a:p>
          <a:p>
            <a:pPr marL="285750" indent="-285750" algn="just">
              <a:buFontTx/>
              <a:buChar char="-"/>
              <a:defRPr/>
            </a:pPr>
            <a:r>
              <a:rPr lang="fr-FR" sz="1800" b="0" dirty="0" smtClean="0"/>
              <a:t>Constitutif </a:t>
            </a:r>
            <a:r>
              <a:rPr lang="fr-FR" sz="1800" b="0" dirty="0"/>
              <a:t>de l'espace public en démocratie. </a:t>
            </a:r>
            <a:endParaRPr lang="fr-FR" sz="1800" b="0" dirty="0" smtClean="0"/>
          </a:p>
          <a:p>
            <a:pPr marL="285750" indent="-285750" algn="just">
              <a:buFontTx/>
              <a:buChar char="-"/>
              <a:defRPr/>
            </a:pPr>
            <a:endParaRPr lang="fr-FR" sz="1800" b="0" dirty="0"/>
          </a:p>
          <a:p>
            <a:pPr marL="285750" indent="-285750" algn="just">
              <a:buFontTx/>
              <a:buChar char="-"/>
              <a:defRPr/>
            </a:pPr>
            <a:r>
              <a:rPr lang="fr-FR" sz="1800" b="0" dirty="0" smtClean="0"/>
              <a:t>Comme </a:t>
            </a:r>
            <a:r>
              <a:rPr lang="fr-FR" sz="1800" b="0" dirty="0"/>
              <a:t>pratique démocratique, il vise la recherche d'un compromis ou d'un consensus sur fond de divergence des points de vue, voire de conflit. </a:t>
            </a:r>
            <a:endParaRPr lang="fr-FR" sz="1800" b="0" dirty="0" smtClean="0"/>
          </a:p>
          <a:p>
            <a:pPr marL="285750" indent="-285750" algn="just">
              <a:buFontTx/>
              <a:buChar char="-"/>
              <a:defRPr/>
            </a:pPr>
            <a:endParaRPr lang="fr-FR" sz="1800" b="0" dirty="0"/>
          </a:p>
          <a:p>
            <a:pPr marL="285750" indent="-285750" algn="just">
              <a:buFontTx/>
              <a:buChar char="-"/>
              <a:defRPr/>
            </a:pPr>
            <a:r>
              <a:rPr lang="fr-FR" sz="1800" b="0" dirty="0" smtClean="0"/>
              <a:t>Liberté d’expression et pluralité des points de vue, dans un respect des valeurs de la République. </a:t>
            </a:r>
          </a:p>
          <a:p>
            <a:pPr marL="285750" indent="-285750" algn="just">
              <a:buFontTx/>
              <a:buChar char="-"/>
              <a:defRPr/>
            </a:pPr>
            <a:endParaRPr lang="fr-FR" sz="1800" b="0" dirty="0"/>
          </a:p>
          <a:p>
            <a:pPr marL="285750" indent="-285750" algn="just">
              <a:buFontTx/>
              <a:buChar char="-"/>
              <a:defRPr/>
            </a:pPr>
            <a:r>
              <a:rPr lang="fr-FR" sz="1800" b="0" dirty="0" smtClean="0"/>
              <a:t>Construction du jugement et du civisme </a:t>
            </a:r>
          </a:p>
          <a:p>
            <a:pPr marL="285750" indent="-285750" algn="just">
              <a:buFontTx/>
              <a:buChar char="-"/>
              <a:defRPr/>
            </a:pPr>
            <a:endParaRPr lang="fr-FR" sz="1800" b="0" dirty="0" smtClean="0">
              <a:sym typeface="Wingdings"/>
            </a:endParaRPr>
          </a:p>
          <a:p>
            <a:pPr algn="just">
              <a:defRPr/>
            </a:pPr>
            <a:r>
              <a:rPr lang="fr-FR" sz="1800" dirty="0" smtClean="0">
                <a:sym typeface="Wingdings"/>
              </a:rPr>
              <a:t> éducation à la citoyenneté. </a:t>
            </a:r>
            <a:endParaRPr lang="fr-FR" sz="1800" dirty="0"/>
          </a:p>
        </p:txBody>
      </p:sp>
      <p:sp>
        <p:nvSpPr>
          <p:cNvPr id="29698"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99E828B9-53CD-B14F-B50B-B687DAF20499}" type="datetime1">
              <a:rPr lang="fr-FR" altLang="fr-FR" sz="1000">
                <a:solidFill>
                  <a:schemeClr val="bg2"/>
                </a:solidFill>
              </a:rPr>
              <a:pPr>
                <a:spcBef>
                  <a:spcPct val="0"/>
                </a:spcBef>
              </a:pPr>
              <a:t>10/04/2018</a:t>
            </a:fld>
            <a:endParaRPr lang="fr-FR" altLang="fr-FR" sz="1000">
              <a:solidFill>
                <a:schemeClr val="bg2"/>
              </a:solidFill>
            </a:endParaRPr>
          </a:p>
        </p:txBody>
      </p:sp>
      <p:sp>
        <p:nvSpPr>
          <p:cNvPr id="29699"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29700"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9861D4BF-446D-9143-94B8-E4F005BD308E}" type="slidenum">
              <a:rPr lang="fr-FR" altLang="fr-FR" sz="1000">
                <a:solidFill>
                  <a:schemeClr val="bg1"/>
                </a:solidFill>
              </a:rPr>
              <a:pPr>
                <a:spcBef>
                  <a:spcPct val="0"/>
                </a:spcBef>
              </a:pPr>
              <a:t>10</a:t>
            </a:fld>
            <a:endParaRPr lang="fr-FR" altLang="fr-FR" sz="1000">
              <a:solidFill>
                <a:schemeClr val="bg1"/>
              </a:solidFill>
            </a:endParaRPr>
          </a:p>
        </p:txBody>
      </p:sp>
    </p:spTree>
    <p:extLst>
      <p:ext uri="{BB962C8B-B14F-4D97-AF65-F5344CB8AC3E}">
        <p14:creationId xmlns:p14="http://schemas.microsoft.com/office/powerpoint/2010/main" val="1546516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a:xfrm>
            <a:off x="457200" y="571500"/>
            <a:ext cx="8229600" cy="533400"/>
          </a:xfrm>
        </p:spPr>
        <p:txBody>
          <a:bodyPr/>
          <a:lstStyle/>
          <a:p>
            <a:pPr algn="ctr"/>
            <a:r>
              <a:rPr lang="fr-FR" altLang="fr-FR" sz="2400" b="1" dirty="0" smtClean="0">
                <a:latin typeface="Verdana" charset="0"/>
                <a:ea typeface="ＭＳ Ｐゴシック" charset="-128"/>
                <a:cs typeface="Verdana" charset="0"/>
              </a:rPr>
              <a:t>Le </a:t>
            </a:r>
            <a:r>
              <a:rPr lang="fr-FR" altLang="fr-FR" sz="2400" b="1" dirty="0">
                <a:latin typeface="Verdana" charset="0"/>
                <a:ea typeface="ＭＳ Ｐゴシック" charset="-128"/>
                <a:cs typeface="Verdana" charset="0"/>
              </a:rPr>
              <a:t>dilemme moral :</a:t>
            </a:r>
          </a:p>
        </p:txBody>
      </p:sp>
      <p:sp>
        <p:nvSpPr>
          <p:cNvPr id="3" name="Espace réservé du contenu 2"/>
          <p:cNvSpPr>
            <a:spLocks noGrp="1"/>
          </p:cNvSpPr>
          <p:nvPr>
            <p:ph idx="1"/>
          </p:nvPr>
        </p:nvSpPr>
        <p:spPr>
          <a:xfrm>
            <a:off x="457200" y="1395413"/>
            <a:ext cx="8229600" cy="4525962"/>
          </a:xfrm>
        </p:spPr>
        <p:txBody>
          <a:bodyPr/>
          <a:lstStyle/>
          <a:p>
            <a:pPr algn="just">
              <a:defRPr/>
            </a:pPr>
            <a:endParaRPr lang="fr-FR" sz="1800" dirty="0" smtClean="0"/>
          </a:p>
          <a:p>
            <a:pPr marL="285750" indent="-285750" algn="just">
              <a:buFontTx/>
              <a:buChar char="-"/>
              <a:defRPr/>
            </a:pPr>
            <a:r>
              <a:rPr lang="fr-FR" sz="1800" dirty="0" smtClean="0"/>
              <a:t>Placer les élèves en position d’acteurs.</a:t>
            </a:r>
          </a:p>
          <a:p>
            <a:pPr marL="285750" indent="-285750" algn="just">
              <a:buFontTx/>
              <a:buChar char="-"/>
              <a:defRPr/>
            </a:pPr>
            <a:endParaRPr lang="fr-FR" sz="1800" dirty="0" smtClean="0"/>
          </a:p>
          <a:p>
            <a:pPr marL="285750" indent="-285750" algn="just">
              <a:buFontTx/>
              <a:buChar char="-"/>
              <a:defRPr/>
            </a:pPr>
            <a:r>
              <a:rPr lang="fr-FR" sz="1800" dirty="0" smtClean="0"/>
              <a:t>Les </a:t>
            </a:r>
            <a:r>
              <a:rPr lang="fr-FR" sz="1800" dirty="0"/>
              <a:t>mettre en situation de travailler </a:t>
            </a:r>
            <a:r>
              <a:rPr lang="fr-FR" sz="1800" dirty="0" smtClean="0"/>
              <a:t>l’oral.</a:t>
            </a:r>
          </a:p>
          <a:p>
            <a:pPr marL="285750" indent="-285750" algn="just">
              <a:buFontTx/>
              <a:buChar char="-"/>
              <a:defRPr/>
            </a:pPr>
            <a:endParaRPr lang="fr-FR" sz="1800" b="0" dirty="0" smtClean="0"/>
          </a:p>
          <a:p>
            <a:pPr marL="285750" indent="-285750" algn="just">
              <a:buFontTx/>
              <a:buChar char="-"/>
              <a:defRPr/>
            </a:pPr>
            <a:r>
              <a:rPr lang="fr-FR" sz="1800" dirty="0" smtClean="0"/>
              <a:t>Faire éprouver </a:t>
            </a:r>
            <a:r>
              <a:rPr lang="fr-FR" sz="1800" dirty="0"/>
              <a:t>des valeurs et notions </a:t>
            </a:r>
            <a:r>
              <a:rPr lang="fr-FR" sz="1800" dirty="0" smtClean="0"/>
              <a:t>républicaines</a:t>
            </a:r>
            <a:r>
              <a:rPr lang="fr-FR" sz="1800" b="0" dirty="0"/>
              <a:t> </a:t>
            </a:r>
            <a:r>
              <a:rPr lang="fr-FR" sz="1800" b="0" dirty="0" smtClean="0">
                <a:sym typeface="Wingdings"/>
              </a:rPr>
              <a:t>préparer l’élève à la citoyenneté  Le dilemme crée une tension qui éprouve une valeur. </a:t>
            </a:r>
          </a:p>
          <a:p>
            <a:pPr marL="285750" indent="-285750" algn="just">
              <a:buFontTx/>
              <a:buChar char="-"/>
              <a:defRPr/>
            </a:pPr>
            <a:endParaRPr lang="fr-FR" sz="1800" b="0" dirty="0">
              <a:sym typeface="Wingdings"/>
            </a:endParaRPr>
          </a:p>
          <a:p>
            <a:pPr marL="285750" indent="-285750" algn="just">
              <a:buFontTx/>
              <a:buChar char="-"/>
              <a:defRPr/>
            </a:pPr>
            <a:r>
              <a:rPr lang="fr-FR" sz="1800" b="0" dirty="0" smtClean="0">
                <a:sym typeface="Wingdings"/>
              </a:rPr>
              <a:t>Outil de </a:t>
            </a:r>
            <a:r>
              <a:rPr lang="fr-FR" sz="1800" dirty="0" smtClean="0">
                <a:sym typeface="Wingdings"/>
              </a:rPr>
              <a:t>décentration</a:t>
            </a:r>
            <a:r>
              <a:rPr lang="fr-FR" sz="1800" b="0" dirty="0" smtClean="0">
                <a:sym typeface="Wingdings"/>
              </a:rPr>
              <a:t>. </a:t>
            </a:r>
          </a:p>
          <a:p>
            <a:pPr marL="285750" indent="-285750" algn="just">
              <a:buFontTx/>
              <a:buChar char="-"/>
              <a:defRPr/>
            </a:pPr>
            <a:endParaRPr lang="fr-FR" sz="1800" b="0" dirty="0">
              <a:sym typeface="Wingdings"/>
            </a:endParaRPr>
          </a:p>
          <a:p>
            <a:pPr marL="285750" indent="-285750" algn="just">
              <a:buFontTx/>
              <a:buChar char="-"/>
              <a:defRPr/>
            </a:pPr>
            <a:r>
              <a:rPr lang="fr-FR" sz="1800" b="0" dirty="0"/>
              <a:t>Un outil de développement du </a:t>
            </a:r>
            <a:r>
              <a:rPr lang="fr-FR" sz="1800" dirty="0"/>
              <a:t>jugement par l’argumentation</a:t>
            </a:r>
            <a:r>
              <a:rPr lang="fr-FR" sz="1800" dirty="0" smtClean="0"/>
              <a:t>.</a:t>
            </a:r>
            <a:endParaRPr lang="fr-FR" sz="1800" dirty="0" smtClean="0">
              <a:sym typeface="Wingdings"/>
            </a:endParaRPr>
          </a:p>
          <a:p>
            <a:pPr marL="285750" indent="-285750" algn="just">
              <a:buFontTx/>
              <a:buChar char="-"/>
              <a:defRPr/>
            </a:pPr>
            <a:endParaRPr lang="fr-FR" sz="1800" dirty="0">
              <a:sym typeface="Wingdings"/>
            </a:endParaRPr>
          </a:p>
          <a:p>
            <a:pPr>
              <a:defRPr/>
            </a:pPr>
            <a:endParaRPr lang="fr-FR" dirty="0"/>
          </a:p>
        </p:txBody>
      </p:sp>
      <p:sp>
        <p:nvSpPr>
          <p:cNvPr id="3686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F4EA3D44-83B0-B546-A877-389CCE5FFC1E}" type="datetime1">
              <a:rPr lang="fr-FR" altLang="fr-FR" sz="1000">
                <a:solidFill>
                  <a:schemeClr val="bg2"/>
                </a:solidFill>
              </a:rPr>
              <a:pPr>
                <a:spcBef>
                  <a:spcPct val="0"/>
                </a:spcBef>
              </a:pPr>
              <a:t>10/04/2018</a:t>
            </a:fld>
            <a:endParaRPr lang="fr-FR" altLang="fr-FR" sz="1000">
              <a:solidFill>
                <a:schemeClr val="bg2"/>
              </a:solidFill>
            </a:endParaRPr>
          </a:p>
        </p:txBody>
      </p:sp>
      <p:sp>
        <p:nvSpPr>
          <p:cNvPr id="3686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36869"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CFC3362A-0BBE-2448-AABA-3F307A74F329}" type="slidenum">
              <a:rPr lang="fr-FR" altLang="fr-FR" sz="1000">
                <a:solidFill>
                  <a:schemeClr val="bg1"/>
                </a:solidFill>
              </a:rPr>
              <a:pPr>
                <a:spcBef>
                  <a:spcPct val="0"/>
                </a:spcBef>
              </a:pPr>
              <a:t>11</a:t>
            </a:fld>
            <a:endParaRPr lang="fr-FR" altLang="fr-FR" sz="1000">
              <a:solidFill>
                <a:schemeClr val="bg1"/>
              </a:solidFill>
            </a:endParaRPr>
          </a:p>
        </p:txBody>
      </p:sp>
    </p:spTree>
    <p:extLst>
      <p:ext uri="{BB962C8B-B14F-4D97-AF65-F5344CB8AC3E}">
        <p14:creationId xmlns:p14="http://schemas.microsoft.com/office/powerpoint/2010/main" val="346180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65210A54-4412-074D-8779-FF35FE92E46F}" type="datetime1">
              <a:rPr lang="fr-FR" altLang="fr-FR" sz="1000">
                <a:solidFill>
                  <a:schemeClr val="bg2"/>
                </a:solidFill>
              </a:rPr>
              <a:pPr>
                <a:spcBef>
                  <a:spcPct val="0"/>
                </a:spcBef>
              </a:pPr>
              <a:t>10/04/2018</a:t>
            </a:fld>
            <a:endParaRPr lang="fr-FR" altLang="fr-FR" sz="1000">
              <a:solidFill>
                <a:schemeClr val="bg2"/>
              </a:solidFill>
            </a:endParaRPr>
          </a:p>
        </p:txBody>
      </p:sp>
      <p:sp>
        <p:nvSpPr>
          <p:cNvPr id="37890"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37891"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B44B42A5-06CB-EE4A-B28F-26D23E2CA510}" type="slidenum">
              <a:rPr lang="fr-FR" altLang="fr-FR" sz="1000">
                <a:solidFill>
                  <a:schemeClr val="bg1"/>
                </a:solidFill>
              </a:rPr>
              <a:pPr>
                <a:spcBef>
                  <a:spcPct val="0"/>
                </a:spcBef>
              </a:pPr>
              <a:t>12</a:t>
            </a:fld>
            <a:endParaRPr lang="fr-FR" altLang="fr-FR" sz="1000">
              <a:solidFill>
                <a:schemeClr val="bg1"/>
              </a:solidFill>
            </a:endParaRPr>
          </a:p>
        </p:txBody>
      </p:sp>
      <p:pic>
        <p:nvPicPr>
          <p:cNvPr id="37892"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245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F4424E82-8384-E944-95F2-6C3C7093675E}" type="datetime1">
              <a:rPr lang="fr-FR" altLang="fr-FR" sz="1000">
                <a:solidFill>
                  <a:schemeClr val="bg2"/>
                </a:solidFill>
              </a:rPr>
              <a:pPr>
                <a:spcBef>
                  <a:spcPct val="0"/>
                </a:spcBef>
              </a:pPr>
              <a:t>10/04/2018</a:t>
            </a:fld>
            <a:endParaRPr lang="fr-FR" altLang="fr-FR" sz="1000">
              <a:solidFill>
                <a:schemeClr val="bg2"/>
              </a:solidFill>
            </a:endParaRPr>
          </a:p>
        </p:txBody>
      </p:sp>
      <p:sp>
        <p:nvSpPr>
          <p:cNvPr id="38914"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38915"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BF49E047-CAB2-4C4C-966A-595D57375C6B}" type="slidenum">
              <a:rPr lang="fr-FR" altLang="fr-FR" sz="1000">
                <a:solidFill>
                  <a:schemeClr val="bg1"/>
                </a:solidFill>
              </a:rPr>
              <a:pPr>
                <a:spcBef>
                  <a:spcPct val="0"/>
                </a:spcBef>
              </a:pPr>
              <a:t>13</a:t>
            </a:fld>
            <a:endParaRPr lang="fr-FR" altLang="fr-FR" sz="1000">
              <a:solidFill>
                <a:schemeClr val="bg1"/>
              </a:solidFill>
            </a:endParaRPr>
          </a:p>
        </p:txBody>
      </p:sp>
      <p:pic>
        <p:nvPicPr>
          <p:cNvPr id="38916"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19150"/>
            <a:ext cx="91440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948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a date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5A96B373-F117-8A44-9B2D-0B94518E3DCF}" type="datetime1">
              <a:rPr lang="fr-FR" altLang="fr-FR" sz="1000">
                <a:solidFill>
                  <a:schemeClr val="bg2"/>
                </a:solidFill>
              </a:rPr>
              <a:pPr>
                <a:spcBef>
                  <a:spcPct val="0"/>
                </a:spcBef>
              </a:pPr>
              <a:t>10/04/2018</a:t>
            </a:fld>
            <a:endParaRPr lang="fr-FR" altLang="fr-FR" sz="1000">
              <a:solidFill>
                <a:schemeClr val="bg2"/>
              </a:solidFill>
            </a:endParaRPr>
          </a:p>
        </p:txBody>
      </p:sp>
      <p:sp>
        <p:nvSpPr>
          <p:cNvPr id="39938" name="Espace réservé du pied de page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39939"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5F4045D2-803D-8546-9F78-6DBB19C76914}" type="slidenum">
              <a:rPr lang="fr-FR" altLang="fr-FR" sz="1000">
                <a:solidFill>
                  <a:schemeClr val="bg1"/>
                </a:solidFill>
              </a:rPr>
              <a:pPr>
                <a:spcBef>
                  <a:spcPct val="0"/>
                </a:spcBef>
              </a:pPr>
              <a:t>14</a:t>
            </a:fld>
            <a:endParaRPr lang="fr-FR" altLang="fr-FR" sz="1000">
              <a:solidFill>
                <a:schemeClr val="bg1"/>
              </a:solidFill>
            </a:endParaRPr>
          </a:p>
        </p:txBody>
      </p:sp>
      <p:pic>
        <p:nvPicPr>
          <p:cNvPr id="39940"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44600"/>
            <a:ext cx="91440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077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p:nvPr>
        </p:nvSpPr>
        <p:spPr>
          <a:xfrm>
            <a:off x="457200" y="571500"/>
            <a:ext cx="8229600" cy="319088"/>
          </a:xfrm>
        </p:spPr>
        <p:txBody>
          <a:bodyPr>
            <a:normAutofit fontScale="90000"/>
          </a:bodyPr>
          <a:lstStyle/>
          <a:p>
            <a:r>
              <a:rPr lang="fr-FR" altLang="fr-FR" sz="2000" dirty="0" smtClean="0">
                <a:solidFill>
                  <a:schemeClr val="accent1"/>
                </a:solidFill>
                <a:latin typeface="Verdana" charset="0"/>
                <a:ea typeface="ＭＳ Ｐゴシック" charset="-128"/>
                <a:cs typeface="Verdana" charset="0"/>
              </a:rPr>
              <a:t>Exemple de dilemme pour éprouver la valeur de la liberté :</a:t>
            </a:r>
            <a:endParaRPr lang="fr-FR" altLang="fr-FR" sz="2000" dirty="0">
              <a:solidFill>
                <a:schemeClr val="accent1"/>
              </a:solidFill>
              <a:latin typeface="Verdana" charset="0"/>
              <a:ea typeface="ＭＳ Ｐゴシック" charset="-128"/>
              <a:cs typeface="Verdana" charset="0"/>
            </a:endParaRPr>
          </a:p>
        </p:txBody>
      </p:sp>
      <p:sp>
        <p:nvSpPr>
          <p:cNvPr id="40962" name="Espace réservé du contenu 2"/>
          <p:cNvSpPr>
            <a:spLocks noGrp="1"/>
          </p:cNvSpPr>
          <p:nvPr>
            <p:ph idx="1"/>
          </p:nvPr>
        </p:nvSpPr>
        <p:spPr>
          <a:xfrm>
            <a:off x="2316163" y="1039813"/>
            <a:ext cx="6656387" cy="5681662"/>
          </a:xfrm>
        </p:spPr>
        <p:txBody>
          <a:bodyPr>
            <a:normAutofit/>
          </a:bodyPr>
          <a:lstStyle/>
          <a:p>
            <a:pPr marL="0" indent="0" algn="just">
              <a:buNone/>
            </a:pPr>
            <a:r>
              <a:rPr lang="fr-FR" altLang="fr-FR" sz="1600" b="0" dirty="0">
                <a:latin typeface="Verdana" charset="0"/>
                <a:ea typeface="ＭＳ Ｐゴシック" charset="-128"/>
                <a:cs typeface="ＭＳ Ｐゴシック" charset="-128"/>
              </a:rPr>
              <a:t>« </a:t>
            </a:r>
            <a:r>
              <a:rPr lang="fr-FR" altLang="fr-FR" sz="1600" b="0" dirty="0" smtClean="0">
                <a:latin typeface="Verdana" charset="0"/>
                <a:ea typeface="ＭＳ Ｐゴシック" charset="-128"/>
                <a:cs typeface="ＭＳ Ｐゴシック" charset="-128"/>
              </a:rPr>
              <a:t>Adam est </a:t>
            </a:r>
            <a:r>
              <a:rPr lang="fr-FR" altLang="fr-FR" sz="1600" b="0" dirty="0">
                <a:latin typeface="Verdana" charset="0"/>
                <a:ea typeface="ＭＳ Ｐゴシック" charset="-128"/>
                <a:cs typeface="ＭＳ Ｐゴシック" charset="-128"/>
              </a:rPr>
              <a:t>un élève en grande difficulté dans sa classe de 4e. Il ne comprends pas toujours les cours de ses professeurs, se retrouve souvent puni et dans le bureau de la CPE. Ses parents ne savent plus comment s’y prendre pour l’aider. Sa mère ne travaille pas et s’occupe de ses 4 petits frères et  sœurs. Et il ne voit quasiment pas son père qui travaille dans un commerce la journée et dans la sécurité la nuit pour pouvoir subvenir aux besoins de sa famille. </a:t>
            </a:r>
          </a:p>
          <a:p>
            <a:pPr marL="0" indent="0" algn="just">
              <a:buNone/>
            </a:pPr>
            <a:r>
              <a:rPr lang="fr-FR" altLang="fr-FR" sz="1600" b="0" dirty="0">
                <a:latin typeface="Verdana" charset="0"/>
                <a:ea typeface="ＭＳ Ｐゴシック" charset="-128"/>
                <a:cs typeface="ＭＳ Ｐゴシック" charset="-128"/>
              </a:rPr>
              <a:t>Il a l’impression que les enseignants n’arrivent pas à le motiver et lui</a:t>
            </a:r>
            <a:r>
              <a:rPr lang="mr-IN" altLang="fr-FR" sz="1600" b="0" dirty="0">
                <a:latin typeface="Verdana" charset="0"/>
                <a:ea typeface="ＭＳ Ｐゴシック" charset="-128"/>
                <a:cs typeface="ＭＳ Ｐゴシック" charset="-128"/>
              </a:rPr>
              <a:t>-</a:t>
            </a:r>
            <a:r>
              <a:rPr lang="fr-FR" altLang="fr-FR" sz="1600" b="0" dirty="0">
                <a:latin typeface="Verdana" charset="0"/>
                <a:ea typeface="ＭＳ Ｐゴシック" charset="-128"/>
                <a:cs typeface="ＭＳ Ｐゴシック" charset="-128"/>
              </a:rPr>
              <a:t>même se demande parfois ce qu’il fait au collège alors qu’il pourrait très bien rester chez lui à jouer à la PS4. </a:t>
            </a:r>
          </a:p>
          <a:p>
            <a:pPr marL="0" indent="0" algn="just">
              <a:buNone/>
            </a:pPr>
            <a:r>
              <a:rPr lang="fr-FR" altLang="fr-FR" sz="1600" b="0" dirty="0">
                <a:latin typeface="Verdana" charset="0"/>
                <a:ea typeface="ＭＳ Ｐゴシック" charset="-128"/>
                <a:cs typeface="ＭＳ Ｐゴシック" charset="-128"/>
              </a:rPr>
              <a:t>Un jour, un « grand » du quartier, qui roule en Mercedes coupé-cabriolé, lui demande si ça l’intéresse de travailler pour lui plutôt que d’aller au collège. Il lui propose en fait de « guetter » la police pour protéger son commerce de cannabis. En échange de ce « service », il le rémunèrera 50€ par jour. </a:t>
            </a:r>
          </a:p>
          <a:p>
            <a:pPr marL="0" indent="0" algn="just">
              <a:buNone/>
            </a:pPr>
            <a:r>
              <a:rPr lang="fr-FR" altLang="fr-FR" sz="1600" b="0" dirty="0" smtClean="0">
                <a:latin typeface="Verdana" charset="0"/>
                <a:ea typeface="ＭＳ Ｐゴシック" charset="-128"/>
                <a:cs typeface="ＭＳ Ｐゴシック" charset="-128"/>
              </a:rPr>
              <a:t>Adam doit </a:t>
            </a:r>
            <a:r>
              <a:rPr lang="fr-FR" altLang="fr-FR" sz="1600" b="0" dirty="0">
                <a:latin typeface="Verdana" charset="0"/>
                <a:ea typeface="ＭＳ Ｐゴシック" charset="-128"/>
                <a:cs typeface="ＭＳ Ｐゴシック" charset="-128"/>
              </a:rPr>
              <a:t>donc choisir entre aller au collège pour tenter de réussir son passage en 3</a:t>
            </a:r>
            <a:r>
              <a:rPr lang="fr-FR" altLang="fr-FR" sz="1600" b="0" baseline="30000" dirty="0">
                <a:latin typeface="Verdana" charset="0"/>
                <a:ea typeface="ＭＳ Ｐゴシック" charset="-128"/>
                <a:cs typeface="ＭＳ Ｐゴシック" charset="-128"/>
              </a:rPr>
              <a:t>e</a:t>
            </a:r>
            <a:r>
              <a:rPr lang="fr-FR" altLang="fr-FR" sz="1600" b="0" dirty="0">
                <a:latin typeface="Verdana" charset="0"/>
                <a:ea typeface="ＭＳ Ｐゴシック" charset="-128"/>
                <a:cs typeface="ＭＳ Ｐゴシック" charset="-128"/>
              </a:rPr>
              <a:t> et honorer ses parents qui se donnent corps et âmes pour leur famille, ou « guetter » pour un dealer qui lui propose un travail qui a l’air très simple, peu risqué et surtout avec un salaire </a:t>
            </a:r>
            <a:r>
              <a:rPr lang="fr-FR" altLang="fr-FR" sz="1600" b="0" dirty="0" smtClean="0">
                <a:latin typeface="Verdana" charset="0"/>
                <a:ea typeface="ＭＳ Ｐゴシック" charset="-128"/>
                <a:cs typeface="ＭＳ Ｐゴシック" charset="-128"/>
              </a:rPr>
              <a:t>inespéré !</a:t>
            </a:r>
            <a:endParaRPr lang="fr-FR" altLang="fr-FR" sz="1600" b="0" dirty="0">
              <a:latin typeface="Verdana" charset="0"/>
              <a:ea typeface="ＭＳ Ｐゴシック" charset="-128"/>
              <a:cs typeface="ＭＳ Ｐゴシック" charset="-128"/>
            </a:endParaRPr>
          </a:p>
          <a:p>
            <a:pPr marL="0" indent="0">
              <a:buNone/>
            </a:pPr>
            <a:endParaRPr lang="fr-FR" altLang="fr-FR" sz="1600" dirty="0">
              <a:latin typeface="Verdana" charset="0"/>
              <a:ea typeface="ＭＳ Ｐゴシック" charset="-128"/>
              <a:cs typeface="ＭＳ Ｐゴシック" charset="-128"/>
            </a:endParaRPr>
          </a:p>
        </p:txBody>
      </p:sp>
      <p:sp>
        <p:nvSpPr>
          <p:cNvPr id="40963"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3977FB3A-0E7E-3144-A9C1-5098E5670364}" type="datetime1">
              <a:rPr lang="fr-FR" altLang="fr-FR" sz="1000">
                <a:solidFill>
                  <a:schemeClr val="bg2"/>
                </a:solidFill>
              </a:rPr>
              <a:pPr>
                <a:spcBef>
                  <a:spcPct val="0"/>
                </a:spcBef>
              </a:pPr>
              <a:t>10/04/2018</a:t>
            </a:fld>
            <a:endParaRPr lang="fr-FR" altLang="fr-FR" sz="1000">
              <a:solidFill>
                <a:schemeClr val="bg2"/>
              </a:solidFill>
            </a:endParaRPr>
          </a:p>
        </p:txBody>
      </p:sp>
      <p:sp>
        <p:nvSpPr>
          <p:cNvPr id="40964"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40965"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4F2D34FA-1804-C443-877F-8FDAC99DA259}" type="slidenum">
              <a:rPr lang="fr-FR" altLang="fr-FR" sz="1000">
                <a:solidFill>
                  <a:schemeClr val="bg1"/>
                </a:solidFill>
              </a:rPr>
              <a:pPr>
                <a:spcBef>
                  <a:spcPct val="0"/>
                </a:spcBef>
              </a:pPr>
              <a:t>15</a:t>
            </a:fld>
            <a:endParaRPr lang="fr-FR" altLang="fr-FR" sz="1000">
              <a:solidFill>
                <a:schemeClr val="bg1"/>
              </a:solidFill>
            </a:endParaRPr>
          </a:p>
        </p:txBody>
      </p:sp>
      <p:cxnSp>
        <p:nvCxnSpPr>
          <p:cNvPr id="8" name="Connecteur droit avec flèche 7"/>
          <p:cNvCxnSpPr>
            <a:cxnSpLocks noChangeShapeType="1"/>
          </p:cNvCxnSpPr>
          <p:nvPr/>
        </p:nvCxnSpPr>
        <p:spPr bwMode="auto">
          <a:xfrm flipH="1">
            <a:off x="1555750" y="1543050"/>
            <a:ext cx="808038" cy="0"/>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Connecteur droit avec flèche 11"/>
          <p:cNvCxnSpPr>
            <a:cxnSpLocks noChangeShapeType="1"/>
          </p:cNvCxnSpPr>
          <p:nvPr/>
        </p:nvCxnSpPr>
        <p:spPr bwMode="auto">
          <a:xfrm flipH="1">
            <a:off x="1460500" y="2600325"/>
            <a:ext cx="985838" cy="0"/>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 name="ZoneTexte 12"/>
          <p:cNvSpPr txBox="1">
            <a:spLocks noChangeArrowheads="1"/>
          </p:cNvSpPr>
          <p:nvPr/>
        </p:nvSpPr>
        <p:spPr bwMode="auto">
          <a:xfrm>
            <a:off x="-69850" y="1358900"/>
            <a:ext cx="162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800">
                <a:latin typeface="Calibri" charset="0"/>
              </a:rPr>
              <a:t>L’échec scolaire</a:t>
            </a:r>
          </a:p>
        </p:txBody>
      </p:sp>
      <p:sp>
        <p:nvSpPr>
          <p:cNvPr id="14" name="ZoneTexte 13"/>
          <p:cNvSpPr txBox="1">
            <a:spLocks noChangeArrowheads="1"/>
          </p:cNvSpPr>
          <p:nvPr/>
        </p:nvSpPr>
        <p:spPr bwMode="auto">
          <a:xfrm>
            <a:off x="0" y="2416175"/>
            <a:ext cx="1522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800">
                <a:latin typeface="Calibri" charset="0"/>
              </a:rPr>
              <a:t>Réalité sociale</a:t>
            </a:r>
          </a:p>
        </p:txBody>
      </p:sp>
      <p:cxnSp>
        <p:nvCxnSpPr>
          <p:cNvPr id="16" name="Connecteur droit avec flèche 15"/>
          <p:cNvCxnSpPr>
            <a:cxnSpLocks noChangeShapeType="1"/>
          </p:cNvCxnSpPr>
          <p:nvPr/>
        </p:nvCxnSpPr>
        <p:spPr bwMode="auto">
          <a:xfrm flipH="1" flipV="1">
            <a:off x="2152650" y="3692525"/>
            <a:ext cx="4319588" cy="1033463"/>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 name="ZoneTexte 16"/>
          <p:cNvSpPr txBox="1">
            <a:spLocks noChangeArrowheads="1"/>
          </p:cNvSpPr>
          <p:nvPr/>
        </p:nvSpPr>
        <p:spPr bwMode="auto">
          <a:xfrm>
            <a:off x="25400" y="3479800"/>
            <a:ext cx="2420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800">
                <a:latin typeface="Calibri" charset="0"/>
              </a:rPr>
              <a:t>La question du droit, </a:t>
            </a:r>
          </a:p>
          <a:p>
            <a:pPr>
              <a:spcBef>
                <a:spcPct val="0"/>
              </a:spcBef>
            </a:pPr>
            <a:r>
              <a:rPr lang="fr-FR" altLang="fr-FR" sz="1800">
                <a:latin typeface="Calibri" charset="0"/>
              </a:rPr>
              <a:t>De la légalité</a:t>
            </a:r>
          </a:p>
          <a:p>
            <a:pPr>
              <a:spcBef>
                <a:spcPct val="0"/>
              </a:spcBef>
            </a:pPr>
            <a:r>
              <a:rPr lang="fr-FR" altLang="fr-FR" sz="1800">
                <a:latin typeface="Calibri" charset="0"/>
              </a:rPr>
              <a:t>La justice des mineurs</a:t>
            </a:r>
            <a:r>
              <a:rPr lang="mr-IN" altLang="fr-FR" sz="1800">
                <a:latin typeface="Calibri" charset="0"/>
                <a:ea typeface="Mangal" charset="0"/>
                <a:cs typeface="Mangal" charset="0"/>
              </a:rPr>
              <a:t>…</a:t>
            </a:r>
            <a:endParaRPr lang="fr-FR" altLang="fr-FR" sz="1800">
              <a:latin typeface="Calibri" charset="0"/>
            </a:endParaRPr>
          </a:p>
        </p:txBody>
      </p:sp>
      <p:cxnSp>
        <p:nvCxnSpPr>
          <p:cNvPr id="19" name="Connecteur droit avec flèche 18"/>
          <p:cNvCxnSpPr>
            <a:cxnSpLocks noChangeShapeType="1"/>
          </p:cNvCxnSpPr>
          <p:nvPr/>
        </p:nvCxnSpPr>
        <p:spPr bwMode="auto">
          <a:xfrm flipH="1" flipV="1">
            <a:off x="1954213" y="5154613"/>
            <a:ext cx="1738312" cy="342900"/>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 name="ZoneTexte 19"/>
          <p:cNvSpPr txBox="1">
            <a:spLocks noChangeArrowheads="1"/>
          </p:cNvSpPr>
          <p:nvPr/>
        </p:nvSpPr>
        <p:spPr bwMode="auto">
          <a:xfrm>
            <a:off x="-19050" y="4970463"/>
            <a:ext cx="2378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800">
                <a:latin typeface="Calibri" charset="0"/>
              </a:rPr>
              <a:t>Pour qui, pour quoi </a:t>
            </a:r>
          </a:p>
          <a:p>
            <a:pPr>
              <a:spcBef>
                <a:spcPct val="0"/>
              </a:spcBef>
            </a:pPr>
            <a:r>
              <a:rPr lang="fr-FR" altLang="fr-FR" sz="1800">
                <a:latin typeface="Calibri" charset="0"/>
              </a:rPr>
              <a:t>Travaille-t-on à l’école ?</a:t>
            </a:r>
          </a:p>
        </p:txBody>
      </p:sp>
      <p:cxnSp>
        <p:nvCxnSpPr>
          <p:cNvPr id="22" name="Connecteur droit avec flèche 21"/>
          <p:cNvCxnSpPr>
            <a:cxnSpLocks noChangeShapeType="1"/>
          </p:cNvCxnSpPr>
          <p:nvPr/>
        </p:nvCxnSpPr>
        <p:spPr bwMode="auto">
          <a:xfrm flipH="1">
            <a:off x="2316163" y="6246813"/>
            <a:ext cx="2754312" cy="134937"/>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0975" name="ZoneTexte 2"/>
          <p:cNvSpPr txBox="1">
            <a:spLocks noChangeArrowheads="1"/>
          </p:cNvSpPr>
          <p:nvPr/>
        </p:nvSpPr>
        <p:spPr bwMode="auto">
          <a:xfrm>
            <a:off x="66675" y="6157913"/>
            <a:ext cx="2206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lgn="ctr">
              <a:spcBef>
                <a:spcPct val="0"/>
              </a:spcBef>
            </a:pPr>
            <a:r>
              <a:rPr lang="fr-FR" altLang="fr-FR" sz="1800">
                <a:latin typeface="Calibri" charset="0"/>
              </a:rPr>
              <a:t>Question éprouvant ici la liberté</a:t>
            </a:r>
          </a:p>
        </p:txBody>
      </p:sp>
    </p:spTree>
    <p:extLst>
      <p:ext uri="{BB962C8B-B14F-4D97-AF65-F5344CB8AC3E}">
        <p14:creationId xmlns:p14="http://schemas.microsoft.com/office/powerpoint/2010/main" val="761210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u contenu 2"/>
          <p:cNvSpPr>
            <a:spLocks noGrp="1"/>
          </p:cNvSpPr>
          <p:nvPr>
            <p:ph idx="1"/>
          </p:nvPr>
        </p:nvSpPr>
        <p:spPr>
          <a:xfrm>
            <a:off x="450850" y="768350"/>
            <a:ext cx="8229600" cy="5643563"/>
          </a:xfrm>
        </p:spPr>
        <p:txBody>
          <a:bodyPr/>
          <a:lstStyle/>
          <a:p>
            <a:pPr marL="0" indent="0" algn="ctr">
              <a:buNone/>
            </a:pPr>
            <a:r>
              <a:rPr lang="fr-FR" altLang="fr-FR" sz="2400" b="1" dirty="0">
                <a:latin typeface="Verdana" charset="0"/>
                <a:ea typeface="ＭＳ Ｐゴシック" charset="-128"/>
                <a:cs typeface="ＭＳ Ｐゴシック" charset="-128"/>
              </a:rPr>
              <a:t>Le débat « </a:t>
            </a:r>
            <a:r>
              <a:rPr lang="fr-FR" altLang="fr-FR" sz="2400" b="1" dirty="0" err="1">
                <a:latin typeface="Verdana" charset="0"/>
                <a:ea typeface="ＭＳ Ｐゴシック" charset="-128"/>
                <a:cs typeface="ＭＳ Ｐゴシック" charset="-128"/>
              </a:rPr>
              <a:t>Qsort</a:t>
            </a:r>
            <a:r>
              <a:rPr lang="fr-FR" altLang="fr-FR" sz="2400" b="1" dirty="0">
                <a:latin typeface="Verdana" charset="0"/>
                <a:ea typeface="ＭＳ Ｐゴシック" charset="-128"/>
                <a:cs typeface="ＭＳ Ｐゴシック" charset="-128"/>
              </a:rPr>
              <a:t> » :</a:t>
            </a:r>
          </a:p>
          <a:p>
            <a:endParaRPr lang="fr-FR" altLang="fr-FR" sz="1800" dirty="0">
              <a:latin typeface="Verdana" charset="0"/>
              <a:ea typeface="ＭＳ Ｐゴシック" charset="-128"/>
              <a:cs typeface="ＭＳ Ｐゴシック" charset="-128"/>
            </a:endParaRPr>
          </a:p>
          <a:p>
            <a:pPr algn="just">
              <a:buFont typeface="Arial" charset="0"/>
              <a:buChar char="•"/>
            </a:pPr>
            <a:r>
              <a:rPr lang="fr-FR" altLang="fr-FR" sz="1800" b="0" dirty="0">
                <a:latin typeface="Verdana" charset="0"/>
                <a:ea typeface="ＭＳ Ｐゴシック" charset="-128"/>
                <a:cs typeface="ＭＳ Ｐゴシック" charset="-128"/>
              </a:rPr>
              <a:t>Technique qui permet une mise en place rapide (20 à 30 mn) d’une situation d’échanges entre et avec les élèves.</a:t>
            </a:r>
          </a:p>
          <a:p>
            <a:pPr algn="just">
              <a:buFont typeface="Arial" charset="0"/>
              <a:buChar char="•"/>
            </a:pPr>
            <a:endParaRPr lang="fr-FR" altLang="fr-FR" sz="1800" b="0" dirty="0">
              <a:latin typeface="Verdana" charset="0"/>
              <a:ea typeface="ＭＳ Ｐゴシック" charset="-128"/>
              <a:cs typeface="ＭＳ Ｐゴシック" charset="-128"/>
            </a:endParaRPr>
          </a:p>
          <a:p>
            <a:pPr algn="just">
              <a:buFont typeface="Arial" charset="0"/>
              <a:buChar char="•"/>
            </a:pPr>
            <a:r>
              <a:rPr lang="fr-FR" altLang="fr-FR" sz="1800" b="0" dirty="0" smtClean="0">
                <a:latin typeface="Verdana" charset="0"/>
                <a:ea typeface="ＭＳ Ｐゴシック" charset="-128"/>
                <a:cs typeface="ＭＳ Ｐゴシック" charset="-128"/>
              </a:rPr>
              <a:t>Permet </a:t>
            </a:r>
            <a:r>
              <a:rPr lang="fr-FR" altLang="fr-FR" sz="1800" b="0" dirty="0">
                <a:latin typeface="Verdana" charset="0"/>
                <a:ea typeface="ＭＳ Ｐゴシック" charset="-128"/>
                <a:cs typeface="ＭＳ Ｐゴシック" charset="-128"/>
              </a:rPr>
              <a:t>de faire découvrir l’existence de la multiplicité des opinions sur un sujet donné.</a:t>
            </a:r>
          </a:p>
          <a:p>
            <a:pPr algn="just">
              <a:buFont typeface="Arial" charset="0"/>
              <a:buChar char="•"/>
            </a:pPr>
            <a:endParaRPr lang="fr-FR" altLang="fr-FR" sz="1800" b="0" dirty="0">
              <a:latin typeface="Verdana" charset="0"/>
              <a:ea typeface="ＭＳ Ｐゴシック" charset="-128"/>
              <a:cs typeface="ＭＳ Ｐゴシック" charset="-128"/>
            </a:endParaRPr>
          </a:p>
          <a:p>
            <a:pPr algn="just">
              <a:buFont typeface="Arial" charset="0"/>
              <a:buChar char="•"/>
            </a:pPr>
            <a:r>
              <a:rPr lang="fr-FR" altLang="fr-FR" sz="1800" b="0" dirty="0" smtClean="0">
                <a:latin typeface="Verdana" charset="0"/>
                <a:ea typeface="ＭＳ Ｐゴシック" charset="-128"/>
                <a:cs typeface="ＭＳ Ｐゴシック" charset="-128"/>
              </a:rPr>
              <a:t>Outil idéal pour une séance 1 : susciter </a:t>
            </a:r>
            <a:r>
              <a:rPr lang="fr-FR" altLang="fr-FR" sz="1800" b="0" dirty="0">
                <a:latin typeface="Verdana" charset="0"/>
                <a:ea typeface="ＭＳ Ｐゴシック" charset="-128"/>
                <a:cs typeface="ＭＳ Ｐゴシック" charset="-128"/>
              </a:rPr>
              <a:t>la réflexion sur ses positions individuelles par rapport à celles des </a:t>
            </a:r>
            <a:r>
              <a:rPr lang="fr-FR" altLang="fr-FR" sz="1800" b="0" dirty="0" smtClean="0">
                <a:latin typeface="Verdana" charset="0"/>
                <a:ea typeface="ＭＳ Ｐゴシック" charset="-128"/>
                <a:cs typeface="ＭＳ Ｐゴシック" charset="-128"/>
              </a:rPr>
              <a:t>autres </a:t>
            </a:r>
            <a:endParaRPr lang="fr-FR" altLang="fr-FR" sz="1800" dirty="0">
              <a:latin typeface="Verdana" charset="0"/>
              <a:ea typeface="ＭＳ Ｐゴシック" charset="-128"/>
              <a:cs typeface="ＭＳ Ｐゴシック" charset="-128"/>
            </a:endParaRPr>
          </a:p>
          <a:p>
            <a:pPr marL="0" indent="0" algn="just">
              <a:buNone/>
            </a:pPr>
            <a:r>
              <a:rPr lang="fr-FR" altLang="fr-FR" sz="1800" b="0" smtClean="0">
                <a:latin typeface="Verdana" charset="0"/>
                <a:ea typeface="ＭＳ Ｐゴシック" charset="-128"/>
                <a:cs typeface="ＭＳ Ｐゴシック" charset="-128"/>
                <a:sym typeface="Wingdings"/>
              </a:rPr>
              <a:t>	 </a:t>
            </a:r>
            <a:r>
              <a:rPr lang="fr-FR" altLang="fr-FR" sz="1800" b="0" dirty="0" smtClean="0">
                <a:latin typeface="Verdana" charset="0"/>
                <a:ea typeface="ＭＳ Ｐゴシック" charset="-128"/>
                <a:cs typeface="ＭＳ Ｐゴシック" charset="-128"/>
                <a:sym typeface="Wingdings"/>
              </a:rPr>
              <a:t>entrée par la sensibilité. </a:t>
            </a:r>
            <a:endParaRPr lang="fr-FR" altLang="fr-FR" sz="1800" dirty="0">
              <a:latin typeface="Verdana" charset="0"/>
              <a:ea typeface="ＭＳ Ｐゴシック" charset="-128"/>
              <a:cs typeface="ＭＳ Ｐゴシック" charset="-128"/>
            </a:endParaRPr>
          </a:p>
        </p:txBody>
      </p:sp>
      <p:sp>
        <p:nvSpPr>
          <p:cNvPr id="50178"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4F630A47-5012-1244-8409-15DF4494A5B5}" type="datetime1">
              <a:rPr lang="fr-FR" altLang="fr-FR" sz="1000">
                <a:solidFill>
                  <a:schemeClr val="bg2"/>
                </a:solidFill>
              </a:rPr>
              <a:pPr>
                <a:spcBef>
                  <a:spcPct val="0"/>
                </a:spcBef>
              </a:pPr>
              <a:t>10/04/2018</a:t>
            </a:fld>
            <a:endParaRPr lang="fr-FR" altLang="fr-FR" sz="1000">
              <a:solidFill>
                <a:schemeClr val="bg2"/>
              </a:solidFill>
            </a:endParaRPr>
          </a:p>
        </p:txBody>
      </p:sp>
      <p:sp>
        <p:nvSpPr>
          <p:cNvPr id="50179"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50180"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FDBD4560-3873-1642-97C5-808B1A638D37}" type="slidenum">
              <a:rPr lang="fr-FR" altLang="fr-FR" sz="1000">
                <a:solidFill>
                  <a:schemeClr val="bg1"/>
                </a:solidFill>
              </a:rPr>
              <a:pPr>
                <a:spcBef>
                  <a:spcPct val="0"/>
                </a:spcBef>
              </a:pPr>
              <a:t>16</a:t>
            </a:fld>
            <a:endParaRPr lang="fr-FR" altLang="fr-FR" sz="1000">
              <a:solidFill>
                <a:schemeClr val="bg1"/>
              </a:solidFill>
            </a:endParaRPr>
          </a:p>
        </p:txBody>
      </p:sp>
    </p:spTree>
    <p:extLst>
      <p:ext uri="{BB962C8B-B14F-4D97-AF65-F5344CB8AC3E}">
        <p14:creationId xmlns:p14="http://schemas.microsoft.com/office/powerpoint/2010/main" val="660202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76F75E6B-5BB2-CA4F-B67C-32C6E38ADB00}" type="datetime1">
              <a:rPr lang="fr-FR" altLang="fr-FR" sz="1000">
                <a:solidFill>
                  <a:schemeClr val="bg2"/>
                </a:solidFill>
              </a:rPr>
              <a:pPr>
                <a:spcBef>
                  <a:spcPct val="0"/>
                </a:spcBef>
              </a:pPr>
              <a:t>10/04/2018</a:t>
            </a:fld>
            <a:endParaRPr lang="fr-FR" altLang="fr-FR" sz="1000">
              <a:solidFill>
                <a:schemeClr val="bg2"/>
              </a:solidFill>
            </a:endParaRPr>
          </a:p>
        </p:txBody>
      </p:sp>
      <p:sp>
        <p:nvSpPr>
          <p:cNvPr id="5120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51203"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9CFEE42E-92FB-F24D-AE1A-B158CFA93B50}" type="slidenum">
              <a:rPr lang="fr-FR" altLang="fr-FR" sz="1000">
                <a:solidFill>
                  <a:schemeClr val="bg1"/>
                </a:solidFill>
              </a:rPr>
              <a:pPr>
                <a:spcBef>
                  <a:spcPct val="0"/>
                </a:spcBef>
              </a:pPr>
              <a:t>17</a:t>
            </a:fld>
            <a:endParaRPr lang="fr-FR" altLang="fr-FR" sz="1000">
              <a:solidFill>
                <a:schemeClr val="bg1"/>
              </a:solidFill>
            </a:endParaRPr>
          </a:p>
        </p:txBody>
      </p:sp>
      <p:sp>
        <p:nvSpPr>
          <p:cNvPr id="51204" name="ZoneTexte 2"/>
          <p:cNvSpPr>
            <a:spLocks noGrp="1" noChangeArrowheads="1"/>
          </p:cNvSpPr>
          <p:nvPr>
            <p:ph idx="1"/>
          </p:nvPr>
        </p:nvSpPr>
        <p:spPr>
          <a:xfrm>
            <a:off x="225425" y="1019175"/>
            <a:ext cx="8680450" cy="4056063"/>
          </a:xfrm>
        </p:spPr>
        <p:txBody>
          <a:bodyPr>
            <a:spAutoFit/>
          </a:bodyPr>
          <a:lstStyle/>
          <a:p>
            <a:r>
              <a:rPr lang="fr-FR" altLang="fr-FR" sz="2000">
                <a:latin typeface="Verdana" charset="0"/>
                <a:ea typeface="ＭＳ Ｐゴシック" charset="-128"/>
                <a:cs typeface="ＭＳ Ｐゴシック" charset="-128"/>
              </a:rPr>
              <a:t>Exemple à partir d’une thématique sur la liberté* : </a:t>
            </a:r>
          </a:p>
          <a:p>
            <a:endParaRPr lang="fr-FR" altLang="fr-FR" sz="1800">
              <a:latin typeface="Verdana" charset="0"/>
              <a:ea typeface="ＭＳ Ｐゴシック" charset="-128"/>
              <a:cs typeface="ＭＳ Ｐゴシック" charset="-128"/>
            </a:endParaRPr>
          </a:p>
          <a:p>
            <a:r>
              <a:rPr lang="fr-FR" altLang="fr-FR" sz="1800">
                <a:latin typeface="Verdana" charset="0"/>
                <a:ea typeface="ＭＳ Ｐゴシック" charset="-128"/>
                <a:cs typeface="ＭＳ Ｐゴシック" charset="-128"/>
              </a:rPr>
              <a:t>1- La Liberté, c’est faire ce que l’on veut. </a:t>
            </a:r>
          </a:p>
          <a:p>
            <a:r>
              <a:rPr lang="fr-FR" altLang="fr-FR" sz="1800">
                <a:latin typeface="Verdana" charset="0"/>
                <a:ea typeface="ＭＳ Ｐゴシック" charset="-128"/>
                <a:cs typeface="ＭＳ Ｐゴシック" charset="-128"/>
              </a:rPr>
              <a:t>2- La Liberté, c’est le paradis.</a:t>
            </a:r>
          </a:p>
          <a:p>
            <a:r>
              <a:rPr lang="fr-FR" altLang="fr-FR" sz="1800">
                <a:latin typeface="Verdana" charset="0"/>
                <a:ea typeface="ＭＳ Ｐゴシック" charset="-128"/>
                <a:cs typeface="ＭＳ Ｐゴシック" charset="-128"/>
              </a:rPr>
              <a:t>3- La Liberté, il faut la prendre!</a:t>
            </a:r>
          </a:p>
          <a:p>
            <a:r>
              <a:rPr lang="fr-FR" altLang="fr-FR" sz="1800">
                <a:latin typeface="Verdana" charset="0"/>
                <a:ea typeface="ＭＳ Ｐゴシック" charset="-128"/>
                <a:cs typeface="ＭＳ Ｐゴシック" charset="-128"/>
              </a:rPr>
              <a:t>4- La Liberté se construit chaque jour.</a:t>
            </a:r>
          </a:p>
          <a:p>
            <a:r>
              <a:rPr lang="fr-FR" altLang="fr-FR" sz="1800">
                <a:latin typeface="Verdana" charset="0"/>
                <a:ea typeface="ＭＳ Ｐゴシック" charset="-128"/>
                <a:cs typeface="ＭＳ Ｐゴシック" charset="-128"/>
              </a:rPr>
              <a:t>5- La Liberté est le plus grand des biens.</a:t>
            </a:r>
          </a:p>
          <a:p>
            <a:r>
              <a:rPr lang="fr-FR" altLang="fr-FR" sz="1800">
                <a:latin typeface="Verdana" charset="0"/>
                <a:ea typeface="ＭＳ Ｐゴシック" charset="-128"/>
                <a:cs typeface="ＭＳ Ｐゴシック" charset="-128"/>
              </a:rPr>
              <a:t>6- La Liberté c’est l’esclavage, la guerre c’est la paix.</a:t>
            </a:r>
          </a:p>
          <a:p>
            <a:r>
              <a:rPr lang="fr-FR" altLang="fr-FR" sz="1800">
                <a:latin typeface="Verdana" charset="0"/>
                <a:ea typeface="ＭＳ Ｐゴシック" charset="-128"/>
                <a:cs typeface="ＭＳ Ｐゴシック" charset="-128"/>
              </a:rPr>
              <a:t>7- La Liberté est le droit de faire tout ce que permettent les lois.</a:t>
            </a:r>
          </a:p>
          <a:p>
            <a:r>
              <a:rPr lang="fr-FR" altLang="fr-FR" sz="1800">
                <a:latin typeface="Verdana" charset="0"/>
                <a:ea typeface="ＭＳ Ｐゴシック" charset="-128"/>
                <a:cs typeface="ＭＳ Ｐゴシック" charset="-128"/>
              </a:rPr>
              <a:t>8- La Liberté consiste à faire tout ce qui ne nuit pas à autrui.</a:t>
            </a:r>
          </a:p>
          <a:p>
            <a:r>
              <a:rPr lang="fr-FR" altLang="fr-FR" sz="1800">
                <a:latin typeface="Verdana" charset="0"/>
                <a:ea typeface="ＭＳ Ｐゴシック" charset="-128"/>
                <a:cs typeface="ＭＳ Ｐゴシック" charset="-128"/>
              </a:rPr>
              <a:t>9- La Liberté ne sert à rien si on est pauvre.</a:t>
            </a:r>
          </a:p>
          <a:p>
            <a:r>
              <a:rPr lang="fr-FR" altLang="fr-FR" sz="1800">
                <a:latin typeface="Verdana" charset="0"/>
                <a:ea typeface="ＭＳ Ｐゴシック" charset="-128"/>
                <a:cs typeface="ＭＳ Ｐゴシック" charset="-128"/>
              </a:rPr>
              <a:t>10 – La Liberté est une conquête permanente.</a:t>
            </a:r>
          </a:p>
        </p:txBody>
      </p:sp>
      <p:sp>
        <p:nvSpPr>
          <p:cNvPr id="51205" name="ZoneTexte 7"/>
          <p:cNvSpPr txBox="1">
            <a:spLocks noChangeArrowheads="1"/>
          </p:cNvSpPr>
          <p:nvPr/>
        </p:nvSpPr>
        <p:spPr bwMode="auto">
          <a:xfrm>
            <a:off x="6259513" y="6272213"/>
            <a:ext cx="1866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800">
                <a:latin typeface="Calibri" charset="0"/>
              </a:rPr>
              <a:t>*Marjorie Séguier</a:t>
            </a:r>
          </a:p>
        </p:txBody>
      </p:sp>
    </p:spTree>
    <p:extLst>
      <p:ext uri="{BB962C8B-B14F-4D97-AF65-F5344CB8AC3E}">
        <p14:creationId xmlns:p14="http://schemas.microsoft.com/office/powerpoint/2010/main" val="126732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31800" y="3306763"/>
          <a:ext cx="8521700" cy="3095625"/>
        </p:xfrm>
        <a:graphic>
          <a:graphicData uri="http://schemas.openxmlformats.org/drawingml/2006/table">
            <a:tbl>
              <a:tblPr/>
              <a:tblGrid>
                <a:gridCol w="882650"/>
                <a:gridCol w="792163"/>
                <a:gridCol w="792162"/>
                <a:gridCol w="792163"/>
                <a:gridCol w="792162"/>
                <a:gridCol w="4470400"/>
              </a:tblGrid>
              <a:tr h="619125">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chemeClr val="tx1"/>
                          </a:solidFill>
                          <a:effectLst/>
                          <a:latin typeface="Book Antiqua" charset="0"/>
                          <a:ea typeface="Microsoft YaHei" charset="-122"/>
                        </a:rPr>
                        <a:t>+ 2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a:ln>
                          <a:noFill/>
                        </a:ln>
                        <a:solidFill>
                          <a:srgbClr val="FFFFFF"/>
                        </a:solidFill>
                        <a:effectLst/>
                        <a:latin typeface="Book Antiqua" charset="0"/>
                        <a:ea typeface="Microsoft YaHei"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3B3"/>
                    </a:solidFill>
                  </a:tcPr>
                </a:tc>
                <a:tc gridSpan="4">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Arial" charset="0"/>
                          <a:ea typeface="Microsoft YaHei" charset="-122"/>
                        </a:rPr>
                        <a:t>La proposition avec laquelle vous êtes le plus d’accord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619125">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Book Antiqua" charset="0"/>
                          <a:ea typeface="Microsoft YaHei" charset="-122"/>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Book Antiqua" charset="0"/>
                        <a:ea typeface="Microsoft YaHei"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Book Antiqua" charset="0"/>
                        <a:ea typeface="Microsoft YaHei"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Book Antiqua" charset="0"/>
                        <a:ea typeface="Microsoft YaHei"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CC"/>
                    </a:solidFill>
                  </a:tcPr>
                </a:tc>
                <a:tc gridSpan="2">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charset="0"/>
                          <a:ea typeface="Microsoft YaHei" charset="-122"/>
                        </a:rPr>
                        <a:t>Les 3 propositions que vous trouvez importantes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tr>
              <a:tr h="619125">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Book Antiqua" charset="0"/>
                          <a:ea typeface="Microsoft YaHei" charset="-122"/>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Book Antiqua" charset="0"/>
                        <a:ea typeface="Microsoft YaHei"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Book Antiqua" charset="0"/>
                        <a:ea typeface="Microsoft YaHei"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Book Antiqua" charset="0"/>
                        <a:ea typeface="Microsoft YaHei"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Book Antiqua" charset="0"/>
                        <a:ea typeface="Microsoft YaHei"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charset="0"/>
                          <a:ea typeface="Microsoft YaHei" charset="-122"/>
                        </a:rPr>
                        <a:t>Les propositions que vous n’avez pas sélectionnées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619125">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Book Antiqua" charset="0"/>
                          <a:ea typeface="Microsoft YaHei" charset="-122"/>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Book Antiqua" charset="0"/>
                        <a:ea typeface="Microsoft YaHei"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Book Antiqua" charset="0"/>
                        <a:ea typeface="Microsoft YaHei"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Book Antiqua" charset="0"/>
                        <a:ea typeface="Microsoft YaHei"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3B3"/>
                    </a:solidFill>
                  </a:tcPr>
                </a:tc>
                <a:tc gridSpan="2">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charset="0"/>
                          <a:ea typeface="Microsoft YaHei" charset="-122"/>
                        </a:rPr>
                        <a:t>Les propositions qui sont éloignées de votre façon de penser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tr>
              <a:tr h="619125">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Book Antiqua" charset="0"/>
                          <a:ea typeface="Microsoft YaHei" charset="-122"/>
                        </a:rPr>
                        <a:t>- 2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Book Antiqua" charset="0"/>
                        <a:ea typeface="Microsoft YaHei"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3B3"/>
                    </a:solidFill>
                  </a:tcPr>
                </a:tc>
                <a:tc gridSpan="4">
                  <a:txBody>
                    <a:bodyPr/>
                    <a:lstStyle>
                      <a:lvl1pPr eaLnBrk="0">
                        <a:spcBef>
                          <a:spcPts val="700"/>
                        </a:spcBef>
                        <a:defRPr sz="2400">
                          <a:solidFill>
                            <a:srgbClr val="FFFFFF"/>
                          </a:solidFill>
                          <a:latin typeface="Book Antiqua" charset="0"/>
                          <a:ea typeface="Microsoft YaHei" charset="-122"/>
                        </a:defRPr>
                      </a:lvl1pPr>
                      <a:lvl2pPr marL="457200" eaLnBrk="0">
                        <a:spcBef>
                          <a:spcPts val="600"/>
                        </a:spcBef>
                        <a:defRPr sz="2000">
                          <a:solidFill>
                            <a:srgbClr val="FFFFFF"/>
                          </a:solidFill>
                          <a:latin typeface="Book Antiqua" charset="0"/>
                          <a:ea typeface="Microsoft YaHei" charset="-122"/>
                        </a:defRPr>
                      </a:lvl2pPr>
                      <a:lvl3pPr marL="914400" eaLnBrk="0">
                        <a:spcBef>
                          <a:spcPts val="550"/>
                        </a:spcBef>
                        <a:defRPr sz="2000">
                          <a:solidFill>
                            <a:srgbClr val="FFFFFF"/>
                          </a:solidFill>
                          <a:latin typeface="Book Antiqua" charset="0"/>
                          <a:ea typeface="Microsoft YaHei" charset="-122"/>
                        </a:defRPr>
                      </a:lvl3pPr>
                      <a:lvl4pPr marL="1371600" eaLnBrk="0">
                        <a:spcBef>
                          <a:spcPts val="500"/>
                        </a:spcBef>
                        <a:defRPr>
                          <a:solidFill>
                            <a:srgbClr val="FFFFFF"/>
                          </a:solidFill>
                          <a:latin typeface="Book Antiqua" charset="0"/>
                          <a:ea typeface="Microsoft YaHei" charset="-122"/>
                        </a:defRPr>
                      </a:lvl4pPr>
                      <a:lvl5pPr marL="1828800" eaLnBrk="0">
                        <a:spcBef>
                          <a:spcPts val="500"/>
                        </a:spcBef>
                        <a:defRPr>
                          <a:solidFill>
                            <a:srgbClr val="FFFFFF"/>
                          </a:solidFill>
                          <a:latin typeface="Book Antiqua" charset="0"/>
                          <a:ea typeface="Microsoft YaHei" charset="-122"/>
                        </a:defRPr>
                      </a:lvl5pPr>
                      <a:lvl6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6pPr>
                      <a:lvl7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7pPr>
                      <a:lvl8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8pPr>
                      <a:lvl9pPr indent="-228600" eaLnBrk="0" fontAlgn="base" hangingPunct="0">
                        <a:spcBef>
                          <a:spcPts val="500"/>
                        </a:spcBef>
                        <a:spcAft>
                          <a:spcPct val="0"/>
                        </a:spcAft>
                        <a:buClr>
                          <a:srgbClr val="000000"/>
                        </a:buClr>
                        <a:buSzPct val="100000"/>
                        <a:buFont typeface="Times New Roman" charset="0"/>
                        <a:defRPr>
                          <a:solidFill>
                            <a:srgbClr val="FFFFFF"/>
                          </a:solidFill>
                          <a:latin typeface="Book Antiqua" charset="0"/>
                          <a:ea typeface="Microsoft YaHei"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charset="0"/>
                          <a:ea typeface="Microsoft YaHei" charset="-122"/>
                        </a:rPr>
                        <a:t>La proposition avec laquelle vous n’êtes absolument pas d’accord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52263" name="ZoneTexte 4"/>
          <p:cNvSpPr txBox="1">
            <a:spLocks noChangeArrowheads="1"/>
          </p:cNvSpPr>
          <p:nvPr/>
        </p:nvSpPr>
        <p:spPr bwMode="auto">
          <a:xfrm>
            <a:off x="155575" y="565150"/>
            <a:ext cx="87979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lgn="just" eaLnBrk="1">
              <a:spcBef>
                <a:spcPct val="0"/>
              </a:spcBef>
              <a:buFontTx/>
              <a:buChar char="-"/>
            </a:pPr>
            <a:r>
              <a:rPr lang="fr-FR" altLang="fr-FR" sz="1800" dirty="0">
                <a:ea typeface="Verdana" charset="0"/>
                <a:cs typeface="Verdana" charset="0"/>
              </a:rPr>
              <a:t>Classe en îlots hétérogènes, distribution d’une grille à chaque élève afin qu’il classe les 10 propositions</a:t>
            </a:r>
            <a:r>
              <a:rPr lang="fr-FR" altLang="fr-FR" sz="1800" dirty="0" smtClean="0">
                <a:ea typeface="Verdana" charset="0"/>
                <a:cs typeface="Verdana" charset="0"/>
              </a:rPr>
              <a:t>.</a:t>
            </a:r>
          </a:p>
          <a:p>
            <a:pPr algn="just" eaLnBrk="1">
              <a:spcBef>
                <a:spcPct val="0"/>
              </a:spcBef>
              <a:buFontTx/>
              <a:buChar char="-"/>
            </a:pPr>
            <a:endParaRPr lang="fr-FR" altLang="fr-FR" sz="1800" dirty="0">
              <a:ea typeface="Verdana" charset="0"/>
              <a:cs typeface="Verdana" charset="0"/>
            </a:endParaRPr>
          </a:p>
          <a:p>
            <a:pPr algn="just" eaLnBrk="1">
              <a:spcBef>
                <a:spcPct val="0"/>
              </a:spcBef>
              <a:buFontTx/>
              <a:buChar char="-"/>
            </a:pPr>
            <a:r>
              <a:rPr lang="fr-FR" altLang="fr-FR" sz="1800" dirty="0">
                <a:ea typeface="Verdana" charset="0"/>
                <a:cs typeface="Verdana" charset="0"/>
              </a:rPr>
              <a:t>Echanges au sein de chaque îlot pour compléter collectivement une grille </a:t>
            </a:r>
            <a:r>
              <a:rPr lang="fr-FR" altLang="fr-FR" sz="1800" dirty="0" smtClean="0">
                <a:ea typeface="Verdana" charset="0"/>
                <a:cs typeface="Verdana" charset="0"/>
              </a:rPr>
              <a:t>identique</a:t>
            </a:r>
          </a:p>
          <a:p>
            <a:pPr algn="just" eaLnBrk="1">
              <a:spcBef>
                <a:spcPct val="0"/>
              </a:spcBef>
              <a:buFontTx/>
              <a:buChar char="-"/>
            </a:pPr>
            <a:endParaRPr lang="fr-FR" altLang="fr-FR" sz="1800" dirty="0">
              <a:ea typeface="Verdana" charset="0"/>
              <a:cs typeface="Verdana" charset="0"/>
            </a:endParaRPr>
          </a:p>
          <a:p>
            <a:pPr algn="just" eaLnBrk="1">
              <a:spcBef>
                <a:spcPct val="0"/>
              </a:spcBef>
              <a:buFontTx/>
              <a:buChar char="-"/>
            </a:pPr>
            <a:r>
              <a:rPr lang="fr-FR" altLang="fr-FR" sz="1800" dirty="0">
                <a:ea typeface="Verdana" charset="0"/>
                <a:cs typeface="Verdana" charset="0"/>
              </a:rPr>
              <a:t>Discussion au sein du groupe-classe, avec distribution de la parole par l’enseignant.</a:t>
            </a:r>
          </a:p>
        </p:txBody>
      </p:sp>
    </p:spTree>
    <p:extLst>
      <p:ext uri="{BB962C8B-B14F-4D97-AF65-F5344CB8AC3E}">
        <p14:creationId xmlns:p14="http://schemas.microsoft.com/office/powerpoint/2010/main" val="1837236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u contenu 2"/>
          <p:cNvSpPr>
            <a:spLocks noGrp="1"/>
          </p:cNvSpPr>
          <p:nvPr>
            <p:ph idx="1"/>
          </p:nvPr>
        </p:nvSpPr>
        <p:spPr>
          <a:xfrm>
            <a:off x="450850" y="958850"/>
            <a:ext cx="8229600" cy="4525963"/>
          </a:xfrm>
        </p:spPr>
        <p:txBody>
          <a:bodyPr>
            <a:normAutofit/>
          </a:bodyPr>
          <a:lstStyle/>
          <a:p>
            <a:pPr marL="0" indent="0" algn="ctr">
              <a:buNone/>
            </a:pPr>
            <a:r>
              <a:rPr lang="fr-FR" altLang="fr-FR" sz="2800" b="1" u="sng" dirty="0">
                <a:latin typeface="Verdana" charset="0"/>
                <a:ea typeface="ＭＳ Ｐゴシック" charset="-128"/>
                <a:cs typeface="ＭＳ Ｐゴシック" charset="-128"/>
              </a:rPr>
              <a:t>La discussion à visée réflexive : </a:t>
            </a:r>
          </a:p>
          <a:p>
            <a:endParaRPr lang="fr-FR" altLang="fr-FR" sz="1800" dirty="0">
              <a:latin typeface="Verdana" charset="0"/>
              <a:ea typeface="ＭＳ Ｐゴシック" charset="-128"/>
              <a:cs typeface="ＭＳ Ｐゴシック" charset="-128"/>
            </a:endParaRPr>
          </a:p>
          <a:p>
            <a:endParaRPr lang="fr-FR" altLang="fr-FR" sz="1800" dirty="0">
              <a:latin typeface="Verdana" charset="0"/>
              <a:ea typeface="ＭＳ Ｐゴシック" charset="-128"/>
              <a:cs typeface="ＭＳ Ｐゴシック" charset="-128"/>
            </a:endParaRPr>
          </a:p>
          <a:p>
            <a:pPr marL="0" indent="0">
              <a:buNone/>
            </a:pPr>
            <a:r>
              <a:rPr lang="fr-FR" altLang="fr-FR" sz="1800" dirty="0" smtClean="0">
                <a:latin typeface="Verdana" charset="0"/>
                <a:ea typeface="ＭＳ Ｐゴシック" charset="-128"/>
                <a:cs typeface="ＭＳ Ｐゴシック" charset="-128"/>
              </a:rPr>
              <a:t>Autour d’une question de vocabulaire ou </a:t>
            </a:r>
            <a:r>
              <a:rPr lang="fr-FR" altLang="fr-FR" sz="1800" smtClean="0">
                <a:latin typeface="Verdana" charset="0"/>
                <a:ea typeface="ＭＳ Ｐゴシック" charset="-128"/>
                <a:cs typeface="ＭＳ Ｐゴシック" charset="-128"/>
              </a:rPr>
              <a:t>une question </a:t>
            </a:r>
            <a:r>
              <a:rPr lang="fr-FR" altLang="fr-FR" sz="1800" dirty="0" smtClean="0">
                <a:latin typeface="Verdana" charset="0"/>
                <a:ea typeface="ＭＳ Ｐゴシック" charset="-128"/>
                <a:cs typeface="ＭＳ Ｐゴシック" charset="-128"/>
              </a:rPr>
              <a:t>ouverte : </a:t>
            </a:r>
            <a:endParaRPr lang="fr-FR" altLang="fr-FR" sz="1800" dirty="0">
              <a:latin typeface="Verdana" charset="0"/>
              <a:ea typeface="ＭＳ Ｐゴシック" charset="-128"/>
              <a:cs typeface="ＭＳ Ｐゴシック" charset="-128"/>
            </a:endParaRPr>
          </a:p>
          <a:p>
            <a:endParaRPr lang="fr-FR" altLang="fr-FR" sz="1800" dirty="0">
              <a:latin typeface="Verdana" charset="0"/>
              <a:ea typeface="ＭＳ Ｐゴシック" charset="-128"/>
              <a:cs typeface="ＭＳ Ｐゴシック" charset="-128"/>
            </a:endParaRPr>
          </a:p>
          <a:p>
            <a:r>
              <a:rPr lang="fr-FR" altLang="fr-FR" sz="1800" dirty="0" smtClean="0">
                <a:latin typeface="Verdana" charset="0"/>
                <a:ea typeface="ＭＳ Ｐゴシック" charset="-128"/>
                <a:cs typeface="ＭＳ Ｐゴシック" charset="-128"/>
              </a:rPr>
              <a:t>L’Egalité ? </a:t>
            </a:r>
          </a:p>
          <a:p>
            <a:r>
              <a:rPr lang="fr-FR" altLang="fr-FR" sz="1800" dirty="0" smtClean="0">
                <a:latin typeface="Verdana" charset="0"/>
                <a:ea typeface="ＭＳ Ｐゴシック" charset="-128"/>
                <a:cs typeface="ＭＳ Ｐゴシック" charset="-128"/>
              </a:rPr>
              <a:t>Les différences ? </a:t>
            </a:r>
          </a:p>
          <a:p>
            <a:r>
              <a:rPr lang="fr-FR" altLang="fr-FR" sz="1800" dirty="0" smtClean="0">
                <a:latin typeface="Verdana" charset="0"/>
                <a:ea typeface="ＭＳ Ｐゴシック" charset="-128"/>
                <a:cs typeface="ＭＳ Ｐゴシック" charset="-128"/>
              </a:rPr>
              <a:t>La laïcité ? </a:t>
            </a:r>
            <a:endParaRPr lang="fr-FR" altLang="fr-FR" sz="1800" dirty="0">
              <a:latin typeface="Verdana" charset="0"/>
              <a:ea typeface="ＭＳ Ｐゴシック" charset="-128"/>
              <a:cs typeface="ＭＳ Ｐゴシック" charset="-128"/>
            </a:endParaRPr>
          </a:p>
          <a:p>
            <a:r>
              <a:rPr lang="fr-FR" altLang="fr-FR" sz="1800" dirty="0">
                <a:latin typeface="Verdana" charset="0"/>
                <a:ea typeface="ＭＳ Ｐゴシック" charset="-128"/>
                <a:cs typeface="ＭＳ Ｐゴシック" charset="-128"/>
              </a:rPr>
              <a:t>Qu’est-ce que le bonheur ? </a:t>
            </a:r>
            <a:endParaRPr lang="fr-FR" altLang="fr-FR" sz="1800" dirty="0" smtClean="0">
              <a:latin typeface="Verdana" charset="0"/>
              <a:ea typeface="ＭＳ Ｐゴシック" charset="-128"/>
              <a:cs typeface="ＭＳ Ｐゴシック" charset="-128"/>
            </a:endParaRPr>
          </a:p>
          <a:p>
            <a:endParaRPr lang="fr-FR" altLang="fr-FR" sz="1800" dirty="0">
              <a:latin typeface="Verdana" charset="0"/>
              <a:ea typeface="ＭＳ Ｐゴシック" charset="-128"/>
              <a:cs typeface="ＭＳ Ｐゴシック" charset="-128"/>
            </a:endParaRPr>
          </a:p>
          <a:p>
            <a:pPr marL="0" indent="0">
              <a:buNone/>
            </a:pPr>
            <a:r>
              <a:rPr lang="fr-FR" altLang="fr-FR" sz="1800" dirty="0" smtClean="0">
                <a:latin typeface="Verdana" charset="0"/>
                <a:ea typeface="ＭＳ Ｐゴシック" charset="-128"/>
                <a:cs typeface="ＭＳ Ｐゴシック" charset="-128"/>
                <a:sym typeface="Wingdings"/>
              </a:rPr>
              <a:t> Les élèves s’expriment librement sur le sujet ou l’enseignant peut faire en dialogué une sorte de « brainstorming ». </a:t>
            </a:r>
            <a:endParaRPr lang="fr-FR" altLang="fr-FR" sz="1800" dirty="0">
              <a:latin typeface="Verdana" charset="0"/>
              <a:ea typeface="ＭＳ Ｐゴシック" charset="-128"/>
              <a:cs typeface="ＭＳ Ｐゴシック" charset="-128"/>
            </a:endParaRPr>
          </a:p>
        </p:txBody>
      </p:sp>
      <p:sp>
        <p:nvSpPr>
          <p:cNvPr id="54274"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DAA85349-E3F7-BF44-87C3-BE815535DC6C}" type="datetime1">
              <a:rPr lang="fr-FR" altLang="fr-FR" sz="1000">
                <a:solidFill>
                  <a:schemeClr val="bg2"/>
                </a:solidFill>
              </a:rPr>
              <a:pPr>
                <a:spcBef>
                  <a:spcPct val="0"/>
                </a:spcBef>
              </a:pPr>
              <a:t>10/04/2018</a:t>
            </a:fld>
            <a:endParaRPr lang="fr-FR" altLang="fr-FR" sz="1000">
              <a:solidFill>
                <a:schemeClr val="bg2"/>
              </a:solidFill>
            </a:endParaRPr>
          </a:p>
        </p:txBody>
      </p:sp>
      <p:sp>
        <p:nvSpPr>
          <p:cNvPr id="54275"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54276"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88EC4148-13D1-0E45-B3C1-7AB22666A632}" type="slidenum">
              <a:rPr lang="fr-FR" altLang="fr-FR" sz="1000">
                <a:solidFill>
                  <a:schemeClr val="bg1"/>
                </a:solidFill>
              </a:rPr>
              <a:pPr>
                <a:spcBef>
                  <a:spcPct val="0"/>
                </a:spcBef>
              </a:pPr>
              <a:t>19</a:t>
            </a:fld>
            <a:endParaRPr lang="fr-FR" altLang="fr-FR" sz="1000">
              <a:solidFill>
                <a:schemeClr val="bg1"/>
              </a:solidFill>
            </a:endParaRPr>
          </a:p>
        </p:txBody>
      </p:sp>
    </p:spTree>
    <p:extLst>
      <p:ext uri="{BB962C8B-B14F-4D97-AF65-F5344CB8AC3E}">
        <p14:creationId xmlns:p14="http://schemas.microsoft.com/office/powerpoint/2010/main" val="1352076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Enjeux de </a:t>
            </a:r>
            <a:r>
              <a:rPr lang="fr-FR" dirty="0" smtClean="0"/>
              <a:t>la journée</a:t>
            </a:r>
            <a:endParaRPr lang="fr-FR" dirty="0"/>
          </a:p>
        </p:txBody>
      </p:sp>
      <p:sp>
        <p:nvSpPr>
          <p:cNvPr id="3" name="Espace réservé du contenu 2"/>
          <p:cNvSpPr>
            <a:spLocks noGrp="1"/>
          </p:cNvSpPr>
          <p:nvPr>
            <p:ph idx="1"/>
          </p:nvPr>
        </p:nvSpPr>
        <p:spPr/>
        <p:txBody>
          <a:bodyPr>
            <a:normAutofit fontScale="92500" lnSpcReduction="10000"/>
          </a:bodyPr>
          <a:lstStyle/>
          <a:p>
            <a:pPr algn="just"/>
            <a:r>
              <a:rPr lang="fr-FR" sz="2800" dirty="0" smtClean="0"/>
              <a:t>En finir avec l’Education Civique. </a:t>
            </a:r>
          </a:p>
          <a:p>
            <a:pPr algn="just"/>
            <a:endParaRPr lang="fr-FR" sz="2800" dirty="0" smtClean="0"/>
          </a:p>
          <a:p>
            <a:pPr algn="just"/>
            <a:r>
              <a:rPr lang="fr-FR" sz="2800" dirty="0" smtClean="0"/>
              <a:t>Comprendre les programmes d’EMC. </a:t>
            </a:r>
          </a:p>
          <a:p>
            <a:pPr algn="just"/>
            <a:endParaRPr lang="fr-FR" sz="2800" dirty="0" smtClean="0"/>
          </a:p>
          <a:p>
            <a:pPr algn="just"/>
            <a:r>
              <a:rPr lang="fr-FR" sz="2800" dirty="0" smtClean="0"/>
              <a:t>Comprendre la dimension </a:t>
            </a:r>
            <a:r>
              <a:rPr lang="fr-FR" sz="2800" dirty="0" err="1" smtClean="0"/>
              <a:t>curriculaire</a:t>
            </a:r>
            <a:r>
              <a:rPr lang="fr-FR" sz="2800" dirty="0" smtClean="0"/>
              <a:t> de l’EMC. </a:t>
            </a:r>
          </a:p>
          <a:p>
            <a:pPr algn="just"/>
            <a:endParaRPr lang="fr-FR" sz="2800" dirty="0" smtClean="0"/>
          </a:p>
          <a:p>
            <a:pPr algn="just"/>
            <a:r>
              <a:rPr lang="fr-FR" sz="2800" dirty="0" smtClean="0"/>
              <a:t>Comprendre que l’EMC c’est mettre </a:t>
            </a:r>
            <a:r>
              <a:rPr lang="fr-FR" sz="2800" dirty="0"/>
              <a:t>l</a:t>
            </a:r>
            <a:r>
              <a:rPr lang="fr-FR" sz="2800" dirty="0" smtClean="0"/>
              <a:t>es élèves en action, en situation pratique. </a:t>
            </a:r>
          </a:p>
          <a:p>
            <a:pPr algn="just"/>
            <a:endParaRPr lang="fr-FR" sz="2800" dirty="0" smtClean="0"/>
          </a:p>
          <a:p>
            <a:pPr algn="just"/>
            <a:r>
              <a:rPr lang="fr-FR" sz="2800" dirty="0" smtClean="0"/>
              <a:t>Savoir évaluer en EMC. </a:t>
            </a:r>
            <a:endParaRPr lang="fr-FR" sz="2800" dirty="0"/>
          </a:p>
        </p:txBody>
      </p:sp>
    </p:spTree>
    <p:extLst>
      <p:ext uri="{BB962C8B-B14F-4D97-AF65-F5344CB8AC3E}">
        <p14:creationId xmlns:p14="http://schemas.microsoft.com/office/powerpoint/2010/main" val="161215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u contenu 2"/>
          <p:cNvSpPr>
            <a:spLocks noGrp="1"/>
          </p:cNvSpPr>
          <p:nvPr>
            <p:ph idx="1"/>
          </p:nvPr>
        </p:nvSpPr>
        <p:spPr>
          <a:xfrm>
            <a:off x="95250" y="611188"/>
            <a:ext cx="2432050" cy="698500"/>
          </a:xfrm>
        </p:spPr>
        <p:txBody>
          <a:bodyPr>
            <a:noAutofit/>
          </a:bodyPr>
          <a:lstStyle/>
          <a:p>
            <a:pPr marL="0" indent="0">
              <a:buNone/>
            </a:pPr>
            <a:r>
              <a:rPr lang="fr-FR" altLang="fr-FR" sz="2000" b="1" dirty="0">
                <a:latin typeface="Verdana" charset="0"/>
                <a:ea typeface="ＭＳ Ｐゴシック" charset="-128"/>
                <a:cs typeface="ＭＳ Ｐゴシック" charset="-128"/>
              </a:rPr>
              <a:t>La démarche d’engagement : </a:t>
            </a:r>
          </a:p>
        </p:txBody>
      </p:sp>
      <p:sp>
        <p:nvSpPr>
          <p:cNvPr id="55298"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8EC25F4D-3833-0741-BCA7-A16674250603}" type="datetime1">
              <a:rPr lang="fr-FR" altLang="fr-FR" sz="1000">
                <a:solidFill>
                  <a:schemeClr val="bg2"/>
                </a:solidFill>
              </a:rPr>
              <a:pPr>
                <a:spcBef>
                  <a:spcPct val="0"/>
                </a:spcBef>
              </a:pPr>
              <a:t>10/04/2018</a:t>
            </a:fld>
            <a:endParaRPr lang="fr-FR" altLang="fr-FR" sz="1000">
              <a:solidFill>
                <a:schemeClr val="bg2"/>
              </a:solidFill>
            </a:endParaRPr>
          </a:p>
        </p:txBody>
      </p:sp>
      <p:sp>
        <p:nvSpPr>
          <p:cNvPr id="55299"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55300"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E4A84F2B-8BDE-CB43-8C05-E25E62341E20}" type="slidenum">
              <a:rPr lang="fr-FR" altLang="fr-FR" sz="1000">
                <a:solidFill>
                  <a:schemeClr val="bg1"/>
                </a:solidFill>
              </a:rPr>
              <a:pPr>
                <a:spcBef>
                  <a:spcPct val="0"/>
                </a:spcBef>
              </a:pPr>
              <a:t>20</a:t>
            </a:fld>
            <a:endParaRPr lang="fr-FR" altLang="fr-FR" sz="1000">
              <a:solidFill>
                <a:schemeClr val="bg1"/>
              </a:solidFill>
            </a:endParaRPr>
          </a:p>
        </p:txBody>
      </p:sp>
      <p:pic>
        <p:nvPicPr>
          <p:cNvPr id="55301"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7300" y="177800"/>
            <a:ext cx="5984875"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779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34CB3E1C-1722-2046-B3CC-EE0B98BDC369}" type="datetime1">
              <a:rPr lang="fr-FR" altLang="fr-FR" sz="1000">
                <a:solidFill>
                  <a:schemeClr val="bg2"/>
                </a:solidFill>
              </a:rPr>
              <a:pPr>
                <a:spcBef>
                  <a:spcPct val="0"/>
                </a:spcBef>
              </a:pPr>
              <a:t>10/04/2018</a:t>
            </a:fld>
            <a:endParaRPr lang="fr-FR" altLang="fr-FR" sz="1000">
              <a:solidFill>
                <a:schemeClr val="bg2"/>
              </a:solidFill>
            </a:endParaRPr>
          </a:p>
        </p:txBody>
      </p:sp>
      <p:sp>
        <p:nvSpPr>
          <p:cNvPr id="5632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56323"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7DF314FB-80D4-0A4A-BDC8-7830BCC70B52}" type="slidenum">
              <a:rPr lang="fr-FR" altLang="fr-FR" sz="1000">
                <a:solidFill>
                  <a:schemeClr val="bg1"/>
                </a:solidFill>
              </a:rPr>
              <a:pPr>
                <a:spcBef>
                  <a:spcPct val="0"/>
                </a:spcBef>
              </a:pPr>
              <a:t>21</a:t>
            </a:fld>
            <a:endParaRPr lang="fr-FR" altLang="fr-FR" sz="1000">
              <a:solidFill>
                <a:schemeClr val="bg1"/>
              </a:solidFill>
            </a:endParaRPr>
          </a:p>
        </p:txBody>
      </p:sp>
      <p:pic>
        <p:nvPicPr>
          <p:cNvPr id="56324"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565150"/>
            <a:ext cx="4506913"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3500" y="2905125"/>
            <a:ext cx="52705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ZoneTexte 8"/>
          <p:cNvSpPr txBox="1">
            <a:spLocks noChangeArrowheads="1"/>
          </p:cNvSpPr>
          <p:nvPr/>
        </p:nvSpPr>
        <p:spPr bwMode="auto">
          <a:xfrm>
            <a:off x="5295900" y="1485900"/>
            <a:ext cx="2846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eaLnBrk="1" hangingPunct="1">
              <a:spcBef>
                <a:spcPct val="0"/>
              </a:spcBef>
            </a:pPr>
            <a:r>
              <a:rPr lang="fr-FR" altLang="fr-FR" sz="1800">
                <a:latin typeface="Calibri" charset="0"/>
              </a:rPr>
              <a:t>« une identité pour exister »</a:t>
            </a:r>
          </a:p>
        </p:txBody>
      </p:sp>
      <p:sp>
        <p:nvSpPr>
          <p:cNvPr id="56327" name="ZoneTexte 9"/>
          <p:cNvSpPr txBox="1">
            <a:spLocks noChangeArrowheads="1"/>
          </p:cNvSpPr>
          <p:nvPr/>
        </p:nvSpPr>
        <p:spPr bwMode="auto">
          <a:xfrm>
            <a:off x="0" y="4949825"/>
            <a:ext cx="3608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eaLnBrk="1" hangingPunct="1">
              <a:spcBef>
                <a:spcPct val="0"/>
              </a:spcBef>
            </a:pPr>
            <a:r>
              <a:rPr lang="fr-FR" altLang="fr-FR" sz="1800">
                <a:latin typeface="Calibri" charset="0"/>
              </a:rPr>
              <a:t>« Tu as le droit d’avoir une famille et de vivre ta vie »</a:t>
            </a:r>
          </a:p>
        </p:txBody>
      </p:sp>
    </p:spTree>
    <p:extLst>
      <p:ext uri="{BB962C8B-B14F-4D97-AF65-F5344CB8AC3E}">
        <p14:creationId xmlns:p14="http://schemas.microsoft.com/office/powerpoint/2010/main" val="1506999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xfrm>
            <a:off x="457200" y="553751"/>
            <a:ext cx="8229600" cy="584775"/>
          </a:xfrm>
          <a:prstGeom prst="rect">
            <a:avLst/>
          </a:prstGeom>
          <a:noFill/>
        </p:spPr>
        <p:txBody>
          <a:bodyPr wrap="square" rtlCol="0">
            <a:spAutoFit/>
          </a:bodyPr>
          <a:lstStyle/>
          <a:p>
            <a:pPr algn="ctr"/>
            <a:r>
              <a:rPr lang="fr-FR" sz="3200" b="1" dirty="0" smtClean="0">
                <a:solidFill>
                  <a:srgbClr val="0070C0"/>
                </a:solidFill>
              </a:rPr>
              <a:t>3. Comment évaluer en EMC ?</a:t>
            </a:r>
            <a:endParaRPr lang="fr-FR" sz="3200" b="1" dirty="0">
              <a:solidFill>
                <a:srgbClr val="0070C0"/>
              </a:solidFill>
            </a:endParaRPr>
          </a:p>
        </p:txBody>
      </p:sp>
      <p:sp>
        <p:nvSpPr>
          <p:cNvPr id="5" name="Espace réservé du contenu 4"/>
          <p:cNvSpPr>
            <a:spLocks noGrp="1"/>
          </p:cNvSpPr>
          <p:nvPr>
            <p:ph idx="1"/>
          </p:nvPr>
        </p:nvSpPr>
        <p:spPr>
          <a:xfrm>
            <a:off x="457200" y="1268413"/>
            <a:ext cx="8229600" cy="5189113"/>
          </a:xfrm>
          <a:prstGeom prst="rect">
            <a:avLst/>
          </a:prstGeom>
        </p:spPr>
        <p:txBody>
          <a:bodyPr>
            <a:spAutoFit/>
          </a:bodyPr>
          <a:lstStyle/>
          <a:p>
            <a:pPr marL="0" indent="0" algn="just">
              <a:buNone/>
            </a:pPr>
            <a:r>
              <a:rPr lang="fr-FR" sz="1800" b="1" dirty="0" smtClean="0">
                <a:latin typeface="Verdana" charset="0"/>
                <a:ea typeface="Verdana" charset="0"/>
                <a:cs typeface="Verdana" charset="0"/>
              </a:rPr>
              <a:t>De </a:t>
            </a:r>
            <a:r>
              <a:rPr lang="fr-FR" sz="1800" b="1" dirty="0">
                <a:latin typeface="Verdana" charset="0"/>
                <a:ea typeface="Verdana" charset="0"/>
                <a:cs typeface="Verdana" charset="0"/>
              </a:rPr>
              <a:t>nature essentiellement formative et positive, </a:t>
            </a:r>
            <a:r>
              <a:rPr lang="fr-FR" sz="1800" b="1" dirty="0" smtClean="0">
                <a:latin typeface="Verdana" charset="0"/>
                <a:ea typeface="Verdana" charset="0"/>
                <a:cs typeface="Verdana" charset="0"/>
              </a:rPr>
              <a:t>l’évaluation ne </a:t>
            </a:r>
            <a:r>
              <a:rPr lang="fr-FR" sz="1800" b="1" dirty="0">
                <a:latin typeface="Verdana" charset="0"/>
                <a:ea typeface="Verdana" charset="0"/>
                <a:cs typeface="Verdana" charset="0"/>
              </a:rPr>
              <a:t>peut donc </a:t>
            </a:r>
            <a:r>
              <a:rPr lang="fr-FR" sz="1800" b="1" dirty="0" smtClean="0">
                <a:latin typeface="Verdana" charset="0"/>
                <a:ea typeface="Verdana" charset="0"/>
                <a:cs typeface="Verdana" charset="0"/>
              </a:rPr>
              <a:t>pas </a:t>
            </a:r>
            <a:r>
              <a:rPr lang="fr-FR" sz="1800" b="1" dirty="0">
                <a:latin typeface="Verdana" charset="0"/>
                <a:ea typeface="Verdana" charset="0"/>
                <a:cs typeface="Verdana" charset="0"/>
              </a:rPr>
              <a:t>prendre d’emblée, dans un contexte pédagogique d’apprentissage, la forme d’une </a:t>
            </a:r>
            <a:r>
              <a:rPr lang="fr-FR" sz="1800" b="1" dirty="0" smtClean="0">
                <a:latin typeface="Verdana" charset="0"/>
                <a:ea typeface="Verdana" charset="0"/>
                <a:cs typeface="Verdana" charset="0"/>
              </a:rPr>
              <a:t>évaluation sommative </a:t>
            </a:r>
            <a:r>
              <a:rPr lang="fr-FR" sz="1800" b="1" dirty="0" smtClean="0">
                <a:latin typeface="Verdana" charset="0"/>
                <a:ea typeface="Verdana" charset="0"/>
                <a:cs typeface="Verdana" charset="0"/>
                <a:sym typeface="Wingdings"/>
              </a:rPr>
              <a:t> fin cycle 3 et fin cycle 4. </a:t>
            </a:r>
            <a:endParaRPr lang="fr-FR" sz="1800" b="1" dirty="0">
              <a:latin typeface="Verdana" charset="0"/>
              <a:ea typeface="Verdana" charset="0"/>
              <a:cs typeface="Verdana" charset="0"/>
            </a:endParaRPr>
          </a:p>
          <a:p>
            <a:pPr marL="0" indent="0" algn="just">
              <a:buNone/>
            </a:pPr>
            <a:endParaRPr lang="fr-FR" altLang="fr-FR" sz="1800" dirty="0" smtClean="0">
              <a:latin typeface="Verdana" charset="0"/>
              <a:ea typeface="ＭＳ Ｐゴシック" charset="-128"/>
              <a:cs typeface="ＭＳ Ｐゴシック" charset="-128"/>
            </a:endParaRPr>
          </a:p>
          <a:p>
            <a:pPr marL="0" indent="0" algn="just">
              <a:buNone/>
            </a:pPr>
            <a:r>
              <a:rPr lang="fr-FR" altLang="fr-FR" sz="1800" dirty="0" smtClean="0">
                <a:latin typeface="Verdana" charset="0"/>
                <a:ea typeface="ＭＳ Ｐゴシック" charset="-128"/>
                <a:cs typeface="ＭＳ Ｐゴシック" charset="-128"/>
              </a:rPr>
              <a:t>L’EMC </a:t>
            </a:r>
            <a:r>
              <a:rPr lang="fr-FR" altLang="fr-FR" sz="1800" dirty="0">
                <a:latin typeface="Verdana" charset="0"/>
                <a:ea typeface="ＭＳ Ｐゴシック" charset="-128"/>
                <a:cs typeface="ＭＳ Ｐゴシック" charset="-128"/>
              </a:rPr>
              <a:t>ne peut </a:t>
            </a:r>
            <a:r>
              <a:rPr lang="fr-FR" altLang="fr-FR" sz="1800" dirty="0" smtClean="0">
                <a:latin typeface="Verdana" charset="0"/>
                <a:ea typeface="ＭＳ Ｐゴシック" charset="-128"/>
                <a:cs typeface="ＭＳ Ｐゴシック" charset="-128"/>
              </a:rPr>
              <a:t>évaluer non plus </a:t>
            </a:r>
            <a:r>
              <a:rPr lang="fr-FR" altLang="fr-FR" sz="1800" dirty="0">
                <a:latin typeface="Verdana" charset="0"/>
                <a:ea typeface="ＭＳ Ｐゴシック" charset="-128"/>
                <a:cs typeface="ＭＳ Ｐゴシック" charset="-128"/>
              </a:rPr>
              <a:t>le degré d’appréhension de la citoyenneté des élèves. </a:t>
            </a:r>
            <a:endParaRPr lang="fr-FR" altLang="fr-FR" sz="1800" dirty="0" smtClean="0">
              <a:latin typeface="Verdana" charset="0"/>
              <a:ea typeface="ＭＳ Ｐゴシック" charset="-128"/>
              <a:cs typeface="ＭＳ Ｐゴシック" charset="-128"/>
            </a:endParaRPr>
          </a:p>
          <a:p>
            <a:pPr marL="0" indent="0" algn="just">
              <a:buNone/>
            </a:pPr>
            <a:endParaRPr lang="fr-FR" altLang="fr-FR" sz="1800" dirty="0">
              <a:latin typeface="Verdana" charset="0"/>
              <a:ea typeface="ＭＳ Ｐゴシック" charset="-128"/>
              <a:cs typeface="ＭＳ Ｐゴシック" charset="-128"/>
            </a:endParaRPr>
          </a:p>
          <a:p>
            <a:pPr algn="just">
              <a:buFont typeface="Wingdings" charset="2"/>
              <a:buChar char="à"/>
            </a:pPr>
            <a:r>
              <a:rPr lang="fr-FR" altLang="fr-FR" sz="1800" dirty="0" smtClean="0">
                <a:latin typeface="Verdana" charset="0"/>
                <a:ea typeface="ＭＳ Ｐゴシック" charset="-128"/>
                <a:cs typeface="ＭＳ Ｐゴシック" charset="-128"/>
                <a:sym typeface="Wingdings"/>
              </a:rPr>
              <a:t>Engager les élèves dans les processus d’évaluation en EMC.</a:t>
            </a:r>
          </a:p>
          <a:p>
            <a:pPr algn="just">
              <a:buFont typeface="Wingdings" charset="2"/>
              <a:buChar char="à"/>
            </a:pPr>
            <a:endParaRPr lang="fr-FR" altLang="fr-FR" sz="1800" dirty="0">
              <a:latin typeface="Verdana" charset="0"/>
              <a:ea typeface="ＭＳ Ｐゴシック" charset="-128"/>
              <a:cs typeface="ＭＳ Ｐゴシック" charset="-128"/>
              <a:sym typeface="Wingdings"/>
            </a:endParaRPr>
          </a:p>
          <a:p>
            <a:pPr algn="just">
              <a:buFont typeface="Wingdings" charset="2"/>
              <a:buChar char="à"/>
            </a:pPr>
            <a:r>
              <a:rPr lang="fr-FR" altLang="fr-FR" sz="1800" dirty="0" smtClean="0">
                <a:latin typeface="Verdana" charset="0"/>
                <a:ea typeface="ＭＳ Ｐゴシック" charset="-128"/>
                <a:cs typeface="ＭＳ Ｐゴシック" charset="-128"/>
                <a:sym typeface="Wingdings"/>
              </a:rPr>
              <a:t>Les grilles d’auto ou de </a:t>
            </a:r>
            <a:r>
              <a:rPr lang="fr-FR" altLang="fr-FR" sz="1800" dirty="0" err="1" smtClean="0">
                <a:latin typeface="Verdana" charset="0"/>
                <a:ea typeface="ＭＳ Ｐゴシック" charset="-128"/>
                <a:cs typeface="ＭＳ Ｐゴシック" charset="-128"/>
                <a:sym typeface="Wingdings"/>
              </a:rPr>
              <a:t>co</a:t>
            </a:r>
            <a:r>
              <a:rPr lang="fr-FR" altLang="fr-FR" sz="1800" dirty="0" smtClean="0">
                <a:latin typeface="Verdana" charset="0"/>
                <a:ea typeface="ＭＳ Ｐゴシック" charset="-128"/>
                <a:cs typeface="ＭＳ Ｐゴシック" charset="-128"/>
                <a:sym typeface="Wingdings"/>
              </a:rPr>
              <a:t>-évaluation reprennent nécessairement les 4 dimensions de l’EMC : exprimer ses idées et prendre confiance en soi (</a:t>
            </a:r>
            <a:r>
              <a:rPr lang="fr-FR" altLang="fr-FR" sz="1800" b="1" dirty="0" smtClean="0">
                <a:latin typeface="Verdana" charset="0"/>
                <a:ea typeface="ＭＳ Ｐゴシック" charset="-128"/>
                <a:cs typeface="ＭＳ Ｐゴシック" charset="-128"/>
                <a:sym typeface="Wingdings"/>
              </a:rPr>
              <a:t>sensibilité</a:t>
            </a:r>
            <a:r>
              <a:rPr lang="fr-FR" altLang="fr-FR" sz="1800" dirty="0" smtClean="0">
                <a:latin typeface="Verdana" charset="0"/>
                <a:ea typeface="ＭＳ Ｐゴシック" charset="-128"/>
                <a:cs typeface="ＭＳ Ｐゴシック" charset="-128"/>
                <a:sym typeface="Wingdings"/>
              </a:rPr>
              <a:t>), comprendre les règles (</a:t>
            </a:r>
            <a:r>
              <a:rPr lang="fr-FR" altLang="fr-FR" sz="1800" b="1" dirty="0" smtClean="0">
                <a:latin typeface="Verdana" charset="0"/>
                <a:ea typeface="ＭＳ Ｐゴシック" charset="-128"/>
                <a:cs typeface="ＭＳ Ｐゴシック" charset="-128"/>
                <a:sym typeface="Wingdings"/>
              </a:rPr>
              <a:t>droit et la </a:t>
            </a:r>
            <a:r>
              <a:rPr lang="fr-FR" altLang="fr-FR" sz="1800" dirty="0" smtClean="0">
                <a:latin typeface="Verdana" charset="0"/>
                <a:ea typeface="ＭＳ Ｐゴシック" charset="-128"/>
                <a:cs typeface="ＭＳ Ｐゴシック" charset="-128"/>
                <a:sym typeface="Wingdings"/>
              </a:rPr>
              <a:t>règle), argumenter et comprendre le point de vue d’autrui (</a:t>
            </a:r>
            <a:r>
              <a:rPr lang="fr-FR" altLang="fr-FR" sz="1800" b="1" dirty="0" smtClean="0">
                <a:latin typeface="Verdana" charset="0"/>
                <a:ea typeface="ＭＳ Ｐゴシック" charset="-128"/>
                <a:cs typeface="ＭＳ Ｐゴシック" charset="-128"/>
                <a:sym typeface="Wingdings"/>
              </a:rPr>
              <a:t>jugement</a:t>
            </a:r>
            <a:r>
              <a:rPr lang="fr-FR" altLang="fr-FR" sz="1800" dirty="0" smtClean="0">
                <a:latin typeface="Verdana" charset="0"/>
                <a:ea typeface="ＭＳ Ｐゴシック" charset="-128"/>
                <a:cs typeface="ＭＳ Ｐゴシック" charset="-128"/>
                <a:sym typeface="Wingdings"/>
              </a:rPr>
              <a:t>), prendre des initiatives dans la vie de la classe ou de l’établissement (engagement). </a:t>
            </a:r>
            <a:endParaRPr lang="fr-FR" altLang="fr-FR" sz="1800" dirty="0">
              <a:latin typeface="Verdana" charset="0"/>
              <a:ea typeface="ＭＳ Ｐゴシック" charset="-128"/>
              <a:cs typeface="ＭＳ Ｐゴシック" charset="-128"/>
            </a:endParaRPr>
          </a:p>
          <a:p>
            <a:pPr marL="0" indent="0" algn="just">
              <a:buNone/>
            </a:pPr>
            <a:endParaRPr lang="fr-FR" altLang="fr-FR" sz="1800" dirty="0">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1074527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850" y="1417638"/>
            <a:ext cx="8229600" cy="682625"/>
          </a:xfrm>
        </p:spPr>
        <p:txBody>
          <a:bodyPr/>
          <a:lstStyle/>
          <a:p>
            <a:pPr marL="0" indent="0" algn="ctr">
              <a:buNone/>
              <a:defRPr/>
            </a:pPr>
            <a:r>
              <a:rPr lang="fr-FR" sz="2000" dirty="0" smtClean="0">
                <a:solidFill>
                  <a:schemeClr val="accent1"/>
                </a:solidFill>
              </a:rPr>
              <a:t>    Critères de réussites de l’activité après sa présentation : </a:t>
            </a:r>
          </a:p>
          <a:p>
            <a:pPr marL="285750" indent="-285750">
              <a:buFontTx/>
              <a:buChar char="-"/>
              <a:defRPr/>
            </a:pPr>
            <a:endParaRPr lang="fr-FR" dirty="0"/>
          </a:p>
          <a:p>
            <a:pPr>
              <a:defRPr/>
            </a:pPr>
            <a:endParaRPr lang="fr-FR" dirty="0"/>
          </a:p>
        </p:txBody>
      </p:sp>
      <p:sp>
        <p:nvSpPr>
          <p:cNvPr id="44034"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F078D44C-98D8-9346-982F-0FBBD1D109C7}" type="datetime1">
              <a:rPr lang="fr-FR" altLang="fr-FR" sz="1000">
                <a:solidFill>
                  <a:schemeClr val="bg2"/>
                </a:solidFill>
              </a:rPr>
              <a:pPr>
                <a:spcBef>
                  <a:spcPct val="0"/>
                </a:spcBef>
              </a:pPr>
              <a:t>10/04/2018</a:t>
            </a:fld>
            <a:endParaRPr lang="fr-FR" altLang="fr-FR" sz="1000">
              <a:solidFill>
                <a:schemeClr val="bg2"/>
              </a:solidFill>
            </a:endParaRPr>
          </a:p>
        </p:txBody>
      </p:sp>
      <p:sp>
        <p:nvSpPr>
          <p:cNvPr id="44035"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44036"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F74DF9A4-ABE9-1F43-88D6-41492BF30604}" type="slidenum">
              <a:rPr lang="fr-FR" altLang="fr-FR" sz="1000">
                <a:solidFill>
                  <a:schemeClr val="bg1"/>
                </a:solidFill>
              </a:rPr>
              <a:pPr>
                <a:spcBef>
                  <a:spcPct val="0"/>
                </a:spcBef>
              </a:pPr>
              <a:t>23</a:t>
            </a:fld>
            <a:endParaRPr lang="fr-FR" altLang="fr-FR" sz="1000">
              <a:solidFill>
                <a:schemeClr val="bg1"/>
              </a:solidFill>
            </a:endParaRPr>
          </a:p>
        </p:txBody>
      </p:sp>
      <p:cxnSp>
        <p:nvCxnSpPr>
          <p:cNvPr id="8" name="Connecteur droit avec flèche 7"/>
          <p:cNvCxnSpPr>
            <a:cxnSpLocks noChangeShapeType="1"/>
          </p:cNvCxnSpPr>
          <p:nvPr/>
        </p:nvCxnSpPr>
        <p:spPr bwMode="auto">
          <a:xfrm flipH="1">
            <a:off x="2422525" y="2125663"/>
            <a:ext cx="869950" cy="914400"/>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Connecteur droit avec flèche 9"/>
          <p:cNvCxnSpPr>
            <a:cxnSpLocks noChangeShapeType="1"/>
          </p:cNvCxnSpPr>
          <p:nvPr/>
        </p:nvCxnSpPr>
        <p:spPr bwMode="auto">
          <a:xfrm flipH="1">
            <a:off x="4572000" y="2136775"/>
            <a:ext cx="11113" cy="1343025"/>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Connecteur droit avec flèche 11"/>
          <p:cNvCxnSpPr>
            <a:cxnSpLocks noChangeShapeType="1"/>
          </p:cNvCxnSpPr>
          <p:nvPr/>
        </p:nvCxnSpPr>
        <p:spPr bwMode="auto">
          <a:xfrm>
            <a:off x="6234113" y="2125663"/>
            <a:ext cx="744537" cy="808037"/>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 name="ZoneTexte 12"/>
          <p:cNvSpPr txBox="1">
            <a:spLocks noChangeArrowheads="1"/>
          </p:cNvSpPr>
          <p:nvPr/>
        </p:nvSpPr>
        <p:spPr bwMode="auto">
          <a:xfrm>
            <a:off x="1717675" y="3040063"/>
            <a:ext cx="117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lgn="ctr">
              <a:spcBef>
                <a:spcPct val="0"/>
              </a:spcBef>
            </a:pPr>
            <a:r>
              <a:rPr lang="fr-FR" altLang="fr-FR" sz="1800">
                <a:latin typeface="Calibri" charset="0"/>
              </a:rPr>
              <a:t>À discuter </a:t>
            </a:r>
          </a:p>
        </p:txBody>
      </p:sp>
      <p:sp>
        <p:nvSpPr>
          <p:cNvPr id="14" name="ZoneTexte 13"/>
          <p:cNvSpPr txBox="1">
            <a:spLocks noChangeArrowheads="1"/>
          </p:cNvSpPr>
          <p:nvPr/>
        </p:nvSpPr>
        <p:spPr bwMode="auto">
          <a:xfrm>
            <a:off x="3586163" y="3492500"/>
            <a:ext cx="1958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lgn="ctr">
              <a:spcBef>
                <a:spcPct val="0"/>
              </a:spcBef>
            </a:pPr>
            <a:r>
              <a:rPr lang="fr-FR" altLang="fr-FR" sz="1800">
                <a:latin typeface="Calibri" charset="0"/>
              </a:rPr>
              <a:t>À noter au tableau magistralement.</a:t>
            </a:r>
          </a:p>
        </p:txBody>
      </p:sp>
      <p:sp>
        <p:nvSpPr>
          <p:cNvPr id="15" name="ZoneTexte 14"/>
          <p:cNvSpPr txBox="1">
            <a:spLocks noChangeArrowheads="1"/>
          </p:cNvSpPr>
          <p:nvPr/>
        </p:nvSpPr>
        <p:spPr bwMode="auto">
          <a:xfrm>
            <a:off x="6234113" y="3059113"/>
            <a:ext cx="2233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lgn="ctr">
              <a:spcBef>
                <a:spcPct val="0"/>
              </a:spcBef>
            </a:pPr>
            <a:r>
              <a:rPr lang="fr-FR" altLang="fr-FR" sz="1800">
                <a:latin typeface="Calibri" charset="0"/>
              </a:rPr>
              <a:t>Déjà établis dans une activité similaire.</a:t>
            </a:r>
          </a:p>
        </p:txBody>
      </p:sp>
      <p:sp>
        <p:nvSpPr>
          <p:cNvPr id="16" name="ZoneTexte 15"/>
          <p:cNvSpPr txBox="1">
            <a:spLocks noChangeArrowheads="1"/>
          </p:cNvSpPr>
          <p:nvPr/>
        </p:nvSpPr>
        <p:spPr bwMode="auto">
          <a:xfrm>
            <a:off x="539552" y="4289550"/>
            <a:ext cx="841838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buFontTx/>
              <a:buChar char="-"/>
            </a:pPr>
            <a:r>
              <a:rPr lang="fr-FR" altLang="fr-FR" sz="1800" dirty="0">
                <a:ea typeface="Verdana" charset="0"/>
                <a:cs typeface="Verdana" charset="0"/>
              </a:rPr>
              <a:t>Des critères clairement lisibles pour les élèves. </a:t>
            </a:r>
          </a:p>
          <a:p>
            <a:pPr>
              <a:spcBef>
                <a:spcPct val="0"/>
              </a:spcBef>
              <a:buFontTx/>
              <a:buChar char="-"/>
            </a:pPr>
            <a:r>
              <a:rPr lang="fr-FR" altLang="fr-FR" sz="1800" dirty="0">
                <a:ea typeface="Verdana" charset="0"/>
                <a:cs typeface="Verdana" charset="0"/>
              </a:rPr>
              <a:t>Sources de progression pour eux. </a:t>
            </a:r>
          </a:p>
          <a:p>
            <a:pPr>
              <a:spcBef>
                <a:spcPct val="0"/>
              </a:spcBef>
              <a:buFontTx/>
              <a:buChar char="-"/>
            </a:pPr>
            <a:r>
              <a:rPr lang="fr-FR" altLang="fr-FR" sz="1800" dirty="0">
                <a:ea typeface="Verdana" charset="0"/>
                <a:cs typeface="Verdana" charset="0"/>
              </a:rPr>
              <a:t>Et sources d’évaluation pour vous. </a:t>
            </a:r>
          </a:p>
          <a:p>
            <a:pPr>
              <a:spcBef>
                <a:spcPct val="0"/>
              </a:spcBef>
              <a:buFontTx/>
              <a:buChar char="-"/>
            </a:pPr>
            <a:r>
              <a:rPr lang="fr-FR" altLang="fr-FR" sz="1800" dirty="0">
                <a:ea typeface="Verdana" charset="0"/>
                <a:cs typeface="Verdana" charset="0"/>
              </a:rPr>
              <a:t>A formuler sous la forme d’une grille où l’élève devra justifier ses choix</a:t>
            </a:r>
            <a:r>
              <a:rPr lang="fr-FR" altLang="fr-FR" sz="1800" dirty="0" smtClean="0">
                <a:ea typeface="Verdana" charset="0"/>
                <a:cs typeface="Verdana" charset="0"/>
              </a:rPr>
              <a:t>.</a:t>
            </a:r>
          </a:p>
          <a:p>
            <a:pPr>
              <a:spcBef>
                <a:spcPct val="0"/>
              </a:spcBef>
              <a:buFontTx/>
              <a:buChar char="-"/>
            </a:pPr>
            <a:r>
              <a:rPr lang="fr-FR" altLang="fr-FR" sz="1800" dirty="0" smtClean="0">
                <a:ea typeface="Verdana" charset="0"/>
                <a:cs typeface="Verdana" charset="0"/>
              </a:rPr>
              <a:t>Fin cycle 4 : l’élève peut établir sa propre grille (grille vierge). </a:t>
            </a:r>
          </a:p>
          <a:p>
            <a:pPr>
              <a:spcBef>
                <a:spcPct val="0"/>
              </a:spcBef>
              <a:buFontTx/>
              <a:buChar char="-"/>
            </a:pPr>
            <a:r>
              <a:rPr lang="fr-FR" altLang="fr-FR" sz="1800" b="1" dirty="0" smtClean="0">
                <a:ea typeface="Verdana" charset="0"/>
                <a:cs typeface="Verdana" charset="0"/>
              </a:rPr>
              <a:t>Non acquis / acquis à proscrire en EMC. </a:t>
            </a:r>
            <a:r>
              <a:rPr lang="fr-FR" altLang="fr-FR" sz="1800" dirty="0" smtClean="0">
                <a:ea typeface="Verdana" charset="0"/>
                <a:cs typeface="Verdana" charset="0"/>
              </a:rPr>
              <a:t>On prendra plutôt des niveaux de réussite tels que : </a:t>
            </a:r>
            <a:r>
              <a:rPr lang="fr-FR" altLang="fr-FR" sz="1800" dirty="0">
                <a:ea typeface="Verdana" charset="0"/>
                <a:cs typeface="Verdana" charset="0"/>
              </a:rPr>
              <a:t>n</a:t>
            </a:r>
            <a:r>
              <a:rPr lang="fr-FR" sz="1800" dirty="0" smtClean="0">
                <a:ea typeface="Verdana" charset="0"/>
                <a:cs typeface="Verdana" charset="0"/>
              </a:rPr>
              <a:t>on-atteints </a:t>
            </a:r>
            <a:r>
              <a:rPr lang="fr-FR" sz="1800" dirty="0">
                <a:ea typeface="Verdana" charset="0"/>
                <a:cs typeface="Verdana" charset="0"/>
              </a:rPr>
              <a:t>/ partiellement atteints / atteints / </a:t>
            </a:r>
            <a:r>
              <a:rPr lang="fr-FR" sz="1800" dirty="0" smtClean="0">
                <a:ea typeface="Verdana" charset="0"/>
                <a:cs typeface="Verdana" charset="0"/>
              </a:rPr>
              <a:t>dépassés.</a:t>
            </a:r>
            <a:endParaRPr lang="fr-FR" altLang="fr-FR" sz="1800" dirty="0">
              <a:ea typeface="Verdana" charset="0"/>
              <a:cs typeface="Verdana" charset="0"/>
            </a:endParaRPr>
          </a:p>
        </p:txBody>
      </p:sp>
      <p:sp>
        <p:nvSpPr>
          <p:cNvPr id="5" name="ZoneTexte 4"/>
          <p:cNvSpPr txBox="1"/>
          <p:nvPr/>
        </p:nvSpPr>
        <p:spPr>
          <a:xfrm>
            <a:off x="1603332" y="563671"/>
            <a:ext cx="5993004" cy="461665"/>
          </a:xfrm>
          <a:prstGeom prst="rect">
            <a:avLst/>
          </a:prstGeom>
          <a:noFill/>
        </p:spPr>
        <p:txBody>
          <a:bodyPr wrap="square" rtlCol="0">
            <a:spAutoFit/>
          </a:bodyPr>
          <a:lstStyle/>
          <a:p>
            <a:pPr algn="ctr"/>
            <a:r>
              <a:rPr lang="fr-FR" sz="2400" b="1" dirty="0" smtClean="0"/>
              <a:t>L’évaluation formative en EMC :</a:t>
            </a:r>
            <a:endParaRPr lang="fr-FR" sz="2400" b="1" dirty="0"/>
          </a:p>
        </p:txBody>
      </p:sp>
    </p:spTree>
    <p:extLst>
      <p:ext uri="{BB962C8B-B14F-4D97-AF65-F5344CB8AC3E}">
        <p14:creationId xmlns:p14="http://schemas.microsoft.com/office/powerpoint/2010/main" val="1768145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4624"/>
            <a:ext cx="7560840" cy="6804756"/>
          </a:xfrm>
          <a:prstGeom prst="rect">
            <a:avLst/>
          </a:prstGeom>
        </p:spPr>
      </p:pic>
      <p:sp>
        <p:nvSpPr>
          <p:cNvPr id="3" name="ZoneTexte 2"/>
          <p:cNvSpPr txBox="1"/>
          <p:nvPr/>
        </p:nvSpPr>
        <p:spPr>
          <a:xfrm>
            <a:off x="0" y="688932"/>
            <a:ext cx="1043608" cy="646331"/>
          </a:xfrm>
          <a:prstGeom prst="rect">
            <a:avLst/>
          </a:prstGeom>
          <a:noFill/>
        </p:spPr>
        <p:txBody>
          <a:bodyPr wrap="square" rtlCol="0">
            <a:spAutoFit/>
          </a:bodyPr>
          <a:lstStyle/>
          <a:p>
            <a:pPr algn="ctr"/>
            <a:r>
              <a:rPr lang="fr-FR" b="1" smtClean="0"/>
              <a:t>Ex. </a:t>
            </a:r>
            <a:r>
              <a:rPr lang="fr-FR" b="1" dirty="0" smtClean="0"/>
              <a:t>testé en 4e</a:t>
            </a:r>
            <a:endParaRPr lang="fr-FR" b="1" dirty="0"/>
          </a:p>
        </p:txBody>
      </p:sp>
    </p:spTree>
    <p:extLst>
      <p:ext uri="{BB962C8B-B14F-4D97-AF65-F5344CB8AC3E}">
        <p14:creationId xmlns:p14="http://schemas.microsoft.com/office/powerpoint/2010/main" val="767361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7900"/>
            <a:ext cx="9144000" cy="4902200"/>
          </a:xfrm>
          <a:prstGeom prst="rect">
            <a:avLst/>
          </a:prstGeom>
        </p:spPr>
      </p:pic>
    </p:spTree>
    <p:extLst>
      <p:ext uri="{BB962C8B-B14F-4D97-AF65-F5344CB8AC3E}">
        <p14:creationId xmlns:p14="http://schemas.microsoft.com/office/powerpoint/2010/main" val="1320308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re 1"/>
          <p:cNvSpPr>
            <a:spLocks noGrp="1"/>
          </p:cNvSpPr>
          <p:nvPr>
            <p:ph type="title"/>
          </p:nvPr>
        </p:nvSpPr>
        <p:spPr>
          <a:xfrm>
            <a:off x="488882" y="2780928"/>
            <a:ext cx="8229600" cy="936104"/>
          </a:xfrm>
        </p:spPr>
        <p:txBody>
          <a:bodyPr>
            <a:normAutofit/>
          </a:bodyPr>
          <a:lstStyle/>
          <a:p>
            <a:r>
              <a:rPr lang="fr-FR" altLang="fr-FR" sz="3100" b="1" dirty="0" smtClean="0">
                <a:solidFill>
                  <a:srgbClr val="0070C0"/>
                </a:solidFill>
                <a:latin typeface="Verdana" charset="0"/>
                <a:ea typeface="ＭＳ Ｐゴシック" charset="-128"/>
                <a:cs typeface="Verdana" charset="0"/>
              </a:rPr>
              <a:t>4. </a:t>
            </a:r>
            <a:r>
              <a:rPr lang="fr-FR" altLang="fr-FR" sz="3100" b="1" dirty="0">
                <a:solidFill>
                  <a:srgbClr val="0070C0"/>
                </a:solidFill>
                <a:latin typeface="Verdana" charset="0"/>
                <a:ea typeface="ＭＳ Ｐゴシック" charset="-128"/>
                <a:cs typeface="Verdana" charset="0"/>
              </a:rPr>
              <a:t>Quelles progressions ? </a:t>
            </a:r>
            <a:endParaRPr lang="fr-FR" altLang="fr-FR" dirty="0">
              <a:latin typeface="Verdana" charset="0"/>
              <a:ea typeface="ＭＳ Ｐゴシック" charset="-128"/>
              <a:cs typeface="Verdana" charset="0"/>
            </a:endParaRPr>
          </a:p>
        </p:txBody>
      </p:sp>
      <p:sp>
        <p:nvSpPr>
          <p:cNvPr id="65538"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1FAB36AB-F290-0F40-B26B-579A499A9986}" type="datetime1">
              <a:rPr lang="fr-FR" altLang="fr-FR" sz="1000">
                <a:solidFill>
                  <a:schemeClr val="bg2"/>
                </a:solidFill>
              </a:rPr>
              <a:pPr>
                <a:spcBef>
                  <a:spcPct val="0"/>
                </a:spcBef>
              </a:pPr>
              <a:t>10/04/2018</a:t>
            </a:fld>
            <a:endParaRPr lang="fr-FR" altLang="fr-FR" sz="1000">
              <a:solidFill>
                <a:schemeClr val="bg2"/>
              </a:solidFill>
            </a:endParaRPr>
          </a:p>
        </p:txBody>
      </p:sp>
      <p:sp>
        <p:nvSpPr>
          <p:cNvPr id="65539"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65540"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4CC4DDBE-98A7-504E-B659-602ECD374FB6}" type="slidenum">
              <a:rPr lang="fr-FR" altLang="fr-FR" sz="1000">
                <a:solidFill>
                  <a:schemeClr val="bg1"/>
                </a:solidFill>
              </a:rPr>
              <a:pPr>
                <a:spcBef>
                  <a:spcPct val="0"/>
                </a:spcBef>
              </a:pPr>
              <a:t>26</a:t>
            </a:fld>
            <a:endParaRPr lang="fr-FR" altLang="fr-FR" sz="1000">
              <a:solidFill>
                <a:schemeClr val="bg1"/>
              </a:solidFill>
            </a:endParaRPr>
          </a:p>
        </p:txBody>
      </p:sp>
    </p:spTree>
    <p:extLst>
      <p:ext uri="{BB962C8B-B14F-4D97-AF65-F5344CB8AC3E}">
        <p14:creationId xmlns:p14="http://schemas.microsoft.com/office/powerpoint/2010/main" val="1776295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774066EF-D4C0-5E4E-94F0-7C5811B56F3A}" type="datetime1">
              <a:rPr lang="fr-FR" altLang="fr-FR" sz="1000">
                <a:solidFill>
                  <a:schemeClr val="bg2"/>
                </a:solidFill>
              </a:rPr>
              <a:pPr>
                <a:spcBef>
                  <a:spcPct val="0"/>
                </a:spcBef>
              </a:pPr>
              <a:t>10/04/2018</a:t>
            </a:fld>
            <a:endParaRPr lang="fr-FR" altLang="fr-FR" sz="1000">
              <a:solidFill>
                <a:schemeClr val="bg2"/>
              </a:solidFill>
            </a:endParaRPr>
          </a:p>
        </p:txBody>
      </p:sp>
      <p:sp>
        <p:nvSpPr>
          <p:cNvPr id="66562"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4AE57367-A91E-2B4E-B573-37770CE9D21F}" type="slidenum">
              <a:rPr lang="fr-FR" altLang="fr-FR" sz="1000">
                <a:solidFill>
                  <a:schemeClr val="bg1"/>
                </a:solidFill>
              </a:rPr>
              <a:pPr>
                <a:spcBef>
                  <a:spcPct val="0"/>
                </a:spcBef>
              </a:pPr>
              <a:t>27</a:t>
            </a:fld>
            <a:endParaRPr lang="fr-FR" altLang="fr-FR" sz="1000">
              <a:solidFill>
                <a:schemeClr val="bg1"/>
              </a:solidFill>
            </a:endParaRPr>
          </a:p>
        </p:txBody>
      </p:sp>
      <p:graphicFrame>
        <p:nvGraphicFramePr>
          <p:cNvPr id="66563" name="Objet 6"/>
          <p:cNvGraphicFramePr>
            <a:graphicFrameLocks noChangeAspect="1"/>
          </p:cNvGraphicFramePr>
          <p:nvPr/>
        </p:nvGraphicFramePr>
        <p:xfrm>
          <a:off x="6350" y="344488"/>
          <a:ext cx="9137650" cy="6367462"/>
        </p:xfrm>
        <a:graphic>
          <a:graphicData uri="http://schemas.openxmlformats.org/presentationml/2006/ole">
            <mc:AlternateContent xmlns:mc="http://schemas.openxmlformats.org/markup-compatibility/2006">
              <mc:Choice xmlns:v="urn:schemas-microsoft-com:vml" Requires="v">
                <p:oleObj spid="_x0000_s52280" name="Document" r:id="rId4" imgW="9779000" imgH="6286500" progId="Word.Document.12">
                  <p:embed/>
                </p:oleObj>
              </mc:Choice>
              <mc:Fallback>
                <p:oleObj name="Document" r:id="rId4" imgW="9779000" imgH="62865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 y="344488"/>
                        <a:ext cx="9137650" cy="636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4" name="ZoneTexte 1"/>
          <p:cNvSpPr txBox="1">
            <a:spLocks noChangeArrowheads="1"/>
          </p:cNvSpPr>
          <p:nvPr/>
        </p:nvSpPr>
        <p:spPr bwMode="auto">
          <a:xfrm>
            <a:off x="6305550" y="6089650"/>
            <a:ext cx="92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2000" b="1">
                <a:latin typeface="Calibri" charset="0"/>
              </a:rPr>
              <a:t>Cycle 3</a:t>
            </a:r>
          </a:p>
        </p:txBody>
      </p:sp>
    </p:spTree>
    <p:extLst>
      <p:ext uri="{BB962C8B-B14F-4D97-AF65-F5344CB8AC3E}">
        <p14:creationId xmlns:p14="http://schemas.microsoft.com/office/powerpoint/2010/main" val="2032291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re 4"/>
          <p:cNvSpPr>
            <a:spLocks noGrp="1"/>
          </p:cNvSpPr>
          <p:nvPr>
            <p:ph type="title"/>
          </p:nvPr>
        </p:nvSpPr>
        <p:spPr/>
        <p:txBody>
          <a:bodyPr>
            <a:normAutofit/>
          </a:bodyPr>
          <a:lstStyle/>
          <a:p>
            <a:pPr algn="ctr"/>
            <a:r>
              <a:rPr lang="fr-FR" altLang="fr-FR" sz="2400" b="1" dirty="0" smtClean="0">
                <a:latin typeface="Verdana" charset="0"/>
                <a:ea typeface="ＭＳ Ｐゴシック" charset="-128"/>
                <a:cs typeface="Verdana" charset="0"/>
              </a:rPr>
              <a:t>Exemples de séquences en cycle 4 :</a:t>
            </a:r>
            <a:endParaRPr lang="fr-FR" altLang="fr-FR" sz="2400" b="1" dirty="0">
              <a:latin typeface="Verdana" charset="0"/>
              <a:ea typeface="ＭＳ Ｐゴシック" charset="-128"/>
              <a:cs typeface="Verdana" charset="0"/>
            </a:endParaRPr>
          </a:p>
        </p:txBody>
      </p:sp>
      <p:sp>
        <p:nvSpPr>
          <p:cNvPr id="6" name="Espace réservé du contenu 5"/>
          <p:cNvSpPr>
            <a:spLocks noGrp="1"/>
          </p:cNvSpPr>
          <p:nvPr>
            <p:ph idx="1"/>
          </p:nvPr>
        </p:nvSpPr>
        <p:spPr>
          <a:xfrm>
            <a:off x="457200" y="1287463"/>
            <a:ext cx="8229600" cy="4525962"/>
          </a:xfrm>
        </p:spPr>
        <p:txBody>
          <a:bodyPr>
            <a:noAutofit/>
          </a:bodyPr>
          <a:lstStyle/>
          <a:p>
            <a:pPr>
              <a:defRPr/>
            </a:pPr>
            <a:r>
              <a:rPr lang="fr-FR" sz="1800" b="1" dirty="0" smtClean="0">
                <a:latin typeface="Verdana" charset="0"/>
                <a:ea typeface="Verdana" charset="0"/>
                <a:cs typeface="Verdana" charset="0"/>
              </a:rPr>
              <a:t>5</a:t>
            </a:r>
            <a:r>
              <a:rPr lang="fr-FR" sz="1800" b="1" baseline="30000" dirty="0" smtClean="0">
                <a:latin typeface="Verdana" charset="0"/>
                <a:ea typeface="Verdana" charset="0"/>
                <a:cs typeface="Verdana" charset="0"/>
              </a:rPr>
              <a:t>e</a:t>
            </a:r>
            <a:r>
              <a:rPr lang="fr-FR" sz="1800" b="1" dirty="0" smtClean="0">
                <a:latin typeface="Verdana" charset="0"/>
                <a:ea typeface="Verdana" charset="0"/>
                <a:cs typeface="Verdana" charset="0"/>
              </a:rPr>
              <a:t> : </a:t>
            </a:r>
          </a:p>
          <a:p>
            <a:pPr marL="285750" indent="-285750">
              <a:buFontTx/>
              <a:buChar char="-"/>
              <a:defRPr/>
            </a:pPr>
            <a:r>
              <a:rPr lang="fr-FR" sz="1800" b="0" dirty="0" smtClean="0">
                <a:latin typeface="Verdana" charset="0"/>
                <a:ea typeface="Verdana" charset="0"/>
                <a:cs typeface="Verdana" charset="0"/>
              </a:rPr>
              <a:t>Refus des discriminations. </a:t>
            </a:r>
          </a:p>
          <a:p>
            <a:pPr marL="285750" indent="-285750">
              <a:buFontTx/>
              <a:buChar char="-"/>
              <a:defRPr/>
            </a:pPr>
            <a:r>
              <a:rPr lang="fr-FR" sz="1800" b="0" dirty="0" smtClean="0">
                <a:latin typeface="Verdana" charset="0"/>
                <a:ea typeface="Verdana" charset="0"/>
                <a:cs typeface="Verdana" charset="0"/>
              </a:rPr>
              <a:t>La sécurité. </a:t>
            </a:r>
          </a:p>
          <a:p>
            <a:pPr marL="285750" indent="-285750">
              <a:buFontTx/>
              <a:buChar char="-"/>
              <a:defRPr/>
            </a:pPr>
            <a:r>
              <a:rPr lang="fr-FR" sz="1800" b="0" dirty="0" smtClean="0">
                <a:latin typeface="Verdana" charset="0"/>
                <a:ea typeface="Verdana" charset="0"/>
                <a:cs typeface="Verdana" charset="0"/>
              </a:rPr>
              <a:t>La citoyenneté. </a:t>
            </a:r>
            <a:endParaRPr lang="fr-FR" sz="1800" dirty="0" smtClean="0">
              <a:latin typeface="Verdana" charset="0"/>
              <a:ea typeface="Verdana" charset="0"/>
              <a:cs typeface="Verdana" charset="0"/>
            </a:endParaRPr>
          </a:p>
          <a:p>
            <a:pPr marL="285750" indent="-285750">
              <a:buFontTx/>
              <a:buChar char="-"/>
              <a:defRPr/>
            </a:pPr>
            <a:endParaRPr lang="fr-FR" sz="1800" dirty="0">
              <a:latin typeface="Verdana" charset="0"/>
              <a:ea typeface="Verdana" charset="0"/>
              <a:cs typeface="Verdana" charset="0"/>
            </a:endParaRPr>
          </a:p>
          <a:p>
            <a:pPr>
              <a:defRPr/>
            </a:pPr>
            <a:r>
              <a:rPr lang="fr-FR" sz="1800" b="1" dirty="0" smtClean="0">
                <a:latin typeface="Verdana" charset="0"/>
                <a:ea typeface="Verdana" charset="0"/>
                <a:cs typeface="Verdana" charset="0"/>
              </a:rPr>
              <a:t>4</a:t>
            </a:r>
            <a:r>
              <a:rPr lang="fr-FR" sz="1800" b="1" baseline="30000" dirty="0" smtClean="0">
                <a:latin typeface="Verdana" charset="0"/>
                <a:ea typeface="Verdana" charset="0"/>
                <a:cs typeface="Verdana" charset="0"/>
              </a:rPr>
              <a:t>e</a:t>
            </a:r>
            <a:r>
              <a:rPr lang="fr-FR" sz="1800" b="1" dirty="0" smtClean="0">
                <a:latin typeface="Verdana" charset="0"/>
                <a:ea typeface="Verdana" charset="0"/>
                <a:cs typeface="Verdana" charset="0"/>
              </a:rPr>
              <a:t> : </a:t>
            </a:r>
          </a:p>
          <a:p>
            <a:pPr marL="285750" indent="-285750">
              <a:buFontTx/>
              <a:buChar char="-"/>
              <a:defRPr/>
            </a:pPr>
            <a:r>
              <a:rPr lang="fr-FR" sz="1800" b="0" dirty="0" smtClean="0">
                <a:latin typeface="Verdana" charset="0"/>
                <a:ea typeface="Verdana" charset="0"/>
                <a:cs typeface="Verdana" charset="0"/>
              </a:rPr>
              <a:t>La liberté. </a:t>
            </a:r>
          </a:p>
          <a:p>
            <a:pPr marL="285750" indent="-285750">
              <a:buFontTx/>
              <a:buChar char="-"/>
              <a:defRPr/>
            </a:pPr>
            <a:r>
              <a:rPr lang="fr-FR" sz="1800" b="0" dirty="0" smtClean="0">
                <a:latin typeface="Verdana" charset="0"/>
                <a:ea typeface="Verdana" charset="0"/>
                <a:cs typeface="Verdana" charset="0"/>
              </a:rPr>
              <a:t>La solidarité. </a:t>
            </a:r>
          </a:p>
          <a:p>
            <a:pPr marL="285750" indent="-285750">
              <a:buFontTx/>
              <a:buChar char="-"/>
              <a:defRPr/>
            </a:pPr>
            <a:r>
              <a:rPr lang="fr-FR" sz="1800" b="0" dirty="0" smtClean="0">
                <a:latin typeface="Verdana" charset="0"/>
                <a:ea typeface="Verdana" charset="0"/>
                <a:cs typeface="Verdana" charset="0"/>
              </a:rPr>
              <a:t>La Justice</a:t>
            </a:r>
          </a:p>
          <a:p>
            <a:pPr marL="285750" indent="-285750">
              <a:buFontTx/>
              <a:buChar char="-"/>
              <a:defRPr/>
            </a:pPr>
            <a:endParaRPr lang="fr-FR" sz="1800" dirty="0">
              <a:latin typeface="Verdana" charset="0"/>
              <a:ea typeface="Verdana" charset="0"/>
              <a:cs typeface="Verdana" charset="0"/>
            </a:endParaRPr>
          </a:p>
          <a:p>
            <a:pPr>
              <a:defRPr/>
            </a:pPr>
            <a:r>
              <a:rPr lang="fr-FR" sz="1800" b="1" dirty="0" smtClean="0">
                <a:latin typeface="Verdana" charset="0"/>
                <a:ea typeface="Verdana" charset="0"/>
                <a:cs typeface="Verdana" charset="0"/>
              </a:rPr>
              <a:t>3e : </a:t>
            </a:r>
          </a:p>
          <a:p>
            <a:pPr marL="285750" indent="-285750">
              <a:buFontTx/>
              <a:buChar char="-"/>
              <a:defRPr/>
            </a:pPr>
            <a:r>
              <a:rPr lang="fr-FR" sz="1800" b="0" dirty="0" smtClean="0">
                <a:latin typeface="Verdana" charset="0"/>
                <a:ea typeface="Verdana" charset="0"/>
                <a:cs typeface="Verdana" charset="0"/>
              </a:rPr>
              <a:t>Laïcité. </a:t>
            </a:r>
          </a:p>
          <a:p>
            <a:pPr marL="285750" indent="-285750">
              <a:buFontTx/>
              <a:buChar char="-"/>
              <a:defRPr/>
            </a:pPr>
            <a:r>
              <a:rPr lang="fr-FR" sz="1800" b="0" dirty="0" smtClean="0">
                <a:latin typeface="Verdana" charset="0"/>
                <a:ea typeface="Verdana" charset="0"/>
                <a:cs typeface="Verdana" charset="0"/>
              </a:rPr>
              <a:t>Les valeurs de la République. </a:t>
            </a:r>
          </a:p>
          <a:p>
            <a:pPr marL="285750" indent="-285750">
              <a:buFontTx/>
              <a:buChar char="-"/>
              <a:defRPr/>
            </a:pPr>
            <a:r>
              <a:rPr lang="fr-FR" sz="1800" b="0" dirty="0" smtClean="0">
                <a:latin typeface="Verdana" charset="0"/>
                <a:ea typeface="Verdana" charset="0"/>
                <a:cs typeface="Verdana" charset="0"/>
              </a:rPr>
              <a:t>La citoyenneté dans l’UE. </a:t>
            </a:r>
          </a:p>
        </p:txBody>
      </p:sp>
      <p:sp>
        <p:nvSpPr>
          <p:cNvPr id="67587" name="Espace réservé de la date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533DCD73-C03A-F641-99CF-0B721C3B2BE1}" type="datetime1">
              <a:rPr lang="fr-FR" altLang="fr-FR" sz="1000">
                <a:solidFill>
                  <a:schemeClr val="bg2"/>
                </a:solidFill>
              </a:rPr>
              <a:pPr>
                <a:spcBef>
                  <a:spcPct val="0"/>
                </a:spcBef>
              </a:pPr>
              <a:t>10/04/2018</a:t>
            </a:fld>
            <a:endParaRPr lang="fr-FR" altLang="fr-FR" sz="1000">
              <a:solidFill>
                <a:schemeClr val="bg2"/>
              </a:solidFill>
            </a:endParaRPr>
          </a:p>
        </p:txBody>
      </p:sp>
      <p:sp>
        <p:nvSpPr>
          <p:cNvPr id="67588" name="Espace réservé du pied de page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67589"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21238A81-149B-6442-9BE2-5232344DAB93}" type="slidenum">
              <a:rPr lang="fr-FR" altLang="fr-FR" sz="1000">
                <a:solidFill>
                  <a:schemeClr val="bg1"/>
                </a:solidFill>
              </a:rPr>
              <a:pPr>
                <a:spcBef>
                  <a:spcPct val="0"/>
                </a:spcBef>
              </a:pPr>
              <a:t>28</a:t>
            </a:fld>
            <a:endParaRPr lang="fr-FR" altLang="fr-FR" sz="1000">
              <a:solidFill>
                <a:schemeClr val="bg1"/>
              </a:solidFill>
            </a:endParaRPr>
          </a:p>
        </p:txBody>
      </p:sp>
    </p:spTree>
    <p:extLst>
      <p:ext uri="{BB962C8B-B14F-4D97-AF65-F5344CB8AC3E}">
        <p14:creationId xmlns:p14="http://schemas.microsoft.com/office/powerpoint/2010/main" val="997834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79495" y="857250"/>
            <a:ext cx="633507" cy="300082"/>
          </a:xfrm>
          <a:prstGeom prst="rect">
            <a:avLst/>
          </a:prstGeom>
          <a:noFill/>
        </p:spPr>
        <p:txBody>
          <a:bodyPr wrap="none" rtlCol="0">
            <a:spAutoFit/>
          </a:bodyPr>
          <a:lstStyle/>
          <a:p>
            <a:pPr algn="ctr"/>
            <a:r>
              <a:rPr lang="fr-FR" sz="1350" b="1"/>
              <a:t>Bilan :</a:t>
            </a:r>
          </a:p>
        </p:txBody>
      </p:sp>
      <p:graphicFrame>
        <p:nvGraphicFramePr>
          <p:cNvPr id="3" name="Tableau 2"/>
          <p:cNvGraphicFramePr>
            <a:graphicFrameLocks noGrp="1"/>
          </p:cNvGraphicFramePr>
          <p:nvPr>
            <p:extLst>
              <p:ext uri="{D42A27DB-BD31-4B8C-83A1-F6EECF244321}">
                <p14:modId xmlns:p14="http://schemas.microsoft.com/office/powerpoint/2010/main" val="1066227986"/>
              </p:ext>
            </p:extLst>
          </p:nvPr>
        </p:nvGraphicFramePr>
        <p:xfrm>
          <a:off x="-67" y="764704"/>
          <a:ext cx="9144000" cy="5544615"/>
        </p:xfrm>
        <a:graphic>
          <a:graphicData uri="http://schemas.openxmlformats.org/drawingml/2006/table">
            <a:tbl>
              <a:tblPr firstRow="1" bandRow="1">
                <a:tableStyleId>{5C22544A-7EE6-4342-B048-85BDC9FD1C3A}</a:tableStyleId>
              </a:tblPr>
              <a:tblGrid>
                <a:gridCol w="790575"/>
                <a:gridCol w="2076450"/>
                <a:gridCol w="2076450"/>
                <a:gridCol w="2152650"/>
                <a:gridCol w="2047875"/>
              </a:tblGrid>
              <a:tr h="613614">
                <a:tc>
                  <a:txBody>
                    <a:bodyPr/>
                    <a:lstStyle/>
                    <a:p>
                      <a:pPr algn="ctr"/>
                      <a:r>
                        <a:rPr lang="fr-FR" sz="1400" dirty="0" smtClean="0"/>
                        <a:t>Niveau</a:t>
                      </a:r>
                      <a:endParaRPr lang="fr-FR" sz="1400" dirty="0"/>
                    </a:p>
                  </a:txBody>
                  <a:tcPr marL="68580" marR="68580" marT="34290" marB="34290"/>
                </a:tc>
                <a:tc>
                  <a:txBody>
                    <a:bodyPr/>
                    <a:lstStyle/>
                    <a:p>
                      <a:pPr algn="ctr"/>
                      <a:r>
                        <a:rPr lang="fr-FR" sz="1400" dirty="0" smtClean="0"/>
                        <a:t>prérequis</a:t>
                      </a:r>
                      <a:r>
                        <a:rPr lang="fr-FR" sz="1400" baseline="0" dirty="0" smtClean="0"/>
                        <a:t> des élèves</a:t>
                      </a:r>
                      <a:endParaRPr lang="fr-FR" sz="1400" dirty="0"/>
                    </a:p>
                  </a:txBody>
                  <a:tcPr marL="68580" marR="68580" marT="34290" marB="34290"/>
                </a:tc>
                <a:tc>
                  <a:txBody>
                    <a:bodyPr/>
                    <a:lstStyle/>
                    <a:p>
                      <a:pPr algn="ctr"/>
                      <a:r>
                        <a:rPr lang="fr-FR" sz="1400" dirty="0" smtClean="0"/>
                        <a:t>Points du programme abordés</a:t>
                      </a:r>
                      <a:endParaRPr lang="fr-FR" sz="1400" dirty="0"/>
                    </a:p>
                  </a:txBody>
                  <a:tcPr marL="68580" marR="68580" marT="34290" marB="34290"/>
                </a:tc>
                <a:tc>
                  <a:txBody>
                    <a:bodyPr/>
                    <a:lstStyle/>
                    <a:p>
                      <a:pPr algn="ctr"/>
                      <a:r>
                        <a:rPr lang="fr-FR" sz="1400" dirty="0" smtClean="0"/>
                        <a:t>Axes de développement</a:t>
                      </a:r>
                      <a:endParaRPr lang="fr-FR" sz="1400" dirty="0"/>
                    </a:p>
                  </a:txBody>
                  <a:tcPr marL="68580" marR="68580" marT="34290" marB="34290"/>
                </a:tc>
                <a:tc>
                  <a:txBody>
                    <a:bodyPr/>
                    <a:lstStyle/>
                    <a:p>
                      <a:pPr algn="ctr"/>
                      <a:r>
                        <a:rPr lang="fr-FR" sz="1400" dirty="0" smtClean="0"/>
                        <a:t>Complexification</a:t>
                      </a:r>
                      <a:r>
                        <a:rPr lang="fr-FR" sz="1400" baseline="0" dirty="0" smtClean="0"/>
                        <a:t> des méthodes</a:t>
                      </a:r>
                      <a:endParaRPr lang="fr-FR" sz="1400" dirty="0"/>
                    </a:p>
                  </a:txBody>
                  <a:tcPr marL="68580" marR="68580" marT="34290" marB="34290"/>
                </a:tc>
              </a:tr>
              <a:tr h="1212373">
                <a:tc>
                  <a:txBody>
                    <a:bodyPr/>
                    <a:lstStyle/>
                    <a:p>
                      <a:pPr algn="ctr"/>
                      <a:endParaRPr lang="fr-FR" sz="1400" b="1" dirty="0" smtClean="0"/>
                    </a:p>
                    <a:p>
                      <a:pPr algn="ctr"/>
                      <a:endParaRPr lang="fr-FR" sz="1400" b="1" dirty="0" smtClean="0"/>
                    </a:p>
                    <a:p>
                      <a:pPr algn="ctr"/>
                      <a:r>
                        <a:rPr lang="fr-FR" sz="1400" b="1" dirty="0" smtClean="0"/>
                        <a:t>5</a:t>
                      </a:r>
                      <a:r>
                        <a:rPr lang="fr-FR" sz="1400" b="1" baseline="30000" dirty="0" smtClean="0"/>
                        <a:t>e</a:t>
                      </a:r>
                      <a:r>
                        <a:rPr lang="fr-FR" sz="1400" b="1" baseline="0" dirty="0" smtClean="0"/>
                        <a:t> </a:t>
                      </a:r>
                    </a:p>
                    <a:p>
                      <a:pPr algn="ctr"/>
                      <a:endParaRPr lang="fr-FR" sz="1400" b="1" baseline="0" dirty="0" smtClean="0"/>
                    </a:p>
                  </a:txBody>
                  <a:tcPr marL="68580" marR="68580" marT="34290" marB="34290"/>
                </a:tc>
                <a:tc>
                  <a:txBody>
                    <a:bodyPr/>
                    <a:lstStyle/>
                    <a:p>
                      <a:pPr marL="0" indent="0" algn="ctr">
                        <a:buFontTx/>
                        <a:buNone/>
                      </a:pPr>
                      <a:r>
                        <a:rPr lang="fr-FR" sz="1400" baseline="0" dirty="0" smtClean="0"/>
                        <a:t>Une idée importante dans notre pays. </a:t>
                      </a:r>
                    </a:p>
                    <a:p>
                      <a:pPr marL="0" indent="0" algn="ctr">
                        <a:buFontTx/>
                        <a:buNone/>
                      </a:pPr>
                      <a:endParaRPr lang="fr-FR" sz="1400" baseline="0" dirty="0" smtClean="0"/>
                    </a:p>
                    <a:p>
                      <a:pPr marL="0" indent="0" algn="ctr">
                        <a:buFontTx/>
                        <a:buNone/>
                      </a:pPr>
                      <a:r>
                        <a:rPr lang="fr-FR" sz="1400" dirty="0" smtClean="0"/>
                        <a:t>La laïcité =</a:t>
                      </a:r>
                      <a:r>
                        <a:rPr lang="fr-FR" sz="1400" baseline="0" dirty="0" smtClean="0"/>
                        <a:t> </a:t>
                      </a:r>
                      <a:r>
                        <a:rPr lang="fr-FR" sz="1400" dirty="0" smtClean="0"/>
                        <a:t>la liberté de croire</a:t>
                      </a:r>
                      <a:r>
                        <a:rPr lang="fr-FR" sz="1400" baseline="0" dirty="0" smtClean="0"/>
                        <a:t> et de penser .</a:t>
                      </a:r>
                      <a:endParaRPr lang="fr-FR" sz="1400" dirty="0" smtClean="0"/>
                    </a:p>
                  </a:txBody>
                  <a:tcPr marL="68580" marR="68580" marT="34290" marB="34290"/>
                </a:tc>
                <a:tc>
                  <a:txBody>
                    <a:bodyPr/>
                    <a:lstStyle/>
                    <a:p>
                      <a:pPr algn="ctr"/>
                      <a:r>
                        <a:rPr lang="fr-FR" sz="1400" dirty="0" smtClean="0"/>
                        <a:t>La liberté est abordée en complément de discussion</a:t>
                      </a:r>
                      <a:r>
                        <a:rPr lang="fr-FR" sz="1400" baseline="0" dirty="0" smtClean="0"/>
                        <a:t> des valeurs d’égalité et de refus des discriminations. </a:t>
                      </a:r>
                      <a:endParaRPr lang="fr-FR" sz="1400" dirty="0"/>
                    </a:p>
                  </a:txBody>
                  <a:tcPr marL="68580" marR="68580" marT="34290" marB="34290"/>
                </a:tc>
                <a:tc>
                  <a:txBody>
                    <a:bodyPr/>
                    <a:lstStyle/>
                    <a:p>
                      <a:pPr algn="ctr"/>
                      <a:endParaRPr lang="fr-FR" sz="1400" dirty="0" smtClean="0"/>
                    </a:p>
                    <a:p>
                      <a:pPr algn="ctr"/>
                      <a:endParaRPr lang="fr-FR" sz="1400" dirty="0" smtClean="0"/>
                    </a:p>
                    <a:p>
                      <a:pPr algn="ctr"/>
                      <a:r>
                        <a:rPr lang="fr-FR" sz="1400" dirty="0" smtClean="0"/>
                        <a:t>-</a:t>
                      </a:r>
                    </a:p>
                  </a:txBody>
                  <a:tcPr marL="68580" marR="68580" marT="34290" marB="34290"/>
                </a:tc>
                <a:tc>
                  <a:txBody>
                    <a:bodyPr/>
                    <a:lstStyle/>
                    <a:p>
                      <a:pPr algn="ctr"/>
                      <a:r>
                        <a:rPr lang="fr-FR" sz="1400" dirty="0" smtClean="0"/>
                        <a:t>C</a:t>
                      </a:r>
                      <a:r>
                        <a:rPr lang="fr-FR" sz="1400" baseline="0" dirty="0" smtClean="0"/>
                        <a:t>ritères réussite prises de parole orales (débats, dilemmes</a:t>
                      </a:r>
                      <a:r>
                        <a:rPr lang="mr-IN" sz="1400" baseline="0" dirty="0" smtClean="0"/>
                        <a:t>…</a:t>
                      </a:r>
                      <a:r>
                        <a:rPr lang="fr-FR" sz="1400" baseline="0" dirty="0" smtClean="0"/>
                        <a:t>). </a:t>
                      </a:r>
                    </a:p>
                    <a:p>
                      <a:pPr algn="ctr"/>
                      <a:r>
                        <a:rPr lang="fr-FR" sz="1400" baseline="0" dirty="0" smtClean="0"/>
                        <a:t>Travaux en groupes, guidés. </a:t>
                      </a:r>
                    </a:p>
                  </a:txBody>
                  <a:tcPr marL="68580" marR="68580" marT="34290" marB="34290"/>
                </a:tc>
              </a:tr>
              <a:tr h="2082751">
                <a:tc>
                  <a:txBody>
                    <a:bodyPr/>
                    <a:lstStyle/>
                    <a:p>
                      <a:pPr algn="ctr"/>
                      <a:endParaRPr lang="fr-FR" sz="1400" b="1" dirty="0" smtClean="0"/>
                    </a:p>
                    <a:p>
                      <a:pPr algn="ctr"/>
                      <a:endParaRPr lang="fr-FR" sz="1400" b="1" dirty="0" smtClean="0"/>
                    </a:p>
                    <a:p>
                      <a:pPr algn="ctr"/>
                      <a:r>
                        <a:rPr lang="fr-FR" sz="1400" b="1" dirty="0" smtClean="0"/>
                        <a:t>4e</a:t>
                      </a:r>
                    </a:p>
                    <a:p>
                      <a:pPr algn="ctr"/>
                      <a:endParaRPr lang="fr-FR" sz="1400" b="1" dirty="0" smtClean="0"/>
                    </a:p>
                    <a:p>
                      <a:pPr algn="ctr"/>
                      <a:endParaRPr lang="fr-FR" sz="1400" b="1" dirty="0" smtClean="0"/>
                    </a:p>
                    <a:p>
                      <a:pPr algn="ctr"/>
                      <a:endParaRPr lang="fr-FR" sz="1400" b="1" dirty="0" smtClean="0"/>
                    </a:p>
                    <a:p>
                      <a:pPr algn="ctr"/>
                      <a:endParaRPr lang="fr-FR" sz="1400" b="1" dirty="0" smtClean="0"/>
                    </a:p>
                  </a:txBody>
                  <a:tcPr marL="68580" marR="68580" marT="34290" marB="34290"/>
                </a:tc>
                <a:tc>
                  <a:txBody>
                    <a:bodyPr/>
                    <a:lstStyle/>
                    <a:p>
                      <a:pPr algn="ctr"/>
                      <a:r>
                        <a:rPr lang="fr-FR" sz="1400" dirty="0" smtClean="0"/>
                        <a:t>Pas de liberté sans règles et sans loi. </a:t>
                      </a:r>
                    </a:p>
                    <a:p>
                      <a:pPr algn="ctr"/>
                      <a:endParaRPr lang="fr-FR" sz="1400" dirty="0" smtClean="0"/>
                    </a:p>
                    <a:p>
                      <a:pPr algn="ctr"/>
                      <a:r>
                        <a:rPr lang="fr-FR" sz="1400" dirty="0" smtClean="0"/>
                        <a:t>Une valeur de la République</a:t>
                      </a:r>
                      <a:r>
                        <a:rPr lang="fr-FR" sz="1400" baseline="0" dirty="0" smtClean="0"/>
                        <a:t>.</a:t>
                      </a:r>
                    </a:p>
                    <a:p>
                      <a:pPr algn="ctr"/>
                      <a:endParaRPr lang="fr-FR" sz="1400" baseline="0" dirty="0" smtClean="0"/>
                    </a:p>
                    <a:p>
                      <a:pPr algn="ctr"/>
                      <a:r>
                        <a:rPr lang="fr-FR" sz="1400" baseline="0" dirty="0" smtClean="0"/>
                        <a:t>Comprendre la valeur de l’Egalité.</a:t>
                      </a:r>
                      <a:endParaRPr lang="fr-FR" sz="1400" dirty="0"/>
                    </a:p>
                  </a:txBody>
                  <a:tcPr marL="68580" marR="68580" marT="34290" marB="34290"/>
                </a:tc>
                <a:tc>
                  <a:txBody>
                    <a:bodyPr/>
                    <a:lstStyle/>
                    <a:p>
                      <a:pPr marL="0" indent="0" algn="ctr">
                        <a:buFontTx/>
                        <a:buNone/>
                      </a:pPr>
                      <a:r>
                        <a:rPr lang="fr-FR" sz="1400" dirty="0" smtClean="0"/>
                        <a:t>Une valeur historique</a:t>
                      </a:r>
                      <a:r>
                        <a:rPr lang="fr-FR" sz="1400" baseline="0" dirty="0" smtClean="0"/>
                        <a:t> </a:t>
                      </a:r>
                      <a:r>
                        <a:rPr lang="fr-FR" sz="1400" dirty="0" smtClean="0"/>
                        <a:t>de la République (thèmes 1 et 3 Histoire)</a:t>
                      </a:r>
                      <a:endParaRPr lang="fr-FR" sz="1400" baseline="0" dirty="0" smtClean="0"/>
                    </a:p>
                    <a:p>
                      <a:pPr marL="0" indent="0" algn="ctr">
                        <a:buFontTx/>
                        <a:buNone/>
                      </a:pPr>
                      <a:endParaRPr lang="fr-FR" sz="14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400" baseline="0" dirty="0" smtClean="0"/>
                        <a:t>Les libertés fondamentales : expression, conscience, association, presse. </a:t>
                      </a:r>
                      <a:endParaRPr lang="fr-FR" sz="1400" dirty="0" smtClean="0"/>
                    </a:p>
                  </a:txBody>
                  <a:tcPr marL="68580" marR="68580" marT="34290" marB="34290"/>
                </a:tc>
                <a:tc>
                  <a:txBody>
                    <a:bodyPr/>
                    <a:lstStyle/>
                    <a:p>
                      <a:pPr algn="ctr"/>
                      <a:r>
                        <a:rPr lang="fr-FR" sz="1400" dirty="0" smtClean="0"/>
                        <a:t>Mise en</a:t>
                      </a:r>
                      <a:r>
                        <a:rPr lang="fr-FR" sz="1400" baseline="0" dirty="0" smtClean="0"/>
                        <a:t> perspective historique. </a:t>
                      </a:r>
                    </a:p>
                    <a:p>
                      <a:pPr algn="ctr"/>
                      <a:endParaRPr lang="fr-FR" sz="1400" dirty="0" smtClean="0"/>
                    </a:p>
                    <a:p>
                      <a:pPr algn="ctr"/>
                      <a:r>
                        <a:rPr lang="fr-FR" sz="1400" baseline="0" dirty="0" smtClean="0"/>
                        <a:t>Liberté /égalité peuvent entrer en tension. </a:t>
                      </a:r>
                      <a:endParaRPr lang="fr-FR"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Réflexion transversale autour de la semaine de la presse. </a:t>
                      </a:r>
                      <a:endParaRPr lang="fr-FR" sz="1400" dirty="0"/>
                    </a:p>
                  </a:txBody>
                  <a:tcPr marL="68580" marR="68580" marT="34290" marB="34290"/>
                </a:tc>
                <a:tc>
                  <a:txBody>
                    <a:bodyPr/>
                    <a:lstStyle/>
                    <a:p>
                      <a:pPr algn="ctr"/>
                      <a:r>
                        <a:rPr lang="fr-FR" sz="1400" dirty="0" smtClean="0"/>
                        <a:t>Critères</a:t>
                      </a:r>
                      <a:r>
                        <a:rPr lang="fr-FR" sz="1400" baseline="0" dirty="0" smtClean="0"/>
                        <a:t> réussite débat réglé avec observateurs et débatteurs. </a:t>
                      </a:r>
                    </a:p>
                    <a:p>
                      <a:pPr algn="ctr"/>
                      <a:endParaRPr lang="fr-FR" sz="1400" baseline="0" dirty="0" smtClean="0"/>
                    </a:p>
                    <a:p>
                      <a:pPr algn="ctr"/>
                      <a:r>
                        <a:rPr lang="fr-FR" sz="1400" baseline="0" dirty="0" smtClean="0"/>
                        <a:t>Groupes de travail en autonomie sur certains thèmes (presse). </a:t>
                      </a:r>
                    </a:p>
                  </a:txBody>
                  <a:tcPr marL="68580" marR="68580" marT="34290" marB="34290"/>
                </a:tc>
              </a:tr>
              <a:tr h="1635877">
                <a:tc>
                  <a:txBody>
                    <a:bodyPr/>
                    <a:lstStyle/>
                    <a:p>
                      <a:pPr algn="ctr"/>
                      <a:endParaRPr lang="fr-FR" sz="1400" b="1" dirty="0" smtClean="0"/>
                    </a:p>
                    <a:p>
                      <a:pPr algn="ctr"/>
                      <a:endParaRPr lang="fr-FR" sz="1400" b="1" dirty="0" smtClean="0"/>
                    </a:p>
                    <a:p>
                      <a:pPr algn="ctr"/>
                      <a:r>
                        <a:rPr lang="fr-FR" sz="1400" b="1" dirty="0" smtClean="0"/>
                        <a:t>3e</a:t>
                      </a:r>
                    </a:p>
                    <a:p>
                      <a:pPr algn="ctr"/>
                      <a:endParaRPr lang="fr-FR" sz="1400" b="1" dirty="0" smtClean="0"/>
                    </a:p>
                    <a:p>
                      <a:pPr algn="ctr"/>
                      <a:endParaRPr lang="fr-FR" sz="1400" b="1" dirty="0" smtClean="0"/>
                    </a:p>
                    <a:p>
                      <a:pPr algn="ctr"/>
                      <a:endParaRPr lang="fr-FR" sz="1400" b="1" dirty="0" smtClean="0"/>
                    </a:p>
                    <a:p>
                      <a:pPr algn="ctr"/>
                      <a:endParaRPr lang="fr-FR" sz="1400" b="1" dirty="0" smtClean="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Une valeur de la République</a:t>
                      </a:r>
                      <a:r>
                        <a:rPr lang="fr-FR" sz="1400" baseline="0" dirty="0" smtClean="0"/>
                        <a:t> aux origines historiques.</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400" baseline="0" dirty="0" smtClean="0"/>
                        <a:t>Questionnement sur les limites de la liberté.</a:t>
                      </a:r>
                      <a:endParaRPr lang="fr-FR" sz="1400" dirty="0" smtClean="0"/>
                    </a:p>
                    <a:p>
                      <a:pPr algn="ctr"/>
                      <a:endParaRPr lang="fr-FR" sz="1400" dirty="0"/>
                    </a:p>
                  </a:txBody>
                  <a:tcPr marL="68580" marR="68580" marT="34290" marB="34290"/>
                </a:tc>
                <a:tc>
                  <a:txBody>
                    <a:bodyPr/>
                    <a:lstStyle/>
                    <a:p>
                      <a:pPr marL="0" indent="0" algn="ctr">
                        <a:buFontTx/>
                        <a:buNone/>
                      </a:pPr>
                      <a:r>
                        <a:rPr lang="fr-FR" sz="1400" dirty="0" smtClean="0"/>
                        <a:t>Défense Nationale</a:t>
                      </a:r>
                      <a:r>
                        <a:rPr lang="fr-FR" sz="1400" baseline="0" dirty="0" smtClean="0"/>
                        <a:t> et liberté des peuples.</a:t>
                      </a:r>
                      <a:endParaRPr lang="fr-FR" sz="1400" dirty="0" smtClean="0"/>
                    </a:p>
                    <a:p>
                      <a:pPr marL="0" indent="0" algn="ctr">
                        <a:buFontTx/>
                        <a:buNone/>
                      </a:pPr>
                      <a:endParaRPr lang="fr-FR" sz="1400" dirty="0" smtClean="0"/>
                    </a:p>
                    <a:p>
                      <a:pPr marL="0" indent="0" algn="ctr">
                        <a:buFontTx/>
                        <a:buNone/>
                      </a:pPr>
                      <a:r>
                        <a:rPr lang="fr-FR" sz="1400" dirty="0" smtClean="0"/>
                        <a:t>Les principes de la laïcité,</a:t>
                      </a:r>
                      <a:r>
                        <a:rPr lang="fr-FR" sz="1400" baseline="0" dirty="0" smtClean="0"/>
                        <a:t> dans la société. </a:t>
                      </a:r>
                      <a:endParaRPr lang="fr-FR"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Une valeur éprouvée historiquement</a:t>
                      </a:r>
                      <a:r>
                        <a:rPr lang="fr-FR" sz="1400" baseline="0" dirty="0" smtClean="0"/>
                        <a:t>. </a:t>
                      </a:r>
                    </a:p>
                    <a:p>
                      <a:pPr algn="ctr"/>
                      <a:endParaRPr lang="fr-FR" sz="1400" dirty="0" smtClean="0"/>
                    </a:p>
                    <a:p>
                      <a:pPr algn="ctr"/>
                      <a:r>
                        <a:rPr lang="fr-FR" sz="1400" dirty="0" smtClean="0"/>
                        <a:t>Une valeur éprouvée</a:t>
                      </a:r>
                      <a:r>
                        <a:rPr lang="fr-FR" sz="1400" baseline="0" dirty="0" smtClean="0"/>
                        <a:t> </a:t>
                      </a:r>
                      <a:r>
                        <a:rPr lang="fr-FR" sz="1400" dirty="0" smtClean="0"/>
                        <a:t>au-delà d</a:t>
                      </a:r>
                      <a:r>
                        <a:rPr lang="fr-FR" sz="1400" baseline="0" dirty="0" smtClean="0"/>
                        <a:t>u quotidien des élèves, dans la société, dans le monde. </a:t>
                      </a:r>
                      <a:endParaRPr lang="fr-FR" sz="1400" dirty="0" smtClean="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Approfondissement dimension</a:t>
                      </a:r>
                      <a:r>
                        <a:rPr lang="fr-FR" sz="1400" baseline="0" dirty="0" smtClean="0"/>
                        <a:t> historique. </a:t>
                      </a:r>
                      <a:endParaRPr lang="fr-FR" sz="1400" dirty="0" smtClean="0"/>
                    </a:p>
                    <a:p>
                      <a:pPr algn="ctr"/>
                      <a:endParaRPr lang="fr-FR" sz="1400" dirty="0" smtClean="0"/>
                    </a:p>
                    <a:p>
                      <a:pPr algn="ctr"/>
                      <a:r>
                        <a:rPr lang="fr-FR" sz="1400" dirty="0" smtClean="0"/>
                        <a:t>Production</a:t>
                      </a:r>
                      <a:r>
                        <a:rPr lang="fr-FR" sz="1400" baseline="0" dirty="0" smtClean="0"/>
                        <a:t> de dilemmes par élèves et autonomie dans la conception des débats.</a:t>
                      </a:r>
                    </a:p>
                  </a:txBody>
                  <a:tcPr marL="68580" marR="68580" marT="34290" marB="34290"/>
                </a:tc>
              </a:tr>
            </a:tbl>
          </a:graphicData>
        </a:graphic>
      </p:graphicFrame>
      <p:sp>
        <p:nvSpPr>
          <p:cNvPr id="4" name="ZoneTexte 3"/>
          <p:cNvSpPr txBox="1"/>
          <p:nvPr/>
        </p:nvSpPr>
        <p:spPr>
          <a:xfrm>
            <a:off x="1218579" y="-20020"/>
            <a:ext cx="6706708" cy="830997"/>
          </a:xfrm>
          <a:prstGeom prst="rect">
            <a:avLst/>
          </a:prstGeom>
          <a:noFill/>
        </p:spPr>
        <p:txBody>
          <a:bodyPr wrap="none" rtlCol="0">
            <a:spAutoFit/>
          </a:bodyPr>
          <a:lstStyle/>
          <a:p>
            <a:r>
              <a:rPr lang="fr-FR" sz="2400" b="1" dirty="0" smtClean="0"/>
              <a:t>Un exemple de progression sur le cycle 4 : la liberté</a:t>
            </a:r>
          </a:p>
          <a:p>
            <a:pPr algn="ctr"/>
            <a:r>
              <a:rPr lang="fr-FR" sz="2400" i="1" dirty="0" smtClean="0"/>
              <a:t>Voir autre diapo</a:t>
            </a:r>
            <a:r>
              <a:rPr lang="fr-FR" sz="2400" dirty="0" smtClean="0"/>
              <a:t> </a:t>
            </a:r>
            <a:endParaRPr lang="fr-FR" sz="2400" dirty="0"/>
          </a:p>
        </p:txBody>
      </p:sp>
      <p:sp>
        <p:nvSpPr>
          <p:cNvPr id="5" name="ZoneTexte 4"/>
          <p:cNvSpPr txBox="1"/>
          <p:nvPr/>
        </p:nvSpPr>
        <p:spPr>
          <a:xfrm>
            <a:off x="915628" y="6421635"/>
            <a:ext cx="7607660" cy="369332"/>
          </a:xfrm>
          <a:prstGeom prst="rect">
            <a:avLst/>
          </a:prstGeom>
          <a:noFill/>
        </p:spPr>
        <p:txBody>
          <a:bodyPr wrap="none" rtlCol="0">
            <a:spAutoFit/>
          </a:bodyPr>
          <a:lstStyle/>
          <a:p>
            <a:r>
              <a:rPr lang="fr-FR" dirty="0" smtClean="0">
                <a:sym typeface="Wingdings"/>
              </a:rPr>
              <a:t> Enjeux </a:t>
            </a:r>
            <a:r>
              <a:rPr lang="fr-FR" dirty="0" err="1" smtClean="0">
                <a:sym typeface="Wingdings"/>
              </a:rPr>
              <a:t>curriculaire</a:t>
            </a:r>
            <a:r>
              <a:rPr lang="fr-FR" dirty="0" smtClean="0">
                <a:sym typeface="Wingdings"/>
              </a:rPr>
              <a:t> : complexifier la notion et les méthodes d’apprentissage. </a:t>
            </a:r>
            <a:endParaRPr lang="fr-FR" dirty="0"/>
          </a:p>
        </p:txBody>
      </p:sp>
    </p:spTree>
    <p:extLst>
      <p:ext uri="{BB962C8B-B14F-4D97-AF65-F5344CB8AC3E}">
        <p14:creationId xmlns:p14="http://schemas.microsoft.com/office/powerpoint/2010/main" val="1191892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Shape 1"/>
          <p:cNvSpPr txBox="1">
            <a:spLocks noChangeArrowheads="1"/>
          </p:cNvSpPr>
          <p:nvPr/>
        </p:nvSpPr>
        <p:spPr bwMode="auto">
          <a:xfrm>
            <a:off x="323849" y="234950"/>
            <a:ext cx="86407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lgn="ctr" eaLnBrk="1" hangingPunct="1">
              <a:spcBef>
                <a:spcPct val="0"/>
              </a:spcBef>
            </a:pPr>
            <a:r>
              <a:rPr lang="fr-FR" altLang="fr-FR" sz="2400" b="1" dirty="0" smtClean="0">
                <a:solidFill>
                  <a:srgbClr val="0060BF"/>
                </a:solidFill>
              </a:rPr>
              <a:t>1. Quatre dimensions fondamentales :</a:t>
            </a:r>
            <a:endParaRPr lang="fr-FR" altLang="fr-FR" sz="2400" b="1" dirty="0">
              <a:solidFill>
                <a:srgbClr val="0060BF"/>
              </a:solidFill>
            </a:endParaRPr>
          </a:p>
        </p:txBody>
      </p:sp>
      <p:sp>
        <p:nvSpPr>
          <p:cNvPr id="165" name="CustomShape 2"/>
          <p:cNvSpPr/>
          <p:nvPr/>
        </p:nvSpPr>
        <p:spPr>
          <a:xfrm>
            <a:off x="107950" y="3429000"/>
            <a:ext cx="1495425" cy="690563"/>
          </a:xfrm>
          <a:prstGeom prst="roundRect">
            <a:avLst>
              <a:gd name="adj" fmla="val 16667"/>
            </a:avLst>
          </a:prstGeom>
          <a:solidFill>
            <a:schemeClr val="accent1"/>
          </a:solidFill>
          <a:ln w="9360">
            <a:noFill/>
          </a:ln>
        </p:spPr>
        <p:style>
          <a:lnRef idx="0">
            <a:scrgbClr r="0" g="0" b="0"/>
          </a:lnRef>
          <a:fillRef idx="0">
            <a:scrgbClr r="0" g="0" b="0"/>
          </a:fillRef>
          <a:effectRef idx="0">
            <a:scrgbClr r="0" g="0" b="0"/>
          </a:effectRef>
          <a:fontRef idx="minor"/>
        </p:style>
        <p:txBody>
          <a:bodyPr anchor="ctr"/>
          <a:lstStyle/>
          <a:p>
            <a:pPr algn="ctr" eaLnBrk="1" hangingPunct="1">
              <a:defRPr/>
            </a:pPr>
            <a:r>
              <a:rPr lang="fr-FR" spc="-1" dirty="0">
                <a:solidFill>
                  <a:srgbClr val="FAC090"/>
                </a:solidFill>
                <a:uFill>
                  <a:solidFill>
                    <a:srgbClr val="FFFFFF"/>
                  </a:solidFill>
                </a:uFill>
                <a:latin typeface="Arial"/>
              </a:rPr>
              <a:t>Quatre dimensions</a:t>
            </a:r>
            <a:endParaRPr dirty="0"/>
          </a:p>
        </p:txBody>
      </p:sp>
      <p:sp>
        <p:nvSpPr>
          <p:cNvPr id="166" name="CustomShape 3"/>
          <p:cNvSpPr/>
          <p:nvPr/>
        </p:nvSpPr>
        <p:spPr>
          <a:xfrm>
            <a:off x="1692275" y="1600200"/>
            <a:ext cx="2087563" cy="719138"/>
          </a:xfrm>
          <a:prstGeom prst="roundRect">
            <a:avLst>
              <a:gd name="adj" fmla="val 16667"/>
            </a:avLst>
          </a:prstGeom>
          <a:solidFill>
            <a:schemeClr val="tx2">
              <a:lumMod val="40000"/>
              <a:lumOff val="60000"/>
            </a:schemeClr>
          </a:solidFill>
          <a:ln w="9360">
            <a:noFill/>
          </a:ln>
        </p:spPr>
        <p:style>
          <a:lnRef idx="0">
            <a:scrgbClr r="0" g="0" b="0"/>
          </a:lnRef>
          <a:fillRef idx="0">
            <a:scrgbClr r="0" g="0" b="0"/>
          </a:fillRef>
          <a:effectRef idx="0">
            <a:scrgbClr r="0" g="0" b="0"/>
          </a:effectRef>
          <a:fontRef idx="minor"/>
        </p:style>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fr-FR" altLang="fr-FR" sz="1800" smtClean="0">
                <a:solidFill>
                  <a:srgbClr val="FFFFFF"/>
                </a:solidFill>
                <a:latin typeface="Arial" charset="0"/>
              </a:rPr>
              <a:t>La sensibilité</a:t>
            </a:r>
            <a:endParaRPr lang="fr-FR" altLang="fr-FR" sz="1800" smtClean="0"/>
          </a:p>
        </p:txBody>
      </p:sp>
      <p:sp>
        <p:nvSpPr>
          <p:cNvPr id="167" name="CustomShape 4"/>
          <p:cNvSpPr/>
          <p:nvPr/>
        </p:nvSpPr>
        <p:spPr>
          <a:xfrm>
            <a:off x="1692275" y="2809875"/>
            <a:ext cx="2087563" cy="719138"/>
          </a:xfrm>
          <a:prstGeom prst="roundRect">
            <a:avLst>
              <a:gd name="adj" fmla="val 16667"/>
            </a:avLst>
          </a:prstGeom>
          <a:solidFill>
            <a:schemeClr val="tx2">
              <a:lumMod val="40000"/>
              <a:lumOff val="60000"/>
            </a:schemeClr>
          </a:solidFill>
          <a:ln w="9360">
            <a:noFill/>
          </a:ln>
        </p:spPr>
        <p:style>
          <a:lnRef idx="0">
            <a:scrgbClr r="0" g="0" b="0"/>
          </a:lnRef>
          <a:fillRef idx="0">
            <a:scrgbClr r="0" g="0" b="0"/>
          </a:fillRef>
          <a:effectRef idx="0">
            <a:scrgbClr r="0" g="0" b="0"/>
          </a:effectRef>
          <a:fontRef idx="minor"/>
        </p:style>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fr-FR" altLang="fr-FR" sz="1800" smtClean="0">
                <a:solidFill>
                  <a:srgbClr val="FFFFFF"/>
                </a:solidFill>
                <a:latin typeface="Arial" charset="0"/>
              </a:rPr>
              <a:t>Le droit et la règle</a:t>
            </a:r>
            <a:endParaRPr lang="fr-FR" altLang="fr-FR" sz="1800" smtClean="0"/>
          </a:p>
        </p:txBody>
      </p:sp>
      <p:sp>
        <p:nvSpPr>
          <p:cNvPr id="168" name="CustomShape 5"/>
          <p:cNvSpPr/>
          <p:nvPr/>
        </p:nvSpPr>
        <p:spPr>
          <a:xfrm>
            <a:off x="3852863" y="1504950"/>
            <a:ext cx="5183187" cy="909638"/>
          </a:xfrm>
          <a:prstGeom prst="roundRect">
            <a:avLst>
              <a:gd name="adj" fmla="val 16667"/>
            </a:avLst>
          </a:prstGeom>
          <a:solidFill>
            <a:schemeClr val="accent4"/>
          </a:solidFill>
          <a:ln w="9360">
            <a:noFill/>
          </a:ln>
        </p:spPr>
        <p:style>
          <a:lnRef idx="0">
            <a:scrgbClr r="0" g="0" b="0"/>
          </a:lnRef>
          <a:fillRef idx="0">
            <a:scrgbClr r="0" g="0" b="0"/>
          </a:fillRef>
          <a:effectRef idx="0">
            <a:scrgbClr r="0" g="0" b="0"/>
          </a:effectRef>
          <a:fontRef idx="minor"/>
        </p:style>
        <p:txBody>
          <a:bodyPr anchor="ctr"/>
          <a:lstStyle>
            <a:lvl1pPr marL="177800" indent="-176213"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defRPr/>
            </a:pPr>
            <a:r>
              <a:rPr lang="fr-FR" altLang="fr-FR" sz="1600" smtClean="0">
                <a:solidFill>
                  <a:srgbClr val="FFFFFF"/>
                </a:solidFill>
                <a:latin typeface="Arial" charset="0"/>
              </a:rPr>
              <a:t>• Identifier et exprimer ses émotions et ses sentiments</a:t>
            </a:r>
            <a:endParaRPr lang="fr-FR" altLang="fr-FR" sz="1800" smtClean="0"/>
          </a:p>
          <a:p>
            <a:pPr eaLnBrk="1" hangingPunct="1">
              <a:defRPr/>
            </a:pPr>
            <a:r>
              <a:rPr lang="fr-FR" altLang="fr-FR" sz="1600" smtClean="0">
                <a:solidFill>
                  <a:srgbClr val="FFFFFF"/>
                </a:solidFill>
                <a:latin typeface="Arial" charset="0"/>
              </a:rPr>
              <a:t>• S’estimer et être capable d’écoute et d’empathie</a:t>
            </a:r>
            <a:endParaRPr lang="fr-FR" altLang="fr-FR" sz="1800" smtClean="0"/>
          </a:p>
          <a:p>
            <a:pPr eaLnBrk="1" hangingPunct="1">
              <a:defRPr/>
            </a:pPr>
            <a:r>
              <a:rPr lang="fr-FR" altLang="fr-FR" sz="1600" smtClean="0">
                <a:solidFill>
                  <a:srgbClr val="FFFFFF"/>
                </a:solidFill>
                <a:latin typeface="Arial" charset="0"/>
              </a:rPr>
              <a:t>• Se sentir membre d’une collectivité</a:t>
            </a:r>
            <a:endParaRPr lang="fr-FR" altLang="fr-FR" sz="1800" smtClean="0"/>
          </a:p>
        </p:txBody>
      </p:sp>
      <p:sp>
        <p:nvSpPr>
          <p:cNvPr id="169" name="CustomShape 6"/>
          <p:cNvSpPr/>
          <p:nvPr/>
        </p:nvSpPr>
        <p:spPr>
          <a:xfrm>
            <a:off x="1692275" y="4019550"/>
            <a:ext cx="2087563" cy="719138"/>
          </a:xfrm>
          <a:prstGeom prst="roundRect">
            <a:avLst>
              <a:gd name="adj" fmla="val 16667"/>
            </a:avLst>
          </a:prstGeom>
          <a:solidFill>
            <a:schemeClr val="tx2">
              <a:lumMod val="40000"/>
              <a:lumOff val="60000"/>
            </a:schemeClr>
          </a:solidFill>
          <a:ln w="9360">
            <a:noFill/>
          </a:ln>
        </p:spPr>
        <p:style>
          <a:lnRef idx="0">
            <a:scrgbClr r="0" g="0" b="0"/>
          </a:lnRef>
          <a:fillRef idx="0">
            <a:scrgbClr r="0" g="0" b="0"/>
          </a:fillRef>
          <a:effectRef idx="0">
            <a:scrgbClr r="0" g="0" b="0"/>
          </a:effectRef>
          <a:fontRef idx="minor"/>
        </p:style>
        <p:txBody>
          <a:bodyPr anchor="ctr"/>
          <a:lstStyle/>
          <a:p>
            <a:pPr algn="ctr" eaLnBrk="1" hangingPunct="1">
              <a:defRPr/>
            </a:pPr>
            <a:r>
              <a:rPr lang="fr-FR" spc="-1">
                <a:solidFill>
                  <a:srgbClr val="FFFFFF"/>
                </a:solidFill>
                <a:uFill>
                  <a:solidFill>
                    <a:srgbClr val="FFFFFF"/>
                  </a:solidFill>
                </a:uFill>
                <a:latin typeface="Arial"/>
              </a:rPr>
              <a:t>Le jugement</a:t>
            </a:r>
            <a:endParaRPr/>
          </a:p>
        </p:txBody>
      </p:sp>
      <p:sp>
        <p:nvSpPr>
          <p:cNvPr id="170" name="CustomShape 7"/>
          <p:cNvSpPr/>
          <p:nvPr/>
        </p:nvSpPr>
        <p:spPr>
          <a:xfrm>
            <a:off x="1692275" y="5229225"/>
            <a:ext cx="2087563" cy="719138"/>
          </a:xfrm>
          <a:prstGeom prst="roundRect">
            <a:avLst>
              <a:gd name="adj" fmla="val 16667"/>
            </a:avLst>
          </a:prstGeom>
          <a:solidFill>
            <a:schemeClr val="tx2">
              <a:lumMod val="40000"/>
              <a:lumOff val="60000"/>
            </a:schemeClr>
          </a:solidFill>
          <a:ln w="9360">
            <a:noFill/>
          </a:ln>
        </p:spPr>
        <p:style>
          <a:lnRef idx="0">
            <a:scrgbClr r="0" g="0" b="0"/>
          </a:lnRef>
          <a:fillRef idx="0">
            <a:scrgbClr r="0" g="0" b="0"/>
          </a:fillRef>
          <a:effectRef idx="0">
            <a:scrgbClr r="0" g="0" b="0"/>
          </a:effectRef>
          <a:fontRef idx="minor"/>
        </p:style>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fr-FR" altLang="fr-FR" sz="1800" smtClean="0">
                <a:solidFill>
                  <a:srgbClr val="FFFFFF"/>
                </a:solidFill>
                <a:latin typeface="Arial" charset="0"/>
              </a:rPr>
              <a:t>L’engagement</a:t>
            </a:r>
            <a:endParaRPr lang="fr-FR" altLang="fr-FR" sz="1800" smtClean="0"/>
          </a:p>
        </p:txBody>
      </p:sp>
      <p:sp>
        <p:nvSpPr>
          <p:cNvPr id="171" name="CustomShape 8"/>
          <p:cNvSpPr/>
          <p:nvPr/>
        </p:nvSpPr>
        <p:spPr>
          <a:xfrm>
            <a:off x="3852863" y="2714625"/>
            <a:ext cx="5183187" cy="909638"/>
          </a:xfrm>
          <a:prstGeom prst="roundRect">
            <a:avLst>
              <a:gd name="adj" fmla="val 16667"/>
            </a:avLst>
          </a:prstGeom>
          <a:solidFill>
            <a:schemeClr val="accent4"/>
          </a:solidFill>
          <a:ln w="9360">
            <a:noFill/>
          </a:ln>
        </p:spPr>
        <p:style>
          <a:lnRef idx="0">
            <a:scrgbClr r="0" g="0" b="0"/>
          </a:lnRef>
          <a:fillRef idx="0">
            <a:scrgbClr r="0" g="0" b="0"/>
          </a:fillRef>
          <a:effectRef idx="0">
            <a:scrgbClr r="0" g="0" b="0"/>
          </a:effectRef>
          <a:fontRef idx="minor"/>
        </p:style>
        <p:txBody>
          <a:bodyPr anchor="ctr"/>
          <a:lstStyle>
            <a:lvl1pPr marL="177800" indent="-176213"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defRPr/>
            </a:pPr>
            <a:r>
              <a:rPr lang="fr-FR" altLang="fr-FR" sz="1600" smtClean="0">
                <a:solidFill>
                  <a:srgbClr val="FFFFFF"/>
                </a:solidFill>
                <a:latin typeface="Arial" charset="0"/>
              </a:rPr>
              <a:t>• Comprendre les raisons de l’obéissance aux règles</a:t>
            </a:r>
            <a:endParaRPr lang="fr-FR" altLang="fr-FR" sz="1800" smtClean="0"/>
          </a:p>
          <a:p>
            <a:pPr algn="just" eaLnBrk="1" hangingPunct="1">
              <a:defRPr/>
            </a:pPr>
            <a:r>
              <a:rPr lang="fr-FR" altLang="fr-FR" sz="1600" smtClean="0">
                <a:solidFill>
                  <a:srgbClr val="FFFFFF"/>
                </a:solidFill>
                <a:latin typeface="Arial" charset="0"/>
              </a:rPr>
              <a:t>• Comprendre les principes et les valeurs de la République française et des sociétés démocratiques</a:t>
            </a:r>
            <a:endParaRPr lang="fr-FR" altLang="fr-FR" sz="1800" smtClean="0"/>
          </a:p>
        </p:txBody>
      </p:sp>
      <p:sp>
        <p:nvSpPr>
          <p:cNvPr id="172" name="CustomShape 9"/>
          <p:cNvSpPr/>
          <p:nvPr/>
        </p:nvSpPr>
        <p:spPr>
          <a:xfrm>
            <a:off x="3852863" y="3924300"/>
            <a:ext cx="5183187" cy="909638"/>
          </a:xfrm>
          <a:prstGeom prst="roundRect">
            <a:avLst>
              <a:gd name="adj" fmla="val 16667"/>
            </a:avLst>
          </a:prstGeom>
          <a:solidFill>
            <a:schemeClr val="accent4"/>
          </a:solidFill>
          <a:ln w="9360">
            <a:noFill/>
          </a:ln>
        </p:spPr>
        <p:style>
          <a:lnRef idx="0">
            <a:scrgbClr r="0" g="0" b="0"/>
          </a:lnRef>
          <a:fillRef idx="0">
            <a:scrgbClr r="0" g="0" b="0"/>
          </a:fillRef>
          <a:effectRef idx="0">
            <a:scrgbClr r="0" g="0" b="0"/>
          </a:effectRef>
          <a:fontRef idx="minor"/>
        </p:style>
        <p:txBody>
          <a:bodyPr anchor="ctr"/>
          <a:lstStyle>
            <a:lvl1pPr marL="171450" indent="-171450"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just" eaLnBrk="1" hangingPunct="1">
              <a:defRPr/>
            </a:pPr>
            <a:r>
              <a:rPr lang="fr-FR" altLang="fr-FR" sz="1600" smtClean="0">
                <a:solidFill>
                  <a:srgbClr val="FFFFFF"/>
                </a:solidFill>
                <a:latin typeface="Arial" charset="0"/>
              </a:rPr>
              <a:t>• Développer les aptitudes à la réflexion critique : critères de validité des jugements, débat argumenté</a:t>
            </a:r>
            <a:endParaRPr lang="fr-FR" altLang="fr-FR" sz="1800" smtClean="0"/>
          </a:p>
          <a:p>
            <a:pPr eaLnBrk="1" hangingPunct="1">
              <a:defRPr/>
            </a:pPr>
            <a:r>
              <a:rPr lang="fr-FR" altLang="fr-FR" sz="1600" smtClean="0">
                <a:solidFill>
                  <a:srgbClr val="FFFFFF"/>
                </a:solidFill>
                <a:latin typeface="Arial" charset="0"/>
              </a:rPr>
              <a:t>• Différencier son intérêt particulier de l’intérêt général</a:t>
            </a:r>
            <a:endParaRPr lang="fr-FR" altLang="fr-FR" sz="1800" smtClean="0"/>
          </a:p>
        </p:txBody>
      </p:sp>
      <p:sp>
        <p:nvSpPr>
          <p:cNvPr id="173" name="CustomShape 10"/>
          <p:cNvSpPr/>
          <p:nvPr/>
        </p:nvSpPr>
        <p:spPr>
          <a:xfrm>
            <a:off x="3852863" y="5133975"/>
            <a:ext cx="5183187" cy="909638"/>
          </a:xfrm>
          <a:prstGeom prst="roundRect">
            <a:avLst>
              <a:gd name="adj" fmla="val 16667"/>
            </a:avLst>
          </a:prstGeom>
          <a:solidFill>
            <a:schemeClr val="accent4"/>
          </a:solidFill>
          <a:ln w="9360">
            <a:noFill/>
          </a:ln>
        </p:spPr>
        <p:style>
          <a:lnRef idx="0">
            <a:scrgbClr r="0" g="0" b="0"/>
          </a:lnRef>
          <a:fillRef idx="0">
            <a:scrgbClr r="0" g="0" b="0"/>
          </a:fillRef>
          <a:effectRef idx="0">
            <a:scrgbClr r="0" g="0" b="0"/>
          </a:effectRef>
          <a:fontRef idx="minor"/>
        </p:style>
        <p:txBody>
          <a:bodyPr anchor="ctr"/>
          <a:lstStyle>
            <a:lvl1pPr marL="177800" indent="-176213"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defRPr/>
            </a:pPr>
            <a:r>
              <a:rPr lang="fr-FR" altLang="fr-FR" sz="1600" smtClean="0">
                <a:solidFill>
                  <a:srgbClr val="FFFFFF"/>
                </a:solidFill>
                <a:latin typeface="Arial" charset="0"/>
              </a:rPr>
              <a:t>• S’engager et assumer des responsabilités</a:t>
            </a:r>
            <a:endParaRPr lang="fr-FR" altLang="fr-FR" sz="1800" smtClean="0"/>
          </a:p>
          <a:p>
            <a:pPr algn="just" eaLnBrk="1" hangingPunct="1">
              <a:defRPr/>
            </a:pPr>
            <a:r>
              <a:rPr lang="fr-FR" altLang="fr-FR" sz="1600" smtClean="0">
                <a:solidFill>
                  <a:srgbClr val="FFFFFF"/>
                </a:solidFill>
                <a:latin typeface="Arial" charset="0"/>
              </a:rPr>
              <a:t>• Développer une conscience citoyenne, sociale et écologique</a:t>
            </a:r>
            <a:endParaRPr lang="fr-FR" altLang="fr-FR" sz="1800" smtClean="0"/>
          </a:p>
        </p:txBody>
      </p:sp>
      <p:sp>
        <p:nvSpPr>
          <p:cNvPr id="174" name="CustomShape 11"/>
          <p:cNvSpPr/>
          <p:nvPr/>
        </p:nvSpPr>
        <p:spPr>
          <a:xfrm>
            <a:off x="684213" y="1884363"/>
            <a:ext cx="919162" cy="1539875"/>
          </a:xfrm>
          <a:prstGeom prst="bentArrow">
            <a:avLst>
              <a:gd name="adj1" fmla="val 3057"/>
              <a:gd name="adj2" fmla="val 9510"/>
              <a:gd name="adj3" fmla="val 13383"/>
              <a:gd name="adj4" fmla="val 43750"/>
            </a:avLst>
          </a:prstGeom>
          <a:solidFill>
            <a:srgbClr val="A3A62A"/>
          </a:solidFill>
          <a:ln w="9360">
            <a:solidFill>
              <a:srgbClr val="A3A62A"/>
            </a:solidFill>
            <a:round/>
          </a:ln>
        </p:spPr>
        <p:style>
          <a:lnRef idx="0">
            <a:scrgbClr r="0" g="0" b="0"/>
          </a:lnRef>
          <a:fillRef idx="0">
            <a:scrgbClr r="0" g="0" b="0"/>
          </a:fillRef>
          <a:effectRef idx="0">
            <a:scrgbClr r="0" g="0" b="0"/>
          </a:effectRef>
          <a:fontRef idx="minor"/>
        </p:style>
      </p:sp>
      <p:sp>
        <p:nvSpPr>
          <p:cNvPr id="175" name="CustomShape 12"/>
          <p:cNvSpPr/>
          <p:nvPr/>
        </p:nvSpPr>
        <p:spPr>
          <a:xfrm flipV="1">
            <a:off x="684213" y="4119563"/>
            <a:ext cx="919162" cy="1539875"/>
          </a:xfrm>
          <a:prstGeom prst="bentArrow">
            <a:avLst>
              <a:gd name="adj1" fmla="val 3057"/>
              <a:gd name="adj2" fmla="val 9510"/>
              <a:gd name="adj3" fmla="val 13383"/>
              <a:gd name="adj4" fmla="val 43750"/>
            </a:avLst>
          </a:prstGeom>
          <a:solidFill>
            <a:srgbClr val="A3A62A"/>
          </a:solidFill>
          <a:ln w="9360">
            <a:solidFill>
              <a:srgbClr val="A3A62A"/>
            </a:solidFill>
            <a:round/>
          </a:ln>
        </p:spPr>
        <p:style>
          <a:lnRef idx="0">
            <a:scrgbClr r="0" g="0" b="0"/>
          </a:lnRef>
          <a:fillRef idx="0">
            <a:scrgbClr r="0" g="0" b="0"/>
          </a:fillRef>
          <a:effectRef idx="0">
            <a:scrgbClr r="0" g="0" b="0"/>
          </a:effectRef>
          <a:fontRef idx="minor"/>
        </p:style>
      </p:sp>
      <p:sp>
        <p:nvSpPr>
          <p:cNvPr id="176" name="CustomShape 13"/>
          <p:cNvSpPr/>
          <p:nvPr/>
        </p:nvSpPr>
        <p:spPr>
          <a:xfrm>
            <a:off x="1042988" y="3140075"/>
            <a:ext cx="560387" cy="285750"/>
          </a:xfrm>
          <a:prstGeom prst="bentArrow">
            <a:avLst>
              <a:gd name="adj1" fmla="val 11144"/>
              <a:gd name="adj2" fmla="val 29726"/>
              <a:gd name="adj3" fmla="val 43419"/>
              <a:gd name="adj4" fmla="val 43750"/>
            </a:avLst>
          </a:prstGeom>
          <a:solidFill>
            <a:srgbClr val="A3A62A"/>
          </a:solidFill>
          <a:ln w="9360">
            <a:solidFill>
              <a:srgbClr val="A3A62A"/>
            </a:solidFill>
            <a:round/>
          </a:ln>
        </p:spPr>
        <p:style>
          <a:lnRef idx="0">
            <a:scrgbClr r="0" g="0" b="0"/>
          </a:lnRef>
          <a:fillRef idx="0">
            <a:scrgbClr r="0" g="0" b="0"/>
          </a:fillRef>
          <a:effectRef idx="0">
            <a:scrgbClr r="0" g="0" b="0"/>
          </a:effectRef>
          <a:fontRef idx="minor"/>
        </p:style>
      </p:sp>
      <p:sp>
        <p:nvSpPr>
          <p:cNvPr id="177" name="CustomShape 14"/>
          <p:cNvSpPr/>
          <p:nvPr/>
        </p:nvSpPr>
        <p:spPr>
          <a:xfrm flipV="1">
            <a:off x="1042988" y="4119563"/>
            <a:ext cx="560387" cy="284162"/>
          </a:xfrm>
          <a:prstGeom prst="bentArrow">
            <a:avLst>
              <a:gd name="adj1" fmla="val 11144"/>
              <a:gd name="adj2" fmla="val 29726"/>
              <a:gd name="adj3" fmla="val 43419"/>
              <a:gd name="adj4" fmla="val 43750"/>
            </a:avLst>
          </a:prstGeom>
          <a:solidFill>
            <a:srgbClr val="A3A62A"/>
          </a:solidFill>
          <a:ln w="9360">
            <a:solidFill>
              <a:srgbClr val="A3A62A"/>
            </a:solidFill>
            <a:round/>
          </a:ln>
        </p:spPr>
        <p:style>
          <a:lnRef idx="0">
            <a:scrgbClr r="0" g="0" b="0"/>
          </a:lnRef>
          <a:fillRef idx="0">
            <a:scrgbClr r="0" g="0" b="0"/>
          </a:fillRef>
          <a:effectRef idx="0">
            <a:scrgbClr r="0" g="0" b="0"/>
          </a:effectRef>
          <a:fontRef idx="minor"/>
        </p:style>
      </p:sp>
      <p:sp>
        <p:nvSpPr>
          <p:cNvPr id="20495" name="ZoneTexte 1"/>
          <p:cNvSpPr txBox="1">
            <a:spLocks noChangeArrowheads="1"/>
          </p:cNvSpPr>
          <p:nvPr/>
        </p:nvSpPr>
        <p:spPr bwMode="auto">
          <a:xfrm>
            <a:off x="107949" y="6035675"/>
            <a:ext cx="88566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marL="285750" indent="-285750" algn="just" eaLnBrk="1" hangingPunct="1">
              <a:spcBef>
                <a:spcPct val="0"/>
              </a:spcBef>
              <a:buFont typeface="Wingdings" charset="2"/>
              <a:buChar char="à"/>
            </a:pPr>
            <a:r>
              <a:rPr lang="fr-FR" altLang="fr-FR" sz="1800" b="1" dirty="0" smtClean="0">
                <a:latin typeface="Calibri" charset="0"/>
                <a:sym typeface="Wingdings"/>
              </a:rPr>
              <a:t>Chacune de ces 4 dimensions doivent être présentes dans une séquence d’EMC.</a:t>
            </a:r>
          </a:p>
          <a:p>
            <a:pPr marL="285750" indent="-285750" algn="just" eaLnBrk="1" hangingPunct="1">
              <a:spcBef>
                <a:spcPct val="0"/>
              </a:spcBef>
              <a:buFont typeface="Wingdings" charset="2"/>
              <a:buChar char="à"/>
            </a:pPr>
            <a:r>
              <a:rPr lang="fr-FR" altLang="fr-FR" sz="1800" b="1" dirty="0" smtClean="0">
                <a:latin typeface="Calibri" charset="0"/>
                <a:sym typeface="Wingdings"/>
              </a:rPr>
              <a:t>Leur croisement est la condition d’un enseignement raisonné et réflexif des valeurs républicaine. </a:t>
            </a:r>
            <a:endParaRPr lang="fr-FR" altLang="fr-FR" sz="1800" b="1" dirty="0">
              <a:latin typeface="Calibri" charset="0"/>
            </a:endParaRPr>
          </a:p>
        </p:txBody>
      </p:sp>
    </p:spTree>
    <p:extLst>
      <p:ext uri="{BB962C8B-B14F-4D97-AF65-F5344CB8AC3E}">
        <p14:creationId xmlns:p14="http://schemas.microsoft.com/office/powerpoint/2010/main" val="11027984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Prolongement </a:t>
            </a:r>
            <a:endParaRPr lang="fr-FR" dirty="0"/>
          </a:p>
        </p:txBody>
      </p:sp>
      <p:sp>
        <p:nvSpPr>
          <p:cNvPr id="3" name="Espace réservé du contenu 2"/>
          <p:cNvSpPr>
            <a:spLocks noGrp="1"/>
          </p:cNvSpPr>
          <p:nvPr>
            <p:ph idx="1"/>
          </p:nvPr>
        </p:nvSpPr>
        <p:spPr/>
        <p:txBody>
          <a:bodyPr/>
          <a:lstStyle/>
          <a:p>
            <a:r>
              <a:rPr lang="fr-FR" dirty="0" smtClean="0"/>
              <a:t>Jeu sérieux sur le harcèlement </a:t>
            </a:r>
          </a:p>
          <a:p>
            <a:r>
              <a:rPr lang="fr-FR" dirty="0" smtClean="0">
                <a:hlinkClick r:id="rId2"/>
              </a:rPr>
              <a:t>www.stoplaviolence.net</a:t>
            </a:r>
            <a:r>
              <a:rPr lang="fr-FR" dirty="0" smtClean="0"/>
              <a:t> </a:t>
            </a:r>
          </a:p>
          <a:p>
            <a:r>
              <a:rPr lang="fr-FR" smtClean="0"/>
              <a:t>Situation déclenchante. </a:t>
            </a:r>
            <a:endParaRPr lang="fr-FR"/>
          </a:p>
        </p:txBody>
      </p:sp>
    </p:spTree>
    <p:extLst>
      <p:ext uri="{BB962C8B-B14F-4D97-AF65-F5344CB8AC3E}">
        <p14:creationId xmlns:p14="http://schemas.microsoft.com/office/powerpoint/2010/main" val="1555455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4"/>
          <p:cNvSpPr>
            <a:spLocks noGrp="1"/>
          </p:cNvSpPr>
          <p:nvPr>
            <p:ph type="title"/>
          </p:nvPr>
        </p:nvSpPr>
        <p:spPr/>
        <p:txBody>
          <a:bodyPr>
            <a:normAutofit fontScale="90000"/>
          </a:bodyPr>
          <a:lstStyle/>
          <a:p>
            <a:r>
              <a:rPr lang="fr-FR" altLang="fr-FR">
                <a:latin typeface="Verdana" charset="0"/>
                <a:ea typeface="ＭＳ Ｐゴシック" charset="-128"/>
                <a:cs typeface="Verdana" charset="0"/>
              </a:rPr>
              <a:t>La morale dans le programme (d’après Pierre Kahn) :</a:t>
            </a:r>
          </a:p>
        </p:txBody>
      </p:sp>
      <p:sp>
        <p:nvSpPr>
          <p:cNvPr id="6" name="Espace réservé du contenu 5"/>
          <p:cNvSpPr>
            <a:spLocks noGrp="1"/>
          </p:cNvSpPr>
          <p:nvPr>
            <p:ph idx="1"/>
          </p:nvPr>
        </p:nvSpPr>
        <p:spPr>
          <a:xfrm>
            <a:off x="457200" y="1916832"/>
            <a:ext cx="8229600" cy="4439518"/>
          </a:xfrm>
        </p:spPr>
        <p:txBody>
          <a:bodyPr>
            <a:normAutofit lnSpcReduction="10000"/>
          </a:bodyPr>
          <a:lstStyle/>
          <a:p>
            <a:pPr marL="285750" indent="-285750" algn="just">
              <a:buFontTx/>
              <a:buChar char="-"/>
            </a:pPr>
            <a:endParaRPr lang="fr-FR" altLang="fr-FR" sz="2000" b="0" dirty="0" smtClean="0">
              <a:latin typeface="Verdana" charset="0"/>
              <a:ea typeface="ＭＳ Ｐゴシック" charset="-128"/>
              <a:cs typeface="ＭＳ Ｐゴシック" charset="-128"/>
            </a:endParaRPr>
          </a:p>
          <a:p>
            <a:pPr marL="285750" indent="-285750" algn="just">
              <a:buFontTx/>
              <a:buChar char="-"/>
            </a:pPr>
            <a:r>
              <a:rPr lang="fr-FR" altLang="fr-FR" sz="2000" b="0" dirty="0" smtClean="0">
                <a:latin typeface="Verdana" charset="0"/>
                <a:ea typeface="ＭＳ Ｐゴシック" charset="-128"/>
                <a:cs typeface="ＭＳ Ｐゴシック" charset="-128"/>
              </a:rPr>
              <a:t>Ce </a:t>
            </a:r>
            <a:r>
              <a:rPr lang="fr-FR" altLang="fr-FR" sz="2000" b="0" dirty="0">
                <a:latin typeface="Verdana" charset="0"/>
                <a:ea typeface="ＭＳ Ｐゴシック" charset="-128"/>
                <a:cs typeface="ＭＳ Ｐゴシック" charset="-128"/>
              </a:rPr>
              <a:t>n’est pas du « prêchi prêcha » ! </a:t>
            </a:r>
          </a:p>
          <a:p>
            <a:pPr marL="285750" indent="-285750" algn="just">
              <a:buFontTx/>
              <a:buChar char="-"/>
            </a:pPr>
            <a:endParaRPr lang="fr-FR" altLang="fr-FR" sz="2000" b="0" dirty="0">
              <a:latin typeface="Verdana" charset="0"/>
              <a:ea typeface="ＭＳ Ｐゴシック" charset="-128"/>
              <a:cs typeface="ＭＳ Ｐゴシック" charset="-128"/>
            </a:endParaRPr>
          </a:p>
          <a:p>
            <a:pPr marL="285750" indent="-285750" algn="just">
              <a:buFontTx/>
              <a:buChar char="-"/>
            </a:pPr>
            <a:r>
              <a:rPr lang="fr-FR" altLang="fr-FR" sz="2000" b="0" dirty="0">
                <a:latin typeface="Verdana" charset="0"/>
                <a:ea typeface="ＭＳ Ｐゴシック" charset="-128"/>
                <a:cs typeface="ＭＳ Ｐゴシック" charset="-128"/>
              </a:rPr>
              <a:t>Une notion à rapprocher de </a:t>
            </a:r>
            <a:r>
              <a:rPr lang="fr-FR" altLang="fr-FR" sz="2000" b="0" dirty="0" smtClean="0">
                <a:latin typeface="Verdana" charset="0"/>
                <a:ea typeface="ＭＳ Ｐゴシック" charset="-128"/>
                <a:cs typeface="ＭＳ Ｐゴシック" charset="-128"/>
              </a:rPr>
              <a:t>l’éthique.</a:t>
            </a:r>
            <a:endParaRPr lang="fr-FR" altLang="fr-FR" sz="2000" b="0" dirty="0">
              <a:latin typeface="Verdana" charset="0"/>
              <a:ea typeface="ＭＳ Ｐゴシック" charset="-128"/>
              <a:cs typeface="ＭＳ Ｐゴシック" charset="-128"/>
            </a:endParaRPr>
          </a:p>
          <a:p>
            <a:pPr marL="285750" indent="-285750" algn="just">
              <a:buFontTx/>
              <a:buChar char="-"/>
            </a:pPr>
            <a:endParaRPr lang="fr-FR" altLang="fr-FR" sz="2000" b="0" dirty="0">
              <a:latin typeface="Verdana" charset="0"/>
              <a:ea typeface="ＭＳ Ｐゴシック" charset="-128"/>
              <a:cs typeface="ＭＳ Ｐゴシック" charset="-128"/>
            </a:endParaRPr>
          </a:p>
          <a:p>
            <a:pPr marL="285750" indent="-285750" algn="just">
              <a:buFontTx/>
              <a:buChar char="-"/>
            </a:pPr>
            <a:r>
              <a:rPr lang="fr-FR" altLang="fr-FR" sz="2000" b="0" dirty="0">
                <a:latin typeface="Verdana" charset="0"/>
                <a:ea typeface="ＭＳ Ｐゴシック" charset="-128"/>
                <a:cs typeface="ＭＳ Ｐゴシック" charset="-128"/>
              </a:rPr>
              <a:t>Elaborer une « culture morale est civique » : donner du sens à certaines de nos expériences, d’en comprendre les enjeux, et de les rapporter aux expériences d’autrui. </a:t>
            </a:r>
            <a:endParaRPr lang="fr-FR" altLang="fr-FR" sz="2000" dirty="0">
              <a:latin typeface="Verdana" charset="0"/>
              <a:ea typeface="ＭＳ Ｐゴシック" charset="-128"/>
              <a:cs typeface="ＭＳ Ｐゴシック" charset="-128"/>
            </a:endParaRPr>
          </a:p>
          <a:p>
            <a:pPr marL="285750" indent="-285750" algn="just">
              <a:buFontTx/>
              <a:buChar char="-"/>
            </a:pPr>
            <a:endParaRPr lang="fr-FR" altLang="fr-FR" sz="2000" b="0" dirty="0" smtClean="0">
              <a:latin typeface="Verdana" charset="0"/>
              <a:ea typeface="ＭＳ Ｐゴシック" charset="-128"/>
              <a:cs typeface="ＭＳ Ｐゴシック" charset="-128"/>
            </a:endParaRPr>
          </a:p>
          <a:p>
            <a:pPr marL="285750" indent="-285750" algn="just">
              <a:buFontTx/>
              <a:buChar char="-"/>
            </a:pPr>
            <a:r>
              <a:rPr lang="fr-FR" altLang="fr-FR" sz="2000" dirty="0" smtClean="0">
                <a:latin typeface="Verdana" charset="0"/>
                <a:ea typeface="ＭＳ Ｐゴシック" charset="-128"/>
                <a:cs typeface="ＭＳ Ｐゴシック" charset="-128"/>
              </a:rPr>
              <a:t>Une entrée nécessaire dans toutes les séquences par la sensibilité des élèves : qu’est-ce que je ressens ? qu’est-ce que je pense ? </a:t>
            </a:r>
            <a:r>
              <a:rPr lang="fr-FR" altLang="fr-FR" sz="2000" b="1" dirty="0" smtClean="0">
                <a:latin typeface="Verdana" charset="0"/>
                <a:ea typeface="ＭＳ Ｐゴシック" charset="-128"/>
                <a:cs typeface="ＭＳ Ｐゴシック" charset="-128"/>
                <a:sym typeface="Wingdings"/>
              </a:rPr>
              <a:t> permet de dépasser une vision manichéenne des choses</a:t>
            </a:r>
            <a:r>
              <a:rPr lang="fr-FR" altLang="fr-FR" sz="2000" dirty="0" smtClean="0">
                <a:latin typeface="Verdana" charset="0"/>
                <a:ea typeface="ＭＳ Ｐゴシック" charset="-128"/>
                <a:cs typeface="ＭＳ Ｐゴシック" charset="-128"/>
                <a:sym typeface="Wingdings"/>
              </a:rPr>
              <a:t>. </a:t>
            </a:r>
            <a:endParaRPr lang="fr-FR" altLang="fr-FR" sz="2000" dirty="0" smtClean="0">
              <a:latin typeface="Verdana" charset="0"/>
              <a:ea typeface="ＭＳ Ｐゴシック" charset="-128"/>
              <a:cs typeface="ＭＳ Ｐゴシック" charset="-128"/>
            </a:endParaRPr>
          </a:p>
        </p:txBody>
      </p:sp>
      <p:sp>
        <p:nvSpPr>
          <p:cNvPr id="21507" name="Espace réservé de la date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08E5A9F7-71CE-3D41-ACDB-B036ED4101B5}" type="datetime1">
              <a:rPr lang="fr-FR" altLang="fr-FR" sz="1000">
                <a:solidFill>
                  <a:schemeClr val="bg2"/>
                </a:solidFill>
              </a:rPr>
              <a:pPr>
                <a:spcBef>
                  <a:spcPct val="0"/>
                </a:spcBef>
              </a:pPr>
              <a:t>10/04/2018</a:t>
            </a:fld>
            <a:endParaRPr lang="fr-FR" altLang="fr-FR" sz="1000">
              <a:solidFill>
                <a:schemeClr val="bg2"/>
              </a:solidFill>
            </a:endParaRPr>
          </a:p>
        </p:txBody>
      </p:sp>
      <p:sp>
        <p:nvSpPr>
          <p:cNvPr id="21508" name="Espace réservé du pied de page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21509"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0FC2CC7B-828D-EF4C-9FD0-94914924450F}" type="slidenum">
              <a:rPr lang="fr-FR" altLang="fr-FR" sz="1000">
                <a:solidFill>
                  <a:schemeClr val="bg1"/>
                </a:solidFill>
              </a:rPr>
              <a:pPr>
                <a:spcBef>
                  <a:spcPct val="0"/>
                </a:spcBef>
              </a:pPr>
              <a:t>4</a:t>
            </a:fld>
            <a:endParaRPr lang="fr-FR" altLang="fr-FR" sz="1000">
              <a:solidFill>
                <a:schemeClr val="bg1"/>
              </a:solidFill>
            </a:endParaRPr>
          </a:p>
        </p:txBody>
      </p:sp>
    </p:spTree>
    <p:extLst>
      <p:ext uri="{BB962C8B-B14F-4D97-AF65-F5344CB8AC3E}">
        <p14:creationId xmlns:p14="http://schemas.microsoft.com/office/powerpoint/2010/main" val="70915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Espace réservé du contenu 3" descr="2015_mobilisation_infographie_parcours_38532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1863" y="944563"/>
            <a:ext cx="4743450" cy="5913437"/>
          </a:xfrm>
        </p:spPr>
      </p:pic>
      <p:sp>
        <p:nvSpPr>
          <p:cNvPr id="22530" name="Titre 4"/>
          <p:cNvSpPr>
            <a:spLocks noGrp="1"/>
          </p:cNvSpPr>
          <p:nvPr>
            <p:ph type="title"/>
          </p:nvPr>
        </p:nvSpPr>
        <p:spPr>
          <a:xfrm>
            <a:off x="457200" y="274638"/>
            <a:ext cx="8229600" cy="846137"/>
          </a:xfrm>
        </p:spPr>
        <p:txBody>
          <a:bodyPr>
            <a:normAutofit/>
          </a:bodyPr>
          <a:lstStyle/>
          <a:p>
            <a:r>
              <a:rPr lang="fr-FR" altLang="fr-FR" sz="2400" b="1" dirty="0" smtClean="0">
                <a:solidFill>
                  <a:srgbClr val="0070C0"/>
                </a:solidFill>
                <a:latin typeface="Verdana" charset="0"/>
                <a:ea typeface="ＭＳ Ｐゴシック" charset="-128"/>
                <a:cs typeface="Verdana" charset="0"/>
              </a:rPr>
              <a:t>Une discipline à croiser avec le </a:t>
            </a:r>
            <a:r>
              <a:rPr lang="fr-FR" altLang="fr-FR" sz="2400" b="1" dirty="0">
                <a:solidFill>
                  <a:srgbClr val="0070C0"/>
                </a:solidFill>
                <a:latin typeface="Verdana" charset="0"/>
                <a:ea typeface="ＭＳ Ｐゴシック" charset="-128"/>
                <a:cs typeface="Verdana" charset="0"/>
              </a:rPr>
              <a:t>parcours citoyen : </a:t>
            </a:r>
          </a:p>
        </p:txBody>
      </p:sp>
    </p:spTree>
    <p:extLst>
      <p:ext uri="{BB962C8B-B14F-4D97-AF65-F5344CB8AC3E}">
        <p14:creationId xmlns:p14="http://schemas.microsoft.com/office/powerpoint/2010/main" val="190868651"/>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2"/>
          <p:cNvSpPr/>
          <p:nvPr/>
        </p:nvSpPr>
        <p:spPr>
          <a:xfrm>
            <a:off x="3232150" y="1487488"/>
            <a:ext cx="2779713" cy="709612"/>
          </a:xfrm>
          <a:prstGeom prst="roundRect">
            <a:avLst>
              <a:gd name="adj" fmla="val 16667"/>
            </a:avLst>
          </a:prstGeom>
          <a:solidFill>
            <a:schemeClr val="accent1">
              <a:lumMod val="60000"/>
              <a:lumOff val="40000"/>
            </a:schemeClr>
          </a:solidFill>
          <a:ln w="9360">
            <a:noFill/>
          </a:ln>
        </p:spPr>
        <p:style>
          <a:lnRef idx="0">
            <a:scrgbClr r="0" g="0" b="0"/>
          </a:lnRef>
          <a:fillRef idx="0">
            <a:scrgbClr r="0" g="0" b="0"/>
          </a:fillRef>
          <a:effectRef idx="0">
            <a:scrgbClr r="0" g="0" b="0"/>
          </a:effectRef>
          <a:fontRef idx="minor"/>
        </p:style>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fr-FR" altLang="fr-FR" sz="1800" b="1" smtClean="0">
                <a:solidFill>
                  <a:srgbClr val="FFFFFF"/>
                </a:solidFill>
                <a:latin typeface="Arial" charset="0"/>
              </a:rPr>
              <a:t>Apprendre les valeurs de la République</a:t>
            </a:r>
            <a:endParaRPr lang="fr-FR" altLang="fr-FR" sz="1800" b="1" smtClean="0"/>
          </a:p>
        </p:txBody>
      </p:sp>
      <p:sp>
        <p:nvSpPr>
          <p:cNvPr id="206" name="CustomShape 3"/>
          <p:cNvSpPr/>
          <p:nvPr/>
        </p:nvSpPr>
        <p:spPr>
          <a:xfrm>
            <a:off x="395288" y="2676525"/>
            <a:ext cx="2592387" cy="720725"/>
          </a:xfrm>
          <a:prstGeom prst="roundRect">
            <a:avLst>
              <a:gd name="adj" fmla="val 16667"/>
            </a:avLst>
          </a:prstGeom>
          <a:solidFill>
            <a:schemeClr val="accent1"/>
          </a:solidFill>
          <a:ln w="9360">
            <a:noFill/>
          </a:ln>
        </p:spPr>
        <p:style>
          <a:lnRef idx="0">
            <a:scrgbClr r="0" g="0" b="0"/>
          </a:lnRef>
          <a:fillRef idx="0">
            <a:scrgbClr r="0" g="0" b="0"/>
          </a:fillRef>
          <a:effectRef idx="0">
            <a:scrgbClr r="0" g="0" b="0"/>
          </a:effectRef>
          <a:fontRef idx="minor"/>
        </p:style>
        <p:txBody>
          <a:bodyPr anchor="ctr"/>
          <a:lstStyle/>
          <a:p>
            <a:pPr algn="ctr" eaLnBrk="1" hangingPunct="1">
              <a:defRPr/>
            </a:pPr>
            <a:r>
              <a:rPr lang="fr-FR" spc="-1" dirty="0">
                <a:solidFill>
                  <a:srgbClr val="FFFFFF"/>
                </a:solidFill>
                <a:uFill>
                  <a:solidFill>
                    <a:srgbClr val="FFFFFF"/>
                  </a:solidFill>
                </a:uFill>
                <a:latin typeface="Arial"/>
              </a:rPr>
              <a:t>Enseignement moral et civique</a:t>
            </a:r>
            <a:endParaRPr dirty="0"/>
          </a:p>
        </p:txBody>
      </p:sp>
      <p:sp>
        <p:nvSpPr>
          <p:cNvPr id="207" name="CustomShape 4"/>
          <p:cNvSpPr/>
          <p:nvPr/>
        </p:nvSpPr>
        <p:spPr>
          <a:xfrm>
            <a:off x="3273425" y="2681288"/>
            <a:ext cx="2592388" cy="1317625"/>
          </a:xfrm>
          <a:prstGeom prst="roundRect">
            <a:avLst>
              <a:gd name="adj" fmla="val 16667"/>
            </a:avLst>
          </a:prstGeom>
          <a:solidFill>
            <a:schemeClr val="accent1"/>
          </a:solidFill>
          <a:ln w="9360">
            <a:noFill/>
          </a:ln>
        </p:spPr>
        <p:style>
          <a:lnRef idx="0">
            <a:scrgbClr r="0" g="0" b="0"/>
          </a:lnRef>
          <a:fillRef idx="0">
            <a:scrgbClr r="0" g="0" b="0"/>
          </a:fillRef>
          <a:effectRef idx="0">
            <a:scrgbClr r="0" g="0" b="0"/>
          </a:effectRef>
          <a:fontRef idx="minor"/>
        </p:style>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fr-FR" altLang="fr-FR" sz="1800" smtClean="0">
                <a:solidFill>
                  <a:srgbClr val="FFFFFF"/>
                </a:solidFill>
                <a:latin typeface="Arial" charset="0"/>
              </a:rPr>
              <a:t>Participation des élèves à la vie sociale de l’établissement et de son environnement</a:t>
            </a:r>
            <a:endParaRPr lang="fr-FR" altLang="fr-FR" sz="1800" smtClean="0"/>
          </a:p>
        </p:txBody>
      </p:sp>
      <p:sp>
        <p:nvSpPr>
          <p:cNvPr id="208" name="CustomShape 5"/>
          <p:cNvSpPr/>
          <p:nvPr/>
        </p:nvSpPr>
        <p:spPr>
          <a:xfrm flipH="1">
            <a:off x="2987675" y="2200275"/>
            <a:ext cx="488950" cy="476250"/>
          </a:xfrm>
          <a:custGeom>
            <a:avLst/>
            <a:gdLst/>
            <a:ahLst/>
            <a:cxnLst/>
            <a:rect l="l" t="t" r="r" b="b"/>
            <a:pathLst>
              <a:path w="21600" h="21600">
                <a:moveTo>
                  <a:pt x="0" y="0"/>
                </a:moveTo>
                <a:lnTo>
                  <a:pt x="21600" y="21600"/>
                </a:lnTo>
              </a:path>
            </a:pathLst>
          </a:custGeom>
          <a:solidFill>
            <a:schemeClr val="accent1"/>
          </a:solidFill>
          <a:ln w="38160">
            <a:solidFill>
              <a:srgbClr val="A3A62A"/>
            </a:solidFill>
            <a:round/>
            <a:tailEnd type="arrow" w="med" len="med"/>
          </a:ln>
        </p:spPr>
        <p:style>
          <a:lnRef idx="0">
            <a:scrgbClr r="0" g="0" b="0"/>
          </a:lnRef>
          <a:fillRef idx="0">
            <a:scrgbClr r="0" g="0" b="0"/>
          </a:fillRef>
          <a:effectRef idx="0">
            <a:scrgbClr r="0" g="0" b="0"/>
          </a:effectRef>
          <a:fontRef idx="minor"/>
        </p:style>
      </p:sp>
      <p:sp>
        <p:nvSpPr>
          <p:cNvPr id="209" name="CustomShape 6"/>
          <p:cNvSpPr/>
          <p:nvPr/>
        </p:nvSpPr>
        <p:spPr>
          <a:xfrm>
            <a:off x="5651500" y="2216150"/>
            <a:ext cx="504825" cy="460375"/>
          </a:xfrm>
          <a:custGeom>
            <a:avLst/>
            <a:gdLst/>
            <a:ahLst/>
            <a:cxnLst/>
            <a:rect l="l" t="t" r="r" b="b"/>
            <a:pathLst>
              <a:path w="21600" h="21600">
                <a:moveTo>
                  <a:pt x="0" y="0"/>
                </a:moveTo>
                <a:lnTo>
                  <a:pt x="21600" y="21600"/>
                </a:lnTo>
              </a:path>
            </a:pathLst>
          </a:custGeom>
          <a:solidFill>
            <a:schemeClr val="accent1"/>
          </a:solidFill>
          <a:ln w="38160">
            <a:solidFill>
              <a:srgbClr val="A3A62A"/>
            </a:solidFill>
            <a:round/>
            <a:tailEnd type="arrow" w="med" len="med"/>
          </a:ln>
        </p:spPr>
        <p:style>
          <a:lnRef idx="0">
            <a:scrgbClr r="0" g="0" b="0"/>
          </a:lnRef>
          <a:fillRef idx="0">
            <a:scrgbClr r="0" g="0" b="0"/>
          </a:fillRef>
          <a:effectRef idx="0">
            <a:scrgbClr r="0" g="0" b="0"/>
          </a:effectRef>
          <a:fontRef idx="minor"/>
        </p:style>
      </p:sp>
      <p:sp>
        <p:nvSpPr>
          <p:cNvPr id="210" name="CustomShape 7"/>
          <p:cNvSpPr/>
          <p:nvPr/>
        </p:nvSpPr>
        <p:spPr>
          <a:xfrm>
            <a:off x="395288" y="3800475"/>
            <a:ext cx="2592387" cy="1925638"/>
          </a:xfrm>
          <a:prstGeom prst="roundRect">
            <a:avLst>
              <a:gd name="adj" fmla="val 16667"/>
            </a:avLst>
          </a:prstGeom>
          <a:solidFill>
            <a:schemeClr val="accent4"/>
          </a:solidFill>
          <a:ln w="9360">
            <a:noFill/>
          </a:ln>
        </p:spPr>
        <p:style>
          <a:lnRef idx="0">
            <a:scrgbClr r="0" g="0" b="0"/>
          </a:lnRef>
          <a:fillRef idx="0">
            <a:scrgbClr r="0" g="0" b="0"/>
          </a:fillRef>
          <a:effectRef idx="0">
            <a:scrgbClr r="0" g="0" b="0"/>
          </a:effectRef>
          <a:fontRef idx="minor"/>
        </p:style>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fr-FR" altLang="fr-FR" sz="1800" smtClean="0">
                <a:solidFill>
                  <a:srgbClr val="FFFFFF"/>
                </a:solidFill>
                <a:latin typeface="Arial" charset="0"/>
              </a:rPr>
              <a:t>Comprendre le bien-fondé des règles, le pluralisme des opinions, les convictions, les modes de vie</a:t>
            </a:r>
            <a:endParaRPr lang="fr-FR" altLang="fr-FR" sz="1800" smtClean="0"/>
          </a:p>
        </p:txBody>
      </p:sp>
      <p:sp>
        <p:nvSpPr>
          <p:cNvPr id="211" name="CustomShape 8"/>
          <p:cNvSpPr/>
          <p:nvPr/>
        </p:nvSpPr>
        <p:spPr>
          <a:xfrm>
            <a:off x="6156325" y="3800475"/>
            <a:ext cx="2592388" cy="1925638"/>
          </a:xfrm>
          <a:prstGeom prst="roundRect">
            <a:avLst>
              <a:gd name="adj" fmla="val 16667"/>
            </a:avLst>
          </a:prstGeom>
          <a:solidFill>
            <a:schemeClr val="accent4"/>
          </a:solidFill>
          <a:ln w="9360">
            <a:noFill/>
          </a:ln>
        </p:spPr>
        <p:style>
          <a:lnRef idx="0">
            <a:scrgbClr r="0" g="0" b="0"/>
          </a:lnRef>
          <a:fillRef idx="0">
            <a:scrgbClr r="0" g="0" b="0"/>
          </a:fillRef>
          <a:effectRef idx="0">
            <a:scrgbClr r="0" g="0" b="0"/>
          </a:effectRef>
          <a:fontRef idx="minor"/>
        </p:style>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fr-FR" altLang="fr-FR" sz="1800" dirty="0" smtClean="0">
                <a:solidFill>
                  <a:srgbClr val="FFFFFF"/>
                </a:solidFill>
                <a:latin typeface="Arial" charset="0"/>
              </a:rPr>
              <a:t>Apprendre à lire et à décrypter l’information et l’image, à aiguiser son esprit, à se forger une opinion</a:t>
            </a:r>
            <a:endParaRPr lang="fr-FR" altLang="fr-FR" sz="1800" dirty="0" smtClean="0"/>
          </a:p>
        </p:txBody>
      </p:sp>
      <p:sp>
        <p:nvSpPr>
          <p:cNvPr id="212" name="CustomShape 9"/>
          <p:cNvSpPr/>
          <p:nvPr/>
        </p:nvSpPr>
        <p:spPr>
          <a:xfrm>
            <a:off x="1692275" y="3397250"/>
            <a:ext cx="0" cy="395288"/>
          </a:xfrm>
          <a:custGeom>
            <a:avLst/>
            <a:gdLst/>
            <a:ahLst/>
            <a:cxnLst/>
            <a:rect l="l" t="t" r="r" b="b"/>
            <a:pathLst>
              <a:path w="21600" h="21600">
                <a:moveTo>
                  <a:pt x="0" y="0"/>
                </a:moveTo>
                <a:lnTo>
                  <a:pt x="21600" y="21600"/>
                </a:lnTo>
              </a:path>
            </a:pathLst>
          </a:custGeom>
          <a:solidFill>
            <a:schemeClr val="accent1"/>
          </a:solidFill>
          <a:ln w="38160">
            <a:solidFill>
              <a:srgbClr val="FDA403"/>
            </a:solidFill>
            <a:round/>
            <a:tailEnd type="arrow" w="med" len="med"/>
          </a:ln>
        </p:spPr>
        <p:style>
          <a:lnRef idx="0">
            <a:scrgbClr r="0" g="0" b="0"/>
          </a:lnRef>
          <a:fillRef idx="0">
            <a:scrgbClr r="0" g="0" b="0"/>
          </a:fillRef>
          <a:effectRef idx="0">
            <a:scrgbClr r="0" g="0" b="0"/>
          </a:effectRef>
          <a:fontRef idx="minor"/>
        </p:style>
      </p:sp>
      <p:sp>
        <p:nvSpPr>
          <p:cNvPr id="213" name="CustomShape 10"/>
          <p:cNvSpPr/>
          <p:nvPr/>
        </p:nvSpPr>
        <p:spPr>
          <a:xfrm>
            <a:off x="7451725" y="3397250"/>
            <a:ext cx="1588" cy="395288"/>
          </a:xfrm>
          <a:custGeom>
            <a:avLst/>
            <a:gdLst/>
            <a:ahLst/>
            <a:cxnLst/>
            <a:rect l="l" t="t" r="r" b="b"/>
            <a:pathLst>
              <a:path w="21600" h="21600">
                <a:moveTo>
                  <a:pt x="0" y="0"/>
                </a:moveTo>
                <a:lnTo>
                  <a:pt x="21600" y="21600"/>
                </a:lnTo>
              </a:path>
            </a:pathLst>
          </a:custGeom>
          <a:solidFill>
            <a:schemeClr val="accent1"/>
          </a:solidFill>
          <a:ln w="38160">
            <a:solidFill>
              <a:srgbClr val="FDA403"/>
            </a:solidFill>
            <a:round/>
            <a:tailEnd type="arrow" w="med" len="med"/>
          </a:ln>
        </p:spPr>
        <p:style>
          <a:lnRef idx="0">
            <a:scrgbClr r="0" g="0" b="0"/>
          </a:lnRef>
          <a:fillRef idx="0">
            <a:scrgbClr r="0" g="0" b="0"/>
          </a:fillRef>
          <a:effectRef idx="0">
            <a:scrgbClr r="0" g="0" b="0"/>
          </a:effectRef>
          <a:fontRef idx="minor"/>
        </p:style>
      </p:sp>
      <p:sp>
        <p:nvSpPr>
          <p:cNvPr id="214" name="CustomShape 11"/>
          <p:cNvSpPr/>
          <p:nvPr/>
        </p:nvSpPr>
        <p:spPr>
          <a:xfrm>
            <a:off x="6156325" y="2676525"/>
            <a:ext cx="2592388" cy="720725"/>
          </a:xfrm>
          <a:prstGeom prst="roundRect">
            <a:avLst>
              <a:gd name="adj" fmla="val 16667"/>
            </a:avLst>
          </a:prstGeom>
          <a:solidFill>
            <a:schemeClr val="accent1"/>
          </a:solidFill>
          <a:ln w="9360">
            <a:noFill/>
          </a:ln>
        </p:spPr>
        <p:style>
          <a:lnRef idx="0">
            <a:scrgbClr r="0" g="0" b="0"/>
          </a:lnRef>
          <a:fillRef idx="0">
            <a:scrgbClr r="0" g="0" b="0"/>
          </a:fillRef>
          <a:effectRef idx="0">
            <a:scrgbClr r="0" g="0" b="0"/>
          </a:effectRef>
          <a:fontRef idx="minor"/>
        </p:style>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fr-FR" altLang="fr-FR" sz="1800" smtClean="0">
                <a:solidFill>
                  <a:srgbClr val="FFFFFF"/>
                </a:solidFill>
                <a:latin typeface="Arial" charset="0"/>
              </a:rPr>
              <a:t>Éducation aux médias et à l’information</a:t>
            </a:r>
            <a:endParaRPr lang="fr-FR" altLang="fr-FR" sz="1800" smtClean="0"/>
          </a:p>
        </p:txBody>
      </p:sp>
      <p:sp>
        <p:nvSpPr>
          <p:cNvPr id="215" name="CustomShape 12"/>
          <p:cNvSpPr/>
          <p:nvPr/>
        </p:nvSpPr>
        <p:spPr>
          <a:xfrm flipH="1">
            <a:off x="4568825" y="2200275"/>
            <a:ext cx="15875" cy="476250"/>
          </a:xfrm>
          <a:custGeom>
            <a:avLst/>
            <a:gdLst/>
            <a:ahLst/>
            <a:cxnLst/>
            <a:rect l="l" t="t" r="r" b="b"/>
            <a:pathLst>
              <a:path w="21600" h="21600">
                <a:moveTo>
                  <a:pt x="0" y="0"/>
                </a:moveTo>
                <a:lnTo>
                  <a:pt x="21600" y="21600"/>
                </a:lnTo>
              </a:path>
            </a:pathLst>
          </a:custGeom>
          <a:solidFill>
            <a:schemeClr val="accent1"/>
          </a:solidFill>
          <a:ln w="38160">
            <a:solidFill>
              <a:srgbClr val="A3A62A"/>
            </a:solidFill>
            <a:round/>
            <a:tailEnd type="arrow" w="med" len="med"/>
          </a:ln>
        </p:spPr>
        <p:style>
          <a:lnRef idx="0">
            <a:scrgbClr r="0" g="0" b="0"/>
          </a:lnRef>
          <a:fillRef idx="0">
            <a:scrgbClr r="0" g="0" b="0"/>
          </a:fillRef>
          <a:effectRef idx="0">
            <a:scrgbClr r="0" g="0" b="0"/>
          </a:effectRef>
          <a:fontRef idx="minor"/>
        </p:style>
      </p:sp>
      <p:sp>
        <p:nvSpPr>
          <p:cNvPr id="216" name="CustomShape 13"/>
          <p:cNvSpPr/>
          <p:nvPr/>
        </p:nvSpPr>
        <p:spPr>
          <a:xfrm>
            <a:off x="3281363" y="4410075"/>
            <a:ext cx="2592387" cy="1317625"/>
          </a:xfrm>
          <a:prstGeom prst="roundRect">
            <a:avLst>
              <a:gd name="adj" fmla="val 16667"/>
            </a:avLst>
          </a:prstGeom>
          <a:solidFill>
            <a:schemeClr val="accent4"/>
          </a:solidFill>
          <a:ln w="9360">
            <a:noFill/>
          </a:ln>
        </p:spPr>
        <p:style>
          <a:lnRef idx="0">
            <a:scrgbClr r="0" g="0" b="0"/>
          </a:lnRef>
          <a:fillRef idx="0">
            <a:scrgbClr r="0" g="0" b="0"/>
          </a:fillRef>
          <a:effectRef idx="0">
            <a:scrgbClr r="0" g="0" b="0"/>
          </a:effectRef>
          <a:fontRef idx="minor"/>
        </p:style>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fr-FR" altLang="fr-FR" sz="1800" smtClean="0">
                <a:solidFill>
                  <a:srgbClr val="FFFFFF"/>
                </a:solidFill>
                <a:latin typeface="Arial" charset="0"/>
              </a:rPr>
              <a:t>Participer au conseil de la vie collégienne, s’engager dans le milieu associatif</a:t>
            </a:r>
            <a:endParaRPr lang="fr-FR" altLang="fr-FR" sz="1800" smtClean="0"/>
          </a:p>
        </p:txBody>
      </p:sp>
      <p:sp>
        <p:nvSpPr>
          <p:cNvPr id="217" name="CustomShape 14"/>
          <p:cNvSpPr/>
          <p:nvPr/>
        </p:nvSpPr>
        <p:spPr>
          <a:xfrm>
            <a:off x="4570413" y="4005263"/>
            <a:ext cx="6350" cy="400050"/>
          </a:xfrm>
          <a:custGeom>
            <a:avLst/>
            <a:gdLst/>
            <a:ahLst/>
            <a:cxnLst/>
            <a:rect l="l" t="t" r="r" b="b"/>
            <a:pathLst>
              <a:path w="21600" h="21600">
                <a:moveTo>
                  <a:pt x="0" y="0"/>
                </a:moveTo>
                <a:lnTo>
                  <a:pt x="21600" y="21600"/>
                </a:lnTo>
              </a:path>
            </a:pathLst>
          </a:custGeom>
          <a:solidFill>
            <a:schemeClr val="accent1"/>
          </a:solidFill>
          <a:ln w="38160">
            <a:solidFill>
              <a:srgbClr val="FDA403"/>
            </a:solidFill>
            <a:round/>
            <a:tailEnd type="arrow" w="med" len="med"/>
          </a:ln>
        </p:spPr>
        <p:style>
          <a:lnRef idx="0">
            <a:scrgbClr r="0" g="0" b="0"/>
          </a:lnRef>
          <a:fillRef idx="0">
            <a:scrgbClr r="0" g="0" b="0"/>
          </a:fillRef>
          <a:effectRef idx="0">
            <a:scrgbClr r="0" g="0" b="0"/>
          </a:effectRef>
          <a:fontRef idx="minor"/>
        </p:style>
      </p:sp>
      <p:sp>
        <p:nvSpPr>
          <p:cNvPr id="2" name="ZoneTexte 1"/>
          <p:cNvSpPr txBox="1"/>
          <p:nvPr/>
        </p:nvSpPr>
        <p:spPr>
          <a:xfrm>
            <a:off x="2647114" y="466725"/>
            <a:ext cx="3843424" cy="461665"/>
          </a:xfrm>
          <a:prstGeom prst="rect">
            <a:avLst/>
          </a:prstGeom>
          <a:noFill/>
        </p:spPr>
        <p:txBody>
          <a:bodyPr wrap="none" rtlCol="0">
            <a:spAutoFit/>
          </a:bodyPr>
          <a:lstStyle/>
          <a:p>
            <a:pPr algn="ctr"/>
            <a:r>
              <a:rPr lang="fr-FR" sz="2400" b="1" dirty="0" smtClean="0"/>
              <a:t>Enjeux du parcours citoyen : </a:t>
            </a:r>
            <a:endParaRPr lang="fr-FR" sz="2400" b="1" dirty="0"/>
          </a:p>
        </p:txBody>
      </p:sp>
    </p:spTree>
    <p:extLst>
      <p:ext uri="{BB962C8B-B14F-4D97-AF65-F5344CB8AC3E}">
        <p14:creationId xmlns:p14="http://schemas.microsoft.com/office/powerpoint/2010/main" val="1736332386"/>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10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7"/>
          <p:cNvSpPr>
            <a:spLocks noGrp="1"/>
          </p:cNvSpPr>
          <p:nvPr>
            <p:ph type="title"/>
          </p:nvPr>
        </p:nvSpPr>
        <p:spPr/>
        <p:txBody>
          <a:bodyPr/>
          <a:lstStyle/>
          <a:p>
            <a:r>
              <a:rPr lang="fr-FR" altLang="fr-FR" sz="2400" b="1" dirty="0" smtClean="0">
                <a:solidFill>
                  <a:srgbClr val="0070C0"/>
                </a:solidFill>
                <a:latin typeface="Verdana" charset="0"/>
                <a:ea typeface="ＭＳ Ｐゴシック" charset="-128"/>
                <a:cs typeface="Verdana" charset="0"/>
              </a:rPr>
              <a:t>2. De </a:t>
            </a:r>
            <a:r>
              <a:rPr lang="fr-FR" altLang="fr-FR" sz="2400" b="1" dirty="0">
                <a:solidFill>
                  <a:srgbClr val="0070C0"/>
                </a:solidFill>
                <a:latin typeface="Verdana" charset="0"/>
                <a:ea typeface="ＭＳ Ｐゴシック" charset="-128"/>
                <a:cs typeface="Verdana" charset="0"/>
              </a:rPr>
              <a:t>l’éducation civique à l’EMC : faire valoir les valeurs. </a:t>
            </a:r>
          </a:p>
        </p:txBody>
      </p:sp>
      <p:sp>
        <p:nvSpPr>
          <p:cNvPr id="16" name="Espace réservé du contenu 15"/>
          <p:cNvSpPr>
            <a:spLocks noGrp="1"/>
          </p:cNvSpPr>
          <p:nvPr>
            <p:ph idx="1"/>
          </p:nvPr>
        </p:nvSpPr>
        <p:spPr>
          <a:xfrm>
            <a:off x="179512" y="1600200"/>
            <a:ext cx="8507288" cy="4781128"/>
          </a:xfrm>
        </p:spPr>
        <p:txBody>
          <a:bodyPr>
            <a:normAutofit lnSpcReduction="10000"/>
          </a:bodyPr>
          <a:lstStyle/>
          <a:p>
            <a:pPr algn="just"/>
            <a:r>
              <a:rPr lang="fr-FR" altLang="fr-FR" sz="1800" b="1" dirty="0">
                <a:solidFill>
                  <a:srgbClr val="000000"/>
                </a:solidFill>
                <a:latin typeface="Verdana" charset="0"/>
                <a:ea typeface="ＭＳ Ｐゴシック" charset="-128"/>
                <a:cs typeface="ＭＳ Ｐゴシック" charset="-128"/>
              </a:rPr>
              <a:t>CE N’EST PAS de l’EDUCATION CIVIQUE </a:t>
            </a:r>
            <a:r>
              <a:rPr lang="fr-FR" altLang="fr-FR" sz="1800" b="1" dirty="0" smtClean="0">
                <a:solidFill>
                  <a:srgbClr val="000000"/>
                </a:solidFill>
                <a:latin typeface="Verdana" charset="0"/>
                <a:ea typeface="ＭＳ Ｐゴシック" charset="-128"/>
                <a:cs typeface="ＭＳ Ｐゴシック" charset="-128"/>
              </a:rPr>
              <a:t>!</a:t>
            </a:r>
            <a:endParaRPr lang="fr-FR" altLang="fr-FR" sz="1800" b="0" dirty="0" smtClean="0">
              <a:solidFill>
                <a:srgbClr val="000000"/>
              </a:solidFill>
              <a:latin typeface="Verdana" charset="0"/>
              <a:ea typeface="ＭＳ Ｐゴシック" charset="-128"/>
              <a:cs typeface="ＭＳ Ｐゴシック" charset="-128"/>
            </a:endParaRPr>
          </a:p>
          <a:p>
            <a:pPr algn="just"/>
            <a:endParaRPr lang="fr-FR" altLang="fr-FR" sz="1800" dirty="0">
              <a:solidFill>
                <a:srgbClr val="000000"/>
              </a:solidFill>
              <a:latin typeface="Verdana" charset="0"/>
              <a:ea typeface="ＭＳ Ｐゴシック" charset="-128"/>
              <a:cs typeface="ＭＳ Ｐゴシック" charset="-128"/>
            </a:endParaRPr>
          </a:p>
          <a:p>
            <a:pPr algn="just"/>
            <a:r>
              <a:rPr lang="fr-FR" altLang="fr-FR" sz="1800" b="0" dirty="0" smtClean="0">
                <a:solidFill>
                  <a:srgbClr val="000000"/>
                </a:solidFill>
                <a:latin typeface="Verdana" charset="0"/>
                <a:ea typeface="ＭＳ Ｐゴシック" charset="-128"/>
                <a:cs typeface="ＭＳ Ｐゴシック" charset="-128"/>
              </a:rPr>
              <a:t>L'enseignement </a:t>
            </a:r>
            <a:r>
              <a:rPr lang="fr-FR" altLang="fr-FR" sz="1800" b="0" dirty="0">
                <a:solidFill>
                  <a:srgbClr val="000000"/>
                </a:solidFill>
                <a:latin typeface="Verdana" charset="0"/>
                <a:ea typeface="ＭＳ Ｐゴシック" charset="-128"/>
                <a:cs typeface="ＭＳ Ｐゴシック" charset="-128"/>
              </a:rPr>
              <a:t>moral et civique s'est substitué à l'éducation civique (et à l'éducation civique juridique et sociale au lycée). </a:t>
            </a:r>
            <a:endParaRPr lang="fr-FR" altLang="fr-FR" sz="1800" b="0" dirty="0" smtClean="0">
              <a:solidFill>
                <a:srgbClr val="000000"/>
              </a:solidFill>
              <a:latin typeface="Verdana" charset="0"/>
              <a:ea typeface="ＭＳ Ｐゴシック" charset="-128"/>
              <a:cs typeface="ＭＳ Ｐゴシック" charset="-128"/>
            </a:endParaRPr>
          </a:p>
          <a:p>
            <a:pPr algn="just">
              <a:buFont typeface="Wingdings" charset="2"/>
              <a:buChar char="à"/>
            </a:pPr>
            <a:endParaRPr lang="fr-FR" altLang="fr-FR" sz="1800" b="1" dirty="0">
              <a:solidFill>
                <a:srgbClr val="000000"/>
              </a:solidFill>
              <a:latin typeface="Verdana" charset="0"/>
              <a:ea typeface="ＭＳ Ｐゴシック" charset="-128"/>
              <a:cs typeface="ＭＳ Ｐゴシック" charset="-128"/>
            </a:endParaRPr>
          </a:p>
          <a:p>
            <a:pPr algn="just">
              <a:buFont typeface="Arial" charset="0"/>
              <a:buChar char="•"/>
            </a:pPr>
            <a:r>
              <a:rPr lang="fr-FR" altLang="fr-FR" sz="1800" b="0" dirty="0" smtClean="0">
                <a:solidFill>
                  <a:srgbClr val="000000"/>
                </a:solidFill>
                <a:latin typeface="Verdana" charset="0"/>
                <a:ea typeface="ＭＳ Ｐゴシック" charset="-128"/>
                <a:cs typeface="ＭＳ Ｐゴシック" charset="-128"/>
              </a:rPr>
              <a:t>Renouvelle </a:t>
            </a:r>
            <a:r>
              <a:rPr lang="fr-FR" altLang="fr-FR" sz="1800" b="0" dirty="0">
                <a:solidFill>
                  <a:srgbClr val="000000"/>
                </a:solidFill>
                <a:latin typeface="Verdana" charset="0"/>
                <a:ea typeface="ＭＳ Ｐゴシック" charset="-128"/>
                <a:cs typeface="ＭＳ Ｐゴシック" charset="-128"/>
              </a:rPr>
              <a:t>considérablement les approches et les objectifs, sans pour autant s'inscrire en rupture avec elles</a:t>
            </a:r>
            <a:r>
              <a:rPr lang="fr-FR" altLang="fr-FR" sz="1800" b="0" dirty="0" smtClean="0">
                <a:solidFill>
                  <a:srgbClr val="000000"/>
                </a:solidFill>
                <a:latin typeface="Verdana" charset="0"/>
                <a:ea typeface="ＭＳ Ｐゴシック" charset="-128"/>
                <a:cs typeface="ＭＳ Ｐゴシック" charset="-128"/>
              </a:rPr>
              <a:t>.</a:t>
            </a:r>
          </a:p>
          <a:p>
            <a:pPr algn="just">
              <a:buFont typeface="Arial" charset="0"/>
              <a:buChar char="•"/>
            </a:pPr>
            <a:endParaRPr lang="fr-FR" altLang="fr-FR" sz="1800" b="0" dirty="0">
              <a:solidFill>
                <a:srgbClr val="000000"/>
              </a:solidFill>
              <a:latin typeface="Verdana" charset="0"/>
              <a:ea typeface="ＭＳ Ｐゴシック" charset="-128"/>
              <a:cs typeface="ＭＳ Ｐゴシック" charset="-128"/>
            </a:endParaRPr>
          </a:p>
          <a:p>
            <a:pPr algn="just">
              <a:buFont typeface="Arial" charset="0"/>
              <a:buChar char="•"/>
            </a:pPr>
            <a:r>
              <a:rPr lang="fr-FR" altLang="fr-FR" sz="1800" dirty="0">
                <a:latin typeface="Verdana" charset="0"/>
                <a:ea typeface="ＭＳ Ｐゴシック" charset="-128"/>
                <a:cs typeface="ＭＳ Ｐゴシック" charset="-128"/>
                <a:sym typeface="Wingdings" charset="2"/>
              </a:rPr>
              <a:t>Recherche de mise en œuvre de formes pédagogiques appropriées.</a:t>
            </a:r>
          </a:p>
          <a:p>
            <a:pPr algn="just">
              <a:buFont typeface="Arial" charset="0"/>
              <a:buChar char="•"/>
            </a:pPr>
            <a:endParaRPr lang="fr-FR" altLang="fr-FR" sz="1800" dirty="0">
              <a:latin typeface="Verdana" charset="0"/>
              <a:ea typeface="ＭＳ Ｐゴシック" charset="-128"/>
              <a:cs typeface="ＭＳ Ｐゴシック" charset="-128"/>
              <a:sym typeface="Wingdings" charset="2"/>
            </a:endParaRPr>
          </a:p>
          <a:p>
            <a:pPr algn="just">
              <a:buFont typeface="Arial" charset="0"/>
              <a:buChar char="•"/>
            </a:pPr>
            <a:r>
              <a:rPr lang="fr-FR" altLang="fr-FR" sz="1800" dirty="0" smtClean="0">
                <a:latin typeface="Verdana" charset="0"/>
                <a:ea typeface="ＭＳ Ｐゴシック" charset="-128"/>
                <a:cs typeface="ＭＳ Ｐゴシック" charset="-128"/>
                <a:sym typeface="Wingdings" charset="2"/>
              </a:rPr>
              <a:t>Un </a:t>
            </a:r>
            <a:r>
              <a:rPr lang="fr-FR" altLang="fr-FR" sz="1800" dirty="0">
                <a:latin typeface="Verdana" charset="0"/>
                <a:ea typeface="ＭＳ Ｐゴシック" charset="-128"/>
                <a:cs typeface="ＭＳ Ｐゴシック" charset="-128"/>
                <a:sym typeface="Wingdings" charset="2"/>
              </a:rPr>
              <a:t>climat scolaire particulier. </a:t>
            </a:r>
          </a:p>
          <a:p>
            <a:pPr algn="just">
              <a:buFont typeface="Arial" charset="0"/>
              <a:buChar char="•"/>
            </a:pPr>
            <a:endParaRPr lang="fr-FR" altLang="fr-FR" sz="1800" b="0" dirty="0">
              <a:solidFill>
                <a:srgbClr val="000000"/>
              </a:solidFill>
              <a:latin typeface="Verdana" charset="0"/>
              <a:ea typeface="ＭＳ Ｐゴシック" charset="-128"/>
              <a:cs typeface="ＭＳ Ｐゴシック" charset="-128"/>
              <a:sym typeface="Wingdings" charset="2"/>
            </a:endParaRPr>
          </a:p>
          <a:p>
            <a:pPr algn="just">
              <a:buFont typeface="Wingdings" charset="2"/>
              <a:buChar char="à"/>
            </a:pPr>
            <a:r>
              <a:rPr lang="fr-FR" altLang="fr-FR" sz="1800" b="1" dirty="0" smtClean="0">
                <a:latin typeface="Verdana" charset="0"/>
                <a:ea typeface="ＭＳ Ｐゴシック" charset="-128"/>
                <a:cs typeface="ＭＳ Ｐゴシック" charset="-128"/>
              </a:rPr>
              <a:t>Des </a:t>
            </a:r>
            <a:r>
              <a:rPr lang="fr-FR" altLang="fr-FR" sz="1800" b="1" dirty="0">
                <a:latin typeface="Verdana" charset="0"/>
                <a:ea typeface="ＭＳ Ｐゴシック" charset="-128"/>
                <a:cs typeface="ＭＳ Ｐゴシック" charset="-128"/>
              </a:rPr>
              <a:t>pratiques pédagogiques actives qui permettent aux élèves d'expérimenter, de discuter, d'éprouver les valeurs et </a:t>
            </a:r>
            <a:r>
              <a:rPr lang="fr-FR" altLang="fr-FR" sz="1800" b="1" dirty="0" smtClean="0">
                <a:latin typeface="Verdana" charset="0"/>
                <a:ea typeface="ＭＳ Ｐゴシック" charset="-128"/>
                <a:cs typeface="ＭＳ Ｐゴシック" charset="-128"/>
              </a:rPr>
              <a:t>principes, de les interroger, d’en comprendre le sens et l’intérêt. </a:t>
            </a:r>
          </a:p>
          <a:p>
            <a:pPr algn="just">
              <a:buFont typeface="Wingdings" charset="2"/>
              <a:buChar char="à"/>
            </a:pPr>
            <a:endParaRPr lang="fr-FR" altLang="fr-FR" sz="1800" b="1" dirty="0">
              <a:latin typeface="Verdana" charset="0"/>
              <a:ea typeface="ＭＳ Ｐゴシック" charset="-128"/>
              <a:cs typeface="ＭＳ Ｐゴシック" charset="-128"/>
              <a:sym typeface="Wingdings" charset="2"/>
            </a:endParaRPr>
          </a:p>
          <a:p>
            <a:pPr algn="just">
              <a:buFont typeface="Arial" charset="0"/>
              <a:buChar char="•"/>
            </a:pPr>
            <a:endParaRPr lang="fr-FR" altLang="fr-FR" sz="1800" b="1" dirty="0">
              <a:latin typeface="Verdana" charset="0"/>
              <a:ea typeface="ＭＳ Ｐゴシック" charset="-128"/>
              <a:cs typeface="ＭＳ Ｐゴシック" charset="-128"/>
            </a:endParaRPr>
          </a:p>
          <a:p>
            <a:pPr algn="just">
              <a:buFont typeface="Arial" charset="0"/>
              <a:buChar char="•"/>
            </a:pPr>
            <a:endParaRPr lang="fr-FR" altLang="fr-FR" sz="1800" b="1" dirty="0">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19367241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73163"/>
            <a:ext cx="9144000" cy="5446712"/>
          </a:xfrm>
        </p:spPr>
        <p:txBody>
          <a:bodyPr/>
          <a:lstStyle/>
          <a:p>
            <a:pPr algn="just"/>
            <a:endParaRPr lang="fr-FR" altLang="fr-FR" sz="1800" dirty="0">
              <a:latin typeface="Verdana" charset="0"/>
              <a:ea typeface="ＭＳ Ｐゴシック" charset="-128"/>
              <a:cs typeface="ＭＳ Ｐゴシック" charset="-128"/>
            </a:endParaRPr>
          </a:p>
          <a:p>
            <a:pPr algn="just"/>
            <a:endParaRPr lang="fr-FR" altLang="fr-FR" sz="1800" dirty="0">
              <a:latin typeface="Verdana" charset="0"/>
              <a:ea typeface="ＭＳ Ｐゴシック" charset="-128"/>
              <a:cs typeface="ＭＳ Ｐゴシック" charset="-128"/>
            </a:endParaRPr>
          </a:p>
          <a:p>
            <a:pPr algn="just"/>
            <a:endParaRPr lang="fr-FR" altLang="fr-FR" sz="1800" dirty="0">
              <a:latin typeface="Verdana" charset="0"/>
              <a:ea typeface="ＭＳ Ｐゴシック" charset="-128"/>
              <a:cs typeface="ＭＳ Ｐゴシック" charset="-128"/>
            </a:endParaRPr>
          </a:p>
          <a:p>
            <a:pPr algn="just"/>
            <a:endParaRPr lang="fr-FR" altLang="fr-FR" sz="1800" dirty="0">
              <a:latin typeface="Verdana" charset="0"/>
              <a:ea typeface="ＭＳ Ｐゴシック" charset="-128"/>
              <a:cs typeface="ＭＳ Ｐゴシック" charset="-128"/>
            </a:endParaRPr>
          </a:p>
          <a:p>
            <a:pPr marL="0" indent="0" algn="just">
              <a:buNone/>
            </a:pPr>
            <a:r>
              <a:rPr lang="fr-FR" altLang="fr-FR" sz="1800" b="0" dirty="0">
                <a:latin typeface="Verdana" charset="0"/>
                <a:ea typeface="ＭＳ Ｐゴシック" charset="-128"/>
                <a:cs typeface="ＭＳ Ｐゴシック" charset="-128"/>
                <a:sym typeface="Wingdings" charset="2"/>
              </a:rPr>
              <a:t> </a:t>
            </a:r>
          </a:p>
          <a:p>
            <a:pPr algn="just"/>
            <a:endParaRPr lang="fr-FR" altLang="fr-FR" sz="1800" b="0" dirty="0">
              <a:latin typeface="Verdana" charset="0"/>
              <a:ea typeface="ＭＳ Ｐゴシック" charset="-128"/>
              <a:cs typeface="ＭＳ Ｐゴシック" charset="-128"/>
              <a:sym typeface="Wingdings" charset="2"/>
            </a:endParaRPr>
          </a:p>
          <a:p>
            <a:pPr marL="0" indent="0" algn="just">
              <a:buNone/>
            </a:pPr>
            <a:endParaRPr lang="fr-FR" altLang="fr-FR" sz="1800" b="0" dirty="0">
              <a:latin typeface="Verdana" charset="0"/>
              <a:ea typeface="ＭＳ Ｐゴシック" charset="-128"/>
              <a:cs typeface="ＭＳ Ｐゴシック" charset="-128"/>
              <a:sym typeface="Wingdings" charset="2"/>
            </a:endParaRPr>
          </a:p>
        </p:txBody>
      </p:sp>
      <p:sp>
        <p:nvSpPr>
          <p:cNvPr id="27650"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F34FCCE1-12FB-8B41-845A-4C608731A428}" type="datetime1">
              <a:rPr lang="fr-FR" altLang="fr-FR" sz="1000">
                <a:solidFill>
                  <a:schemeClr val="bg2"/>
                </a:solidFill>
              </a:rPr>
              <a:pPr>
                <a:spcBef>
                  <a:spcPct val="0"/>
                </a:spcBef>
              </a:pPr>
              <a:t>10/04/2018</a:t>
            </a:fld>
            <a:endParaRPr lang="fr-FR" altLang="fr-FR" sz="1000">
              <a:solidFill>
                <a:schemeClr val="bg2"/>
              </a:solidFill>
            </a:endParaRPr>
          </a:p>
        </p:txBody>
      </p:sp>
      <p:sp>
        <p:nvSpPr>
          <p:cNvPr id="27651"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r>
              <a:rPr lang="fr-FR" altLang="fr-FR" sz="1000">
                <a:solidFill>
                  <a:srgbClr val="FFFFFF"/>
                </a:solidFill>
              </a:rPr>
              <a:t>Titre de la Présentation </a:t>
            </a:r>
          </a:p>
          <a:p>
            <a:pPr>
              <a:spcBef>
                <a:spcPct val="0"/>
              </a:spcBef>
            </a:pPr>
            <a:r>
              <a:rPr lang="fr-FR" altLang="fr-FR" sz="1000">
                <a:solidFill>
                  <a:srgbClr val="FFFFFF"/>
                </a:solidFill>
              </a:rPr>
              <a:t>&gt; Titre de la partie</a:t>
            </a:r>
          </a:p>
        </p:txBody>
      </p:sp>
      <p:sp>
        <p:nvSpPr>
          <p:cNvPr id="27652"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400">
                <a:solidFill>
                  <a:schemeClr val="tx1"/>
                </a:solidFill>
                <a:latin typeface="Verdana" charset="0"/>
                <a:ea typeface="ＭＳ Ｐゴシック" charset="-128"/>
                <a:cs typeface="ＭＳ Ｐゴシック" charset="-128"/>
              </a:defRPr>
            </a:lvl1pPr>
            <a:lvl2pPr marL="742950" indent="-285750">
              <a:spcBef>
                <a:spcPct val="20000"/>
              </a:spcBef>
              <a:buClr>
                <a:schemeClr val="bg2"/>
              </a:buClr>
              <a:buFont typeface="Wingdings" charset="2"/>
              <a:buChar char=""/>
              <a:defRPr sz="1400">
                <a:solidFill>
                  <a:schemeClr val="tx1"/>
                </a:solidFill>
                <a:latin typeface="Verdana" charset="0"/>
                <a:ea typeface="ＭＳ Ｐゴシック" charset="-128"/>
                <a:cs typeface="Verdana" charset="0"/>
              </a:defRPr>
            </a:lvl2pPr>
            <a:lvl3pPr marL="11430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3pPr>
            <a:lvl4pPr marL="16002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4pPr>
            <a:lvl5pPr marL="2057400" indent="-228600">
              <a:spcBef>
                <a:spcPct val="20000"/>
              </a:spcBef>
              <a:buClr>
                <a:schemeClr val="bg2"/>
              </a:buClr>
              <a:buFont typeface="Arial" charset="0"/>
              <a:buChar char="»"/>
              <a:defRPr sz="1400">
                <a:solidFill>
                  <a:schemeClr val="tx1"/>
                </a:solidFill>
                <a:latin typeface="Verdana" charset="0"/>
                <a:ea typeface="Verdana" charset="0"/>
                <a:cs typeface="Verdana" charset="0"/>
              </a:defRPr>
            </a:lvl5pPr>
            <a:lvl6pPr marL="25146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6pPr>
            <a:lvl7pPr marL="29718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7pPr>
            <a:lvl8pPr marL="34290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8pPr>
            <a:lvl9pPr marL="3886200" indent="-228600" defTabSz="457200" eaLnBrk="0" fontAlgn="base" hangingPunct="0">
              <a:spcBef>
                <a:spcPct val="20000"/>
              </a:spcBef>
              <a:spcAft>
                <a:spcPct val="0"/>
              </a:spcAft>
              <a:buClr>
                <a:schemeClr val="bg2"/>
              </a:buClr>
              <a:buFont typeface="Arial" charset="0"/>
              <a:buChar char="»"/>
              <a:defRPr sz="1400">
                <a:solidFill>
                  <a:schemeClr val="tx1"/>
                </a:solidFill>
                <a:latin typeface="Verdana" charset="0"/>
                <a:ea typeface="Verdana" charset="0"/>
                <a:cs typeface="Verdana" charset="0"/>
              </a:defRPr>
            </a:lvl9pPr>
          </a:lstStyle>
          <a:p>
            <a:pPr>
              <a:spcBef>
                <a:spcPct val="0"/>
              </a:spcBef>
            </a:pPr>
            <a:fld id="{30EA5A85-D2AE-1F4E-81C4-E0A8268B356A}" type="slidenum">
              <a:rPr lang="fr-FR" altLang="fr-FR" sz="1000">
                <a:solidFill>
                  <a:schemeClr val="bg1"/>
                </a:solidFill>
              </a:rPr>
              <a:pPr>
                <a:spcBef>
                  <a:spcPct val="0"/>
                </a:spcBef>
              </a:pPr>
              <a:t>9</a:t>
            </a:fld>
            <a:endParaRPr lang="fr-FR" altLang="fr-FR" sz="1000">
              <a:solidFill>
                <a:schemeClr val="bg1"/>
              </a:solidFill>
            </a:endParaRPr>
          </a:p>
        </p:txBody>
      </p:sp>
      <p:pic>
        <p:nvPicPr>
          <p:cNvPr id="7" name="Espace réservé du contenu 7" descr="Capture d’écran 2016-01-25 à 21.13.50.png"/>
          <p:cNvPicPr>
            <a:picLocks noChangeAspect="1"/>
          </p:cNvPicPr>
          <p:nvPr/>
        </p:nvPicPr>
        <p:blipFill>
          <a:blip r:embed="rId2">
            <a:extLst>
              <a:ext uri="{28A0092B-C50C-407E-A947-70E740481C1C}">
                <a14:useLocalDpi xmlns:a14="http://schemas.microsoft.com/office/drawing/2010/main" val="0"/>
              </a:ext>
            </a:extLst>
          </a:blip>
          <a:srcRect t="3571"/>
          <a:stretch>
            <a:fillRect/>
          </a:stretch>
        </p:blipFill>
        <p:spPr bwMode="auto">
          <a:xfrm>
            <a:off x="427038" y="14097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8" name="Rectangle 7"/>
          <p:cNvSpPr>
            <a:spLocks noChangeArrowheads="1"/>
          </p:cNvSpPr>
          <p:nvPr/>
        </p:nvSpPr>
        <p:spPr bwMode="auto">
          <a:xfrm>
            <a:off x="1781175" y="2228850"/>
            <a:ext cx="1905000" cy="323850"/>
          </a:xfrm>
          <a:prstGeom prst="rect">
            <a:avLst/>
          </a:prstGeom>
          <a:noFill/>
          <a:ln w="38100">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fr-FR" altLang="fr-FR" sz="1800" smtClean="0">
              <a:solidFill>
                <a:srgbClr val="FFFFFF"/>
              </a:solidFill>
            </a:endParaRPr>
          </a:p>
        </p:txBody>
      </p:sp>
      <p:grpSp>
        <p:nvGrpSpPr>
          <p:cNvPr id="9" name="Groupe 4"/>
          <p:cNvGrpSpPr>
            <a:grpSpLocks/>
          </p:cNvGrpSpPr>
          <p:nvPr/>
        </p:nvGrpSpPr>
        <p:grpSpPr bwMode="auto">
          <a:xfrm>
            <a:off x="4100513" y="1790700"/>
            <a:ext cx="3960812" cy="876300"/>
            <a:chOff x="3995936" y="3200400"/>
            <a:chExt cx="3960440" cy="876672"/>
          </a:xfrm>
        </p:grpSpPr>
        <p:sp>
          <p:nvSpPr>
            <p:cNvPr id="10" name="Rectangle 9"/>
            <p:cNvSpPr>
              <a:spLocks noChangeArrowheads="1"/>
            </p:cNvSpPr>
            <p:nvPr/>
          </p:nvSpPr>
          <p:spPr bwMode="auto">
            <a:xfrm>
              <a:off x="4572144" y="3200400"/>
              <a:ext cx="2819135" cy="228697"/>
            </a:xfrm>
            <a:prstGeom prst="rect">
              <a:avLst/>
            </a:prstGeom>
            <a:noFill/>
            <a:ln w="38100">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fr-FR" altLang="fr-FR" sz="1800" smtClean="0">
                <a:solidFill>
                  <a:srgbClr val="FFFFFF"/>
                </a:solidFill>
              </a:endParaRPr>
            </a:p>
          </p:txBody>
        </p:sp>
        <p:cxnSp>
          <p:nvCxnSpPr>
            <p:cNvPr id="11" name="Connecteur droit 10"/>
            <p:cNvCxnSpPr/>
            <p:nvPr/>
          </p:nvCxnSpPr>
          <p:spPr>
            <a:xfrm>
              <a:off x="3995936" y="4077072"/>
              <a:ext cx="39604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ZoneTexte 1"/>
          <p:cNvSpPr txBox="1"/>
          <p:nvPr/>
        </p:nvSpPr>
        <p:spPr>
          <a:xfrm>
            <a:off x="251520" y="444843"/>
            <a:ext cx="8712968" cy="830997"/>
          </a:xfrm>
          <a:prstGeom prst="rect">
            <a:avLst/>
          </a:prstGeom>
          <a:noFill/>
        </p:spPr>
        <p:txBody>
          <a:bodyPr wrap="square" rtlCol="0">
            <a:spAutoFit/>
          </a:bodyPr>
          <a:lstStyle/>
          <a:p>
            <a:pPr algn="ctr"/>
            <a:r>
              <a:rPr lang="fr-FR" altLang="fr-FR" sz="2400" b="1" dirty="0" smtClean="0">
                <a:solidFill>
                  <a:srgbClr val="0070C0"/>
                </a:solidFill>
                <a:latin typeface="Verdana" charset="0"/>
                <a:ea typeface="ＭＳ Ｐゴシック" charset="-128"/>
                <a:cs typeface="Verdana" charset="0"/>
              </a:rPr>
              <a:t>Situations </a:t>
            </a:r>
            <a:r>
              <a:rPr lang="fr-FR" altLang="fr-FR" sz="2400" b="1" dirty="0">
                <a:solidFill>
                  <a:srgbClr val="0070C0"/>
                </a:solidFill>
                <a:latin typeface="Verdana" charset="0"/>
                <a:ea typeface="ＭＳ Ｐゴシック" charset="-128"/>
                <a:cs typeface="Verdana" charset="0"/>
              </a:rPr>
              <a:t>et </a:t>
            </a:r>
            <a:r>
              <a:rPr lang="fr-FR" altLang="fr-FR" sz="2400" b="1" dirty="0" smtClean="0">
                <a:solidFill>
                  <a:srgbClr val="0070C0"/>
                </a:solidFill>
                <a:latin typeface="Verdana" charset="0"/>
                <a:ea typeface="ＭＳ Ｐゴシック" charset="-128"/>
                <a:cs typeface="Verdana" charset="0"/>
              </a:rPr>
              <a:t>activités pour </a:t>
            </a:r>
            <a:r>
              <a:rPr lang="fr-FR" altLang="fr-FR" sz="2400" b="1" dirty="0">
                <a:solidFill>
                  <a:srgbClr val="0070C0"/>
                </a:solidFill>
                <a:latin typeface="Verdana" charset="0"/>
                <a:ea typeface="ＭＳ Ｐゴシック" charset="-128"/>
                <a:cs typeface="Verdana" charset="0"/>
              </a:rPr>
              <a:t>faire valoir les valeurs :</a:t>
            </a:r>
            <a:endParaRPr lang="fr-FR" sz="2400" b="1" dirty="0">
              <a:solidFill>
                <a:srgbClr val="0070C0"/>
              </a:solidFill>
            </a:endParaRPr>
          </a:p>
        </p:txBody>
      </p:sp>
      <p:sp>
        <p:nvSpPr>
          <p:cNvPr id="4" name="ZoneTexte 3"/>
          <p:cNvSpPr txBox="1"/>
          <p:nvPr/>
        </p:nvSpPr>
        <p:spPr>
          <a:xfrm>
            <a:off x="1057981" y="3012386"/>
            <a:ext cx="6085064" cy="3693319"/>
          </a:xfrm>
          <a:prstGeom prst="rect">
            <a:avLst/>
          </a:prstGeom>
          <a:noFill/>
        </p:spPr>
        <p:txBody>
          <a:bodyPr wrap="none" rtlCol="0">
            <a:spAutoFit/>
          </a:bodyPr>
          <a:lstStyle/>
          <a:p>
            <a:pPr algn="just">
              <a:defRPr/>
            </a:pPr>
            <a:r>
              <a:rPr lang="fr-FR" altLang="fr-FR" dirty="0">
                <a:latin typeface="Verdana" charset="0"/>
                <a:ea typeface="ＭＳ Ｐゴシック" charset="-128"/>
                <a:cs typeface="ＭＳ Ｐゴシック" charset="-128"/>
              </a:rPr>
              <a:t>- Le débat argumenté, réglé, </a:t>
            </a:r>
            <a:r>
              <a:rPr lang="fr-FR" altLang="fr-FR" dirty="0" err="1">
                <a:latin typeface="Verdana" charset="0"/>
                <a:ea typeface="ＭＳ Ｐゴシック" charset="-128"/>
                <a:cs typeface="ＭＳ Ｐゴシック" charset="-128"/>
              </a:rPr>
              <a:t>Qsort</a:t>
            </a:r>
            <a:r>
              <a:rPr lang="fr-FR" altLang="fr-FR" dirty="0">
                <a:latin typeface="Verdana" charset="0"/>
                <a:ea typeface="ＭＳ Ｐゴシック" charset="-128"/>
                <a:cs typeface="ＭＳ Ｐゴシック" charset="-128"/>
              </a:rPr>
              <a:t>. </a:t>
            </a:r>
          </a:p>
          <a:p>
            <a:pPr algn="just">
              <a:defRPr/>
            </a:pPr>
            <a:endParaRPr lang="fr-FR" altLang="fr-FR" dirty="0">
              <a:latin typeface="Verdana" charset="0"/>
              <a:ea typeface="ＭＳ Ｐゴシック" charset="-128"/>
              <a:cs typeface="ＭＳ Ｐゴシック" charset="-128"/>
            </a:endParaRPr>
          </a:p>
          <a:p>
            <a:pPr algn="just">
              <a:defRPr/>
            </a:pPr>
            <a:r>
              <a:rPr lang="fr-FR" altLang="fr-FR" dirty="0">
                <a:latin typeface="Verdana" charset="0"/>
                <a:ea typeface="ＭＳ Ｐゴシック" charset="-128"/>
                <a:cs typeface="ＭＳ Ｐゴシック" charset="-128"/>
              </a:rPr>
              <a:t>- Les dilemmes moraux.</a:t>
            </a:r>
          </a:p>
          <a:p>
            <a:pPr algn="just">
              <a:defRPr/>
            </a:pPr>
            <a:endParaRPr lang="fr-FR" altLang="fr-FR" dirty="0">
              <a:latin typeface="Verdana" charset="0"/>
              <a:ea typeface="ＭＳ Ｐゴシック" charset="-128"/>
              <a:cs typeface="ＭＳ Ｐゴシック" charset="-128"/>
            </a:endParaRPr>
          </a:p>
          <a:p>
            <a:pPr marL="285750" indent="-285750" algn="just">
              <a:buFontTx/>
              <a:buChar char="-"/>
              <a:defRPr/>
            </a:pPr>
            <a:r>
              <a:rPr lang="fr-FR" altLang="fr-FR" dirty="0">
                <a:latin typeface="Verdana" charset="0"/>
                <a:ea typeface="ＭＳ Ｐゴシック" charset="-128"/>
                <a:cs typeface="ＭＳ Ｐゴシック" charset="-128"/>
              </a:rPr>
              <a:t>Les projets.</a:t>
            </a:r>
          </a:p>
          <a:p>
            <a:pPr marL="285750" indent="-285750" algn="just">
              <a:buFontTx/>
              <a:buChar char="-"/>
              <a:defRPr/>
            </a:pPr>
            <a:endParaRPr lang="fr-FR" altLang="fr-FR" dirty="0">
              <a:latin typeface="Verdana" charset="0"/>
              <a:ea typeface="ＭＳ Ｐゴシック" charset="-128"/>
              <a:cs typeface="ＭＳ Ｐゴシック" charset="-128"/>
            </a:endParaRPr>
          </a:p>
          <a:p>
            <a:pPr marL="285750" indent="-285750" algn="just">
              <a:buFontTx/>
              <a:buChar char="-"/>
              <a:defRPr/>
            </a:pPr>
            <a:r>
              <a:rPr lang="fr-FR" altLang="fr-FR" dirty="0">
                <a:latin typeface="Verdana" charset="0"/>
                <a:ea typeface="ＭＳ Ｐゴシック" charset="-128"/>
                <a:cs typeface="ＭＳ Ｐゴシック" charset="-128"/>
              </a:rPr>
              <a:t>Les conseils d’élèves.</a:t>
            </a:r>
          </a:p>
          <a:p>
            <a:pPr marL="285750" indent="-285750" algn="just">
              <a:buFontTx/>
              <a:buChar char="-"/>
              <a:defRPr/>
            </a:pPr>
            <a:endParaRPr lang="fr-FR" altLang="fr-FR" dirty="0">
              <a:latin typeface="Verdana" charset="0"/>
              <a:ea typeface="ＭＳ Ｐゴシック" charset="-128"/>
              <a:cs typeface="ＭＳ Ｐゴシック" charset="-128"/>
            </a:endParaRPr>
          </a:p>
          <a:p>
            <a:pPr marL="285750" indent="-285750" algn="just">
              <a:buFontTx/>
              <a:buChar char="-"/>
              <a:defRPr/>
            </a:pPr>
            <a:r>
              <a:rPr lang="fr-FR" altLang="fr-FR" dirty="0">
                <a:latin typeface="Verdana" charset="0"/>
                <a:ea typeface="ＭＳ Ｐゴシック" charset="-128"/>
                <a:cs typeface="ＭＳ Ｐゴシック" charset="-128"/>
              </a:rPr>
              <a:t>Discussion </a:t>
            </a:r>
          </a:p>
          <a:p>
            <a:pPr marL="285750" indent="-285750" algn="just">
              <a:buFontTx/>
              <a:buChar char="-"/>
              <a:defRPr/>
            </a:pPr>
            <a:endParaRPr lang="fr-FR" altLang="fr-FR" dirty="0">
              <a:latin typeface="Verdana" charset="0"/>
              <a:ea typeface="ＭＳ Ｐゴシック" charset="-128"/>
              <a:cs typeface="ＭＳ Ｐゴシック" charset="-128"/>
            </a:endParaRPr>
          </a:p>
          <a:p>
            <a:pPr marL="285750" indent="-285750" algn="just">
              <a:buFontTx/>
              <a:buChar char="-"/>
              <a:defRPr/>
            </a:pPr>
            <a:r>
              <a:rPr lang="fr-FR" altLang="fr-FR" dirty="0">
                <a:latin typeface="Verdana" charset="0"/>
                <a:ea typeface="ＭＳ Ｐゴシック" charset="-128"/>
                <a:cs typeface="ＭＳ Ｐゴシック" charset="-128"/>
              </a:rPr>
              <a:t>Démarche d’engagement.</a:t>
            </a:r>
          </a:p>
          <a:p>
            <a:pPr marL="285750" indent="-285750" algn="just">
              <a:buFontTx/>
              <a:buChar char="-"/>
              <a:defRPr/>
            </a:pPr>
            <a:endParaRPr lang="fr-FR" altLang="fr-FR" dirty="0">
              <a:latin typeface="Verdana" charset="0"/>
              <a:ea typeface="ＭＳ Ｐゴシック" charset="-128"/>
              <a:cs typeface="ＭＳ Ｐゴシック" charset="-128"/>
            </a:endParaRPr>
          </a:p>
          <a:p>
            <a:pPr marL="285750" indent="-285750" algn="just">
              <a:buFontTx/>
              <a:buChar char="-"/>
              <a:defRPr/>
            </a:pPr>
            <a:r>
              <a:rPr lang="fr-FR" altLang="fr-FR" dirty="0">
                <a:latin typeface="Verdana" charset="0"/>
                <a:ea typeface="ＭＳ Ｐゴシック" charset="-128"/>
                <a:cs typeface="ＭＳ Ｐゴシック" charset="-128"/>
              </a:rPr>
              <a:t>Discussion à visée réflexive (ou philosophique). </a:t>
            </a:r>
          </a:p>
        </p:txBody>
      </p:sp>
    </p:spTree>
    <p:extLst>
      <p:ext uri="{BB962C8B-B14F-4D97-AF65-F5344CB8AC3E}">
        <p14:creationId xmlns:p14="http://schemas.microsoft.com/office/powerpoint/2010/main" val="1113470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1871</Words>
  <Application>Microsoft Macintosh PowerPoint</Application>
  <PresentationFormat>Présentation à l'écran (4:3)</PresentationFormat>
  <Paragraphs>350</Paragraphs>
  <Slides>30</Slides>
  <Notes>4</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30</vt:i4>
      </vt:variant>
    </vt:vector>
  </HeadingPairs>
  <TitlesOfParts>
    <vt:vector size="42" baseType="lpstr">
      <vt:lpstr>Arial</vt:lpstr>
      <vt:lpstr>Arial Unicode MS</vt:lpstr>
      <vt:lpstr>Book Antiqua</vt:lpstr>
      <vt:lpstr>Calibri</vt:lpstr>
      <vt:lpstr>Mangal</vt:lpstr>
      <vt:lpstr>Microsoft YaHei</vt:lpstr>
      <vt:lpstr>ＭＳ Ｐゴシック</vt:lpstr>
      <vt:lpstr>Times New Roman</vt:lpstr>
      <vt:lpstr>Verdana</vt:lpstr>
      <vt:lpstr>Wingdings</vt:lpstr>
      <vt:lpstr>Thème Office</vt:lpstr>
      <vt:lpstr>Document</vt:lpstr>
      <vt:lpstr>Présentation PowerPoint</vt:lpstr>
      <vt:lpstr>Enjeux de la journée</vt:lpstr>
      <vt:lpstr>Présentation PowerPoint</vt:lpstr>
      <vt:lpstr>La morale dans le programme (d’après Pierre Kahn) :</vt:lpstr>
      <vt:lpstr>Une discipline à croiser avec le parcours citoyen : </vt:lpstr>
      <vt:lpstr>Présentation PowerPoint</vt:lpstr>
      <vt:lpstr>Présentation PowerPoint</vt:lpstr>
      <vt:lpstr>2. De l’éducation civique à l’EMC : faire valoir les valeurs. </vt:lpstr>
      <vt:lpstr>Présentation PowerPoint</vt:lpstr>
      <vt:lpstr>Présentation PowerPoint</vt:lpstr>
      <vt:lpstr>Le dilemme moral :</vt:lpstr>
      <vt:lpstr>Présentation PowerPoint</vt:lpstr>
      <vt:lpstr>Présentation PowerPoint</vt:lpstr>
      <vt:lpstr>Présentation PowerPoint</vt:lpstr>
      <vt:lpstr>Exemple de dilemme pour éprouver la valeur de la liberté :</vt:lpstr>
      <vt:lpstr>Présentation PowerPoint</vt:lpstr>
      <vt:lpstr>Présentation PowerPoint</vt:lpstr>
      <vt:lpstr>Présentation PowerPoint</vt:lpstr>
      <vt:lpstr>Présentation PowerPoint</vt:lpstr>
      <vt:lpstr>Présentation PowerPoint</vt:lpstr>
      <vt:lpstr>Présentation PowerPoint</vt:lpstr>
      <vt:lpstr>3. Comment évaluer en EMC ?</vt:lpstr>
      <vt:lpstr>Présentation PowerPoint</vt:lpstr>
      <vt:lpstr>Présentation PowerPoint</vt:lpstr>
      <vt:lpstr>Présentation PowerPoint</vt:lpstr>
      <vt:lpstr>4. Quelles progressions ? </vt:lpstr>
      <vt:lpstr>Présentation PowerPoint</vt:lpstr>
      <vt:lpstr>Exemples de séquences en cycle 4 :</vt:lpstr>
      <vt:lpstr>Présentation PowerPoint</vt:lpstr>
      <vt:lpstr>Prolongement </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Prof</dc:creator>
  <cp:lastModifiedBy>julien cuminetto</cp:lastModifiedBy>
  <cp:revision>53</cp:revision>
  <dcterms:created xsi:type="dcterms:W3CDTF">2017-10-08T19:43:48Z</dcterms:created>
  <dcterms:modified xsi:type="dcterms:W3CDTF">2018-04-10T11:40:36Z</dcterms:modified>
</cp:coreProperties>
</file>