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91" r:id="rId2"/>
    <p:sldId id="292" r:id="rId3"/>
    <p:sldId id="284" r:id="rId4"/>
    <p:sldId id="257" r:id="rId5"/>
    <p:sldId id="268" r:id="rId6"/>
    <p:sldId id="262" r:id="rId7"/>
    <p:sldId id="263" r:id="rId8"/>
    <p:sldId id="264" r:id="rId9"/>
    <p:sldId id="265" r:id="rId10"/>
    <p:sldId id="266" r:id="rId11"/>
    <p:sldId id="269" r:id="rId12"/>
    <p:sldId id="270" r:id="rId13"/>
    <p:sldId id="293" r:id="rId14"/>
    <p:sldId id="275" r:id="rId15"/>
    <p:sldId id="272" r:id="rId16"/>
    <p:sldId id="274" r:id="rId17"/>
    <p:sldId id="285" r:id="rId18"/>
    <p:sldId id="295" r:id="rId19"/>
    <p:sldId id="277" r:id="rId20"/>
    <p:sldId id="286" r:id="rId21"/>
    <p:sldId id="276" r:id="rId22"/>
    <p:sldId id="287" r:id="rId23"/>
    <p:sldId id="278" r:id="rId24"/>
    <p:sldId id="288" r:id="rId25"/>
    <p:sldId id="279" r:id="rId26"/>
    <p:sldId id="296" r:id="rId27"/>
    <p:sldId id="297" r:id="rId28"/>
    <p:sldId id="298" r:id="rId29"/>
    <p:sldId id="299" r:id="rId30"/>
    <p:sldId id="300" r:id="rId31"/>
    <p:sldId id="294"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specteur" initials="i" lastIdx="22" clrIdx="0">
    <p:extLst/>
  </p:cmAuthor>
  <p:cmAuthor id="2" name="Philippe Onesti" initials="PO" lastIdx="1" clrIdx="1"/>
  <p:cmAuthor id="3" name="isabelle" initials="i" lastIdx="17"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FFFF00"/>
    <a:srgbClr val="77933C"/>
    <a:srgbClr val="009999"/>
    <a:srgbClr val="00FF00"/>
    <a:srgbClr val="FF00FF"/>
    <a:srgbClr val="00FFFF"/>
    <a:srgbClr val="0000FF"/>
    <a:srgbClr val="808080"/>
    <a:srgbClr val="E5E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75" autoAdjust="0"/>
  </p:normalViewPr>
  <p:slideViewPr>
    <p:cSldViewPr>
      <p:cViewPr varScale="1">
        <p:scale>
          <a:sx n="52" d="100"/>
          <a:sy n="52" d="100"/>
        </p:scale>
        <p:origin x="-1638" y="-102"/>
      </p:cViewPr>
      <p:guideLst>
        <p:guide orient="horz" pos="2160"/>
        <p:guide pos="2880"/>
      </p:guideLst>
    </p:cSldViewPr>
  </p:slideViewPr>
  <p:notesTextViewPr>
    <p:cViewPr>
      <p:scale>
        <a:sx n="100" d="100"/>
        <a:sy n="100" d="100"/>
      </p:scale>
      <p:origin x="0" y="0"/>
    </p:cViewPr>
  </p:notesTextViewPr>
  <p:sorterViewPr>
    <p:cViewPr>
      <p:scale>
        <a:sx n="71" d="100"/>
        <a:sy n="71" d="100"/>
      </p:scale>
      <p:origin x="0" y="0"/>
    </p:cViewPr>
  </p:sorterViewPr>
  <p:notesViewPr>
    <p:cSldViewPr>
      <p:cViewPr>
        <p:scale>
          <a:sx n="150" d="100"/>
          <a:sy n="150" d="100"/>
        </p:scale>
        <p:origin x="-2472" y="49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9FC4E1-F3CB-4C6B-A702-462948C376F1}" type="datetimeFigureOut">
              <a:rPr lang="fr-FR" smtClean="0"/>
              <a:t>16/01/2019</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4C686-A6DA-4CA5-8E94-643202F433D8}" type="slidenum">
              <a:rPr lang="fr-FR" smtClean="0"/>
              <a:t>‹N°›</a:t>
            </a:fld>
            <a:endParaRPr lang="fr-FR"/>
          </a:p>
        </p:txBody>
      </p:sp>
    </p:spTree>
    <p:extLst>
      <p:ext uri="{BB962C8B-B14F-4D97-AF65-F5344CB8AC3E}">
        <p14:creationId xmlns:p14="http://schemas.microsoft.com/office/powerpoint/2010/main" val="194331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Bonjour</a:t>
            </a:r>
            <a:r>
              <a:rPr lang="fr-FR" baseline="0" dirty="0" smtClean="0"/>
              <a:t> à toutes et à tous, </a:t>
            </a:r>
          </a:p>
          <a:p>
            <a:r>
              <a:rPr lang="fr-FR" baseline="0" dirty="0" smtClean="0"/>
              <a:t>Isabelle </a:t>
            </a:r>
            <a:r>
              <a:rPr lang="fr-FR" baseline="0" dirty="0" smtClean="0"/>
              <a:t>Brunel, Christophe Banting et moi-même Philippe Onesti </a:t>
            </a:r>
            <a:r>
              <a:rPr lang="fr-FR" baseline="0" dirty="0" smtClean="0"/>
              <a:t>vous proposons </a:t>
            </a:r>
            <a:r>
              <a:rPr lang="fr-FR" baseline="0" dirty="0" smtClean="0"/>
              <a:t>une progression pédagogique autour de ce nouveau programme de SI</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a:t>
            </a:fld>
            <a:endParaRPr lang="fr-FR"/>
          </a:p>
        </p:txBody>
      </p:sp>
    </p:spTree>
    <p:extLst>
      <p:ext uri="{BB962C8B-B14F-4D97-AF65-F5344CB8AC3E}">
        <p14:creationId xmlns:p14="http://schemas.microsoft.com/office/powerpoint/2010/main" val="167559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Les connaissances abordées dans</a:t>
            </a:r>
            <a:r>
              <a:rPr lang="fr-FR" sz="1200" i="0" kern="1200" baseline="0" dirty="0" smtClean="0">
                <a:solidFill>
                  <a:schemeClr val="tx1"/>
                </a:solidFill>
                <a:effectLst/>
                <a:latin typeface="+mn-lt"/>
                <a:ea typeface="+mn-ea"/>
                <a:cs typeface="+mn-cs"/>
              </a:rPr>
              <a:t> cette séquence autour des « objets connectés » ne sont pas nouvelles en soient mais sont surtout renforcées par rapport à l’ancien programme.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C’est le contexte d’étude qui s’est modernisé : les objets connectés.</a:t>
            </a: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Ici on s’intéresse à la manière dont</a:t>
            </a:r>
            <a:r>
              <a:rPr lang="fr-FR" sz="1200" i="0" kern="1200" baseline="0" dirty="0" smtClean="0">
                <a:solidFill>
                  <a:schemeClr val="tx1"/>
                </a:solidFill>
                <a:effectLst/>
                <a:latin typeface="+mn-lt"/>
                <a:ea typeface="+mn-ea"/>
                <a:cs typeface="+mn-cs"/>
              </a:rPr>
              <a:t> l’objet connecté communique avec d’autres objets connectés et avec son environnement (réseau, cloud).</a:t>
            </a: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On</a:t>
            </a:r>
            <a:r>
              <a:rPr lang="fr-FR" sz="1200" i="0" kern="1200" baseline="0" dirty="0" smtClean="0">
                <a:solidFill>
                  <a:schemeClr val="tx1"/>
                </a:solidFill>
                <a:effectLst/>
                <a:latin typeface="+mn-lt"/>
                <a:ea typeface="+mn-ea"/>
                <a:cs typeface="+mn-cs"/>
              </a:rPr>
              <a:t> remarque que le programme </a:t>
            </a:r>
            <a:r>
              <a:rPr lang="fr-FR" sz="1200" i="0" kern="1200" baseline="0" dirty="0" err="1" smtClean="0">
                <a:solidFill>
                  <a:schemeClr val="tx1"/>
                </a:solidFill>
                <a:effectLst/>
                <a:latin typeface="+mn-lt"/>
                <a:ea typeface="+mn-ea"/>
                <a:cs typeface="+mn-cs"/>
              </a:rPr>
              <a:t>SNT</a:t>
            </a:r>
            <a:r>
              <a:rPr lang="fr-FR" sz="1200" i="0" kern="1200" baseline="0" dirty="0" smtClean="0">
                <a:solidFill>
                  <a:schemeClr val="tx1"/>
                </a:solidFill>
                <a:effectLst/>
                <a:latin typeface="+mn-lt"/>
                <a:ea typeface="+mn-ea"/>
                <a:cs typeface="+mn-cs"/>
              </a:rPr>
              <a:t> de seconde aborde la  </a:t>
            </a:r>
            <a:r>
              <a:rPr lang="fr-FR" sz="1200" i="0" kern="1200" dirty="0" smtClean="0">
                <a:solidFill>
                  <a:schemeClr val="tx1"/>
                </a:solidFill>
                <a:effectLst/>
                <a:latin typeface="+mn-lt"/>
                <a:ea typeface="+mn-ea"/>
                <a:cs typeface="+mn-cs"/>
              </a:rPr>
              <a:t>thématique </a:t>
            </a:r>
            <a:r>
              <a:rPr lang="fr-FR" sz="1200" i="0" kern="1200" dirty="0">
                <a:solidFill>
                  <a:schemeClr val="tx1"/>
                </a:solidFill>
                <a:effectLst/>
                <a:latin typeface="+mn-lt"/>
                <a:ea typeface="+mn-ea"/>
                <a:cs typeface="+mn-cs"/>
              </a:rPr>
              <a:t>« informatique embarquée et objets connectés </a:t>
            </a:r>
            <a:r>
              <a:rPr lang="fr-FR" sz="1200" i="0" kern="1200" dirty="0" smtClean="0">
                <a:solidFill>
                  <a:schemeClr val="tx1"/>
                </a:solidFill>
                <a:effectLst/>
                <a:latin typeface="+mn-lt"/>
                <a:ea typeface="+mn-ea"/>
                <a:cs typeface="+mn-cs"/>
              </a:rPr>
              <a:t>».</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On va donc se servir des co</a:t>
            </a:r>
            <a:r>
              <a:rPr lang="fr-FR" sz="1200" i="0" kern="1200" dirty="0" smtClean="0">
                <a:solidFill>
                  <a:schemeClr val="tx1"/>
                </a:solidFill>
                <a:effectLst/>
                <a:latin typeface="+mn-lt"/>
                <a:ea typeface="+mn-ea"/>
                <a:cs typeface="+mn-cs"/>
              </a:rPr>
              <a:t>nnaissances déjà acquises et </a:t>
            </a:r>
            <a:r>
              <a:rPr lang="fr-FR" sz="1200" i="0" kern="1200" baseline="0" dirty="0" smtClean="0">
                <a:solidFill>
                  <a:schemeClr val="tx1"/>
                </a:solidFill>
                <a:effectLst/>
                <a:latin typeface="+mn-lt"/>
                <a:ea typeface="+mn-ea"/>
                <a:cs typeface="+mn-cs"/>
              </a:rPr>
              <a:t>sensibilisant à la dimension de produit et d’objet (connecté).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pommeau de douche « </a:t>
            </a:r>
            <a:r>
              <a:rPr lang="fr-FR" sz="1200" i="0" kern="1200" baseline="0" dirty="0" err="1" smtClean="0">
                <a:solidFill>
                  <a:schemeClr val="tx1"/>
                </a:solidFill>
                <a:effectLst/>
                <a:latin typeface="+mn-lt"/>
                <a:ea typeface="+mn-ea"/>
                <a:cs typeface="+mn-cs"/>
              </a:rPr>
              <a:t>hydrao</a:t>
            </a:r>
            <a:r>
              <a:rPr lang="fr-FR" sz="1200" i="0" kern="1200" baseline="0" dirty="0" smtClean="0">
                <a:solidFill>
                  <a:schemeClr val="tx1"/>
                </a:solidFill>
                <a:effectLst/>
                <a:latin typeface="+mn-lt"/>
                <a:ea typeface="+mn-ea"/>
                <a:cs typeface="+mn-cs"/>
              </a:rPr>
              <a:t> » qui sera le support d’une présentation sur les objets connectés.</a:t>
            </a:r>
            <a:endParaRPr lang="fr-FR" sz="120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10</a:t>
            </a:fld>
            <a:endParaRPr lang="fr-FR"/>
          </a:p>
        </p:txBody>
      </p:sp>
    </p:spTree>
    <p:extLst>
      <p:ext uri="{BB962C8B-B14F-4D97-AF65-F5344CB8AC3E}">
        <p14:creationId xmlns:p14="http://schemas.microsoft.com/office/powerpoint/2010/main" val="283414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Nous</a:t>
            </a:r>
            <a:r>
              <a:rPr lang="fr-FR" sz="1200" i="0" kern="1200" baseline="0" dirty="0" smtClean="0">
                <a:solidFill>
                  <a:schemeClr val="tx1"/>
                </a:solidFill>
                <a:effectLst/>
                <a:latin typeface="+mn-lt"/>
                <a:ea typeface="+mn-ea"/>
                <a:cs typeface="+mn-cs"/>
              </a:rPr>
              <a:t> </a:t>
            </a:r>
            <a:r>
              <a:rPr lang="fr-FR" sz="1200" i="0" kern="1200" baseline="0" dirty="0">
                <a:solidFill>
                  <a:schemeClr val="tx1"/>
                </a:solidFill>
                <a:effectLst/>
                <a:latin typeface="+mn-lt"/>
                <a:ea typeface="+mn-ea"/>
                <a:cs typeface="+mn-cs"/>
              </a:rPr>
              <a:t>restons encore dans le </a:t>
            </a:r>
            <a:r>
              <a:rPr lang="fr-FR" sz="1200" i="0" kern="1200" baseline="0" dirty="0" smtClean="0">
                <a:solidFill>
                  <a:schemeClr val="tx1"/>
                </a:solidFill>
                <a:effectLst/>
                <a:latin typeface="+mn-lt"/>
                <a:ea typeface="+mn-ea"/>
                <a:cs typeface="+mn-cs"/>
              </a:rPr>
              <a:t>domaine du numérique </a:t>
            </a:r>
            <a:r>
              <a:rPr lang="fr-FR" sz="1200" i="0" kern="1200" baseline="0" dirty="0">
                <a:solidFill>
                  <a:schemeClr val="tx1"/>
                </a:solidFill>
                <a:effectLst/>
                <a:latin typeface="+mn-lt"/>
                <a:ea typeface="+mn-ea"/>
                <a:cs typeface="+mn-cs"/>
              </a:rPr>
              <a:t>avec ici </a:t>
            </a:r>
            <a:r>
              <a:rPr lang="fr-FR" sz="1200" i="0" kern="1200" baseline="0" dirty="0" smtClean="0">
                <a:solidFill>
                  <a:schemeClr val="tx1"/>
                </a:solidFill>
                <a:effectLst/>
                <a:latin typeface="+mn-lt"/>
                <a:ea typeface="+mn-ea"/>
                <a:cs typeface="+mn-cs"/>
              </a:rPr>
              <a:t>un axe sur le </a:t>
            </a:r>
            <a:r>
              <a:rPr lang="fr-FR" sz="1200" i="0" kern="1200" baseline="0" dirty="0">
                <a:solidFill>
                  <a:schemeClr val="tx1"/>
                </a:solidFill>
                <a:effectLst/>
                <a:latin typeface="+mn-lt"/>
                <a:ea typeface="+mn-ea"/>
                <a:cs typeface="+mn-cs"/>
              </a:rPr>
              <a:t>d</a:t>
            </a:r>
            <a:r>
              <a:rPr lang="fr-FR" sz="1200" i="0" kern="1200" dirty="0">
                <a:solidFill>
                  <a:schemeClr val="tx1"/>
                </a:solidFill>
                <a:effectLst/>
                <a:latin typeface="+mn-lt"/>
                <a:ea typeface="+mn-ea"/>
                <a:cs typeface="+mn-cs"/>
              </a:rPr>
              <a:t>éveloppement </a:t>
            </a:r>
            <a:r>
              <a:rPr lang="fr-FR" sz="1200" i="0" kern="1200" dirty="0" smtClean="0">
                <a:solidFill>
                  <a:schemeClr val="tx1"/>
                </a:solidFill>
                <a:effectLst/>
                <a:latin typeface="+mn-lt"/>
                <a:ea typeface="+mn-ea"/>
                <a:cs typeface="+mn-cs"/>
              </a:rPr>
              <a:t>d’applications </a:t>
            </a:r>
            <a:r>
              <a:rPr lang="fr-FR" sz="1200" i="0" kern="1200" dirty="0">
                <a:solidFill>
                  <a:schemeClr val="tx1"/>
                </a:solidFill>
                <a:effectLst/>
                <a:latin typeface="+mn-lt"/>
                <a:ea typeface="+mn-ea"/>
                <a:cs typeface="+mn-cs"/>
              </a:rPr>
              <a:t>informatiques nomades et l’apport</a:t>
            </a:r>
            <a:r>
              <a:rPr lang="fr-FR" sz="1200" i="0" kern="1200" baseline="0" dirty="0">
                <a:solidFill>
                  <a:schemeClr val="tx1"/>
                </a:solidFill>
                <a:effectLst/>
                <a:latin typeface="+mn-lt"/>
                <a:ea typeface="+mn-ea"/>
                <a:cs typeface="+mn-cs"/>
              </a:rPr>
              <a:t> de </a:t>
            </a:r>
            <a:r>
              <a:rPr lang="fr-FR" sz="1200" b="1" i="0" kern="1200" dirty="0">
                <a:solidFill>
                  <a:schemeClr val="tx1"/>
                </a:solidFill>
                <a:effectLst/>
                <a:latin typeface="+mn-lt"/>
                <a:ea typeface="+mn-ea"/>
                <a:cs typeface="+mn-cs"/>
              </a:rPr>
              <a:t>notions</a:t>
            </a:r>
            <a:r>
              <a:rPr lang="fr-FR" sz="1200" i="0" kern="1200" dirty="0">
                <a:solidFill>
                  <a:schemeClr val="tx1"/>
                </a:solidFill>
                <a:effectLst/>
                <a:latin typeface="+mn-lt"/>
                <a:ea typeface="+mn-ea"/>
                <a:cs typeface="+mn-cs"/>
              </a:rPr>
              <a:t> sur</a:t>
            </a:r>
            <a:r>
              <a:rPr lang="fr-FR" sz="1200" i="0" kern="1200" baseline="0" dirty="0">
                <a:solidFill>
                  <a:schemeClr val="tx1"/>
                </a:solidFill>
                <a:effectLst/>
                <a:latin typeface="+mn-lt"/>
                <a:ea typeface="+mn-ea"/>
                <a:cs typeface="+mn-cs"/>
              </a:rPr>
              <a:t> l’</a:t>
            </a:r>
            <a:r>
              <a:rPr lang="fr-FR" sz="1200" i="0" kern="1200" dirty="0">
                <a:solidFill>
                  <a:schemeClr val="tx1"/>
                </a:solidFill>
                <a:effectLst/>
                <a:latin typeface="+mn-lt"/>
                <a:ea typeface="+mn-ea"/>
                <a:cs typeface="+mn-cs"/>
              </a:rPr>
              <a:t>intelligence artificielle</a:t>
            </a:r>
            <a:r>
              <a:rPr lang="fr-FR" sz="1200" i="0" kern="1200" baseline="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nouveau</a:t>
            </a:r>
            <a:r>
              <a:rPr lang="fr-FR" sz="1200" i="0" kern="1200" baseline="0" dirty="0">
                <a:solidFill>
                  <a:schemeClr val="tx1"/>
                </a:solidFill>
                <a:effectLst/>
                <a:latin typeface="+mn-lt"/>
                <a:ea typeface="+mn-ea"/>
                <a:cs typeface="+mn-cs"/>
              </a:rPr>
              <a:t> dans ce programme )</a:t>
            </a: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La partie programmation</a:t>
            </a:r>
            <a:r>
              <a:rPr lang="fr-FR" sz="1200" i="0" kern="1200" baseline="0" dirty="0" smtClean="0">
                <a:solidFill>
                  <a:schemeClr val="tx1"/>
                </a:solidFill>
                <a:effectLst/>
                <a:latin typeface="+mn-lt"/>
                <a:ea typeface="+mn-ea"/>
                <a:cs typeface="+mn-cs"/>
              </a:rPr>
              <a:t> prend toute sa place ici et est accompagnée par une approche design d’interface et d’interaction.</a:t>
            </a:r>
            <a:endParaRPr lang="fr-FR"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L’approche design, nouveauté du</a:t>
            </a:r>
            <a:r>
              <a:rPr lang="fr-FR" sz="1200" i="0" kern="1200" baseline="0" dirty="0" smtClean="0">
                <a:solidFill>
                  <a:schemeClr val="tx1"/>
                </a:solidFill>
                <a:effectLst/>
                <a:latin typeface="+mn-lt"/>
                <a:ea typeface="+mn-ea"/>
                <a:cs typeface="+mn-cs"/>
              </a:rPr>
              <a:t> programme, </a:t>
            </a:r>
            <a:r>
              <a:rPr lang="fr-FR" sz="1200" i="0" kern="1200" dirty="0" smtClean="0">
                <a:solidFill>
                  <a:schemeClr val="tx1"/>
                </a:solidFill>
                <a:effectLst/>
                <a:latin typeface="+mn-lt"/>
                <a:ea typeface="+mn-ea"/>
                <a:cs typeface="+mn-cs"/>
              </a:rPr>
              <a:t>permet </a:t>
            </a:r>
            <a:r>
              <a:rPr lang="fr-FR" sz="1200" i="0" kern="1200" dirty="0">
                <a:solidFill>
                  <a:schemeClr val="tx1"/>
                </a:solidFill>
                <a:effectLst/>
                <a:latin typeface="+mn-lt"/>
                <a:ea typeface="+mn-ea"/>
                <a:cs typeface="+mn-cs"/>
              </a:rPr>
              <a:t>d’imaginer des solutions</a:t>
            </a:r>
            <a:r>
              <a:rPr lang="fr-FR" sz="1200" i="0" kern="1200" baseline="0" dirty="0">
                <a:solidFill>
                  <a:schemeClr val="tx1"/>
                </a:solidFill>
                <a:effectLst/>
                <a:latin typeface="+mn-lt"/>
                <a:ea typeface="+mn-ea"/>
                <a:cs typeface="+mn-cs"/>
              </a:rPr>
              <a:t> d’applications au plus proches des besoins </a:t>
            </a:r>
            <a:r>
              <a:rPr lang="fr-FR" sz="1200" i="0" kern="1200" baseline="0" dirty="0" smtClean="0">
                <a:solidFill>
                  <a:schemeClr val="tx1"/>
                </a:solidFill>
                <a:effectLst/>
                <a:latin typeface="+mn-lt"/>
                <a:ea typeface="+mn-ea"/>
                <a:cs typeface="+mn-cs"/>
              </a:rPr>
              <a:t>de </a:t>
            </a:r>
            <a:r>
              <a:rPr lang="fr-FR" sz="1200" i="0" kern="1200" baseline="0" dirty="0">
                <a:solidFill>
                  <a:schemeClr val="tx1"/>
                </a:solidFill>
                <a:effectLst/>
                <a:latin typeface="+mn-lt"/>
                <a:ea typeface="+mn-ea"/>
                <a:cs typeface="+mn-cs"/>
              </a:rPr>
              <a:t>l’utilisateur. </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Cette approche design sera développée plus tard dans l’après-midi.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Drone programmable, mini robot programmable, concept de maison intelligente</a:t>
            </a:r>
            <a:endParaRPr lang="fr-FR" sz="1200" i="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11</a:t>
            </a:fld>
            <a:endParaRPr lang="fr-FR"/>
          </a:p>
        </p:txBody>
      </p:sp>
    </p:spTree>
    <p:extLst>
      <p:ext uri="{BB962C8B-B14F-4D97-AF65-F5344CB8AC3E}">
        <p14:creationId xmlns:p14="http://schemas.microsoft.com/office/powerpoint/2010/main" val="248636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Cette</a:t>
            </a:r>
            <a:r>
              <a:rPr lang="fr-FR" sz="1200" i="0" kern="1200" baseline="0" dirty="0">
                <a:solidFill>
                  <a:schemeClr val="tx1"/>
                </a:solidFill>
                <a:effectLst/>
                <a:latin typeface="+mn-lt"/>
                <a:ea typeface="+mn-ea"/>
                <a:cs typeface="+mn-cs"/>
              </a:rPr>
              <a:t> séquence </a:t>
            </a:r>
            <a:r>
              <a:rPr lang="fr-FR" sz="1200" i="0" kern="1200" baseline="0" dirty="0" smtClean="0">
                <a:solidFill>
                  <a:schemeClr val="tx1"/>
                </a:solidFill>
                <a:effectLst/>
                <a:latin typeface="+mn-lt"/>
                <a:ea typeface="+mn-ea"/>
                <a:cs typeface="+mn-cs"/>
              </a:rPr>
              <a:t>sur la thématique de l’assistance aux personnes porte </a:t>
            </a:r>
            <a:r>
              <a:rPr lang="fr-FR" sz="1200" i="0" kern="1200" baseline="0" dirty="0">
                <a:solidFill>
                  <a:schemeClr val="tx1"/>
                </a:solidFill>
                <a:effectLst/>
                <a:latin typeface="+mn-lt"/>
                <a:ea typeface="+mn-ea"/>
                <a:cs typeface="+mn-cs"/>
              </a:rPr>
              <a:t>principalement sur la m</a:t>
            </a:r>
            <a:r>
              <a:rPr lang="fr-FR" sz="1200" i="0" kern="1200" dirty="0">
                <a:solidFill>
                  <a:schemeClr val="tx1"/>
                </a:solidFill>
                <a:effectLst/>
                <a:latin typeface="+mn-lt"/>
                <a:ea typeface="+mn-ea"/>
                <a:cs typeface="+mn-cs"/>
              </a:rPr>
              <a:t>odélisation des mécanismes </a:t>
            </a:r>
            <a:r>
              <a:rPr lang="fr-FR" sz="1200" i="0" kern="1200" dirty="0" smtClean="0">
                <a:solidFill>
                  <a:schemeClr val="tx1"/>
                </a:solidFill>
                <a:effectLst/>
                <a:latin typeface="+mn-lt"/>
                <a:ea typeface="+mn-ea"/>
                <a:cs typeface="+mn-cs"/>
              </a:rPr>
              <a:t>du point </a:t>
            </a:r>
            <a:r>
              <a:rPr lang="fr-FR" sz="1200" i="0" kern="1200" dirty="0">
                <a:solidFill>
                  <a:schemeClr val="tx1"/>
                </a:solidFill>
                <a:effectLst/>
                <a:latin typeface="+mn-lt"/>
                <a:ea typeface="+mn-ea"/>
                <a:cs typeface="+mn-cs"/>
              </a:rPr>
              <a:t>de vue cinématique </a:t>
            </a:r>
            <a:r>
              <a:rPr lang="fr-FR" sz="1200" i="0" kern="1200" dirty="0" smtClean="0">
                <a:solidFill>
                  <a:schemeClr val="tx1"/>
                </a:solidFill>
                <a:effectLst/>
                <a:latin typeface="+mn-lt"/>
                <a:ea typeface="+mn-ea"/>
                <a:cs typeface="+mn-cs"/>
              </a:rPr>
              <a:t>et des</a:t>
            </a:r>
            <a:r>
              <a:rPr lang="fr-FR" sz="1200" i="0" kern="1200" baseline="0" dirty="0" smtClean="0">
                <a:solidFill>
                  <a:schemeClr val="tx1"/>
                </a:solidFill>
                <a:effectLst/>
                <a:latin typeface="+mn-lt"/>
                <a:ea typeface="+mn-ea"/>
                <a:cs typeface="+mn-cs"/>
              </a:rPr>
              <a:t> actions mécaniques transmissibles dans une liaison.</a:t>
            </a:r>
          </a:p>
          <a:p>
            <a:endParaRPr lang="fr-FR" sz="1200" i="0" kern="1200" baseline="0" dirty="0" smtClean="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Elle </a:t>
            </a:r>
            <a:r>
              <a:rPr lang="fr-FR" sz="1200" i="0" kern="1200" baseline="0" dirty="0">
                <a:solidFill>
                  <a:schemeClr val="tx1"/>
                </a:solidFill>
                <a:effectLst/>
                <a:latin typeface="+mn-lt"/>
                <a:ea typeface="+mn-ea"/>
                <a:cs typeface="+mn-cs"/>
              </a:rPr>
              <a:t>se déroule en fin de </a:t>
            </a:r>
            <a:r>
              <a:rPr lang="fr-FR" sz="1200" i="0" kern="1200" baseline="0" dirty="0" smtClean="0">
                <a:solidFill>
                  <a:schemeClr val="tx1"/>
                </a:solidFill>
                <a:effectLst/>
                <a:latin typeface="+mn-lt"/>
                <a:ea typeface="+mn-ea"/>
                <a:cs typeface="+mn-cs"/>
              </a:rPr>
              <a:t>première, renforce les connaissances engagées en séquence 2 (comportement cinématique autour de l’assistance pour la santé)</a:t>
            </a:r>
          </a:p>
          <a:p>
            <a:r>
              <a:rPr lang="fr-FR" sz="1200" i="0" kern="1200" baseline="0" dirty="0" smtClean="0">
                <a:solidFill>
                  <a:schemeClr val="tx1"/>
                </a:solidFill>
                <a:effectLst/>
                <a:latin typeface="+mn-lt"/>
                <a:ea typeface="+mn-ea"/>
                <a:cs typeface="+mn-cs"/>
              </a:rPr>
              <a:t>et à pour but de créer une passerelle vers l’année de terminale (première séquence : structures, enveloppes et systèmes mécaniques).</a:t>
            </a:r>
          </a:p>
          <a:p>
            <a:endParaRPr lang="fr-FR" sz="1200" i="0" kern="120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Le torseur</a:t>
            </a:r>
            <a:r>
              <a:rPr lang="fr-FR" sz="1200" i="0" kern="1200" baseline="0" dirty="0" smtClean="0">
                <a:solidFill>
                  <a:schemeClr val="tx1"/>
                </a:solidFill>
                <a:effectLst/>
                <a:latin typeface="+mn-lt"/>
                <a:ea typeface="+mn-ea"/>
                <a:cs typeface="+mn-cs"/>
              </a:rPr>
              <a:t> cinématique apparait, renforçant l’approche scientifique de la formation pour faciliter le lien avec les études post-bac.</a:t>
            </a:r>
          </a:p>
          <a:p>
            <a:endParaRPr lang="fr-FR" sz="1200" i="0" kern="1200" dirty="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Les systèmes illustrant cette séquence : Exosquelette de manutention, baignoire « </a:t>
            </a:r>
            <a:r>
              <a:rPr lang="fr-FR" sz="1200" i="0" kern="1200" baseline="0" dirty="0" err="1" smtClean="0">
                <a:solidFill>
                  <a:schemeClr val="tx1"/>
                </a:solidFill>
                <a:effectLst/>
                <a:latin typeface="+mn-lt"/>
                <a:ea typeface="+mn-ea"/>
                <a:cs typeface="+mn-cs"/>
              </a:rPr>
              <a:t>transcare</a:t>
            </a:r>
            <a:r>
              <a:rPr lang="fr-FR" sz="1200" i="0" kern="1200" baseline="0" dirty="0" smtClean="0">
                <a:solidFill>
                  <a:schemeClr val="tx1"/>
                </a:solidFill>
                <a:effectLst/>
                <a:latin typeface="+mn-lt"/>
                <a:ea typeface="+mn-ea"/>
                <a:cs typeface="+mn-cs"/>
              </a:rPr>
              <a:t> ».</a:t>
            </a:r>
          </a:p>
          <a:p>
            <a:endParaRPr lang="fr-FR" sz="120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baseline="0" dirty="0" smtClean="0">
                <a:solidFill>
                  <a:schemeClr val="tx1"/>
                </a:solidFill>
                <a:effectLst/>
                <a:latin typeface="+mn-lt"/>
                <a:ea typeface="+mn-ea"/>
                <a:cs typeface="+mn-cs"/>
              </a:rPr>
              <a:t>On souligne le lien entre torseur distributeur cinématique et torseur d’action mécaniques transmissibles qui sera vu lors de la première séquence de terminale.</a:t>
            </a:r>
            <a:endParaRPr lang="fr-FR"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i="1" kern="1200" dirty="0" smtClean="0">
                <a:solidFill>
                  <a:schemeClr val="tx1"/>
                </a:solidFill>
                <a:effectLst/>
                <a:latin typeface="+mn-lt"/>
                <a:ea typeface="+mn-ea"/>
                <a:cs typeface="+mn-cs"/>
              </a:rPr>
              <a:t>Les diagrammes indiqués comme connaissances associées sont des outils de présentation sur lesquels s’appuient les connaissances nouvelles de la séquence,</a:t>
            </a:r>
            <a:r>
              <a:rPr lang="fr-FR" sz="1200" i="1" kern="1200" baseline="0" dirty="0" smtClean="0">
                <a:solidFill>
                  <a:schemeClr val="tx1"/>
                </a:solidFill>
                <a:effectLst/>
                <a:latin typeface="+mn-lt"/>
                <a:ea typeface="+mn-ea"/>
                <a:cs typeface="+mn-cs"/>
              </a:rPr>
              <a:t> les énoncés sur lesquels les travaux élèves seront proposés.</a:t>
            </a:r>
            <a:endParaRPr lang="fr-FR" sz="1200" i="1" kern="1200" dirty="0" smtClean="0">
              <a:solidFill>
                <a:schemeClr val="tx1"/>
              </a:solidFill>
              <a:effectLst/>
              <a:latin typeface="+mn-lt"/>
              <a:ea typeface="+mn-ea"/>
              <a:cs typeface="+mn-cs"/>
            </a:endParaRPr>
          </a:p>
          <a:p>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12</a:t>
            </a:fld>
            <a:endParaRPr lang="fr-FR"/>
          </a:p>
        </p:txBody>
      </p:sp>
    </p:spTree>
    <p:extLst>
      <p:ext uri="{BB962C8B-B14F-4D97-AF65-F5344CB8AC3E}">
        <p14:creationId xmlns:p14="http://schemas.microsoft.com/office/powerpoint/2010/main" val="140117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a:t>Pour l’année de terminale, la</a:t>
            </a:r>
            <a:r>
              <a:rPr lang="fr-FR" i="1" baseline="0" dirty="0"/>
              <a:t> progression se poursuit par séquence sur des thèmes liés aux thématiques du programme.</a:t>
            </a:r>
            <a:endParaRPr lang="fr-FR" i="1" dirty="0"/>
          </a:p>
          <a:p>
            <a:endParaRPr lang="fr-FR" dirty="0"/>
          </a:p>
          <a:p>
            <a:r>
              <a:rPr lang="fr-FR" dirty="0"/>
              <a:t>A noter la présence du projet qui est proposé</a:t>
            </a:r>
            <a:r>
              <a:rPr lang="fr-FR" baseline="0" dirty="0"/>
              <a:t> en 4 blocs pour pouvoir participer à des concours nationaux qui se clôturent généralement après les vacances de printemps.</a:t>
            </a:r>
          </a:p>
          <a:p>
            <a:r>
              <a:rPr lang="fr-FR" baseline="0" dirty="0"/>
              <a:t>Cette organisation est libre, le séquençage permet aux élèves de faire des recherches, de faire de la veille technologique entre les différente phases, on avance dans les connaissances en parallèle.</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13</a:t>
            </a:fld>
            <a:endParaRPr lang="fr-FR"/>
          </a:p>
        </p:txBody>
      </p:sp>
    </p:spTree>
    <p:extLst>
      <p:ext uri="{BB962C8B-B14F-4D97-AF65-F5344CB8AC3E}">
        <p14:creationId xmlns:p14="http://schemas.microsoft.com/office/powerpoint/2010/main" val="35322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Il s’agit d’une manière générale d’étudier le comportement statique de </a:t>
            </a:r>
            <a:r>
              <a:rPr lang="fr-FR" sz="1200" i="0" kern="1200" dirty="0" smtClean="0">
                <a:solidFill>
                  <a:schemeClr val="tx1"/>
                </a:solidFill>
                <a:effectLst/>
                <a:latin typeface="+mn-lt"/>
                <a:ea typeface="+mn-ea"/>
                <a:cs typeface="+mn-cs"/>
              </a:rPr>
              <a:t>mécanismes</a:t>
            </a:r>
            <a:r>
              <a:rPr lang="fr-FR" sz="1200" i="0" kern="1200" dirty="0">
                <a:solidFill>
                  <a:schemeClr val="tx1"/>
                </a:solidFill>
                <a:effectLst/>
                <a:latin typeface="+mn-lt"/>
                <a:ea typeface="+mn-ea"/>
                <a:cs typeface="+mn-cs"/>
              </a:rPr>
              <a:t>, d’ouvrages et structures.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On réaffirme le choix des supports possibles sur les domaines des ouvrages et des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Les méthodes de résolution analytiques </a:t>
            </a:r>
            <a:r>
              <a:rPr lang="fr-FR" baseline="0" dirty="0" smtClean="0"/>
              <a:t>et numériques sont attendues : numériques pour des cas complexes et analytiques dans les cas simples.</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14</a:t>
            </a:fld>
            <a:endParaRPr lang="fr-FR"/>
          </a:p>
        </p:txBody>
      </p:sp>
    </p:spTree>
    <p:extLst>
      <p:ext uri="{BB962C8B-B14F-4D97-AF65-F5344CB8AC3E}">
        <p14:creationId xmlns:p14="http://schemas.microsoft.com/office/powerpoint/2010/main" val="723378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a:solidFill>
                  <a:schemeClr val="tx1"/>
                </a:solidFill>
                <a:effectLst/>
                <a:latin typeface="+mn-lt"/>
                <a:ea typeface="+mn-ea"/>
                <a:cs typeface="+mn-cs"/>
              </a:rPr>
              <a:t>Ce</a:t>
            </a:r>
            <a:r>
              <a:rPr lang="fr-FR" sz="1200" i="0" kern="1200" baseline="0" dirty="0">
                <a:solidFill>
                  <a:schemeClr val="tx1"/>
                </a:solidFill>
                <a:effectLst/>
                <a:latin typeface="+mn-lt"/>
                <a:ea typeface="+mn-ea"/>
                <a:cs typeface="+mn-cs"/>
              </a:rPr>
              <a:t> thème permet d’étudier le c</a:t>
            </a:r>
            <a:r>
              <a:rPr lang="fr-FR" sz="1200" i="0" kern="1200" dirty="0">
                <a:solidFill>
                  <a:schemeClr val="tx1"/>
                </a:solidFill>
                <a:effectLst/>
                <a:latin typeface="+mn-lt"/>
                <a:ea typeface="+mn-ea"/>
                <a:cs typeface="+mn-cs"/>
              </a:rPr>
              <a:t>omportement des produits à évènements </a:t>
            </a:r>
            <a:r>
              <a:rPr lang="fr-FR" sz="1200" i="0" kern="1200" dirty="0" smtClean="0">
                <a:solidFill>
                  <a:schemeClr val="tx1"/>
                </a:solidFill>
                <a:effectLst/>
                <a:latin typeface="+mn-lt"/>
                <a:ea typeface="+mn-ea"/>
                <a:cs typeface="+mn-cs"/>
              </a:rPr>
              <a:t>discrets.</a:t>
            </a:r>
            <a:endParaRPr lang="fr-FR" sz="1200" i="0" kern="1200" dirty="0">
              <a:solidFill>
                <a:schemeClr val="tx1"/>
              </a:solidFill>
              <a:effectLst/>
              <a:latin typeface="+mn-lt"/>
              <a:ea typeface="+mn-ea"/>
              <a:cs typeface="+mn-cs"/>
            </a:endParaRPr>
          </a:p>
          <a:p>
            <a:endParaRPr lang="fr-FR" sz="1200" i="0" kern="120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On enrichit les connaissances acquises en 1</a:t>
            </a:r>
            <a:r>
              <a:rPr lang="fr-FR" sz="1200" i="0" kern="1200" baseline="30000" dirty="0">
                <a:solidFill>
                  <a:schemeClr val="tx1"/>
                </a:solidFill>
                <a:effectLst/>
                <a:latin typeface="+mn-lt"/>
                <a:ea typeface="+mn-ea"/>
                <a:cs typeface="+mn-cs"/>
              </a:rPr>
              <a:t>ère</a:t>
            </a:r>
            <a:r>
              <a:rPr lang="fr-FR" sz="1200" i="0" kern="1200" baseline="0" dirty="0">
                <a:solidFill>
                  <a:schemeClr val="tx1"/>
                </a:solidFill>
                <a:effectLst/>
                <a:latin typeface="+mn-lt"/>
                <a:ea typeface="+mn-ea"/>
                <a:cs typeface="+mn-cs"/>
              </a:rPr>
              <a:t>, on ajoute une couche programmation </a:t>
            </a:r>
            <a:r>
              <a:rPr lang="fr-FR" sz="1200" i="0" kern="1200" baseline="0" dirty="0" smtClean="0">
                <a:solidFill>
                  <a:schemeClr val="tx1"/>
                </a:solidFill>
                <a:effectLst/>
                <a:latin typeface="+mn-lt"/>
                <a:ea typeface="+mn-ea"/>
                <a:cs typeface="+mn-cs"/>
              </a:rPr>
              <a:t>plus approfondi de </a:t>
            </a:r>
            <a:r>
              <a:rPr lang="fr-FR" sz="1200" i="0" kern="1200" baseline="0" dirty="0">
                <a:solidFill>
                  <a:schemeClr val="tx1"/>
                </a:solidFill>
                <a:effectLst/>
                <a:latin typeface="+mn-lt"/>
                <a:ea typeface="+mn-ea"/>
                <a:cs typeface="+mn-cs"/>
              </a:rPr>
              <a:t>manière à ce que les élèves </a:t>
            </a:r>
            <a:r>
              <a:rPr lang="fr-FR" sz="1200" i="0" kern="1200" baseline="0" dirty="0" smtClean="0">
                <a:solidFill>
                  <a:schemeClr val="tx1"/>
                </a:solidFill>
                <a:effectLst/>
                <a:latin typeface="+mn-lt"/>
                <a:ea typeface="+mn-ea"/>
                <a:cs typeface="+mn-cs"/>
              </a:rPr>
              <a:t>gagnent en autonomie entre autres pour </a:t>
            </a:r>
            <a:r>
              <a:rPr lang="fr-FR" sz="1200" i="0" kern="1200" baseline="0" dirty="0">
                <a:solidFill>
                  <a:schemeClr val="tx1"/>
                </a:solidFill>
                <a:effectLst/>
                <a:latin typeface="+mn-lt"/>
                <a:ea typeface="+mn-ea"/>
                <a:cs typeface="+mn-cs"/>
              </a:rPr>
              <a:t>le projet </a:t>
            </a:r>
            <a:r>
              <a:rPr lang="fr-FR" sz="1200" i="0" kern="1200" baseline="0" dirty="0" smtClean="0">
                <a:solidFill>
                  <a:schemeClr val="tx1"/>
                </a:solidFill>
                <a:effectLst/>
                <a:latin typeface="+mn-lt"/>
                <a:ea typeface="+mn-ea"/>
                <a:cs typeface="+mn-cs"/>
              </a:rPr>
              <a:t>(attendu du projet). </a:t>
            </a:r>
          </a:p>
          <a:p>
            <a:endParaRPr lang="fr-FR" sz="1200" i="0" kern="1200" baseline="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15</a:t>
            </a:fld>
            <a:endParaRPr lang="fr-FR"/>
          </a:p>
        </p:txBody>
      </p:sp>
    </p:spTree>
    <p:extLst>
      <p:ext uri="{BB962C8B-B14F-4D97-AF65-F5344CB8AC3E}">
        <p14:creationId xmlns:p14="http://schemas.microsoft.com/office/powerpoint/2010/main" val="584425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Réseaux et internet des objets</a:t>
            </a:r>
            <a:endParaRPr lang="fr-FR" sz="1200" kern="1200" dirty="0">
              <a:solidFill>
                <a:schemeClr val="tx1"/>
              </a:solidFill>
              <a:effectLst/>
              <a:latin typeface="+mn-lt"/>
              <a:ea typeface="+mn-ea"/>
              <a:cs typeface="+mn-cs"/>
            </a:endParaRPr>
          </a:p>
          <a:p>
            <a:endParaRPr lang="fr-FR" dirty="0"/>
          </a:p>
          <a:p>
            <a:r>
              <a:rPr lang="fr-FR" dirty="0"/>
              <a:t>La nouveauté sur les principes</a:t>
            </a:r>
            <a:r>
              <a:rPr lang="fr-FR" baseline="0" dirty="0"/>
              <a:t> </a:t>
            </a:r>
            <a:r>
              <a:rPr lang="fr-FR" dirty="0"/>
              <a:t>de la modulation/démodulation</a:t>
            </a:r>
            <a:r>
              <a:rPr lang="fr-FR" baseline="0" dirty="0"/>
              <a:t> sera présentée plus tard (dans l’après midi par Sébastien) pour en clarifier le niveau attendu et les activités </a:t>
            </a:r>
            <a:r>
              <a:rPr lang="fr-FR" baseline="0" dirty="0" smtClean="0"/>
              <a:t>possibles.</a:t>
            </a:r>
            <a:endParaRPr lang="fr-FR" baseline="0" dirty="0"/>
          </a:p>
          <a:p>
            <a:endParaRPr lang="fr-FR" baseline="0" dirty="0"/>
          </a:p>
          <a:p>
            <a:r>
              <a:rPr lang="fr-FR" baseline="0" dirty="0"/>
              <a:t>Pour le reste des compétences de ce thème, on augmente le niveau déjà acquis (les séquences 4 et 5 abordent elles aussi les problématiques des objets connectés) pour rendre plus autonome les élèves.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16</a:t>
            </a:fld>
            <a:endParaRPr lang="fr-FR"/>
          </a:p>
        </p:txBody>
      </p:sp>
    </p:spTree>
    <p:extLst>
      <p:ext uri="{BB962C8B-B14F-4D97-AF65-F5344CB8AC3E}">
        <p14:creationId xmlns:p14="http://schemas.microsoft.com/office/powerpoint/2010/main" val="231830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1: activation du projet de</a:t>
            </a:r>
            <a:r>
              <a:rPr lang="fr-FR" baseline="0" dirty="0"/>
              <a:t> terminale</a:t>
            </a:r>
          </a:p>
          <a:p>
            <a:endParaRPr lang="fr-FR" dirty="0"/>
          </a:p>
          <a:p>
            <a:r>
              <a:rPr lang="fr-FR" dirty="0"/>
              <a:t>Ici on rappelle bien la volonté que le projet possède une part</a:t>
            </a:r>
            <a:r>
              <a:rPr lang="fr-FR" baseline="0" dirty="0"/>
              <a:t> de </a:t>
            </a:r>
            <a:r>
              <a:rPr lang="fr-FR" dirty="0"/>
              <a:t>programmation : cette approche de l’informatique par le projet permet à des élèves qui n’ayant</a:t>
            </a:r>
            <a:r>
              <a:rPr lang="fr-FR" baseline="0" dirty="0"/>
              <a:t> pas suivi la spécialité </a:t>
            </a:r>
            <a:r>
              <a:rPr lang="fr-FR" baseline="0" dirty="0" err="1"/>
              <a:t>NSI</a:t>
            </a:r>
            <a:r>
              <a:rPr lang="fr-FR" baseline="0" dirty="0"/>
              <a:t> seront capables de posséder des acquis non négligeables en informatique pour leur poursuite d’étude vers des écoles spécialisées.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17</a:t>
            </a:fld>
            <a:endParaRPr lang="fr-FR"/>
          </a:p>
        </p:txBody>
      </p:sp>
    </p:spTree>
    <p:extLst>
      <p:ext uri="{BB962C8B-B14F-4D97-AF65-F5344CB8AC3E}">
        <p14:creationId xmlns:p14="http://schemas.microsoft.com/office/powerpoint/2010/main" val="88982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1: activation du projet de</a:t>
            </a:r>
            <a:r>
              <a:rPr lang="fr-FR" baseline="0" dirty="0"/>
              <a:t> </a:t>
            </a:r>
            <a:r>
              <a:rPr lang="fr-FR" baseline="0" dirty="0" smtClean="0"/>
              <a:t>terminale</a:t>
            </a:r>
            <a:endParaRPr lang="fr-FR"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18</a:t>
            </a:fld>
            <a:endParaRPr lang="fr-FR"/>
          </a:p>
        </p:txBody>
      </p:sp>
    </p:spTree>
    <p:extLst>
      <p:ext uri="{BB962C8B-B14F-4D97-AF65-F5344CB8AC3E}">
        <p14:creationId xmlns:p14="http://schemas.microsoft.com/office/powerpoint/2010/main" val="2129780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Thèmes</a:t>
            </a:r>
            <a:r>
              <a:rPr lang="fr-FR" sz="1200" i="1" kern="1200" baseline="0" dirty="0">
                <a:solidFill>
                  <a:schemeClr val="tx1"/>
                </a:solidFill>
                <a:effectLst/>
                <a:latin typeface="+mn-lt"/>
                <a:ea typeface="+mn-ea"/>
                <a:cs typeface="+mn-cs"/>
              </a:rPr>
              <a:t> abordant l’étude des a</a:t>
            </a:r>
            <a:r>
              <a:rPr lang="fr-FR" sz="1200" i="1" kern="1200" dirty="0">
                <a:solidFill>
                  <a:schemeClr val="tx1"/>
                </a:solidFill>
                <a:effectLst/>
                <a:latin typeface="+mn-lt"/>
                <a:ea typeface="+mn-ea"/>
                <a:cs typeface="+mn-cs"/>
              </a:rPr>
              <a:t>ctionneurs et de leurs commandes associées</a:t>
            </a:r>
            <a:endParaRPr lang="fr-FR" sz="1200" kern="1200" dirty="0">
              <a:solidFill>
                <a:schemeClr val="tx1"/>
              </a:solidFill>
              <a:effectLst/>
              <a:latin typeface="+mn-lt"/>
              <a:ea typeface="+mn-ea"/>
              <a:cs typeface="+mn-cs"/>
            </a:endParaRPr>
          </a:p>
          <a:p>
            <a:endParaRPr lang="fr-FR" dirty="0"/>
          </a:p>
          <a:p>
            <a:r>
              <a:rPr lang="fr-FR" dirty="0"/>
              <a:t>C’est une façon nouvelle de faire des choses que l’on fait déjà</a:t>
            </a:r>
          </a:p>
          <a:p>
            <a:r>
              <a:rPr lang="fr-FR" dirty="0"/>
              <a:t>Ici</a:t>
            </a:r>
            <a:r>
              <a:rPr lang="fr-FR" baseline="0" dirty="0"/>
              <a:t> ,o</a:t>
            </a:r>
            <a:r>
              <a:rPr lang="fr-FR" dirty="0"/>
              <a:t>n voit l’actionneur ET l’élément</a:t>
            </a:r>
            <a:r>
              <a:rPr lang="fr-FR" baseline="0" dirty="0"/>
              <a:t> qui le commande sans les dissocier. On associe les 2 pour donner plus de sens à comment fonctionne un système et surtout à éviter de compartimenter les connaissances.</a:t>
            </a:r>
            <a:endParaRPr lang="fr-FR" dirty="0"/>
          </a:p>
          <a:p>
            <a:r>
              <a:rPr lang="fr-FR" dirty="0"/>
              <a:t>Ce</a:t>
            </a:r>
            <a:r>
              <a:rPr lang="fr-FR" baseline="0" dirty="0"/>
              <a:t> sont des connaissances </a:t>
            </a:r>
            <a:r>
              <a:rPr lang="fr-FR" dirty="0"/>
              <a:t>nécessaires à tout projet</a:t>
            </a:r>
          </a:p>
          <a:p>
            <a:endParaRPr lang="fr-FR" dirty="0"/>
          </a:p>
          <a:p>
            <a:r>
              <a:rPr lang="fr-FR" dirty="0"/>
              <a:t>Interrupteurs</a:t>
            </a:r>
            <a:r>
              <a:rPr lang="fr-FR" baseline="0" dirty="0"/>
              <a:t> parfaits (diodes et transistors parfaits) et stockage de l’énergie (condensateurs sans fuite et bobines)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19</a:t>
            </a:fld>
            <a:endParaRPr lang="fr-FR"/>
          </a:p>
        </p:txBody>
      </p:sp>
    </p:spTree>
    <p:extLst>
      <p:ext uri="{BB962C8B-B14F-4D97-AF65-F5344CB8AC3E}">
        <p14:creationId xmlns:p14="http://schemas.microsoft.com/office/powerpoint/2010/main" val="295640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2">
                    <a:lumMod val="50000"/>
                  </a:schemeClr>
                </a:solidFill>
                <a:cs typeface="Arial" panose="020B0604020202020204" pitchFamily="34" charset="0"/>
              </a:rPr>
              <a:t>L’objectif de</a:t>
            </a:r>
            <a:r>
              <a:rPr lang="fr-FR" sz="1200" b="0" baseline="0" dirty="0" smtClean="0">
                <a:solidFill>
                  <a:schemeClr val="accent2">
                    <a:lumMod val="50000"/>
                  </a:schemeClr>
                </a:solidFill>
                <a:cs typeface="Arial" panose="020B0604020202020204" pitchFamily="34" charset="0"/>
              </a:rPr>
              <a:t> notre proposition est de se confronter à la faisabilité du programme dans le temps imparti.</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baseline="0" dirty="0" smtClean="0">
                <a:solidFill>
                  <a:schemeClr val="accent2">
                    <a:lumMod val="50000"/>
                  </a:schemeClr>
                </a:solidFill>
                <a:cs typeface="Arial" panose="020B0604020202020204" pitchFamily="34" charset="0"/>
              </a:rPr>
              <a:t>Dans un contexte contraint : perte de 30% des heures de SI, volonté de renforcer l’approche scientifique du programme, mise en place de nouveaux enseignements (</a:t>
            </a:r>
            <a:r>
              <a:rPr lang="fr-FR" sz="1200" b="0" baseline="0" dirty="0" err="1" smtClean="0">
                <a:solidFill>
                  <a:schemeClr val="accent2">
                    <a:lumMod val="50000"/>
                  </a:schemeClr>
                </a:solidFill>
                <a:cs typeface="Arial" panose="020B0604020202020204" pitchFamily="34" charset="0"/>
              </a:rPr>
              <a:t>ioT</a:t>
            </a:r>
            <a:r>
              <a:rPr lang="fr-FR" sz="1200" b="0" baseline="0" dirty="0" smtClean="0">
                <a:solidFill>
                  <a:schemeClr val="accent2">
                    <a:lumMod val="50000"/>
                  </a:schemeClr>
                </a:solidFill>
                <a:cs typeface="Arial" panose="020B0604020202020204" pitchFamily="34" charset="0"/>
              </a:rPr>
              <a:t>, IA…) pour moderniser le programme.</a:t>
            </a:r>
            <a:endParaRPr lang="fr-FR" sz="1200" b="0" dirty="0" smtClean="0">
              <a:solidFill>
                <a:schemeClr val="accent2">
                  <a:lumMod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chemeClr val="accent2">
                  <a:lumMod val="50000"/>
                </a:schemeClr>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chemeClr val="accent2">
                    <a:lumMod val="50000"/>
                  </a:schemeClr>
                </a:solidFill>
                <a:cs typeface="Arial" panose="020B0604020202020204" pitchFamily="34" charset="0"/>
              </a:rPr>
              <a:t>L’organisation </a:t>
            </a:r>
            <a:r>
              <a:rPr lang="fr-FR" sz="1200" b="0" dirty="0">
                <a:solidFill>
                  <a:schemeClr val="accent2">
                    <a:lumMod val="50000"/>
                  </a:schemeClr>
                </a:solidFill>
                <a:cs typeface="Arial" panose="020B0604020202020204" pitchFamily="34" charset="0"/>
              </a:rPr>
              <a:t>temporelle de la proposition </a:t>
            </a:r>
            <a:r>
              <a:rPr lang="fr-FR" sz="1200" b="0" dirty="0" smtClean="0">
                <a:solidFill>
                  <a:schemeClr val="accent2">
                    <a:lumMod val="50000"/>
                  </a:schemeClr>
                </a:solidFill>
                <a:cs typeface="Arial" panose="020B0604020202020204" pitchFamily="34" charset="0"/>
              </a:rPr>
              <a:t>dépend </a:t>
            </a:r>
            <a:r>
              <a:rPr lang="fr-FR" sz="1200" b="0" dirty="0">
                <a:solidFill>
                  <a:schemeClr val="accent2">
                    <a:lumMod val="50000"/>
                  </a:schemeClr>
                </a:solidFill>
                <a:cs typeface="Arial" panose="020B0604020202020204" pitchFamily="34" charset="0"/>
              </a:rPr>
              <a:t>de l’autonomie des </a:t>
            </a:r>
            <a:r>
              <a:rPr lang="fr-FR" sz="1200" b="0" dirty="0" smtClean="0">
                <a:solidFill>
                  <a:schemeClr val="accent2">
                    <a:lumMod val="50000"/>
                  </a:schemeClr>
                </a:solidFill>
                <a:cs typeface="Arial" panose="020B0604020202020204" pitchFamily="34" charset="0"/>
              </a:rPr>
              <a:t>établissement</a:t>
            </a:r>
            <a:r>
              <a:rPr lang="fr-FR" sz="1200" b="0" baseline="0" dirty="0" smtClean="0">
                <a:solidFill>
                  <a:schemeClr val="accent2">
                    <a:lumMod val="50000"/>
                  </a:schemeClr>
                </a:solidFill>
                <a:cs typeface="Arial" panose="020B0604020202020204" pitchFamily="34" charset="0"/>
              </a:rPr>
              <a:t>s. Nous nous sommes positionnés sur une répartition probable des heures entre les heures classe entière et celles à effectif réduit.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a:solidFill>
                <a:schemeClr val="accent2">
                  <a:lumMod val="50000"/>
                </a:schemeClr>
              </a:solidFill>
              <a:cs typeface="Arial" panose="020B0604020202020204" pitchFamily="34" charset="0"/>
            </a:endParaRPr>
          </a:p>
          <a:p>
            <a:r>
              <a:rPr lang="fr-FR" sz="1200" baseline="0" dirty="0" smtClean="0"/>
              <a:t>Pour aider à la mise en place du programme et assurer sa faisabilité : </a:t>
            </a:r>
          </a:p>
          <a:p>
            <a:pPr marL="171450" indent="-171450">
              <a:buFontTx/>
              <a:buChar char="-"/>
            </a:pPr>
            <a:r>
              <a:rPr lang="fr-FR" sz="1200" baseline="0" dirty="0" smtClean="0"/>
              <a:t>Recentrer les activités sur des objectifs facile à identifier pour les élèves qui ne nécessite pas forcément des temps longs de formation et sortir du schéma 1 séance=1 activité et accepter plusieurs activités par séance (simulation, expérimentation, communication et synthèse) ;</a:t>
            </a:r>
          </a:p>
          <a:p>
            <a:pPr marL="171450" indent="-171450">
              <a:buFontTx/>
              <a:buChar char="-"/>
            </a:pPr>
            <a:r>
              <a:rPr lang="fr-FR" sz="1200" baseline="0" dirty="0" smtClean="0"/>
              <a:t>Inciter les élèves à intensifier les phases de travail personnel ;</a:t>
            </a:r>
          </a:p>
          <a:p>
            <a:pPr marL="171450" indent="-171450">
              <a:buFontTx/>
              <a:buChar char="-"/>
            </a:pPr>
            <a:r>
              <a:rPr lang="fr-FR" sz="1200" baseline="0" dirty="0" smtClean="0"/>
              <a:t>Sensibiliser davantage les collègues professeurs sur la place de ce programme en continuité avec les contenus du programme de technologie de collège et du programme de </a:t>
            </a:r>
            <a:r>
              <a:rPr lang="fr-FR" sz="1200" baseline="0" dirty="0" err="1" smtClean="0"/>
              <a:t>SNT</a:t>
            </a:r>
            <a:r>
              <a:rPr lang="fr-FR" sz="1200" baseline="0" dirty="0" smtClean="0"/>
              <a:t> de seconde.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a:t>
            </a:fld>
            <a:endParaRPr lang="fr-FR"/>
          </a:p>
        </p:txBody>
      </p:sp>
    </p:spTree>
    <p:extLst>
      <p:ext uri="{BB962C8B-B14F-4D97-AF65-F5344CB8AC3E}">
        <p14:creationId xmlns:p14="http://schemas.microsoft.com/office/powerpoint/2010/main" val="277802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a:t>
            </a:r>
            <a:r>
              <a:rPr lang="fr-FR" baseline="0" dirty="0"/>
              <a:t> 2 : u</a:t>
            </a:r>
            <a:r>
              <a:rPr lang="fr-FR" dirty="0"/>
              <a:t>tilisation</a:t>
            </a:r>
            <a:r>
              <a:rPr lang="fr-FR" baseline="0" dirty="0"/>
              <a:t> de modèles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20</a:t>
            </a:fld>
            <a:endParaRPr lang="fr-FR"/>
          </a:p>
        </p:txBody>
      </p:sp>
    </p:spTree>
    <p:extLst>
      <p:ext uri="{BB962C8B-B14F-4D97-AF65-F5344CB8AC3E}">
        <p14:creationId xmlns:p14="http://schemas.microsoft.com/office/powerpoint/2010/main" val="3586584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Ce</a:t>
            </a:r>
            <a:r>
              <a:rPr lang="fr-FR" sz="1200" i="1" kern="1200" baseline="0" dirty="0">
                <a:solidFill>
                  <a:schemeClr val="tx1"/>
                </a:solidFill>
                <a:effectLst/>
                <a:latin typeface="+mn-lt"/>
                <a:ea typeface="+mn-ea"/>
                <a:cs typeface="+mn-cs"/>
              </a:rPr>
              <a:t> thème nous permet d’aborder les p</a:t>
            </a:r>
            <a:r>
              <a:rPr lang="fr-FR" sz="1200" i="1" kern="1200" dirty="0">
                <a:solidFill>
                  <a:schemeClr val="tx1"/>
                </a:solidFill>
                <a:effectLst/>
                <a:latin typeface="+mn-lt"/>
                <a:ea typeface="+mn-ea"/>
                <a:cs typeface="+mn-cs"/>
              </a:rPr>
              <a:t>erformances des systèmes asservis</a:t>
            </a:r>
          </a:p>
          <a:p>
            <a:endParaRPr lang="fr-FR" sz="1200" i="1" kern="1200" baseline="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Renforcement des exigences de connaissances sur les systèmes asservis (ordre 2) en vue de l’intégration en </a:t>
            </a:r>
            <a:r>
              <a:rPr lang="fr-FR" sz="1200" i="0" kern="1200" baseline="0" dirty="0" err="1">
                <a:solidFill>
                  <a:schemeClr val="tx1"/>
                </a:solidFill>
                <a:effectLst/>
                <a:latin typeface="+mn-lt"/>
                <a:ea typeface="+mn-ea"/>
                <a:cs typeface="+mn-cs"/>
              </a:rPr>
              <a:t>CPGE</a:t>
            </a:r>
            <a:r>
              <a:rPr lang="fr-FR" sz="1200" i="0" kern="1200" baseline="0" dirty="0">
                <a:solidFill>
                  <a:schemeClr val="tx1"/>
                </a:solidFill>
                <a:effectLst/>
                <a:latin typeface="+mn-lt"/>
                <a:ea typeface="+mn-ea"/>
                <a:cs typeface="+mn-cs"/>
              </a:rPr>
              <a:t> et université scientifique</a:t>
            </a:r>
          </a:p>
          <a:p>
            <a:endParaRPr lang="fr-FR" sz="1200" i="0" kern="1200" baseline="0" dirty="0">
              <a:solidFill>
                <a:schemeClr val="tx1"/>
              </a:solidFill>
              <a:effectLst/>
              <a:latin typeface="+mn-lt"/>
              <a:ea typeface="+mn-ea"/>
              <a:cs typeface="+mn-cs"/>
            </a:endParaRPr>
          </a:p>
          <a:p>
            <a:r>
              <a:rPr lang="fr-FR" sz="1200" i="0" kern="1200" baseline="0" dirty="0">
                <a:solidFill>
                  <a:schemeClr val="tx1"/>
                </a:solidFill>
                <a:effectLst/>
                <a:latin typeface="+mn-lt"/>
                <a:ea typeface="+mn-ea"/>
                <a:cs typeface="+mn-cs"/>
              </a:rPr>
              <a:t>Ce chapitre nécessite un recul sur les comportements des objets vus précédemment et se situe donc naturellement en fin de cycle.</a:t>
            </a:r>
          </a:p>
          <a:p>
            <a:r>
              <a:rPr lang="fr-FR" sz="1200" i="0" kern="1200" baseline="0" dirty="0">
                <a:solidFill>
                  <a:schemeClr val="tx1"/>
                </a:solidFill>
                <a:effectLst/>
                <a:latin typeface="+mn-lt"/>
                <a:ea typeface="+mn-ea"/>
                <a:cs typeface="+mn-cs"/>
              </a:rPr>
              <a:t>Ordre 0 : système qui dissipe l’énergie (résistance R)</a:t>
            </a:r>
          </a:p>
          <a:p>
            <a:r>
              <a:rPr lang="fr-FR" sz="1200" i="0" kern="1200" baseline="0" dirty="0">
                <a:solidFill>
                  <a:schemeClr val="tx1"/>
                </a:solidFill>
                <a:effectLst/>
                <a:latin typeface="+mn-lt"/>
                <a:ea typeface="+mn-ea"/>
                <a:cs typeface="+mn-cs"/>
              </a:rPr>
              <a:t>Ordre 1 : système qui stocke l’énergie (condensateur C ou bobine L)</a:t>
            </a:r>
          </a:p>
          <a:p>
            <a:r>
              <a:rPr lang="fr-FR" sz="1200" i="0" kern="1200" baseline="0" dirty="0">
                <a:solidFill>
                  <a:schemeClr val="tx1"/>
                </a:solidFill>
                <a:effectLst/>
                <a:latin typeface="+mn-lt"/>
                <a:ea typeface="+mn-ea"/>
                <a:cs typeface="+mn-cs"/>
              </a:rPr>
              <a:t>Ordre 2 : système qui stocke l’énergie (</a:t>
            </a:r>
            <a:r>
              <a:rPr lang="fr-FR" sz="1200" i="0" kern="1200" baseline="0" dirty="0" err="1">
                <a:solidFill>
                  <a:schemeClr val="tx1"/>
                </a:solidFill>
                <a:effectLst/>
                <a:latin typeface="+mn-lt"/>
                <a:ea typeface="+mn-ea"/>
                <a:cs typeface="+mn-cs"/>
              </a:rPr>
              <a:t>L+C</a:t>
            </a:r>
            <a:r>
              <a:rPr lang="fr-FR" sz="1200" i="0" kern="1200" baseline="0" dirty="0">
                <a:solidFill>
                  <a:schemeClr val="tx1"/>
                </a:solidFill>
                <a:effectLst/>
                <a:latin typeface="+mn-lt"/>
                <a:ea typeface="+mn-ea"/>
                <a:cs typeface="+mn-cs"/>
              </a:rPr>
              <a:t>) et la dissipe (R) : équation différentielle avec dérivée seconde.</a:t>
            </a:r>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21</a:t>
            </a:fld>
            <a:endParaRPr lang="fr-FR"/>
          </a:p>
        </p:txBody>
      </p:sp>
    </p:spTree>
    <p:extLst>
      <p:ext uri="{BB962C8B-B14F-4D97-AF65-F5344CB8AC3E}">
        <p14:creationId xmlns:p14="http://schemas.microsoft.com/office/powerpoint/2010/main" val="237102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3: prototypage rapide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22</a:t>
            </a:fld>
            <a:endParaRPr lang="fr-FR"/>
          </a:p>
        </p:txBody>
      </p:sp>
    </p:spTree>
    <p:extLst>
      <p:ext uri="{BB962C8B-B14F-4D97-AF65-F5344CB8AC3E}">
        <p14:creationId xmlns:p14="http://schemas.microsoft.com/office/powerpoint/2010/main" val="475822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Permet d’étudier les performances énergétiques de produits</a:t>
            </a:r>
            <a:endParaRPr lang="fr-FR" sz="1200" kern="1200" dirty="0">
              <a:solidFill>
                <a:schemeClr val="tx1"/>
              </a:solidFill>
              <a:effectLst/>
              <a:latin typeface="+mn-lt"/>
              <a:ea typeface="+mn-ea"/>
              <a:cs typeface="+mn-cs"/>
            </a:endParaRPr>
          </a:p>
          <a:p>
            <a:r>
              <a:rPr lang="fr-FR" dirty="0"/>
              <a:t>Précédemment, nous abordions l’association de modèle aux constituants de la chaine d’énergie (modèle multi physique par exemple) alors qu’ici, on caractérise les transformations d’énergie (étude énergétique) en essayant de les quantifier (en tenant compte des rendements).</a:t>
            </a:r>
          </a:p>
          <a:p>
            <a:r>
              <a:rPr lang="fr-FR" dirty="0"/>
              <a:t>On est moins dans le qualitatif et plus dans le quantitatif</a:t>
            </a:r>
            <a:r>
              <a:rPr lang="fr-FR" baseline="0" dirty="0"/>
              <a:t>.</a:t>
            </a:r>
          </a:p>
          <a:p>
            <a:r>
              <a:rPr lang="fr-FR" baseline="0" dirty="0"/>
              <a:t>La chaîne de transmission de puissance a été vue dans son intégralité, ici nous en faisons le bilan.</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23</a:t>
            </a:fld>
            <a:endParaRPr lang="fr-FR"/>
          </a:p>
        </p:txBody>
      </p:sp>
    </p:spTree>
    <p:extLst>
      <p:ext uri="{BB962C8B-B14F-4D97-AF65-F5344CB8AC3E}">
        <p14:creationId xmlns:p14="http://schemas.microsoft.com/office/powerpoint/2010/main" val="407168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Phase 4 : finalisation du projet</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24</a:t>
            </a:fld>
            <a:endParaRPr lang="fr-FR"/>
          </a:p>
        </p:txBody>
      </p:sp>
    </p:spTree>
    <p:extLst>
      <p:ext uri="{BB962C8B-B14F-4D97-AF65-F5344CB8AC3E}">
        <p14:creationId xmlns:p14="http://schemas.microsoft.com/office/powerpoint/2010/main" val="3043082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1" kern="1200" dirty="0">
                <a:solidFill>
                  <a:schemeClr val="tx1"/>
                </a:solidFill>
                <a:effectLst/>
                <a:latin typeface="+mn-lt"/>
                <a:ea typeface="+mn-ea"/>
                <a:cs typeface="+mn-cs"/>
              </a:rPr>
              <a:t>Comportement dynamique des mécanismes</a:t>
            </a:r>
          </a:p>
          <a:p>
            <a:endParaRPr lang="fr-FR" sz="1200" i="1"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On met</a:t>
            </a:r>
            <a:r>
              <a:rPr lang="fr-FR" sz="1200" kern="1200" baseline="0" dirty="0">
                <a:solidFill>
                  <a:schemeClr val="tx1"/>
                </a:solidFill>
                <a:effectLst/>
                <a:latin typeface="+mn-lt"/>
                <a:ea typeface="+mn-ea"/>
                <a:cs typeface="+mn-cs"/>
              </a:rPr>
              <a:t> en relation les éléments vu précédemment dans leur globalité.</a:t>
            </a:r>
          </a:p>
          <a:p>
            <a:r>
              <a:rPr lang="fr-FR" sz="1200" kern="1200" baseline="0" dirty="0">
                <a:solidFill>
                  <a:schemeClr val="tx1"/>
                </a:solidFill>
                <a:effectLst/>
                <a:latin typeface="+mn-lt"/>
                <a:ea typeface="+mn-ea"/>
                <a:cs typeface="+mn-cs"/>
              </a:rPr>
              <a:t>La « notion » d’inertie et inertie équivalente est renforcée par rapport à l’ancien programme et on se permet de travailler aussi bien sur des systèmes en rotation qu’en translation sans en favoriser plus l’un que l’autre (l’approche physicienne jusqu’à lors privilégiait les études en translation).</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25</a:t>
            </a:fld>
            <a:endParaRPr lang="fr-FR"/>
          </a:p>
        </p:txBody>
      </p:sp>
    </p:spTree>
    <p:extLst>
      <p:ext uri="{BB962C8B-B14F-4D97-AF65-F5344CB8AC3E}">
        <p14:creationId xmlns:p14="http://schemas.microsoft.com/office/powerpoint/2010/main" val="2197248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Avec</a:t>
            </a:r>
            <a:r>
              <a:rPr lang="fr-FR" baseline="0" dirty="0" smtClean="0"/>
              <a:t> cet ensemble de séquences organisées sur les 2 années, on arrive à valider la faisabilité du programme. </a:t>
            </a:r>
          </a:p>
          <a:p>
            <a:r>
              <a:rPr lang="fr-FR" baseline="0" dirty="0" smtClean="0"/>
              <a:t>Pour s’en assurer, nous avons dressé pour chaque compétence générale du programme un croisé entre les compétences/connaissances par séquence.</a:t>
            </a:r>
            <a:endParaRPr lang="fr-FR" dirty="0" smtClean="0"/>
          </a:p>
          <a:p>
            <a:endParaRPr lang="fr-FR" dirty="0" smtClean="0"/>
          </a:p>
          <a:p>
            <a:r>
              <a:rPr lang="fr-FR" dirty="0" smtClean="0"/>
              <a:t>Synthèse</a:t>
            </a:r>
            <a:r>
              <a:rPr lang="fr-FR" baseline="0" dirty="0" smtClean="0"/>
              <a:t> conclusive sur la compétence </a:t>
            </a:r>
            <a:r>
              <a:rPr lang="fr-FR" i="0" baseline="0" dirty="0" smtClean="0"/>
              <a:t>INNOVER</a:t>
            </a:r>
          </a:p>
          <a:p>
            <a:endParaRPr lang="fr-FR" i="0" baseline="0" dirty="0" smtClean="0"/>
          </a:p>
          <a:p>
            <a:r>
              <a:rPr lang="fr-FR" i="0" baseline="0" dirty="0" smtClean="0"/>
              <a:t>En gris, la compétence et les connaissances associées sont transversales</a:t>
            </a:r>
            <a:endParaRPr lang="fr-FR" i="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26</a:t>
            </a:fld>
            <a:endParaRPr lang="fr-FR"/>
          </a:p>
        </p:txBody>
      </p:sp>
    </p:spTree>
    <p:extLst>
      <p:ext uri="{BB962C8B-B14F-4D97-AF65-F5344CB8AC3E}">
        <p14:creationId xmlns:p14="http://schemas.microsoft.com/office/powerpoint/2010/main" val="41065810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conclusive sur la compétence ANALYSER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27</a:t>
            </a:fld>
            <a:endParaRPr lang="fr-FR"/>
          </a:p>
        </p:txBody>
      </p:sp>
    </p:spTree>
    <p:extLst>
      <p:ext uri="{BB962C8B-B14F-4D97-AF65-F5344CB8AC3E}">
        <p14:creationId xmlns:p14="http://schemas.microsoft.com/office/powerpoint/2010/main" val="27807946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conclusive sur la compétence MODÉLISER ET RÉSOUDRE</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28</a:t>
            </a:fld>
            <a:endParaRPr lang="fr-FR"/>
          </a:p>
        </p:txBody>
      </p:sp>
    </p:spTree>
    <p:extLst>
      <p:ext uri="{BB962C8B-B14F-4D97-AF65-F5344CB8AC3E}">
        <p14:creationId xmlns:p14="http://schemas.microsoft.com/office/powerpoint/2010/main" val="4139314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conclusive sur la compétence EXPÉRIMENTER ET SIMULER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29</a:t>
            </a:fld>
            <a:endParaRPr lang="fr-FR"/>
          </a:p>
        </p:txBody>
      </p:sp>
    </p:spTree>
    <p:extLst>
      <p:ext uri="{BB962C8B-B14F-4D97-AF65-F5344CB8AC3E}">
        <p14:creationId xmlns:p14="http://schemas.microsoft.com/office/powerpoint/2010/main" val="256880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 diapositives</a:t>
            </a:r>
            <a:r>
              <a:rPr lang="fr-FR" baseline="0" dirty="0" smtClean="0"/>
              <a:t> « séquences » que l’on va vous proposer, c</a:t>
            </a:r>
            <a:r>
              <a:rPr lang="fr-FR" dirty="0" smtClean="0"/>
              <a:t>ertaines </a:t>
            </a:r>
            <a:r>
              <a:rPr lang="fr-FR" dirty="0"/>
              <a:t>compétences et</a:t>
            </a:r>
            <a:r>
              <a:rPr lang="fr-FR" baseline="0" dirty="0"/>
              <a:t> connaissances n’apparaissent que sur les </a:t>
            </a:r>
            <a:r>
              <a:rPr lang="fr-FR" baseline="0" dirty="0" smtClean="0"/>
              <a:t>première séquences d’apprentissage et ne sont donc pas systématiquement répétées sur les diapositives suivantes.</a:t>
            </a:r>
          </a:p>
          <a:p>
            <a:endParaRPr lang="fr-FR" baseline="0" dirty="0" smtClean="0"/>
          </a:p>
          <a:p>
            <a:r>
              <a:rPr lang="fr-FR" baseline="0" dirty="0" smtClean="0"/>
              <a:t>Citer que quelques compétences parmi les 5 : quantifier et analyser des écarts de performances, communiquer.</a:t>
            </a:r>
          </a:p>
          <a:p>
            <a:endParaRPr lang="fr-FR" dirty="0"/>
          </a:p>
          <a:p>
            <a:r>
              <a:rPr lang="fr-FR" dirty="0"/>
              <a:t>Les phases d’évaluation et de remédiation n’ont pas été placées chronologiquement</a:t>
            </a:r>
            <a:r>
              <a:rPr lang="fr-FR" baseline="0" dirty="0"/>
              <a:t> </a:t>
            </a:r>
            <a:r>
              <a:rPr lang="fr-FR" dirty="0"/>
              <a:t>dans chaque séquence</a:t>
            </a:r>
            <a:r>
              <a:rPr lang="fr-FR" baseline="0" dirty="0"/>
              <a:t> mais </a:t>
            </a:r>
            <a:r>
              <a:rPr lang="fr-FR" baseline="0" dirty="0" smtClean="0"/>
              <a:t>comptabilisées </a:t>
            </a:r>
            <a:r>
              <a:rPr lang="fr-FR" baseline="0" dirty="0"/>
              <a:t>de manière globale  pour </a:t>
            </a:r>
            <a:r>
              <a:rPr lang="fr-FR" baseline="0" dirty="0" smtClean="0"/>
              <a:t>chacune des séquences : garder de la souplesse de manière à faire des petites évaluations et remédiations successives durant la formation des élèves.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a:t>
            </a:fld>
            <a:endParaRPr lang="fr-FR"/>
          </a:p>
        </p:txBody>
      </p:sp>
    </p:spTree>
    <p:extLst>
      <p:ext uri="{BB962C8B-B14F-4D97-AF65-F5344CB8AC3E}">
        <p14:creationId xmlns:p14="http://schemas.microsoft.com/office/powerpoint/2010/main" val="219967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Synthèse</a:t>
            </a:r>
            <a:r>
              <a:rPr lang="fr-FR" baseline="0" dirty="0" smtClean="0"/>
              <a:t> conclusive sur la compétence COMMUNIQUER</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30</a:t>
            </a:fld>
            <a:endParaRPr lang="fr-FR"/>
          </a:p>
        </p:txBody>
      </p:sp>
    </p:spTree>
    <p:extLst>
      <p:ext uri="{BB962C8B-B14F-4D97-AF65-F5344CB8AC3E}">
        <p14:creationId xmlns:p14="http://schemas.microsoft.com/office/powerpoint/2010/main" val="249904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Synthèse et points clefs à veiller pour la réussite de ce programme  :</a:t>
            </a:r>
          </a:p>
          <a:p>
            <a:endParaRPr lang="fr-FR" baseline="0" dirty="0"/>
          </a:p>
          <a:p>
            <a:pPr marL="171450" indent="-171450">
              <a:buFontTx/>
              <a:buChar char="-"/>
            </a:pPr>
            <a:r>
              <a:rPr lang="fr-FR" dirty="0" smtClean="0"/>
              <a:t>Progression axée </a:t>
            </a:r>
            <a:r>
              <a:rPr lang="fr-FR" dirty="0"/>
              <a:t>sur des</a:t>
            </a:r>
            <a:r>
              <a:rPr lang="fr-FR" baseline="0" dirty="0"/>
              <a:t> thématiques sociétales motivantes et intéressantes pour tout type </a:t>
            </a:r>
            <a:r>
              <a:rPr lang="fr-FR" baseline="0" dirty="0" smtClean="0"/>
              <a:t>d’élève ce qui participe à moderniser </a:t>
            </a:r>
            <a:r>
              <a:rPr lang="fr-FR" baseline="0" dirty="0"/>
              <a:t>la perception des SI ;</a:t>
            </a:r>
            <a:endParaRPr lang="fr-FR" dirty="0"/>
          </a:p>
          <a:p>
            <a:pPr marL="171450" indent="-171450">
              <a:buFontTx/>
              <a:buChar char="-"/>
            </a:pPr>
            <a:r>
              <a:rPr lang="fr-FR" dirty="0" smtClean="0"/>
              <a:t>L’enseignement</a:t>
            </a:r>
            <a:r>
              <a:rPr lang="fr-FR" baseline="0" dirty="0" smtClean="0"/>
              <a:t> </a:t>
            </a:r>
            <a:r>
              <a:rPr lang="fr-FR" baseline="0" dirty="0"/>
              <a:t>de la SI en première </a:t>
            </a:r>
            <a:r>
              <a:rPr lang="fr-FR" baseline="0" dirty="0" smtClean="0"/>
              <a:t>est capital </a:t>
            </a:r>
            <a:r>
              <a:rPr lang="fr-FR" baseline="0" dirty="0"/>
              <a:t>pour le choix de la SI en terminale (pérennité de la spécialité et RH) ;</a:t>
            </a:r>
          </a:p>
          <a:p>
            <a:pPr marL="171450" indent="-171450">
              <a:buFontTx/>
              <a:buChar char="-"/>
            </a:pPr>
            <a:r>
              <a:rPr lang="fr-FR" baseline="0" dirty="0" smtClean="0"/>
              <a:t>Continuité du cursus pré-bac/bac en s’appuyant </a:t>
            </a:r>
            <a:r>
              <a:rPr lang="fr-FR" baseline="0" dirty="0"/>
              <a:t>sur les connaissances acquises </a:t>
            </a:r>
            <a:r>
              <a:rPr lang="fr-FR" baseline="0" dirty="0" smtClean="0"/>
              <a:t>en technologie au </a:t>
            </a:r>
            <a:r>
              <a:rPr lang="fr-FR" baseline="0" dirty="0"/>
              <a:t>collège et en seconde </a:t>
            </a:r>
            <a:r>
              <a:rPr lang="fr-FR" baseline="0" dirty="0" smtClean="0"/>
              <a:t>par l’enseignement </a:t>
            </a:r>
            <a:r>
              <a:rPr lang="fr-FR" baseline="0" dirty="0" err="1" smtClean="0"/>
              <a:t>SNT</a:t>
            </a:r>
            <a:r>
              <a:rPr lang="fr-FR" baseline="0" dirty="0" smtClean="0"/>
              <a:t> </a:t>
            </a:r>
            <a:r>
              <a:rPr lang="fr-FR" baseline="0" dirty="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fr-FR" baseline="0" dirty="0" smtClean="0"/>
              <a:t>Exigence </a:t>
            </a:r>
            <a:r>
              <a:rPr lang="fr-FR" baseline="0" dirty="0"/>
              <a:t>sur les heures à effectifs réduite au minima égale à la moitié du volume total (2+2 et 3+3);</a:t>
            </a:r>
          </a:p>
          <a:p>
            <a:pPr marL="171450" indent="-171450">
              <a:buFontTx/>
              <a:buChar char="-"/>
            </a:pPr>
            <a:r>
              <a:rPr lang="fr-FR" baseline="0" dirty="0"/>
              <a:t>Des projets motivants mais bien </a:t>
            </a:r>
            <a:r>
              <a:rPr lang="fr-FR" baseline="0" dirty="0" smtClean="0"/>
              <a:t>cadrés.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31</a:t>
            </a:fld>
            <a:endParaRPr lang="fr-FR"/>
          </a:p>
        </p:txBody>
      </p:sp>
    </p:spTree>
    <p:extLst>
      <p:ext uri="{BB962C8B-B14F-4D97-AF65-F5344CB8AC3E}">
        <p14:creationId xmlns:p14="http://schemas.microsoft.com/office/powerpoint/2010/main" val="239840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a:t>
            </a:r>
            <a:r>
              <a:rPr lang="fr-FR" baseline="0" dirty="0" smtClean="0"/>
              <a:t> rentre dans la progression qui est proposée par les thématiques et non par les connaissances : cela permet de proposer une progression plus attractive et illustre le caractère pluriel des sciences de l’ingénieur. </a:t>
            </a:r>
          </a:p>
          <a:p>
            <a:endParaRPr lang="fr-FR" dirty="0" smtClean="0"/>
          </a:p>
          <a:p>
            <a:r>
              <a:rPr lang="fr-FR" baseline="0" dirty="0" smtClean="0"/>
              <a:t>Les </a:t>
            </a:r>
            <a:r>
              <a:rPr lang="fr-FR" baseline="0" dirty="0"/>
              <a:t>thématiques proposées dans le programme illustrent le monde actuel et son évolution, </a:t>
            </a:r>
            <a:r>
              <a:rPr lang="fr-FR" baseline="0" dirty="0" smtClean="0"/>
              <a:t>la progression s’inscrit </a:t>
            </a:r>
            <a:r>
              <a:rPr lang="fr-FR" baseline="0" dirty="0"/>
              <a:t>ainsi dans ce contexte ri</a:t>
            </a:r>
            <a:r>
              <a:rPr lang="fr-FR" sz="1400" baseline="0" dirty="0"/>
              <a:t>c</a:t>
            </a:r>
            <a:r>
              <a:rPr lang="fr-FR" baseline="0" dirty="0"/>
              <a:t>he et motivant</a:t>
            </a:r>
            <a:r>
              <a:rPr lang="fr-FR" baseline="0" dirty="0" smtClean="0"/>
              <a:t>.</a:t>
            </a:r>
          </a:p>
          <a:p>
            <a:endParaRPr lang="fr-FR" baseline="0" dirty="0" smtClean="0"/>
          </a:p>
          <a:p>
            <a:r>
              <a:rPr lang="fr-FR" baseline="0" dirty="0" smtClean="0"/>
              <a:t>Il faudra veiller à ce que les professeurs choisissent des support issus de ces thématiques dans les activités proposées.</a:t>
            </a:r>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4</a:t>
            </a:fld>
            <a:endParaRPr lang="fr-FR"/>
          </a:p>
        </p:txBody>
      </p:sp>
    </p:spTree>
    <p:extLst>
      <p:ext uri="{BB962C8B-B14F-4D97-AF65-F5344CB8AC3E}">
        <p14:creationId xmlns:p14="http://schemas.microsoft.com/office/powerpoint/2010/main" val="3370631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présentation</a:t>
            </a:r>
            <a:r>
              <a:rPr lang="fr-FR" baseline="0" dirty="0" smtClean="0"/>
              <a:t> </a:t>
            </a:r>
            <a:r>
              <a:rPr lang="fr-FR" dirty="0" smtClean="0"/>
              <a:t>s’appuie sur deux </a:t>
            </a:r>
            <a:r>
              <a:rPr lang="fr-FR" baseline="0" dirty="0" smtClean="0"/>
              <a:t>frises chronologiques pour illustrer le programme du cycle terminal de l’enseignement des SI. Les deux années du cycle constitue un tout cohérent.</a:t>
            </a:r>
          </a:p>
          <a:p>
            <a:endParaRPr lang="fr-FR" dirty="0" smtClean="0"/>
          </a:p>
          <a:p>
            <a:r>
              <a:rPr lang="fr-FR" baseline="0" dirty="0" smtClean="0"/>
              <a:t>Nous avons précisé les phases d’évaluation qui apportent des repères temporels.</a:t>
            </a:r>
          </a:p>
          <a:p>
            <a:endParaRPr lang="fr-FR" baseline="0" dirty="0"/>
          </a:p>
          <a:p>
            <a:r>
              <a:rPr lang="fr-FR" baseline="0" dirty="0" smtClean="0"/>
              <a:t>Nous </a:t>
            </a:r>
            <a:r>
              <a:rPr lang="fr-FR" baseline="0" dirty="0"/>
              <a:t>avons </a:t>
            </a:r>
            <a:r>
              <a:rPr lang="fr-FR" baseline="0" dirty="0" smtClean="0"/>
              <a:t>dû faire une estimation des </a:t>
            </a:r>
            <a:r>
              <a:rPr lang="fr-FR" baseline="0" dirty="0"/>
              <a:t>durées de chaque séquence en s’appuyant </a:t>
            </a:r>
            <a:r>
              <a:rPr lang="fr-FR" baseline="0" dirty="0" smtClean="0"/>
              <a:t>:</a:t>
            </a:r>
          </a:p>
          <a:p>
            <a:pPr marL="171450" indent="-171450">
              <a:buFontTx/>
              <a:buChar char="-"/>
            </a:pPr>
            <a:r>
              <a:rPr lang="fr-FR" baseline="0" dirty="0" smtClean="0"/>
              <a:t>sur </a:t>
            </a:r>
            <a:r>
              <a:rPr lang="fr-FR" baseline="0" dirty="0"/>
              <a:t>les compétences que nous avons choisi d’y </a:t>
            </a:r>
            <a:r>
              <a:rPr lang="fr-FR" baseline="0" dirty="0" smtClean="0"/>
              <a:t>développer ;</a:t>
            </a:r>
          </a:p>
          <a:p>
            <a:pPr marL="171450" indent="-171450">
              <a:buFontTx/>
              <a:buChar char="-"/>
            </a:pPr>
            <a:r>
              <a:rPr lang="fr-FR" baseline="0" dirty="0" smtClean="0"/>
              <a:t>sur </a:t>
            </a:r>
            <a:r>
              <a:rPr lang="fr-FR" baseline="0" dirty="0"/>
              <a:t>les connaissances qui y sont associées </a:t>
            </a:r>
            <a:r>
              <a:rPr lang="fr-FR" baseline="0" dirty="0" smtClean="0"/>
              <a:t>;</a:t>
            </a:r>
          </a:p>
          <a:p>
            <a:pPr marL="171450" indent="-171450">
              <a:buFontTx/>
              <a:buChar char="-"/>
            </a:pPr>
            <a:r>
              <a:rPr lang="fr-FR" baseline="0" dirty="0" smtClean="0"/>
              <a:t>Et sur </a:t>
            </a:r>
            <a:r>
              <a:rPr lang="fr-FR" baseline="0" dirty="0"/>
              <a:t>notre expérience de terrain</a:t>
            </a:r>
            <a:r>
              <a:rPr lang="fr-FR" baseline="0" dirty="0" smtClean="0"/>
              <a:t>.</a:t>
            </a:r>
          </a:p>
          <a:p>
            <a:pPr marL="171450" indent="-171450">
              <a:buFontTx/>
              <a:buChar char="-"/>
            </a:pPr>
            <a:endParaRPr lang="fr-FR" baseline="0" dirty="0"/>
          </a:p>
          <a:p>
            <a:r>
              <a:rPr lang="fr-FR" baseline="0" dirty="0" smtClean="0"/>
              <a:t>Je vais vous présenter pour la première frise, les contenus de chaque séquence en essayant de vous sensibiliser sur les axes nouveaux du programme et je laisserai la parole à Christophe pour la seconde.</a:t>
            </a:r>
            <a:endParaRPr lang="fr-FR" baseline="0" dirty="0"/>
          </a:p>
          <a:p>
            <a:endParaRPr lang="fr-FR"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5</a:t>
            </a:fld>
            <a:endParaRPr lang="fr-FR"/>
          </a:p>
        </p:txBody>
      </p:sp>
    </p:spTree>
    <p:extLst>
      <p:ext uri="{BB962C8B-B14F-4D97-AF65-F5344CB8AC3E}">
        <p14:creationId xmlns:p14="http://schemas.microsoft.com/office/powerpoint/2010/main" val="52218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Un point sur la</a:t>
            </a:r>
            <a:r>
              <a:rPr lang="fr-FR" sz="1200" i="0" kern="1200" baseline="0" dirty="0" smtClean="0">
                <a:solidFill>
                  <a:schemeClr val="tx1"/>
                </a:solidFill>
                <a:effectLst/>
                <a:latin typeface="+mn-lt"/>
                <a:ea typeface="+mn-ea"/>
                <a:cs typeface="+mn-cs"/>
              </a:rPr>
              <a:t> lecture des indications organisationnelles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On propose une séquence sur 5 semaines d’apprentissage avec 2h en classe entière et 2h en effectif réduits pour des activités expérimentales et de simulation et 1 semaine d’évaluation/remédiation (volume horaire réparti sur l’ensemble des 5 semaines de 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dirty="0" smtClean="0">
                <a:solidFill>
                  <a:schemeClr val="tx1"/>
                </a:solidFill>
                <a:effectLst/>
                <a:latin typeface="+mn-lt"/>
                <a:ea typeface="+mn-ea"/>
                <a:cs typeface="+mn-cs"/>
              </a:rPr>
              <a:t>Autour des</a:t>
            </a:r>
            <a:r>
              <a:rPr lang="fr-FR" sz="1200" i="0" kern="1200" baseline="0" dirty="0" smtClean="0">
                <a:solidFill>
                  <a:schemeClr val="tx1"/>
                </a:solidFill>
                <a:effectLst/>
                <a:latin typeface="+mn-lt"/>
                <a:ea typeface="+mn-ea"/>
                <a:cs typeface="+mn-cs"/>
              </a:rPr>
              <a:t> mobilités individuelles, c</a:t>
            </a:r>
            <a:r>
              <a:rPr lang="fr-FR" sz="1200" i="0" kern="1200" dirty="0" smtClean="0">
                <a:solidFill>
                  <a:schemeClr val="tx1"/>
                </a:solidFill>
                <a:effectLst/>
                <a:latin typeface="+mn-lt"/>
                <a:ea typeface="+mn-ea"/>
                <a:cs typeface="+mn-cs"/>
              </a:rPr>
              <a:t>ette séquence </a:t>
            </a:r>
            <a:r>
              <a:rPr lang="fr-FR" sz="1200" i="0" kern="1200" baseline="0" dirty="0" smtClean="0">
                <a:solidFill>
                  <a:schemeClr val="tx1"/>
                </a:solidFill>
                <a:effectLst/>
                <a:latin typeface="+mn-lt"/>
                <a:ea typeface="+mn-ea"/>
                <a:cs typeface="+mn-cs"/>
              </a:rPr>
              <a:t>est axée autour 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smtClean="0">
                <a:solidFill>
                  <a:schemeClr val="tx1"/>
                </a:solidFill>
                <a:effectLst/>
                <a:latin typeface="+mn-lt"/>
                <a:ea typeface="+mn-ea"/>
                <a:cs typeface="+mn-cs"/>
              </a:rPr>
              <a:t>L’étude de la chaîne de puissance. On évolue en ne dissociant pas les grandeurs de flux et les grandeurs d’efforts de la chaîne de puissance;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i="0" kern="1200" baseline="0" dirty="0" smtClean="0">
                <a:solidFill>
                  <a:schemeClr val="tx1"/>
                </a:solidFill>
                <a:effectLst/>
                <a:latin typeface="+mn-lt"/>
                <a:ea typeface="+mn-ea"/>
                <a:cs typeface="+mn-cs"/>
              </a:rPr>
              <a:t>On intègre rapidement la notion de modèle multi-physique : identifier les différents blocs et composants d’une chaîne de puissance.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trottinettes et skate électriques, gyropodes.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6</a:t>
            </a:fld>
            <a:endParaRPr lang="fr-FR"/>
          </a:p>
        </p:txBody>
      </p:sp>
    </p:spTree>
    <p:extLst>
      <p:ext uri="{BB962C8B-B14F-4D97-AF65-F5344CB8AC3E}">
        <p14:creationId xmlns:p14="http://schemas.microsoft.com/office/powerpoint/2010/main" val="34809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i="0" kern="1200" dirty="0" smtClean="0">
                <a:solidFill>
                  <a:schemeClr val="tx1"/>
                </a:solidFill>
                <a:effectLst/>
                <a:latin typeface="+mn-lt"/>
                <a:ea typeface="+mn-ea"/>
                <a:cs typeface="+mn-cs"/>
              </a:rPr>
              <a:t>En</a:t>
            </a:r>
            <a:r>
              <a:rPr lang="fr-FR" sz="1200" i="0" kern="1200" baseline="0" dirty="0" smtClean="0">
                <a:solidFill>
                  <a:schemeClr val="tx1"/>
                </a:solidFill>
                <a:effectLst/>
                <a:latin typeface="+mn-lt"/>
                <a:ea typeface="+mn-ea"/>
                <a:cs typeface="+mn-cs"/>
              </a:rPr>
              <a:t> s’intéressant au thème de l’assistance pour la santé : cette seconde séquence investi le champs du comportement</a:t>
            </a:r>
            <a:r>
              <a:rPr lang="fr-FR" sz="1200" i="0" kern="1200" dirty="0" smtClean="0">
                <a:solidFill>
                  <a:schemeClr val="tx1"/>
                </a:solidFill>
                <a:effectLst/>
                <a:latin typeface="+mn-lt"/>
                <a:ea typeface="+mn-ea"/>
                <a:cs typeface="+mn-cs"/>
              </a:rPr>
              <a:t> </a:t>
            </a:r>
            <a:r>
              <a:rPr lang="fr-FR" sz="1200" i="0" kern="1200" dirty="0">
                <a:solidFill>
                  <a:schemeClr val="tx1"/>
                </a:solidFill>
                <a:effectLst/>
                <a:latin typeface="+mn-lt"/>
                <a:ea typeface="+mn-ea"/>
                <a:cs typeface="+mn-cs"/>
              </a:rPr>
              <a:t>cinématique d’un </a:t>
            </a:r>
            <a:r>
              <a:rPr lang="fr-FR" sz="1200" i="0" kern="1200" dirty="0" smtClean="0">
                <a:solidFill>
                  <a:schemeClr val="tx1"/>
                </a:solidFill>
                <a:effectLst/>
                <a:latin typeface="+mn-lt"/>
                <a:ea typeface="+mn-ea"/>
                <a:cs typeface="+mn-cs"/>
              </a:rPr>
              <a:t>produit.</a:t>
            </a:r>
            <a:endParaRPr lang="fr-FR" sz="1200" i="0" kern="1200" dirty="0">
              <a:solidFill>
                <a:schemeClr val="tx1"/>
              </a:solidFill>
              <a:effectLst/>
              <a:latin typeface="+mn-lt"/>
              <a:ea typeface="+mn-ea"/>
              <a:cs typeface="+mn-cs"/>
            </a:endParaRPr>
          </a:p>
          <a:p>
            <a:endParaRPr lang="fr-FR" sz="1200" i="0" kern="1200" dirty="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On y intègre</a:t>
            </a:r>
            <a:r>
              <a:rPr lang="fr-FR" sz="1200" i="0" kern="1200" baseline="0" dirty="0" smtClean="0">
                <a:solidFill>
                  <a:schemeClr val="tx1"/>
                </a:solidFill>
                <a:effectLst/>
                <a:latin typeface="+mn-lt"/>
                <a:ea typeface="+mn-ea"/>
                <a:cs typeface="+mn-cs"/>
              </a:rPr>
              <a:t> également un élément nouveau du nouveau programme de SI qu’est l</a:t>
            </a:r>
            <a:r>
              <a:rPr lang="fr-FR" sz="1200" i="0" kern="1200" dirty="0" smtClean="0">
                <a:solidFill>
                  <a:schemeClr val="tx1"/>
                </a:solidFill>
                <a:effectLst/>
                <a:latin typeface="+mn-lt"/>
                <a:ea typeface="+mn-ea"/>
                <a:cs typeface="+mn-cs"/>
              </a:rPr>
              <a:t>a </a:t>
            </a:r>
            <a:r>
              <a:rPr lang="fr-FR" sz="1200" i="0" kern="1200" dirty="0">
                <a:solidFill>
                  <a:schemeClr val="tx1"/>
                </a:solidFill>
                <a:effectLst/>
                <a:latin typeface="+mn-lt"/>
                <a:ea typeface="+mn-ea"/>
                <a:cs typeface="+mn-cs"/>
              </a:rPr>
              <a:t>démarche d’ingénierie système </a:t>
            </a:r>
            <a:r>
              <a:rPr lang="fr-FR" sz="1200" i="0" kern="1200" dirty="0" smtClean="0">
                <a:solidFill>
                  <a:schemeClr val="tx1"/>
                </a:solidFill>
                <a:effectLst/>
                <a:latin typeface="+mn-lt"/>
                <a:ea typeface="+mn-ea"/>
                <a:cs typeface="+mn-cs"/>
              </a:rPr>
              <a:t>autour d’outil tel que le </a:t>
            </a:r>
            <a:r>
              <a:rPr lang="fr-FR" sz="1200" i="0" kern="1200" dirty="0" err="1" smtClean="0">
                <a:solidFill>
                  <a:schemeClr val="tx1"/>
                </a:solidFill>
                <a:effectLst/>
                <a:latin typeface="+mn-lt"/>
                <a:ea typeface="+mn-ea"/>
                <a:cs typeface="+mn-cs"/>
              </a:rPr>
              <a:t>SysML</a:t>
            </a:r>
            <a:r>
              <a:rPr lang="fr-FR" sz="1200" i="0" kern="1200" dirty="0" smtClean="0">
                <a:solidFill>
                  <a:schemeClr val="tx1"/>
                </a:solidFill>
                <a:effectLst/>
                <a:latin typeface="+mn-lt"/>
                <a:ea typeface="+mn-ea"/>
                <a:cs typeface="+mn-cs"/>
              </a:rPr>
              <a:t>.</a:t>
            </a:r>
            <a:endParaRPr lang="fr-FR" sz="1200" i="0" kern="1200" baseline="0" dirty="0">
              <a:solidFill>
                <a:schemeClr val="tx1"/>
              </a:solidFill>
              <a:effectLst/>
              <a:latin typeface="+mn-lt"/>
              <a:ea typeface="+mn-ea"/>
              <a:cs typeface="+mn-cs"/>
            </a:endParaRPr>
          </a:p>
          <a:p>
            <a:endParaRPr lang="fr-FR" sz="1200" i="0" kern="1200" baseline="0" dirty="0">
              <a:solidFill>
                <a:schemeClr val="tx1"/>
              </a:solidFill>
              <a:effectLst/>
              <a:latin typeface="+mn-lt"/>
              <a:ea typeface="+mn-ea"/>
              <a:cs typeface="+mn-cs"/>
            </a:endParaRPr>
          </a:p>
          <a:p>
            <a:r>
              <a:rPr lang="fr-FR" sz="1200" i="0" kern="1200" baseline="0" dirty="0" smtClean="0">
                <a:solidFill>
                  <a:schemeClr val="tx1"/>
                </a:solidFill>
                <a:effectLst/>
                <a:latin typeface="+mn-lt"/>
                <a:ea typeface="+mn-ea"/>
                <a:cs typeface="+mn-cs"/>
              </a:rPr>
              <a:t>Aussi, les élèves sont amenés à proposer des croquis, des schémas des modélisations 3D concernant des structures de mécanismes, des circuits (études des trajectoires par exemple).</a:t>
            </a:r>
          </a:p>
          <a:p>
            <a:endParaRPr lang="fr-FR" sz="1200" i="0" kern="1200" baseline="0" dirty="0" smtClean="0">
              <a:solidFill>
                <a:schemeClr val="tx1"/>
              </a:solidFill>
              <a:effectLst/>
              <a:latin typeface="+mn-lt"/>
              <a:ea typeface="+mn-ea"/>
              <a:cs typeface="+mn-cs"/>
            </a:endParaRPr>
          </a:p>
          <a:p>
            <a:r>
              <a:rPr lang="fr-FR" sz="1200" i="0" kern="1200" dirty="0" smtClean="0">
                <a:solidFill>
                  <a:schemeClr val="tx1"/>
                </a:solidFill>
                <a:effectLst/>
                <a:latin typeface="+mn-lt"/>
                <a:ea typeface="+mn-ea"/>
                <a:cs typeface="+mn-cs"/>
              </a:rPr>
              <a:t>Une</a:t>
            </a:r>
            <a:r>
              <a:rPr lang="fr-FR" sz="1200" i="0" kern="1200" baseline="0" dirty="0" smtClean="0">
                <a:solidFill>
                  <a:schemeClr val="tx1"/>
                </a:solidFill>
                <a:effectLst/>
                <a:latin typeface="+mn-lt"/>
                <a:ea typeface="+mn-ea"/>
                <a:cs typeface="+mn-cs"/>
              </a:rPr>
              <a:t> évolution concernant l’exigence </a:t>
            </a:r>
            <a:r>
              <a:rPr lang="fr-FR" sz="1200" i="0" kern="1200" dirty="0" smtClean="0">
                <a:solidFill>
                  <a:schemeClr val="tx1"/>
                </a:solidFill>
                <a:effectLst/>
                <a:latin typeface="+mn-lt"/>
                <a:ea typeface="+mn-ea"/>
                <a:cs typeface="+mn-cs"/>
              </a:rPr>
              <a:t>scientifique </a:t>
            </a:r>
            <a:r>
              <a:rPr lang="fr-FR" sz="1200" i="0" kern="1200" dirty="0">
                <a:solidFill>
                  <a:schemeClr val="tx1"/>
                </a:solidFill>
                <a:effectLst/>
                <a:latin typeface="+mn-lt"/>
                <a:ea typeface="+mn-ea"/>
                <a:cs typeface="+mn-cs"/>
              </a:rPr>
              <a:t>du programme </a:t>
            </a:r>
            <a:r>
              <a:rPr lang="fr-FR" sz="1200" i="0" kern="1200" dirty="0" smtClean="0">
                <a:solidFill>
                  <a:schemeClr val="tx1"/>
                </a:solidFill>
                <a:effectLst/>
                <a:latin typeface="+mn-lt"/>
                <a:ea typeface="+mn-ea"/>
                <a:cs typeface="+mn-cs"/>
              </a:rPr>
              <a:t>s’illustre </a:t>
            </a:r>
            <a:r>
              <a:rPr lang="fr-FR" sz="1200" i="0" kern="1200" dirty="0">
                <a:solidFill>
                  <a:schemeClr val="tx1"/>
                </a:solidFill>
                <a:effectLst/>
                <a:latin typeface="+mn-lt"/>
                <a:ea typeface="+mn-ea"/>
                <a:cs typeface="+mn-cs"/>
              </a:rPr>
              <a:t>par </a:t>
            </a:r>
            <a:r>
              <a:rPr lang="fr-FR" sz="1200" i="0" kern="1200" dirty="0" smtClean="0">
                <a:solidFill>
                  <a:schemeClr val="tx1"/>
                </a:solidFill>
                <a:effectLst/>
                <a:latin typeface="+mn-lt"/>
                <a:ea typeface="+mn-ea"/>
                <a:cs typeface="+mn-cs"/>
              </a:rPr>
              <a:t>le travail autour</a:t>
            </a:r>
            <a:r>
              <a:rPr lang="fr-FR" sz="1200" i="0" kern="1200" baseline="0" dirty="0" smtClean="0">
                <a:solidFill>
                  <a:schemeClr val="tx1"/>
                </a:solidFill>
                <a:effectLst/>
                <a:latin typeface="+mn-lt"/>
                <a:ea typeface="+mn-ea"/>
                <a:cs typeface="+mn-cs"/>
              </a:rPr>
              <a:t> de la </a:t>
            </a:r>
            <a:r>
              <a:rPr lang="fr-FR" sz="1200" i="0" kern="1200" baseline="0" dirty="0">
                <a:solidFill>
                  <a:schemeClr val="tx1"/>
                </a:solidFill>
                <a:effectLst/>
                <a:latin typeface="+mn-lt"/>
                <a:ea typeface="+mn-ea"/>
                <a:cs typeface="+mn-cs"/>
              </a:rPr>
              <a:t>fermeture géométrique </a:t>
            </a:r>
            <a:r>
              <a:rPr lang="fr-FR" sz="1200" i="0" kern="1200" baseline="0" dirty="0" smtClean="0">
                <a:solidFill>
                  <a:schemeClr val="tx1"/>
                </a:solidFill>
                <a:effectLst/>
                <a:latin typeface="+mn-lt"/>
                <a:ea typeface="+mn-ea"/>
                <a:cs typeface="+mn-cs"/>
              </a:rPr>
              <a:t>d’un système qui </a:t>
            </a:r>
            <a:r>
              <a:rPr lang="fr-FR" sz="1200" i="0" kern="1200" baseline="0" dirty="0">
                <a:solidFill>
                  <a:schemeClr val="tx1"/>
                </a:solidFill>
                <a:effectLst/>
                <a:latin typeface="+mn-lt"/>
                <a:ea typeface="+mn-ea"/>
                <a:cs typeface="+mn-cs"/>
              </a:rPr>
              <a:t>impose </a:t>
            </a:r>
            <a:r>
              <a:rPr lang="fr-FR" sz="1200" i="0" kern="1200" baseline="0" dirty="0" smtClean="0">
                <a:solidFill>
                  <a:schemeClr val="tx1"/>
                </a:solidFill>
                <a:effectLst/>
                <a:latin typeface="+mn-lt"/>
                <a:ea typeface="+mn-ea"/>
                <a:cs typeface="+mn-cs"/>
              </a:rPr>
              <a:t>des maîtrise sur le paramétrage</a:t>
            </a:r>
            <a:r>
              <a:rPr lang="fr-FR" sz="1200" i="0" kern="1200" baseline="0" dirty="0">
                <a:solidFill>
                  <a:schemeClr val="tx1"/>
                </a:solidFill>
                <a:effectLst/>
                <a:latin typeface="+mn-lt"/>
                <a:ea typeface="+mn-ea"/>
                <a:cs typeface="+mn-cs"/>
              </a:rPr>
              <a:t>, </a:t>
            </a:r>
            <a:r>
              <a:rPr lang="fr-FR" sz="1200" i="0" kern="1200" baseline="0" dirty="0" smtClean="0">
                <a:solidFill>
                  <a:schemeClr val="tx1"/>
                </a:solidFill>
                <a:effectLst/>
                <a:latin typeface="+mn-lt"/>
                <a:ea typeface="+mn-ea"/>
                <a:cs typeface="+mn-cs"/>
              </a:rPr>
              <a:t>les </a:t>
            </a:r>
            <a:r>
              <a:rPr lang="fr-FR" sz="1200" i="0" kern="1200" baseline="0" dirty="0">
                <a:solidFill>
                  <a:schemeClr val="tx1"/>
                </a:solidFill>
                <a:effectLst/>
                <a:latin typeface="+mn-lt"/>
                <a:ea typeface="+mn-ea"/>
                <a:cs typeface="+mn-cs"/>
              </a:rPr>
              <a:t>vecteurs, </a:t>
            </a:r>
            <a:r>
              <a:rPr lang="fr-FR" sz="1200" i="0" kern="1200" baseline="0" dirty="0" smtClean="0">
                <a:solidFill>
                  <a:schemeClr val="tx1"/>
                </a:solidFill>
                <a:effectLst/>
                <a:latin typeface="+mn-lt"/>
                <a:ea typeface="+mn-ea"/>
                <a:cs typeface="+mn-cs"/>
              </a:rPr>
              <a:t>projections, trigonométrie… </a:t>
            </a:r>
            <a:endParaRPr lang="fr-FR" sz="1200" i="0" kern="1200" dirty="0">
              <a:solidFill>
                <a:schemeClr val="tx1"/>
              </a:solidFill>
              <a:effectLst/>
              <a:latin typeface="+mn-lt"/>
              <a:ea typeface="+mn-ea"/>
              <a:cs typeface="+mn-cs"/>
            </a:endParaRPr>
          </a:p>
          <a:p>
            <a:endParaRPr lang="fr-FR" i="0" dirty="0" smtClean="0"/>
          </a:p>
          <a:p>
            <a:r>
              <a:rPr lang="fr-FR" sz="1200" i="0" kern="1200" baseline="0" dirty="0" smtClean="0">
                <a:solidFill>
                  <a:schemeClr val="tx1"/>
                </a:solidFill>
                <a:effectLst/>
                <a:latin typeface="+mn-lt"/>
                <a:ea typeface="+mn-ea"/>
                <a:cs typeface="+mn-cs"/>
              </a:rPr>
              <a:t>Les systèmes illustrant cette séquence : tapis de course, exosquelette de rééducation.</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7</a:t>
            </a:fld>
            <a:endParaRPr lang="fr-FR"/>
          </a:p>
        </p:txBody>
      </p:sp>
    </p:spTree>
    <p:extLst>
      <p:ext uri="{BB962C8B-B14F-4D97-AF65-F5344CB8AC3E}">
        <p14:creationId xmlns:p14="http://schemas.microsoft.com/office/powerpoint/2010/main" val="259860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Cette séquence est axée sur les échanges d’informations au sein d’un produit. On est dans une démarche  « acquérir&gt;traiter&gt;communiquer </a:t>
            </a:r>
            <a:r>
              <a:rPr lang="fr-FR" sz="1200" i="0" kern="1200" baseline="0" dirty="0" smtClean="0">
                <a:solidFill>
                  <a:schemeClr val="tx1"/>
                </a:solidFill>
                <a:effectLst/>
                <a:latin typeface="+mn-lt"/>
                <a:ea typeface="+mn-ea"/>
                <a:cs typeface="+mn-cs"/>
              </a:rPr>
              <a:t>».</a:t>
            </a:r>
            <a:endParaRPr lang="fr-FR" sz="120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smtClean="0"/>
              <a:t>Le domaine de l’information numérique </a:t>
            </a:r>
            <a:r>
              <a:rPr lang="fr-FR" i="0" baseline="0" dirty="0"/>
              <a:t>prenant de l’ampleur dans le programme, on s’y intéresse </a:t>
            </a:r>
            <a:r>
              <a:rPr lang="fr-FR" i="0" baseline="0" dirty="0" smtClean="0"/>
              <a:t>au plus tôt afin de familiariser les élèves. </a:t>
            </a: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0" baseline="0" dirty="0"/>
              <a:t>Par ailleurs, le « challenge » </a:t>
            </a:r>
            <a:r>
              <a:rPr lang="fr-FR" i="0" baseline="0" dirty="0" smtClean="0"/>
              <a:t>prévu </a:t>
            </a:r>
            <a:r>
              <a:rPr lang="fr-FR" i="0" baseline="0" dirty="0"/>
              <a:t>après cette </a:t>
            </a:r>
            <a:r>
              <a:rPr lang="fr-FR" i="0" baseline="0" dirty="0" smtClean="0"/>
              <a:t>séquence, nécessite de la part des élèves des compétences dans l’acquisition et le traitement de l’information</a:t>
            </a:r>
            <a:r>
              <a:rPr lang="fr-FR" i="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kern="1200" baseline="0" dirty="0" smtClean="0">
                <a:solidFill>
                  <a:schemeClr val="tx1"/>
                </a:solidFill>
                <a:effectLst/>
                <a:latin typeface="+mn-lt"/>
                <a:ea typeface="+mn-ea"/>
                <a:cs typeface="+mn-cs"/>
              </a:rPr>
              <a:t>Les systèmes illustrant cette séquence : Station météorologique, télescope </a:t>
            </a:r>
            <a:r>
              <a:rPr lang="fr-FR" sz="1200" i="0" kern="1200" baseline="0" dirty="0" err="1" smtClean="0">
                <a:solidFill>
                  <a:schemeClr val="tx1"/>
                </a:solidFill>
                <a:effectLst/>
                <a:latin typeface="+mn-lt"/>
                <a:ea typeface="+mn-ea"/>
                <a:cs typeface="+mn-cs"/>
              </a:rPr>
              <a:t>Astrolab</a:t>
            </a:r>
            <a:r>
              <a:rPr lang="fr-FR" sz="1200" i="0" kern="1200" baseline="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Les </a:t>
            </a:r>
            <a:r>
              <a:rPr lang="fr-FR" b="0" i="1" baseline="0" dirty="0"/>
              <a:t>protocoles de communication peuvent étudiés par le biais de bus de communication (I2C, CAN, RS232) ou de trames (</a:t>
            </a:r>
            <a:r>
              <a:rPr lang="fr-FR" b="0" i="1" baseline="0" dirty="0" err="1"/>
              <a:t>ethernet</a:t>
            </a:r>
            <a:r>
              <a:rPr lang="fr-FR" b="0" i="1" baseline="0" dirty="0"/>
              <a:t>, </a:t>
            </a:r>
            <a:r>
              <a:rPr lang="fr-FR" b="0" i="1" baseline="0" dirty="0" smtClean="0"/>
              <a:t>WIFI, </a:t>
            </a:r>
            <a:r>
              <a:rPr lang="fr-FR" b="0" i="1" baseline="0" dirty="0" err="1" smtClean="0"/>
              <a:t>LoRA</a:t>
            </a:r>
            <a:r>
              <a:rPr lang="fr-FR" b="0" i="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baseline="0" dirty="0" smtClean="0"/>
              <a:t>Il </a:t>
            </a:r>
            <a:r>
              <a:rPr lang="fr-FR" b="0" i="1" baseline="0" dirty="0"/>
              <a:t>est possible d’utiliser des matériels pour analyser les trames (analyseur de trames, logiciels de capture de trames) afin de décoder une partie d’une trame (paquet, adresse).</a:t>
            </a:r>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8</a:t>
            </a:fld>
            <a:endParaRPr lang="fr-FR"/>
          </a:p>
        </p:txBody>
      </p:sp>
    </p:spTree>
    <p:extLst>
      <p:ext uri="{BB962C8B-B14F-4D97-AF65-F5344CB8AC3E}">
        <p14:creationId xmlns:p14="http://schemas.microsoft.com/office/powerpoint/2010/main" val="119225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challenge de première est placé avant</a:t>
            </a:r>
            <a:r>
              <a:rPr lang="fr-FR" baseline="0" dirty="0"/>
              <a:t> le choix de la spécialité de terminale pour faire vivre l’expérience du projet aux élèves avant leur </a:t>
            </a:r>
            <a:r>
              <a:rPr lang="fr-FR" baseline="0" dirty="0" smtClean="0"/>
              <a:t>décision.</a:t>
            </a:r>
          </a:p>
          <a:p>
            <a:endParaRPr lang="fr-FR" baseline="0" dirty="0" smtClean="0"/>
          </a:p>
          <a:p>
            <a:r>
              <a:rPr lang="fr-FR" baseline="0" dirty="0" smtClean="0"/>
              <a:t>Il sera un élément clef à </a:t>
            </a:r>
            <a:r>
              <a:rPr lang="fr-FR" baseline="0" dirty="0"/>
              <a:t>l’orientation des élèves </a:t>
            </a:r>
            <a:r>
              <a:rPr lang="fr-FR" baseline="0" dirty="0" smtClean="0"/>
              <a:t>pour le </a:t>
            </a:r>
            <a:r>
              <a:rPr lang="fr-FR" baseline="0" dirty="0"/>
              <a:t>choix de la spécialité SI en terminale.</a:t>
            </a:r>
          </a:p>
          <a:p>
            <a:endParaRPr lang="fr-FR" baseline="0" dirty="0" smtClean="0"/>
          </a:p>
          <a:p>
            <a:r>
              <a:rPr lang="fr-FR" baseline="0" dirty="0" smtClean="0"/>
              <a:t>Cela a été présenté précédemment par mes collègues Isabelle et Christophe.</a:t>
            </a:r>
            <a:endParaRPr lang="fr-FR" baseline="0" dirty="0"/>
          </a:p>
        </p:txBody>
      </p:sp>
      <p:sp>
        <p:nvSpPr>
          <p:cNvPr id="4" name="Espace réservé du numéro de diapositive 3"/>
          <p:cNvSpPr>
            <a:spLocks noGrp="1"/>
          </p:cNvSpPr>
          <p:nvPr>
            <p:ph type="sldNum" sz="quarter" idx="10"/>
          </p:nvPr>
        </p:nvSpPr>
        <p:spPr/>
        <p:txBody>
          <a:bodyPr/>
          <a:lstStyle/>
          <a:p>
            <a:fld id="{79B4C686-A6DA-4CA5-8E94-643202F433D8}" type="slidenum">
              <a:rPr lang="fr-FR" smtClean="0"/>
              <a:t>9</a:t>
            </a:fld>
            <a:endParaRPr lang="fr-FR"/>
          </a:p>
        </p:txBody>
      </p:sp>
    </p:spTree>
    <p:extLst>
      <p:ext uri="{BB962C8B-B14F-4D97-AF65-F5344CB8AC3E}">
        <p14:creationId xmlns:p14="http://schemas.microsoft.com/office/powerpoint/2010/main" val="216261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759733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71405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300912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396712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1499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299475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40078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427546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66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124588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pPr defTabSz="457200"/>
            <a:fld id="{7BC484E8-E40A-E842-841D-ADAAAB56DE5C}" type="datetimeFigureOut">
              <a:rPr lang="fr-FR" smtClean="0">
                <a:solidFill>
                  <a:prstClr val="black"/>
                </a:solidFill>
              </a:rPr>
              <a:pPr defTabSz="457200"/>
              <a:t>16/01/2019</a:t>
            </a:fld>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pPr defTabSz="457200"/>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pPr defTabSz="457200"/>
            <a:fld id="{144BB07B-E674-E847-921B-89EC41271B7E}" type="slidenum">
              <a:rPr lang="fr-FR" smtClean="0">
                <a:solidFill>
                  <a:prstClr val="black"/>
                </a:solidFill>
              </a:rPr>
              <a:pPr defTabSz="457200"/>
              <a:t>‹N°›</a:t>
            </a:fld>
            <a:endParaRPr lang="fr-FR">
              <a:solidFill>
                <a:prstClr val="black"/>
              </a:solidFill>
            </a:endParaRPr>
          </a:p>
        </p:txBody>
      </p:sp>
    </p:spTree>
    <p:extLst>
      <p:ext uri="{BB962C8B-B14F-4D97-AF65-F5344CB8AC3E}">
        <p14:creationId xmlns:p14="http://schemas.microsoft.com/office/powerpoint/2010/main" val="41551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l="-1000" r="-1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8137"/>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riangle isocèle 6"/>
          <p:cNvSpPr/>
          <p:nvPr userDrawn="1"/>
        </p:nvSpPr>
        <p:spPr>
          <a:xfrm rot="10800000">
            <a:off x="0" y="158"/>
            <a:ext cx="859872" cy="804384"/>
          </a:xfrm>
          <a:prstGeom prst="triangle">
            <a:avLst>
              <a:gd name="adj" fmla="val 100000"/>
            </a:avLst>
          </a:prstGeom>
          <a:solidFill>
            <a:srgbClr val="16AE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r-FR">
              <a:solidFill>
                <a:prstClr val="white"/>
              </a:solidFill>
            </a:endParaRPr>
          </a:p>
        </p:txBody>
      </p:sp>
      <p:sp>
        <p:nvSpPr>
          <p:cNvPr id="10" name="Espace réservé du pied de page 4"/>
          <p:cNvSpPr txBox="1">
            <a:spLocks/>
          </p:cNvSpPr>
          <p:nvPr userDrawn="1"/>
        </p:nvSpPr>
        <p:spPr>
          <a:xfrm>
            <a:off x="2174580" y="6426808"/>
            <a:ext cx="4833378" cy="365125"/>
          </a:xfrm>
          <a:prstGeom prst="rect">
            <a:avLst/>
          </a:prstGeom>
        </p:spPr>
        <p:txBody>
          <a:bodyPr lIns="0" tIns="0" rIns="0" bIns="0" anchor="ctr"/>
          <a:lstStyle/>
          <a:p>
            <a:pPr algn="ctr" defTabSz="457200"/>
            <a:r>
              <a:rPr lang="fr-FR" altLang="fr-FR" sz="1000" b="1" dirty="0">
                <a:solidFill>
                  <a:srgbClr val="000099"/>
                </a:solidFill>
              </a:rPr>
              <a:t>Plan National de Formation – Enseignement de spécialité « Sciences de l’Ingénieur »</a:t>
            </a:r>
          </a:p>
          <a:p>
            <a:pPr algn="ctr" defTabSz="457200"/>
            <a:r>
              <a:rPr lang="fr-FR" altLang="fr-FR" sz="1000" b="1" dirty="0">
                <a:solidFill>
                  <a:srgbClr val="000099"/>
                </a:solidFill>
              </a:rPr>
              <a:t>Lycée Raspail - 16 janvier 2019</a:t>
            </a:r>
            <a:endParaRPr lang="fr-FR" sz="1000" b="1" dirty="0">
              <a:solidFill>
                <a:srgbClr val="000099"/>
              </a:solidFill>
            </a:endParaRPr>
          </a:p>
          <a:p>
            <a:pPr defTabSz="457200"/>
            <a:endParaRPr lang="fr-FR" sz="1000" dirty="0">
              <a:solidFill>
                <a:srgbClr val="C800C8"/>
              </a:solidFill>
            </a:endParaRPr>
          </a:p>
        </p:txBody>
      </p:sp>
    </p:spTree>
    <p:extLst>
      <p:ext uri="{BB962C8B-B14F-4D97-AF65-F5344CB8AC3E}">
        <p14:creationId xmlns:p14="http://schemas.microsoft.com/office/powerpoint/2010/main" val="326814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899486" y="368845"/>
            <a:ext cx="7389490" cy="646331"/>
          </a:xfrm>
          <a:prstGeom prst="rect">
            <a:avLst/>
          </a:prstGeom>
          <a:noFill/>
        </p:spPr>
        <p:txBody>
          <a:bodyPr wrap="square" rtlCol="0">
            <a:spAutoFit/>
          </a:bodyPr>
          <a:lstStyle/>
          <a:p>
            <a:pPr algn="ctr" defTabSz="457200"/>
            <a:r>
              <a:rPr lang="fr-FR" b="1" dirty="0">
                <a:solidFill>
                  <a:srgbClr val="C0504D">
                    <a:lumMod val="50000"/>
                  </a:srgbClr>
                </a:solidFill>
              </a:rPr>
              <a:t>Plan National de Formation - 16 janvier 2019</a:t>
            </a:r>
          </a:p>
          <a:p>
            <a:pPr algn="ctr" defTabSz="457200"/>
            <a:r>
              <a:rPr lang="fr-FR" b="1" dirty="0">
                <a:solidFill>
                  <a:srgbClr val="C0504D">
                    <a:lumMod val="50000"/>
                  </a:srgbClr>
                </a:solidFill>
              </a:rPr>
              <a:t>CYCLE TERMINAL DES  SCIENCES DE L’INGÉNIEUR</a:t>
            </a:r>
          </a:p>
        </p:txBody>
      </p:sp>
      <p:sp>
        <p:nvSpPr>
          <p:cNvPr id="3" name="ZoneTexte 2"/>
          <p:cNvSpPr txBox="1"/>
          <p:nvPr/>
        </p:nvSpPr>
        <p:spPr>
          <a:xfrm>
            <a:off x="41324" y="2348880"/>
            <a:ext cx="9144000" cy="769441"/>
          </a:xfrm>
          <a:prstGeom prst="rect">
            <a:avLst/>
          </a:prstGeom>
          <a:noFill/>
        </p:spPr>
        <p:txBody>
          <a:bodyPr wrap="square" rtlCol="0">
            <a:spAutoFit/>
          </a:bodyPr>
          <a:lstStyle/>
          <a:p>
            <a:pPr algn="ctr"/>
            <a:r>
              <a:rPr lang="fr-FR" sz="4400" b="1" dirty="0" smtClean="0">
                <a:solidFill>
                  <a:schemeClr val="accent2">
                    <a:lumMod val="50000"/>
                  </a:schemeClr>
                </a:solidFill>
                <a:cs typeface="Arial" panose="020B0604020202020204" pitchFamily="34" charset="0"/>
              </a:rPr>
              <a:t>PROPOSITION DE PROGRESSION</a:t>
            </a:r>
            <a:endParaRPr lang="fr-FR" sz="4400"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2012909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1095" y="1378134"/>
            <a:ext cx="9144000" cy="5429264"/>
          </a:xfrm>
          <a:prstGeom prst="roundRect">
            <a:avLst/>
          </a:prstGeom>
          <a:solidFill>
            <a:srgbClr val="0000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14571"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4</a:t>
            </a:r>
          </a:p>
          <a:p>
            <a:pPr algn="ctr">
              <a:lnSpc>
                <a:spcPct val="107000"/>
              </a:lnSpc>
              <a:spcAft>
                <a:spcPts val="0"/>
              </a:spcAft>
            </a:pPr>
            <a:r>
              <a:rPr lang="fr-FR" sz="2400" b="1" dirty="0">
                <a:solidFill>
                  <a:schemeClr val="accent2">
                    <a:lumMod val="50000"/>
                  </a:schemeClr>
                </a:solidFill>
                <a:ea typeface="Calibri"/>
                <a:cs typeface="Times New Roman"/>
              </a:rPr>
              <a:t>Les objets connectés</a:t>
            </a:r>
          </a:p>
        </p:txBody>
      </p:sp>
      <p:sp>
        <p:nvSpPr>
          <p:cNvPr id="18" name="ZoneTexte 17"/>
          <p:cNvSpPr txBox="1"/>
          <p:nvPr/>
        </p:nvSpPr>
        <p:spPr>
          <a:xfrm>
            <a:off x="16743" y="2636912"/>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16743" y="2923215"/>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Analyser et caractériser les échanges d’information d’un système avec un réseau de communication</a:t>
            </a:r>
          </a:p>
          <a:p>
            <a:r>
              <a:rPr lang="fr-FR" sz="1400" dirty="0">
                <a:solidFill>
                  <a:schemeClr val="accent2">
                    <a:lumMod val="50000"/>
                  </a:schemeClr>
                </a:solidFill>
                <a:cs typeface="Arial" pitchFamily="34" charset="0"/>
              </a:rPr>
              <a:t>Analyser les principaux protocoles pour un réseau de communication et les supports matériels</a:t>
            </a:r>
          </a:p>
          <a:p>
            <a:r>
              <a:rPr lang="fr-FR" sz="1400" dirty="0">
                <a:solidFill>
                  <a:schemeClr val="accent2">
                    <a:lumMod val="50000"/>
                  </a:schemeClr>
                </a:solidFill>
                <a:cs typeface="Arial" pitchFamily="34" charset="0"/>
              </a:rPr>
              <a:t>Caractériser les échanges d’informations</a:t>
            </a:r>
          </a:p>
          <a:p>
            <a:r>
              <a:rPr lang="fr-FR" sz="1400" dirty="0">
                <a:solidFill>
                  <a:schemeClr val="accent2">
                    <a:lumMod val="50000"/>
                  </a:schemeClr>
                </a:solidFill>
                <a:cs typeface="Arial" pitchFamily="34" charset="0"/>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293096"/>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27213" y="4619296"/>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Architecture client/serveur, cloud</a:t>
            </a:r>
            <a:r>
              <a:rPr lang="fr-FR" altLang="zh-CN" sz="1400" dirty="0">
                <a:solidFill>
                  <a:schemeClr val="accent2">
                    <a:lumMod val="50000"/>
                  </a:schemeClr>
                </a:solidFill>
                <a:ea typeface="Arial" pitchFamily="34" charset="0"/>
                <a:cs typeface="Arial" pitchFamily="34" charset="0"/>
              </a:rPr>
              <a:t>, a</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rchitecture des réseaux de communication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Débit</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et </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vitesse de transmission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Protocoles, trames</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Supports filaires et sans fil</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Natures et caractéristiques des flux de données, des supports de communication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Débit maximal, débit utile</a:t>
            </a:r>
          </a:p>
        </p:txBody>
      </p:sp>
      <p:grpSp>
        <p:nvGrpSpPr>
          <p:cNvPr id="35" name="Groupe 34"/>
          <p:cNvGrpSpPr/>
          <p:nvPr/>
        </p:nvGrpSpPr>
        <p:grpSpPr>
          <a:xfrm>
            <a:off x="-15737" y="-15897"/>
            <a:ext cx="9167302" cy="1243032"/>
            <a:chOff x="-15737" y="-15897"/>
            <a:chExt cx="9167302" cy="1243032"/>
          </a:xfrm>
        </p:grpSpPr>
        <p:sp>
          <p:nvSpPr>
            <p:cNvPr id="36" name="ZoneTexte 35"/>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latin typeface="Arial" pitchFamily="34" charset="0"/>
                  <a:cs typeface="Arial" pitchFamily="34" charset="0"/>
                </a:rPr>
                <a:t>5 semaines</a:t>
              </a:r>
            </a:p>
          </p:txBody>
        </p:sp>
        <p:sp>
          <p:nvSpPr>
            <p:cNvPr id="37" name="Rectangle 36"/>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8" name="Rectangle 37"/>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9" name="Rectangle 38"/>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0" name="Rectangle 39"/>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schemeClr val="bg1"/>
                  </a:solidFill>
                  <a:latin typeface="Arial"/>
                  <a:ea typeface="Calibri"/>
                  <a:cs typeface="Times New Roman"/>
                </a:rPr>
                <a:t>Les objets connectés</a:t>
              </a:r>
            </a:p>
          </p:txBody>
        </p:sp>
        <p:sp>
          <p:nvSpPr>
            <p:cNvPr id="41" name="Rectangle 40"/>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2" name="Rectangle 41"/>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43" name="Rectangle 42"/>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44" name="Rectangle 43"/>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45" name="Rectangle 44"/>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46" name="Rectangle 45"/>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7" name="Rectangle 46"/>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Arial" pitchFamily="34" charset="0"/>
                  <a:cs typeface="Arial" pitchFamily="34" charset="0"/>
                </a:rPr>
                <a:t>4 semaines</a:t>
              </a:r>
            </a:p>
          </p:txBody>
        </p:sp>
        <p:sp>
          <p:nvSpPr>
            <p:cNvPr id="48" name="Rectangle 47"/>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4982517" y="-15897"/>
            <a:ext cx="1219202"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xmlns="" id="{701DDD24-C53A-48F5-A071-EB39ABDC5BF4}"/>
              </a:ext>
            </a:extLst>
          </p:cNvPr>
          <p:cNvSpPr txBox="1"/>
          <p:nvPr/>
        </p:nvSpPr>
        <p:spPr>
          <a:xfrm>
            <a:off x="5851130" y="4869160"/>
            <a:ext cx="3176635" cy="584775"/>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endParaRPr lang="fr-FR" sz="1600" b="1" dirty="0" smtClean="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Pommeau de douche « </a:t>
            </a:r>
            <a:r>
              <a:rPr lang="fr-FR" sz="1600" dirty="0" err="1" smtClean="0">
                <a:solidFill>
                  <a:schemeClr val="accent1">
                    <a:lumMod val="75000"/>
                  </a:schemeClr>
                </a:solidFill>
              </a:rPr>
              <a:t>Hydrao</a:t>
            </a:r>
            <a:r>
              <a:rPr lang="fr-FR" sz="1600" dirty="0" smtClean="0">
                <a:solidFill>
                  <a:schemeClr val="accent1">
                    <a:lumMod val="75000"/>
                  </a:schemeClr>
                </a:solidFill>
              </a:rPr>
              <a:t> »</a:t>
            </a:r>
            <a:endParaRPr lang="fr-FR"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FF00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5</a:t>
            </a:r>
          </a:p>
          <a:p>
            <a:pPr algn="ctr">
              <a:lnSpc>
                <a:spcPct val="107000"/>
              </a:lnSpc>
            </a:pPr>
            <a:r>
              <a:rPr lang="fr-FR" sz="2400" b="1" dirty="0">
                <a:solidFill>
                  <a:schemeClr val="accent2">
                    <a:lumMod val="50000"/>
                  </a:schemeClr>
                </a:solidFill>
                <a:ea typeface="Calibri"/>
                <a:cs typeface="Times New Roman"/>
              </a:rPr>
              <a:t>Des applications nomades à l’intelligence artificielle</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anose="020B0604020202020204" pitchFamily="34" charset="0"/>
              </a:rPr>
              <a:t>Imaginer une solution originale, appropriée et esthétique </a:t>
            </a:r>
          </a:p>
          <a:p>
            <a:r>
              <a:rPr lang="fr-FR" sz="1400" dirty="0">
                <a:solidFill>
                  <a:schemeClr val="accent2">
                    <a:lumMod val="50000"/>
                  </a:schemeClr>
                </a:solidFill>
                <a:cs typeface="Arial" panose="020B0604020202020204" pitchFamily="34" charset="0"/>
              </a:rPr>
              <a:t>Instrumenter tout ou partie d’un produit en vue de mesurer les  performances</a:t>
            </a:r>
          </a:p>
          <a:p>
            <a:r>
              <a:rPr lang="fr-FR" sz="1400" dirty="0">
                <a:solidFill>
                  <a:schemeClr val="accent2">
                    <a:lumMod val="50000"/>
                  </a:schemeClr>
                </a:solidFill>
                <a:cs typeface="Arial" panose="020B0604020202020204" pitchFamily="34" charset="0"/>
              </a:rPr>
              <a:t>Traduire le comportement attendu ou observé d’un objet</a:t>
            </a:r>
          </a:p>
          <a:p>
            <a:r>
              <a:rPr lang="fr-FR" sz="1400" dirty="0">
                <a:solidFill>
                  <a:schemeClr val="accent2">
                    <a:lumMod val="50000"/>
                  </a:schemeClr>
                </a:solidFill>
                <a:cs typeface="Arial" panose="020B0604020202020204" pitchFamily="34" charset="0"/>
              </a:rPr>
              <a:t>Analyser le comportement d’un objet à partir d’une description à événements discrets</a:t>
            </a:r>
          </a:p>
          <a:p>
            <a:r>
              <a:rPr lang="fr-FR" sz="1400" dirty="0">
                <a:solidFill>
                  <a:schemeClr val="accent2">
                    <a:lumMod val="50000"/>
                  </a:schemeClr>
                </a:solidFill>
                <a:cs typeface="Arial" panose="020B0604020202020204" pitchFamily="34" charset="0"/>
              </a:rPr>
              <a:t>Analyser le traitement de l’information</a:t>
            </a:r>
          </a:p>
          <a:p>
            <a:r>
              <a:rPr lang="fr-FR" sz="1400" dirty="0">
                <a:solidFill>
                  <a:schemeClr val="accent2">
                    <a:lumMod val="50000"/>
                  </a:schemeClr>
                </a:solidFill>
                <a:cs typeface="Arial" panose="020B0604020202020204" pitchFamily="34" charset="0"/>
              </a:rPr>
              <a:t>Traduire un algorithme en un programme exécutable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0" y="4725144"/>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kern="100" dirty="0">
                <a:solidFill>
                  <a:schemeClr val="accent2">
                    <a:lumMod val="50000"/>
                  </a:schemeClr>
                </a:solidFill>
                <a:ea typeface="Arial" panose="020B0604020202020204" pitchFamily="34" charset="0"/>
                <a:cs typeface="Times New Roman" panose="02020603050405020304" pitchFamily="18" charset="0"/>
              </a:rPr>
              <a:t>Design d’interface et d’interaction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Scénarios d’usage et expériences utilisateurs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Paramétrage d’une chaîne d’acquisition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Structures algorithmiques (variables, fonctions, structures séquentielles, itératives, répétitives, conditionnelles)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Algorithme, programme</a:t>
            </a:r>
            <a:r>
              <a:rPr lang="fr-FR" sz="1400" dirty="0">
                <a:solidFill>
                  <a:schemeClr val="accent2">
                    <a:lumMod val="50000"/>
                  </a:schemeClr>
                </a:solidFill>
                <a:ea typeface="Arial" panose="020B0604020202020204" pitchFamily="34" charset="0"/>
                <a:cs typeface="Times New Roman" panose="02020603050405020304" pitchFamily="18" charset="0"/>
              </a:rPr>
              <a:t>, l</a:t>
            </a:r>
            <a:r>
              <a:rPr lang="fr-FR" sz="1400" kern="100" dirty="0">
                <a:solidFill>
                  <a:schemeClr val="accent2">
                    <a:lumMod val="50000"/>
                  </a:schemeClr>
                </a:solidFill>
                <a:ea typeface="Arial" panose="020B0604020202020204" pitchFamily="34" charset="0"/>
                <a:cs typeface="Times New Roman" panose="02020603050405020304" pitchFamily="18" charset="0"/>
              </a:rPr>
              <a:t>angage de programmation </a:t>
            </a:r>
            <a:endParaRPr lang="fr-FR" sz="1400" dirty="0">
              <a:solidFill>
                <a:schemeClr val="accent2">
                  <a:lumMod val="50000"/>
                </a:schemeClr>
              </a:solidFill>
              <a:ea typeface="Arial" panose="020B060402020202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rPr>
              <a:t>Notions d’intelligence artificielle</a:t>
            </a:r>
            <a:endPar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endParaRPr>
          </a:p>
        </p:txBody>
      </p:sp>
      <p:grpSp>
        <p:nvGrpSpPr>
          <p:cNvPr id="35" name="Groupe 34"/>
          <p:cNvGrpSpPr/>
          <p:nvPr/>
        </p:nvGrpSpPr>
        <p:grpSpPr>
          <a:xfrm>
            <a:off x="-15737" y="-15897"/>
            <a:ext cx="9167302" cy="1243032"/>
            <a:chOff x="-15737" y="-15897"/>
            <a:chExt cx="9167302" cy="1243032"/>
          </a:xfrm>
        </p:grpSpPr>
        <p:sp>
          <p:nvSpPr>
            <p:cNvPr id="36" name="ZoneTexte 35"/>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37" name="Rectangle 36"/>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8" name="Rectangle 37"/>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9" name="Rectangle 38"/>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0" name="Rectangle 39"/>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1" name="Rectangle 40"/>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b="1" dirty="0">
                  <a:solidFill>
                    <a:schemeClr val="bg1"/>
                  </a:solidFill>
                  <a:latin typeface="Arial"/>
                  <a:ea typeface="Calibri"/>
                  <a:cs typeface="Times New Roman"/>
                </a:rPr>
                <a:t>Des applications nomades à l’intelligence artificielle</a:t>
              </a:r>
            </a:p>
          </p:txBody>
        </p:sp>
        <p:sp>
          <p:nvSpPr>
            <p:cNvPr id="42" name="Rectangle 41"/>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43" name="Rectangle 42"/>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44" name="Rectangle 43"/>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45" name="Rectangle 44"/>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46" name="Rectangle 45"/>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7" name="Rectangle 46"/>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8" name="Rectangle 47"/>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Arial" pitchFamily="34" charset="0"/>
                  <a:cs typeface="Arial" pitchFamily="34" charset="0"/>
                </a:rPr>
                <a:t>5 semaines</a:t>
              </a:r>
            </a:p>
          </p:txBody>
        </p:sp>
      </p:grpSp>
      <p:sp>
        <p:nvSpPr>
          <p:cNvPr id="49" name="Rectangle à coins arrondis 48"/>
          <p:cNvSpPr/>
          <p:nvPr/>
        </p:nvSpPr>
        <p:spPr>
          <a:xfrm>
            <a:off x="6170142" y="7935"/>
            <a:ext cx="1502807"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xmlns="" id="{7ABC7582-E5EF-499E-8308-E9CC226D4BC4}"/>
              </a:ext>
            </a:extLst>
          </p:cNvPr>
          <p:cNvSpPr txBox="1"/>
          <p:nvPr/>
        </p:nvSpPr>
        <p:spPr>
          <a:xfrm>
            <a:off x="6134686" y="4021613"/>
            <a:ext cx="2681347"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a:t>
            </a:r>
            <a:r>
              <a:rPr lang="fr-FR" sz="1600" b="1" dirty="0" smtClean="0">
                <a:solidFill>
                  <a:schemeClr val="accent1">
                    <a:lumMod val="75000"/>
                  </a:schemeClr>
                </a:solidFill>
              </a:rPr>
              <a:t>d’activités</a:t>
            </a:r>
            <a:endParaRPr lang="fr-FR" sz="1600" b="1"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Mini robot « </a:t>
            </a:r>
            <a:r>
              <a:rPr lang="fr-FR" sz="1600" dirty="0" err="1" smtClean="0">
                <a:solidFill>
                  <a:schemeClr val="accent1">
                    <a:lumMod val="75000"/>
                  </a:schemeClr>
                </a:solidFill>
              </a:rPr>
              <a:t>sphèro</a:t>
            </a:r>
            <a:r>
              <a:rPr lang="fr-FR" sz="1600" dirty="0" smtClean="0">
                <a:solidFill>
                  <a:schemeClr val="accent1">
                    <a:lumMod val="75000"/>
                  </a:schemeClr>
                </a:solidFill>
              </a:rPr>
              <a:t> </a:t>
            </a:r>
            <a:r>
              <a:rPr lang="fr-FR" sz="1600" dirty="0" err="1" smtClean="0">
                <a:solidFill>
                  <a:schemeClr val="accent1">
                    <a:lumMod val="75000"/>
                  </a:schemeClr>
                </a:solidFill>
              </a:rPr>
              <a:t>Bolt</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Drone « </a:t>
            </a:r>
            <a:r>
              <a:rPr lang="fr-FR" sz="1600" dirty="0" err="1" smtClean="0">
                <a:solidFill>
                  <a:schemeClr val="accent1">
                    <a:lumMod val="75000"/>
                  </a:schemeClr>
                </a:solidFill>
              </a:rPr>
              <a:t>Dji</a:t>
            </a:r>
            <a:r>
              <a:rPr lang="fr-FR" sz="1600" dirty="0" smtClean="0">
                <a:solidFill>
                  <a:schemeClr val="accent1">
                    <a:lumMod val="75000"/>
                  </a:schemeClr>
                </a:solidFill>
              </a:rPr>
              <a:t> Tello </a:t>
            </a:r>
            <a:r>
              <a:rPr lang="fr-FR" sz="1600" dirty="0" err="1" smtClean="0">
                <a:solidFill>
                  <a:schemeClr val="accent1">
                    <a:lumMod val="75000"/>
                  </a:schemeClr>
                </a:solidFill>
              </a:rPr>
              <a:t>Edu</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Maison intelligente</a:t>
            </a:r>
            <a:endParaRPr lang="fr-FR" sz="1600" dirty="0">
              <a:solidFill>
                <a:schemeClr val="accent1">
                  <a:lumMod val="75000"/>
                </a:schemeClr>
              </a:solidFill>
            </a:endParaRPr>
          </a:p>
        </p:txBody>
      </p:sp>
    </p:spTree>
    <p:extLst>
      <p:ext uri="{BB962C8B-B14F-4D97-AF65-F5344CB8AC3E}">
        <p14:creationId xmlns:p14="http://schemas.microsoft.com/office/powerpoint/2010/main" val="2088059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009999">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6</a:t>
            </a:r>
          </a:p>
          <a:p>
            <a:pPr lvl="0" algn="ctr">
              <a:lnSpc>
                <a:spcPct val="107000"/>
              </a:lnSpc>
            </a:pPr>
            <a:r>
              <a:rPr lang="fr-FR" sz="2400" b="1" dirty="0">
                <a:solidFill>
                  <a:schemeClr val="accent2">
                    <a:lumMod val="50000"/>
                  </a:schemeClr>
                </a:solidFill>
                <a:ea typeface="Calibri"/>
                <a:cs typeface="Times New Roman"/>
              </a:rPr>
              <a:t>L’assistance aux personnes </a:t>
            </a:r>
          </a:p>
        </p:txBody>
      </p:sp>
      <p:sp>
        <p:nvSpPr>
          <p:cNvPr id="18" name="ZoneTexte 17"/>
          <p:cNvSpPr txBox="1"/>
          <p:nvPr/>
        </p:nvSpPr>
        <p:spPr>
          <a:xfrm>
            <a:off x="-15737"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3"/>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kern="100" dirty="0">
                <a:solidFill>
                  <a:schemeClr val="accent2">
                    <a:lumMod val="50000"/>
                  </a:schemeClr>
                </a:solidFill>
                <a:ea typeface="Arial" panose="020B0604020202020204" pitchFamily="34" charset="0"/>
                <a:cs typeface="Times New Roman" panose="02020603050405020304" pitchFamily="18" charset="0"/>
              </a:rPr>
              <a:t>Analyser le besoin, l’organisation matérielle et fonctionnelle d’un produit par une démarche d’ingénierie système</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Proposer et justifier des hypothèses ou simplification en vue d’une modélisation</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sous une forme graphique une structure, un mécanisme ou un circuit</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les mouvements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cs typeface="Times New Roman" panose="02020603050405020304" pitchFamily="18" charset="0"/>
              </a:rPr>
              <a:t>Modéliser les actions mécaniques</a:t>
            </a:r>
            <a:endParaRPr lang="fr-FR" sz="1400" dirty="0">
              <a:solidFill>
                <a:schemeClr val="accent2">
                  <a:lumMod val="50000"/>
                </a:schemeClr>
              </a:solidFill>
              <a:ea typeface="Calibri" panose="020F0502020204030204" pitchFamily="34" charset="0"/>
              <a:cs typeface="Times New Roman" panose="02020603050405020304" pitchFamily="18" charset="0"/>
            </a:endParaRPr>
          </a:p>
          <a:p>
            <a:r>
              <a:rPr lang="fr-FR" sz="1400" kern="100" dirty="0">
                <a:solidFill>
                  <a:schemeClr val="accent2">
                    <a:lumMod val="50000"/>
                  </a:schemeClr>
                </a:solidFill>
                <a:ea typeface="Arial" panose="020B0604020202020204" pitchFamily="34" charset="0"/>
              </a:rPr>
              <a:t>Représenter une solution originale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38536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4571" y="4617422"/>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anose="020B0604020202020204" pitchFamily="34" charset="0"/>
              </a:rPr>
              <a:t>Diagrammes fonctionnels, définition des exigences et des critères associés, cas d’utilisations (en lecture), analyse structurelle</a:t>
            </a:r>
          </a:p>
          <a:p>
            <a:r>
              <a:rPr lang="fr-FR" sz="1400" dirty="0">
                <a:solidFill>
                  <a:schemeClr val="accent2">
                    <a:lumMod val="50000"/>
                  </a:schemeClr>
                </a:solidFill>
                <a:cs typeface="Arial" panose="020B0604020202020204" pitchFamily="34" charset="0"/>
              </a:rPr>
              <a:t>Hypothèses simplificatrices</a:t>
            </a:r>
          </a:p>
          <a:p>
            <a:r>
              <a:rPr lang="fr-FR" sz="1400" dirty="0">
                <a:solidFill>
                  <a:schemeClr val="accent2">
                    <a:lumMod val="50000"/>
                  </a:schemeClr>
                </a:solidFill>
                <a:cs typeface="Arial" panose="020B0604020202020204" pitchFamily="34" charset="0"/>
              </a:rPr>
              <a:t>Modélisation plane</a:t>
            </a:r>
          </a:p>
          <a:p>
            <a:r>
              <a:rPr lang="fr-FR" sz="1400" dirty="0">
                <a:solidFill>
                  <a:schemeClr val="accent2">
                    <a:lumMod val="50000"/>
                  </a:schemeClr>
                </a:solidFill>
                <a:cs typeface="Arial" panose="020B0604020202020204" pitchFamily="34" charset="0"/>
              </a:rPr>
              <a:t>Liaisons, schéma cinématique, graphe de liaisons et des actions mécaniques</a:t>
            </a:r>
          </a:p>
          <a:p>
            <a:r>
              <a:rPr lang="fr-FR" sz="1400" dirty="0">
                <a:solidFill>
                  <a:schemeClr val="accent2">
                    <a:lumMod val="50000"/>
                  </a:schemeClr>
                </a:solidFill>
                <a:cs typeface="Arial" panose="020B0604020202020204" pitchFamily="34" charset="0"/>
              </a:rPr>
              <a:t>Torseurs cinématiques et d’actions mécaniques transmissibles</a:t>
            </a:r>
          </a:p>
          <a:p>
            <a:r>
              <a:rPr lang="fr-FR" sz="1400" dirty="0">
                <a:solidFill>
                  <a:schemeClr val="accent2">
                    <a:lumMod val="50000"/>
                  </a:schemeClr>
                </a:solidFill>
                <a:cs typeface="Arial" panose="020B0604020202020204" pitchFamily="34" charset="0"/>
              </a:rPr>
              <a:t>Réciprocité mouvement relatif/actions mécaniques associées</a:t>
            </a:r>
          </a:p>
          <a:p>
            <a:r>
              <a:rPr lang="fr-FR" sz="1400" dirty="0">
                <a:solidFill>
                  <a:schemeClr val="accent2">
                    <a:lumMod val="50000"/>
                  </a:schemeClr>
                </a:solidFill>
                <a:cs typeface="Arial" panose="020B0604020202020204" pitchFamily="34" charset="0"/>
              </a:rPr>
              <a:t>Comportement cinématique par modeleur volumique</a:t>
            </a:r>
            <a:endPar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endParaRPr>
          </a:p>
        </p:txBody>
      </p:sp>
      <p:grpSp>
        <p:nvGrpSpPr>
          <p:cNvPr id="35" name="Groupe 34"/>
          <p:cNvGrpSpPr/>
          <p:nvPr/>
        </p:nvGrpSpPr>
        <p:grpSpPr>
          <a:xfrm>
            <a:off x="-15737" y="-15897"/>
            <a:ext cx="9167302" cy="1243032"/>
            <a:chOff x="-15737" y="-15897"/>
            <a:chExt cx="9167302" cy="1243032"/>
          </a:xfrm>
        </p:grpSpPr>
        <p:sp>
          <p:nvSpPr>
            <p:cNvPr id="36" name="ZoneTexte 35"/>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b="1" dirty="0">
                  <a:solidFill>
                    <a:schemeClr val="bg1"/>
                  </a:solidFill>
                  <a:latin typeface="Arial" pitchFamily="34" charset="0"/>
                  <a:cs typeface="Arial" pitchFamily="34" charset="0"/>
                </a:rPr>
                <a:t>5 semaines</a:t>
              </a:r>
            </a:p>
          </p:txBody>
        </p:sp>
        <p:sp>
          <p:nvSpPr>
            <p:cNvPr id="37" name="Rectangle 36"/>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8" name="Rectangle 37"/>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9" name="Rectangle 38"/>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0" name="Rectangle 39"/>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1" name="Rectangle 40"/>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2" name="Rectangle 41"/>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schemeClr val="bg1"/>
                  </a:solidFill>
                  <a:latin typeface="Arial"/>
                  <a:ea typeface="Calibri"/>
                  <a:cs typeface="Times New Roman"/>
                </a:rPr>
                <a:t>L’assistance aux personnes </a:t>
              </a:r>
            </a:p>
          </p:txBody>
        </p:sp>
        <p:sp>
          <p:nvSpPr>
            <p:cNvPr id="43" name="Rectangle 42"/>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44" name="Rectangle 43"/>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45" name="Rectangle 44"/>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46" name="Rectangle 45"/>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7" name="Rectangle 46"/>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8" name="Rectangle 47"/>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7672949" y="-17487"/>
            <a:ext cx="1471052"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xmlns="" id="{0C7340B7-0CA1-4A36-81E8-5E7973A28EDD}"/>
              </a:ext>
            </a:extLst>
          </p:cNvPr>
          <p:cNvSpPr txBox="1"/>
          <p:nvPr/>
        </p:nvSpPr>
        <p:spPr>
          <a:xfrm>
            <a:off x="5868144" y="4985881"/>
            <a:ext cx="3024336"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Baignoire « </a:t>
            </a:r>
            <a:r>
              <a:rPr lang="fr-FR" sz="1600" dirty="0" err="1" smtClean="0">
                <a:solidFill>
                  <a:schemeClr val="accent1">
                    <a:lumMod val="75000"/>
                  </a:schemeClr>
                </a:solidFill>
              </a:rPr>
              <a:t>Transcare</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Exosquelette de manutention</a:t>
            </a:r>
          </a:p>
          <a:p>
            <a:pPr marL="285750" indent="-285750">
              <a:buFont typeface="Wingdings" panose="05000000000000000000" pitchFamily="2" charset="2"/>
              <a:buChar char="§"/>
            </a:pPr>
            <a:r>
              <a:rPr lang="fr-FR" sz="1600" dirty="0" err="1">
                <a:solidFill>
                  <a:schemeClr val="accent1">
                    <a:lumMod val="75000"/>
                  </a:schemeClr>
                </a:solidFill>
              </a:rPr>
              <a:t>Robuwalker</a:t>
            </a:r>
            <a:r>
              <a:rPr lang="fr-FR" sz="1600" dirty="0">
                <a:solidFill>
                  <a:schemeClr val="accent1">
                    <a:lumMod val="75000"/>
                  </a:schemeClr>
                </a:solidFill>
              </a:rPr>
              <a:t> (SI 2016)</a:t>
            </a:r>
          </a:p>
          <a:p>
            <a:pPr marL="285750" indent="-285750">
              <a:buFont typeface="Wingdings" panose="05000000000000000000" pitchFamily="2" charset="2"/>
              <a:buChar char="§"/>
            </a:pPr>
            <a:r>
              <a:rPr lang="fr-FR" sz="1600" dirty="0">
                <a:solidFill>
                  <a:schemeClr val="accent1">
                    <a:lumMod val="75000"/>
                  </a:schemeClr>
                </a:solidFill>
              </a:rPr>
              <a:t>Système tangible (SI 2017</a:t>
            </a:r>
            <a:r>
              <a:rPr lang="fr-FR" sz="1600" dirty="0" smtClean="0">
                <a:solidFill>
                  <a:schemeClr val="accent1">
                    <a:lumMod val="75000"/>
                  </a:schemeClr>
                </a:solidFill>
              </a:rPr>
              <a:t>)</a:t>
            </a:r>
            <a:endParaRPr lang="fr-FR" sz="1600" dirty="0">
              <a:solidFill>
                <a:schemeClr val="accent1">
                  <a:lumMod val="75000"/>
                </a:schemeClr>
              </a:solidFill>
            </a:endParaRPr>
          </a:p>
        </p:txBody>
      </p:sp>
    </p:spTree>
    <p:extLst>
      <p:ext uri="{BB962C8B-B14F-4D97-AF65-F5344CB8AC3E}">
        <p14:creationId xmlns:p14="http://schemas.microsoft.com/office/powerpoint/2010/main" val="4091730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14486" y="45900"/>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41321" y="3117971"/>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52" name="Groupe 51"/>
          <p:cNvGrpSpPr/>
          <p:nvPr/>
        </p:nvGrpSpPr>
        <p:grpSpPr>
          <a:xfrm>
            <a:off x="-10530" y="3650079"/>
            <a:ext cx="9154530" cy="2694789"/>
            <a:chOff x="-10530" y="3650079"/>
            <a:chExt cx="9154530" cy="2694789"/>
          </a:xfrm>
        </p:grpSpPr>
        <p:sp>
          <p:nvSpPr>
            <p:cNvPr id="53" name="Rectangle 52"/>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Grand oral</a:t>
              </a:r>
            </a:p>
          </p:txBody>
        </p:sp>
        <p:sp>
          <p:nvSpPr>
            <p:cNvPr id="54" name="Rectangle 53"/>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55" name="Rectangle 54"/>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57" name="Rectangle 56"/>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0" name="Rectangle 89"/>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91" name="Rectangle 90"/>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92" name="Rectangle 91"/>
            <p:cNvSpPr/>
            <p:nvPr/>
          </p:nvSpPr>
          <p:spPr>
            <a:xfrm>
              <a:off x="5155431" y="4189878"/>
              <a:ext cx="1066272" cy="286981"/>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93" name="Rectangle 92"/>
            <p:cNvSpPr/>
            <p:nvPr/>
          </p:nvSpPr>
          <p:spPr>
            <a:xfrm>
              <a:off x="6579557" y="4189878"/>
              <a:ext cx="1103033" cy="279821"/>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94" name="Rectangle 93"/>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5" name="Rectangle 94"/>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6" name="Rectangle 95"/>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7" name="Rectangle 96"/>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8" name="Rectangle 97"/>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99" name="Rectangle 98"/>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00" name="Rectangle 99"/>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1" name="Rectangle 100"/>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2" name="Rectangle 101"/>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3" name="Rectangle 102"/>
            <p:cNvSpPr/>
            <p:nvPr/>
          </p:nvSpPr>
          <p:spPr>
            <a:xfrm>
              <a:off x="6579557" y="4467307"/>
              <a:ext cx="1103033"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104" name="Rectangle 103"/>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5" name="Rectangle 104"/>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106" name="Rectangle 105"/>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107" name="Rectangle 106"/>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108" name="Rectangle 107"/>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09" name="Rectangle 108"/>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10" name="Rectangle 109"/>
            <p:cNvSpPr/>
            <p:nvPr/>
          </p:nvSpPr>
          <p:spPr>
            <a:xfrm>
              <a:off x="6579557" y="4735956"/>
              <a:ext cx="1103033"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11" name="Rectangle 110"/>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112" name="Rectangle 111"/>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grpSp>
        <p:nvGrpSpPr>
          <p:cNvPr id="132" name="Groupe 131"/>
          <p:cNvGrpSpPr/>
          <p:nvPr/>
        </p:nvGrpSpPr>
        <p:grpSpPr>
          <a:xfrm>
            <a:off x="-10530" y="504575"/>
            <a:ext cx="9165525" cy="2125899"/>
            <a:chOff x="-10530" y="504575"/>
            <a:chExt cx="9165525" cy="2125899"/>
          </a:xfrm>
        </p:grpSpPr>
        <p:sp>
          <p:nvSpPr>
            <p:cNvPr id="133" name="Rectangle 132"/>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134" name="Rectangle 133"/>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135" name="Rectangle 134"/>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136" name="Rectangle 135"/>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137" name="Rectangle 136"/>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138" name="Rectangle 137"/>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139" name="Rectangle 138"/>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140" name="Rectangle 139"/>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141" name="Rectangle 140"/>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142" name="Rectangle 141"/>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143" name="Rectangle 142"/>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144" name="Rectangle 143"/>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145" name="Rectangle 144"/>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146" name="Rectangle 145"/>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147" name="Rectangle 146"/>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148" name="Rectangle 147"/>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149" name="Rectangle 148"/>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150" name="Rectangle 149"/>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première</a:t>
              </a:r>
            </a:p>
          </p:txBody>
        </p:sp>
        <p:sp>
          <p:nvSpPr>
            <p:cNvPr id="151" name="Rectangle 150"/>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152" name="Rectangle 151"/>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spTree>
    <p:extLst>
      <p:ext uri="{BB962C8B-B14F-4D97-AF65-F5344CB8AC3E}">
        <p14:creationId xmlns:p14="http://schemas.microsoft.com/office/powerpoint/2010/main" val="652593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77933C">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7</a:t>
            </a:r>
          </a:p>
          <a:p>
            <a:pPr lvl="0" algn="ctr"/>
            <a:r>
              <a:rPr lang="fr-FR" sz="2400" b="1" dirty="0">
                <a:solidFill>
                  <a:schemeClr val="accent2">
                    <a:lumMod val="50000"/>
                  </a:schemeClr>
                </a:solidFill>
                <a:cs typeface="Arial" pitchFamily="34" charset="0"/>
              </a:rPr>
              <a:t>Les structures, enveloppes et systèmes mécaniques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317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Proposer et justifier des hypothèses ou simplification en vue d’une modélisation</a:t>
            </a:r>
          </a:p>
          <a:p>
            <a:r>
              <a:rPr lang="fr-FR" sz="1400" dirty="0">
                <a:solidFill>
                  <a:schemeClr val="accent2">
                    <a:lumMod val="50000"/>
                  </a:schemeClr>
                </a:solidFill>
              </a:rPr>
              <a:t>Analyser les charges appliquées à un ouvrage ou une structure</a:t>
            </a:r>
          </a:p>
          <a:p>
            <a:r>
              <a:rPr lang="fr-FR" sz="1400" dirty="0">
                <a:solidFill>
                  <a:schemeClr val="accent2">
                    <a:lumMod val="50000"/>
                  </a:schemeClr>
                </a:solidFill>
              </a:rPr>
              <a:t>Modéliser les actions mécaniques </a:t>
            </a:r>
          </a:p>
          <a:p>
            <a:r>
              <a:rPr lang="fr-FR" sz="1400" dirty="0">
                <a:solidFill>
                  <a:schemeClr val="accent2">
                    <a:lumMod val="50000"/>
                  </a:schemeClr>
                </a:solidFill>
              </a:rPr>
              <a:t>Déterminer les actions mécaniques (inconnues statiques de liaisons ou action mécanique extérieure) menant à un équilibre statique d’un mécanisme, d’un ouvrage ou d’une structure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1" y="4509120"/>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9715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Charge permanente, charge d’exploitation</a:t>
            </a:r>
          </a:p>
          <a:p>
            <a:r>
              <a:rPr lang="fr-FR" sz="1400" dirty="0">
                <a:solidFill>
                  <a:schemeClr val="accent2">
                    <a:lumMod val="50000"/>
                  </a:schemeClr>
                </a:solidFill>
              </a:rPr>
              <a:t>Torseurs d’actions mécaniques transmissibles, de contact ou à distance</a:t>
            </a:r>
          </a:p>
          <a:p>
            <a:r>
              <a:rPr lang="fr-FR" sz="1400" dirty="0">
                <a:solidFill>
                  <a:schemeClr val="accent2">
                    <a:lumMod val="50000"/>
                  </a:schemeClr>
                </a:solidFill>
              </a:rPr>
              <a:t>Principe Fondamental de la statique </a:t>
            </a:r>
          </a:p>
          <a:p>
            <a:r>
              <a:rPr lang="fr-FR" sz="1400" dirty="0">
                <a:solidFill>
                  <a:schemeClr val="accent2">
                    <a:lumMod val="50000"/>
                  </a:schemeClr>
                </a:solidFill>
              </a:rPr>
              <a:t>Modèle de frottement – Coulomb</a:t>
            </a:r>
          </a:p>
          <a:p>
            <a:r>
              <a:rPr lang="fr-FR" sz="1400" dirty="0">
                <a:solidFill>
                  <a:schemeClr val="accent2">
                    <a:lumMod val="50000"/>
                  </a:schemeClr>
                </a:solidFill>
              </a:rPr>
              <a:t>Méthodes de résolution analytique et numérique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2" name="Groupe 1"/>
          <p:cNvGrpSpPr/>
          <p:nvPr/>
        </p:nvGrpSpPr>
        <p:grpSpPr>
          <a:xfrm>
            <a:off x="-5266" y="-11578"/>
            <a:ext cx="9154531" cy="1326284"/>
            <a:chOff x="-10531" y="4460315"/>
            <a:chExt cx="9154531" cy="1326284"/>
          </a:xfrm>
        </p:grpSpPr>
        <p:sp>
          <p:nvSpPr>
            <p:cNvPr id="27" name="Rectangle 26"/>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8" name="Rectangle 27"/>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29" name="Rectangle 28"/>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0" name="Rectangle 29"/>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31" name="Rectangle 30"/>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32" name="Rectangle 31"/>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33" name="Rectangle 32"/>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4" name="Rectangle 33"/>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5" name="Rectangle 34"/>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36" name="Rectangle 35"/>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37" name="Rectangle 36"/>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38" name="Rectangle 37"/>
            <p:cNvSpPr/>
            <p:nvPr/>
          </p:nvSpPr>
          <p:spPr>
            <a:xfrm>
              <a:off x="-10531" y="4731579"/>
              <a:ext cx="1153361"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Les structures, enveloppes</a:t>
              </a:r>
            </a:p>
            <a:p>
              <a:pPr lvl="0" algn="ctr"/>
              <a:r>
                <a:rPr lang="fr-FR" sz="1200" b="1" dirty="0">
                  <a:solidFill>
                    <a:prstClr val="black"/>
                  </a:solidFill>
                  <a:latin typeface="Arial" pitchFamily="34" charset="0"/>
                  <a:cs typeface="Arial" pitchFamily="34" charset="0"/>
                </a:rPr>
                <a:t> et systèmes mécaniques</a:t>
              </a:r>
            </a:p>
          </p:txBody>
        </p:sp>
        <p:sp>
          <p:nvSpPr>
            <p:cNvPr id="39" name="Rectangle 38"/>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40" name="Rectangle 39"/>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41" name="Rectangle 40"/>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60" name="Rectangle 59"/>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61" name="Rectangle 60"/>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62" name="Rectangle 61"/>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42" name="Rectangle à coins arrondis 41"/>
          <p:cNvSpPr/>
          <p:nvPr/>
        </p:nvSpPr>
        <p:spPr>
          <a:xfrm>
            <a:off x="-2307" y="-17488"/>
            <a:ext cx="1147446" cy="1332193"/>
          </a:xfrm>
          <a:prstGeom prst="roundRect">
            <a:avLst/>
          </a:prstGeom>
          <a:noFill/>
          <a:ln w="3810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4" name="Rectangle à coins arrondis 43"/>
          <p:cNvSpPr/>
          <p:nvPr/>
        </p:nvSpPr>
        <p:spPr>
          <a:xfrm>
            <a:off x="-1" y="-17490"/>
            <a:ext cx="1145139"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3" name="ZoneTexte 42">
            <a:extLst>
              <a:ext uri="{FF2B5EF4-FFF2-40B4-BE49-F238E27FC236}">
                <a16:creationId xmlns:a16="http://schemas.microsoft.com/office/drawing/2014/main" xmlns="" id="{10FFA483-3A13-493B-8F3A-F15A936BBB26}"/>
              </a:ext>
            </a:extLst>
          </p:cNvPr>
          <p:cNvSpPr txBox="1"/>
          <p:nvPr/>
        </p:nvSpPr>
        <p:spPr>
          <a:xfrm>
            <a:off x="6527201" y="4304709"/>
            <a:ext cx="2321307"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Pont </a:t>
            </a:r>
            <a:r>
              <a:rPr lang="fr-FR" sz="1600" dirty="0">
                <a:solidFill>
                  <a:schemeClr val="accent1">
                    <a:lumMod val="75000"/>
                  </a:schemeClr>
                </a:solidFill>
              </a:rPr>
              <a:t>de Millau</a:t>
            </a:r>
          </a:p>
          <a:p>
            <a:pPr marL="285750" indent="-285750">
              <a:buFont typeface="Wingdings" panose="05000000000000000000" pitchFamily="2" charset="2"/>
              <a:buChar char="§"/>
            </a:pPr>
            <a:r>
              <a:rPr lang="fr-FR" sz="1600" dirty="0" smtClean="0">
                <a:solidFill>
                  <a:schemeClr val="accent1">
                    <a:lumMod val="75000"/>
                  </a:schemeClr>
                </a:solidFill>
              </a:rPr>
              <a:t>Robot tout terrain (SI 2016)</a:t>
            </a:r>
          </a:p>
          <a:p>
            <a:pPr marL="285750" indent="-285750">
              <a:buFont typeface="Wingdings" panose="05000000000000000000" pitchFamily="2" charset="2"/>
              <a:buChar char="§"/>
            </a:pPr>
            <a:r>
              <a:rPr lang="fr-FR" sz="1600" dirty="0" err="1" smtClean="0">
                <a:solidFill>
                  <a:schemeClr val="accent1">
                    <a:lumMod val="75000"/>
                  </a:schemeClr>
                </a:solidFill>
              </a:rPr>
              <a:t>Tri’Ode</a:t>
            </a:r>
            <a:r>
              <a:rPr lang="fr-FR" sz="1600" dirty="0" smtClean="0">
                <a:solidFill>
                  <a:schemeClr val="accent1">
                    <a:lumMod val="75000"/>
                  </a:schemeClr>
                </a:solidFill>
              </a:rPr>
              <a:t> (SI 2016)</a:t>
            </a:r>
            <a:endParaRPr lang="fr-FR" sz="1600" dirty="0">
              <a:solidFill>
                <a:schemeClr val="accent1">
                  <a:lumMod val="75000"/>
                </a:schemeClr>
              </a:solidFill>
            </a:endParaRPr>
          </a:p>
        </p:txBody>
      </p:sp>
    </p:spTree>
    <p:extLst>
      <p:ext uri="{BB962C8B-B14F-4D97-AF65-F5344CB8AC3E}">
        <p14:creationId xmlns:p14="http://schemas.microsoft.com/office/powerpoint/2010/main" val="2050041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7030A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8</a:t>
            </a:r>
          </a:p>
          <a:p>
            <a:pPr lvl="0" algn="ctr">
              <a:lnSpc>
                <a:spcPct val="107000"/>
              </a:lnSpc>
              <a:spcAft>
                <a:spcPts val="800"/>
              </a:spcAft>
            </a:pPr>
            <a:r>
              <a:rPr lang="fr-FR" sz="2400" b="1" dirty="0">
                <a:solidFill>
                  <a:schemeClr val="accent2">
                    <a:lumMod val="50000"/>
                  </a:schemeClr>
                </a:solidFill>
                <a:cs typeface="Arial" pitchFamily="34" charset="0"/>
              </a:rPr>
              <a:t>Les produits intelligents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2</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59667"/>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Analyser le comportement d’un objet à partir d’une description à événements discrets</a:t>
            </a:r>
          </a:p>
          <a:p>
            <a:r>
              <a:rPr lang="fr-FR" sz="1400" dirty="0">
                <a:solidFill>
                  <a:schemeClr val="accent2">
                    <a:lumMod val="50000"/>
                  </a:schemeClr>
                </a:solidFill>
              </a:rPr>
              <a:t>Traduire le comportement attendu ou observé d’un objet</a:t>
            </a:r>
          </a:p>
          <a:p>
            <a:r>
              <a:rPr lang="fr-FR" sz="1400" dirty="0">
                <a:solidFill>
                  <a:schemeClr val="accent2">
                    <a:lumMod val="50000"/>
                  </a:schemeClr>
                </a:solidFill>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25144"/>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Diagramme d’états-transitions</a:t>
            </a:r>
          </a:p>
          <a:p>
            <a:r>
              <a:rPr lang="fr-FR" sz="1400" dirty="0">
                <a:solidFill>
                  <a:schemeClr val="accent2">
                    <a:lumMod val="50000"/>
                  </a:schemeClr>
                </a:solidFill>
              </a:rPr>
              <a:t>Algorithme</a:t>
            </a:r>
          </a:p>
          <a:p>
            <a:r>
              <a:rPr lang="fr-FR" sz="1400" dirty="0">
                <a:solidFill>
                  <a:schemeClr val="accent2">
                    <a:lumMod val="50000"/>
                  </a:schemeClr>
                </a:solidFill>
              </a:rPr>
              <a:t>Comportement séquentiel</a:t>
            </a:r>
          </a:p>
          <a:p>
            <a:r>
              <a:rPr lang="fr-FR" sz="1400" dirty="0">
                <a:solidFill>
                  <a:schemeClr val="accent2">
                    <a:lumMod val="50000"/>
                  </a:schemeClr>
                </a:solidFill>
              </a:rPr>
              <a:t>Structures algorithmiques (variables, fonctions, structures séquentielles, itératives, répétitives, conditionnelles)</a:t>
            </a:r>
          </a:p>
          <a:p>
            <a:r>
              <a:rPr lang="fr-FR" sz="1400" dirty="0">
                <a:solidFill>
                  <a:schemeClr val="accent2">
                    <a:lumMod val="50000"/>
                  </a:schemeClr>
                </a:solidFill>
              </a:rPr>
              <a:t>Carte microcontrôleur</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84" name="Groupe 83"/>
          <p:cNvGrpSpPr/>
          <p:nvPr/>
        </p:nvGrpSpPr>
        <p:grpSpPr>
          <a:xfrm>
            <a:off x="-5265" y="-11578"/>
            <a:ext cx="9154530" cy="1326284"/>
            <a:chOff x="-10530" y="4460315"/>
            <a:chExt cx="9154530" cy="1326284"/>
          </a:xfrm>
        </p:grpSpPr>
        <p:sp>
          <p:nvSpPr>
            <p:cNvPr id="85" name="Rectangle 84"/>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86" name="Rectangle 85"/>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87" name="Rectangle 86"/>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88" name="Rectangle 87"/>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89" name="Rectangle 88"/>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a:t>
              </a:r>
              <a:r>
                <a:rPr lang="fr-FR" sz="1200" dirty="0">
                  <a:solidFill>
                    <a:prstClr val="black"/>
                  </a:solidFill>
                  <a:latin typeface="Arial" pitchFamily="34" charset="0"/>
                  <a:cs typeface="Arial" pitchFamily="34" charset="0"/>
                </a:rPr>
                <a:t>semaines</a:t>
              </a:r>
            </a:p>
          </p:txBody>
        </p:sp>
        <p:sp>
          <p:nvSpPr>
            <p:cNvPr id="90" name="Rectangle 89"/>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a:t>
              </a:r>
              <a:r>
                <a:rPr lang="fr-FR" sz="1200" b="1" dirty="0">
                  <a:solidFill>
                    <a:prstClr val="white"/>
                  </a:solidFill>
                  <a:latin typeface="Arial" pitchFamily="34" charset="0"/>
                  <a:cs typeface="Arial" pitchFamily="34" charset="0"/>
                </a:rPr>
                <a:t>semaines</a:t>
              </a:r>
            </a:p>
          </p:txBody>
        </p:sp>
        <p:sp>
          <p:nvSpPr>
            <p:cNvPr id="91" name="Rectangle 90"/>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92" name="Rectangle 91"/>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93" name="Rectangle 92"/>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94" name="Rectangle 93"/>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95" name="Rectangle 94"/>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96" name="Rectangle 95"/>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97" name="Rectangle 96"/>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b="1" dirty="0">
                  <a:solidFill>
                    <a:prstClr val="black"/>
                  </a:solidFill>
                  <a:latin typeface="Arial" pitchFamily="34" charset="0"/>
                  <a:cs typeface="Arial" pitchFamily="34" charset="0"/>
                </a:rPr>
                <a:t>Les produits intelligents</a:t>
              </a:r>
            </a:p>
          </p:txBody>
        </p:sp>
        <p:sp>
          <p:nvSpPr>
            <p:cNvPr id="98" name="Rectangle 97"/>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99" name="Rectangle 98"/>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00" name="Rectangle 99"/>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01" name="Rectangle 100"/>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02" name="Rectangle 101"/>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1145139" y="-17489"/>
            <a:ext cx="1062708"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xmlns="" id="{7ABC7582-E5EF-499E-8308-E9CC226D4BC4}"/>
              </a:ext>
            </a:extLst>
          </p:cNvPr>
          <p:cNvSpPr txBox="1"/>
          <p:nvPr/>
        </p:nvSpPr>
        <p:spPr>
          <a:xfrm>
            <a:off x="6159207" y="4138843"/>
            <a:ext cx="2681347" cy="830997"/>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Mini robot « </a:t>
            </a:r>
            <a:r>
              <a:rPr lang="fr-FR" sz="1600" dirty="0" err="1" smtClean="0">
                <a:solidFill>
                  <a:schemeClr val="accent1">
                    <a:lumMod val="75000"/>
                  </a:schemeClr>
                </a:solidFill>
              </a:rPr>
              <a:t>sphèro</a:t>
            </a:r>
            <a:r>
              <a:rPr lang="fr-FR" sz="1600" dirty="0" smtClean="0">
                <a:solidFill>
                  <a:schemeClr val="accent1">
                    <a:lumMod val="75000"/>
                  </a:schemeClr>
                </a:solidFill>
              </a:rPr>
              <a:t> </a:t>
            </a:r>
            <a:r>
              <a:rPr lang="fr-FR" sz="1600" dirty="0" err="1" smtClean="0">
                <a:solidFill>
                  <a:schemeClr val="accent1">
                    <a:lumMod val="75000"/>
                  </a:schemeClr>
                </a:solidFill>
              </a:rPr>
              <a:t>Bolt</a:t>
            </a:r>
            <a:r>
              <a:rPr lang="fr-FR" sz="1600" dirty="0" smtClean="0">
                <a:solidFill>
                  <a:schemeClr val="accent1">
                    <a:lumMod val="75000"/>
                  </a:schemeClr>
                </a:solidFill>
              </a:rPr>
              <a:t> »</a:t>
            </a:r>
          </a:p>
          <a:p>
            <a:pPr marL="285750" indent="-285750">
              <a:buFont typeface="Wingdings" panose="05000000000000000000" pitchFamily="2" charset="2"/>
              <a:buChar char="§"/>
            </a:pPr>
            <a:r>
              <a:rPr lang="fr-FR" sz="1600" dirty="0" smtClean="0">
                <a:solidFill>
                  <a:schemeClr val="accent1">
                    <a:lumMod val="75000"/>
                  </a:schemeClr>
                </a:solidFill>
              </a:rPr>
              <a:t>Drone « </a:t>
            </a:r>
            <a:r>
              <a:rPr lang="fr-FR" sz="1600" dirty="0" err="1" smtClean="0">
                <a:solidFill>
                  <a:schemeClr val="accent1">
                    <a:lumMod val="75000"/>
                  </a:schemeClr>
                </a:solidFill>
              </a:rPr>
              <a:t>Dji</a:t>
            </a:r>
            <a:r>
              <a:rPr lang="fr-FR" sz="1600" dirty="0" smtClean="0">
                <a:solidFill>
                  <a:schemeClr val="accent1">
                    <a:lumMod val="75000"/>
                  </a:schemeClr>
                </a:solidFill>
              </a:rPr>
              <a:t> Tello </a:t>
            </a:r>
            <a:r>
              <a:rPr lang="fr-FR" sz="1600" dirty="0" err="1" smtClean="0">
                <a:solidFill>
                  <a:schemeClr val="accent1">
                    <a:lumMod val="75000"/>
                  </a:schemeClr>
                </a:solidFill>
              </a:rPr>
              <a:t>Edu</a:t>
            </a:r>
            <a:r>
              <a:rPr lang="fr-FR" sz="1600" dirty="0" smtClean="0">
                <a:solidFill>
                  <a:schemeClr val="accent1">
                    <a:lumMod val="75000"/>
                  </a:schemeClr>
                </a:solidFill>
              </a:rPr>
              <a:t> »</a:t>
            </a:r>
            <a:endParaRPr lang="fr-FR" sz="1600" dirty="0">
              <a:solidFill>
                <a:schemeClr val="accent1">
                  <a:lumMod val="75000"/>
                </a:schemeClr>
              </a:solidFill>
            </a:endParaRPr>
          </a:p>
        </p:txBody>
      </p:sp>
    </p:spTree>
    <p:extLst>
      <p:ext uri="{BB962C8B-B14F-4D97-AF65-F5344CB8AC3E}">
        <p14:creationId xmlns:p14="http://schemas.microsoft.com/office/powerpoint/2010/main" val="2098180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CC99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9</a:t>
            </a:r>
          </a:p>
          <a:p>
            <a:pPr lvl="0" algn="ctr">
              <a:lnSpc>
                <a:spcPct val="107000"/>
              </a:lnSpc>
            </a:pPr>
            <a:r>
              <a:rPr lang="fr-FR" sz="2400" b="1" dirty="0">
                <a:solidFill>
                  <a:schemeClr val="accent2">
                    <a:lumMod val="50000"/>
                  </a:schemeClr>
                </a:solidFill>
                <a:ea typeface="Calibri"/>
              </a:rPr>
              <a:t>Les réseaux et l’internet des objets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3</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21" name="ZoneTexte 20"/>
          <p:cNvSpPr txBox="1"/>
          <p:nvPr/>
        </p:nvSpPr>
        <p:spPr>
          <a:xfrm>
            <a:off x="-29328" y="4365104"/>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0714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Internet des objets</a:t>
            </a:r>
          </a:p>
          <a:p>
            <a:r>
              <a:rPr lang="fr-FR" sz="1400" dirty="0">
                <a:solidFill>
                  <a:schemeClr val="accent2">
                    <a:lumMod val="50000"/>
                  </a:schemeClr>
                </a:solidFill>
              </a:rPr>
              <a:t>Notions de modulation et démodulation de signaux numériques en amplitude, en fréquence </a:t>
            </a:r>
          </a:p>
          <a:p>
            <a:r>
              <a:rPr lang="fr-FR" sz="1400" dirty="0">
                <a:solidFill>
                  <a:schemeClr val="accent2">
                    <a:lumMod val="50000"/>
                  </a:schemeClr>
                </a:solidFill>
              </a:rPr>
              <a:t>Paramètres de configuration d’un réseau</a:t>
            </a:r>
          </a:p>
          <a:p>
            <a:r>
              <a:rPr lang="fr-FR" sz="1400" dirty="0">
                <a:solidFill>
                  <a:schemeClr val="accent2">
                    <a:lumMod val="50000"/>
                  </a:schemeClr>
                </a:solidFill>
              </a:rPr>
              <a:t>Design d’interface et d’interaction</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65" name="Groupe 64"/>
          <p:cNvGrpSpPr/>
          <p:nvPr/>
        </p:nvGrpSpPr>
        <p:grpSpPr>
          <a:xfrm>
            <a:off x="-5265" y="-11578"/>
            <a:ext cx="9154530" cy="1326284"/>
            <a:chOff x="-10530" y="4460315"/>
            <a:chExt cx="9154530" cy="1326284"/>
          </a:xfrm>
        </p:grpSpPr>
        <p:sp>
          <p:nvSpPr>
            <p:cNvPr id="66" name="Rectangle 6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73" name="Rectangle 7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4" name="Rectangle 7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5" name="Rectangle 7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6" name="Rectangle 7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7" name="Rectangle 7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80" name="Rectangle 7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1" name="Rectangle 8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2" name="Rectangle 8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3" name="Rectangle 8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79" name="Rectangle 7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rPr>
                <a:t>Les réseaux et l’internet des objets</a:t>
              </a:r>
            </a:p>
          </p:txBody>
        </p:sp>
      </p:grpSp>
      <p:sp>
        <p:nvSpPr>
          <p:cNvPr id="64" name="Rectangle à coins arrondis 63"/>
          <p:cNvSpPr/>
          <p:nvPr/>
        </p:nvSpPr>
        <p:spPr>
          <a:xfrm>
            <a:off x="2195864" y="-7202"/>
            <a:ext cx="1147446"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xmlns="" id="{0B6A6F8C-5BED-4B72-A8D9-36FC930D5E88}"/>
              </a:ext>
            </a:extLst>
          </p:cNvPr>
          <p:cNvSpPr txBox="1"/>
          <p:nvPr/>
        </p:nvSpPr>
        <p:spPr>
          <a:xfrm>
            <a:off x="6584823" y="3783675"/>
            <a:ext cx="223565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a:t>
            </a:r>
            <a:r>
              <a:rPr lang="fr-FR" sz="1600" b="1" dirty="0" smtClean="0">
                <a:solidFill>
                  <a:schemeClr val="accent1">
                    <a:lumMod val="75000"/>
                  </a:schemeClr>
                </a:solidFill>
              </a:rPr>
              <a:t>d’activités</a:t>
            </a:r>
            <a:endParaRPr lang="fr-FR" sz="1600" b="1"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Ruche connectée</a:t>
            </a:r>
          </a:p>
          <a:p>
            <a:pPr marL="285750" indent="-285750">
              <a:buFont typeface="Wingdings" panose="05000000000000000000" pitchFamily="2" charset="2"/>
              <a:buChar char="§"/>
            </a:pPr>
            <a:r>
              <a:rPr lang="fr-FR" sz="1600" dirty="0" smtClean="0">
                <a:solidFill>
                  <a:schemeClr val="accent1">
                    <a:lumMod val="75000"/>
                  </a:schemeClr>
                </a:solidFill>
              </a:rPr>
              <a:t>Gestion de places de stationnement</a:t>
            </a:r>
            <a:endParaRPr lang="fr-FR" sz="1600" dirty="0">
              <a:solidFill>
                <a:schemeClr val="accent1">
                  <a:lumMod val="75000"/>
                </a:schemeClr>
              </a:solidFill>
            </a:endParaRPr>
          </a:p>
        </p:txBody>
      </p:sp>
      <p:sp>
        <p:nvSpPr>
          <p:cNvPr id="30" name="Rectangle 3"/>
          <p:cNvSpPr>
            <a:spLocks noChangeArrowheads="1"/>
          </p:cNvSpPr>
          <p:nvPr/>
        </p:nvSpPr>
        <p:spPr bwMode="auto">
          <a:xfrm>
            <a:off x="5265" y="3053174"/>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smtClean="0">
                <a:solidFill>
                  <a:schemeClr val="accent2">
                    <a:lumMod val="50000"/>
                  </a:schemeClr>
                </a:solidFill>
              </a:rPr>
              <a:t>Analyser les principes de modulation et de démodulation numériques</a:t>
            </a:r>
          </a:p>
          <a:p>
            <a:r>
              <a:rPr kumimoji="0" lang="fr-FR" altLang="zh-CN" sz="1400" b="0" i="0" u="none" strike="noStrike" cap="none" normalizeH="0" baseline="0" dirty="0" smtClean="0">
                <a:ln>
                  <a:noFill/>
                </a:ln>
                <a:solidFill>
                  <a:schemeClr val="accent2">
                    <a:lumMod val="50000"/>
                  </a:schemeClr>
                </a:solidFill>
                <a:effectLst/>
                <a:cs typeface="Arial" pitchFamily="34" charset="0"/>
              </a:rPr>
              <a:t>Mettre</a:t>
            </a:r>
            <a:r>
              <a:rPr kumimoji="0" lang="fr-FR" altLang="zh-CN" sz="1400" b="0" i="0" u="none" strike="noStrike" cap="none" normalizeH="0" dirty="0" smtClean="0">
                <a:ln>
                  <a:noFill/>
                </a:ln>
                <a:solidFill>
                  <a:schemeClr val="accent2">
                    <a:lumMod val="50000"/>
                  </a:schemeClr>
                </a:solidFill>
                <a:effectLst/>
                <a:cs typeface="Arial" pitchFamily="34" charset="0"/>
              </a:rPr>
              <a:t> en œuvre une communication entre objets intelligents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Tree>
    <p:extLst>
      <p:ext uri="{BB962C8B-B14F-4D97-AF65-F5344CB8AC3E}">
        <p14:creationId xmlns:p14="http://schemas.microsoft.com/office/powerpoint/2010/main" val="344687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461665"/>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p:txBody>
      </p:sp>
      <p:sp>
        <p:nvSpPr>
          <p:cNvPr id="16385" name="Rectangle 1"/>
          <p:cNvSpPr>
            <a:spLocks noChangeArrowheads="1"/>
          </p:cNvSpPr>
          <p:nvPr/>
        </p:nvSpPr>
        <p:spPr bwMode="auto">
          <a:xfrm>
            <a:off x="0" y="2184829"/>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fr-FR" sz="1600" b="1" dirty="0">
                <a:ea typeface="Calibri" pitchFamily="34" charset="0"/>
                <a:cs typeface="Arial" pitchFamily="34" charset="0"/>
              </a:rPr>
              <a:t>Organisation : 2 </a:t>
            </a:r>
            <a:r>
              <a:rPr kumimoji="0" lang="fr-FR" sz="1600" b="1" i="0" u="none" strike="noStrike" cap="none" normalizeH="0" baseline="0" dirty="0">
                <a:ln>
                  <a:noFill/>
                </a:ln>
                <a:solidFill>
                  <a:schemeClr val="tx1"/>
                </a:solidFill>
                <a:effectLst/>
                <a:ea typeface="Calibri" pitchFamily="34" charset="0"/>
                <a:cs typeface="Arial" pitchFamily="34" charset="0"/>
              </a:rPr>
              <a:t>x (3h + </a:t>
            </a:r>
            <a:r>
              <a:rPr lang="fr-FR" sz="1600" b="1" dirty="0">
                <a:ea typeface="Calibri" pitchFamily="34" charset="0"/>
                <a:cs typeface="Arial" pitchFamily="34" charset="0"/>
              </a:rPr>
              <a:t>3h) ou 2 x 6h en effectif réduit  (fonction de l’autonomie des établissements)</a:t>
            </a:r>
            <a:endParaRPr lang="fr-FR" sz="1600" dirty="0">
              <a:cs typeface="Arial" pitchFamily="34" charset="0"/>
            </a:endParaRPr>
          </a:p>
        </p:txBody>
      </p:sp>
      <p:sp>
        <p:nvSpPr>
          <p:cNvPr id="21" name="ZoneTexte 20"/>
          <p:cNvSpPr txBox="1"/>
          <p:nvPr/>
        </p:nvSpPr>
        <p:spPr>
          <a:xfrm>
            <a:off x="4406" y="2618737"/>
            <a:ext cx="9144000" cy="338554"/>
          </a:xfrm>
          <a:prstGeom prst="rect">
            <a:avLst/>
          </a:prstGeom>
          <a:noFill/>
        </p:spPr>
        <p:txBody>
          <a:bodyPr wrap="square" rtlCol="0">
            <a:spAutoFit/>
          </a:bodyPr>
          <a:lstStyle/>
          <a:p>
            <a:r>
              <a:rPr lang="fr-FR" sz="1600" b="1" dirty="0">
                <a:solidFill>
                  <a:schemeClr val="accent2">
                    <a:lumMod val="50000"/>
                  </a:schemeClr>
                </a:solidFill>
              </a:rPr>
              <a:t>Principe du projet </a:t>
            </a:r>
            <a:endParaRPr lang="fr-FR" sz="1600" b="1" dirty="0">
              <a:solidFill>
                <a:schemeClr val="accent2">
                  <a:lumMod val="50000"/>
                </a:schemeClr>
              </a:solidFill>
              <a:cs typeface="Arial" pitchFamily="34" charset="0"/>
            </a:endParaRPr>
          </a:p>
        </p:txBody>
      </p:sp>
      <p:sp>
        <p:nvSpPr>
          <p:cNvPr id="74" name="Rectangle 2"/>
          <p:cNvSpPr>
            <a:spLocks noChangeArrowheads="1"/>
          </p:cNvSpPr>
          <p:nvPr/>
        </p:nvSpPr>
        <p:spPr bwMode="auto">
          <a:xfrm>
            <a:off x="27871" y="2917622"/>
            <a:ext cx="9144000"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fr-FR" altLang="zh-CN" sz="1400" dirty="0">
                <a:solidFill>
                  <a:schemeClr val="accent2">
                    <a:lumMod val="50000"/>
                  </a:schemeClr>
                </a:solidFill>
              </a:rPr>
              <a:t>Conduit en équipe d’élèves</a:t>
            </a:r>
          </a:p>
          <a:p>
            <a:pPr>
              <a:spcAft>
                <a:spcPts val="600"/>
              </a:spcAft>
            </a:pPr>
            <a:r>
              <a:rPr kumimoji="0" lang="fr-FR" altLang="zh-CN" sz="1400" b="0" i="0" u="none" strike="noStrike" cap="none" normalizeH="0" baseline="0" dirty="0">
                <a:ln>
                  <a:noFill/>
                </a:ln>
                <a:solidFill>
                  <a:schemeClr val="accent2">
                    <a:lumMod val="50000"/>
                  </a:schemeClr>
                </a:solidFill>
                <a:effectLst/>
                <a:cs typeface="Arial" pitchFamily="34" charset="0"/>
              </a:rPr>
              <a:t>Répond</a:t>
            </a:r>
            <a:r>
              <a:rPr kumimoji="0" lang="fr-FR" altLang="zh-CN" sz="1400" b="0" i="0" u="none" strike="noStrike" cap="none" normalizeH="0" dirty="0">
                <a:ln>
                  <a:noFill/>
                </a:ln>
                <a:solidFill>
                  <a:schemeClr val="accent2">
                    <a:lumMod val="50000"/>
                  </a:schemeClr>
                </a:solidFill>
                <a:effectLst/>
                <a:cs typeface="Arial" pitchFamily="34" charset="0"/>
              </a:rPr>
              <a:t> à des critères de performances clairement énoncées par un cahier des charges</a:t>
            </a:r>
          </a:p>
          <a:p>
            <a:r>
              <a:rPr lang="fr-FR" altLang="zh-CN" sz="1400" baseline="0" dirty="0">
                <a:solidFill>
                  <a:schemeClr val="accent2">
                    <a:lumMod val="50000"/>
                  </a:schemeClr>
                </a:solidFill>
                <a:cs typeface="Arial" pitchFamily="34" charset="0"/>
              </a:rPr>
              <a:t>Permet</a:t>
            </a:r>
            <a:r>
              <a:rPr lang="fr-FR" altLang="zh-CN" sz="1400" dirty="0">
                <a:solidFill>
                  <a:schemeClr val="accent2">
                    <a:lumMod val="50000"/>
                  </a:schemeClr>
                </a:solidFill>
                <a:cs typeface="Arial" pitchFamily="34" charset="0"/>
              </a:rPr>
              <a:t> de :</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285750" indent="-285750">
              <a:buFontTx/>
              <a:buChar char="-"/>
            </a:pPr>
            <a:r>
              <a:rPr kumimoji="0" lang="fr-FR" altLang="zh-CN" sz="1400" b="0" i="0" u="none" strike="noStrike" cap="none" normalizeH="0" baseline="0" dirty="0">
                <a:ln>
                  <a:noFill/>
                </a:ln>
                <a:solidFill>
                  <a:schemeClr val="accent2">
                    <a:lumMod val="50000"/>
                  </a:schemeClr>
                </a:solidFill>
                <a:effectLst/>
                <a:cs typeface="Arial" pitchFamily="34" charset="0"/>
              </a:rPr>
              <a:t>imaginer tout</a:t>
            </a:r>
            <a:r>
              <a:rPr kumimoji="0" lang="fr-FR" altLang="zh-CN" sz="1400" b="0" i="0" u="none" strike="noStrike" cap="none" normalizeH="0" dirty="0">
                <a:ln>
                  <a:noFill/>
                </a:ln>
                <a:solidFill>
                  <a:schemeClr val="accent2">
                    <a:lumMod val="50000"/>
                  </a:schemeClr>
                </a:solidFill>
                <a:effectLst/>
                <a:cs typeface="Arial" pitchFamily="34" charset="0"/>
              </a:rPr>
              <a:t> ou partie d’un produit sous formes numériques et matérielles ;</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285750" indent="-285750">
              <a:buFontTx/>
              <a:buChar char="-"/>
            </a:pPr>
            <a:r>
              <a:rPr kumimoji="0" lang="fr-FR" altLang="zh-CN" sz="1400" b="0" i="0" u="none" strike="noStrike" cap="none" normalizeH="0" baseline="0" dirty="0">
                <a:ln>
                  <a:noFill/>
                </a:ln>
                <a:solidFill>
                  <a:schemeClr val="accent2">
                    <a:lumMod val="50000"/>
                  </a:schemeClr>
                </a:solidFill>
                <a:effectLst/>
                <a:cs typeface="Arial" pitchFamily="34" charset="0"/>
              </a:rPr>
              <a:t>simuler les performances attendues ;</a:t>
            </a:r>
            <a:endParaRPr kumimoji="0" lang="fr-FR" altLang="zh-CN" sz="1400" b="0" i="0" u="none" strike="noStrike" cap="none" normalizeH="0" dirty="0">
              <a:ln>
                <a:noFill/>
              </a:ln>
              <a:solidFill>
                <a:schemeClr val="accent2">
                  <a:lumMod val="50000"/>
                </a:schemeClr>
              </a:solidFill>
              <a:effectLst/>
              <a:cs typeface="Arial" pitchFamily="34" charset="0"/>
            </a:endParaRPr>
          </a:p>
          <a:p>
            <a:pPr marL="285750" indent="-285750">
              <a:buFontTx/>
              <a:buChar char="-"/>
            </a:pPr>
            <a:r>
              <a:rPr lang="fr-FR" altLang="zh-CN" sz="1400" dirty="0">
                <a:solidFill>
                  <a:schemeClr val="accent2">
                    <a:lumMod val="50000"/>
                  </a:schemeClr>
                </a:solidFill>
                <a:cs typeface="Arial" pitchFamily="34" charset="0"/>
              </a:rPr>
              <a:t>mesurer expérimentalement des performances ;</a:t>
            </a:r>
          </a:p>
          <a:p>
            <a:pPr marL="285750" indent="-285750">
              <a:spcAft>
                <a:spcPts val="600"/>
              </a:spcAft>
              <a:buFontTx/>
              <a:buChar char="-"/>
            </a:pPr>
            <a:r>
              <a:rPr lang="fr-FR" altLang="zh-CN" sz="1400" dirty="0">
                <a:solidFill>
                  <a:schemeClr val="accent2">
                    <a:lumMod val="50000"/>
                  </a:schemeClr>
                </a:solidFill>
                <a:cs typeface="Arial" pitchFamily="34" charset="0"/>
              </a:rPr>
              <a:t>valider les performances.</a:t>
            </a:r>
          </a:p>
          <a:p>
            <a:pPr>
              <a:spcAft>
                <a:spcPts val="600"/>
              </a:spcAft>
            </a:pPr>
            <a:r>
              <a:rPr lang="fr-FR" altLang="zh-CN" sz="1400" dirty="0">
                <a:solidFill>
                  <a:schemeClr val="accent2">
                    <a:lumMod val="50000"/>
                  </a:schemeClr>
                </a:solidFill>
                <a:cs typeface="Arial" pitchFamily="34" charset="0"/>
              </a:rPr>
              <a:t>Associé à une programmation qui peut être une </a:t>
            </a:r>
            <a:r>
              <a:rPr lang="fr-FR" altLang="zh-CN" sz="1400" dirty="0" smtClean="0">
                <a:solidFill>
                  <a:schemeClr val="accent2">
                    <a:lumMod val="50000"/>
                  </a:schemeClr>
                </a:solidFill>
                <a:cs typeface="Arial" pitchFamily="34" charset="0"/>
              </a:rPr>
              <a:t>application et qui </a:t>
            </a:r>
            <a:r>
              <a:rPr lang="fr-FR" altLang="zh-CN" sz="1400" dirty="0">
                <a:solidFill>
                  <a:schemeClr val="accent2">
                    <a:lumMod val="50000"/>
                  </a:schemeClr>
                </a:solidFill>
                <a:cs typeface="Arial" pitchFamily="34" charset="0"/>
              </a:rPr>
              <a:t>positionne le produit dans un environnement communiquant</a:t>
            </a:r>
          </a:p>
          <a:p>
            <a:pPr>
              <a:spcAft>
                <a:spcPts val="600"/>
              </a:spcAft>
            </a:pPr>
            <a:r>
              <a:rPr lang="fr-FR" altLang="zh-CN" sz="1400" dirty="0">
                <a:solidFill>
                  <a:schemeClr val="accent2">
                    <a:lumMod val="50000"/>
                  </a:schemeClr>
                </a:solidFill>
                <a:cs typeface="Arial" pitchFamily="34" charset="0"/>
              </a:rPr>
              <a:t>Utilise les ressource matérielle de type « laboratoire de fabrication » de l’établissement</a:t>
            </a:r>
          </a:p>
          <a:p>
            <a:pPr>
              <a:spcAft>
                <a:spcPts val="600"/>
              </a:spcAft>
            </a:pPr>
            <a:r>
              <a:rPr lang="fr-FR" altLang="zh-CN" sz="1400" dirty="0">
                <a:solidFill>
                  <a:schemeClr val="accent2">
                    <a:lumMod val="50000"/>
                  </a:schemeClr>
                </a:solidFill>
                <a:cs typeface="Arial" pitchFamily="34" charset="0"/>
              </a:rPr>
              <a:t>Rédaction d’une note interdisciplinaire : association d’un point de l’enseignement de sciences physiques et de l’autre enseignement de spécialité choisi par l’élève</a:t>
            </a:r>
          </a:p>
          <a:p>
            <a:pPr>
              <a:spcAft>
                <a:spcPts val="600"/>
              </a:spcAft>
            </a:pPr>
            <a:r>
              <a:rPr lang="fr-FR" altLang="zh-CN" sz="1400" dirty="0">
                <a:solidFill>
                  <a:schemeClr val="accent2">
                    <a:lumMod val="50000"/>
                  </a:schemeClr>
                </a:solidFill>
                <a:cs typeface="Arial" pitchFamily="34" charset="0"/>
              </a:rPr>
              <a:t>Sert de support à l’épreuve du grand oral</a:t>
            </a:r>
          </a:p>
        </p:txBody>
      </p:sp>
      <p:grpSp>
        <p:nvGrpSpPr>
          <p:cNvPr id="75" name="Groupe 74"/>
          <p:cNvGrpSpPr/>
          <p:nvPr/>
        </p:nvGrpSpPr>
        <p:grpSpPr>
          <a:xfrm>
            <a:off x="-5265" y="-11578"/>
            <a:ext cx="9154530" cy="1326284"/>
            <a:chOff x="-10530" y="4460315"/>
            <a:chExt cx="9154530" cy="1326284"/>
          </a:xfrm>
        </p:grpSpPr>
        <p:sp>
          <p:nvSpPr>
            <p:cNvPr id="76" name="Rectangle 7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b="1" dirty="0">
                  <a:solidFill>
                    <a:prstClr val="black"/>
                  </a:solidFill>
                  <a:latin typeface="Arial"/>
                  <a:ea typeface="Calibri"/>
                  <a:cs typeface="Times New Roman"/>
                </a:rPr>
                <a:t>PROJET 12H</a:t>
              </a:r>
            </a:p>
          </p:txBody>
        </p:sp>
        <p:sp>
          <p:nvSpPr>
            <p:cNvPr id="77" name="Rectangle 7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8" name="Rectangle 7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9" name="Rectangle 7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80" name="Rectangle 7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81" name="Rectangle 8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82" name="Rectangle 8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83" name="Rectangle 8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84" name="Rectangle 8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85" name="Rectangle 8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86" name="Rectangle 8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87" name="Rectangle 8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88" name="Rectangle 8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89" name="Rectangle 8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90" name="Rectangle 8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91" name="Rectangle 9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92" name="Rectangle 9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93" name="Rectangle 9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73" name="Rectangle à coins arrondis 72"/>
          <p:cNvSpPr/>
          <p:nvPr/>
        </p:nvSpPr>
        <p:spPr>
          <a:xfrm>
            <a:off x="3346650" y="1"/>
            <a:ext cx="359134" cy="131470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1436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1</a:t>
            </a:r>
          </a:p>
        </p:txBody>
      </p:sp>
      <p:sp>
        <p:nvSpPr>
          <p:cNvPr id="74" name="Rectangle 2"/>
          <p:cNvSpPr>
            <a:spLocks noChangeArrowheads="1"/>
          </p:cNvSpPr>
          <p:nvPr/>
        </p:nvSpPr>
        <p:spPr bwMode="auto">
          <a:xfrm>
            <a:off x="15969" y="2649631"/>
            <a:ext cx="914400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définition du planning ; </a:t>
            </a:r>
          </a:p>
          <a:p>
            <a:pPr>
              <a:spcAft>
                <a:spcPts val="600"/>
              </a:spcAft>
            </a:pPr>
            <a:r>
              <a:rPr lang="fr-FR" dirty="0" smtClean="0">
                <a:solidFill>
                  <a:schemeClr val="accent2">
                    <a:lumMod val="50000"/>
                  </a:schemeClr>
                </a:solidFill>
              </a:rPr>
              <a:t>	- </a:t>
            </a:r>
            <a:r>
              <a:rPr lang="fr-FR" dirty="0">
                <a:solidFill>
                  <a:schemeClr val="accent2">
                    <a:lumMod val="50000"/>
                  </a:schemeClr>
                </a:solidFill>
              </a:rPr>
              <a:t>analyse du </a:t>
            </a:r>
            <a:r>
              <a:rPr lang="fr-FR" dirty="0" smtClean="0">
                <a:solidFill>
                  <a:schemeClr val="accent2">
                    <a:lumMod val="50000"/>
                  </a:schemeClr>
                </a:solidFill>
              </a:rPr>
              <a:t>besoin ;</a:t>
            </a:r>
            <a:endParaRPr lang="fr-FR" dirty="0">
              <a:solidFill>
                <a:schemeClr val="accent2">
                  <a:lumMod val="50000"/>
                </a:schemeClr>
              </a:solidFill>
            </a:endParaRPr>
          </a:p>
          <a:p>
            <a:pPr>
              <a:spcAft>
                <a:spcPts val="600"/>
              </a:spcAft>
            </a:pPr>
            <a:r>
              <a:rPr lang="fr-FR" dirty="0">
                <a:solidFill>
                  <a:schemeClr val="accent2">
                    <a:lumMod val="50000"/>
                  </a:schemeClr>
                </a:solidFill>
              </a:rPr>
              <a:t>	- définition des performances </a:t>
            </a:r>
            <a:r>
              <a:rPr lang="fr-FR" dirty="0" smtClean="0">
                <a:solidFill>
                  <a:schemeClr val="accent2">
                    <a:lumMod val="50000"/>
                  </a:schemeClr>
                </a:solidFill>
              </a:rPr>
              <a:t>attendues ;</a:t>
            </a:r>
            <a:endParaRPr lang="fr-FR" dirty="0">
              <a:solidFill>
                <a:schemeClr val="accent2">
                  <a:lumMod val="50000"/>
                </a:schemeClr>
              </a:solidFill>
            </a:endParaRPr>
          </a:p>
          <a:p>
            <a:pPr>
              <a:spcAft>
                <a:spcPts val="600"/>
              </a:spcAft>
            </a:pPr>
            <a:r>
              <a:rPr lang="fr-FR" dirty="0">
                <a:solidFill>
                  <a:schemeClr val="accent2">
                    <a:lumMod val="50000"/>
                  </a:schemeClr>
                </a:solidFill>
              </a:rPr>
              <a:t>	- avant-projet d’une solution innovante </a:t>
            </a:r>
            <a:r>
              <a:rPr lang="fr-FR" dirty="0" smtClean="0">
                <a:solidFill>
                  <a:schemeClr val="accent2">
                    <a:lumMod val="50000"/>
                  </a:schemeClr>
                </a:solidFill>
              </a:rPr>
              <a:t>imaginée ; </a:t>
            </a:r>
            <a:endParaRPr lang="fr-FR" dirty="0">
              <a:solidFill>
                <a:schemeClr val="accent2">
                  <a:lumMod val="50000"/>
                </a:schemeClr>
              </a:solidFill>
            </a:endParaRPr>
          </a:p>
          <a:p>
            <a:pPr>
              <a:spcAft>
                <a:spcPts val="600"/>
              </a:spcAft>
            </a:pPr>
            <a:r>
              <a:rPr lang="fr-FR" dirty="0">
                <a:solidFill>
                  <a:schemeClr val="accent2">
                    <a:lumMod val="50000"/>
                  </a:schemeClr>
                </a:solidFill>
              </a:rPr>
              <a:t>	- répartition des tâches</a:t>
            </a:r>
            <a:r>
              <a:rPr lang="fr-FR" dirty="0" smtClean="0">
                <a:solidFill>
                  <a:schemeClr val="accent2">
                    <a:lumMod val="50000"/>
                  </a:schemeClr>
                </a:solidFill>
              </a:rPr>
              <a:t>.</a:t>
            </a:r>
            <a:endParaRPr lang="fr-FR" dirty="0">
              <a:solidFill>
                <a:schemeClr val="accent2">
                  <a:lumMod val="50000"/>
                </a:schemeClr>
              </a:solidFill>
            </a:endParaRPr>
          </a:p>
        </p:txBody>
      </p:sp>
      <p:grpSp>
        <p:nvGrpSpPr>
          <p:cNvPr id="75" name="Groupe 74"/>
          <p:cNvGrpSpPr/>
          <p:nvPr/>
        </p:nvGrpSpPr>
        <p:grpSpPr>
          <a:xfrm>
            <a:off x="-5265" y="-11578"/>
            <a:ext cx="9154530" cy="1326284"/>
            <a:chOff x="-10530" y="4460315"/>
            <a:chExt cx="9154530" cy="1326284"/>
          </a:xfrm>
        </p:grpSpPr>
        <p:sp>
          <p:nvSpPr>
            <p:cNvPr id="76" name="Rectangle 7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b="1" dirty="0">
                  <a:solidFill>
                    <a:prstClr val="black"/>
                  </a:solidFill>
                  <a:latin typeface="Arial"/>
                  <a:ea typeface="Calibri"/>
                  <a:cs typeface="Times New Roman"/>
                </a:rPr>
                <a:t>PROJET 12H</a:t>
              </a:r>
            </a:p>
          </p:txBody>
        </p:sp>
        <p:sp>
          <p:nvSpPr>
            <p:cNvPr id="77" name="Rectangle 7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8" name="Rectangle 7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9" name="Rectangle 7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80" name="Rectangle 7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81" name="Rectangle 8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82" name="Rectangle 8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83" name="Rectangle 8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84" name="Rectangle 8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85" name="Rectangle 8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smtClean="0">
                  <a:solidFill>
                    <a:schemeClr val="bg1"/>
                  </a:solidFill>
                  <a:latin typeface="Arial" pitchFamily="34" charset="0"/>
                  <a:cs typeface="Arial" pitchFamily="34" charset="0"/>
                </a:rPr>
                <a:t>3 </a:t>
              </a:r>
              <a:r>
                <a:rPr lang="fr-FR" sz="1200" dirty="0">
                  <a:solidFill>
                    <a:schemeClr val="bg1"/>
                  </a:solidFill>
                  <a:latin typeface="Arial" pitchFamily="34" charset="0"/>
                  <a:cs typeface="Arial" pitchFamily="34" charset="0"/>
                </a:rPr>
                <a:t>semaines</a:t>
              </a:r>
            </a:p>
          </p:txBody>
        </p:sp>
        <p:sp>
          <p:nvSpPr>
            <p:cNvPr id="86" name="Rectangle 8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87" name="Rectangle 8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88" name="Rectangle 8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89" name="Rectangle 8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90" name="Rectangle 8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91" name="Rectangle 9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92" name="Rectangle 9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93" name="Rectangle 9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73" name="Rectangle à coins arrondis 72"/>
          <p:cNvSpPr/>
          <p:nvPr/>
        </p:nvSpPr>
        <p:spPr>
          <a:xfrm>
            <a:off x="3346650" y="1"/>
            <a:ext cx="359134" cy="1314704"/>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36240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29329" y="1446248"/>
            <a:ext cx="9178593" cy="5429264"/>
          </a:xfrm>
          <a:prstGeom prst="roundRect">
            <a:avLst/>
          </a:prstGeom>
          <a:solidFill>
            <a:srgbClr val="FCD5B5">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10</a:t>
            </a:r>
          </a:p>
          <a:p>
            <a:pPr lvl="0" algn="ctr">
              <a:lnSpc>
                <a:spcPct val="107000"/>
              </a:lnSpc>
              <a:spcAft>
                <a:spcPts val="800"/>
              </a:spcAft>
            </a:pPr>
            <a:r>
              <a:rPr lang="fr-FR" sz="2400" b="1" dirty="0">
                <a:solidFill>
                  <a:schemeClr val="accent2">
                    <a:lumMod val="50000"/>
                  </a:schemeClr>
                </a:solidFill>
                <a:ea typeface="Calibri"/>
              </a:rPr>
              <a:t>Les mobilités collectives</a:t>
            </a:r>
            <a:endParaRPr lang="fr-FR" sz="2400" b="1" dirty="0">
              <a:solidFill>
                <a:schemeClr val="accent2">
                  <a:lumMod val="50000"/>
                </a:schemeClr>
              </a:solidFill>
              <a:ea typeface="Calibri"/>
              <a:cs typeface="Times New Roman"/>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(3h + 3h) d’apprentissage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1</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653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Associer un modèle aux composants d’une chaîne de puissance</a:t>
            </a:r>
          </a:p>
          <a:p>
            <a:r>
              <a:rPr lang="fr-FR" sz="1400" dirty="0">
                <a:solidFill>
                  <a:schemeClr val="accent2">
                    <a:lumMod val="50000"/>
                  </a:schemeClr>
                </a:solidFill>
              </a:rPr>
              <a:t>Analyser la réversibilité d’un élément de la chaîne de puissance</a:t>
            </a:r>
          </a:p>
        </p:txBody>
      </p:sp>
      <p:sp>
        <p:nvSpPr>
          <p:cNvPr id="21" name="ZoneTexte 20"/>
          <p:cNvSpPr txBox="1"/>
          <p:nvPr/>
        </p:nvSpPr>
        <p:spPr>
          <a:xfrm>
            <a:off x="-29328" y="4437112"/>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7342" y="4774711"/>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Modèle associé aux composants élémentaires de transformation, de modulation, de conversion ou de stockage de l’énergie</a:t>
            </a:r>
          </a:p>
          <a:p>
            <a:r>
              <a:rPr lang="fr-FR" sz="1400" dirty="0">
                <a:solidFill>
                  <a:schemeClr val="accent2">
                    <a:lumMod val="50000"/>
                  </a:schemeClr>
                </a:solidFill>
              </a:rPr>
              <a:t>Interrupteur parfait</a:t>
            </a:r>
          </a:p>
          <a:p>
            <a:r>
              <a:rPr lang="fr-FR" sz="1400" dirty="0">
                <a:solidFill>
                  <a:schemeClr val="accent2">
                    <a:lumMod val="50000"/>
                  </a:schemeClr>
                </a:solidFill>
              </a:rPr>
              <a:t>Stockage de l’énergie</a:t>
            </a:r>
          </a:p>
          <a:p>
            <a:r>
              <a:rPr lang="fr-FR" sz="1400" dirty="0">
                <a:solidFill>
                  <a:schemeClr val="accent2">
                    <a:lumMod val="50000"/>
                  </a:schemeClr>
                </a:solidFill>
              </a:rPr>
              <a:t>Capteurs, composants d’une chaine d’acquisition</a:t>
            </a:r>
          </a:p>
        </p:txBody>
      </p:sp>
      <p:grpSp>
        <p:nvGrpSpPr>
          <p:cNvPr id="65" name="Groupe 64"/>
          <p:cNvGrpSpPr/>
          <p:nvPr/>
        </p:nvGrpSpPr>
        <p:grpSpPr>
          <a:xfrm>
            <a:off x="-5265" y="-11578"/>
            <a:ext cx="9154530" cy="1326284"/>
            <a:chOff x="-10530" y="4460315"/>
            <a:chExt cx="9154530" cy="1326284"/>
          </a:xfrm>
        </p:grpSpPr>
        <p:sp>
          <p:nvSpPr>
            <p:cNvPr id="66" name="Rectangle 6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schemeClr val="tx1"/>
                  </a:solidFill>
                  <a:latin typeface="Arial" pitchFamily="34" charset="0"/>
                  <a:cs typeface="Arial" pitchFamily="34" charset="0"/>
                </a:rPr>
                <a:t>3 semaines</a:t>
              </a:r>
            </a:p>
          </p:txBody>
        </p:sp>
        <p:sp>
          <p:nvSpPr>
            <p:cNvPr id="74" name="Rectangle 7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5" name="Rectangle 7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6" name="Rectangle 7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7" name="Rectangle 7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79" name="Rectangle 7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0" name="Rectangle 7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b="1" dirty="0">
                  <a:solidFill>
                    <a:prstClr val="black"/>
                  </a:solidFill>
                  <a:latin typeface="Arial"/>
                  <a:ea typeface="Calibri"/>
                </a:rPr>
                <a:t>Les mobilités collectives</a:t>
              </a:r>
              <a:endParaRPr lang="fr-FR" sz="1200" b="1" dirty="0">
                <a:solidFill>
                  <a:prstClr val="black"/>
                </a:solidFill>
                <a:latin typeface="Arial"/>
                <a:ea typeface="Calibri"/>
                <a:cs typeface="Times New Roman"/>
              </a:endParaRPr>
            </a:p>
          </p:txBody>
        </p:sp>
        <p:sp>
          <p:nvSpPr>
            <p:cNvPr id="81" name="Rectangle 8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2" name="Rectangle 8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3" name="Rectangle 8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3705784" y="-11578"/>
            <a:ext cx="1087505"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xmlns="" id="{7BED0D90-B07D-4838-A9B4-96A1138EF20D}"/>
              </a:ext>
            </a:extLst>
          </p:cNvPr>
          <p:cNvSpPr txBox="1"/>
          <p:nvPr/>
        </p:nvSpPr>
        <p:spPr>
          <a:xfrm>
            <a:off x="5659151" y="3622271"/>
            <a:ext cx="330959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Panoramique </a:t>
            </a:r>
            <a:r>
              <a:rPr lang="fr-FR" sz="1600" dirty="0">
                <a:solidFill>
                  <a:schemeClr val="accent1">
                    <a:lumMod val="75000"/>
                  </a:schemeClr>
                </a:solidFill>
              </a:rPr>
              <a:t>des dômes (SI 2015)</a:t>
            </a:r>
          </a:p>
          <a:p>
            <a:pPr marL="285750" indent="-285750">
              <a:buFont typeface="Wingdings" panose="05000000000000000000" pitchFamily="2" charset="2"/>
              <a:buChar char="§"/>
            </a:pPr>
            <a:r>
              <a:rPr lang="fr-FR" sz="1600" dirty="0" smtClean="0">
                <a:solidFill>
                  <a:schemeClr val="accent1">
                    <a:lumMod val="75000"/>
                  </a:schemeClr>
                </a:solidFill>
              </a:rPr>
              <a:t>Bus « Watt System » (SI 2017)</a:t>
            </a:r>
          </a:p>
          <a:p>
            <a:pPr marL="285750" indent="-285750">
              <a:buFont typeface="Wingdings" panose="05000000000000000000" pitchFamily="2" charset="2"/>
              <a:buChar char="§"/>
            </a:pPr>
            <a:r>
              <a:rPr lang="fr-FR" sz="1600" dirty="0">
                <a:solidFill>
                  <a:schemeClr val="accent1">
                    <a:lumMod val="75000"/>
                  </a:schemeClr>
                </a:solidFill>
              </a:rPr>
              <a:t>Métro Rennais (SI 2018</a:t>
            </a:r>
            <a:r>
              <a:rPr lang="fr-FR" sz="1600" dirty="0" smtClean="0">
                <a:solidFill>
                  <a:schemeClr val="accent1">
                    <a:lumMod val="75000"/>
                  </a:schemeClr>
                </a:solidFill>
              </a:rPr>
              <a:t>)</a:t>
            </a:r>
            <a:endParaRPr lang="fr-FR" sz="1600" dirty="0">
              <a:solidFill>
                <a:schemeClr val="accent1">
                  <a:lumMod val="75000"/>
                </a:schemeClr>
              </a:solidFill>
            </a:endParaRPr>
          </a:p>
        </p:txBody>
      </p:sp>
    </p:spTree>
    <p:extLst>
      <p:ext uri="{BB962C8B-B14F-4D97-AF65-F5344CB8AC3E}">
        <p14:creationId xmlns:p14="http://schemas.microsoft.com/office/powerpoint/2010/main" val="271055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11857"/>
            <a:ext cx="9144000" cy="369332"/>
          </a:xfrm>
          <a:prstGeom prst="rect">
            <a:avLst/>
          </a:prstGeom>
          <a:noFill/>
        </p:spPr>
        <p:txBody>
          <a:bodyPr wrap="square" rtlCol="0">
            <a:spAutoFit/>
          </a:bodyPr>
          <a:lstStyle/>
          <a:p>
            <a:pPr algn="ctr"/>
            <a:r>
              <a:rPr lang="fr-FR" b="1" dirty="0" smtClean="0">
                <a:solidFill>
                  <a:schemeClr val="accent2">
                    <a:lumMod val="50000"/>
                  </a:schemeClr>
                </a:solidFill>
                <a:cs typeface="Arial" panose="020B0604020202020204" pitchFamily="34" charset="0"/>
              </a:rPr>
              <a:t>PROPOSITION </a:t>
            </a:r>
            <a:r>
              <a:rPr lang="fr-FR" b="1" dirty="0">
                <a:solidFill>
                  <a:schemeClr val="accent2">
                    <a:lumMod val="50000"/>
                  </a:schemeClr>
                </a:solidFill>
                <a:cs typeface="Arial" panose="020B0604020202020204" pitchFamily="34" charset="0"/>
              </a:rPr>
              <a:t>DE PROGRESSION</a:t>
            </a:r>
            <a:endParaRPr lang="fr-FR" dirty="0">
              <a:solidFill>
                <a:schemeClr val="accent2">
                  <a:lumMod val="50000"/>
                </a:schemeClr>
              </a:solidFill>
              <a:cs typeface="Arial" panose="020B0604020202020204" pitchFamily="34" charset="0"/>
            </a:endParaRPr>
          </a:p>
        </p:txBody>
      </p:sp>
      <p:sp>
        <p:nvSpPr>
          <p:cNvPr id="5" name="Rectangle 4"/>
          <p:cNvSpPr/>
          <p:nvPr/>
        </p:nvSpPr>
        <p:spPr>
          <a:xfrm>
            <a:off x="-11832" y="1483043"/>
            <a:ext cx="9144000" cy="1169551"/>
          </a:xfrm>
          <a:prstGeom prst="rect">
            <a:avLst/>
          </a:prstGeom>
        </p:spPr>
        <p:txBody>
          <a:bodyPr wrap="square">
            <a:spAutoFit/>
          </a:bodyPr>
          <a:lstStyle/>
          <a:p>
            <a:r>
              <a:rPr lang="fr-FR" b="1" dirty="0">
                <a:solidFill>
                  <a:schemeClr val="accent2">
                    <a:lumMod val="50000"/>
                  </a:schemeClr>
                </a:solidFill>
                <a:cs typeface="Arial" panose="020B0604020202020204" pitchFamily="34" charset="0"/>
              </a:rPr>
              <a:t>Horaires officiels :</a:t>
            </a:r>
          </a:p>
          <a:p>
            <a:r>
              <a:rPr lang="fr-FR" dirty="0">
                <a:solidFill>
                  <a:schemeClr val="accent2">
                    <a:lumMod val="50000"/>
                  </a:schemeClr>
                </a:solidFill>
                <a:cs typeface="Arial" panose="020B0604020202020204" pitchFamily="34" charset="0"/>
              </a:rPr>
              <a:t>	</a:t>
            </a:r>
            <a:r>
              <a:rPr lang="fr-FR" sz="1600" dirty="0">
                <a:solidFill>
                  <a:schemeClr val="accent2">
                    <a:lumMod val="50000"/>
                  </a:schemeClr>
                </a:solidFill>
                <a:cs typeface="Arial" panose="020B0604020202020204" pitchFamily="34" charset="0"/>
              </a:rPr>
              <a:t>- 4h en première ;</a:t>
            </a:r>
          </a:p>
          <a:p>
            <a:r>
              <a:rPr lang="fr-FR" sz="1600" dirty="0">
                <a:solidFill>
                  <a:schemeClr val="accent2">
                    <a:lumMod val="50000"/>
                  </a:schemeClr>
                </a:solidFill>
                <a:cs typeface="Arial" panose="020B0604020202020204" pitchFamily="34" charset="0"/>
              </a:rPr>
              <a:t>	- 6h en terminale.</a:t>
            </a:r>
          </a:p>
          <a:p>
            <a:endParaRPr lang="fr-FR" dirty="0">
              <a:solidFill>
                <a:schemeClr val="accent2">
                  <a:lumMod val="50000"/>
                </a:schemeClr>
              </a:solidFill>
              <a:cs typeface="Arial" panose="020B0604020202020204" pitchFamily="34" charset="0"/>
            </a:endParaRPr>
          </a:p>
        </p:txBody>
      </p:sp>
      <p:sp>
        <p:nvSpPr>
          <p:cNvPr id="7" name="Rectangle 6"/>
          <p:cNvSpPr/>
          <p:nvPr/>
        </p:nvSpPr>
        <p:spPr>
          <a:xfrm>
            <a:off x="-23664" y="2627039"/>
            <a:ext cx="9167664" cy="1384995"/>
          </a:xfrm>
          <a:prstGeom prst="rect">
            <a:avLst/>
          </a:prstGeom>
        </p:spPr>
        <p:txBody>
          <a:bodyPr wrap="square">
            <a:spAutoFit/>
          </a:bodyPr>
          <a:lstStyle/>
          <a:p>
            <a:r>
              <a:rPr lang="fr-FR" b="1" dirty="0">
                <a:solidFill>
                  <a:schemeClr val="accent2">
                    <a:lumMod val="50000"/>
                  </a:schemeClr>
                </a:solidFill>
                <a:cs typeface="Arial" panose="020B0604020202020204" pitchFamily="34" charset="0"/>
              </a:rPr>
              <a:t>Organisation temporelle de la proposition : </a:t>
            </a:r>
          </a:p>
          <a:p>
            <a:r>
              <a:rPr lang="fr-FR" dirty="0" smtClean="0">
                <a:solidFill>
                  <a:schemeClr val="accent2">
                    <a:lumMod val="50000"/>
                  </a:schemeClr>
                </a:solidFill>
                <a:cs typeface="Arial" panose="020B0604020202020204" pitchFamily="34" charset="0"/>
              </a:rPr>
              <a:t>	</a:t>
            </a:r>
            <a:r>
              <a:rPr lang="fr-FR" sz="1600" dirty="0" smtClean="0">
                <a:solidFill>
                  <a:schemeClr val="accent2">
                    <a:lumMod val="50000"/>
                  </a:schemeClr>
                </a:solidFill>
                <a:cs typeface="Arial" panose="020B0604020202020204" pitchFamily="34" charset="0"/>
              </a:rPr>
              <a:t>-  50 </a:t>
            </a:r>
            <a:r>
              <a:rPr lang="fr-FR" sz="1600" dirty="0">
                <a:solidFill>
                  <a:schemeClr val="accent2">
                    <a:lumMod val="50000"/>
                  </a:schemeClr>
                </a:solidFill>
                <a:cs typeface="Arial" panose="020B0604020202020204" pitchFamily="34" charset="0"/>
              </a:rPr>
              <a:t>% des heures hebdomadaires en classe entière ;</a:t>
            </a:r>
          </a:p>
          <a:p>
            <a:r>
              <a:rPr lang="fr-FR" sz="1600" dirty="0" smtClean="0">
                <a:solidFill>
                  <a:schemeClr val="accent2">
                    <a:lumMod val="50000"/>
                  </a:schemeClr>
                </a:solidFill>
                <a:cs typeface="Arial" panose="020B0604020202020204" pitchFamily="34" charset="0"/>
              </a:rPr>
              <a:t>	-  50 </a:t>
            </a:r>
            <a:r>
              <a:rPr lang="fr-FR" sz="1600" dirty="0">
                <a:solidFill>
                  <a:schemeClr val="accent2">
                    <a:lumMod val="50000"/>
                  </a:schemeClr>
                </a:solidFill>
                <a:cs typeface="Arial" panose="020B0604020202020204" pitchFamily="34" charset="0"/>
              </a:rPr>
              <a:t>% des heures hebdomadaires en groupes à effectifs réduits (activités expérimentales, 	    simulations, projet).</a:t>
            </a:r>
          </a:p>
          <a:p>
            <a:endParaRPr lang="fr-FR" sz="1600" dirty="0">
              <a:solidFill>
                <a:schemeClr val="accent2">
                  <a:lumMod val="50000"/>
                </a:schemeClr>
              </a:solidFill>
              <a:cs typeface="Arial" panose="020B0604020202020204" pitchFamily="34" charset="0"/>
            </a:endParaRPr>
          </a:p>
        </p:txBody>
      </p:sp>
      <p:sp>
        <p:nvSpPr>
          <p:cNvPr id="8" name="ZoneTexte 7"/>
          <p:cNvSpPr txBox="1"/>
          <p:nvPr/>
        </p:nvSpPr>
        <p:spPr>
          <a:xfrm>
            <a:off x="-11832" y="836712"/>
            <a:ext cx="9144000" cy="646331"/>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Objectifs de cette proposition : </a:t>
            </a:r>
          </a:p>
          <a:p>
            <a:pPr algn="ctr"/>
            <a:r>
              <a:rPr lang="fr-FR" dirty="0">
                <a:solidFill>
                  <a:schemeClr val="accent2">
                    <a:lumMod val="50000"/>
                  </a:schemeClr>
                </a:solidFill>
                <a:cs typeface="Arial" panose="020B0604020202020204" pitchFamily="34" charset="0"/>
              </a:rPr>
              <a:t>se confronter à la faisabilité du programme dans le temps imparti.</a:t>
            </a:r>
          </a:p>
        </p:txBody>
      </p:sp>
      <p:sp>
        <p:nvSpPr>
          <p:cNvPr id="9" name="ZoneTexte 8"/>
          <p:cNvSpPr txBox="1"/>
          <p:nvPr/>
        </p:nvSpPr>
        <p:spPr>
          <a:xfrm>
            <a:off x="-38877" y="4149080"/>
            <a:ext cx="9144000" cy="369332"/>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Un programme </a:t>
            </a:r>
            <a:r>
              <a:rPr lang="fr-FR" dirty="0" smtClean="0">
                <a:solidFill>
                  <a:schemeClr val="accent2">
                    <a:lumMod val="50000"/>
                  </a:schemeClr>
                </a:solidFill>
                <a:cs typeface="Arial" panose="020B0604020202020204" pitchFamily="34" charset="0"/>
              </a:rPr>
              <a:t>ambitieux pour </a:t>
            </a:r>
            <a:r>
              <a:rPr lang="fr-FR" dirty="0">
                <a:solidFill>
                  <a:schemeClr val="accent2">
                    <a:lumMod val="50000"/>
                  </a:schemeClr>
                </a:solidFill>
                <a:cs typeface="Arial" panose="020B0604020202020204" pitchFamily="34" charset="0"/>
              </a:rPr>
              <a:t>un nombre d’heures d’enseignement restreint </a:t>
            </a:r>
          </a:p>
        </p:txBody>
      </p:sp>
      <p:sp>
        <p:nvSpPr>
          <p:cNvPr id="10" name="ZoneTexte 9"/>
          <p:cNvSpPr txBox="1"/>
          <p:nvPr/>
        </p:nvSpPr>
        <p:spPr>
          <a:xfrm>
            <a:off x="-15213" y="4513848"/>
            <a:ext cx="9144000" cy="369332"/>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	 nécessité d’une densification de nos enseignements.</a:t>
            </a:r>
          </a:p>
        </p:txBody>
      </p:sp>
      <p:sp>
        <p:nvSpPr>
          <p:cNvPr id="11" name="Flèche droite 10"/>
          <p:cNvSpPr/>
          <p:nvPr/>
        </p:nvSpPr>
        <p:spPr>
          <a:xfrm>
            <a:off x="467543" y="4643264"/>
            <a:ext cx="488843" cy="153888"/>
          </a:xfrm>
          <a:prstGeom prst="rightArrow">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p:sp>
        <p:nvSpPr>
          <p:cNvPr id="12" name="ZoneTexte 11"/>
          <p:cNvSpPr txBox="1"/>
          <p:nvPr/>
        </p:nvSpPr>
        <p:spPr>
          <a:xfrm>
            <a:off x="0" y="5085184"/>
            <a:ext cx="9144000" cy="1200329"/>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Il faut adapter notre pédagogie </a:t>
            </a:r>
            <a:r>
              <a:rPr lang="fr-FR" dirty="0" smtClean="0">
                <a:solidFill>
                  <a:schemeClr val="accent2">
                    <a:lumMod val="50000"/>
                  </a:schemeClr>
                </a:solidFill>
                <a:cs typeface="Arial" panose="020B0604020202020204" pitchFamily="34" charset="0"/>
              </a:rPr>
              <a:t>:</a:t>
            </a:r>
            <a:endParaRPr lang="fr-FR" dirty="0">
              <a:solidFill>
                <a:schemeClr val="accent2">
                  <a:lumMod val="50000"/>
                </a:schemeClr>
              </a:solidFill>
              <a:cs typeface="Arial" panose="020B0604020202020204" pitchFamily="34" charset="0"/>
            </a:endParaRPr>
          </a:p>
          <a:p>
            <a:r>
              <a:rPr lang="fr-FR" dirty="0" smtClean="0">
                <a:solidFill>
                  <a:schemeClr val="accent2">
                    <a:lumMod val="50000"/>
                  </a:schemeClr>
                </a:solidFill>
                <a:cs typeface="Arial" panose="020B0604020202020204" pitchFamily="34" charset="0"/>
              </a:rPr>
              <a:t>	- activités </a:t>
            </a:r>
            <a:r>
              <a:rPr lang="fr-FR" dirty="0">
                <a:solidFill>
                  <a:schemeClr val="accent2">
                    <a:lumMod val="50000"/>
                  </a:schemeClr>
                </a:solidFill>
                <a:cs typeface="Arial" panose="020B0604020202020204" pitchFamily="34" charset="0"/>
              </a:rPr>
              <a:t>expérimentales recentrées sur l’objectif pour être plus efficace;</a:t>
            </a:r>
          </a:p>
          <a:p>
            <a:r>
              <a:rPr lang="fr-FR" dirty="0" smtClean="0">
                <a:solidFill>
                  <a:schemeClr val="accent2">
                    <a:lumMod val="50000"/>
                  </a:schemeClr>
                </a:solidFill>
              </a:rPr>
              <a:t>	- intensification </a:t>
            </a:r>
            <a:r>
              <a:rPr lang="fr-FR" dirty="0">
                <a:solidFill>
                  <a:schemeClr val="accent2">
                    <a:lumMod val="50000"/>
                  </a:schemeClr>
                </a:solidFill>
              </a:rPr>
              <a:t>du travail </a:t>
            </a:r>
            <a:r>
              <a:rPr lang="fr-FR" dirty="0" smtClean="0">
                <a:solidFill>
                  <a:schemeClr val="accent2">
                    <a:lumMod val="50000"/>
                  </a:schemeClr>
                </a:solidFill>
              </a:rPr>
              <a:t>personnel des élèves </a:t>
            </a:r>
            <a:r>
              <a:rPr lang="fr-FR" dirty="0">
                <a:solidFill>
                  <a:schemeClr val="accent2">
                    <a:lumMod val="50000"/>
                  </a:schemeClr>
                </a:solidFill>
              </a:rPr>
              <a:t>; </a:t>
            </a:r>
          </a:p>
          <a:p>
            <a:r>
              <a:rPr lang="fr-FR" dirty="0" smtClean="0">
                <a:solidFill>
                  <a:schemeClr val="accent2">
                    <a:lumMod val="50000"/>
                  </a:schemeClr>
                </a:solidFill>
              </a:rPr>
              <a:t>	- s’appuyer </a:t>
            </a:r>
            <a:r>
              <a:rPr lang="fr-FR" dirty="0">
                <a:solidFill>
                  <a:schemeClr val="accent2">
                    <a:lumMod val="50000"/>
                  </a:schemeClr>
                </a:solidFill>
              </a:rPr>
              <a:t>sur le programme de technologie du collège et la SNT. </a:t>
            </a:r>
            <a:endParaRPr lang="fr-FR"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19704401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2</a:t>
            </a:r>
          </a:p>
        </p:txBody>
      </p:sp>
      <p:grpSp>
        <p:nvGrpSpPr>
          <p:cNvPr id="67" name="Groupe 66"/>
          <p:cNvGrpSpPr/>
          <p:nvPr/>
        </p:nvGrpSpPr>
        <p:grpSpPr>
          <a:xfrm>
            <a:off x="-5265" y="-11578"/>
            <a:ext cx="9154530" cy="1326284"/>
            <a:chOff x="-10530" y="4460315"/>
            <a:chExt cx="9154530" cy="1326284"/>
          </a:xfrm>
        </p:grpSpPr>
        <p:sp>
          <p:nvSpPr>
            <p:cNvPr id="68" name="Rectangle 67"/>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1" name="Rectangle 70"/>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b="1" dirty="0">
                  <a:solidFill>
                    <a:prstClr val="black"/>
                  </a:solidFill>
                  <a:latin typeface="Arial"/>
                  <a:ea typeface="Calibri"/>
                  <a:cs typeface="Times New Roman"/>
                </a:rPr>
                <a:t>PROJET 12H</a:t>
              </a:r>
            </a:p>
          </p:txBody>
        </p:sp>
        <p:sp>
          <p:nvSpPr>
            <p:cNvPr id="72" name="Rectangle 71"/>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4" name="Rectangle 73"/>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5" name="Rectangle 74"/>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6" name="Rectangle 75"/>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7" name="Rectangle 76"/>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8" name="Rectangle 77"/>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9" name="Rectangle 78"/>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80" name="Rectangle 79"/>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81" name="Rectangle 80"/>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2" name="Rectangle 81"/>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3" name="Rectangle 82"/>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4" name="Rectangle 83"/>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5" name="Rectangle 84"/>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4770103" y="-11578"/>
            <a:ext cx="390593" cy="1358679"/>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Rectangle 2"/>
          <p:cNvSpPr>
            <a:spLocks noChangeArrowheads="1"/>
          </p:cNvSpPr>
          <p:nvPr/>
        </p:nvSpPr>
        <p:spPr bwMode="auto">
          <a:xfrm>
            <a:off x="15969" y="2826603"/>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finalisation de </a:t>
            </a:r>
            <a:r>
              <a:rPr lang="fr-FR" dirty="0" smtClean="0">
                <a:solidFill>
                  <a:schemeClr val="accent2">
                    <a:lumMod val="50000"/>
                  </a:schemeClr>
                </a:solidFill>
              </a:rPr>
              <a:t>l’avant-projet ;</a:t>
            </a:r>
            <a:endParaRPr lang="fr-FR" dirty="0">
              <a:solidFill>
                <a:schemeClr val="accent2">
                  <a:lumMod val="50000"/>
                </a:schemeClr>
              </a:solidFill>
            </a:endParaRPr>
          </a:p>
          <a:p>
            <a:pPr>
              <a:spcAft>
                <a:spcPts val="600"/>
              </a:spcAft>
            </a:pPr>
            <a:r>
              <a:rPr lang="fr-FR" dirty="0">
                <a:solidFill>
                  <a:schemeClr val="accent2">
                    <a:lumMod val="50000"/>
                  </a:schemeClr>
                </a:solidFill>
              </a:rPr>
              <a:t>	- modélisation et simulation de la solution imaginée </a:t>
            </a:r>
            <a:r>
              <a:rPr lang="fr-FR" dirty="0" smtClean="0">
                <a:solidFill>
                  <a:schemeClr val="accent2">
                    <a:lumMod val="50000"/>
                  </a:schemeClr>
                </a:solidFill>
              </a:rPr>
              <a:t>pour</a:t>
            </a:r>
          </a:p>
          <a:p>
            <a:pPr>
              <a:spcAft>
                <a:spcPts val="600"/>
              </a:spcAft>
            </a:pPr>
            <a:r>
              <a:rPr lang="fr-FR" dirty="0">
                <a:solidFill>
                  <a:schemeClr val="accent2">
                    <a:lumMod val="50000"/>
                  </a:schemeClr>
                </a:solidFill>
              </a:rPr>
              <a:t>	</a:t>
            </a:r>
            <a:r>
              <a:rPr lang="fr-FR" dirty="0" smtClean="0">
                <a:solidFill>
                  <a:schemeClr val="accent2">
                    <a:lumMod val="50000"/>
                  </a:schemeClr>
                </a:solidFill>
              </a:rPr>
              <a:t>  obtenir des </a:t>
            </a:r>
            <a:r>
              <a:rPr lang="fr-FR" dirty="0">
                <a:solidFill>
                  <a:schemeClr val="accent2">
                    <a:lumMod val="50000"/>
                  </a:schemeClr>
                </a:solidFill>
              </a:rPr>
              <a:t>performances </a:t>
            </a:r>
            <a:r>
              <a:rPr lang="fr-FR" dirty="0" smtClean="0">
                <a:solidFill>
                  <a:schemeClr val="accent2">
                    <a:lumMod val="50000"/>
                  </a:schemeClr>
                </a:solidFill>
              </a:rPr>
              <a:t>simulées.</a:t>
            </a:r>
            <a:endParaRPr lang="fr-FR" dirty="0">
              <a:solidFill>
                <a:schemeClr val="accent2">
                  <a:lumMod val="50000"/>
                </a:schemeClr>
              </a:solidFill>
            </a:endParaRPr>
          </a:p>
          <a:p>
            <a:endParaRPr lang="fr-FR" dirty="0">
              <a:solidFill>
                <a:schemeClr val="accent2">
                  <a:lumMod val="50000"/>
                </a:schemeClr>
              </a:solidFill>
            </a:endParaRPr>
          </a:p>
        </p:txBody>
      </p:sp>
    </p:spTree>
    <p:extLst>
      <p:ext uri="{BB962C8B-B14F-4D97-AF65-F5344CB8AC3E}">
        <p14:creationId xmlns:p14="http://schemas.microsoft.com/office/powerpoint/2010/main" val="2687277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rgbClr val="80808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11</a:t>
            </a:r>
          </a:p>
          <a:p>
            <a:pPr lvl="0" algn="ctr">
              <a:lnSpc>
                <a:spcPct val="107000"/>
              </a:lnSpc>
              <a:spcAft>
                <a:spcPts val="800"/>
              </a:spcAft>
            </a:pPr>
            <a:r>
              <a:rPr lang="fr-FR" sz="2400" b="1" dirty="0">
                <a:solidFill>
                  <a:schemeClr val="accent2">
                    <a:lumMod val="50000"/>
                  </a:schemeClr>
                </a:solidFill>
                <a:ea typeface="Calibri"/>
              </a:rPr>
              <a:t>L’homme augmenté</a:t>
            </a:r>
            <a:endParaRPr lang="fr-FR" sz="2400" b="1" dirty="0">
              <a:solidFill>
                <a:schemeClr val="accent2">
                  <a:lumMod val="50000"/>
                </a:schemeClr>
              </a:solidFill>
              <a:ea typeface="Calibri"/>
              <a:cs typeface="Times New Roman"/>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1</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7528" y="2994293"/>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Associer un modèle à un système asservi</a:t>
            </a:r>
          </a:p>
          <a:p>
            <a:r>
              <a:rPr lang="fr-FR" sz="1400" dirty="0">
                <a:solidFill>
                  <a:schemeClr val="accent2">
                    <a:lumMod val="50000"/>
                  </a:schemeClr>
                </a:solidFill>
              </a:rPr>
              <a:t>Analyser le comportement d’un système asservi</a:t>
            </a:r>
          </a:p>
          <a:p>
            <a:r>
              <a:rPr lang="fr-FR" sz="1400" dirty="0">
                <a:solidFill>
                  <a:schemeClr val="accent2">
                    <a:lumMod val="50000"/>
                  </a:schemeClr>
                </a:solidFill>
              </a:rPr>
              <a:t>Utiliser les lois et relations entre les grandeurs effort et flux pour élaborer un modèle de connaissance</a:t>
            </a:r>
          </a:p>
          <a:p>
            <a:r>
              <a:rPr lang="fr-FR" sz="1400" dirty="0">
                <a:solidFill>
                  <a:schemeClr val="accent2">
                    <a:lumMod val="50000"/>
                  </a:schemeClr>
                </a:solidFill>
              </a:rPr>
              <a:t>Instrumenter tout ou partie d’un produit en vue de mesurer les  performances</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58112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941168"/>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Notion de système asservi : consigne d’entrée, grandeur de sortie, perturbation, erreur, correcteur proportionnel.</a:t>
            </a:r>
          </a:p>
          <a:p>
            <a:r>
              <a:rPr lang="fr-FR" sz="1400" dirty="0">
                <a:solidFill>
                  <a:schemeClr val="accent2">
                    <a:lumMod val="50000"/>
                  </a:schemeClr>
                </a:solidFill>
              </a:rPr>
              <a:t>Systèmes asservis linéaires en régime permanent : structures par chaîne directe ou bouclée, perturbation, comparateur, correcteur proportionnel, précision (erreur statique)</a:t>
            </a:r>
          </a:p>
          <a:p>
            <a:r>
              <a:rPr lang="fr-FR" sz="1400" dirty="0">
                <a:solidFill>
                  <a:schemeClr val="accent2">
                    <a:lumMod val="50000"/>
                  </a:schemeClr>
                </a:solidFill>
              </a:rPr>
              <a:t>Modèle de connaissance sur des systèmes d’ordre 0, 1 ou 2 : gain pur, intégrateur, dérivateur</a:t>
            </a:r>
          </a:p>
          <a:p>
            <a:r>
              <a:rPr lang="fr-FR" sz="1400" dirty="0">
                <a:solidFill>
                  <a:schemeClr val="accent2">
                    <a:lumMod val="50000"/>
                  </a:schemeClr>
                </a:solidFill>
              </a:rPr>
              <a:t>Capteur, composants d’une chaine d’acquisition</a:t>
            </a:r>
          </a:p>
        </p:txBody>
      </p:sp>
      <p:grpSp>
        <p:nvGrpSpPr>
          <p:cNvPr id="65" name="Groupe 64"/>
          <p:cNvGrpSpPr/>
          <p:nvPr/>
        </p:nvGrpSpPr>
        <p:grpSpPr>
          <a:xfrm>
            <a:off x="-5265" y="-11578"/>
            <a:ext cx="9154530" cy="1326284"/>
            <a:chOff x="-10530" y="4460315"/>
            <a:chExt cx="9154530" cy="1326284"/>
          </a:xfrm>
        </p:grpSpPr>
        <p:sp>
          <p:nvSpPr>
            <p:cNvPr id="66" name="Rectangle 6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4" name="Rectangle 7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schemeClr val="tx1"/>
                  </a:solidFill>
                  <a:latin typeface="Arial" pitchFamily="34" charset="0"/>
                  <a:cs typeface="Arial" pitchFamily="34" charset="0"/>
                </a:rPr>
                <a:t>3 semaines</a:t>
              </a:r>
            </a:p>
          </p:txBody>
        </p:sp>
        <p:sp>
          <p:nvSpPr>
            <p:cNvPr id="75" name="Rectangle 7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smtClean="0">
                  <a:solidFill>
                    <a:schemeClr val="bg1"/>
                  </a:solidFill>
                  <a:latin typeface="Arial" pitchFamily="34" charset="0"/>
                  <a:cs typeface="Arial" pitchFamily="34" charset="0"/>
                </a:rPr>
                <a:t>3 </a:t>
              </a:r>
              <a:r>
                <a:rPr lang="fr-FR" sz="1200" dirty="0">
                  <a:solidFill>
                    <a:schemeClr val="bg1"/>
                  </a:solidFill>
                  <a:latin typeface="Arial" pitchFamily="34" charset="0"/>
                  <a:cs typeface="Arial" pitchFamily="34" charset="0"/>
                </a:rPr>
                <a:t>semaines</a:t>
              </a:r>
            </a:p>
          </p:txBody>
        </p:sp>
        <p:sp>
          <p:nvSpPr>
            <p:cNvPr id="76" name="Rectangle 7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7" name="Rectangle 7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79" name="Rectangle 7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0" name="Rectangle 7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1" name="Rectangle 8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b="1" dirty="0">
                  <a:solidFill>
                    <a:prstClr val="black"/>
                  </a:solidFill>
                  <a:latin typeface="Arial"/>
                  <a:ea typeface="Calibri"/>
                </a:rPr>
                <a:t>L’homme augmenté</a:t>
              </a:r>
              <a:endParaRPr lang="fr-FR" sz="1200" b="1" dirty="0">
                <a:solidFill>
                  <a:prstClr val="black"/>
                </a:solidFill>
                <a:latin typeface="Arial"/>
                <a:ea typeface="Calibri"/>
                <a:cs typeface="Times New Roman"/>
              </a:endParaRPr>
            </a:p>
          </p:txBody>
        </p:sp>
        <p:sp>
          <p:nvSpPr>
            <p:cNvPr id="82" name="Rectangle 8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3" name="Rectangle 8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5160694" y="-17489"/>
            <a:ext cx="1066273"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xmlns="" id="{7BD58ED6-51A4-49F2-BD3A-C9F3BDD281EB}"/>
              </a:ext>
            </a:extLst>
          </p:cNvPr>
          <p:cNvSpPr txBox="1"/>
          <p:nvPr/>
        </p:nvSpPr>
        <p:spPr>
          <a:xfrm>
            <a:off x="5861976" y="3789040"/>
            <a:ext cx="3174520"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Organes prothétiques (ex : cœur </a:t>
            </a:r>
            <a:r>
              <a:rPr lang="fr-FR" sz="1600" dirty="0" err="1">
                <a:solidFill>
                  <a:schemeClr val="accent1">
                    <a:lumMod val="75000"/>
                  </a:schemeClr>
                </a:solidFill>
              </a:rPr>
              <a:t>Carmat</a:t>
            </a:r>
            <a:r>
              <a:rPr lang="fr-FR" sz="1600" dirty="0" smtClean="0">
                <a:solidFill>
                  <a:schemeClr val="accent1">
                    <a:lumMod val="75000"/>
                  </a:schemeClr>
                </a:solidFill>
              </a:rPr>
              <a:t>)</a:t>
            </a:r>
          </a:p>
          <a:p>
            <a:pPr marL="285750" indent="-285750">
              <a:buFont typeface="Wingdings" panose="05000000000000000000" pitchFamily="2" charset="2"/>
              <a:buChar char="§"/>
            </a:pPr>
            <a:r>
              <a:rPr lang="fr-FR" sz="1600" dirty="0" smtClean="0">
                <a:solidFill>
                  <a:schemeClr val="accent1">
                    <a:lumMod val="75000"/>
                  </a:schemeClr>
                </a:solidFill>
              </a:rPr>
              <a:t>Exosquelette de manutention</a:t>
            </a:r>
          </a:p>
        </p:txBody>
      </p:sp>
    </p:spTree>
    <p:extLst>
      <p:ext uri="{BB962C8B-B14F-4D97-AF65-F5344CB8AC3E}">
        <p14:creationId xmlns:p14="http://schemas.microsoft.com/office/powerpoint/2010/main" val="2661632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3</a:t>
            </a:r>
          </a:p>
        </p:txBody>
      </p:sp>
      <p:grpSp>
        <p:nvGrpSpPr>
          <p:cNvPr id="67" name="Groupe 66"/>
          <p:cNvGrpSpPr/>
          <p:nvPr/>
        </p:nvGrpSpPr>
        <p:grpSpPr>
          <a:xfrm>
            <a:off x="-5265" y="-11578"/>
            <a:ext cx="9154530" cy="1326284"/>
            <a:chOff x="-10530" y="4460315"/>
            <a:chExt cx="9154530" cy="1326284"/>
          </a:xfrm>
        </p:grpSpPr>
        <p:sp>
          <p:nvSpPr>
            <p:cNvPr id="68" name="Rectangle 67"/>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b="1" dirty="0">
                  <a:solidFill>
                    <a:prstClr val="black"/>
                  </a:solidFill>
                  <a:latin typeface="Arial"/>
                  <a:ea typeface="Calibri"/>
                  <a:cs typeface="Times New Roman"/>
                </a:rPr>
                <a:t>PROJET 12H</a:t>
              </a:r>
            </a:p>
          </p:txBody>
        </p:sp>
        <p:sp>
          <p:nvSpPr>
            <p:cNvPr id="71" name="Rectangle 70"/>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2" name="Rectangle 71"/>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4" name="Rectangle 73"/>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5" name="Rectangle 74"/>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6" name="Rectangle 75"/>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7" name="Rectangle 76"/>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8" name="Rectangle 77"/>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9" name="Rectangle 78"/>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80" name="Rectangle 79"/>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81" name="Rectangle 80"/>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2" name="Rectangle 81"/>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3" name="Rectangle 82"/>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4" name="Rectangle 83"/>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5" name="Rectangle 84"/>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6226967" y="-17489"/>
            <a:ext cx="357855"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
          <p:cNvSpPr>
            <a:spLocks noChangeArrowheads="1"/>
          </p:cNvSpPr>
          <p:nvPr/>
        </p:nvSpPr>
        <p:spPr bwMode="auto">
          <a:xfrm>
            <a:off x="15969" y="3180545"/>
            <a:ext cx="9144000" cy="12772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endParaRPr lang="fr-FR" b="1" dirty="0">
              <a:solidFill>
                <a:schemeClr val="accent2">
                  <a:lumMod val="50000"/>
                </a:schemeClr>
              </a:solidFill>
            </a:endParaRPr>
          </a:p>
          <a:p>
            <a:endParaRPr lang="fr-FR" b="1" dirty="0">
              <a:solidFill>
                <a:schemeClr val="accent2">
                  <a:lumMod val="50000"/>
                </a:schemeClr>
              </a:solidFill>
            </a:endParaRPr>
          </a:p>
          <a:p>
            <a:pPr>
              <a:spcAft>
                <a:spcPts val="600"/>
              </a:spcAft>
            </a:pPr>
            <a:r>
              <a:rPr lang="fr-FR" dirty="0">
                <a:solidFill>
                  <a:schemeClr val="accent2">
                    <a:lumMod val="50000"/>
                  </a:schemeClr>
                </a:solidFill>
              </a:rPr>
              <a:t>	- prototypage de la solution </a:t>
            </a:r>
            <a:r>
              <a:rPr lang="fr-FR" dirty="0" smtClean="0">
                <a:solidFill>
                  <a:schemeClr val="accent2">
                    <a:lumMod val="50000"/>
                  </a:schemeClr>
                </a:solidFill>
              </a:rPr>
              <a:t>imaginée ;</a:t>
            </a:r>
            <a:endParaRPr lang="fr-FR" dirty="0">
              <a:solidFill>
                <a:schemeClr val="accent2">
                  <a:lumMod val="50000"/>
                </a:schemeClr>
              </a:solidFill>
            </a:endParaRPr>
          </a:p>
          <a:p>
            <a:pPr>
              <a:spcAft>
                <a:spcPts val="600"/>
              </a:spcAft>
            </a:pPr>
            <a:r>
              <a:rPr lang="fr-FR" dirty="0">
                <a:solidFill>
                  <a:schemeClr val="accent2">
                    <a:lumMod val="50000"/>
                  </a:schemeClr>
                </a:solidFill>
              </a:rPr>
              <a:t>	- expérimentation pour relever des performances </a:t>
            </a:r>
            <a:r>
              <a:rPr lang="fr-FR" dirty="0" smtClean="0">
                <a:solidFill>
                  <a:schemeClr val="accent2">
                    <a:lumMod val="50000"/>
                  </a:schemeClr>
                </a:solidFill>
              </a:rPr>
              <a:t>expérimentales.</a:t>
            </a:r>
            <a:endParaRPr lang="fr-FR" dirty="0">
              <a:solidFill>
                <a:schemeClr val="accent2">
                  <a:lumMod val="50000"/>
                </a:schemeClr>
              </a:solidFill>
            </a:endParaRPr>
          </a:p>
        </p:txBody>
      </p:sp>
    </p:spTree>
    <p:extLst>
      <p:ext uri="{BB962C8B-B14F-4D97-AF65-F5344CB8AC3E}">
        <p14:creationId xmlns:p14="http://schemas.microsoft.com/office/powerpoint/2010/main" val="329080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9575" y="1428736"/>
            <a:ext cx="9180505" cy="5429264"/>
          </a:xfrm>
          <a:prstGeom prst="roundRect">
            <a:avLst/>
          </a:prstGeom>
          <a:solidFill>
            <a:schemeClr val="accent2">
              <a:lumMod val="75000"/>
              <a:alpha val="2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12</a:t>
            </a:r>
          </a:p>
          <a:p>
            <a:pPr lvl="0" algn="ctr">
              <a:lnSpc>
                <a:spcPct val="107000"/>
              </a:lnSpc>
              <a:spcAft>
                <a:spcPts val="800"/>
              </a:spcAft>
            </a:pPr>
            <a:r>
              <a:rPr lang="fr-FR" sz="2400" b="1" dirty="0">
                <a:solidFill>
                  <a:schemeClr val="accent2">
                    <a:lumMod val="50000"/>
                  </a:schemeClr>
                </a:solidFill>
                <a:ea typeface="Calibri"/>
                <a:cs typeface="Times New Roman"/>
              </a:rPr>
              <a:t>L’énergie au service des territoires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2,5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smtClean="0">
                <a:solidFill>
                  <a:srgbClr val="FF0000"/>
                </a:solidFill>
                <a:ea typeface="Calibri" pitchFamily="34" charset="0"/>
                <a:cs typeface="Arial" pitchFamily="34" charset="0"/>
              </a:rPr>
              <a:t>2</a:t>
            </a:r>
            <a:r>
              <a:rPr kumimoji="0" lang="fr-FR" sz="1600" b="1" i="0" u="none" strike="noStrike" cap="none" normalizeH="0" baseline="0" dirty="0" smtClean="0">
                <a:ln>
                  <a:noFill/>
                </a:ln>
                <a:solidFill>
                  <a:srgbClr val="FF0000"/>
                </a:solidFill>
                <a:effectLst/>
                <a:ea typeface="Calibri" pitchFamily="34" charset="0"/>
                <a:cs typeface="Arial" pitchFamily="34" charset="0"/>
              </a:rPr>
              <a:t>h </a:t>
            </a:r>
            <a:r>
              <a:rPr kumimoji="0" lang="fr-FR" sz="1600" b="1" i="0" u="none" strike="noStrike" cap="none" normalizeH="0" baseline="0" dirty="0">
                <a:ln>
                  <a:noFill/>
                </a:ln>
                <a:solidFill>
                  <a:srgbClr val="FF0000"/>
                </a:solidFill>
                <a:effectLst/>
                <a:ea typeface="Calibri" pitchFamily="34" charset="0"/>
                <a:cs typeface="Arial" pitchFamily="34" charset="0"/>
              </a:rPr>
              <a:t>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1740"/>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Analyser la réversibilité d’un élément de la chaîne de puissance</a:t>
            </a:r>
          </a:p>
          <a:p>
            <a:r>
              <a:rPr lang="fr-FR" sz="1400" dirty="0">
                <a:solidFill>
                  <a:schemeClr val="accent2">
                    <a:lumMod val="50000"/>
                  </a:schemeClr>
                </a:solidFill>
              </a:rPr>
              <a:t>Caractériser les grandeurs physiques en entrées – sorties d’un modèle multi-physique traduisant la transmission de puissance </a:t>
            </a:r>
          </a:p>
          <a:p>
            <a:r>
              <a:rPr lang="fr-FR" sz="1400" dirty="0">
                <a:solidFill>
                  <a:schemeClr val="accent2">
                    <a:lumMod val="50000"/>
                  </a:schemeClr>
                </a:solidFill>
              </a:rPr>
              <a:t>Repérer les échanges d’énergie sur un diagramme structurel</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29328" y="4748485"/>
            <a:ext cx="9144000" cy="369332"/>
          </a:xfrm>
          <a:prstGeom prst="rect">
            <a:avLst/>
          </a:prstGeom>
          <a:noFill/>
        </p:spPr>
        <p:txBody>
          <a:bodyPr wrap="square" rtlCol="0">
            <a:spAutoFit/>
          </a:bodyPr>
          <a:lstStyle/>
          <a:p>
            <a:r>
              <a:rPr lang="fr-FR" b="1" dirty="0">
                <a:solidFill>
                  <a:schemeClr val="accent2">
                    <a:lumMod val="50000"/>
                  </a:schemeClr>
                </a:solidFill>
              </a:rPr>
              <a:t>Connaissances principales associées </a:t>
            </a:r>
            <a:endParaRPr lang="fr-FR"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5028576"/>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Sens des transmissions de puissance </a:t>
            </a:r>
          </a:p>
          <a:p>
            <a:r>
              <a:rPr lang="fr-FR" sz="1400" dirty="0">
                <a:solidFill>
                  <a:schemeClr val="accent2">
                    <a:lumMod val="50000"/>
                  </a:schemeClr>
                </a:solidFill>
              </a:rPr>
              <a:t>Réversibilité/irréversibilité des constituants d’une chaine de puissance </a:t>
            </a:r>
          </a:p>
          <a:p>
            <a:r>
              <a:rPr lang="fr-FR" sz="1400" dirty="0">
                <a:solidFill>
                  <a:schemeClr val="accent2">
                    <a:lumMod val="50000"/>
                  </a:schemeClr>
                </a:solidFill>
              </a:rPr>
              <a:t>Puissance instantanée, moyenne</a:t>
            </a:r>
          </a:p>
          <a:p>
            <a:r>
              <a:rPr lang="fr-FR" sz="1400" dirty="0">
                <a:solidFill>
                  <a:schemeClr val="accent2">
                    <a:lumMod val="50000"/>
                  </a:schemeClr>
                </a:solidFill>
              </a:rPr>
              <a:t>Réversibilité de la chaine de puissance</a:t>
            </a:r>
          </a:p>
          <a:p>
            <a:r>
              <a:rPr lang="fr-FR" sz="1400" dirty="0">
                <a:solidFill>
                  <a:schemeClr val="accent2">
                    <a:lumMod val="50000"/>
                  </a:schemeClr>
                </a:solidFill>
              </a:rPr>
              <a:t>Rendements et pertes</a:t>
            </a:r>
          </a:p>
        </p:txBody>
      </p:sp>
      <p:grpSp>
        <p:nvGrpSpPr>
          <p:cNvPr id="65" name="Groupe 64"/>
          <p:cNvGrpSpPr/>
          <p:nvPr/>
        </p:nvGrpSpPr>
        <p:grpSpPr>
          <a:xfrm>
            <a:off x="-5265" y="-11578"/>
            <a:ext cx="9154530" cy="1326284"/>
            <a:chOff x="-10530" y="4460315"/>
            <a:chExt cx="9154530" cy="1326284"/>
          </a:xfrm>
        </p:grpSpPr>
        <p:sp>
          <p:nvSpPr>
            <p:cNvPr id="66" name="Rectangle 6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4" name="Rectangle 7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5" name="Rectangle 7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smtClean="0">
                  <a:solidFill>
                    <a:schemeClr val="bg1"/>
                  </a:solidFill>
                  <a:latin typeface="Arial" pitchFamily="34" charset="0"/>
                  <a:cs typeface="Arial" pitchFamily="34" charset="0"/>
                </a:rPr>
                <a:t>3 </a:t>
              </a:r>
              <a:r>
                <a:rPr lang="fr-FR" sz="1200" b="1" dirty="0">
                  <a:solidFill>
                    <a:schemeClr val="bg1"/>
                  </a:solidFill>
                  <a:latin typeface="Arial" pitchFamily="34" charset="0"/>
                  <a:cs typeface="Arial" pitchFamily="34" charset="0"/>
                </a:rPr>
                <a:t>semaines</a:t>
              </a:r>
            </a:p>
          </p:txBody>
        </p:sp>
        <p:sp>
          <p:nvSpPr>
            <p:cNvPr id="76" name="Rectangle 7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7" name="Rectangle 7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79" name="Rectangle 7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0" name="Rectangle 7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1" name="Rectangle 8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2" name="Rectangle 8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b="1" dirty="0">
                  <a:solidFill>
                    <a:prstClr val="black"/>
                  </a:solidFill>
                  <a:latin typeface="Arial"/>
                  <a:ea typeface="Calibri"/>
                  <a:cs typeface="Times New Roman"/>
                </a:rPr>
                <a:t>L’énergie au service des territoires</a:t>
              </a:r>
            </a:p>
          </p:txBody>
        </p:sp>
        <p:sp>
          <p:nvSpPr>
            <p:cNvPr id="83" name="Rectangle 8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6584822" y="-17489"/>
            <a:ext cx="1103033"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xmlns="" id="{E4B2E88D-D6B7-4A9F-921A-D9ABC84298C6}"/>
              </a:ext>
            </a:extLst>
          </p:cNvPr>
          <p:cNvSpPr txBox="1"/>
          <p:nvPr/>
        </p:nvSpPr>
        <p:spPr>
          <a:xfrm>
            <a:off x="5076056" y="3794531"/>
            <a:ext cx="3939552"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Bâtiment </a:t>
            </a:r>
            <a:r>
              <a:rPr lang="fr-FR" sz="1600" dirty="0">
                <a:solidFill>
                  <a:schemeClr val="accent1">
                    <a:lumMod val="75000"/>
                  </a:schemeClr>
                </a:solidFill>
              </a:rPr>
              <a:t>à énergie positive</a:t>
            </a:r>
          </a:p>
          <a:p>
            <a:pPr marL="285750" indent="-285750">
              <a:buFont typeface="Wingdings" panose="05000000000000000000" pitchFamily="2" charset="2"/>
              <a:buChar char="§"/>
            </a:pPr>
            <a:r>
              <a:rPr lang="fr-FR" sz="1600" dirty="0">
                <a:solidFill>
                  <a:schemeClr val="accent1">
                    <a:lumMod val="75000"/>
                  </a:schemeClr>
                </a:solidFill>
              </a:rPr>
              <a:t>Ferme </a:t>
            </a:r>
            <a:r>
              <a:rPr lang="fr-FR" sz="1600" dirty="0" err="1">
                <a:solidFill>
                  <a:schemeClr val="accent1">
                    <a:lumMod val="75000"/>
                  </a:schemeClr>
                </a:solidFill>
              </a:rPr>
              <a:t>houlomotrice</a:t>
            </a:r>
            <a:r>
              <a:rPr lang="fr-FR" sz="1600" dirty="0">
                <a:solidFill>
                  <a:schemeClr val="accent1">
                    <a:lumMod val="75000"/>
                  </a:schemeClr>
                </a:solidFill>
              </a:rPr>
              <a:t> « </a:t>
            </a:r>
            <a:r>
              <a:rPr lang="fr-FR" sz="1600" dirty="0" err="1" smtClean="0">
                <a:solidFill>
                  <a:schemeClr val="accent1">
                    <a:lumMod val="75000"/>
                  </a:schemeClr>
                </a:solidFill>
              </a:rPr>
              <a:t>SEAREV</a:t>
            </a:r>
            <a:r>
              <a:rPr lang="fr-FR" sz="1600" dirty="0">
                <a:solidFill>
                  <a:schemeClr val="accent1">
                    <a:lumMod val="75000"/>
                  </a:schemeClr>
                </a:solidFill>
              </a:rPr>
              <a:t> »(SI 2014)</a:t>
            </a:r>
          </a:p>
          <a:p>
            <a:pPr marL="285750" indent="-285750">
              <a:buFont typeface="Wingdings" panose="05000000000000000000" pitchFamily="2" charset="2"/>
              <a:buChar char="§"/>
            </a:pPr>
            <a:r>
              <a:rPr lang="fr-FR" sz="1600" dirty="0" smtClean="0">
                <a:solidFill>
                  <a:schemeClr val="accent1">
                    <a:lumMod val="75000"/>
                  </a:schemeClr>
                </a:solidFill>
              </a:rPr>
              <a:t>Production </a:t>
            </a:r>
            <a:r>
              <a:rPr lang="fr-FR" sz="1600" dirty="0">
                <a:solidFill>
                  <a:schemeClr val="accent1">
                    <a:lumMod val="75000"/>
                  </a:schemeClr>
                </a:solidFill>
              </a:rPr>
              <a:t>hydroélectrique (SI 2015)</a:t>
            </a:r>
          </a:p>
          <a:p>
            <a:pPr marL="285750" indent="-285750">
              <a:buFont typeface="Wingdings" panose="05000000000000000000" pitchFamily="2" charset="2"/>
              <a:buChar char="§"/>
            </a:pPr>
            <a:r>
              <a:rPr lang="fr-FR" sz="1600" dirty="0" smtClean="0">
                <a:solidFill>
                  <a:schemeClr val="accent1">
                    <a:lumMod val="75000"/>
                  </a:schemeClr>
                </a:solidFill>
              </a:rPr>
              <a:t>Parc </a:t>
            </a:r>
            <a:r>
              <a:rPr lang="fr-FR" sz="1600" dirty="0">
                <a:solidFill>
                  <a:schemeClr val="accent1">
                    <a:lumMod val="75000"/>
                  </a:schemeClr>
                </a:solidFill>
              </a:rPr>
              <a:t>hydrolien (CG 2014</a:t>
            </a:r>
            <a:r>
              <a:rPr lang="fr-FR" sz="1600" dirty="0" smtClean="0">
                <a:solidFill>
                  <a:schemeClr val="accent1">
                    <a:lumMod val="75000"/>
                  </a:schemeClr>
                </a:solidFill>
              </a:rPr>
              <a:t>)</a:t>
            </a:r>
          </a:p>
        </p:txBody>
      </p:sp>
    </p:spTree>
    <p:extLst>
      <p:ext uri="{BB962C8B-B14F-4D97-AF65-F5344CB8AC3E}">
        <p14:creationId xmlns:p14="http://schemas.microsoft.com/office/powerpoint/2010/main" val="312453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PROJET</a:t>
            </a:r>
          </a:p>
          <a:p>
            <a:pPr lvl="0" algn="ctr">
              <a:lnSpc>
                <a:spcPct val="107000"/>
              </a:lnSpc>
            </a:pPr>
            <a:r>
              <a:rPr lang="fr-FR" sz="2400" b="1" dirty="0">
                <a:solidFill>
                  <a:schemeClr val="accent2">
                    <a:lumMod val="50000"/>
                  </a:schemeClr>
                </a:solidFill>
                <a:ea typeface="Calibri"/>
              </a:rPr>
              <a:t>Phase 4</a:t>
            </a:r>
          </a:p>
        </p:txBody>
      </p:sp>
      <p:grpSp>
        <p:nvGrpSpPr>
          <p:cNvPr id="67" name="Groupe 66"/>
          <p:cNvGrpSpPr/>
          <p:nvPr/>
        </p:nvGrpSpPr>
        <p:grpSpPr>
          <a:xfrm>
            <a:off x="-5265" y="-11578"/>
            <a:ext cx="9154530" cy="1326284"/>
            <a:chOff x="-10530" y="4460315"/>
            <a:chExt cx="9154530" cy="1326284"/>
          </a:xfrm>
        </p:grpSpPr>
        <p:sp>
          <p:nvSpPr>
            <p:cNvPr id="68" name="Rectangle 67"/>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b="1" dirty="0">
                  <a:solidFill>
                    <a:prstClr val="black"/>
                  </a:solidFill>
                  <a:latin typeface="Arial"/>
                  <a:ea typeface="Calibri"/>
                  <a:cs typeface="Times New Roman"/>
                </a:rPr>
                <a:t>PROJET 12H</a:t>
              </a:r>
            </a:p>
          </p:txBody>
        </p:sp>
        <p:sp>
          <p:nvSpPr>
            <p:cNvPr id="70" name="Rectangle 69"/>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1" name="Rectangle 70"/>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2" name="Rectangle 71"/>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4" name="Rectangle 73"/>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5" name="Rectangle 74"/>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6" name="Rectangle 75"/>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7" name="Rectangle 76"/>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8" name="Rectangle 77"/>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9" name="Rectangle 78"/>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80" name="Rectangle 79"/>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81" name="Rectangle 80"/>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2" name="Rectangle 81"/>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3" name="Rectangle 82"/>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4" name="Rectangle 83"/>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5" name="Rectangle 84"/>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7687855" y="0"/>
            <a:ext cx="345794" cy="1332193"/>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 name="Rectangle 2"/>
          <p:cNvSpPr>
            <a:spLocks noChangeArrowheads="1"/>
          </p:cNvSpPr>
          <p:nvPr/>
        </p:nvSpPr>
        <p:spPr bwMode="auto">
          <a:xfrm>
            <a:off x="15969" y="2826602"/>
            <a:ext cx="9144000" cy="19851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b="1" dirty="0" smtClean="0">
                <a:solidFill>
                  <a:schemeClr val="accent2">
                    <a:lumMod val="50000"/>
                  </a:schemeClr>
                </a:solidFill>
              </a:rPr>
              <a:t>Activités :</a:t>
            </a:r>
          </a:p>
          <a:p>
            <a:endParaRPr lang="fr-FR" b="1" dirty="0">
              <a:solidFill>
                <a:schemeClr val="accent2">
                  <a:lumMod val="50000"/>
                </a:schemeClr>
              </a:solidFill>
            </a:endParaRPr>
          </a:p>
          <a:p>
            <a:pPr>
              <a:spcAft>
                <a:spcPts val="600"/>
              </a:spcAft>
            </a:pPr>
            <a:r>
              <a:rPr lang="fr-FR" dirty="0">
                <a:solidFill>
                  <a:schemeClr val="accent2">
                    <a:lumMod val="50000"/>
                  </a:schemeClr>
                </a:solidFill>
              </a:rPr>
              <a:t>	- finalisation du </a:t>
            </a:r>
            <a:r>
              <a:rPr lang="fr-FR" dirty="0" smtClean="0">
                <a:solidFill>
                  <a:schemeClr val="accent2">
                    <a:lumMod val="50000"/>
                  </a:schemeClr>
                </a:solidFill>
              </a:rPr>
              <a:t>projet ;</a:t>
            </a:r>
            <a:endParaRPr lang="fr-FR" dirty="0">
              <a:solidFill>
                <a:schemeClr val="accent2">
                  <a:lumMod val="50000"/>
                </a:schemeClr>
              </a:solidFill>
            </a:endParaRPr>
          </a:p>
          <a:p>
            <a:pPr>
              <a:spcAft>
                <a:spcPts val="600"/>
              </a:spcAft>
            </a:pPr>
            <a:r>
              <a:rPr lang="fr-FR" dirty="0">
                <a:solidFill>
                  <a:schemeClr val="accent2">
                    <a:lumMod val="50000"/>
                  </a:schemeClr>
                </a:solidFill>
              </a:rPr>
              <a:t>	- optimisation du prototype et des modèles numériques </a:t>
            </a:r>
            <a:r>
              <a:rPr lang="fr-FR" dirty="0" smtClean="0">
                <a:solidFill>
                  <a:schemeClr val="accent2">
                    <a:lumMod val="50000"/>
                  </a:schemeClr>
                </a:solidFill>
              </a:rPr>
              <a:t>pour</a:t>
            </a:r>
          </a:p>
          <a:p>
            <a:pPr>
              <a:spcAft>
                <a:spcPts val="600"/>
              </a:spcAft>
            </a:pPr>
            <a:r>
              <a:rPr lang="fr-FR" dirty="0">
                <a:solidFill>
                  <a:schemeClr val="accent2">
                    <a:lumMod val="50000"/>
                  </a:schemeClr>
                </a:solidFill>
              </a:rPr>
              <a:t>	</a:t>
            </a:r>
            <a:r>
              <a:rPr lang="fr-FR" dirty="0" smtClean="0">
                <a:solidFill>
                  <a:schemeClr val="accent2">
                    <a:lumMod val="50000"/>
                  </a:schemeClr>
                </a:solidFill>
              </a:rPr>
              <a:t>   les faire </a:t>
            </a:r>
            <a:r>
              <a:rPr lang="fr-FR" dirty="0">
                <a:solidFill>
                  <a:schemeClr val="accent2">
                    <a:lumMod val="50000"/>
                  </a:schemeClr>
                </a:solidFill>
              </a:rPr>
              <a:t>converger vers les compétences </a:t>
            </a:r>
            <a:r>
              <a:rPr lang="fr-FR" dirty="0" smtClean="0">
                <a:solidFill>
                  <a:schemeClr val="accent2">
                    <a:lumMod val="50000"/>
                  </a:schemeClr>
                </a:solidFill>
              </a:rPr>
              <a:t>attendues ;</a:t>
            </a:r>
            <a:endParaRPr lang="fr-FR" dirty="0">
              <a:solidFill>
                <a:schemeClr val="accent2">
                  <a:lumMod val="50000"/>
                </a:schemeClr>
              </a:solidFill>
            </a:endParaRPr>
          </a:p>
          <a:p>
            <a:pPr>
              <a:spcAft>
                <a:spcPts val="600"/>
              </a:spcAft>
            </a:pPr>
            <a:r>
              <a:rPr lang="fr-FR" dirty="0">
                <a:solidFill>
                  <a:schemeClr val="accent2">
                    <a:lumMod val="50000"/>
                  </a:schemeClr>
                </a:solidFill>
              </a:rPr>
              <a:t>	- élaboration des documents de présentation et de </a:t>
            </a:r>
            <a:r>
              <a:rPr lang="fr-FR" dirty="0" smtClean="0">
                <a:solidFill>
                  <a:schemeClr val="accent2">
                    <a:lumMod val="50000"/>
                  </a:schemeClr>
                </a:solidFill>
              </a:rPr>
              <a:t>communication.</a:t>
            </a:r>
            <a:endParaRPr lang="fr-FR" dirty="0">
              <a:solidFill>
                <a:schemeClr val="accent2">
                  <a:lumMod val="50000"/>
                </a:schemeClr>
              </a:solidFill>
            </a:endParaRPr>
          </a:p>
        </p:txBody>
      </p:sp>
    </p:spTree>
    <p:extLst>
      <p:ext uri="{BB962C8B-B14F-4D97-AF65-F5344CB8AC3E}">
        <p14:creationId xmlns:p14="http://schemas.microsoft.com/office/powerpoint/2010/main" val="3417590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4000" cy="5429264"/>
          </a:xfrm>
          <a:prstGeom prst="roundRect">
            <a:avLst/>
          </a:prstGeom>
          <a:solidFill>
            <a:schemeClr val="accent6">
              <a:lumMod val="75000"/>
              <a:alpha val="20000"/>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Terminale - Séquence 13</a:t>
            </a:r>
          </a:p>
          <a:p>
            <a:pPr algn="ctr"/>
            <a:r>
              <a:rPr lang="fr-FR" sz="2400" b="1" dirty="0">
                <a:solidFill>
                  <a:schemeClr val="accent2">
                    <a:lumMod val="50000"/>
                  </a:schemeClr>
                </a:solidFill>
                <a:cs typeface="Arial" panose="020B0604020202020204" pitchFamily="34" charset="0"/>
              </a:rPr>
              <a:t>Mobilités des personnes et des biens</a:t>
            </a:r>
            <a:endParaRPr lang="fr-FR" sz="2400" dirty="0">
              <a:solidFill>
                <a:schemeClr val="accent2">
                  <a:lumMod val="50000"/>
                </a:schemeClr>
              </a:solidFill>
              <a:cs typeface="Arial" panose="020B0604020202020204" pitchFamily="34" charset="0"/>
            </a:endParaRP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développées </a:t>
            </a: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lang="fr-FR" sz="1600" b="1" dirty="0" smtClean="0">
                <a:ea typeface="Calibri" pitchFamily="34" charset="0"/>
                <a:cs typeface="Arial" pitchFamily="34" charset="0"/>
              </a:rPr>
              <a:t>3,5 </a:t>
            </a:r>
            <a:r>
              <a:rPr kumimoji="0" lang="fr-FR" sz="1600" b="1" i="0" u="none" strike="noStrike" cap="none" normalizeH="0" baseline="0" dirty="0">
                <a:ln>
                  <a:noFill/>
                </a:ln>
                <a:solidFill>
                  <a:schemeClr val="tx1"/>
                </a:solidFill>
                <a:effectLst/>
                <a:ea typeface="Calibri" pitchFamily="34" charset="0"/>
                <a:cs typeface="Arial" pitchFamily="34" charset="0"/>
              </a:rPr>
              <a:t>x </a:t>
            </a:r>
            <a:r>
              <a:rPr kumimoji="0" lang="fr-FR" sz="1600" b="1" i="0" u="none" strike="noStrike" cap="none" normalizeH="0" baseline="0" dirty="0" smtClean="0">
                <a:ln>
                  <a:noFill/>
                </a:ln>
                <a:solidFill>
                  <a:schemeClr val="tx1"/>
                </a:solidFill>
                <a:effectLst/>
                <a:ea typeface="Calibri" pitchFamily="34" charset="0"/>
                <a:cs typeface="Arial" pitchFamily="34" charset="0"/>
              </a:rPr>
              <a:t>(3h </a:t>
            </a:r>
            <a:r>
              <a:rPr kumimoji="0" lang="fr-FR" sz="1600" b="1" i="0" u="none" strike="noStrike" cap="none" normalizeH="0" baseline="0" dirty="0">
                <a:ln>
                  <a:noFill/>
                </a:ln>
                <a:solidFill>
                  <a:schemeClr val="tx1"/>
                </a:solidFill>
                <a:effectLst/>
                <a:ea typeface="Calibri" pitchFamily="34" charset="0"/>
                <a:cs typeface="Arial" pitchFamily="34" charset="0"/>
              </a:rPr>
              <a:t>+ 3h) d’apprentissage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1</a:t>
            </a:r>
            <a:r>
              <a:rPr kumimoji="0" lang="fr-FR" sz="1600" b="1" i="0" u="none" strike="noStrike" cap="none" normalizeH="0" baseline="0" dirty="0">
                <a:ln>
                  <a:noFill/>
                </a:ln>
                <a:solidFill>
                  <a:srgbClr val="FF0000"/>
                </a:solidFill>
                <a:effectLst/>
                <a:ea typeface="Calibri" pitchFamily="34" charset="0"/>
                <a:cs typeface="Arial" pitchFamily="34" charset="0"/>
              </a:rPr>
              <a:t>h d’évaluation répartie </a:t>
            </a:r>
            <a:r>
              <a:rPr lang="fr-FR" sz="1600" dirty="0">
                <a:ea typeface="Calibri" pitchFamily="34" charset="0"/>
                <a:cs typeface="Arial" pitchFamily="34" charset="0"/>
              </a:rPr>
              <a:t>/ </a:t>
            </a:r>
            <a:r>
              <a:rPr lang="fr-FR" sz="1600" b="1" dirty="0">
                <a:solidFill>
                  <a:srgbClr val="FF0000"/>
                </a:solidFill>
                <a:ea typeface="Calibri" pitchFamily="34" charset="0"/>
                <a:cs typeface="Arial" pitchFamily="34" charset="0"/>
              </a:rPr>
              <a:t>2</a:t>
            </a:r>
            <a:r>
              <a:rPr kumimoji="0" lang="fr-FR" sz="1600" b="1" i="0" u="none" strike="noStrike" cap="none" normalizeH="0" baseline="0" dirty="0">
                <a:ln>
                  <a:noFill/>
                </a:ln>
                <a:solidFill>
                  <a:srgbClr val="FF0000"/>
                </a:solidFill>
                <a:effectLst/>
                <a:ea typeface="Calibri" pitchFamily="34" charset="0"/>
                <a:cs typeface="Arial" pitchFamily="34" charset="0"/>
              </a:rPr>
              <a:t>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9575" y="3051739"/>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Déterminer la grandeur flux (vitesse linéaire ou angulaire) lorsque les actions mécaniques sont imposées</a:t>
            </a:r>
          </a:p>
          <a:p>
            <a:r>
              <a:rPr lang="fr-FR" sz="1400" dirty="0">
                <a:solidFill>
                  <a:schemeClr val="accent2">
                    <a:lumMod val="50000"/>
                  </a:schemeClr>
                </a:solidFill>
              </a:rPr>
              <a:t>Déterminer la grandeur effort (force ou couple) lorsque le mouvement souhaité est imposé</a:t>
            </a:r>
          </a:p>
          <a:p>
            <a:r>
              <a:rPr lang="fr-FR" sz="1400" dirty="0">
                <a:solidFill>
                  <a:schemeClr val="accent2">
                    <a:lumMod val="50000"/>
                  </a:schemeClr>
                </a:solidFill>
              </a:rPr>
              <a:t>Quantifier les performances d’un objet réel ou imaginé en résolvant les équations qui décrivent le fonctionnement théorique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5265" y="4435047"/>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9575" y="4797152"/>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rPr>
              <a:t>Principe Fondamental de la dynamique</a:t>
            </a:r>
          </a:p>
          <a:p>
            <a:r>
              <a:rPr lang="fr-FR" sz="1400" dirty="0">
                <a:solidFill>
                  <a:schemeClr val="accent2">
                    <a:lumMod val="50000"/>
                  </a:schemeClr>
                </a:solidFill>
              </a:rPr>
              <a:t>Solide en translation rectiligne</a:t>
            </a:r>
          </a:p>
          <a:p>
            <a:r>
              <a:rPr lang="fr-FR" sz="1400" dirty="0">
                <a:solidFill>
                  <a:schemeClr val="accent2">
                    <a:lumMod val="50000"/>
                  </a:schemeClr>
                </a:solidFill>
              </a:rPr>
              <a:t>Solide en rotation autour d’un axe fixe dont le centre de gravité est sur l’axe de rotation</a:t>
            </a:r>
          </a:p>
          <a:p>
            <a:r>
              <a:rPr lang="fr-FR" sz="1400" dirty="0">
                <a:solidFill>
                  <a:schemeClr val="accent2">
                    <a:lumMod val="50000"/>
                  </a:schemeClr>
                </a:solidFill>
              </a:rPr>
              <a:t>Notion d’inertie et d’inertie équivalente</a:t>
            </a:r>
          </a:p>
          <a:p>
            <a:r>
              <a:rPr lang="fr-FR" sz="1400" dirty="0">
                <a:solidFill>
                  <a:schemeClr val="accent2">
                    <a:lumMod val="50000"/>
                  </a:schemeClr>
                </a:solidFill>
              </a:rPr>
              <a:t>Méthodes de résolution analytique et numérique</a:t>
            </a:r>
          </a:p>
        </p:txBody>
      </p:sp>
      <p:grpSp>
        <p:nvGrpSpPr>
          <p:cNvPr id="65" name="Groupe 64"/>
          <p:cNvGrpSpPr/>
          <p:nvPr/>
        </p:nvGrpSpPr>
        <p:grpSpPr>
          <a:xfrm>
            <a:off x="-5265" y="-11578"/>
            <a:ext cx="9154530" cy="1326284"/>
            <a:chOff x="-10530" y="4460315"/>
            <a:chExt cx="9154530" cy="1326284"/>
          </a:xfrm>
        </p:grpSpPr>
        <p:sp>
          <p:nvSpPr>
            <p:cNvPr id="66" name="Rectangle 65"/>
            <p:cNvSpPr/>
            <p:nvPr/>
          </p:nvSpPr>
          <p:spPr>
            <a:xfrm>
              <a:off x="3347864" y="4467306"/>
              <a:ext cx="352655" cy="1319291"/>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7" name="Rectangle 66"/>
            <p:cNvSpPr/>
            <p:nvPr/>
          </p:nvSpPr>
          <p:spPr>
            <a:xfrm>
              <a:off x="7682590" y="4467305"/>
              <a:ext cx="34579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8" name="Rectangle 67"/>
            <p:cNvSpPr/>
            <p:nvPr/>
          </p:nvSpPr>
          <p:spPr>
            <a:xfrm>
              <a:off x="6221703" y="4467305"/>
              <a:ext cx="357854" cy="1319294"/>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69" name="Rectangle 68"/>
            <p:cNvSpPr/>
            <p:nvPr/>
          </p:nvSpPr>
          <p:spPr>
            <a:xfrm>
              <a:off x="4788024" y="4467305"/>
              <a:ext cx="367407" cy="1319293"/>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70" name="Rectangle 69"/>
            <p:cNvSpPr/>
            <p:nvPr/>
          </p:nvSpPr>
          <p:spPr>
            <a:xfrm>
              <a:off x="-10530" y="4464497"/>
              <a:ext cx="1150404" cy="267081"/>
            </a:xfrm>
            <a:prstGeom prst="rect">
              <a:avLst/>
            </a:prstGeom>
            <a:solidFill>
              <a:srgbClr val="7793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1" name="Rectangle 70"/>
            <p:cNvSpPr/>
            <p:nvPr/>
          </p:nvSpPr>
          <p:spPr>
            <a:xfrm>
              <a:off x="1139874" y="4460315"/>
              <a:ext cx="1062708" cy="281302"/>
            </a:xfrm>
            <a:prstGeom prst="rect">
              <a:avLst/>
            </a:prstGeom>
            <a:solidFill>
              <a:srgbClr val="7030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72" name="Rectangle 71"/>
            <p:cNvSpPr/>
            <p:nvPr/>
          </p:nvSpPr>
          <p:spPr>
            <a:xfrm>
              <a:off x="2202582" y="4464691"/>
              <a:ext cx="1145281" cy="271266"/>
            </a:xfrm>
            <a:prstGeom prst="rect">
              <a:avLst/>
            </a:prstGeom>
            <a:solidFill>
              <a:srgbClr val="CC99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73" name="Rectangle 72"/>
            <p:cNvSpPr/>
            <p:nvPr/>
          </p:nvSpPr>
          <p:spPr>
            <a:xfrm>
              <a:off x="3700519" y="4464689"/>
              <a:ext cx="1087505" cy="276927"/>
            </a:xfrm>
            <a:prstGeom prst="rect">
              <a:avLst/>
            </a:prstGeom>
            <a:solidFill>
              <a:srgbClr val="FCD5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4" name="Rectangle 73"/>
            <p:cNvSpPr/>
            <p:nvPr/>
          </p:nvSpPr>
          <p:spPr>
            <a:xfrm>
              <a:off x="5155431" y="4464497"/>
              <a:ext cx="1066272" cy="277120"/>
            </a:xfrm>
            <a:prstGeom prst="rect">
              <a:avLst/>
            </a:prstGeom>
            <a:solidFill>
              <a:srgbClr val="80808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75" name="Rectangle 74"/>
            <p:cNvSpPr/>
            <p:nvPr/>
          </p:nvSpPr>
          <p:spPr>
            <a:xfrm>
              <a:off x="6579557" y="4467307"/>
              <a:ext cx="1103033" cy="268649"/>
            </a:xfrm>
            <a:prstGeom prst="rect">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76" name="Rectangle 75"/>
            <p:cNvSpPr/>
            <p:nvPr/>
          </p:nvSpPr>
          <p:spPr>
            <a:xfrm>
              <a:off x="8028384" y="4464497"/>
              <a:ext cx="1114637" cy="297685"/>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b="1" dirty="0">
                  <a:solidFill>
                    <a:prstClr val="black"/>
                  </a:solidFill>
                  <a:latin typeface="Arial" pitchFamily="34" charset="0"/>
                  <a:cs typeface="Arial" pitchFamily="34" charset="0"/>
                </a:rPr>
                <a:t>4 semaines</a:t>
              </a:r>
            </a:p>
          </p:txBody>
        </p:sp>
        <p:sp>
          <p:nvSpPr>
            <p:cNvPr id="77" name="Rectangle 76"/>
            <p:cNvSpPr/>
            <p:nvPr/>
          </p:nvSpPr>
          <p:spPr>
            <a:xfrm>
              <a:off x="-10530" y="4731579"/>
              <a:ext cx="1150404" cy="1055019"/>
            </a:xfrm>
            <a:prstGeom prst="rect">
              <a:avLst/>
            </a:prstGeom>
            <a:solidFill>
              <a:srgbClr val="77933C">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78" name="Rectangle 77"/>
            <p:cNvSpPr/>
            <p:nvPr/>
          </p:nvSpPr>
          <p:spPr>
            <a:xfrm>
              <a:off x="1139874" y="4735955"/>
              <a:ext cx="1062708" cy="1050643"/>
            </a:xfrm>
            <a:prstGeom prst="rect">
              <a:avLst/>
            </a:prstGeom>
            <a:solidFill>
              <a:srgbClr val="7030A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79" name="Rectangle 78"/>
            <p:cNvSpPr/>
            <p:nvPr/>
          </p:nvSpPr>
          <p:spPr>
            <a:xfrm>
              <a:off x="2202583" y="4735957"/>
              <a:ext cx="1145281" cy="1050642"/>
            </a:xfrm>
            <a:prstGeom prst="rect">
              <a:avLst/>
            </a:prstGeom>
            <a:solidFill>
              <a:srgbClr val="CC99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80" name="Rectangle 79"/>
            <p:cNvSpPr/>
            <p:nvPr/>
          </p:nvSpPr>
          <p:spPr>
            <a:xfrm>
              <a:off x="3700519" y="4741617"/>
              <a:ext cx="1087505" cy="1044981"/>
            </a:xfrm>
            <a:prstGeom prst="rect">
              <a:avLst/>
            </a:prstGeom>
            <a:solidFill>
              <a:srgbClr val="FCD5B5">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81" name="Rectangle 80"/>
            <p:cNvSpPr/>
            <p:nvPr/>
          </p:nvSpPr>
          <p:spPr>
            <a:xfrm>
              <a:off x="5155429" y="4741616"/>
              <a:ext cx="1066273" cy="1044983"/>
            </a:xfrm>
            <a:prstGeom prst="rect">
              <a:avLst/>
            </a:prstGeom>
            <a:solidFill>
              <a:srgbClr val="80808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82" name="Rectangle 81"/>
            <p:cNvSpPr/>
            <p:nvPr/>
          </p:nvSpPr>
          <p:spPr>
            <a:xfrm>
              <a:off x="6579557" y="4735956"/>
              <a:ext cx="1103033" cy="1050643"/>
            </a:xfrm>
            <a:prstGeom prst="rect">
              <a:avLst/>
            </a:prstGeom>
            <a:solidFill>
              <a:schemeClr val="accent2">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83" name="Rectangle 82"/>
            <p:cNvSpPr/>
            <p:nvPr/>
          </p:nvSpPr>
          <p:spPr>
            <a:xfrm>
              <a:off x="8028384" y="4762182"/>
              <a:ext cx="1115616" cy="1024417"/>
            </a:xfrm>
            <a:prstGeom prst="rect">
              <a:avLst/>
            </a:prstGeom>
            <a:solidFill>
              <a:schemeClr val="accent6">
                <a:lumMod val="75000"/>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anose="020B0604020202020204" pitchFamily="34" charset="0"/>
                  <a:cs typeface="Arial" panose="020B0604020202020204" pitchFamily="34" charset="0"/>
                </a:rPr>
                <a:t>Mobilités des personnes et des biens</a:t>
              </a:r>
            </a:p>
          </p:txBody>
        </p:sp>
      </p:grpSp>
      <p:sp>
        <p:nvSpPr>
          <p:cNvPr id="64" name="Rectangle à coins arrondis 63"/>
          <p:cNvSpPr/>
          <p:nvPr/>
        </p:nvSpPr>
        <p:spPr>
          <a:xfrm>
            <a:off x="8065821" y="-11578"/>
            <a:ext cx="1048851" cy="1301046"/>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 name="ZoneTexte 28">
            <a:extLst>
              <a:ext uri="{FF2B5EF4-FFF2-40B4-BE49-F238E27FC236}">
                <a16:creationId xmlns:a16="http://schemas.microsoft.com/office/drawing/2014/main" xmlns="" id="{4E4034E0-CAEB-47C6-83ED-BC721EF99E6F}"/>
              </a:ext>
            </a:extLst>
          </p:cNvPr>
          <p:cNvSpPr txBox="1"/>
          <p:nvPr/>
        </p:nvSpPr>
        <p:spPr>
          <a:xfrm>
            <a:off x="6395716" y="3861048"/>
            <a:ext cx="2584278"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Gyropode</a:t>
            </a:r>
          </a:p>
          <a:p>
            <a:pPr marL="285750" indent="-285750">
              <a:buFont typeface="Wingdings" panose="05000000000000000000" pitchFamily="2" charset="2"/>
              <a:buChar char="§"/>
            </a:pPr>
            <a:r>
              <a:rPr lang="fr-FR" sz="1600" dirty="0" smtClean="0">
                <a:solidFill>
                  <a:schemeClr val="accent1">
                    <a:lumMod val="75000"/>
                  </a:schemeClr>
                </a:solidFill>
              </a:rPr>
              <a:t>Skate électrique</a:t>
            </a:r>
          </a:p>
          <a:p>
            <a:pPr marL="285750" indent="-285750">
              <a:buFont typeface="Wingdings" panose="05000000000000000000" pitchFamily="2" charset="2"/>
              <a:buChar char="§"/>
            </a:pPr>
            <a:r>
              <a:rPr lang="fr-FR" sz="1600" dirty="0" smtClean="0">
                <a:solidFill>
                  <a:schemeClr val="accent1">
                    <a:lumMod val="75000"/>
                  </a:schemeClr>
                </a:solidFill>
              </a:rPr>
              <a:t>Trottinettes électriques</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Robots poly-articulés</a:t>
            </a:r>
            <a:endParaRPr lang="fr-FR" sz="1600" dirty="0">
              <a:solidFill>
                <a:schemeClr val="accent1">
                  <a:lumMod val="75000"/>
                </a:schemeClr>
              </a:solidFill>
            </a:endParaRPr>
          </a:p>
        </p:txBody>
      </p:sp>
    </p:spTree>
    <p:extLst>
      <p:ext uri="{BB962C8B-B14F-4D97-AF65-F5344CB8AC3E}">
        <p14:creationId xmlns:p14="http://schemas.microsoft.com/office/powerpoint/2010/main" val="203170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INNOVER</a:t>
            </a:r>
          </a:p>
          <a:p>
            <a:pPr algn="ctr"/>
            <a:r>
              <a:rPr lang="fr-FR" sz="2000" b="1" dirty="0" smtClean="0">
                <a:solidFill>
                  <a:schemeClr val="accent2">
                    <a:lumMod val="50000"/>
                  </a:schemeClr>
                </a:solidFill>
                <a:cs typeface="Arial" panose="020B0604020202020204" pitchFamily="34" charset="0"/>
              </a:rPr>
              <a:t>CROISÉ </a:t>
            </a:r>
            <a:r>
              <a:rPr lang="fr-FR" sz="2000" b="1" dirty="0">
                <a:solidFill>
                  <a:schemeClr val="accent2">
                    <a:lumMod val="50000"/>
                  </a:schemeClr>
                </a:solidFill>
                <a:cs typeface="Arial" panose="020B0604020202020204" pitchFamily="34" charset="0"/>
              </a:rPr>
              <a:t>COMPÉTENCES </a:t>
            </a:r>
            <a:r>
              <a:rPr lang="fr-FR" sz="2000" b="1" dirty="0" smtClean="0">
                <a:solidFill>
                  <a:schemeClr val="accent2">
                    <a:lumMod val="50000"/>
                  </a:schemeClr>
                </a:solidFill>
                <a:cs typeface="Arial" panose="020B0604020202020204" pitchFamily="34" charset="0"/>
              </a:rPr>
              <a:t>DÉVELOPPÉES/CONNAISSANCES ASSOCIÉES PAR </a:t>
            </a:r>
            <a:r>
              <a:rPr lang="fr-FR" sz="2000" b="1" dirty="0">
                <a:solidFill>
                  <a:schemeClr val="accent2">
                    <a:lumMod val="50000"/>
                  </a:schemeClr>
                </a:solidFill>
                <a:cs typeface="Arial" panose="020B0604020202020204" pitchFamily="34" charset="0"/>
              </a:rPr>
              <a:t>SÉQUENCE </a:t>
            </a:r>
            <a:endParaRPr lang="fr-FR" sz="2000" dirty="0">
              <a:solidFill>
                <a:schemeClr val="accent2">
                  <a:lumMod val="50000"/>
                </a:schemeClr>
              </a:solidFill>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1814013569"/>
              </p:ext>
            </p:extLst>
          </p:nvPr>
        </p:nvGraphicFramePr>
        <p:xfrm>
          <a:off x="251520" y="980728"/>
          <a:ext cx="8686798" cy="4380679"/>
        </p:xfrm>
        <a:graphic>
          <a:graphicData uri="http://schemas.openxmlformats.org/drawingml/2006/table">
            <a:tbl>
              <a:tblPr firstRow="1" firstCol="1" bandRow="1">
                <a:tableStyleId>{5C22544A-7EE6-4342-B048-85BDC9FD1C3A}</a:tableStyleId>
              </a:tblPr>
              <a:tblGrid>
                <a:gridCol w="2677705"/>
                <a:gridCol w="2677705"/>
                <a:gridCol w="223306"/>
                <a:gridCol w="209534"/>
                <a:gridCol w="247407"/>
                <a:gridCol w="247407"/>
                <a:gridCol w="209042"/>
                <a:gridCol w="209042"/>
                <a:gridCol w="209042"/>
                <a:gridCol w="209042"/>
                <a:gridCol w="209042"/>
                <a:gridCol w="246424"/>
                <a:gridCol w="246424"/>
                <a:gridCol w="216419"/>
                <a:gridCol w="216419"/>
                <a:gridCol w="216419"/>
                <a:gridCol w="216419"/>
              </a:tblGrid>
              <a:tr h="428340">
                <a:tc gridSpan="2">
                  <a:txBody>
                    <a:bodyPr/>
                    <a:lstStyle/>
                    <a:p>
                      <a:pPr>
                        <a:spcAft>
                          <a:spcPts val="0"/>
                        </a:spcAft>
                      </a:pPr>
                      <a:r>
                        <a:rPr lang="fr-FR" sz="800" dirty="0">
                          <a:effectLst/>
                        </a:rPr>
                        <a:t> </a:t>
                      </a:r>
                      <a:endParaRPr lang="fr-FR" sz="800" dirty="0">
                        <a:effectLst/>
                        <a:latin typeface="Calibri"/>
                        <a:ea typeface="Calibri"/>
                        <a:cs typeface="Times New Roman"/>
                      </a:endParaRPr>
                    </a:p>
                  </a:txBody>
                  <a:tcPr marL="50325" marR="50325" marT="0" marB="0"/>
                </a:tc>
                <a:tc hMerge="1">
                  <a:txBody>
                    <a:bodyPr/>
                    <a:lstStyle/>
                    <a:p>
                      <a:endParaRPr lang="fr-FR"/>
                    </a:p>
                  </a:txBody>
                  <a:tcPr/>
                </a:tc>
                <a:tc>
                  <a:txBody>
                    <a:bodyPr/>
                    <a:lstStyle/>
                    <a:p>
                      <a:pPr algn="ctr">
                        <a:lnSpc>
                          <a:spcPct val="107000"/>
                        </a:lnSpc>
                        <a:spcAft>
                          <a:spcPts val="0"/>
                        </a:spcAft>
                      </a:pPr>
                      <a:r>
                        <a:rPr lang="fr-FR" sz="800">
                          <a:effectLst/>
                        </a:rPr>
                        <a:t>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3</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C.1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4</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5</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6</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7</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8</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9</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P.T</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10</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13</a:t>
                      </a:r>
                      <a:endParaRPr lang="fr-FR" sz="800">
                        <a:effectLst/>
                        <a:latin typeface="Calibri"/>
                        <a:ea typeface="Calibri"/>
                        <a:cs typeface="Times New Roman"/>
                      </a:endParaRPr>
                    </a:p>
                  </a:txBody>
                  <a:tcPr marL="50325" marR="50325" marT="0" marB="0" anchor="ctr"/>
                </a:tc>
              </a:tr>
              <a:tr h="214171">
                <a:tc>
                  <a:txBody>
                    <a:bodyPr/>
                    <a:lstStyle/>
                    <a:p>
                      <a:pPr>
                        <a:lnSpc>
                          <a:spcPct val="107000"/>
                        </a:lnSpc>
                        <a:spcAft>
                          <a:spcPts val="0"/>
                        </a:spcAft>
                      </a:pPr>
                      <a:r>
                        <a:rPr lang="fr-FR" sz="1000" dirty="0" smtClean="0">
                          <a:effectLst/>
                        </a:rPr>
                        <a:t>Compétences développées</a:t>
                      </a:r>
                      <a:endParaRPr lang="fr-FR" sz="10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a:txBody>
                    <a:bodyPr/>
                    <a:lstStyle/>
                    <a:p>
                      <a:pPr marR="64770" fontAlgn="base">
                        <a:lnSpc>
                          <a:spcPct val="107000"/>
                        </a:lnSpc>
                        <a:spcAft>
                          <a:spcPts val="0"/>
                        </a:spcAft>
                      </a:pPr>
                      <a:r>
                        <a:rPr lang="fr-FR" sz="900" b="0" kern="100" dirty="0">
                          <a:effectLst/>
                        </a:rPr>
                        <a:t>Rompre avec l’existant</a:t>
                      </a:r>
                      <a:endParaRPr lang="fr-FR" sz="900" b="0" dirty="0">
                        <a:effectLst/>
                      </a:endParaRPr>
                    </a:p>
                    <a:p>
                      <a:pPr>
                        <a:lnSpc>
                          <a:spcPct val="107000"/>
                        </a:lnSpc>
                        <a:spcAft>
                          <a:spcPts val="0"/>
                        </a:spcAft>
                      </a:pPr>
                      <a:r>
                        <a:rPr lang="fr-FR" sz="900" b="0" kern="100" dirty="0">
                          <a:effectLst/>
                        </a:rPr>
                        <a:t>Améliorer l’existant</a:t>
                      </a:r>
                      <a:endParaRPr lang="fr-FR" sz="900" b="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Éléments d’histoire des innovations et des produits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r>
              <a:tr h="214171">
                <a:tc rowSpan="3">
                  <a:txBody>
                    <a:bodyPr/>
                    <a:lstStyle/>
                    <a:p>
                      <a:pPr>
                        <a:lnSpc>
                          <a:spcPct val="107000"/>
                        </a:lnSpc>
                        <a:spcAft>
                          <a:spcPts val="0"/>
                        </a:spcAft>
                      </a:pPr>
                      <a:r>
                        <a:rPr lang="fr-FR" sz="900" kern="100" dirty="0">
                          <a:effectLst/>
                        </a:rPr>
                        <a:t>Élaborer une démarche globale d'innovation</a:t>
                      </a:r>
                      <a:endParaRPr lang="fr-FR" sz="900" dirty="0">
                        <a:effectLst/>
                        <a:latin typeface="Calibri"/>
                        <a:ea typeface="Calibri"/>
                        <a:cs typeface="Times New Roman"/>
                      </a:endParaRPr>
                    </a:p>
                  </a:txBody>
                  <a:tcPr marL="50325" marR="50325" marT="0" marB="0" anchor="ctr"/>
                </a:tc>
                <a:tc>
                  <a:txBody>
                    <a:bodyPr/>
                    <a:lstStyle/>
                    <a:p>
                      <a:pPr marL="27940" marR="64770" fontAlgn="base">
                        <a:lnSpc>
                          <a:spcPct val="107000"/>
                        </a:lnSpc>
                        <a:spcAft>
                          <a:spcPts val="0"/>
                        </a:spcAft>
                      </a:pPr>
                      <a:r>
                        <a:rPr lang="fr-FR" sz="900" kern="100" dirty="0">
                          <a:effectLst/>
                        </a:rPr>
                        <a:t>Méthodes agiles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marL="27940" marR="64770" fontAlgn="base">
                        <a:lnSpc>
                          <a:spcPct val="107000"/>
                        </a:lnSpc>
                        <a:spcAft>
                          <a:spcPts val="0"/>
                        </a:spcAft>
                      </a:pPr>
                      <a:r>
                        <a:rPr lang="fr-FR" sz="900" kern="100" dirty="0">
                          <a:effectLst/>
                        </a:rPr>
                        <a:t>Approche design, apports et limites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Veille technologique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smtClean="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rowSpan="5">
                  <a:txBody>
                    <a:bodyPr/>
                    <a:lstStyle/>
                    <a:p>
                      <a:pPr>
                        <a:lnSpc>
                          <a:spcPct val="107000"/>
                        </a:lnSpc>
                        <a:spcAft>
                          <a:spcPts val="0"/>
                        </a:spcAft>
                      </a:pPr>
                      <a:r>
                        <a:rPr lang="fr-FR" sz="900" kern="100" dirty="0">
                          <a:effectLst/>
                        </a:rPr>
                        <a:t>Imaginer une solution originale, appropriée et esthétique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Cartes heuristiques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vMerge="1">
                  <a:txBody>
                    <a:bodyPr/>
                    <a:lstStyle/>
                    <a:p>
                      <a:endParaRPr lang="fr-FR"/>
                    </a:p>
                  </a:txBody>
                  <a:tcPr/>
                </a:tc>
                <a:tc>
                  <a:txBody>
                    <a:bodyPr/>
                    <a:lstStyle/>
                    <a:p>
                      <a:pPr>
                        <a:lnSpc>
                          <a:spcPct val="107000"/>
                        </a:lnSpc>
                        <a:spcAft>
                          <a:spcPts val="0"/>
                        </a:spcAft>
                      </a:pPr>
                      <a:r>
                        <a:rPr lang="fr-FR" sz="900" kern="100" dirty="0">
                          <a:effectLst/>
                        </a:rPr>
                        <a:t>Méthodes de brainstorming, d’analogies, de détournement d’usage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Scénarios d’usage et expériences utilisateurs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Design d’interface et d’interaction</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Éléments d’ergonomie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rowSpan="2">
                  <a:txBody>
                    <a:bodyPr/>
                    <a:lstStyle/>
                    <a:p>
                      <a:pPr>
                        <a:lnSpc>
                          <a:spcPct val="107000"/>
                        </a:lnSpc>
                        <a:spcAft>
                          <a:spcPts val="0"/>
                        </a:spcAft>
                      </a:pPr>
                      <a:r>
                        <a:rPr lang="fr-FR" sz="900" kern="100" dirty="0">
                          <a:effectLst/>
                        </a:rPr>
                        <a:t>Représenter une solution originale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Outil numérique graphique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Modeleur volumique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214171">
                <a:tc rowSpan="2">
                  <a:txBody>
                    <a:bodyPr/>
                    <a:lstStyle/>
                    <a:p>
                      <a:pPr>
                        <a:lnSpc>
                          <a:spcPct val="107000"/>
                        </a:lnSpc>
                        <a:spcAft>
                          <a:spcPts val="0"/>
                        </a:spcAft>
                      </a:pPr>
                      <a:r>
                        <a:rPr lang="fr-FR" sz="900" kern="100" dirty="0">
                          <a:effectLst/>
                        </a:rPr>
                        <a:t>Matérialiser une solution virtuelle</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Mise en œuvre d’outils de prototypage rapide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Prototypage de la commande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89372">
                <a:tc rowSpan="2">
                  <a:txBody>
                    <a:bodyPr/>
                    <a:lstStyle/>
                    <a:p>
                      <a:pPr>
                        <a:lnSpc>
                          <a:spcPct val="107000"/>
                        </a:lnSpc>
                        <a:spcAft>
                          <a:spcPts val="0"/>
                        </a:spcAft>
                      </a:pPr>
                      <a:r>
                        <a:rPr lang="fr-FR" sz="900" kern="100" dirty="0">
                          <a:effectLst/>
                        </a:rPr>
                        <a:t>Évaluer une solution</a:t>
                      </a:r>
                      <a:endParaRPr lang="fr-FR" sz="9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dirty="0">
                          <a:effectLst/>
                        </a:rPr>
                        <a:t>Mesures et tests des performances de tout ou partie de la solution innovante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14171">
                <a:tc vMerge="1">
                  <a:txBody>
                    <a:bodyPr/>
                    <a:lstStyle/>
                    <a:p>
                      <a:endParaRPr lang="fr-FR"/>
                    </a:p>
                  </a:txBody>
                  <a:tcPr/>
                </a:tc>
                <a:tc>
                  <a:txBody>
                    <a:bodyPr/>
                    <a:lstStyle/>
                    <a:p>
                      <a:pPr>
                        <a:lnSpc>
                          <a:spcPct val="107000"/>
                        </a:lnSpc>
                        <a:spcAft>
                          <a:spcPts val="0"/>
                        </a:spcAft>
                      </a:pPr>
                      <a:r>
                        <a:rPr lang="fr-FR" sz="900" kern="100" dirty="0">
                          <a:effectLst/>
                        </a:rPr>
                        <a:t>Amélioration continue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r>
            </a:tbl>
          </a:graphicData>
        </a:graphic>
      </p:graphicFrame>
    </p:spTree>
    <p:extLst>
      <p:ext uri="{BB962C8B-B14F-4D97-AF65-F5344CB8AC3E}">
        <p14:creationId xmlns:p14="http://schemas.microsoft.com/office/powerpoint/2010/main" val="397591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ANALYSER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endParaRPr lang="fr-FR" sz="2000" dirty="0">
              <a:solidFill>
                <a:schemeClr val="accent2">
                  <a:lumMod val="50000"/>
                </a:schemeClr>
              </a:solidFill>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149533371"/>
              </p:ext>
            </p:extLst>
          </p:nvPr>
        </p:nvGraphicFramePr>
        <p:xfrm>
          <a:off x="251519" y="836712"/>
          <a:ext cx="8640961" cy="5419114"/>
        </p:xfrm>
        <a:graphic>
          <a:graphicData uri="http://schemas.openxmlformats.org/drawingml/2006/table">
            <a:tbl>
              <a:tblPr firstRow="1" firstCol="1" bandRow="1">
                <a:tableStyleId>{5C22544A-7EE6-4342-B048-85BDC9FD1C3A}</a:tableStyleId>
              </a:tblPr>
              <a:tblGrid>
                <a:gridCol w="2663575"/>
                <a:gridCol w="2663575"/>
                <a:gridCol w="222128"/>
                <a:gridCol w="208428"/>
                <a:gridCol w="246101"/>
                <a:gridCol w="246101"/>
                <a:gridCol w="207939"/>
                <a:gridCol w="207939"/>
                <a:gridCol w="207939"/>
                <a:gridCol w="207939"/>
                <a:gridCol w="207939"/>
                <a:gridCol w="245123"/>
                <a:gridCol w="245123"/>
                <a:gridCol w="215278"/>
                <a:gridCol w="215278"/>
                <a:gridCol w="215278"/>
                <a:gridCol w="215278"/>
              </a:tblGrid>
              <a:tr h="289113">
                <a:tc gridSpan="2">
                  <a:txBody>
                    <a:bodyPr/>
                    <a:lstStyle/>
                    <a:p>
                      <a:pPr>
                        <a:lnSpc>
                          <a:spcPct val="107000"/>
                        </a:lnSpc>
                        <a:spcAft>
                          <a:spcPts val="0"/>
                        </a:spcAft>
                      </a:pPr>
                      <a:r>
                        <a:rPr lang="fr-FR" sz="600" dirty="0">
                          <a:effectLst/>
                        </a:rPr>
                        <a:t> </a:t>
                      </a:r>
                      <a:endParaRPr lang="fr-FR" sz="700" dirty="0">
                        <a:effectLst/>
                        <a:latin typeface="Calibri"/>
                        <a:ea typeface="Calibri"/>
                        <a:cs typeface="Times New Roman"/>
                      </a:endParaRPr>
                    </a:p>
                  </a:txBody>
                  <a:tcPr marL="46314" marR="46314" marT="0" marB="0"/>
                </a:tc>
                <a:tc hMerge="1">
                  <a:txBody>
                    <a:bodyPr/>
                    <a:lstStyle/>
                    <a:p>
                      <a:endParaRPr lang="fr-FR"/>
                    </a:p>
                  </a:txBody>
                  <a:tcPr/>
                </a:tc>
                <a:tc>
                  <a:txBody>
                    <a:bodyPr/>
                    <a:lstStyle/>
                    <a:p>
                      <a:pPr algn="ctr">
                        <a:lnSpc>
                          <a:spcPct val="107000"/>
                        </a:lnSpc>
                        <a:spcAft>
                          <a:spcPts val="0"/>
                        </a:spcAft>
                      </a:pPr>
                      <a:r>
                        <a:rPr lang="fr-FR" sz="700">
                          <a:effectLst/>
                        </a:rPr>
                        <a:t>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2</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3</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C.1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4</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5</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6</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7</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8</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9</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P.T</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10</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11</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12</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13</a:t>
                      </a:r>
                      <a:endParaRPr lang="fr-FR" sz="700">
                        <a:effectLst/>
                        <a:latin typeface="Calibri"/>
                        <a:ea typeface="Calibri"/>
                        <a:cs typeface="Times New Roman"/>
                      </a:endParaRPr>
                    </a:p>
                  </a:txBody>
                  <a:tcPr marL="46314" marR="46314" marT="0" marB="0" anchor="ctr"/>
                </a:tc>
              </a:tr>
              <a:tr h="144558">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a:txBody>
                    <a:bodyPr/>
                    <a:lstStyle/>
                    <a:p>
                      <a:pPr>
                        <a:lnSpc>
                          <a:spcPct val="107000"/>
                        </a:lnSpc>
                        <a:spcAft>
                          <a:spcPts val="0"/>
                        </a:spcAft>
                      </a:pPr>
                      <a:r>
                        <a:rPr lang="fr-FR" sz="600" kern="100" dirty="0">
                          <a:effectLst/>
                        </a:rPr>
                        <a:t>Analyser le besoin, l’organisation matérielle et fonctionnelle d’un produit par une démarche d’ingénierie système</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Outils d’ingénierie-système : diagrammes fonctionnels, définition des exigences et des critères associés, cas d’utilisations, analyse structurelle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r>
              <a:tr h="354766">
                <a:tc rowSpan="2">
                  <a:txBody>
                    <a:bodyPr/>
                    <a:lstStyle/>
                    <a:p>
                      <a:pPr>
                        <a:lnSpc>
                          <a:spcPct val="107000"/>
                        </a:lnSpc>
                        <a:spcAft>
                          <a:spcPts val="0"/>
                        </a:spcAft>
                      </a:pPr>
                      <a:r>
                        <a:rPr lang="fr-FR" sz="600" kern="100" dirty="0">
                          <a:effectLst/>
                        </a:rPr>
                        <a:t>Caractériser la puissance et l’énergie nécessaire au fonctionnement d’un produit ou un système</a:t>
                      </a:r>
                      <a:endParaRPr lang="fr-FR" sz="700" dirty="0">
                        <a:effectLst/>
                      </a:endParaRPr>
                    </a:p>
                    <a:p>
                      <a:pPr>
                        <a:lnSpc>
                          <a:spcPct val="107000"/>
                        </a:lnSpc>
                        <a:spcAft>
                          <a:spcPts val="0"/>
                        </a:spcAft>
                      </a:pPr>
                      <a:r>
                        <a:rPr lang="fr-FR" sz="600" kern="100" dirty="0">
                          <a:effectLst/>
                        </a:rPr>
                        <a:t>Repérer les échanges d’énergie sur un diagramme structurel</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Grandeurs physiques (mécanique, électrique, thermique…) mobilisées par le fonctionnement d’un produit</a:t>
                      </a:r>
                      <a:endParaRPr lang="fr-FR" sz="700">
                        <a:effectLst/>
                      </a:endParaRPr>
                    </a:p>
                    <a:p>
                      <a:pPr>
                        <a:lnSpc>
                          <a:spcPct val="107000"/>
                        </a:lnSpc>
                        <a:spcAft>
                          <a:spcPts val="0"/>
                        </a:spcAft>
                      </a:pPr>
                      <a:r>
                        <a:rPr lang="fr-FR" sz="600" kern="100">
                          <a:effectLst/>
                        </a:rPr>
                        <a:t>Grandeurs d’effort et de flux liées à la nature des procédés</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dirty="0">
                          <a:effectLst/>
                        </a:rPr>
                        <a:t>Rendements et pertes</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rowSpan="3">
                  <a:txBody>
                    <a:bodyPr/>
                    <a:lstStyle/>
                    <a:p>
                      <a:pPr>
                        <a:lnSpc>
                          <a:spcPct val="107000"/>
                        </a:lnSpc>
                        <a:spcAft>
                          <a:spcPts val="0"/>
                        </a:spcAft>
                      </a:pPr>
                      <a:r>
                        <a:rPr lang="fr-FR" sz="600" kern="100" dirty="0">
                          <a:effectLst/>
                        </a:rPr>
                        <a:t>Analyser la réversibilité d’un élément de la chaîne de puissance</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Sens des transmissions de puissance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Stockage de l’énergie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Réversibilité/irréversibilité des constituants d’une chaine de puissance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rowSpan="3">
                  <a:txBody>
                    <a:bodyPr/>
                    <a:lstStyle/>
                    <a:p>
                      <a:pPr>
                        <a:lnSpc>
                          <a:spcPct val="107000"/>
                        </a:lnSpc>
                        <a:spcAft>
                          <a:spcPts val="0"/>
                        </a:spcAft>
                      </a:pPr>
                      <a:r>
                        <a:rPr lang="fr-FR" sz="600" kern="100" dirty="0">
                          <a:effectLst/>
                        </a:rPr>
                        <a:t>Analyser le traitement de l’information</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Algorithme, programme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vMerge="1">
                  <a:txBody>
                    <a:bodyPr/>
                    <a:lstStyle/>
                    <a:p>
                      <a:endParaRPr lang="fr-FR"/>
                    </a:p>
                  </a:txBody>
                  <a:tcPr/>
                </a:tc>
                <a:tc>
                  <a:txBody>
                    <a:bodyPr/>
                    <a:lstStyle/>
                    <a:p>
                      <a:pPr>
                        <a:lnSpc>
                          <a:spcPct val="107000"/>
                        </a:lnSpc>
                        <a:spcAft>
                          <a:spcPts val="0"/>
                        </a:spcAft>
                      </a:pPr>
                      <a:r>
                        <a:rPr lang="fr-FR" sz="600" kern="100">
                          <a:effectLst/>
                        </a:rPr>
                        <a:t>Langage informatique</a:t>
                      </a:r>
                      <a:endParaRPr lang="fr-FR" sz="700">
                        <a:effectLst/>
                      </a:endParaRPr>
                    </a:p>
                    <a:p>
                      <a:pPr>
                        <a:lnSpc>
                          <a:spcPct val="107000"/>
                        </a:lnSpc>
                        <a:spcAft>
                          <a:spcPts val="0"/>
                        </a:spcAft>
                      </a:pPr>
                      <a:r>
                        <a:rPr lang="fr-FR" sz="600" kern="1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Notions d’intelligence artificielle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rowSpan="2">
                  <a:txBody>
                    <a:bodyPr/>
                    <a:lstStyle/>
                    <a:p>
                      <a:pPr>
                        <a:lnSpc>
                          <a:spcPct val="107000"/>
                        </a:lnSpc>
                        <a:spcAft>
                          <a:spcPts val="0"/>
                        </a:spcAft>
                      </a:pPr>
                      <a:r>
                        <a:rPr lang="fr-FR" sz="600" kern="100" dirty="0">
                          <a:effectLst/>
                        </a:rPr>
                        <a:t>Analyser le comportement d’un objet à partir d’une description à événements discrets</a:t>
                      </a:r>
                      <a:endParaRPr lang="fr-FR" sz="700" dirty="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Diagramme états-transitions </a:t>
                      </a:r>
                      <a:endParaRPr lang="fr-FR" sz="700" dirty="0">
                        <a:effectLst/>
                      </a:endParaRPr>
                    </a:p>
                    <a:p>
                      <a:pPr>
                        <a:lnSpc>
                          <a:spcPct val="107000"/>
                        </a:lnSpc>
                        <a:spcAft>
                          <a:spcPts val="0"/>
                        </a:spcAft>
                      </a:pPr>
                      <a:r>
                        <a:rPr lang="fr-FR" sz="600" dirty="0">
                          <a:effectLst/>
                        </a:rPr>
                        <a:t> </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vMerge="1">
                  <a:txBody>
                    <a:bodyPr/>
                    <a:lstStyle/>
                    <a:p>
                      <a:endParaRPr lang="fr-FR"/>
                    </a:p>
                  </a:txBody>
                  <a:tcPr/>
                </a:tc>
                <a:tc>
                  <a:txBody>
                    <a:bodyPr/>
                    <a:lstStyle/>
                    <a:p>
                      <a:pPr>
                        <a:lnSpc>
                          <a:spcPct val="107000"/>
                        </a:lnSpc>
                        <a:spcAft>
                          <a:spcPts val="0"/>
                        </a:spcAft>
                      </a:pPr>
                      <a:r>
                        <a:rPr lang="fr-FR" sz="600" kern="100">
                          <a:effectLst/>
                        </a:rPr>
                        <a:t>Algorithme</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et caractériser les échanges d’information d’un système avec un réseau de communication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Architecture </a:t>
                      </a:r>
                      <a:r>
                        <a:rPr lang="fr-FR" sz="600" kern="100" dirty="0" err="1">
                          <a:effectLst/>
                        </a:rPr>
                        <a:t>Client/Serveur</a:t>
                      </a:r>
                      <a:r>
                        <a:rPr lang="fr-FR" sz="600" kern="100" dirty="0">
                          <a:effectLst/>
                        </a:rPr>
                        <a:t>, cloud</a:t>
                      </a:r>
                      <a:endParaRPr lang="fr-FR" sz="700" dirty="0">
                        <a:effectLst/>
                      </a:endParaRPr>
                    </a:p>
                    <a:p>
                      <a:pPr>
                        <a:lnSpc>
                          <a:spcPct val="107000"/>
                        </a:lnSpc>
                        <a:spcAft>
                          <a:spcPts val="0"/>
                        </a:spcAft>
                      </a:pPr>
                      <a:r>
                        <a:rPr lang="fr-FR" sz="600" kern="100" dirty="0">
                          <a:effectLst/>
                        </a:rPr>
                        <a:t>Architecture des réseaux de communication</a:t>
                      </a:r>
                      <a:endParaRPr lang="fr-FR" sz="700" dirty="0">
                        <a:effectLst/>
                      </a:endParaRPr>
                    </a:p>
                    <a:p>
                      <a:pPr>
                        <a:lnSpc>
                          <a:spcPct val="107000"/>
                        </a:lnSpc>
                        <a:spcAft>
                          <a:spcPts val="0"/>
                        </a:spcAft>
                      </a:pPr>
                      <a:r>
                        <a:rPr lang="fr-FR" sz="600" kern="100" dirty="0">
                          <a:effectLst/>
                        </a:rPr>
                        <a:t>Débit/vitesse de transmission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les principes de modulation et démodulation numériques</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Internet des objets</a:t>
                      </a:r>
                      <a:endParaRPr lang="fr-FR" sz="700" dirty="0">
                        <a:effectLst/>
                      </a:endParaRPr>
                    </a:p>
                    <a:p>
                      <a:pPr>
                        <a:lnSpc>
                          <a:spcPct val="107000"/>
                        </a:lnSpc>
                        <a:spcAft>
                          <a:spcPts val="0"/>
                        </a:spcAft>
                      </a:pPr>
                      <a:r>
                        <a:rPr lang="fr-FR" sz="600" kern="100" dirty="0">
                          <a:effectLst/>
                        </a:rPr>
                        <a:t>Notions de modulation et démodulation de signaux numériques en amplitude, en fréquence</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236510">
                <a:tc>
                  <a:txBody>
                    <a:bodyPr/>
                    <a:lstStyle/>
                    <a:p>
                      <a:pPr>
                        <a:lnSpc>
                          <a:spcPct val="107000"/>
                        </a:lnSpc>
                        <a:spcAft>
                          <a:spcPts val="0"/>
                        </a:spcAft>
                      </a:pPr>
                      <a:r>
                        <a:rPr lang="fr-FR" sz="600" kern="100">
                          <a:effectLst/>
                        </a:rPr>
                        <a:t>Analyser les principaux protocoles pour un réseau de communication et les supports matériels</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Protocoles, trames, encapsulation</a:t>
                      </a:r>
                      <a:endParaRPr lang="fr-FR" sz="700" dirty="0">
                        <a:effectLst/>
                      </a:endParaRPr>
                    </a:p>
                    <a:p>
                      <a:pPr>
                        <a:lnSpc>
                          <a:spcPct val="107000"/>
                        </a:lnSpc>
                        <a:spcAft>
                          <a:spcPts val="0"/>
                        </a:spcAft>
                      </a:pPr>
                      <a:r>
                        <a:rPr lang="fr-FR" sz="600" kern="100" dirty="0">
                          <a:effectLst/>
                        </a:rPr>
                        <a:t>Support filaire et sans fil</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354766">
                <a:tc>
                  <a:txBody>
                    <a:bodyPr/>
                    <a:lstStyle/>
                    <a:p>
                      <a:pPr>
                        <a:lnSpc>
                          <a:spcPct val="107000"/>
                        </a:lnSpc>
                        <a:spcAft>
                          <a:spcPts val="0"/>
                        </a:spcAft>
                      </a:pPr>
                      <a:r>
                        <a:rPr lang="fr-FR" sz="600" kern="100">
                          <a:effectLst/>
                        </a:rPr>
                        <a:t>Analyser le comportement d’un système asservi</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Systèmes asservis linéaires en régime permanent : structures par chaîne directe ou bouclée, perturbation, comparateur, correcteur proportionnel, précision (erreur statique)</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144558">
                <a:tc>
                  <a:txBody>
                    <a:bodyPr/>
                    <a:lstStyle/>
                    <a:p>
                      <a:pPr>
                        <a:lnSpc>
                          <a:spcPct val="107000"/>
                        </a:lnSpc>
                        <a:spcAft>
                          <a:spcPts val="0"/>
                        </a:spcAft>
                      </a:pPr>
                      <a:r>
                        <a:rPr lang="fr-FR" sz="600" kern="100">
                          <a:effectLst/>
                        </a:rPr>
                        <a:t>Analyser les charges appliquées à un ouvrage ou une structure</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Charge permanente, charge d’exploitation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X</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tc>
              </a:tr>
              <a:tr h="473021">
                <a:tc>
                  <a:txBody>
                    <a:bodyPr/>
                    <a:lstStyle/>
                    <a:p>
                      <a:pPr>
                        <a:lnSpc>
                          <a:spcPct val="107000"/>
                        </a:lnSpc>
                        <a:spcAft>
                          <a:spcPts val="0"/>
                        </a:spcAft>
                      </a:pPr>
                      <a:r>
                        <a:rPr lang="fr-FR" sz="600" kern="100">
                          <a:effectLst/>
                        </a:rPr>
                        <a:t>Analyser des résultats d’expérimentation et de simulation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a:effectLst/>
                        </a:rPr>
                        <a:t>Lois physiques associées au fonctionnement d’un produit</a:t>
                      </a:r>
                      <a:endParaRPr lang="fr-FR" sz="700">
                        <a:effectLst/>
                      </a:endParaRPr>
                    </a:p>
                    <a:p>
                      <a:pPr>
                        <a:lnSpc>
                          <a:spcPct val="107000"/>
                        </a:lnSpc>
                        <a:spcAft>
                          <a:spcPts val="0"/>
                        </a:spcAft>
                      </a:pPr>
                      <a:r>
                        <a:rPr lang="fr-FR" sz="600" kern="100">
                          <a:effectLst/>
                        </a:rPr>
                        <a:t>Description qualitative et quantitative des grandeurs physiques caractéristiques du fonctionnement d’un produit</a:t>
                      </a:r>
                      <a:endParaRPr lang="fr-FR" sz="700">
                        <a:effectLst/>
                      </a:endParaRPr>
                    </a:p>
                    <a:p>
                      <a:pPr>
                        <a:lnSpc>
                          <a:spcPct val="107000"/>
                        </a:lnSpc>
                        <a:spcAft>
                          <a:spcPts val="0"/>
                        </a:spcAft>
                      </a:pPr>
                      <a:r>
                        <a:rPr lang="fr-FR" sz="600" kern="100">
                          <a:effectLst/>
                        </a:rPr>
                        <a:t>Critères de performances</a:t>
                      </a:r>
                      <a:endParaRPr lang="fr-FR" sz="70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591276">
                <a:tc>
                  <a:txBody>
                    <a:bodyPr/>
                    <a:lstStyle/>
                    <a:p>
                      <a:pPr>
                        <a:lnSpc>
                          <a:spcPct val="107000"/>
                        </a:lnSpc>
                        <a:spcAft>
                          <a:spcPts val="0"/>
                        </a:spcAft>
                      </a:pPr>
                      <a:r>
                        <a:rPr lang="fr-FR" sz="600" kern="100">
                          <a:effectLst/>
                        </a:rPr>
                        <a:t>Quantifier les écarts de performances entre les valeurs attendues, les valeurs mesurées et les valeurs obtenues par simulation</a:t>
                      </a:r>
                      <a:endParaRPr lang="fr-FR" sz="700">
                        <a:effectLst/>
                        <a:latin typeface="Calibri"/>
                        <a:ea typeface="Calibri"/>
                        <a:cs typeface="Times New Roman"/>
                      </a:endParaRPr>
                    </a:p>
                  </a:txBody>
                  <a:tcPr marL="46314" marR="46314" marT="0" marB="0" anchor="ctr"/>
                </a:tc>
                <a:tc>
                  <a:txBody>
                    <a:bodyPr/>
                    <a:lstStyle/>
                    <a:p>
                      <a:pPr>
                        <a:lnSpc>
                          <a:spcPct val="107000"/>
                        </a:lnSpc>
                        <a:spcAft>
                          <a:spcPts val="0"/>
                        </a:spcAft>
                      </a:pPr>
                      <a:r>
                        <a:rPr lang="fr-FR" sz="600" kern="100" dirty="0">
                          <a:effectLst/>
                        </a:rPr>
                        <a:t>Écarts de performance absolu ou relatif, et interprétations possibles</a:t>
                      </a:r>
                      <a:endParaRPr lang="fr-FR" sz="700" dirty="0">
                        <a:effectLst/>
                      </a:endParaRPr>
                    </a:p>
                    <a:p>
                      <a:pPr>
                        <a:lnSpc>
                          <a:spcPct val="107000"/>
                        </a:lnSpc>
                        <a:spcAft>
                          <a:spcPts val="0"/>
                        </a:spcAft>
                      </a:pPr>
                      <a:r>
                        <a:rPr lang="fr-FR" sz="600" kern="100" dirty="0">
                          <a:effectLst/>
                        </a:rPr>
                        <a:t>Erreurs et précision des mesures expérimentales ou simulées</a:t>
                      </a:r>
                      <a:endParaRPr lang="fr-FR" sz="700" dirty="0">
                        <a:effectLst/>
                      </a:endParaRPr>
                    </a:p>
                    <a:p>
                      <a:pPr>
                        <a:lnSpc>
                          <a:spcPct val="107000"/>
                        </a:lnSpc>
                        <a:spcAft>
                          <a:spcPts val="0"/>
                        </a:spcAft>
                      </a:pPr>
                      <a:r>
                        <a:rPr lang="fr-FR" sz="600" kern="100" dirty="0">
                          <a:effectLst/>
                        </a:rPr>
                        <a:t>Traitement des données : tableaux, graphiques, valeurs moyennes, écarts types, incertitude de mesure </a:t>
                      </a:r>
                      <a:endParaRPr lang="fr-FR" sz="700" dirty="0">
                        <a:effectLst/>
                      </a:endParaRPr>
                    </a:p>
                    <a:p>
                      <a:pPr>
                        <a:lnSpc>
                          <a:spcPct val="107000"/>
                        </a:lnSpc>
                        <a:spcAft>
                          <a:spcPts val="0"/>
                        </a:spcAft>
                      </a:pPr>
                      <a:r>
                        <a:rPr lang="fr-FR" sz="600" kern="100" dirty="0">
                          <a:effectLst/>
                        </a:rPr>
                        <a:t>Choix pertinent d’un ou plusieurs critères de comparaison</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236510">
                <a:tc>
                  <a:txBody>
                    <a:bodyPr/>
                    <a:lstStyle/>
                    <a:p>
                      <a:pPr>
                        <a:lnSpc>
                          <a:spcPct val="107000"/>
                        </a:lnSpc>
                        <a:spcAft>
                          <a:spcPts val="0"/>
                        </a:spcAft>
                      </a:pPr>
                      <a:r>
                        <a:rPr lang="fr-FR" sz="600" kern="100">
                          <a:effectLst/>
                        </a:rPr>
                        <a:t>Rechercher et proposer des causes aux écarts de performances constatés</a:t>
                      </a:r>
                      <a:endParaRPr lang="fr-FR" sz="700">
                        <a:effectLst/>
                        <a:latin typeface="Calibri"/>
                        <a:ea typeface="Calibri"/>
                        <a:cs typeface="Times New Roman"/>
                      </a:endParaRPr>
                    </a:p>
                  </a:txBody>
                  <a:tcPr marL="46314" marR="46314" marT="0" marB="0" anchor="ctr"/>
                </a:tc>
                <a:tc rowSpan="2">
                  <a:txBody>
                    <a:bodyPr/>
                    <a:lstStyle/>
                    <a:p>
                      <a:pPr>
                        <a:lnSpc>
                          <a:spcPct val="107000"/>
                        </a:lnSpc>
                        <a:spcAft>
                          <a:spcPts val="0"/>
                        </a:spcAft>
                      </a:pPr>
                      <a:r>
                        <a:rPr lang="fr-FR" sz="600" kern="100" dirty="0">
                          <a:effectLst/>
                        </a:rPr>
                        <a:t>Analyse des écarts de performances</a:t>
                      </a:r>
                      <a:endParaRPr lang="fr-FR" sz="700" dirty="0">
                        <a:effectLst/>
                        <a:latin typeface="Calibri"/>
                        <a:ea typeface="Calibri"/>
                        <a:cs typeface="Times New Roman"/>
                      </a:endParaRPr>
                    </a:p>
                  </a:txBody>
                  <a:tcPr marL="46314" marR="46314" marT="0" marB="0" anchor="ct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r>
              <a:tr h="144558">
                <a:tc>
                  <a:txBody>
                    <a:bodyPr/>
                    <a:lstStyle/>
                    <a:p>
                      <a:pPr>
                        <a:lnSpc>
                          <a:spcPct val="107000"/>
                        </a:lnSpc>
                        <a:spcAft>
                          <a:spcPts val="0"/>
                        </a:spcAft>
                      </a:pPr>
                      <a:r>
                        <a:rPr lang="fr-FR" sz="600" kern="100" dirty="0">
                          <a:effectLst/>
                        </a:rPr>
                        <a:t>Valider les modèles établis pour décrire le comportement d’un objet</a:t>
                      </a:r>
                      <a:endParaRPr lang="fr-FR" sz="700" dirty="0">
                        <a:effectLst/>
                        <a:latin typeface="Calibri"/>
                        <a:ea typeface="Calibri"/>
                        <a:cs typeface="Times New Roman"/>
                      </a:endParaRPr>
                    </a:p>
                  </a:txBody>
                  <a:tcPr marL="46314" marR="46314" marT="0" marB="0" anchor="ctr"/>
                </a:tc>
                <a:tc vMerge="1">
                  <a:txBody>
                    <a:bodyPr/>
                    <a:lstStyle/>
                    <a:p>
                      <a:endParaRPr lang="fr-FR"/>
                    </a:p>
                  </a:txBody>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a:effectLst/>
                        </a:rPr>
                        <a:t> </a:t>
                      </a:r>
                      <a:endParaRPr lang="fr-FR" sz="700">
                        <a:effectLst/>
                        <a:latin typeface="Calibri"/>
                        <a:ea typeface="Calibri"/>
                        <a:cs typeface="Times New Roman"/>
                      </a:endParaRPr>
                    </a:p>
                  </a:txBody>
                  <a:tcPr marL="46314" marR="46314" marT="0" marB="0" anchor="ctr">
                    <a:solidFill>
                      <a:schemeClr val="bg1">
                        <a:lumMod val="75000"/>
                      </a:schemeClr>
                    </a:solidFill>
                  </a:tcPr>
                </a:tc>
                <a:tc>
                  <a:txBody>
                    <a:bodyPr/>
                    <a:lstStyle/>
                    <a:p>
                      <a:pPr algn="ctr">
                        <a:lnSpc>
                          <a:spcPct val="107000"/>
                        </a:lnSpc>
                        <a:spcAft>
                          <a:spcPts val="0"/>
                        </a:spcAft>
                      </a:pPr>
                      <a:r>
                        <a:rPr lang="fr-FR" sz="700" dirty="0">
                          <a:effectLst/>
                        </a:rPr>
                        <a:t> </a:t>
                      </a:r>
                      <a:endParaRPr lang="fr-FR" sz="700" dirty="0">
                        <a:effectLst/>
                        <a:latin typeface="Calibri"/>
                        <a:ea typeface="Calibri"/>
                        <a:cs typeface="Times New Roman"/>
                      </a:endParaRPr>
                    </a:p>
                  </a:txBody>
                  <a:tcPr marL="46314" marR="46314" marT="0" marB="0" anchor="ctr">
                    <a:solidFill>
                      <a:schemeClr val="bg1">
                        <a:lumMod val="75000"/>
                      </a:schemeClr>
                    </a:solidFill>
                  </a:tcPr>
                </a:tc>
              </a:tr>
            </a:tbl>
          </a:graphicData>
        </a:graphic>
      </p:graphicFrame>
    </p:spTree>
    <p:extLst>
      <p:ext uri="{BB962C8B-B14F-4D97-AF65-F5344CB8AC3E}">
        <p14:creationId xmlns:p14="http://schemas.microsoft.com/office/powerpoint/2010/main" val="394446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MODÉLISER ET RÉSOUDRE</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4" name="Tableau 3"/>
          <p:cNvGraphicFramePr>
            <a:graphicFrameLocks noGrp="1"/>
          </p:cNvGraphicFramePr>
          <p:nvPr>
            <p:extLst>
              <p:ext uri="{D42A27DB-BD31-4B8C-83A1-F6EECF244321}">
                <p14:modId xmlns:p14="http://schemas.microsoft.com/office/powerpoint/2010/main" val="828102688"/>
              </p:ext>
            </p:extLst>
          </p:nvPr>
        </p:nvGraphicFramePr>
        <p:xfrm>
          <a:off x="251520" y="716294"/>
          <a:ext cx="8712968" cy="5354149"/>
        </p:xfrm>
        <a:graphic>
          <a:graphicData uri="http://schemas.openxmlformats.org/drawingml/2006/table">
            <a:tbl>
              <a:tblPr firstRow="1" firstCol="1" bandRow="1">
                <a:tableStyleId>{5C22544A-7EE6-4342-B048-85BDC9FD1C3A}</a:tableStyleId>
              </a:tblPr>
              <a:tblGrid>
                <a:gridCol w="2608322"/>
                <a:gridCol w="2608322"/>
                <a:gridCol w="222747"/>
                <a:gridCol w="300807"/>
                <a:gridCol w="300807"/>
                <a:gridCol w="250092"/>
                <a:gridCol w="211311"/>
                <a:gridCol w="209322"/>
                <a:gridCol w="209322"/>
                <a:gridCol w="209322"/>
                <a:gridCol w="209322"/>
                <a:gridCol w="249098"/>
                <a:gridCol w="249098"/>
                <a:gridCol w="218769"/>
                <a:gridCol w="218769"/>
                <a:gridCol w="218769"/>
                <a:gridCol w="218769"/>
              </a:tblGrid>
              <a:tr h="227823">
                <a:tc gridSpan="2">
                  <a:txBody>
                    <a:bodyPr/>
                    <a:lstStyle/>
                    <a:p>
                      <a:pPr>
                        <a:lnSpc>
                          <a:spcPct val="107000"/>
                        </a:lnSpc>
                        <a:spcAft>
                          <a:spcPts val="0"/>
                        </a:spcAft>
                      </a:pPr>
                      <a:r>
                        <a:rPr lang="fr-FR" sz="600" dirty="0">
                          <a:effectLst/>
                        </a:rPr>
                        <a:t> </a:t>
                      </a:r>
                      <a:endParaRPr lang="fr-FR" sz="600" dirty="0">
                        <a:effectLst/>
                        <a:latin typeface="Calibri"/>
                        <a:ea typeface="Calibri"/>
                        <a:cs typeface="Times New Roman"/>
                      </a:endParaRPr>
                    </a:p>
                  </a:txBody>
                  <a:tcPr marL="39088" marR="39088" marT="0" marB="0"/>
                </a:tc>
                <a:tc hMerge="1">
                  <a:txBody>
                    <a:bodyPr/>
                    <a:lstStyle/>
                    <a:p>
                      <a:endParaRPr lang="fr-FR"/>
                    </a:p>
                  </a:txBody>
                  <a:tcPr/>
                </a:tc>
                <a:tc>
                  <a:txBody>
                    <a:bodyPr/>
                    <a:lstStyle/>
                    <a:p>
                      <a:pPr algn="ctr">
                        <a:lnSpc>
                          <a:spcPct val="107000"/>
                        </a:lnSpc>
                        <a:spcAft>
                          <a:spcPts val="0"/>
                        </a:spcAft>
                      </a:pPr>
                      <a:r>
                        <a:rPr lang="fr-FR" sz="600">
                          <a:effectLst/>
                        </a:rPr>
                        <a:t>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2</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3</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C.1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4</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5</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6</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7</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8</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9</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P.T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10</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11</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12</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13</a:t>
                      </a:r>
                      <a:endParaRPr lang="fr-FR" sz="600">
                        <a:effectLst/>
                        <a:latin typeface="Calibri"/>
                        <a:ea typeface="Calibri"/>
                        <a:cs typeface="Times New Roman"/>
                      </a:endParaRPr>
                    </a:p>
                  </a:txBody>
                  <a:tcPr marL="39088" marR="39088" marT="0" marB="0" anchor="ctr"/>
                </a:tc>
              </a:tr>
              <a:tr h="113912">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a:lnSpc>
                          <a:spcPct val="107000"/>
                        </a:lnSpc>
                        <a:spcAft>
                          <a:spcPts val="0"/>
                        </a:spcAft>
                      </a:pPr>
                      <a:r>
                        <a:rPr lang="fr-FR" sz="500" kern="100">
                          <a:effectLst/>
                        </a:rPr>
                        <a:t>Proposer et justifier des hypothèses ou simplification en vue d’une modélisation</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Hypothèses simplificatrices</a:t>
                      </a:r>
                      <a:endParaRPr lang="fr-FR" sz="600">
                        <a:effectLst/>
                      </a:endParaRPr>
                    </a:p>
                    <a:p>
                      <a:pPr>
                        <a:lnSpc>
                          <a:spcPct val="107000"/>
                        </a:lnSpc>
                        <a:spcAft>
                          <a:spcPts val="0"/>
                        </a:spcAft>
                      </a:pPr>
                      <a:r>
                        <a:rPr lang="fr-FR" sz="500" kern="100">
                          <a:effectLst/>
                        </a:rPr>
                        <a:t>Modélisation plane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4">
                  <a:txBody>
                    <a:bodyPr/>
                    <a:lstStyle/>
                    <a:p>
                      <a:pPr marR="64770" fontAlgn="base">
                        <a:lnSpc>
                          <a:spcPct val="107000"/>
                        </a:lnSpc>
                        <a:spcAft>
                          <a:spcPts val="0"/>
                        </a:spcAft>
                      </a:pPr>
                      <a:r>
                        <a:rPr lang="fr-FR" sz="500" kern="100">
                          <a:effectLst/>
                        </a:rPr>
                        <a:t>Caractériser les grandeurs physiques en entrées – sorties d’un modèle multi-physique traduisant la transmission de puissance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Grandeur effort, grandeur flux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Énergie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Puissance instantanée, moyenne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Réversibilité de la chaine de puissance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dirty="0">
                          <a:effectLst/>
                        </a:rPr>
                        <a:t>Associer un modèle aux composants d’une chaîne de puissance</a:t>
                      </a:r>
                      <a:endParaRPr lang="fr-FR" sz="6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Sources parfaites de flux et d’effort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Interrupteur parfait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232038">
                <a:tc vMerge="1">
                  <a:txBody>
                    <a:bodyPr/>
                    <a:lstStyle/>
                    <a:p>
                      <a:endParaRPr lang="fr-FR"/>
                    </a:p>
                  </a:txBody>
                  <a:tcPr/>
                </a:tc>
                <a:tc>
                  <a:txBody>
                    <a:bodyPr/>
                    <a:lstStyle/>
                    <a:p>
                      <a:pPr>
                        <a:lnSpc>
                          <a:spcPct val="107000"/>
                        </a:lnSpc>
                        <a:spcAft>
                          <a:spcPts val="0"/>
                        </a:spcAft>
                      </a:pPr>
                      <a:r>
                        <a:rPr lang="fr-FR" sz="500" kern="100">
                          <a:effectLst/>
                        </a:rPr>
                        <a:t>Modèle associé aux composants élémentaires de transformation, de modulation, de conversion ou de stockage de l’énergie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a:effectLst/>
                        </a:rPr>
                        <a:t>Traduire le comportement attendu ou observé d’un objet</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Comportement séquentiel</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Structures algorithmiques (variables, fonctions, structures séquentielles, itératives, répétitives, conditionnelles)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Diagramme d’états-transitions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a:txBody>
                    <a:bodyPr/>
                    <a:lstStyle/>
                    <a:p>
                      <a:pPr marR="64770" fontAlgn="base">
                        <a:lnSpc>
                          <a:spcPct val="107000"/>
                        </a:lnSpc>
                        <a:spcAft>
                          <a:spcPts val="0"/>
                        </a:spcAft>
                      </a:pPr>
                      <a:r>
                        <a:rPr lang="fr-FR" sz="500" kern="100" dirty="0">
                          <a:effectLst/>
                        </a:rPr>
                        <a:t>Traduire un algorithme en un programme exécutable</a:t>
                      </a:r>
                      <a:endParaRPr lang="fr-FR" sz="600" dirty="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Langage de programmation</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3">
                  <a:txBody>
                    <a:bodyPr/>
                    <a:lstStyle/>
                    <a:p>
                      <a:pPr marR="64770" fontAlgn="base">
                        <a:lnSpc>
                          <a:spcPct val="107000"/>
                        </a:lnSpc>
                        <a:spcAft>
                          <a:spcPts val="0"/>
                        </a:spcAft>
                      </a:pPr>
                      <a:r>
                        <a:rPr lang="fr-FR" sz="500" kern="100">
                          <a:effectLst/>
                        </a:rPr>
                        <a:t>Modéliser sous une forme graphique une structure, un mécanisme ou un circuit</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Circuit électrique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Schéma cinématique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dirty="0">
                          <a:effectLst/>
                        </a:rPr>
                        <a:t>Graphe de liaisons et des actions mécaniques</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4">
                  <a:txBody>
                    <a:bodyPr/>
                    <a:lstStyle/>
                    <a:p>
                      <a:pPr>
                        <a:lnSpc>
                          <a:spcPct val="107000"/>
                        </a:lnSpc>
                        <a:spcAft>
                          <a:spcPts val="0"/>
                        </a:spcAft>
                      </a:pPr>
                      <a:r>
                        <a:rPr lang="fr-FR" sz="500" kern="100">
                          <a:effectLst/>
                        </a:rPr>
                        <a:t>Modéliser les mouvements</a:t>
                      </a:r>
                      <a:endParaRPr lang="fr-FR" sz="600">
                        <a:effectLst/>
                      </a:endParaRPr>
                    </a:p>
                    <a:p>
                      <a:pPr marR="64770" fontAlgn="base">
                        <a:lnSpc>
                          <a:spcPct val="107000"/>
                        </a:lnSpc>
                        <a:spcAft>
                          <a:spcPts val="0"/>
                        </a:spcAft>
                      </a:pPr>
                      <a:r>
                        <a:rPr lang="fr-FR" sz="500" kern="100">
                          <a:effectLst/>
                        </a:rPr>
                        <a:t>Modéliser les actions mécaniques</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Trajectoires et mouvement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dirty="0">
                          <a:effectLst/>
                        </a:rPr>
                        <a:t>Liaisons</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Torseurs cinématique et d’actions mécaniques transmissibles, de contact ou à distance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Réciprocité mouvement relatif/actions mécaniques associées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rowSpan="3">
                  <a:txBody>
                    <a:bodyPr/>
                    <a:lstStyle/>
                    <a:p>
                      <a:pPr marR="64770" fontAlgn="base">
                        <a:lnSpc>
                          <a:spcPct val="107000"/>
                        </a:lnSpc>
                        <a:spcAft>
                          <a:spcPts val="0"/>
                        </a:spcAft>
                      </a:pPr>
                      <a:r>
                        <a:rPr lang="fr-FR" sz="500" kern="100">
                          <a:effectLst/>
                        </a:rPr>
                        <a:t>Caractériser les échanges d’informations</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Natures et caractéristiques des signaux, des données, des supports de communication</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Protocole, trame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vMerge="1">
                  <a:txBody>
                    <a:bodyPr/>
                    <a:lstStyle/>
                    <a:p>
                      <a:endParaRPr lang="fr-FR"/>
                    </a:p>
                  </a:txBody>
                  <a:tcPr/>
                </a:tc>
                <a:tc>
                  <a:txBody>
                    <a:bodyPr/>
                    <a:lstStyle/>
                    <a:p>
                      <a:pPr>
                        <a:lnSpc>
                          <a:spcPct val="107000"/>
                        </a:lnSpc>
                        <a:spcAft>
                          <a:spcPts val="0"/>
                        </a:spcAft>
                      </a:pPr>
                      <a:r>
                        <a:rPr lang="fr-FR" sz="500" kern="100">
                          <a:effectLst/>
                        </a:rPr>
                        <a:t>Débit maximal, débit utile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13912">
                <a:tc rowSpan="2">
                  <a:txBody>
                    <a:bodyPr/>
                    <a:lstStyle/>
                    <a:p>
                      <a:pPr marR="64770" fontAlgn="base">
                        <a:lnSpc>
                          <a:spcPct val="107000"/>
                        </a:lnSpc>
                        <a:spcAft>
                          <a:spcPts val="0"/>
                        </a:spcAft>
                      </a:pPr>
                      <a:r>
                        <a:rPr lang="fr-FR" sz="500" kern="100">
                          <a:effectLst/>
                        </a:rPr>
                        <a:t>Associer un modèle à un système asservi</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Capteurs</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vMerge="1">
                  <a:txBody>
                    <a:bodyPr/>
                    <a:lstStyle/>
                    <a:p>
                      <a:endParaRPr lang="fr-FR"/>
                    </a:p>
                  </a:txBody>
                  <a:tcPr/>
                </a:tc>
                <a:tc>
                  <a:txBody>
                    <a:bodyPr/>
                    <a:lstStyle/>
                    <a:p>
                      <a:pPr>
                        <a:lnSpc>
                          <a:spcPct val="107000"/>
                        </a:lnSpc>
                        <a:spcAft>
                          <a:spcPts val="0"/>
                        </a:spcAft>
                      </a:pPr>
                      <a:r>
                        <a:rPr lang="fr-FR" sz="500" kern="100">
                          <a:effectLst/>
                        </a:rPr>
                        <a:t>Notion de système asservi : consigne d’entrée, grandeur de sortie, perturbation, erreur, correcteur proportionnel</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Utiliser les lois et relations entre les grandeurs effort et flux pour élaborer un modèle de connaissance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Modèle de connaissance sur des systèmes d’ordre  0, 1 ou 2 : gain pur, intégrateur, dérivateur</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Déterminer les grandeurs flux (courant) et effort (tension) dans un circuit électrique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Lois de Kirchhoff </a:t>
                      </a:r>
                      <a:endParaRPr lang="fr-FR" sz="600">
                        <a:effectLst/>
                      </a:endParaRPr>
                    </a:p>
                    <a:p>
                      <a:pPr>
                        <a:lnSpc>
                          <a:spcPct val="107000"/>
                        </a:lnSpc>
                        <a:spcAft>
                          <a:spcPts val="0"/>
                        </a:spcAft>
                      </a:pPr>
                      <a:r>
                        <a:rPr lang="fr-FR" sz="500" kern="100">
                          <a:effectLst/>
                        </a:rPr>
                        <a:t>Lois de comportement</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268484">
                <a:tc>
                  <a:txBody>
                    <a:bodyPr/>
                    <a:lstStyle/>
                    <a:p>
                      <a:pPr marR="64770" fontAlgn="base">
                        <a:lnSpc>
                          <a:spcPct val="107000"/>
                        </a:lnSpc>
                        <a:spcAft>
                          <a:spcPts val="0"/>
                        </a:spcAft>
                      </a:pPr>
                      <a:r>
                        <a:rPr lang="fr-FR" sz="500" kern="100">
                          <a:effectLst/>
                        </a:rPr>
                        <a:t>Déterminer les actions mécaniques (inconnues statiques de liaisons ou action mécanique extérieure) menant à un équilibre statique d’un mécanisme, d’un ouvrage ou d’une structure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Principe fondamental de la statique</a:t>
                      </a:r>
                      <a:endParaRPr lang="fr-FR" sz="600">
                        <a:effectLst/>
                      </a:endParaRPr>
                    </a:p>
                    <a:p>
                      <a:pPr>
                        <a:lnSpc>
                          <a:spcPct val="107000"/>
                        </a:lnSpc>
                        <a:spcAft>
                          <a:spcPts val="0"/>
                        </a:spcAft>
                      </a:pPr>
                      <a:r>
                        <a:rPr lang="fr-FR" sz="500" kern="100">
                          <a:effectLst/>
                        </a:rPr>
                        <a:t>Modèle de frottement – Loi de Coulomb</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dirty="0">
                          <a:effectLst/>
                        </a:rPr>
                        <a:t> </a:t>
                      </a:r>
                      <a:endParaRPr lang="fr-FR" sz="600" dirty="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540999">
                <a:tc>
                  <a:txBody>
                    <a:bodyPr/>
                    <a:lstStyle/>
                    <a:p>
                      <a:pPr marR="64770" fontAlgn="base">
                        <a:lnSpc>
                          <a:spcPct val="107000"/>
                        </a:lnSpc>
                        <a:spcAft>
                          <a:spcPts val="0"/>
                        </a:spcAft>
                      </a:pPr>
                      <a:r>
                        <a:rPr lang="fr-FR" sz="500" kern="100">
                          <a:effectLst/>
                        </a:rPr>
                        <a:t>Déterminer les grandeurs géométriques et cinématiques d’un mécanisme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kern="100">
                          <a:effectLst/>
                        </a:rPr>
                        <a:t>Positions, vitesses et accélérations linéaire et angulaire sous forme vectorielle</a:t>
                      </a:r>
                      <a:endParaRPr lang="fr-FR" sz="600">
                        <a:effectLst/>
                      </a:endParaRPr>
                    </a:p>
                    <a:p>
                      <a:pPr>
                        <a:lnSpc>
                          <a:spcPct val="107000"/>
                        </a:lnSpc>
                        <a:spcAft>
                          <a:spcPts val="0"/>
                        </a:spcAft>
                      </a:pPr>
                      <a:r>
                        <a:rPr lang="fr-FR" sz="500" kern="100">
                          <a:effectLst/>
                        </a:rPr>
                        <a:t>Champ des vitesses</a:t>
                      </a:r>
                      <a:endParaRPr lang="fr-FR" sz="600">
                        <a:effectLst/>
                      </a:endParaRPr>
                    </a:p>
                    <a:p>
                      <a:pPr>
                        <a:lnSpc>
                          <a:spcPct val="107000"/>
                        </a:lnSpc>
                        <a:spcAft>
                          <a:spcPts val="0"/>
                        </a:spcAft>
                      </a:pPr>
                      <a:r>
                        <a:rPr lang="fr-FR" sz="500" kern="100">
                          <a:effectLst/>
                        </a:rPr>
                        <a:t>Composition des vitesses dans le cas d’une chaîne ouverte</a:t>
                      </a:r>
                      <a:endParaRPr lang="fr-FR" sz="600">
                        <a:effectLst/>
                      </a:endParaRPr>
                    </a:p>
                    <a:p>
                      <a:pPr>
                        <a:lnSpc>
                          <a:spcPct val="107000"/>
                        </a:lnSpc>
                        <a:spcAft>
                          <a:spcPts val="0"/>
                        </a:spcAft>
                      </a:pPr>
                      <a:r>
                        <a:rPr lang="fr-FR" sz="500" kern="100">
                          <a:effectLst/>
                        </a:rPr>
                        <a:t>Loi d’entrée-sortie d’un mécanisme dans le cas d’une chaîne fermée (fermeture géométrique)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Déterminer la grandeur flux (vitesse linéaire ou angulaire) lorsque les actions mécaniques sont imposées</a:t>
                      </a:r>
                      <a:endParaRPr lang="fr-FR" sz="600">
                        <a:effectLst/>
                        <a:latin typeface="Calibri"/>
                        <a:ea typeface="Calibri"/>
                        <a:cs typeface="Times New Roman"/>
                      </a:endParaRPr>
                    </a:p>
                  </a:txBody>
                  <a:tcPr marL="39088" marR="39088" marT="0" marB="0" anchor="ctr"/>
                </a:tc>
                <a:tc rowSpan="2">
                  <a:txBody>
                    <a:bodyPr/>
                    <a:lstStyle/>
                    <a:p>
                      <a:pPr>
                        <a:lnSpc>
                          <a:spcPct val="107000"/>
                        </a:lnSpc>
                        <a:spcAft>
                          <a:spcPts val="0"/>
                        </a:spcAft>
                      </a:pPr>
                      <a:r>
                        <a:rPr lang="fr-FR" sz="500" kern="100">
                          <a:effectLst/>
                        </a:rPr>
                        <a:t>Principe fondamental de la dynamique</a:t>
                      </a:r>
                      <a:endParaRPr lang="fr-FR" sz="600">
                        <a:effectLst/>
                      </a:endParaRPr>
                    </a:p>
                    <a:p>
                      <a:pPr>
                        <a:lnSpc>
                          <a:spcPct val="107000"/>
                        </a:lnSpc>
                        <a:spcAft>
                          <a:spcPts val="0"/>
                        </a:spcAft>
                      </a:pPr>
                      <a:r>
                        <a:rPr lang="fr-FR" sz="500" kern="100">
                          <a:effectLst/>
                        </a:rPr>
                        <a:t>Solide en rotation autour d’un axe fixe dont le centre de gravité est sur l’axe de rotation</a:t>
                      </a:r>
                      <a:endParaRPr lang="fr-FR" sz="600">
                        <a:effectLst/>
                      </a:endParaRPr>
                    </a:p>
                    <a:p>
                      <a:pPr>
                        <a:lnSpc>
                          <a:spcPct val="107000"/>
                        </a:lnSpc>
                        <a:spcAft>
                          <a:spcPts val="0"/>
                        </a:spcAft>
                      </a:pPr>
                      <a:r>
                        <a:rPr lang="fr-FR" sz="500" kern="100">
                          <a:effectLst/>
                        </a:rPr>
                        <a:t>Notion d’inertie et d’inertie équivalente</a:t>
                      </a:r>
                      <a:endParaRPr lang="fr-FR" sz="600">
                        <a:effectLst/>
                      </a:endParaRPr>
                    </a:p>
                    <a:p>
                      <a:pPr>
                        <a:lnSpc>
                          <a:spcPct val="107000"/>
                        </a:lnSpc>
                        <a:spcAft>
                          <a:spcPts val="0"/>
                        </a:spcAft>
                      </a:pPr>
                      <a:r>
                        <a:rPr lang="fr-FR" sz="500" kern="100">
                          <a:effectLst/>
                        </a:rPr>
                        <a:t>Solide en translation rectiligne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272516">
                <a:tc>
                  <a:txBody>
                    <a:bodyPr/>
                    <a:lstStyle/>
                    <a:p>
                      <a:pPr marR="64770" fontAlgn="base">
                        <a:lnSpc>
                          <a:spcPct val="107000"/>
                        </a:lnSpc>
                        <a:spcAft>
                          <a:spcPts val="0"/>
                        </a:spcAft>
                      </a:pPr>
                      <a:r>
                        <a:rPr lang="fr-FR" sz="500" kern="100">
                          <a:effectLst/>
                        </a:rPr>
                        <a:t>Déterminer la grandeur effort (force ou couple) lorsque le mouvement souhaité est imposé</a:t>
                      </a:r>
                      <a:endParaRPr lang="fr-FR" sz="600">
                        <a:effectLst/>
                        <a:latin typeface="Calibri"/>
                        <a:ea typeface="Calibri"/>
                        <a:cs typeface="Times New Roman"/>
                      </a:endParaRPr>
                    </a:p>
                  </a:txBody>
                  <a:tcPr marL="39088" marR="39088" marT="0" marB="0" anchor="ctr"/>
                </a:tc>
                <a:tc vMerge="1">
                  <a:txBody>
                    <a:bodyPr/>
                    <a:lstStyle/>
                    <a:p>
                      <a:endParaRPr lang="fr-FR"/>
                    </a:p>
                  </a:txBody>
                  <a:tcP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r>
              <a:tr h="177645">
                <a:tc>
                  <a:txBody>
                    <a:bodyPr/>
                    <a:lstStyle/>
                    <a:p>
                      <a:pPr marR="64770" fontAlgn="base">
                        <a:lnSpc>
                          <a:spcPct val="107000"/>
                        </a:lnSpc>
                        <a:spcAft>
                          <a:spcPts val="0"/>
                        </a:spcAft>
                      </a:pPr>
                      <a:r>
                        <a:rPr lang="fr-FR" sz="500" kern="100">
                          <a:effectLst/>
                        </a:rPr>
                        <a:t>Quantifier les performances d’un objet réel ou imaginé en résolvant les équations qui décrivent le fonctionnement théorique</a:t>
                      </a:r>
                      <a:endParaRPr lang="fr-FR" sz="600">
                        <a:effectLst/>
                        <a:latin typeface="Calibri"/>
                        <a:ea typeface="Calibri"/>
                        <a:cs typeface="Times New Roman"/>
                      </a:endParaRPr>
                    </a:p>
                  </a:txBody>
                  <a:tcPr marL="39088" marR="39088" marT="0" marB="0" anchor="ctr"/>
                </a:tc>
                <a:tc>
                  <a:txBody>
                    <a:bodyPr/>
                    <a:lstStyle/>
                    <a:p>
                      <a:pPr>
                        <a:lnSpc>
                          <a:spcPct val="107000"/>
                        </a:lnSpc>
                        <a:spcAft>
                          <a:spcPts val="0"/>
                        </a:spcAft>
                      </a:pPr>
                      <a:r>
                        <a:rPr lang="fr-FR" sz="500">
                          <a:effectLst/>
                        </a:rPr>
                        <a:t>Méthodes de résolution analytique et numérique</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X</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a:effectLst/>
                        </a:rPr>
                        <a:t> </a:t>
                      </a:r>
                      <a:endParaRPr lang="fr-FR" sz="600">
                        <a:effectLst/>
                        <a:latin typeface="Calibri"/>
                        <a:ea typeface="Calibri"/>
                        <a:cs typeface="Times New Roman"/>
                      </a:endParaRPr>
                    </a:p>
                  </a:txBody>
                  <a:tcPr marL="39088" marR="39088" marT="0" marB="0" anchor="ctr"/>
                </a:tc>
                <a:tc>
                  <a:txBody>
                    <a:bodyPr/>
                    <a:lstStyle/>
                    <a:p>
                      <a:pPr algn="ctr">
                        <a:lnSpc>
                          <a:spcPct val="107000"/>
                        </a:lnSpc>
                        <a:spcAft>
                          <a:spcPts val="0"/>
                        </a:spcAft>
                      </a:pPr>
                      <a:r>
                        <a:rPr lang="fr-FR" sz="600" dirty="0">
                          <a:effectLst/>
                        </a:rPr>
                        <a:t>X</a:t>
                      </a:r>
                      <a:endParaRPr lang="fr-FR" sz="600" dirty="0">
                        <a:effectLst/>
                        <a:latin typeface="Calibri"/>
                        <a:ea typeface="Calibri"/>
                        <a:cs typeface="Times New Roman"/>
                      </a:endParaRPr>
                    </a:p>
                  </a:txBody>
                  <a:tcPr marL="39088" marR="39088" marT="0" marB="0" anchor="ctr"/>
                </a:tc>
              </a:tr>
            </a:tbl>
          </a:graphicData>
        </a:graphic>
      </p:graphicFrame>
    </p:spTree>
    <p:extLst>
      <p:ext uri="{BB962C8B-B14F-4D97-AF65-F5344CB8AC3E}">
        <p14:creationId xmlns:p14="http://schemas.microsoft.com/office/powerpoint/2010/main" val="1205726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EXPÉRIMENTER ET SIMULER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5" name="Tableau 4"/>
          <p:cNvGraphicFramePr>
            <a:graphicFrameLocks noGrp="1"/>
          </p:cNvGraphicFramePr>
          <p:nvPr>
            <p:extLst>
              <p:ext uri="{D42A27DB-BD31-4B8C-83A1-F6EECF244321}">
                <p14:modId xmlns:p14="http://schemas.microsoft.com/office/powerpoint/2010/main" val="574858748"/>
              </p:ext>
            </p:extLst>
          </p:nvPr>
        </p:nvGraphicFramePr>
        <p:xfrm>
          <a:off x="179512" y="1196756"/>
          <a:ext cx="8712968" cy="3680776"/>
        </p:xfrm>
        <a:graphic>
          <a:graphicData uri="http://schemas.openxmlformats.org/drawingml/2006/table">
            <a:tbl>
              <a:tblPr firstRow="1" firstCol="1" bandRow="1">
                <a:tableStyleId>{5C22544A-7EE6-4342-B048-85BDC9FD1C3A}</a:tableStyleId>
              </a:tblPr>
              <a:tblGrid>
                <a:gridCol w="2685771"/>
                <a:gridCol w="2685771"/>
                <a:gridCol w="223979"/>
                <a:gridCol w="210165"/>
                <a:gridCol w="248153"/>
                <a:gridCol w="248153"/>
                <a:gridCol w="209672"/>
                <a:gridCol w="209672"/>
                <a:gridCol w="209672"/>
                <a:gridCol w="209672"/>
                <a:gridCol w="209672"/>
                <a:gridCol w="247166"/>
                <a:gridCol w="247166"/>
                <a:gridCol w="217071"/>
                <a:gridCol w="217071"/>
                <a:gridCol w="217071"/>
                <a:gridCol w="217071"/>
              </a:tblGrid>
              <a:tr h="289236">
                <a:tc gridSpan="2">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tc>
                <a:tc hMerge="1">
                  <a:txBody>
                    <a:bodyPr/>
                    <a:lstStyle/>
                    <a:p>
                      <a:endParaRPr lang="fr-FR"/>
                    </a:p>
                  </a:txBody>
                  <a:tcPr/>
                </a:tc>
                <a:tc>
                  <a:txBody>
                    <a:bodyPr/>
                    <a:lstStyle/>
                    <a:p>
                      <a:pPr algn="ctr">
                        <a:lnSpc>
                          <a:spcPct val="107000"/>
                        </a:lnSpc>
                        <a:spcAft>
                          <a:spcPts val="0"/>
                        </a:spcAft>
                      </a:pPr>
                      <a:r>
                        <a:rPr lang="fr-FR" sz="800">
                          <a:effectLst/>
                        </a:rPr>
                        <a:t>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3</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C.1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4</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5</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6</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7</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8</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9</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P.T</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10</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11</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12</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13</a:t>
                      </a:r>
                      <a:endParaRPr lang="fr-FR" sz="800">
                        <a:effectLst/>
                        <a:latin typeface="Calibri"/>
                        <a:ea typeface="Calibri"/>
                        <a:cs typeface="Times New Roman"/>
                      </a:endParaRPr>
                    </a:p>
                  </a:txBody>
                  <a:tcPr marL="50325" marR="50325" marT="0" marB="0" anchor="ctr"/>
                </a:tc>
              </a:tr>
              <a:tr h="144619">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31462">
                <a:tc>
                  <a:txBody>
                    <a:bodyPr/>
                    <a:lstStyle/>
                    <a:p>
                      <a:pPr>
                        <a:lnSpc>
                          <a:spcPct val="107000"/>
                        </a:lnSpc>
                        <a:spcAft>
                          <a:spcPts val="0"/>
                        </a:spcAft>
                      </a:pPr>
                      <a:r>
                        <a:rPr lang="fr-FR" sz="900" kern="100" dirty="0">
                          <a:effectLst/>
                        </a:rPr>
                        <a:t>Prévoir l’ordre de grandeur de la mesure</a:t>
                      </a:r>
                      <a:endParaRPr lang="fr-FR" sz="900" dirty="0">
                        <a:effectLst/>
                        <a:latin typeface="Calibri"/>
                        <a:ea typeface="Calibri"/>
                        <a:cs typeface="Times New Roman"/>
                      </a:endParaRPr>
                    </a:p>
                  </a:txBody>
                  <a:tcPr marL="50325" marR="50325" marT="0" marB="0" anchor="ctr"/>
                </a:tc>
                <a:tc rowSpan="2">
                  <a:txBody>
                    <a:bodyPr/>
                    <a:lstStyle/>
                    <a:p>
                      <a:pPr>
                        <a:lnSpc>
                          <a:spcPct val="107000"/>
                        </a:lnSpc>
                        <a:spcAft>
                          <a:spcPts val="0"/>
                        </a:spcAft>
                      </a:pPr>
                      <a:r>
                        <a:rPr lang="fr-FR" sz="900" kern="100" dirty="0">
                          <a:effectLst/>
                        </a:rPr>
                        <a:t>Gamme d’appareils de mesure et capteurs</a:t>
                      </a:r>
                      <a:endParaRPr lang="fr-FR" sz="900" dirty="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rowSpan="2">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r>
              <a:tr h="131462">
                <a:tc>
                  <a:txBody>
                    <a:bodyPr/>
                    <a:lstStyle/>
                    <a:p>
                      <a:pPr>
                        <a:lnSpc>
                          <a:spcPct val="107000"/>
                        </a:lnSpc>
                        <a:spcAft>
                          <a:spcPts val="0"/>
                        </a:spcAft>
                      </a:pPr>
                      <a:r>
                        <a:rPr lang="fr-FR" sz="900" kern="100">
                          <a:effectLst/>
                        </a:rPr>
                        <a:t>Identifier les erreurs de mesure</a:t>
                      </a:r>
                      <a:endParaRPr lang="fr-FR" sz="900">
                        <a:effectLst/>
                        <a:latin typeface="Calibri"/>
                        <a:ea typeface="Calibri"/>
                        <a:cs typeface="Times New Roman"/>
                      </a:endParaRPr>
                    </a:p>
                  </a:txBody>
                  <a:tcPr marL="50325" marR="50325" marT="0" marB="0" anchor="ct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r>
              <a:tr h="262924">
                <a:tc>
                  <a:txBody>
                    <a:bodyPr/>
                    <a:lstStyle/>
                    <a:p>
                      <a:pPr>
                        <a:lnSpc>
                          <a:spcPct val="107000"/>
                        </a:lnSpc>
                        <a:spcAft>
                          <a:spcPts val="0"/>
                        </a:spcAft>
                      </a:pPr>
                      <a:r>
                        <a:rPr lang="fr-FR" sz="900" kern="100">
                          <a:effectLst/>
                        </a:rPr>
                        <a:t>Conduire des essais en toute sécurité à partir d’un protocole expérimental fourni</a:t>
                      </a:r>
                      <a:endParaRPr lang="fr-FR" sz="900">
                        <a:effectLst/>
                        <a:latin typeface="Calibri"/>
                        <a:ea typeface="Calibri"/>
                        <a:cs typeface="Times New Roman"/>
                      </a:endParaRPr>
                    </a:p>
                  </a:txBody>
                  <a:tcPr marL="50325" marR="50325" marT="0" marB="0" anchor="ctr"/>
                </a:tc>
                <a:tc rowSpan="2">
                  <a:txBody>
                    <a:bodyPr/>
                    <a:lstStyle/>
                    <a:p>
                      <a:pPr>
                        <a:lnSpc>
                          <a:spcPct val="107000"/>
                        </a:lnSpc>
                        <a:spcAft>
                          <a:spcPts val="0"/>
                        </a:spcAft>
                      </a:pPr>
                      <a:r>
                        <a:rPr lang="fr-FR" sz="900" kern="100" dirty="0">
                          <a:effectLst/>
                        </a:rPr>
                        <a:t>Règle de raccordement des appareils de mesure et des capteurs</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rgbClr val="D0D8E8"/>
                    </a:solidFill>
                  </a:tcPr>
                </a:tc>
              </a:tr>
              <a:tr h="144619">
                <a:tc>
                  <a:txBody>
                    <a:bodyPr/>
                    <a:lstStyle/>
                    <a:p>
                      <a:pPr>
                        <a:lnSpc>
                          <a:spcPct val="107000"/>
                        </a:lnSpc>
                        <a:spcAft>
                          <a:spcPts val="0"/>
                        </a:spcAft>
                      </a:pPr>
                      <a:r>
                        <a:rPr lang="fr-FR" sz="900" kern="100">
                          <a:effectLst/>
                        </a:rPr>
                        <a:t>Proposer et justifier un protocole expérimental</a:t>
                      </a:r>
                      <a:endParaRPr lang="fr-FR" sz="900">
                        <a:effectLst/>
                        <a:latin typeface="Calibri"/>
                        <a:ea typeface="Calibri"/>
                        <a:cs typeface="Times New Roman"/>
                      </a:endParaRPr>
                    </a:p>
                  </a:txBody>
                  <a:tcPr marL="50325" marR="50325" marT="0" marB="0" anchor="ctr"/>
                </a:tc>
                <a:tc vMerge="1">
                  <a:txBody>
                    <a:bodyPr/>
                    <a:lstStyle/>
                    <a:p>
                      <a:endParaRPr lang="fr-FR"/>
                    </a:p>
                  </a:txBody>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r>
              <a:tr h="276081">
                <a:tc rowSpan="3">
                  <a:txBody>
                    <a:bodyPr/>
                    <a:lstStyle/>
                    <a:p>
                      <a:pPr>
                        <a:lnSpc>
                          <a:spcPct val="107000"/>
                        </a:lnSpc>
                        <a:spcAft>
                          <a:spcPts val="0"/>
                        </a:spcAft>
                      </a:pPr>
                      <a:r>
                        <a:rPr lang="fr-FR" sz="900" kern="100">
                          <a:effectLst/>
                        </a:rPr>
                        <a:t>Instrumenter tout ou partie d’un produit en vue de mesurer les  performances</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Capteurs, composants d’une chaine d’acquisition</a:t>
                      </a:r>
                      <a:endParaRPr lang="fr-FR" sz="900">
                        <a:effectLst/>
                      </a:endParaRPr>
                    </a:p>
                    <a:p>
                      <a:pPr>
                        <a:lnSpc>
                          <a:spcPct val="107000"/>
                        </a:lnSpc>
                        <a:spcAft>
                          <a:spcPts val="0"/>
                        </a:spcAft>
                      </a:pPr>
                      <a:r>
                        <a:rPr lang="fr-FR" sz="900" kern="100">
                          <a:effectLst/>
                        </a:rPr>
                        <a:t> </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Paramétrage d’une chaîne d’acquisition</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smtClean="0">
                          <a:effectLst/>
                          <a:latin typeface="+mn-lt"/>
                          <a:ea typeface="+mn-ea"/>
                          <a:cs typeface="+mn-cs"/>
                        </a:rPr>
                        <a:t>X</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Carte microcontrôleur</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a:txBody>
                    <a:bodyPr/>
                    <a:lstStyle/>
                    <a:p>
                      <a:pPr>
                        <a:lnSpc>
                          <a:spcPct val="107000"/>
                        </a:lnSpc>
                        <a:spcAft>
                          <a:spcPts val="0"/>
                        </a:spcAft>
                      </a:pPr>
                      <a:r>
                        <a:rPr lang="fr-FR" sz="900" kern="100">
                          <a:effectLst/>
                        </a:rPr>
                        <a:t>Mettre en œuvre une communication entre objets intelligents</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Paramètres de configuration d’un réseau</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rowSpan="3">
                  <a:txBody>
                    <a:bodyPr/>
                    <a:lstStyle/>
                    <a:p>
                      <a:pPr>
                        <a:lnSpc>
                          <a:spcPct val="107000"/>
                        </a:lnSpc>
                        <a:spcAft>
                          <a:spcPts val="0"/>
                        </a:spcAft>
                      </a:pPr>
                      <a:r>
                        <a:rPr lang="fr-FR" sz="900" kern="100">
                          <a:effectLst/>
                        </a:rPr>
                        <a:t>Relever les grandeurs caractéristiques d’un protocole de communication</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Caractéristiques des signaux </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marL="3175">
                        <a:lnSpc>
                          <a:spcPct val="107000"/>
                        </a:lnSpc>
                        <a:spcAft>
                          <a:spcPts val="0"/>
                        </a:spcAft>
                      </a:pPr>
                      <a:r>
                        <a:rPr lang="fr-FR" sz="900" kern="100">
                          <a:effectLst/>
                        </a:rPr>
                        <a:t>Protocole, trame</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144619">
                <a:tc vMerge="1">
                  <a:txBody>
                    <a:bodyPr/>
                    <a:lstStyle/>
                    <a:p>
                      <a:endParaRPr lang="fr-FR"/>
                    </a:p>
                  </a:txBody>
                  <a:tcPr/>
                </a:tc>
                <a:tc>
                  <a:txBody>
                    <a:bodyPr/>
                    <a:lstStyle/>
                    <a:p>
                      <a:pPr>
                        <a:lnSpc>
                          <a:spcPct val="107000"/>
                        </a:lnSpc>
                        <a:spcAft>
                          <a:spcPts val="0"/>
                        </a:spcAft>
                      </a:pPr>
                      <a:r>
                        <a:rPr lang="fr-FR" sz="900" kern="100">
                          <a:effectLst/>
                        </a:rPr>
                        <a:t>Débit maximal, débit utile</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262924">
                <a:tc>
                  <a:txBody>
                    <a:bodyPr/>
                    <a:lstStyle/>
                    <a:p>
                      <a:pPr>
                        <a:lnSpc>
                          <a:spcPct val="107000"/>
                        </a:lnSpc>
                        <a:spcAft>
                          <a:spcPts val="0"/>
                        </a:spcAft>
                      </a:pPr>
                      <a:r>
                        <a:rPr lang="fr-FR" sz="900" kern="100">
                          <a:effectLst/>
                        </a:rPr>
                        <a:t>Modifier les paramètres influents et le programme de commande en vue d’optimiser les performances du produit</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Processus itératif d’amélioration des performances</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X</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tc>
              </a:tr>
              <a:tr h="394386">
                <a:tc>
                  <a:txBody>
                    <a:bodyPr/>
                    <a:lstStyle/>
                    <a:p>
                      <a:pPr>
                        <a:lnSpc>
                          <a:spcPct val="107000"/>
                        </a:lnSpc>
                        <a:spcAft>
                          <a:spcPts val="0"/>
                        </a:spcAft>
                      </a:pPr>
                      <a:r>
                        <a:rPr lang="fr-FR" sz="900" kern="100">
                          <a:effectLst/>
                        </a:rPr>
                        <a:t>Mettre en œuvre une simulation numérique à partir d’un modèle multi-physique pour qualifier et quantifier les performances d’objet réel ou imaginé</a:t>
                      </a:r>
                      <a:endParaRPr lang="fr-FR" sz="900">
                        <a:effectLst/>
                        <a:latin typeface="Calibri"/>
                        <a:ea typeface="Calibri"/>
                        <a:cs typeface="Times New Roman"/>
                      </a:endParaRPr>
                    </a:p>
                  </a:txBody>
                  <a:tcPr marL="50325" marR="50325" marT="0" marB="0" anchor="ctr"/>
                </a:tc>
                <a:tc>
                  <a:txBody>
                    <a:bodyPr/>
                    <a:lstStyle/>
                    <a:p>
                      <a:pPr>
                        <a:lnSpc>
                          <a:spcPct val="107000"/>
                        </a:lnSpc>
                        <a:spcAft>
                          <a:spcPts val="0"/>
                        </a:spcAft>
                      </a:pPr>
                      <a:r>
                        <a:rPr lang="fr-FR" sz="900" kern="100">
                          <a:effectLst/>
                        </a:rPr>
                        <a:t>Paramètres de simulation : durée, incrément temporel, choix des grandeurs affichées, échelles adaptées à l’amplitude et la dynamique des grandeurs simulées</a:t>
                      </a:r>
                      <a:endParaRPr lang="fr-FR" sz="90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r>
              <a:tr h="262924">
                <a:tc>
                  <a:txBody>
                    <a:bodyPr/>
                    <a:lstStyle/>
                    <a:p>
                      <a:pPr>
                        <a:lnSpc>
                          <a:spcPct val="107000"/>
                        </a:lnSpc>
                        <a:spcAft>
                          <a:spcPts val="0"/>
                        </a:spcAft>
                      </a:pPr>
                      <a:r>
                        <a:rPr lang="fr-FR" sz="900" kern="100">
                          <a:effectLst/>
                        </a:rPr>
                        <a:t>Valider un modèle numérique de de l’objet simulé</a:t>
                      </a:r>
                      <a:endParaRPr lang="fr-FR" sz="900">
                        <a:effectLst/>
                        <a:latin typeface="Calibri"/>
                        <a:ea typeface="Calibri"/>
                        <a:cs typeface="Times New Roman"/>
                      </a:endParaRPr>
                    </a:p>
                  </a:txBody>
                  <a:tcPr marL="50325" marR="50325" marT="0" marB="0" anchor="ctr"/>
                </a:tc>
                <a:tc>
                  <a:txBody>
                    <a:bodyPr/>
                    <a:lstStyle/>
                    <a:p>
                      <a:pPr marL="20955">
                        <a:lnSpc>
                          <a:spcPct val="107000"/>
                        </a:lnSpc>
                        <a:spcAft>
                          <a:spcPts val="0"/>
                        </a:spcAft>
                      </a:pPr>
                      <a:r>
                        <a:rPr lang="fr-FR" sz="900" kern="100" dirty="0">
                          <a:effectLst/>
                        </a:rPr>
                        <a:t>Écarts entre les performances simulées et mesurées</a:t>
                      </a:r>
                      <a:endParaRPr lang="fr-FR" sz="900" dirty="0">
                        <a:effectLst/>
                      </a:endParaRPr>
                    </a:p>
                    <a:p>
                      <a:pPr>
                        <a:lnSpc>
                          <a:spcPct val="107000"/>
                        </a:lnSpc>
                        <a:spcAft>
                          <a:spcPts val="0"/>
                        </a:spcAft>
                      </a:pPr>
                      <a:r>
                        <a:rPr lang="fr-FR" sz="900" kern="100" dirty="0">
                          <a:effectLst/>
                        </a:rPr>
                        <a:t>Limites de validité d’un modèle</a:t>
                      </a:r>
                      <a:endParaRPr lang="fr-FR" sz="900" dirty="0">
                        <a:effectLst/>
                        <a:latin typeface="Calibri"/>
                        <a:ea typeface="Calibri"/>
                        <a:cs typeface="Times New Roman"/>
                      </a:endParaRPr>
                    </a:p>
                  </a:txBody>
                  <a:tcPr marL="50325" marR="50325" marT="0" marB="0" anchor="ct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a:effectLst/>
                        </a:rPr>
                        <a:t> </a:t>
                      </a:r>
                      <a:endParaRPr lang="fr-FR" sz="80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c>
                  <a:txBody>
                    <a:bodyPr/>
                    <a:lstStyle/>
                    <a:p>
                      <a:pPr algn="ctr">
                        <a:lnSpc>
                          <a:spcPct val="107000"/>
                        </a:lnSpc>
                        <a:spcAft>
                          <a:spcPts val="0"/>
                        </a:spcAft>
                      </a:pPr>
                      <a:r>
                        <a:rPr lang="fr-FR" sz="800" dirty="0">
                          <a:effectLst/>
                        </a:rPr>
                        <a:t> </a:t>
                      </a:r>
                      <a:endParaRPr lang="fr-FR" sz="800" dirty="0">
                        <a:effectLst/>
                        <a:latin typeface="Calibri"/>
                        <a:ea typeface="Calibri"/>
                        <a:cs typeface="Times New Roman"/>
                      </a:endParaRPr>
                    </a:p>
                  </a:txBody>
                  <a:tcPr marL="50325" marR="50325" marT="0" marB="0" anchor="ctr">
                    <a:solidFill>
                      <a:schemeClr val="bg1">
                        <a:lumMod val="75000"/>
                      </a:schemeClr>
                    </a:solidFill>
                  </a:tcPr>
                </a:tc>
              </a:tr>
            </a:tbl>
          </a:graphicData>
        </a:graphic>
      </p:graphicFrame>
    </p:spTree>
    <p:extLst>
      <p:ext uri="{BB962C8B-B14F-4D97-AF65-F5344CB8AC3E}">
        <p14:creationId xmlns:p14="http://schemas.microsoft.com/office/powerpoint/2010/main" val="52594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857"/>
            <a:ext cx="9144000" cy="369332"/>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PROPOSITION DE PROGRESSION</a:t>
            </a:r>
            <a:endParaRPr lang="fr-FR" dirty="0">
              <a:solidFill>
                <a:schemeClr val="accent2">
                  <a:lumMod val="50000"/>
                </a:schemeClr>
              </a:solidFill>
              <a:cs typeface="Arial" panose="020B0604020202020204" pitchFamily="34" charset="0"/>
            </a:endParaRPr>
          </a:p>
        </p:txBody>
      </p:sp>
      <p:sp>
        <p:nvSpPr>
          <p:cNvPr id="3" name="ZoneTexte 2"/>
          <p:cNvSpPr txBox="1"/>
          <p:nvPr/>
        </p:nvSpPr>
        <p:spPr>
          <a:xfrm>
            <a:off x="0" y="908720"/>
            <a:ext cx="9144000" cy="3693319"/>
          </a:xfrm>
          <a:prstGeom prst="rect">
            <a:avLst/>
          </a:prstGeom>
          <a:noFill/>
        </p:spPr>
        <p:txBody>
          <a:bodyPr wrap="square" rtlCol="0">
            <a:spAutoFit/>
          </a:bodyPr>
          <a:lstStyle/>
          <a:p>
            <a:r>
              <a:rPr lang="fr-FR" dirty="0">
                <a:solidFill>
                  <a:schemeClr val="accent2">
                    <a:lumMod val="50000"/>
                  </a:schemeClr>
                </a:solidFill>
                <a:cs typeface="Arial" panose="020B0604020202020204" pitchFamily="34" charset="0"/>
              </a:rPr>
              <a:t>A noter sur cette proposition :</a:t>
            </a:r>
          </a:p>
          <a:p>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compétences et connaissances </a:t>
            </a:r>
            <a:r>
              <a:rPr lang="fr-FR" dirty="0" smtClean="0">
                <a:solidFill>
                  <a:schemeClr val="accent2">
                    <a:lumMod val="50000"/>
                  </a:schemeClr>
                </a:solidFill>
                <a:cs typeface="Arial" panose="020B0604020202020204" pitchFamily="34" charset="0"/>
              </a:rPr>
              <a:t>associées n’apparaissent  pas </a:t>
            </a:r>
            <a:r>
              <a:rPr lang="fr-FR" dirty="0">
                <a:solidFill>
                  <a:schemeClr val="accent2">
                    <a:lumMod val="50000"/>
                  </a:schemeClr>
                </a:solidFill>
                <a:cs typeface="Arial" panose="020B0604020202020204" pitchFamily="34" charset="0"/>
              </a:rPr>
              <a:t>car elles sont </a:t>
            </a:r>
            <a:r>
              <a:rPr lang="fr-FR" dirty="0" smtClean="0">
                <a:solidFill>
                  <a:schemeClr val="accent2">
                    <a:lumMod val="50000"/>
                  </a:schemeClr>
                </a:solidFill>
                <a:cs typeface="Arial" panose="020B0604020202020204" pitchFamily="34" charset="0"/>
              </a:rPr>
              <a:t>transversales </a:t>
            </a:r>
            <a:r>
              <a:rPr lang="fr-FR" dirty="0">
                <a:solidFill>
                  <a:schemeClr val="accent2">
                    <a:lumMod val="50000"/>
                  </a:schemeClr>
                </a:solidFill>
                <a:cs typeface="Arial" panose="020B0604020202020204" pitchFamily="34" charset="0"/>
              </a:rPr>
              <a:t>: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analyser </a:t>
            </a:r>
            <a:r>
              <a:rPr lang="fr-FR" dirty="0" smtClean="0">
                <a:solidFill>
                  <a:schemeClr val="accent2">
                    <a:lumMod val="50000"/>
                  </a:schemeClr>
                </a:solidFill>
                <a:cs typeface="Arial" panose="020B0604020202020204" pitchFamily="34" charset="0"/>
              </a:rPr>
              <a:t>un scénario </a:t>
            </a:r>
            <a:r>
              <a:rPr lang="fr-FR" dirty="0">
                <a:solidFill>
                  <a:schemeClr val="accent2">
                    <a:lumMod val="50000"/>
                  </a:schemeClr>
                </a:solidFill>
                <a:cs typeface="Arial" panose="020B0604020202020204" pitchFamily="34" charset="0"/>
              </a:rPr>
              <a:t>d’usage </a:t>
            </a:r>
            <a:r>
              <a:rPr lang="fr-FR" dirty="0" smtClean="0">
                <a:solidFill>
                  <a:schemeClr val="accent2">
                    <a:lumMod val="50000"/>
                  </a:schemeClr>
                </a:solidFill>
                <a:cs typeface="Arial" panose="020B0604020202020204" pitchFamily="34" charset="0"/>
              </a:rPr>
              <a:t>et expériences </a:t>
            </a:r>
            <a:r>
              <a:rPr lang="fr-FR" dirty="0">
                <a:solidFill>
                  <a:schemeClr val="accent2">
                    <a:lumMod val="50000"/>
                  </a:schemeClr>
                </a:solidFill>
                <a:cs typeface="Arial" panose="020B0604020202020204" pitchFamily="34" charset="0"/>
              </a:rPr>
              <a:t>utilisateurs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quantifier et analyser des écarts de performances entre les valeurs attendues, les valeurs mesurées et les valeurs obtenues par simulation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mettre en œuvre une simulation numérique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valider un modèle numérique ;</a:t>
            </a:r>
          </a:p>
          <a:p>
            <a:pPr marL="1657350" lvl="3" indent="-285750">
              <a:buFont typeface="Arial" panose="020B0604020202020204" pitchFamily="34" charset="0"/>
              <a:buChar char="•"/>
            </a:pPr>
            <a:r>
              <a:rPr lang="fr-FR" dirty="0">
                <a:solidFill>
                  <a:schemeClr val="accent2">
                    <a:lumMod val="50000"/>
                  </a:schemeClr>
                </a:solidFill>
                <a:cs typeface="Arial" panose="020B0604020202020204" pitchFamily="34" charset="0"/>
              </a:rPr>
              <a:t>communiquer.</a:t>
            </a:r>
          </a:p>
          <a:p>
            <a:pPr lvl="3"/>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phases d’évaluation sont prévues </a:t>
            </a:r>
            <a:r>
              <a:rPr lang="fr-FR" dirty="0" smtClean="0">
                <a:solidFill>
                  <a:schemeClr val="accent2">
                    <a:lumMod val="50000"/>
                  </a:schemeClr>
                </a:solidFill>
                <a:cs typeface="Arial" panose="020B0604020202020204" pitchFamily="34" charset="0"/>
              </a:rPr>
              <a:t>pour chaque </a:t>
            </a:r>
            <a:r>
              <a:rPr lang="fr-FR" dirty="0">
                <a:solidFill>
                  <a:schemeClr val="accent2">
                    <a:lumMod val="50000"/>
                  </a:schemeClr>
                </a:solidFill>
                <a:cs typeface="Arial" panose="020B0604020202020204" pitchFamily="34" charset="0"/>
              </a:rPr>
              <a:t>séquence ;</a:t>
            </a:r>
          </a:p>
          <a:p>
            <a:endParaRPr lang="fr-FR" dirty="0">
              <a:solidFill>
                <a:schemeClr val="accent2">
                  <a:lumMod val="50000"/>
                </a:schemeClr>
              </a:solidFill>
              <a:cs typeface="Arial" panose="020B0604020202020204" pitchFamily="34" charset="0"/>
            </a:endParaRPr>
          </a:p>
          <a:p>
            <a:r>
              <a:rPr lang="fr-FR" dirty="0">
                <a:solidFill>
                  <a:schemeClr val="accent2">
                    <a:lumMod val="50000"/>
                  </a:schemeClr>
                </a:solidFill>
                <a:cs typeface="Arial" panose="020B0604020202020204" pitchFamily="34" charset="0"/>
              </a:rPr>
              <a:t>- des phases de remédiation sont inclues durant les séquences.	</a:t>
            </a:r>
            <a:endParaRPr lang="fr-FR" strike="sngStrike" dirty="0">
              <a:solidFill>
                <a:srgbClr val="92D050"/>
              </a:solidFill>
              <a:cs typeface="Arial" panose="020B0604020202020204" pitchFamily="34" charset="0"/>
            </a:endParaRPr>
          </a:p>
        </p:txBody>
      </p:sp>
    </p:spTree>
    <p:extLst>
      <p:ext uri="{BB962C8B-B14F-4D97-AF65-F5344CB8AC3E}">
        <p14:creationId xmlns:p14="http://schemas.microsoft.com/office/powerpoint/2010/main" val="1461429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144000" cy="707886"/>
          </a:xfrm>
          <a:prstGeom prst="rect">
            <a:avLst/>
          </a:prstGeom>
          <a:noFill/>
        </p:spPr>
        <p:txBody>
          <a:bodyPr wrap="square" rtlCol="0">
            <a:spAutoFit/>
          </a:bodyPr>
          <a:lstStyle/>
          <a:p>
            <a:pPr algn="ctr"/>
            <a:r>
              <a:rPr lang="fr-FR" sz="2000" b="1" dirty="0" smtClean="0">
                <a:solidFill>
                  <a:schemeClr val="accent2">
                    <a:lumMod val="50000"/>
                  </a:schemeClr>
                </a:solidFill>
                <a:cs typeface="Arial" panose="020B0604020202020204" pitchFamily="34" charset="0"/>
              </a:rPr>
              <a:t>COMMUNIQUER</a:t>
            </a:r>
          </a:p>
          <a:p>
            <a:pPr algn="ctr"/>
            <a:r>
              <a:rPr lang="fr-FR" sz="2000" b="1" dirty="0">
                <a:solidFill>
                  <a:schemeClr val="accent2">
                    <a:lumMod val="50000"/>
                  </a:schemeClr>
                </a:solidFill>
                <a:cs typeface="Arial" panose="020B0604020202020204" pitchFamily="34" charset="0"/>
              </a:rPr>
              <a:t>CROISÉ COMPÉTENCES DÉVELOPPÉES/CONNAISSANCES ASSOCIÉES PAR SÉQUENCE </a:t>
            </a:r>
          </a:p>
        </p:txBody>
      </p:sp>
      <p:graphicFrame>
        <p:nvGraphicFramePr>
          <p:cNvPr id="4" name="Tableau 3"/>
          <p:cNvGraphicFramePr>
            <a:graphicFrameLocks noGrp="1"/>
          </p:cNvGraphicFramePr>
          <p:nvPr>
            <p:extLst>
              <p:ext uri="{D42A27DB-BD31-4B8C-83A1-F6EECF244321}">
                <p14:modId xmlns:p14="http://schemas.microsoft.com/office/powerpoint/2010/main" val="1072552904"/>
              </p:ext>
            </p:extLst>
          </p:nvPr>
        </p:nvGraphicFramePr>
        <p:xfrm>
          <a:off x="251520" y="1052736"/>
          <a:ext cx="8640959" cy="3600400"/>
        </p:xfrm>
        <a:graphic>
          <a:graphicData uri="http://schemas.openxmlformats.org/drawingml/2006/table">
            <a:tbl>
              <a:tblPr firstRow="1" firstCol="1" bandRow="1">
                <a:tableStyleId>{5C22544A-7EE6-4342-B048-85BDC9FD1C3A}</a:tableStyleId>
              </a:tblPr>
              <a:tblGrid>
                <a:gridCol w="2519628"/>
                <a:gridCol w="2421817"/>
                <a:gridCol w="253751"/>
                <a:gridCol w="237542"/>
                <a:gridCol w="238101"/>
                <a:gridCol w="281139"/>
                <a:gridCol w="237542"/>
                <a:gridCol w="237542"/>
                <a:gridCol w="237542"/>
                <a:gridCol w="237542"/>
                <a:gridCol w="237542"/>
                <a:gridCol w="237542"/>
                <a:gridCol w="280021"/>
                <a:gridCol w="245927"/>
                <a:gridCol w="245927"/>
                <a:gridCol w="245927"/>
                <a:gridCol w="245927"/>
              </a:tblGrid>
              <a:tr h="352057">
                <a:tc gridSpan="2">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tc>
                <a:tc hMerge="1">
                  <a:txBody>
                    <a:bodyPr/>
                    <a:lstStyle/>
                    <a:p>
                      <a:endParaRPr lang="fr-FR"/>
                    </a:p>
                  </a:txBody>
                  <a:tcPr/>
                </a:tc>
                <a:tc>
                  <a:txBody>
                    <a:bodyPr/>
                    <a:lstStyle/>
                    <a:p>
                      <a:pPr algn="ctr">
                        <a:lnSpc>
                          <a:spcPct val="107000"/>
                        </a:lnSpc>
                        <a:spcAft>
                          <a:spcPts val="0"/>
                        </a:spcAft>
                      </a:pPr>
                      <a:r>
                        <a:rPr lang="fr-FR" sz="900">
                          <a:effectLst/>
                        </a:rPr>
                        <a:t>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2</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3</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C.1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4</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5</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6</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7</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8</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9</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P.T</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10</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11</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12</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13</a:t>
                      </a:r>
                      <a:endParaRPr lang="fr-FR" sz="900">
                        <a:effectLst/>
                        <a:latin typeface="Calibri"/>
                        <a:ea typeface="Calibri"/>
                        <a:cs typeface="Times New Roman"/>
                      </a:endParaRPr>
                    </a:p>
                  </a:txBody>
                  <a:tcPr marL="57490" marR="57490" marT="0" marB="0" anchor="ctr"/>
                </a:tc>
              </a:tr>
              <a:tr h="176030">
                <a:tc>
                  <a:txBody>
                    <a:bodyPr/>
                    <a:lstStyle/>
                    <a:p>
                      <a:pPr>
                        <a:lnSpc>
                          <a:spcPct val="107000"/>
                        </a:lnSpc>
                        <a:spcAft>
                          <a:spcPts val="0"/>
                        </a:spcAft>
                      </a:pPr>
                      <a:r>
                        <a:rPr lang="fr-FR" sz="1000" dirty="0">
                          <a:effectLst/>
                        </a:rPr>
                        <a:t>Compétences</a:t>
                      </a:r>
                      <a:endParaRPr lang="fr-FR" sz="10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1000" dirty="0">
                          <a:effectLst/>
                        </a:rPr>
                        <a:t>Connaissances associées</a:t>
                      </a:r>
                      <a:endParaRPr lang="fr-FR" sz="10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dirty="0">
                          <a:effectLst/>
                        </a:rPr>
                        <a:t>Présenter un protocole, une démarche, une solution en réponse à un besoin</a:t>
                      </a:r>
                      <a:endParaRPr lang="fr-FR" sz="900" dirty="0">
                        <a:effectLst/>
                      </a:endParaRPr>
                    </a:p>
                    <a:p>
                      <a:pPr>
                        <a:lnSpc>
                          <a:spcPct val="107000"/>
                        </a:lnSpc>
                        <a:spcAft>
                          <a:spcPts val="0"/>
                        </a:spcAft>
                      </a:pPr>
                      <a:r>
                        <a:rPr lang="fr-FR" sz="900" kern="100" dirty="0">
                          <a:effectLst/>
                        </a:rPr>
                        <a:t>Présenter et formaliser une idée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Diagrammes fonctionnels, schémas, croquis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176030">
                <a:tc>
                  <a:txBody>
                    <a:bodyPr/>
                    <a:lstStyle/>
                    <a:p>
                      <a:pPr>
                        <a:lnSpc>
                          <a:spcPct val="107000"/>
                        </a:lnSpc>
                        <a:spcAft>
                          <a:spcPts val="0"/>
                        </a:spcAft>
                      </a:pPr>
                      <a:r>
                        <a:rPr lang="fr-FR" sz="900" kern="100" dirty="0">
                          <a:effectLst/>
                        </a:rPr>
                        <a:t>Rendre compte de résultats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Tableau, graphique, diaporama, carte mentale</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dirty="0">
                          <a:effectLst/>
                        </a:rPr>
                        <a:t>Collecter et extraire des données</a:t>
                      </a:r>
                      <a:endParaRPr lang="fr-FR" sz="900" dirty="0">
                        <a:effectLst/>
                      </a:endParaRPr>
                    </a:p>
                    <a:p>
                      <a:pPr>
                        <a:lnSpc>
                          <a:spcPct val="107000"/>
                        </a:lnSpc>
                        <a:spcAft>
                          <a:spcPts val="0"/>
                        </a:spcAft>
                      </a:pPr>
                      <a:r>
                        <a:rPr lang="fr-FR" sz="900" kern="100" dirty="0">
                          <a:effectLst/>
                        </a:rPr>
                        <a:t>Comparer, traiter, organiser et synthétiser les informations pertinentes.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ENT, moteurs de recherche, internet, blog, base de données, dossiers techniques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176030">
                <a:tc>
                  <a:txBody>
                    <a:bodyPr/>
                    <a:lstStyle/>
                    <a:p>
                      <a:pPr>
                        <a:lnSpc>
                          <a:spcPct val="107000"/>
                        </a:lnSpc>
                        <a:spcAft>
                          <a:spcPts val="0"/>
                        </a:spcAft>
                      </a:pPr>
                      <a:r>
                        <a:rPr lang="fr-FR" sz="900" kern="100" dirty="0">
                          <a:effectLst/>
                        </a:rPr>
                        <a:t>Documenter un programme informatique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Commentaires de programmes</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r>
              <a:tr h="320029">
                <a:tc>
                  <a:txBody>
                    <a:bodyPr/>
                    <a:lstStyle/>
                    <a:p>
                      <a:pPr>
                        <a:lnSpc>
                          <a:spcPct val="107000"/>
                        </a:lnSpc>
                        <a:spcAft>
                          <a:spcPts val="0"/>
                        </a:spcAft>
                      </a:pPr>
                      <a:r>
                        <a:rPr lang="fr-FR" sz="900" kern="100" dirty="0">
                          <a:effectLst/>
                        </a:rPr>
                        <a:t>Développer des tutoriels, établir une communication à distance</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a:effectLst/>
                        </a:rPr>
                        <a:t>Montage audio / vidéo</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640060">
                <a:tc>
                  <a:txBody>
                    <a:bodyPr/>
                    <a:lstStyle/>
                    <a:p>
                      <a:pPr>
                        <a:lnSpc>
                          <a:spcPct val="107000"/>
                        </a:lnSpc>
                        <a:spcAft>
                          <a:spcPts val="0"/>
                        </a:spcAft>
                      </a:pPr>
                      <a:r>
                        <a:rPr lang="fr-FR" sz="900" kern="100" dirty="0">
                          <a:effectLst/>
                        </a:rPr>
                        <a:t>Travailler de manière collaborative</a:t>
                      </a:r>
                      <a:endParaRPr lang="fr-FR" sz="900" dirty="0">
                        <a:effectLst/>
                      </a:endParaRPr>
                    </a:p>
                    <a:p>
                      <a:pPr>
                        <a:lnSpc>
                          <a:spcPct val="107000"/>
                        </a:lnSpc>
                        <a:spcAft>
                          <a:spcPts val="0"/>
                        </a:spcAft>
                      </a:pPr>
                      <a:r>
                        <a:rPr lang="fr-FR" sz="900" kern="100" dirty="0">
                          <a:effectLst/>
                        </a:rPr>
                        <a:t>Trouver un tiers expert</a:t>
                      </a:r>
                      <a:endParaRPr lang="fr-FR" sz="900" dirty="0">
                        <a:effectLst/>
                      </a:endParaRPr>
                    </a:p>
                    <a:p>
                      <a:pPr>
                        <a:lnSpc>
                          <a:spcPct val="107000"/>
                        </a:lnSpc>
                        <a:spcAft>
                          <a:spcPts val="0"/>
                        </a:spcAft>
                      </a:pPr>
                      <a:r>
                        <a:rPr lang="fr-FR" sz="900" kern="100" dirty="0">
                          <a:effectLst/>
                        </a:rPr>
                        <a:t>Collaborer en direct ou sur une plateforme, via un espace de fichiers partagés</a:t>
                      </a:r>
                      <a:endParaRPr lang="fr-FR" sz="900" dirty="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r h="480045">
                <a:tc>
                  <a:txBody>
                    <a:bodyPr/>
                    <a:lstStyle/>
                    <a:p>
                      <a:pPr>
                        <a:lnSpc>
                          <a:spcPct val="107000"/>
                        </a:lnSpc>
                        <a:spcAft>
                          <a:spcPts val="0"/>
                        </a:spcAft>
                      </a:pPr>
                      <a:r>
                        <a:rPr lang="fr-FR" sz="900" kern="100">
                          <a:effectLst/>
                        </a:rPr>
                        <a:t>Adapter sa communication au public visé et sélectionner les informations à transmettre </a:t>
                      </a:r>
                      <a:endParaRPr lang="fr-FR" sz="900">
                        <a:effectLst/>
                      </a:endParaRPr>
                    </a:p>
                    <a:p>
                      <a:pPr>
                        <a:lnSpc>
                          <a:spcPct val="107000"/>
                        </a:lnSpc>
                        <a:spcAft>
                          <a:spcPts val="0"/>
                        </a:spcAft>
                      </a:pPr>
                      <a:r>
                        <a:rPr lang="fr-FR" sz="900" kern="100">
                          <a:effectLst/>
                        </a:rPr>
                        <a:t>Scénariser un document suivant le public visé</a:t>
                      </a:r>
                      <a:endParaRPr lang="fr-FR" sz="90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X</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r>
              <a:tr h="320029">
                <a:tc>
                  <a:txBody>
                    <a:bodyPr/>
                    <a:lstStyle/>
                    <a:p>
                      <a:pPr>
                        <a:lnSpc>
                          <a:spcPct val="107000"/>
                        </a:lnSpc>
                        <a:spcAft>
                          <a:spcPts val="0"/>
                        </a:spcAft>
                      </a:pPr>
                      <a:r>
                        <a:rPr lang="fr-FR" sz="900" kern="100">
                          <a:effectLst/>
                        </a:rPr>
                        <a:t>Communiquer de façon convaincante</a:t>
                      </a:r>
                      <a:endParaRPr lang="fr-FR" sz="900">
                        <a:effectLst/>
                        <a:latin typeface="Calibri"/>
                        <a:ea typeface="Calibri"/>
                        <a:cs typeface="Times New Roman"/>
                      </a:endParaRPr>
                    </a:p>
                  </a:txBody>
                  <a:tcPr marL="57490" marR="57490" marT="0" marB="0" anchor="ctr"/>
                </a:tc>
                <a:tc>
                  <a:txBody>
                    <a:bodyPr/>
                    <a:lstStyle/>
                    <a:p>
                      <a:pPr>
                        <a:lnSpc>
                          <a:spcPct val="107000"/>
                        </a:lnSpc>
                        <a:spcAft>
                          <a:spcPts val="0"/>
                        </a:spcAft>
                      </a:pPr>
                      <a:r>
                        <a:rPr lang="fr-FR" sz="900" kern="100" dirty="0">
                          <a:effectLst/>
                        </a:rPr>
                        <a:t>Placement de la voix, qualité de l’expression, gestion du temps</a:t>
                      </a:r>
                      <a:endParaRPr lang="fr-FR" sz="900" dirty="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a:effectLst/>
                        </a:rPr>
                        <a:t> </a:t>
                      </a:r>
                      <a:endParaRPr lang="fr-FR" sz="900">
                        <a:effectLst/>
                        <a:latin typeface="Calibri"/>
                        <a:ea typeface="Calibri"/>
                        <a:cs typeface="Times New Roman"/>
                      </a:endParaRPr>
                    </a:p>
                  </a:txBody>
                  <a:tcPr marL="57490" marR="57490" marT="0" marB="0" anchor="ct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X</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c>
                  <a:txBody>
                    <a:bodyPr/>
                    <a:lstStyle/>
                    <a:p>
                      <a:pPr algn="ctr">
                        <a:lnSpc>
                          <a:spcPct val="107000"/>
                        </a:lnSpc>
                        <a:spcAft>
                          <a:spcPts val="0"/>
                        </a:spcAft>
                      </a:pPr>
                      <a:r>
                        <a:rPr lang="fr-FR" sz="900" dirty="0">
                          <a:effectLst/>
                        </a:rPr>
                        <a:t> </a:t>
                      </a:r>
                      <a:endParaRPr lang="fr-FR" sz="900" dirty="0">
                        <a:effectLst/>
                        <a:latin typeface="Calibri"/>
                        <a:ea typeface="Calibri"/>
                        <a:cs typeface="Times New Roman"/>
                      </a:endParaRPr>
                    </a:p>
                  </a:txBody>
                  <a:tcPr marL="57490" marR="57490" marT="0" marB="0" anchor="ctr">
                    <a:solidFill>
                      <a:schemeClr val="bg1">
                        <a:lumMod val="75000"/>
                      </a:schemeClr>
                    </a:solidFill>
                  </a:tcPr>
                </a:tc>
              </a:tr>
            </a:tbl>
          </a:graphicData>
        </a:graphic>
      </p:graphicFrame>
    </p:spTree>
    <p:extLst>
      <p:ext uri="{BB962C8B-B14F-4D97-AF65-F5344CB8AC3E}">
        <p14:creationId xmlns:p14="http://schemas.microsoft.com/office/powerpoint/2010/main" val="570552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99486" y="368845"/>
            <a:ext cx="7389490" cy="646331"/>
          </a:xfrm>
          <a:prstGeom prst="rect">
            <a:avLst/>
          </a:prstGeom>
          <a:noFill/>
        </p:spPr>
        <p:txBody>
          <a:bodyPr wrap="square" rtlCol="0">
            <a:spAutoFit/>
          </a:bodyPr>
          <a:lstStyle/>
          <a:p>
            <a:pPr algn="ctr" defTabSz="457200"/>
            <a:r>
              <a:rPr lang="fr-FR" b="1" dirty="0">
                <a:solidFill>
                  <a:srgbClr val="C0504D">
                    <a:lumMod val="50000"/>
                  </a:srgbClr>
                </a:solidFill>
              </a:rPr>
              <a:t>Plan National de Formation - 16 janvier 2019</a:t>
            </a:r>
          </a:p>
          <a:p>
            <a:pPr algn="ctr" defTabSz="457200"/>
            <a:r>
              <a:rPr lang="fr-FR" b="1" dirty="0">
                <a:solidFill>
                  <a:srgbClr val="C0504D">
                    <a:lumMod val="50000"/>
                  </a:srgbClr>
                </a:solidFill>
              </a:rPr>
              <a:t>CYCLE TERMINAL DES  SCIENCES DE L’INGÉNIEUR</a:t>
            </a:r>
          </a:p>
        </p:txBody>
      </p:sp>
      <p:sp>
        <p:nvSpPr>
          <p:cNvPr id="3" name="ZoneTexte 2"/>
          <p:cNvSpPr txBox="1"/>
          <p:nvPr/>
        </p:nvSpPr>
        <p:spPr>
          <a:xfrm>
            <a:off x="0" y="3212976"/>
            <a:ext cx="9144000" cy="769441"/>
          </a:xfrm>
          <a:prstGeom prst="rect">
            <a:avLst/>
          </a:prstGeom>
          <a:noFill/>
        </p:spPr>
        <p:txBody>
          <a:bodyPr wrap="square" rtlCol="0">
            <a:spAutoFit/>
          </a:bodyPr>
          <a:lstStyle/>
          <a:p>
            <a:pPr algn="ctr"/>
            <a:r>
              <a:rPr lang="fr-FR" sz="4400" b="1" dirty="0">
                <a:solidFill>
                  <a:schemeClr val="accent2">
                    <a:lumMod val="50000"/>
                  </a:schemeClr>
                </a:solidFill>
                <a:cs typeface="Arial" panose="020B0604020202020204" pitchFamily="34" charset="0"/>
              </a:rPr>
              <a:t>Merci de votre attention</a:t>
            </a:r>
            <a:endParaRPr lang="fr-FR" sz="4400" dirty="0">
              <a:solidFill>
                <a:schemeClr val="accent2">
                  <a:lumMod val="50000"/>
                </a:schemeClr>
              </a:solidFill>
              <a:cs typeface="Arial" panose="020B0604020202020204" pitchFamily="34" charset="0"/>
            </a:endParaRPr>
          </a:p>
        </p:txBody>
      </p:sp>
    </p:spTree>
    <p:extLst>
      <p:ext uri="{BB962C8B-B14F-4D97-AF65-F5344CB8AC3E}">
        <p14:creationId xmlns:p14="http://schemas.microsoft.com/office/powerpoint/2010/main" val="4079074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11857"/>
            <a:ext cx="9144000" cy="369332"/>
          </a:xfrm>
          <a:prstGeom prst="rect">
            <a:avLst/>
          </a:prstGeom>
          <a:noFill/>
        </p:spPr>
        <p:txBody>
          <a:bodyPr wrap="square" rtlCol="0">
            <a:spAutoFit/>
          </a:bodyPr>
          <a:lstStyle/>
          <a:p>
            <a:pPr algn="ctr"/>
            <a:r>
              <a:rPr lang="fr-FR" b="1" dirty="0">
                <a:solidFill>
                  <a:schemeClr val="accent2">
                    <a:lumMod val="50000"/>
                  </a:schemeClr>
                </a:solidFill>
                <a:cs typeface="Arial" panose="020B0604020202020204" pitchFamily="34" charset="0"/>
              </a:rPr>
              <a:t>PROPOSITION DE PROGRESSION</a:t>
            </a:r>
            <a:endParaRPr lang="fr-FR" dirty="0">
              <a:solidFill>
                <a:schemeClr val="accent2">
                  <a:lumMod val="50000"/>
                </a:schemeClr>
              </a:solidFill>
              <a:cs typeface="Arial" panose="020B0604020202020204" pitchFamily="34" charset="0"/>
            </a:endParaRPr>
          </a:p>
        </p:txBody>
      </p:sp>
      <p:sp>
        <p:nvSpPr>
          <p:cNvPr id="4" name="Rectangle 3"/>
          <p:cNvSpPr/>
          <p:nvPr/>
        </p:nvSpPr>
        <p:spPr>
          <a:xfrm>
            <a:off x="-36512" y="758697"/>
            <a:ext cx="9180512" cy="369332"/>
          </a:xfrm>
          <a:prstGeom prst="rect">
            <a:avLst/>
          </a:prstGeom>
        </p:spPr>
        <p:txBody>
          <a:bodyPr wrap="square">
            <a:spAutoFit/>
          </a:bodyPr>
          <a:lstStyle/>
          <a:p>
            <a:r>
              <a:rPr lang="fr-FR" dirty="0">
                <a:solidFill>
                  <a:schemeClr val="accent2">
                    <a:lumMod val="50000"/>
                  </a:schemeClr>
                </a:solidFill>
                <a:cs typeface="Arial" panose="020B0604020202020204" pitchFamily="34" charset="0"/>
              </a:rPr>
              <a:t>Thèmes des séquences issus des thématiques du programme : un contexte d’étude.</a:t>
            </a:r>
          </a:p>
        </p:txBody>
      </p:sp>
      <p:sp>
        <p:nvSpPr>
          <p:cNvPr id="5" name="Rectangle 4"/>
          <p:cNvSpPr/>
          <p:nvPr/>
        </p:nvSpPr>
        <p:spPr>
          <a:xfrm>
            <a:off x="0" y="1556792"/>
            <a:ext cx="9144000" cy="4302716"/>
          </a:xfrm>
          <a:prstGeom prst="rect">
            <a:avLst/>
          </a:prstGeom>
        </p:spPr>
        <p:txBody>
          <a:bodyPr wrap="square">
            <a:spAutoFit/>
          </a:bodyPr>
          <a:lstStyle/>
          <a:p>
            <a:pPr marL="71755" algn="just">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Les territoires et les produits intelligents, la mobilité des personnes et des biens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structures et les enveloppes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réseaux de communication et d’énergie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objets connectés, l’internet des objets ;</a:t>
            </a:r>
          </a:p>
          <a:p>
            <a:pPr marL="800100" lvl="1" indent="-342900" algn="just">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Calibri" panose="020F0502020204030204" pitchFamily="34" charset="0"/>
                <a:cs typeface="Arial" panose="020B0604020202020204" pitchFamily="34" charset="0"/>
              </a:rPr>
              <a:t>les mobilités des personnes et des biens.</a:t>
            </a:r>
          </a:p>
          <a:p>
            <a:pPr marL="800100" lvl="1" indent="-342900" algn="just">
              <a:lnSpc>
                <a:spcPct val="115000"/>
              </a:lnSpc>
              <a:buClr>
                <a:srgbClr val="0062AC"/>
              </a:buClr>
              <a:buSzPts val="1200"/>
              <a:buFont typeface="Symbol" panose="05050102010706020507" pitchFamily="18" charset="2"/>
              <a:buChar char=""/>
            </a:pPr>
            <a:endParaRPr lang="fr-FR" sz="1600" dirty="0">
              <a:solidFill>
                <a:schemeClr val="accent2">
                  <a:lumMod val="50000"/>
                </a:schemeClr>
              </a:solidFill>
              <a:ea typeface="Calibri" panose="020F0502020204030204" pitchFamily="34" charset="0"/>
              <a:cs typeface="Arial" panose="020B0604020202020204" pitchFamily="34" charset="0"/>
            </a:endParaRPr>
          </a:p>
          <a:p>
            <a:pPr marL="71755" algn="just">
              <a:lnSpc>
                <a:spcPct val="115000"/>
              </a:lnSpc>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L’humain assisté, réparé, augmenté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les produits d’assistance pour la santé et la sécurité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l’aide et la compensation du handicap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l’augmentation des performances du corps humain.</a:t>
            </a:r>
          </a:p>
          <a:p>
            <a:pPr marL="800100" lvl="1" indent="-342900">
              <a:lnSpc>
                <a:spcPct val="115000"/>
              </a:lnSpc>
              <a:buClr>
                <a:srgbClr val="0062AC"/>
              </a:buClr>
              <a:buSzPts val="1200"/>
              <a:buFont typeface="Symbol" panose="05050102010706020507" pitchFamily="18" charset="2"/>
              <a:buChar char=""/>
            </a:pPr>
            <a:endParaRPr lang="fr-FR" sz="1600" dirty="0">
              <a:solidFill>
                <a:schemeClr val="accent2">
                  <a:lumMod val="50000"/>
                </a:schemeClr>
              </a:solidFill>
              <a:ea typeface="Calibri" panose="020F0502020204030204" pitchFamily="34" charset="0"/>
              <a:cs typeface="Arial" panose="020B0604020202020204" pitchFamily="34" charset="0"/>
            </a:endParaRPr>
          </a:p>
          <a:p>
            <a:pPr marL="71755" algn="just">
              <a:lnSpc>
                <a:spcPct val="115000"/>
              </a:lnSpc>
              <a:spcAft>
                <a:spcPts val="0"/>
              </a:spcAft>
            </a:pPr>
            <a:r>
              <a:rPr lang="fr-FR" sz="1600" b="1" dirty="0">
                <a:solidFill>
                  <a:schemeClr val="accent2">
                    <a:lumMod val="50000"/>
                  </a:schemeClr>
                </a:solidFill>
                <a:ea typeface="Times" panose="02020603050405020304" pitchFamily="18" charset="0"/>
                <a:cs typeface="Arial" panose="020B0604020202020204" pitchFamily="34" charset="0"/>
              </a:rPr>
              <a:t>Le design responsable et le prototypage de produits innovants :</a:t>
            </a: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l’ingénierie design de produits innovants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 prototypage d’une solution imaginée en réalité matérielle ou virtuelle ;</a:t>
            </a:r>
            <a:endParaRPr lang="fr-FR" sz="1600" dirty="0">
              <a:solidFill>
                <a:schemeClr val="accent2">
                  <a:lumMod val="50000"/>
                </a:schemeClr>
              </a:solidFill>
              <a:ea typeface="Calibri" panose="020F0502020204030204" pitchFamily="34" charset="0"/>
              <a:cs typeface="Arial" panose="020B0604020202020204" pitchFamily="34" charset="0"/>
            </a:endParaRPr>
          </a:p>
          <a:p>
            <a:pPr marL="800100" lvl="1" indent="-342900">
              <a:lnSpc>
                <a:spcPct val="115000"/>
              </a:lnSpc>
              <a:buClr>
                <a:srgbClr val="0062AC"/>
              </a:buClr>
              <a:buSzPts val="1200"/>
              <a:buFont typeface="Symbol" panose="05050102010706020507" pitchFamily="18" charset="2"/>
              <a:buChar char=""/>
            </a:pPr>
            <a:r>
              <a:rPr lang="fr-FR" sz="1600" dirty="0">
                <a:solidFill>
                  <a:schemeClr val="accent2">
                    <a:lumMod val="50000"/>
                  </a:schemeClr>
                </a:solidFill>
                <a:ea typeface="Times" panose="02020603050405020304" pitchFamily="18" charset="0"/>
                <a:cs typeface="Arial" panose="020B0604020202020204" pitchFamily="34" charset="0"/>
              </a:rPr>
              <a:t>les applications numériques nomades.</a:t>
            </a:r>
            <a:endParaRPr lang="fr-FR" sz="1600" dirty="0">
              <a:solidFill>
                <a:schemeClr val="accent2">
                  <a:lumMod val="50000"/>
                </a:schemeClr>
              </a:solidFill>
              <a:effectLst/>
              <a:ea typeface="Calibri" panose="020F0502020204030204" pitchFamily="34" charset="0"/>
              <a:cs typeface="Arial" panose="020B0604020202020204" pitchFamily="34" charset="0"/>
            </a:endParaRPr>
          </a:p>
        </p:txBody>
      </p:sp>
      <p:sp>
        <p:nvSpPr>
          <p:cNvPr id="6" name="Rectangle à coins arrondis 5"/>
          <p:cNvSpPr/>
          <p:nvPr/>
        </p:nvSpPr>
        <p:spPr>
          <a:xfrm>
            <a:off x="395536" y="4941168"/>
            <a:ext cx="7128792" cy="576064"/>
          </a:xfrm>
          <a:prstGeom prst="roundRect">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2">
                  <a:lumMod val="50000"/>
                </a:schemeClr>
              </a:solidFill>
            </a:endParaRPr>
          </a:p>
        </p:txBody>
      </p:sp>
      <p:sp>
        <p:nvSpPr>
          <p:cNvPr id="7" name="Rectangle 6"/>
          <p:cNvSpPr/>
          <p:nvPr/>
        </p:nvSpPr>
        <p:spPr>
          <a:xfrm>
            <a:off x="6516216" y="3068960"/>
            <a:ext cx="2376264" cy="837209"/>
          </a:xfrm>
          <a:prstGeom prst="wedgeRectCallout">
            <a:avLst>
              <a:gd name="adj1" fmla="val -52762"/>
              <a:gd name="adj2" fmla="val 168437"/>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2">
                    <a:lumMod val="50000"/>
                  </a:schemeClr>
                </a:solidFill>
                <a:cs typeface="Arial" panose="020B0604020202020204" pitchFamily="34" charset="0"/>
              </a:rPr>
              <a:t>Activités principalement de  projet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ZoneTexte 49"/>
          <p:cNvSpPr txBox="1"/>
          <p:nvPr/>
        </p:nvSpPr>
        <p:spPr>
          <a:xfrm>
            <a:off x="-47486" y="122619"/>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PREMIÈRE : 4H PAR SEMAINE</a:t>
            </a:r>
          </a:p>
        </p:txBody>
      </p:sp>
      <p:sp>
        <p:nvSpPr>
          <p:cNvPr id="51" name="ZoneTexte 50"/>
          <p:cNvSpPr txBox="1"/>
          <p:nvPr/>
        </p:nvSpPr>
        <p:spPr>
          <a:xfrm>
            <a:off x="20103" y="3194690"/>
            <a:ext cx="9161203" cy="369332"/>
          </a:xfrm>
          <a:prstGeom prst="rect">
            <a:avLst/>
          </a:prstGeom>
          <a:noFill/>
        </p:spPr>
        <p:txBody>
          <a:bodyPr wrap="square" rtlCol="0">
            <a:spAutoFit/>
          </a:bodyPr>
          <a:lstStyle/>
          <a:p>
            <a:pPr algn="ctr"/>
            <a:r>
              <a:rPr lang="fr-FR" b="1" dirty="0">
                <a:solidFill>
                  <a:schemeClr val="accent2">
                    <a:lumMod val="50000"/>
                  </a:schemeClr>
                </a:solidFill>
                <a:latin typeface="Arial" pitchFamily="34" charset="0"/>
                <a:cs typeface="Arial" pitchFamily="34" charset="0"/>
              </a:rPr>
              <a:t>ANNEE DE TERMINALE : 6H PAR SEMAINE</a:t>
            </a:r>
          </a:p>
        </p:txBody>
      </p:sp>
      <p:grpSp>
        <p:nvGrpSpPr>
          <p:cNvPr id="7" name="Groupe 6"/>
          <p:cNvGrpSpPr/>
          <p:nvPr/>
        </p:nvGrpSpPr>
        <p:grpSpPr>
          <a:xfrm>
            <a:off x="-10530" y="504575"/>
            <a:ext cx="9165525" cy="2125899"/>
            <a:chOff x="-10530" y="504575"/>
            <a:chExt cx="9165525" cy="2125899"/>
          </a:xfrm>
        </p:grpSpPr>
        <p:sp>
          <p:nvSpPr>
            <p:cNvPr id="2" name="Rectangle 1"/>
            <p:cNvSpPr/>
            <p:nvPr/>
          </p:nvSpPr>
          <p:spPr>
            <a:xfrm>
              <a:off x="-10530" y="1669939"/>
              <a:ext cx="1598017" cy="960432"/>
            </a:xfrm>
            <a:prstGeom prst="rect">
              <a:avLst/>
            </a:prstGeom>
            <a:solidFill>
              <a:srgbClr val="00FF00">
                <a:alpha val="49804"/>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9" name="Rectangle 38"/>
            <p:cNvSpPr/>
            <p:nvPr/>
          </p:nvSpPr>
          <p:spPr>
            <a:xfrm>
              <a:off x="1587487" y="1669938"/>
              <a:ext cx="1357322" cy="960433"/>
            </a:xfrm>
            <a:prstGeom prst="rect">
              <a:avLst/>
            </a:prstGeom>
            <a:solidFill>
              <a:srgbClr val="00FF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40" name="Rectangle 39"/>
            <p:cNvSpPr/>
            <p:nvPr/>
          </p:nvSpPr>
          <p:spPr>
            <a:xfrm>
              <a:off x="2944809" y="1669938"/>
              <a:ext cx="1434345" cy="960433"/>
            </a:xfrm>
            <a:prstGeom prst="rect">
              <a:avLst/>
            </a:prstGeom>
            <a:solidFill>
              <a:srgbClr val="FF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1" name="Rectangle 40"/>
            <p:cNvSpPr/>
            <p:nvPr/>
          </p:nvSpPr>
          <p:spPr>
            <a:xfrm>
              <a:off x="5001858" y="1668412"/>
              <a:ext cx="1214653" cy="960432"/>
            </a:xfrm>
            <a:prstGeom prst="rect">
              <a:avLst/>
            </a:prstGeom>
            <a:solidFill>
              <a:srgbClr val="0000FF">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3" name="Rectangle 42"/>
            <p:cNvSpPr/>
            <p:nvPr/>
          </p:nvSpPr>
          <p:spPr>
            <a:xfrm>
              <a:off x="6215339" y="1665561"/>
              <a:ext cx="1467252" cy="963283"/>
            </a:xfrm>
            <a:prstGeom prst="rect">
              <a:avLst/>
            </a:prstGeom>
            <a:solidFill>
              <a:srgbClr val="FF00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5" name="Rectangle 44"/>
            <p:cNvSpPr/>
            <p:nvPr/>
          </p:nvSpPr>
          <p:spPr>
            <a:xfrm>
              <a:off x="7682590" y="1669939"/>
              <a:ext cx="1472405" cy="958905"/>
            </a:xfrm>
            <a:prstGeom prst="rect">
              <a:avLst/>
            </a:prstGeom>
            <a:solidFill>
              <a:srgbClr val="009999">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56" name="Rectangle 55"/>
            <p:cNvSpPr/>
            <p:nvPr/>
          </p:nvSpPr>
          <p:spPr>
            <a:xfrm>
              <a:off x="4376943" y="1124744"/>
              <a:ext cx="623368" cy="150573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 name="Rectangle 2"/>
            <p:cNvSpPr/>
            <p:nvPr/>
          </p:nvSpPr>
          <p:spPr>
            <a:xfrm>
              <a:off x="-10530" y="1394332"/>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58" name="Rectangle 57"/>
            <p:cNvSpPr/>
            <p:nvPr/>
          </p:nvSpPr>
          <p:spPr>
            <a:xfrm>
              <a:off x="1587488" y="1396324"/>
              <a:ext cx="1357322"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59" name="Rectangle 58"/>
            <p:cNvSpPr/>
            <p:nvPr/>
          </p:nvSpPr>
          <p:spPr>
            <a:xfrm>
              <a:off x="2949466" y="1398709"/>
              <a:ext cx="143060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0" name="Rectangle 59"/>
            <p:cNvSpPr/>
            <p:nvPr/>
          </p:nvSpPr>
          <p:spPr>
            <a:xfrm>
              <a:off x="5001857" y="1397244"/>
              <a:ext cx="121984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61" name="Rectangle 60"/>
            <p:cNvSpPr/>
            <p:nvPr/>
          </p:nvSpPr>
          <p:spPr>
            <a:xfrm>
              <a:off x="6215339" y="1398709"/>
              <a:ext cx="1467251" cy="268844"/>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62" name="Rectangle 61"/>
            <p:cNvSpPr/>
            <p:nvPr/>
          </p:nvSpPr>
          <p:spPr>
            <a:xfrm>
              <a:off x="-10530" y="1127480"/>
              <a:ext cx="1598017" cy="271229"/>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a:t>
              </a:r>
            </a:p>
          </p:txBody>
        </p:sp>
        <p:sp>
          <p:nvSpPr>
            <p:cNvPr id="63" name="Rectangle 62"/>
            <p:cNvSpPr/>
            <p:nvPr/>
          </p:nvSpPr>
          <p:spPr>
            <a:xfrm>
              <a:off x="1587488" y="1129805"/>
              <a:ext cx="1356068" cy="271229"/>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2</a:t>
              </a:r>
            </a:p>
          </p:txBody>
        </p:sp>
        <p:sp>
          <p:nvSpPr>
            <p:cNvPr id="64" name="Rectangle 63"/>
            <p:cNvSpPr/>
            <p:nvPr/>
          </p:nvSpPr>
          <p:spPr>
            <a:xfrm>
              <a:off x="2943556" y="1127480"/>
              <a:ext cx="1433387" cy="271229"/>
            </a:xfrm>
            <a:prstGeom prst="rect">
              <a:avLst/>
            </a:prstGeom>
            <a:solidFill>
              <a:srgbClr val="FF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3</a:t>
              </a:r>
            </a:p>
          </p:txBody>
        </p:sp>
        <p:sp>
          <p:nvSpPr>
            <p:cNvPr id="65" name="Rectangle 64"/>
            <p:cNvSpPr/>
            <p:nvPr/>
          </p:nvSpPr>
          <p:spPr>
            <a:xfrm>
              <a:off x="5000683" y="1129455"/>
              <a:ext cx="1214655" cy="271229"/>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4</a:t>
              </a:r>
            </a:p>
          </p:txBody>
        </p:sp>
        <p:sp>
          <p:nvSpPr>
            <p:cNvPr id="66" name="Rectangle 65"/>
            <p:cNvSpPr/>
            <p:nvPr/>
          </p:nvSpPr>
          <p:spPr>
            <a:xfrm>
              <a:off x="6215339" y="1129804"/>
              <a:ext cx="1467252" cy="271229"/>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5</a:t>
              </a:r>
            </a:p>
          </p:txBody>
        </p:sp>
        <p:sp>
          <p:nvSpPr>
            <p:cNvPr id="48" name="Rectangle 47"/>
            <p:cNvSpPr/>
            <p:nvPr/>
          </p:nvSpPr>
          <p:spPr>
            <a:xfrm>
              <a:off x="7268807" y="504575"/>
              <a:ext cx="1714512" cy="403749"/>
            </a:xfrm>
            <a:prstGeom prst="wedgeRectCallout">
              <a:avLst>
                <a:gd name="adj1" fmla="val -26488"/>
                <a:gd name="adj2" fmla="val 105296"/>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première</a:t>
              </a:r>
            </a:p>
          </p:txBody>
        </p:sp>
        <p:sp>
          <p:nvSpPr>
            <p:cNvPr id="53" name="Rectangle 52"/>
            <p:cNvSpPr/>
            <p:nvPr/>
          </p:nvSpPr>
          <p:spPr>
            <a:xfrm>
              <a:off x="7682591" y="1398709"/>
              <a:ext cx="1472404" cy="268844"/>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sp>
          <p:nvSpPr>
            <p:cNvPr id="54" name="Rectangle 53"/>
            <p:cNvSpPr/>
            <p:nvPr/>
          </p:nvSpPr>
          <p:spPr>
            <a:xfrm>
              <a:off x="7682590" y="1129804"/>
              <a:ext cx="1472405" cy="271229"/>
            </a:xfrm>
            <a:prstGeom prst="rect">
              <a:avLst/>
            </a:prstGeom>
            <a:solidFill>
              <a:srgbClr val="0099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6</a:t>
              </a:r>
            </a:p>
          </p:txBody>
        </p:sp>
      </p:grpSp>
      <p:grpSp>
        <p:nvGrpSpPr>
          <p:cNvPr id="57" name="Groupe 56"/>
          <p:cNvGrpSpPr/>
          <p:nvPr/>
        </p:nvGrpSpPr>
        <p:grpSpPr>
          <a:xfrm>
            <a:off x="-10530" y="3695557"/>
            <a:ext cx="9154530" cy="2694789"/>
            <a:chOff x="-10530" y="3650079"/>
            <a:chExt cx="9154530" cy="2694789"/>
          </a:xfrm>
        </p:grpSpPr>
        <p:sp>
          <p:nvSpPr>
            <p:cNvPr id="90" name="Rectangle 89"/>
            <p:cNvSpPr/>
            <p:nvPr/>
          </p:nvSpPr>
          <p:spPr>
            <a:xfrm>
              <a:off x="7418168" y="5916240"/>
              <a:ext cx="1500230" cy="428628"/>
            </a:xfrm>
            <a:prstGeom prst="wedgeRectCallout">
              <a:avLst>
                <a:gd name="adj1" fmla="val 62004"/>
                <a:gd name="adj2" fmla="val -134153"/>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tx1"/>
                  </a:solidFill>
                  <a:latin typeface="Arial" pitchFamily="34" charset="0"/>
                  <a:cs typeface="Arial" pitchFamily="34" charset="0"/>
                </a:rPr>
                <a:t>Grand oral</a:t>
              </a:r>
              <a:endParaRPr lang="fr-FR" sz="1400" b="1" dirty="0">
                <a:solidFill>
                  <a:schemeClr val="tx1"/>
                </a:solidFill>
                <a:latin typeface="Arial" pitchFamily="34" charset="0"/>
                <a:cs typeface="Arial" pitchFamily="34" charset="0"/>
              </a:endParaRPr>
            </a:p>
          </p:txBody>
        </p:sp>
        <p:sp>
          <p:nvSpPr>
            <p:cNvPr id="91" name="Rectangle 90"/>
            <p:cNvSpPr/>
            <p:nvPr/>
          </p:nvSpPr>
          <p:spPr>
            <a:xfrm>
              <a:off x="-10530" y="4189878"/>
              <a:ext cx="1150404" cy="274372"/>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7</a:t>
              </a:r>
            </a:p>
          </p:txBody>
        </p:sp>
        <p:sp>
          <p:nvSpPr>
            <p:cNvPr id="92" name="Rectangle 91"/>
            <p:cNvSpPr/>
            <p:nvPr/>
          </p:nvSpPr>
          <p:spPr>
            <a:xfrm>
              <a:off x="2204490" y="4189950"/>
              <a:ext cx="1143374" cy="276927"/>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9</a:t>
              </a:r>
            </a:p>
          </p:txBody>
        </p:sp>
        <p:sp>
          <p:nvSpPr>
            <p:cNvPr id="93" name="Rectangle 92"/>
            <p:cNvSpPr/>
            <p:nvPr/>
          </p:nvSpPr>
          <p:spPr>
            <a:xfrm>
              <a:off x="8028384" y="4191107"/>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a:t>
              </a:r>
              <a:r>
                <a:rPr lang="fr-FR" sz="1100" dirty="0">
                  <a:solidFill>
                    <a:schemeClr val="tx1"/>
                  </a:solidFill>
                  <a:latin typeface="Arial" pitchFamily="34" charset="0"/>
                  <a:cs typeface="Arial" pitchFamily="34" charset="0"/>
                </a:rPr>
                <a:t> 13</a:t>
              </a:r>
            </a:p>
          </p:txBody>
        </p:sp>
        <p:sp>
          <p:nvSpPr>
            <p:cNvPr id="94" name="Rectangle 93"/>
            <p:cNvSpPr/>
            <p:nvPr/>
          </p:nvSpPr>
          <p:spPr>
            <a:xfrm>
              <a:off x="1139874" y="4189878"/>
              <a:ext cx="1064615" cy="27043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Séquence 8</a:t>
              </a:r>
            </a:p>
          </p:txBody>
        </p:sp>
        <p:sp>
          <p:nvSpPr>
            <p:cNvPr id="95" name="Rectangle 94"/>
            <p:cNvSpPr/>
            <p:nvPr/>
          </p:nvSpPr>
          <p:spPr>
            <a:xfrm>
              <a:off x="3700519" y="4189878"/>
              <a:ext cx="1087505" cy="276999"/>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10</a:t>
              </a:r>
            </a:p>
          </p:txBody>
        </p:sp>
        <p:sp>
          <p:nvSpPr>
            <p:cNvPr id="96" name="Rectangle 95"/>
            <p:cNvSpPr/>
            <p:nvPr/>
          </p:nvSpPr>
          <p:spPr>
            <a:xfrm>
              <a:off x="5155431" y="4189878"/>
              <a:ext cx="1066272" cy="276999"/>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Séquence 11</a:t>
              </a:r>
            </a:p>
          </p:txBody>
        </p:sp>
        <p:sp>
          <p:nvSpPr>
            <p:cNvPr id="97" name="Rectangle 96"/>
            <p:cNvSpPr/>
            <p:nvPr/>
          </p:nvSpPr>
          <p:spPr>
            <a:xfrm>
              <a:off x="6579557" y="4189878"/>
              <a:ext cx="1108185" cy="27699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Séquence 12</a:t>
              </a:r>
            </a:p>
          </p:txBody>
        </p:sp>
        <p:sp>
          <p:nvSpPr>
            <p:cNvPr id="98" name="Rectangle 97"/>
            <p:cNvSpPr/>
            <p:nvPr/>
          </p:nvSpPr>
          <p:spPr>
            <a:xfrm>
              <a:off x="3347864" y="4189878"/>
              <a:ext cx="352655" cy="1596720"/>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99" name="Rectangle 98"/>
            <p:cNvSpPr/>
            <p:nvPr/>
          </p:nvSpPr>
          <p:spPr>
            <a:xfrm>
              <a:off x="7682590" y="4189876"/>
              <a:ext cx="345794" cy="159672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0" name="Rectangle 99"/>
            <p:cNvSpPr/>
            <p:nvPr/>
          </p:nvSpPr>
          <p:spPr>
            <a:xfrm>
              <a:off x="6221703" y="4191106"/>
              <a:ext cx="357854" cy="1595493"/>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1" name="Rectangle 100"/>
            <p:cNvSpPr/>
            <p:nvPr/>
          </p:nvSpPr>
          <p:spPr>
            <a:xfrm>
              <a:off x="4788024" y="4189877"/>
              <a:ext cx="367407" cy="1596722"/>
            </a:xfrm>
            <a:prstGeom prst="rect">
              <a:avLst/>
            </a:prstGeom>
            <a:solidFill>
              <a:schemeClr val="bg1">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PROJET 12H</a:t>
              </a:r>
            </a:p>
          </p:txBody>
        </p:sp>
        <p:sp>
          <p:nvSpPr>
            <p:cNvPr id="102" name="Rectangle 101"/>
            <p:cNvSpPr/>
            <p:nvPr/>
          </p:nvSpPr>
          <p:spPr>
            <a:xfrm>
              <a:off x="-10530" y="4464497"/>
              <a:ext cx="1150404" cy="267081"/>
            </a:xfrm>
            <a:prstGeom prst="rect">
              <a:avLst/>
            </a:prstGeom>
            <a:solidFill>
              <a:srgbClr val="7793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3" name="Rectangle 102"/>
            <p:cNvSpPr/>
            <p:nvPr/>
          </p:nvSpPr>
          <p:spPr>
            <a:xfrm>
              <a:off x="1139874" y="4460315"/>
              <a:ext cx="1062708" cy="271267"/>
            </a:xfrm>
            <a:prstGeom prst="rect">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white"/>
                  </a:solidFill>
                  <a:latin typeface="Arial" pitchFamily="34" charset="0"/>
                  <a:cs typeface="Arial" pitchFamily="34" charset="0"/>
                </a:rPr>
                <a:t>3 semaines</a:t>
              </a:r>
            </a:p>
          </p:txBody>
        </p:sp>
        <p:sp>
          <p:nvSpPr>
            <p:cNvPr id="104" name="Rectangle 103"/>
            <p:cNvSpPr/>
            <p:nvPr/>
          </p:nvSpPr>
          <p:spPr>
            <a:xfrm>
              <a:off x="2202582" y="4464691"/>
              <a:ext cx="1145281" cy="271266"/>
            </a:xfrm>
            <a:prstGeom prst="rect">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5" name="Rectangle 104"/>
            <p:cNvSpPr/>
            <p:nvPr/>
          </p:nvSpPr>
          <p:spPr>
            <a:xfrm>
              <a:off x="3700519" y="4464689"/>
              <a:ext cx="1087505" cy="276927"/>
            </a:xfrm>
            <a:prstGeom prst="rect">
              <a:avLst/>
            </a:prstGeom>
            <a:solidFill>
              <a:srgbClr val="FCD5B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6" name="Rectangle 105"/>
            <p:cNvSpPr/>
            <p:nvPr/>
          </p:nvSpPr>
          <p:spPr>
            <a:xfrm>
              <a:off x="5155431" y="4469699"/>
              <a:ext cx="1066272" cy="271918"/>
            </a:xfrm>
            <a:prstGeom prst="rect">
              <a:avLst/>
            </a:prstGeom>
            <a:solidFill>
              <a:srgbClr val="808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tx1"/>
                  </a:solidFill>
                  <a:latin typeface="Arial" pitchFamily="34" charset="0"/>
                  <a:cs typeface="Arial" pitchFamily="34" charset="0"/>
                </a:rPr>
                <a:t>3 semaines</a:t>
              </a:r>
            </a:p>
          </p:txBody>
        </p:sp>
        <p:sp>
          <p:nvSpPr>
            <p:cNvPr id="107" name="Rectangle 106"/>
            <p:cNvSpPr/>
            <p:nvPr/>
          </p:nvSpPr>
          <p:spPr>
            <a:xfrm>
              <a:off x="6579557" y="4467307"/>
              <a:ext cx="1108185" cy="268649"/>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schemeClr val="bg1"/>
                  </a:solidFill>
                  <a:latin typeface="Arial" pitchFamily="34" charset="0"/>
                  <a:cs typeface="Arial" pitchFamily="34" charset="0"/>
                </a:rPr>
                <a:t>3</a:t>
              </a:r>
              <a:r>
                <a:rPr lang="fr-FR" sz="1200" dirty="0" smtClean="0">
                  <a:solidFill>
                    <a:schemeClr val="bg1"/>
                  </a:solidFill>
                  <a:latin typeface="Arial" pitchFamily="34" charset="0"/>
                  <a:cs typeface="Arial" pitchFamily="34" charset="0"/>
                </a:rPr>
                <a:t> </a:t>
              </a:r>
              <a:r>
                <a:rPr lang="fr-FR" sz="1200" dirty="0">
                  <a:solidFill>
                    <a:schemeClr val="bg1"/>
                  </a:solidFill>
                  <a:latin typeface="Arial" pitchFamily="34" charset="0"/>
                  <a:cs typeface="Arial" pitchFamily="34" charset="0"/>
                </a:rPr>
                <a:t>semaines</a:t>
              </a:r>
            </a:p>
          </p:txBody>
        </p:sp>
        <p:sp>
          <p:nvSpPr>
            <p:cNvPr id="108" name="Rectangle 107"/>
            <p:cNvSpPr/>
            <p:nvPr/>
          </p:nvSpPr>
          <p:spPr>
            <a:xfrm>
              <a:off x="8028384" y="4476430"/>
              <a:ext cx="1114637" cy="285752"/>
            </a:xfrm>
            <a:prstGeom prst="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4 semaines</a:t>
              </a:r>
            </a:p>
          </p:txBody>
        </p:sp>
        <p:sp>
          <p:nvSpPr>
            <p:cNvPr id="109" name="Rectangle 108"/>
            <p:cNvSpPr/>
            <p:nvPr/>
          </p:nvSpPr>
          <p:spPr>
            <a:xfrm>
              <a:off x="-10530" y="4731579"/>
              <a:ext cx="1150404" cy="1055019"/>
            </a:xfrm>
            <a:prstGeom prst="rect">
              <a:avLst/>
            </a:prstGeom>
            <a:solidFill>
              <a:srgbClr val="77933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200" dirty="0">
                  <a:solidFill>
                    <a:prstClr val="black"/>
                  </a:solidFill>
                  <a:latin typeface="Arial" pitchFamily="34" charset="0"/>
                  <a:cs typeface="Arial" pitchFamily="34" charset="0"/>
                </a:rPr>
                <a:t>Les structures, enveloppes et systèmes mécaniques</a:t>
              </a:r>
            </a:p>
          </p:txBody>
        </p:sp>
        <p:sp>
          <p:nvSpPr>
            <p:cNvPr id="110" name="Rectangle 109"/>
            <p:cNvSpPr/>
            <p:nvPr/>
          </p:nvSpPr>
          <p:spPr>
            <a:xfrm>
              <a:off x="1139874" y="4735955"/>
              <a:ext cx="1062708" cy="1050643"/>
            </a:xfrm>
            <a:prstGeom prst="rect">
              <a:avLst/>
            </a:prstGeom>
            <a:solidFill>
              <a:srgbClr val="7030A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pitchFamily="34" charset="0"/>
                  <a:cs typeface="Arial" pitchFamily="34" charset="0"/>
                </a:rPr>
                <a:t>Les produits intelligents</a:t>
              </a:r>
            </a:p>
          </p:txBody>
        </p:sp>
        <p:sp>
          <p:nvSpPr>
            <p:cNvPr id="111" name="Rectangle 110"/>
            <p:cNvSpPr/>
            <p:nvPr/>
          </p:nvSpPr>
          <p:spPr>
            <a:xfrm>
              <a:off x="2202583" y="4735957"/>
              <a:ext cx="1145281" cy="1050642"/>
            </a:xfrm>
            <a:prstGeom prst="rect">
              <a:avLst/>
            </a:prstGeom>
            <a:solidFill>
              <a:srgbClr val="CC990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rPr>
                <a:t>Les réseaux et l’internet des objets</a:t>
              </a:r>
            </a:p>
          </p:txBody>
        </p:sp>
        <p:sp>
          <p:nvSpPr>
            <p:cNvPr id="112" name="Rectangle 111"/>
            <p:cNvSpPr/>
            <p:nvPr/>
          </p:nvSpPr>
          <p:spPr>
            <a:xfrm>
              <a:off x="3700519" y="4741617"/>
              <a:ext cx="1087505" cy="1044981"/>
            </a:xfrm>
            <a:prstGeom prst="rect">
              <a:avLst/>
            </a:prstGeom>
            <a:solidFill>
              <a:srgbClr val="FCD5B5">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Les mobilités collectives</a:t>
              </a:r>
              <a:endParaRPr lang="fr-FR" sz="1200" dirty="0">
                <a:solidFill>
                  <a:prstClr val="black"/>
                </a:solidFill>
                <a:latin typeface="Arial"/>
                <a:ea typeface="Calibri"/>
                <a:cs typeface="Times New Roman"/>
              </a:endParaRPr>
            </a:p>
          </p:txBody>
        </p:sp>
        <p:sp>
          <p:nvSpPr>
            <p:cNvPr id="113" name="Rectangle 112"/>
            <p:cNvSpPr/>
            <p:nvPr/>
          </p:nvSpPr>
          <p:spPr>
            <a:xfrm>
              <a:off x="5155429" y="4741616"/>
              <a:ext cx="1066273" cy="1044983"/>
            </a:xfrm>
            <a:prstGeom prst="rect">
              <a:avLst/>
            </a:prstGeom>
            <a:solidFill>
              <a:srgbClr val="808080">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rPr>
                <a:t>L’homme augmenté</a:t>
              </a:r>
              <a:endParaRPr lang="fr-FR" sz="1200" dirty="0">
                <a:solidFill>
                  <a:prstClr val="black"/>
                </a:solidFill>
                <a:latin typeface="Arial"/>
                <a:ea typeface="Calibri"/>
                <a:cs typeface="Times New Roman"/>
              </a:endParaRPr>
            </a:p>
          </p:txBody>
        </p:sp>
        <p:sp>
          <p:nvSpPr>
            <p:cNvPr id="114" name="Rectangle 113"/>
            <p:cNvSpPr/>
            <p:nvPr/>
          </p:nvSpPr>
          <p:spPr>
            <a:xfrm>
              <a:off x="6579557" y="4735956"/>
              <a:ext cx="1108185" cy="1050643"/>
            </a:xfrm>
            <a:prstGeom prst="rect">
              <a:avLst/>
            </a:prstGeom>
            <a:solidFill>
              <a:schemeClr val="accent2">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spcAft>
                  <a:spcPts val="800"/>
                </a:spcAft>
              </a:pPr>
              <a:r>
                <a:rPr lang="fr-FR" sz="1200" dirty="0">
                  <a:solidFill>
                    <a:prstClr val="black"/>
                  </a:solidFill>
                  <a:latin typeface="Arial"/>
                  <a:ea typeface="Calibri"/>
                  <a:cs typeface="Times New Roman"/>
                </a:rPr>
                <a:t>L’énergie au service des territoires</a:t>
              </a:r>
            </a:p>
          </p:txBody>
        </p:sp>
        <p:sp>
          <p:nvSpPr>
            <p:cNvPr id="115" name="Rectangle 114"/>
            <p:cNvSpPr/>
            <p:nvPr/>
          </p:nvSpPr>
          <p:spPr>
            <a:xfrm>
              <a:off x="8028384" y="4762182"/>
              <a:ext cx="1115616" cy="1024417"/>
            </a:xfrm>
            <a:prstGeom prst="rect">
              <a:avLst/>
            </a:prstGeom>
            <a:solidFill>
              <a:schemeClr val="accent6">
                <a:lumMod val="75000"/>
                <a:alpha val="50196"/>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Mobilités des personnes et des biens</a:t>
              </a:r>
            </a:p>
          </p:txBody>
        </p:sp>
        <p:sp>
          <p:nvSpPr>
            <p:cNvPr id="116" name="Rectangle 115"/>
            <p:cNvSpPr/>
            <p:nvPr/>
          </p:nvSpPr>
          <p:spPr>
            <a:xfrm>
              <a:off x="7311027" y="3650079"/>
              <a:ext cx="1714512" cy="329698"/>
            </a:xfrm>
            <a:prstGeom prst="wedgeRectCallout">
              <a:avLst>
                <a:gd name="adj1" fmla="val -27663"/>
                <a:gd name="adj2" fmla="val 110662"/>
              </a:avLst>
            </a:prstGeom>
            <a:no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Arial" pitchFamily="34" charset="0"/>
                  <a:cs typeface="Arial" pitchFamily="34" charset="0"/>
                </a:rPr>
                <a:t>Ecrit de Terminale</a:t>
              </a:r>
            </a:p>
          </p:txBody>
        </p:sp>
      </p:grpSp>
    </p:spTree>
    <p:extLst>
      <p:ext uri="{BB962C8B-B14F-4D97-AF65-F5344CB8AC3E}">
        <p14:creationId xmlns:p14="http://schemas.microsoft.com/office/powerpoint/2010/main" val="1490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7565" y="1445729"/>
            <a:ext cx="9144000" cy="5429264"/>
          </a:xfrm>
          <a:prstGeom prst="roundRect">
            <a:avLst/>
          </a:prstGeom>
          <a:solidFill>
            <a:srgbClr val="00FF00">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0" y="1428736"/>
            <a:ext cx="9144000" cy="830997"/>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1</a:t>
            </a:r>
          </a:p>
          <a:p>
            <a:pPr algn="ctr"/>
            <a:r>
              <a:rPr lang="fr-FR" sz="2400" b="1" dirty="0">
                <a:solidFill>
                  <a:schemeClr val="accent2">
                    <a:lumMod val="50000"/>
                  </a:schemeClr>
                </a:solidFill>
                <a:ea typeface="Calibri"/>
                <a:cs typeface="Times New Roman"/>
              </a:rPr>
              <a:t>Les nouvelles mobilités individuelles</a:t>
            </a:r>
          </a:p>
        </p:txBody>
      </p:sp>
      <p:sp>
        <p:nvSpPr>
          <p:cNvPr id="18" name="ZoneTexte 17"/>
          <p:cNvSpPr txBox="1"/>
          <p:nvPr/>
        </p:nvSpPr>
        <p:spPr>
          <a:xfrm>
            <a:off x="-10095" y="266706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a:t>
            </a:r>
            <a:r>
              <a:rPr kumimoji="0" lang="fr-FR" sz="1600" b="1" i="0" u="none" strike="noStrike" cap="none" normalizeH="0" baseline="0" dirty="0">
                <a:ln>
                  <a:noFill/>
                </a:ln>
                <a:solidFill>
                  <a:schemeClr val="tx1"/>
                </a:solidFill>
                <a:effectLst/>
                <a:ea typeface="Calibri" pitchFamily="34" charset="0"/>
                <a:cs typeface="Arial" pitchFamily="34" charset="0"/>
              </a:rPr>
              <a:t>5 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15737" y="2945327"/>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Analyser le besoin, l’organisation matérielle et fonctionnelle d’un produit par une démarche d’ingénierie système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Caractériser la puissance et l’énergie nécessaire au fonctionnement d’un produit ou un système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Repérer les échanges d’énergie sur un diagramme structurel</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Caractériser les grandeurs physiques en entrées – sorties d’un modèle multi-physique (transmission de puissance)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Associer un modèle aux composants d’une chaîne de puissance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Modéliser sous une forme graphique un circuit</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Déterminer les grandeurs flux (courant) et effort (tension) dans un circuit électrique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Prévoir l’ordre de grandeur de la mesure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Conduire des essais en toute sécurité à partir d’un protocole expérimental fourni</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15737" y="5098320"/>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5737" y="5404877"/>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Analyse structurelle</a:t>
            </a:r>
            <a:r>
              <a:rPr lang="fr-FR" altLang="zh-CN" sz="1400" dirty="0">
                <a:solidFill>
                  <a:schemeClr val="accent2">
                    <a:lumMod val="50000"/>
                  </a:schemeClr>
                </a:solidFill>
                <a:ea typeface="Arial" pitchFamily="34" charset="0"/>
                <a:cs typeface="Arial" pitchFamily="34" charset="0"/>
              </a:rPr>
              <a:t>, g</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randeurs physiques mobilisées par le fonctionnement d’un produit</a:t>
            </a:r>
            <a:endParaRPr lang="fr-FR" altLang="zh-CN" sz="1400" dirty="0">
              <a:solidFill>
                <a:schemeClr val="accent2">
                  <a:lumMod val="50000"/>
                </a:schemeClr>
              </a:solidFill>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Grandeurs d’effort et de flux liées à la nature des procédés</a:t>
            </a:r>
            <a:r>
              <a:rPr lang="fr-FR" altLang="zh-CN" sz="1400" dirty="0">
                <a:solidFill>
                  <a:schemeClr val="accent2">
                    <a:lumMod val="50000"/>
                  </a:schemeClr>
                </a:solidFill>
                <a:ea typeface="Arial" pitchFamily="34" charset="0"/>
                <a:cs typeface="Arial" pitchFamily="34" charset="0"/>
              </a:rPr>
              <a:t>, é</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nergie, puissance instantanée</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et </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moyenne</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Circuit électrique</a:t>
            </a:r>
            <a:r>
              <a:rPr lang="fr-FR" altLang="zh-CN" sz="1400" dirty="0">
                <a:solidFill>
                  <a:schemeClr val="accent2">
                    <a:lumMod val="50000"/>
                  </a:schemeClr>
                </a:solidFill>
                <a:ea typeface="Arial" pitchFamily="34" charset="0"/>
                <a:cs typeface="Arial" pitchFamily="34" charset="0"/>
              </a:rPr>
              <a:t>, 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ois de Kirchhoff</a:t>
            </a:r>
            <a:r>
              <a:rPr lang="fr-FR" altLang="zh-CN" sz="1400" dirty="0">
                <a:solidFill>
                  <a:schemeClr val="accent2">
                    <a:lumMod val="50000"/>
                  </a:schemeClr>
                </a:solidFill>
                <a:ea typeface="Arial" pitchFamily="34" charset="0"/>
                <a:cs typeface="Arial" pitchFamily="34" charset="0"/>
              </a:rPr>
              <a:t>, 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ois de comportement</a:t>
            </a:r>
            <a:endParaRPr kumimoji="0" lang="fr-FR" altLang="zh-CN" sz="1400" b="0" i="0" u="none" strike="noStrike" cap="none" normalizeH="0" baseline="0" dirty="0">
              <a:ln>
                <a:noFill/>
              </a:ln>
              <a:solidFill>
                <a:schemeClr val="accent2">
                  <a:lumMod val="50000"/>
                </a:schemeClr>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Gamme d’appareils de mesure et capteurs</a:t>
            </a:r>
            <a:r>
              <a:rPr lang="fr-FR" altLang="zh-CN" sz="1400" dirty="0">
                <a:solidFill>
                  <a:schemeClr val="accent2">
                    <a:lumMod val="50000"/>
                  </a:schemeClr>
                </a:solidFill>
                <a:ea typeface="Arial" pitchFamily="34" charset="0"/>
                <a:cs typeface="Arial" pitchFamily="34" charset="0"/>
              </a:rPr>
              <a:t>, r</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ègles de raccordement des appareils de mesure et des capteurs</a:t>
            </a:r>
            <a:r>
              <a:rPr kumimoji="0" lang="fr-FR" altLang="zh-CN" sz="1400" b="0" i="0" u="none" strike="noStrike" cap="none" normalizeH="0" baseline="0" dirty="0">
                <a:ln>
                  <a:noFill/>
                </a:ln>
                <a:solidFill>
                  <a:schemeClr val="accent2">
                    <a:lumMod val="50000"/>
                  </a:schemeClr>
                </a:solidFill>
                <a:effectLst/>
                <a:cs typeface="Arial" pitchFamily="34" charset="0"/>
              </a:rPr>
              <a:t> </a:t>
            </a:r>
          </a:p>
        </p:txBody>
      </p:sp>
      <p:grpSp>
        <p:nvGrpSpPr>
          <p:cNvPr id="3" name="Groupe 2"/>
          <p:cNvGrpSpPr/>
          <p:nvPr/>
        </p:nvGrpSpPr>
        <p:grpSpPr>
          <a:xfrm>
            <a:off x="-15737" y="-15897"/>
            <a:ext cx="9167302" cy="1243032"/>
            <a:chOff x="-15737" y="-15897"/>
            <a:chExt cx="9167302" cy="1243032"/>
          </a:xfrm>
        </p:grpSpPr>
        <p:sp>
          <p:nvSpPr>
            <p:cNvPr id="22" name="ZoneTexte 21"/>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23" name="Rectangle 22"/>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Les nouvelles mobilités individuelles</a:t>
              </a:r>
            </a:p>
          </p:txBody>
        </p:sp>
        <p:sp>
          <p:nvSpPr>
            <p:cNvPr id="24" name="Rectangle 23"/>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25" name="Rectangle 24"/>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26" name="Rectangle 25"/>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27" name="Rectangle 26"/>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28" name="Rectangle 27"/>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29" name="Rectangle 28"/>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30" name="Rectangle 29"/>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6 semaines</a:t>
              </a:r>
            </a:p>
          </p:txBody>
        </p:sp>
        <p:sp>
          <p:nvSpPr>
            <p:cNvPr id="31" name="Rectangle 30"/>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32" name="Rectangle 31"/>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33" name="Rectangle 32"/>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34" name="Rectangle 33"/>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2" name="Rectangle à coins arrondis 1"/>
          <p:cNvSpPr/>
          <p:nvPr/>
        </p:nvSpPr>
        <p:spPr>
          <a:xfrm>
            <a:off x="-15738" y="0"/>
            <a:ext cx="1588429"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xmlns="" id="{D2A0D442-0C6E-4FF7-A888-CA098267E445}"/>
              </a:ext>
            </a:extLst>
          </p:cNvPr>
          <p:cNvSpPr txBox="1"/>
          <p:nvPr/>
        </p:nvSpPr>
        <p:spPr>
          <a:xfrm>
            <a:off x="6660232" y="4081438"/>
            <a:ext cx="2402732" cy="1323439"/>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smtClean="0">
                <a:solidFill>
                  <a:schemeClr val="accent1">
                    <a:lumMod val="75000"/>
                  </a:schemeClr>
                </a:solidFill>
              </a:rPr>
              <a:t>Supports d’activités</a:t>
            </a:r>
          </a:p>
          <a:p>
            <a:pPr marL="285750" indent="-285750">
              <a:buFont typeface="Wingdings" panose="05000000000000000000" pitchFamily="2" charset="2"/>
              <a:buChar char="§"/>
            </a:pPr>
            <a:r>
              <a:rPr lang="fr-FR" sz="1600" dirty="0" smtClean="0">
                <a:solidFill>
                  <a:schemeClr val="accent1">
                    <a:lumMod val="75000"/>
                  </a:schemeClr>
                </a:solidFill>
              </a:rPr>
              <a:t>Trottinettes électriques</a:t>
            </a:r>
          </a:p>
          <a:p>
            <a:pPr marL="285750" indent="-285750">
              <a:buFont typeface="Wingdings" panose="05000000000000000000" pitchFamily="2" charset="2"/>
              <a:buChar char="§"/>
            </a:pPr>
            <a:r>
              <a:rPr lang="fr-FR" sz="1600" dirty="0" smtClean="0">
                <a:solidFill>
                  <a:schemeClr val="accent1">
                    <a:lumMod val="75000"/>
                  </a:schemeClr>
                </a:solidFill>
              </a:rPr>
              <a:t>Skates électriques</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smtClean="0">
                <a:solidFill>
                  <a:schemeClr val="accent1">
                    <a:lumMod val="75000"/>
                  </a:schemeClr>
                </a:solidFill>
              </a:rPr>
              <a:t>Gyropode</a:t>
            </a:r>
          </a:p>
          <a:p>
            <a:pPr marL="285750" indent="-285750">
              <a:buFont typeface="Wingdings" panose="05000000000000000000" pitchFamily="2" charset="2"/>
              <a:buChar char="§"/>
            </a:pPr>
            <a:r>
              <a:rPr lang="fr-FR" sz="1600" dirty="0" err="1">
                <a:solidFill>
                  <a:schemeClr val="accent1">
                    <a:lumMod val="75000"/>
                  </a:schemeClr>
                </a:solidFill>
              </a:rPr>
              <a:t>Tri’Ode</a:t>
            </a:r>
            <a:r>
              <a:rPr lang="fr-FR" sz="1600" dirty="0">
                <a:solidFill>
                  <a:schemeClr val="accent1">
                    <a:lumMod val="75000"/>
                  </a:schemeClr>
                </a:solidFill>
              </a:rPr>
              <a:t> (SI 2016</a:t>
            </a:r>
            <a:r>
              <a:rPr lang="fr-FR" sz="1600" dirty="0" smtClean="0">
                <a:solidFill>
                  <a:schemeClr val="accent1">
                    <a:lumMod val="75000"/>
                  </a:schemeClr>
                </a:solidFill>
              </a:rPr>
              <a:t>)</a:t>
            </a:r>
            <a:endParaRPr lang="fr-FR"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0" y="1428736"/>
            <a:ext cx="9143999" cy="5429264"/>
          </a:xfrm>
          <a:prstGeom prst="roundRect">
            <a:avLst/>
          </a:prstGeom>
          <a:solidFill>
            <a:srgbClr val="00FF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2</a:t>
            </a:r>
          </a:p>
          <a:p>
            <a:pPr algn="ctr">
              <a:lnSpc>
                <a:spcPct val="107000"/>
              </a:lnSpc>
              <a:spcAft>
                <a:spcPts val="0"/>
              </a:spcAft>
            </a:pPr>
            <a:r>
              <a:rPr lang="fr-FR" sz="2400" b="1" dirty="0">
                <a:solidFill>
                  <a:schemeClr val="accent2">
                    <a:lumMod val="50000"/>
                  </a:schemeClr>
                </a:solidFill>
                <a:ea typeface="Calibri"/>
                <a:cs typeface="Times New Roman"/>
              </a:rPr>
              <a:t>L’assistance pour la santé</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4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2"/>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Modéliser les mouvements</a:t>
            </a:r>
          </a:p>
          <a:p>
            <a:r>
              <a:rPr lang="fr-FR" sz="1400" dirty="0">
                <a:solidFill>
                  <a:schemeClr val="accent2">
                    <a:lumMod val="50000"/>
                  </a:schemeClr>
                </a:solidFill>
                <a:cs typeface="Arial" pitchFamily="34" charset="0"/>
              </a:rPr>
              <a:t>Modéliser sous une forme graphique une structure, un mécanisme ou un circuit</a:t>
            </a:r>
          </a:p>
          <a:p>
            <a:r>
              <a:rPr lang="fr-FR" sz="1400" dirty="0">
                <a:solidFill>
                  <a:schemeClr val="accent2">
                    <a:lumMod val="50000"/>
                  </a:schemeClr>
                </a:solidFill>
                <a:cs typeface="Arial" pitchFamily="34" charset="0"/>
              </a:rPr>
              <a:t>Déterminer les grandeurs géométriques et cinématiques d’un mécanisme</a:t>
            </a:r>
          </a:p>
          <a:p>
            <a:r>
              <a:rPr lang="fr-FR" sz="1400" dirty="0">
                <a:solidFill>
                  <a:schemeClr val="accent2">
                    <a:lumMod val="50000"/>
                  </a:schemeClr>
                </a:solidFill>
                <a:cs typeface="Arial" pitchFamily="34" charset="0"/>
              </a:rPr>
              <a:t>Quantifier les performances d’un objet réel ou imaginé en résolvant les équations qui décrivent le fonctionnement théorique</a:t>
            </a:r>
          </a:p>
          <a:p>
            <a:r>
              <a:rPr lang="fr-FR" sz="1400" dirty="0">
                <a:solidFill>
                  <a:schemeClr val="accent2">
                    <a:lumMod val="50000"/>
                  </a:schemeClr>
                </a:solidFill>
                <a:cs typeface="Arial" pitchFamily="34" charset="0"/>
              </a:rPr>
              <a:t>Représenter une solution originale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7565" y="4643844"/>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t>
            </a:r>
            <a:r>
              <a:rPr lang="fr-FR" sz="1600" b="1" dirty="0" smtClean="0">
                <a:solidFill>
                  <a:schemeClr val="accent2">
                    <a:lumMod val="50000"/>
                  </a:schemeClr>
                </a:solidFill>
              </a:rPr>
              <a:t>associées</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17038" y="494116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Trajectoires et mouvements,</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a:t>
            </a:r>
            <a:r>
              <a:rPr lang="fr-FR" altLang="zh-CN" sz="1400" dirty="0">
                <a:solidFill>
                  <a:schemeClr val="accent2">
                    <a:lumMod val="50000"/>
                  </a:schemeClr>
                </a:solidFill>
                <a:ea typeface="Arial" pitchFamily="34" charset="0"/>
                <a:cs typeface="Arial" pitchFamily="34" charset="0"/>
              </a:rPr>
              <a:t>l</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iaisons (en lecture),</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s</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chéma cinématique (en lecture)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Positions, vitesses et accélérations linéaire et angulaire sous forme vectorielle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Champ des vitesses,</a:t>
            </a:r>
            <a:r>
              <a:rPr kumimoji="0" lang="fr-FR" altLang="zh-CN" sz="1400" b="0" i="0" u="none" strike="noStrike" cap="none" normalizeH="0" dirty="0">
                <a:ln>
                  <a:noFill/>
                </a:ln>
                <a:solidFill>
                  <a:schemeClr val="accent2">
                    <a:lumMod val="50000"/>
                  </a:schemeClr>
                </a:solidFill>
                <a:effectLst/>
                <a:ea typeface="Arial" pitchFamily="34" charset="0"/>
                <a:cs typeface="Arial" pitchFamily="34" charset="0"/>
              </a:rPr>
              <a:t> </a:t>
            </a:r>
            <a:r>
              <a:rPr lang="fr-FR" altLang="zh-CN" sz="1400" dirty="0">
                <a:solidFill>
                  <a:schemeClr val="accent2">
                    <a:lumMod val="50000"/>
                  </a:schemeClr>
                </a:solidFill>
                <a:ea typeface="Arial" pitchFamily="34" charset="0"/>
                <a:cs typeface="Arial" pitchFamily="34" charset="0"/>
              </a:rPr>
              <a:t>c</a:t>
            </a: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omposition des vitesses dans le cas d’une chaîne ouverte </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Loi d’entrée-sortie d’un mécanisme dans le cas d’une chaîne fermée (fermeture géométrique)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Méthodes de résolution analytique et numérique</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Modeleur volumique</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grpSp>
        <p:nvGrpSpPr>
          <p:cNvPr id="35" name="Groupe 34"/>
          <p:cNvGrpSpPr/>
          <p:nvPr/>
        </p:nvGrpSpPr>
        <p:grpSpPr>
          <a:xfrm>
            <a:off x="-15737" y="-15897"/>
            <a:ext cx="9167302" cy="1243032"/>
            <a:chOff x="-15737" y="-15897"/>
            <a:chExt cx="9167302" cy="1243032"/>
          </a:xfrm>
        </p:grpSpPr>
        <p:sp>
          <p:nvSpPr>
            <p:cNvPr id="36" name="ZoneTexte 35"/>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37" name="Rectangle 36"/>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8" name="Rectangle 37"/>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b="1" dirty="0">
                  <a:solidFill>
                    <a:prstClr val="black"/>
                  </a:solidFill>
                  <a:latin typeface="Arial"/>
                  <a:ea typeface="Calibri"/>
                  <a:cs typeface="Times New Roman"/>
                </a:rPr>
                <a:t>L’assistance pour la santé</a:t>
              </a:r>
            </a:p>
          </p:txBody>
        </p:sp>
        <p:sp>
          <p:nvSpPr>
            <p:cNvPr id="39" name="Rectangle 38"/>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0" name="Rectangle 39"/>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1" name="Rectangle 40"/>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2" name="Rectangle 41"/>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43" name="Rectangle 42"/>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44" name="Rectangle 43"/>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45" name="Rectangle 44"/>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latin typeface="Arial" pitchFamily="34" charset="0"/>
                  <a:cs typeface="Arial" pitchFamily="34" charset="0"/>
                </a:rPr>
                <a:t>5 semaines</a:t>
              </a:r>
            </a:p>
          </p:txBody>
        </p:sp>
        <p:sp>
          <p:nvSpPr>
            <p:cNvPr id="46" name="Rectangle 45"/>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7" name="Rectangle 46"/>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8" name="Rectangle 47"/>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1572691" y="2643"/>
            <a:ext cx="1361981"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xmlns="" id="{03F8EDFA-6504-410A-A390-E64080D360B1}"/>
              </a:ext>
            </a:extLst>
          </p:cNvPr>
          <p:cNvSpPr txBox="1"/>
          <p:nvPr/>
        </p:nvSpPr>
        <p:spPr>
          <a:xfrm>
            <a:off x="6212485" y="4274512"/>
            <a:ext cx="2846518"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endParaRPr lang="fr-FR" sz="1600" b="1" dirty="0" smtClean="0">
              <a:solidFill>
                <a:schemeClr val="accent1">
                  <a:lumMod val="75000"/>
                </a:schemeClr>
              </a:solidFill>
            </a:endParaRPr>
          </a:p>
          <a:p>
            <a:pPr marL="285750" indent="-285750">
              <a:buFont typeface="Wingdings" panose="05000000000000000000" pitchFamily="2" charset="2"/>
              <a:buChar char="§"/>
            </a:pPr>
            <a:r>
              <a:rPr lang="fr-FR" sz="1600" dirty="0">
                <a:solidFill>
                  <a:schemeClr val="accent1">
                    <a:lumMod val="75000"/>
                  </a:schemeClr>
                </a:solidFill>
              </a:rPr>
              <a:t>tapis de course</a:t>
            </a:r>
          </a:p>
          <a:p>
            <a:pPr marL="285750" indent="-285750">
              <a:buFont typeface="Wingdings" panose="05000000000000000000" pitchFamily="2" charset="2"/>
              <a:buChar char="§"/>
            </a:pPr>
            <a:r>
              <a:rPr lang="fr-FR" sz="1600" dirty="0" smtClean="0">
                <a:solidFill>
                  <a:schemeClr val="accent1">
                    <a:lumMod val="75000"/>
                  </a:schemeClr>
                </a:solidFill>
              </a:rPr>
              <a:t>Exosquelette de rééducation</a:t>
            </a:r>
          </a:p>
          <a:p>
            <a:pPr marL="285750" indent="-285750">
              <a:buFont typeface="Wingdings" panose="05000000000000000000" pitchFamily="2" charset="2"/>
              <a:buChar char="§"/>
            </a:pPr>
            <a:r>
              <a:rPr lang="fr-FR" sz="1600" dirty="0" smtClean="0">
                <a:solidFill>
                  <a:schemeClr val="accent1">
                    <a:lumMod val="75000"/>
                  </a:schemeClr>
                </a:solidFill>
              </a:rPr>
              <a:t>Tensiomètre (SI 2013)</a:t>
            </a:r>
            <a:endParaRPr lang="fr-FR"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5737" y="1428736"/>
            <a:ext cx="9144000" cy="5429264"/>
          </a:xfrm>
          <a:prstGeom prst="roundRect">
            <a:avLst/>
          </a:prstGeom>
          <a:solidFill>
            <a:srgbClr val="FF00FF">
              <a:alpha val="2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0" y="1428736"/>
            <a:ext cx="9144000" cy="856838"/>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Séquence 3</a:t>
            </a:r>
          </a:p>
          <a:p>
            <a:pPr lvl="0" algn="ctr">
              <a:lnSpc>
                <a:spcPct val="107000"/>
              </a:lnSpc>
            </a:pPr>
            <a:r>
              <a:rPr lang="fr-FR" sz="2400" b="1" dirty="0">
                <a:solidFill>
                  <a:schemeClr val="accent2">
                    <a:lumMod val="50000"/>
                  </a:schemeClr>
                </a:solidFill>
                <a:ea typeface="Calibri"/>
                <a:cs typeface="Times New Roman"/>
              </a:rPr>
              <a:t>Les échanges et communications d’informations</a:t>
            </a:r>
          </a:p>
        </p:txBody>
      </p:sp>
      <p:sp>
        <p:nvSpPr>
          <p:cNvPr id="18" name="ZoneTexte 17"/>
          <p:cNvSpPr txBox="1"/>
          <p:nvPr/>
        </p:nvSpPr>
        <p:spPr>
          <a:xfrm>
            <a:off x="0" y="2714620"/>
            <a:ext cx="9144000" cy="338554"/>
          </a:xfrm>
          <a:prstGeom prst="rect">
            <a:avLst/>
          </a:prstGeom>
          <a:noFill/>
        </p:spPr>
        <p:txBody>
          <a:bodyPr wrap="square" rtlCol="0">
            <a:spAutoFit/>
          </a:bodyPr>
          <a:lstStyle/>
          <a:p>
            <a:r>
              <a:rPr lang="fr-FR" sz="1600" b="1" dirty="0">
                <a:solidFill>
                  <a:schemeClr val="accent2">
                    <a:lumMod val="50000"/>
                  </a:schemeClr>
                </a:solidFill>
                <a:cs typeface="Arial" pitchFamily="34" charset="0"/>
              </a:rPr>
              <a:t>Compétences </a:t>
            </a:r>
            <a:r>
              <a:rPr lang="fr-FR" sz="1600" b="1" dirty="0" smtClean="0">
                <a:solidFill>
                  <a:schemeClr val="accent2">
                    <a:lumMod val="50000"/>
                  </a:schemeClr>
                </a:solidFill>
                <a:cs typeface="Arial" pitchFamily="34" charset="0"/>
              </a:rPr>
              <a:t>développées</a:t>
            </a:r>
            <a:endParaRPr lang="fr-FR" sz="1600" b="1" dirty="0">
              <a:solidFill>
                <a:schemeClr val="accent2">
                  <a:lumMod val="50000"/>
                </a:schemeClr>
              </a:solidFill>
              <a:cs typeface="Arial" pitchFamily="34" charset="0"/>
            </a:endParaRPr>
          </a:p>
        </p:txBody>
      </p:sp>
      <p:sp>
        <p:nvSpPr>
          <p:cNvPr id="16385" name="Rectangle 1"/>
          <p:cNvSpPr>
            <a:spLocks noChangeArrowheads="1"/>
          </p:cNvSpPr>
          <p:nvPr/>
        </p:nvSpPr>
        <p:spPr bwMode="auto">
          <a:xfrm>
            <a:off x="0" y="2285992"/>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d’apprentissage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d’évaluation répartie </a:t>
            </a:r>
            <a:r>
              <a:rPr lang="fr-FR" sz="1600" dirty="0">
                <a:ea typeface="Calibri" pitchFamily="34" charset="0"/>
                <a:cs typeface="Arial" pitchFamily="34" charset="0"/>
              </a:rPr>
              <a:t>/ </a:t>
            </a:r>
            <a:r>
              <a:rPr kumimoji="0" lang="fr-FR" sz="1600" b="1" i="0" u="none" strike="noStrike" cap="none" normalizeH="0" baseline="0" dirty="0">
                <a:ln>
                  <a:noFill/>
                </a:ln>
                <a:solidFill>
                  <a:srgbClr val="FF0000"/>
                </a:solidFill>
                <a:effectLst/>
                <a:ea typeface="Calibri" pitchFamily="34" charset="0"/>
                <a:cs typeface="Arial" pitchFamily="34" charset="0"/>
              </a:rPr>
              <a:t>2h de remédiation répartie</a:t>
            </a:r>
            <a:r>
              <a:rPr kumimoji="0" lang="fr-FR" sz="1600" b="0" i="0" u="none" strike="noStrike" cap="none" normalizeH="0" baseline="0" dirty="0">
                <a:ln>
                  <a:noFill/>
                </a:ln>
                <a:solidFill>
                  <a:schemeClr val="tx1"/>
                </a:solidFill>
                <a:effectLst/>
                <a:cs typeface="Arial" pitchFamily="34" charset="0"/>
              </a:rPr>
              <a:t> </a:t>
            </a:r>
          </a:p>
        </p:txBody>
      </p:sp>
      <p:sp>
        <p:nvSpPr>
          <p:cNvPr id="16386" name="Rectangle 2"/>
          <p:cNvSpPr>
            <a:spLocks noChangeArrowheads="1"/>
          </p:cNvSpPr>
          <p:nvPr/>
        </p:nvSpPr>
        <p:spPr bwMode="auto">
          <a:xfrm>
            <a:off x="0" y="3000372"/>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fr-FR" sz="1400" dirty="0">
                <a:solidFill>
                  <a:schemeClr val="accent2">
                    <a:lumMod val="50000"/>
                  </a:schemeClr>
                </a:solidFill>
                <a:cs typeface="Arial" pitchFamily="34" charset="0"/>
              </a:rPr>
              <a:t>Analyser le besoin, l’organisation matérielle et fonctionnelle d’un produit par une démarche d’ingénierie système</a:t>
            </a:r>
          </a:p>
          <a:p>
            <a:r>
              <a:rPr lang="fr-FR" sz="1400" dirty="0">
                <a:solidFill>
                  <a:schemeClr val="accent2">
                    <a:lumMod val="50000"/>
                  </a:schemeClr>
                </a:solidFill>
                <a:cs typeface="Arial" pitchFamily="34" charset="0"/>
              </a:rPr>
              <a:t>Caractériser les échanges d’informations</a:t>
            </a:r>
          </a:p>
          <a:p>
            <a:r>
              <a:rPr lang="fr-FR" sz="1400" dirty="0">
                <a:solidFill>
                  <a:schemeClr val="accent2">
                    <a:lumMod val="50000"/>
                  </a:schemeClr>
                </a:solidFill>
                <a:cs typeface="Arial" pitchFamily="34" charset="0"/>
              </a:rPr>
              <a:t>Instrumenter tout ou partie d’un produit en vue de mesurer les performances</a:t>
            </a:r>
          </a:p>
          <a:p>
            <a:r>
              <a:rPr lang="fr-FR" sz="1400" dirty="0">
                <a:solidFill>
                  <a:schemeClr val="accent2">
                    <a:lumMod val="50000"/>
                  </a:schemeClr>
                </a:solidFill>
                <a:cs typeface="Arial" pitchFamily="34" charset="0"/>
              </a:rPr>
              <a:t>Relever les grandeurs caractéristiques d’un protocole de communication</a:t>
            </a:r>
            <a:endParaRPr kumimoji="0" lang="fr-FR" altLang="zh-CN" sz="1400" b="0" i="0" u="none" strike="noStrike" cap="none" normalizeH="0" baseline="0" dirty="0">
              <a:ln>
                <a:noFill/>
              </a:ln>
              <a:solidFill>
                <a:schemeClr val="accent2">
                  <a:lumMod val="50000"/>
                </a:schemeClr>
              </a:solidFill>
              <a:effectLst/>
              <a:cs typeface="Arial" pitchFamily="34" charset="0"/>
            </a:endParaRPr>
          </a:p>
        </p:txBody>
      </p:sp>
      <p:sp>
        <p:nvSpPr>
          <p:cNvPr id="21" name="ZoneTexte 20"/>
          <p:cNvSpPr txBox="1"/>
          <p:nvPr/>
        </p:nvSpPr>
        <p:spPr>
          <a:xfrm>
            <a:off x="0" y="4271428"/>
            <a:ext cx="9144000" cy="338554"/>
          </a:xfrm>
          <a:prstGeom prst="rect">
            <a:avLst/>
          </a:prstGeom>
          <a:noFill/>
        </p:spPr>
        <p:txBody>
          <a:bodyPr wrap="square" rtlCol="0">
            <a:spAutoFit/>
          </a:bodyPr>
          <a:lstStyle/>
          <a:p>
            <a:r>
              <a:rPr lang="fr-FR" sz="1600" b="1" dirty="0">
                <a:solidFill>
                  <a:schemeClr val="accent2">
                    <a:lumMod val="50000"/>
                  </a:schemeClr>
                </a:solidFill>
              </a:rPr>
              <a:t>Connaissances principales associées </a:t>
            </a:r>
            <a:endParaRPr lang="fr-FR" sz="1600" b="1" dirty="0">
              <a:solidFill>
                <a:schemeClr val="accent2">
                  <a:lumMod val="50000"/>
                </a:schemeClr>
              </a:solidFill>
              <a:cs typeface="Arial" pitchFamily="34" charset="0"/>
            </a:endParaRPr>
          </a:p>
        </p:txBody>
      </p:sp>
      <p:sp>
        <p:nvSpPr>
          <p:cNvPr id="16387" name="Rectangle 3"/>
          <p:cNvSpPr>
            <a:spLocks noChangeArrowheads="1"/>
          </p:cNvSpPr>
          <p:nvPr/>
        </p:nvSpPr>
        <p:spPr bwMode="auto">
          <a:xfrm>
            <a:off x="24730" y="4602034"/>
            <a:ext cx="9144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Natures et caractéristiques des  signaux</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Paramétrage d’une chaîne d’acquisition</a:t>
            </a:r>
          </a:p>
          <a:p>
            <a:pPr lvl="0" fontAlgn="base">
              <a:spcBef>
                <a:spcPct val="0"/>
              </a:spcBef>
              <a:spcAft>
                <a:spcPct val="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Carte microcontrôleur</a:t>
            </a:r>
          </a:p>
          <a:p>
            <a:pPr lvl="0" fontAlgn="base">
              <a:spcAft>
                <a:spcPts val="600"/>
              </a:spcAft>
            </a:pPr>
            <a:r>
              <a:rPr kumimoji="0" lang="fr-FR" altLang="zh-CN" sz="1400" b="0" i="0" u="none" strike="noStrike" cap="none" normalizeH="0" baseline="0" dirty="0">
                <a:ln>
                  <a:noFill/>
                </a:ln>
                <a:solidFill>
                  <a:schemeClr val="accent2">
                    <a:lumMod val="50000"/>
                  </a:schemeClr>
                </a:solidFill>
                <a:effectLst/>
                <a:ea typeface="Arial" pitchFamily="34" charset="0"/>
                <a:cs typeface="Arial" pitchFamily="34" charset="0"/>
              </a:rPr>
              <a:t>Caractéristiques des </a:t>
            </a:r>
            <a:r>
              <a:rPr kumimoji="0" lang="fr-FR" altLang="zh-CN" sz="1400" b="0" i="0" u="none" strike="noStrike" cap="none" normalizeH="0" baseline="0" dirty="0" smtClean="0">
                <a:ln>
                  <a:noFill/>
                </a:ln>
                <a:solidFill>
                  <a:schemeClr val="accent2">
                    <a:lumMod val="50000"/>
                  </a:schemeClr>
                </a:solidFill>
                <a:effectLst/>
                <a:ea typeface="Arial" pitchFamily="34" charset="0"/>
                <a:cs typeface="Arial" pitchFamily="34" charset="0"/>
              </a:rPr>
              <a:t>signaux</a:t>
            </a:r>
          </a:p>
        </p:txBody>
      </p:sp>
      <p:grpSp>
        <p:nvGrpSpPr>
          <p:cNvPr id="35" name="Groupe 34"/>
          <p:cNvGrpSpPr/>
          <p:nvPr/>
        </p:nvGrpSpPr>
        <p:grpSpPr>
          <a:xfrm>
            <a:off x="-15737" y="-15897"/>
            <a:ext cx="9167302" cy="1243032"/>
            <a:chOff x="-15737" y="-15897"/>
            <a:chExt cx="9167302" cy="1243032"/>
          </a:xfrm>
        </p:grpSpPr>
        <p:sp>
          <p:nvSpPr>
            <p:cNvPr id="36" name="ZoneTexte 35"/>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37" name="Rectangle 36"/>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8" name="Rectangle 37"/>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9" name="Rectangle 38"/>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b="1" dirty="0">
                  <a:solidFill>
                    <a:schemeClr val="bg1"/>
                  </a:solidFill>
                  <a:latin typeface="Arial"/>
                  <a:ea typeface="Calibri"/>
                  <a:cs typeface="Times New Roman"/>
                </a:rPr>
                <a:t>Les échanges et communications  d’informations</a:t>
              </a:r>
            </a:p>
          </p:txBody>
        </p:sp>
        <p:sp>
          <p:nvSpPr>
            <p:cNvPr id="40" name="Rectangle 39"/>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1" name="Rectangle 40"/>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2" name="Rectangle 41"/>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43" name="Rectangle 42"/>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dirty="0">
                  <a:solidFill>
                    <a:prstClr val="black"/>
                  </a:solidFill>
                  <a:latin typeface="Arial"/>
                  <a:ea typeface="Calibri"/>
                  <a:cs typeface="Times New Roman"/>
                </a:rPr>
                <a:t>CHALLENGE 12H</a:t>
              </a:r>
            </a:p>
          </p:txBody>
        </p:sp>
        <p:sp>
          <p:nvSpPr>
            <p:cNvPr id="44" name="Rectangle 43"/>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45" name="Rectangle 44"/>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46" name="Rectangle 45"/>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Arial" pitchFamily="34" charset="0"/>
                  <a:cs typeface="Arial" pitchFamily="34" charset="0"/>
                </a:rPr>
                <a:t>4 semaines</a:t>
              </a:r>
            </a:p>
          </p:txBody>
        </p:sp>
        <p:sp>
          <p:nvSpPr>
            <p:cNvPr id="47" name="Rectangle 46"/>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8" name="Rectangle 47"/>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2914904" y="2643"/>
            <a:ext cx="1450376"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xmlns="" id="{613CEF9D-9740-4D59-B74F-1C9502A93D83}"/>
              </a:ext>
            </a:extLst>
          </p:cNvPr>
          <p:cNvSpPr txBox="1"/>
          <p:nvPr/>
        </p:nvSpPr>
        <p:spPr>
          <a:xfrm>
            <a:off x="6201716" y="4478923"/>
            <a:ext cx="2558104" cy="1077218"/>
          </a:xfrm>
          <a:prstGeom prst="rect">
            <a:avLst/>
          </a:prstGeom>
          <a:noFill/>
          <a:ln>
            <a:solidFill>
              <a:schemeClr val="accent1"/>
            </a:solidFill>
            <a:prstDash val="sysDash"/>
          </a:ln>
          <a:effectLst>
            <a:outerShdw blurRad="50800" dist="38100" dir="2700000" algn="tl" rotWithShape="0">
              <a:prstClr val="black">
                <a:alpha val="40000"/>
              </a:prstClr>
            </a:outerShdw>
          </a:effectLst>
        </p:spPr>
        <p:txBody>
          <a:bodyPr wrap="square" rtlCol="0">
            <a:spAutoFit/>
          </a:bodyPr>
          <a:lstStyle/>
          <a:p>
            <a:r>
              <a:rPr lang="fr-FR" sz="1600" b="1" dirty="0">
                <a:solidFill>
                  <a:schemeClr val="accent1">
                    <a:lumMod val="75000"/>
                  </a:schemeClr>
                </a:solidFill>
              </a:rPr>
              <a:t>Supports d’activités </a:t>
            </a:r>
          </a:p>
          <a:p>
            <a:pPr marL="285750" indent="-285750">
              <a:buFont typeface="Wingdings" panose="05000000000000000000" pitchFamily="2" charset="2"/>
              <a:buChar char="§"/>
            </a:pPr>
            <a:r>
              <a:rPr lang="fr-FR" sz="1600" dirty="0" smtClean="0">
                <a:solidFill>
                  <a:schemeClr val="accent1">
                    <a:lumMod val="75000"/>
                  </a:schemeClr>
                </a:solidFill>
              </a:rPr>
              <a:t>Station météorologique</a:t>
            </a:r>
            <a:endParaRPr lang="fr-FR" sz="1600" dirty="0">
              <a:solidFill>
                <a:schemeClr val="accent1">
                  <a:lumMod val="75000"/>
                </a:schemeClr>
              </a:solidFill>
            </a:endParaRPr>
          </a:p>
          <a:p>
            <a:pPr marL="285750" indent="-285750">
              <a:buFont typeface="Wingdings" panose="05000000000000000000" pitchFamily="2" charset="2"/>
              <a:buChar char="§"/>
            </a:pPr>
            <a:r>
              <a:rPr lang="fr-FR" sz="1600" dirty="0">
                <a:solidFill>
                  <a:schemeClr val="accent1">
                    <a:lumMod val="75000"/>
                  </a:schemeClr>
                </a:solidFill>
              </a:rPr>
              <a:t>Pilote </a:t>
            </a:r>
            <a:r>
              <a:rPr lang="fr-FR" sz="1600" dirty="0" smtClean="0">
                <a:solidFill>
                  <a:schemeClr val="accent1">
                    <a:lumMod val="75000"/>
                  </a:schemeClr>
                </a:solidFill>
              </a:rPr>
              <a:t>automatique</a:t>
            </a:r>
          </a:p>
          <a:p>
            <a:pPr marL="285750" indent="-285750">
              <a:buFont typeface="Wingdings" panose="05000000000000000000" pitchFamily="2" charset="2"/>
              <a:buChar char="§"/>
            </a:pPr>
            <a:r>
              <a:rPr lang="fr-FR" sz="1600" dirty="0">
                <a:solidFill>
                  <a:schemeClr val="accent1">
                    <a:lumMod val="75000"/>
                  </a:schemeClr>
                </a:solidFill>
              </a:rPr>
              <a:t>Télescope </a:t>
            </a:r>
            <a:r>
              <a:rPr lang="fr-FR" sz="1600" dirty="0" err="1" smtClean="0">
                <a:solidFill>
                  <a:schemeClr val="accent1">
                    <a:lumMod val="75000"/>
                  </a:schemeClr>
                </a:solidFill>
              </a:rPr>
              <a:t>Astrolab</a:t>
            </a:r>
            <a:endParaRPr lang="fr-FR" sz="16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15737" y="1399020"/>
            <a:ext cx="9171147" cy="5429264"/>
          </a:xfrm>
          <a:prstGeom prst="roundRect">
            <a:avLst/>
          </a:prstGeom>
          <a:solidFill>
            <a:schemeClr val="bg1">
              <a:alpha val="49804"/>
            </a:scheme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5" name="Groupe 34"/>
          <p:cNvGrpSpPr/>
          <p:nvPr/>
        </p:nvGrpSpPr>
        <p:grpSpPr>
          <a:xfrm>
            <a:off x="-15737" y="-15897"/>
            <a:ext cx="9167302" cy="1243032"/>
            <a:chOff x="-15737" y="-15897"/>
            <a:chExt cx="9167302" cy="1243032"/>
          </a:xfrm>
        </p:grpSpPr>
        <p:sp>
          <p:nvSpPr>
            <p:cNvPr id="36" name="ZoneTexte 35"/>
            <p:cNvSpPr txBox="1"/>
            <p:nvPr/>
          </p:nvSpPr>
          <p:spPr>
            <a:xfrm>
              <a:off x="7672948" y="-15897"/>
              <a:ext cx="1478617" cy="285752"/>
            </a:xfrm>
            <a:prstGeom prst="rect">
              <a:avLst/>
            </a:prstGeom>
            <a:solidFill>
              <a:srgbClr val="009999"/>
            </a:solidFill>
            <a:ln w="12700">
              <a:noFill/>
            </a:ln>
          </p:spPr>
          <p:txBody>
            <a:bodyPr wrap="square" rtlCol="0">
              <a:spAutoFit/>
            </a:bodyPr>
            <a:lstStyle/>
            <a:p>
              <a:pPr algn="ctr"/>
              <a:r>
                <a:rPr lang="fr-FR" sz="1200" dirty="0">
                  <a:solidFill>
                    <a:schemeClr val="bg1"/>
                  </a:solidFill>
                  <a:latin typeface="Arial" pitchFamily="34" charset="0"/>
                  <a:cs typeface="Arial" pitchFamily="34" charset="0"/>
                </a:rPr>
                <a:t>5 semaines</a:t>
              </a:r>
            </a:p>
          </p:txBody>
        </p:sp>
        <p:sp>
          <p:nvSpPr>
            <p:cNvPr id="37" name="Rectangle 36"/>
            <p:cNvSpPr/>
            <p:nvPr/>
          </p:nvSpPr>
          <p:spPr>
            <a:xfrm>
              <a:off x="-15737" y="269855"/>
              <a:ext cx="1588430" cy="954637"/>
            </a:xfrm>
            <a:prstGeom prst="rect">
              <a:avLst/>
            </a:prstGeom>
            <a:solidFill>
              <a:srgbClr val="00FF00">
                <a:alpha val="50196"/>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Les nouvelles mobilités individuelles</a:t>
              </a:r>
            </a:p>
          </p:txBody>
        </p:sp>
        <p:sp>
          <p:nvSpPr>
            <p:cNvPr id="38" name="Rectangle 37"/>
            <p:cNvSpPr/>
            <p:nvPr/>
          </p:nvSpPr>
          <p:spPr>
            <a:xfrm>
              <a:off x="1572692" y="264059"/>
              <a:ext cx="1361979" cy="960433"/>
            </a:xfrm>
            <a:prstGeom prst="rect">
              <a:avLst/>
            </a:prstGeom>
            <a:solidFill>
              <a:srgbClr val="00FF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prstClr val="black"/>
                  </a:solidFill>
                  <a:latin typeface="Arial"/>
                  <a:ea typeface="Calibri"/>
                  <a:cs typeface="Times New Roman"/>
                </a:rPr>
                <a:t>L’assistance pour la santé</a:t>
              </a:r>
            </a:p>
          </p:txBody>
        </p:sp>
        <p:sp>
          <p:nvSpPr>
            <p:cNvPr id="39" name="Rectangle 38"/>
            <p:cNvSpPr/>
            <p:nvPr/>
          </p:nvSpPr>
          <p:spPr>
            <a:xfrm>
              <a:off x="2930015" y="264059"/>
              <a:ext cx="1434345" cy="960433"/>
            </a:xfrm>
            <a:prstGeom prst="rect">
              <a:avLst/>
            </a:prstGeom>
            <a:solidFill>
              <a:srgbClr val="FF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Les échanges et communications  d’informations</a:t>
              </a:r>
            </a:p>
          </p:txBody>
        </p:sp>
        <p:sp>
          <p:nvSpPr>
            <p:cNvPr id="40" name="Rectangle 39"/>
            <p:cNvSpPr/>
            <p:nvPr/>
          </p:nvSpPr>
          <p:spPr>
            <a:xfrm>
              <a:off x="4987064" y="262533"/>
              <a:ext cx="1214653" cy="964602"/>
            </a:xfrm>
            <a:prstGeom prst="rect">
              <a:avLst/>
            </a:prstGeom>
            <a:solidFill>
              <a:srgbClr val="0000FF">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Les objets connectés</a:t>
              </a:r>
            </a:p>
          </p:txBody>
        </p:sp>
        <p:sp>
          <p:nvSpPr>
            <p:cNvPr id="41" name="Rectangle 40"/>
            <p:cNvSpPr/>
            <p:nvPr/>
          </p:nvSpPr>
          <p:spPr>
            <a:xfrm>
              <a:off x="6201716" y="267972"/>
              <a:ext cx="1471233" cy="959163"/>
            </a:xfrm>
            <a:prstGeom prst="rect">
              <a:avLst/>
            </a:prstGeom>
            <a:solidFill>
              <a:srgbClr val="FF0000">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pPr>
              <a:r>
                <a:rPr lang="fr-FR" sz="1200" dirty="0">
                  <a:solidFill>
                    <a:schemeClr val="bg1"/>
                  </a:solidFill>
                  <a:latin typeface="Arial"/>
                  <a:ea typeface="Calibri"/>
                  <a:cs typeface="Times New Roman"/>
                </a:rPr>
                <a:t>Des applications nomades à l’intelligence artificielle</a:t>
              </a:r>
            </a:p>
          </p:txBody>
        </p:sp>
        <p:sp>
          <p:nvSpPr>
            <p:cNvPr id="42" name="Rectangle 41"/>
            <p:cNvSpPr/>
            <p:nvPr/>
          </p:nvSpPr>
          <p:spPr>
            <a:xfrm>
              <a:off x="7672949" y="269855"/>
              <a:ext cx="1478616" cy="957280"/>
            </a:xfrm>
            <a:prstGeom prst="rect">
              <a:avLst/>
            </a:prstGeom>
            <a:solidFill>
              <a:srgbClr val="009999">
                <a:alpha val="5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fr-FR" sz="1200" dirty="0">
                  <a:solidFill>
                    <a:schemeClr val="bg1"/>
                  </a:solidFill>
                  <a:latin typeface="Arial"/>
                  <a:ea typeface="Calibri"/>
                  <a:cs typeface="Times New Roman"/>
                </a:rPr>
                <a:t>L’assistance aux personnes </a:t>
              </a:r>
            </a:p>
          </p:txBody>
        </p:sp>
        <p:sp>
          <p:nvSpPr>
            <p:cNvPr id="43" name="Rectangle 42"/>
            <p:cNvSpPr/>
            <p:nvPr/>
          </p:nvSpPr>
          <p:spPr>
            <a:xfrm>
              <a:off x="4362149" y="-8635"/>
              <a:ext cx="623368" cy="1233230"/>
            </a:xfrm>
            <a:prstGeom prst="rect">
              <a:avLst/>
            </a:prstGeom>
            <a:solidFill>
              <a:schemeClr val="bg1">
                <a:alpha val="50196"/>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fr-FR" sz="1200" b="1" dirty="0">
                  <a:solidFill>
                    <a:prstClr val="black"/>
                  </a:solidFill>
                  <a:latin typeface="Arial"/>
                  <a:ea typeface="Calibri"/>
                  <a:cs typeface="Times New Roman"/>
                </a:rPr>
                <a:t>CHALLENGE 12H</a:t>
              </a:r>
            </a:p>
          </p:txBody>
        </p:sp>
        <p:sp>
          <p:nvSpPr>
            <p:cNvPr id="44" name="Rectangle 43"/>
            <p:cNvSpPr/>
            <p:nvPr/>
          </p:nvSpPr>
          <p:spPr>
            <a:xfrm>
              <a:off x="-15737" y="-11546"/>
              <a:ext cx="1588430" cy="277232"/>
            </a:xfrm>
            <a:prstGeom prst="rect">
              <a:avLst/>
            </a:prstGeom>
            <a:solidFill>
              <a:srgbClr val="00F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6 semaines</a:t>
              </a:r>
            </a:p>
          </p:txBody>
        </p:sp>
        <p:sp>
          <p:nvSpPr>
            <p:cNvPr id="45" name="Rectangle 44"/>
            <p:cNvSpPr/>
            <p:nvPr/>
          </p:nvSpPr>
          <p:spPr>
            <a:xfrm>
              <a:off x="1574540" y="-9555"/>
              <a:ext cx="1360132" cy="279410"/>
            </a:xfrm>
            <a:prstGeom prst="rect">
              <a:avLst/>
            </a:prstGeom>
            <a:solidFill>
              <a:srgbClr val="00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itchFamily="34" charset="0"/>
                  <a:cs typeface="Arial" pitchFamily="34" charset="0"/>
                </a:rPr>
                <a:t>5 semaines</a:t>
              </a:r>
            </a:p>
          </p:txBody>
        </p:sp>
        <p:sp>
          <p:nvSpPr>
            <p:cNvPr id="46" name="Rectangle 45"/>
            <p:cNvSpPr/>
            <p:nvPr/>
          </p:nvSpPr>
          <p:spPr>
            <a:xfrm>
              <a:off x="2934672" y="-7170"/>
              <a:ext cx="1430607" cy="271229"/>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7" name="Rectangle 46"/>
            <p:cNvSpPr/>
            <p:nvPr/>
          </p:nvSpPr>
          <p:spPr>
            <a:xfrm>
              <a:off x="4987064" y="-8635"/>
              <a:ext cx="1214654" cy="271229"/>
            </a:xfrm>
            <a:prstGeom prst="rect">
              <a:avLst/>
            </a:prstGeom>
            <a:solidFill>
              <a:srgbClr val="00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4 semaines</a:t>
              </a:r>
            </a:p>
          </p:txBody>
        </p:sp>
        <p:sp>
          <p:nvSpPr>
            <p:cNvPr id="48" name="Rectangle 47"/>
            <p:cNvSpPr/>
            <p:nvPr/>
          </p:nvSpPr>
          <p:spPr>
            <a:xfrm>
              <a:off x="6201717" y="-10984"/>
              <a:ext cx="1471232" cy="280839"/>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Arial" pitchFamily="34" charset="0"/>
                  <a:cs typeface="Arial" pitchFamily="34" charset="0"/>
                </a:rPr>
                <a:t>5 semaines</a:t>
              </a:r>
            </a:p>
          </p:txBody>
        </p:sp>
      </p:grpSp>
      <p:sp>
        <p:nvSpPr>
          <p:cNvPr id="49" name="Rectangle à coins arrondis 48"/>
          <p:cNvSpPr/>
          <p:nvPr/>
        </p:nvSpPr>
        <p:spPr>
          <a:xfrm>
            <a:off x="4362150" y="-15897"/>
            <a:ext cx="623368" cy="1224492"/>
          </a:xfrm>
          <a:prstGeom prst="roundRect">
            <a:avLst/>
          </a:prstGeom>
          <a:no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0" name="Rectangle 1"/>
          <p:cNvSpPr>
            <a:spLocks noChangeArrowheads="1"/>
          </p:cNvSpPr>
          <p:nvPr/>
        </p:nvSpPr>
        <p:spPr bwMode="auto">
          <a:xfrm>
            <a:off x="0" y="2142361"/>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600" b="1" dirty="0">
                <a:ea typeface="Calibri" pitchFamily="34" charset="0"/>
                <a:cs typeface="Arial" pitchFamily="34" charset="0"/>
              </a:rPr>
              <a:t>Organisation : 3 </a:t>
            </a:r>
            <a:r>
              <a:rPr kumimoji="0" lang="fr-FR" sz="1600" b="1" i="0" u="none" strike="noStrike" cap="none" normalizeH="0" baseline="0" dirty="0">
                <a:ln>
                  <a:noFill/>
                </a:ln>
                <a:solidFill>
                  <a:schemeClr val="tx1"/>
                </a:solidFill>
                <a:effectLst/>
                <a:ea typeface="Calibri" pitchFamily="34" charset="0"/>
                <a:cs typeface="Arial" pitchFamily="34" charset="0"/>
              </a:rPr>
              <a:t>x (2h + 2h) ou 3 x 4h en effectif réduit  (fonction</a:t>
            </a:r>
            <a:r>
              <a:rPr kumimoji="0" lang="fr-FR" sz="1600" b="1" i="0" u="none" strike="noStrike" cap="none" normalizeH="0" dirty="0">
                <a:ln>
                  <a:noFill/>
                </a:ln>
                <a:solidFill>
                  <a:schemeClr val="tx1"/>
                </a:solidFill>
                <a:effectLst/>
                <a:ea typeface="Calibri" pitchFamily="34" charset="0"/>
                <a:cs typeface="Arial" pitchFamily="34" charset="0"/>
              </a:rPr>
              <a:t> de l’autonomie des établissements)</a:t>
            </a:r>
            <a:endParaRPr kumimoji="0" lang="fr-FR" sz="1600" b="0" i="0" u="none" strike="noStrike" cap="none" normalizeH="0" baseline="0" dirty="0">
              <a:ln>
                <a:noFill/>
              </a:ln>
              <a:solidFill>
                <a:schemeClr val="tx1"/>
              </a:solidFill>
              <a:effectLst/>
              <a:cs typeface="Arial" pitchFamily="34" charset="0"/>
            </a:endParaRPr>
          </a:p>
        </p:txBody>
      </p:sp>
      <p:sp>
        <p:nvSpPr>
          <p:cNvPr id="51" name="ZoneTexte 50"/>
          <p:cNvSpPr txBox="1"/>
          <p:nvPr/>
        </p:nvSpPr>
        <p:spPr>
          <a:xfrm>
            <a:off x="-14160" y="1418278"/>
            <a:ext cx="9144000" cy="461665"/>
          </a:xfrm>
          <a:prstGeom prst="rect">
            <a:avLst/>
          </a:prstGeom>
          <a:noFill/>
        </p:spPr>
        <p:txBody>
          <a:bodyPr wrap="square" rtlCol="0">
            <a:spAutoFit/>
          </a:bodyPr>
          <a:lstStyle/>
          <a:p>
            <a:pPr algn="ctr"/>
            <a:r>
              <a:rPr lang="fr-FR" sz="2400" b="1" dirty="0">
                <a:solidFill>
                  <a:schemeClr val="accent2">
                    <a:lumMod val="50000"/>
                  </a:schemeClr>
                </a:solidFill>
                <a:ea typeface="Calibri"/>
                <a:cs typeface="Times New Roman"/>
              </a:rPr>
              <a:t>Première - Challenge</a:t>
            </a:r>
          </a:p>
        </p:txBody>
      </p:sp>
      <p:pic>
        <p:nvPicPr>
          <p:cNvPr id="21" name="Image 20"/>
          <p:cNvPicPr>
            <a:picLocks noChangeAspect="1"/>
          </p:cNvPicPr>
          <p:nvPr/>
        </p:nvPicPr>
        <p:blipFill rotWithShape="1">
          <a:blip r:embed="rId3"/>
          <a:srcRect l="8263" t="24832" r="57087" b="36001"/>
          <a:stretch/>
        </p:blipFill>
        <p:spPr>
          <a:xfrm>
            <a:off x="3347864" y="2622405"/>
            <a:ext cx="4970475" cy="1580179"/>
          </a:xfrm>
          <a:prstGeom prst="rect">
            <a:avLst/>
          </a:prstGeom>
        </p:spPr>
      </p:pic>
      <p:pic>
        <p:nvPicPr>
          <p:cNvPr id="2" name="Image 1"/>
          <p:cNvPicPr>
            <a:picLocks noChangeAspect="1"/>
          </p:cNvPicPr>
          <p:nvPr/>
        </p:nvPicPr>
        <p:blipFill rotWithShape="1">
          <a:blip r:embed="rId4"/>
          <a:srcRect l="19288" t="22000" r="68900" b="24801"/>
          <a:stretch/>
        </p:blipFill>
        <p:spPr>
          <a:xfrm>
            <a:off x="323528" y="2627012"/>
            <a:ext cx="2880320" cy="3648405"/>
          </a:xfrm>
          <a:prstGeom prst="rect">
            <a:avLst/>
          </a:prstGeom>
        </p:spPr>
      </p:pic>
      <p:pic>
        <p:nvPicPr>
          <p:cNvPr id="3" name="Image 2"/>
          <p:cNvPicPr>
            <a:picLocks noChangeAspect="1"/>
          </p:cNvPicPr>
          <p:nvPr/>
        </p:nvPicPr>
        <p:blipFill rotWithShape="1">
          <a:blip r:embed="rId5"/>
          <a:srcRect l="13775" t="8852" r="56300" b="52800"/>
          <a:stretch/>
        </p:blipFill>
        <p:spPr>
          <a:xfrm>
            <a:off x="3231822" y="4370894"/>
            <a:ext cx="5184576" cy="186863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3303</TotalTime>
  <Words>6273</Words>
  <Application>Microsoft Office PowerPoint</Application>
  <PresentationFormat>Affichage à l'écran (4:3)</PresentationFormat>
  <Paragraphs>2578</Paragraphs>
  <Slides>31</Slides>
  <Notes>31</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Isabelle</dc:creator>
  <cp:lastModifiedBy>Philippe Onesti</cp:lastModifiedBy>
  <cp:revision>332</cp:revision>
  <dcterms:created xsi:type="dcterms:W3CDTF">2018-12-10T18:43:06Z</dcterms:created>
  <dcterms:modified xsi:type="dcterms:W3CDTF">2019-01-16T06:07:41Z</dcterms:modified>
</cp:coreProperties>
</file>