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7" r:id="rId4"/>
    <p:sldId id="265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33"/>
    <a:srgbClr val="996633"/>
    <a:srgbClr val="FF9900"/>
    <a:srgbClr val="CC3300"/>
    <a:srgbClr val="FF0066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44A-7959-4C1E-8A28-680E540532EA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36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0BE9-C2CA-4B8C-994E-2A63F38902E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858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8F0F-9E99-4B7A-B175-48A5616C25C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359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E8A-17C6-479B-BFD9-A46DE1A69AA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4965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D8A5-7E97-435C-A964-FCB535E6A524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212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2B9-42DB-4DC1-BA91-4E68DE5BA1AA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750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64E0-F9C6-412E-AE62-AC12247A894E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29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C0E-1463-451E-9E1B-A5262AB61E52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3522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1975-7F3C-4E28-B883-6D56C9BADC2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017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96EF-7481-4E75-B26F-7A22CEF594E1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46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F9B7-C503-49FC-B935-3F74FCF94E0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7050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45F2161-9F9A-44B3-AA69-680482E8463D}" type="slidenum">
              <a:rPr lang="fr-FR" altLang="fr-FR" smtClean="0">
                <a:latin typeface="Book Antiqua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38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400" dirty="0" smtClean="0"/>
              <a:t>le préambule du programme au lycée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Stage nouveaux programmes de lycée</a:t>
            </a:r>
          </a:p>
          <a:p>
            <a:r>
              <a:rPr lang="fr-FR" sz="1800" dirty="0" smtClean="0"/>
              <a:t>2018-2019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E44A-7959-4C1E-8A28-680E540532EA}" type="slidenum">
              <a:rPr lang="fr-FR" altLang="fr-FR" smtClean="0"/>
              <a:pPr/>
              <a:t>1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6646980"/>
            <a:ext cx="29674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M. Barde. Formateur académique. Aix-Marseille. 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5464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Préambule des programmes de </a:t>
            </a:r>
            <a:r>
              <a:rPr lang="fr-FR" dirty="0" err="1"/>
              <a:t>2</a:t>
            </a:r>
            <a:r>
              <a:rPr lang="fr-FR" baseline="30000" dirty="0" err="1"/>
              <a:t>nde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E8A-17C6-479B-BFD9-A46DE1A69AA9}" type="slidenum">
              <a:rPr lang="fr-FR" altLang="fr-FR" smtClean="0"/>
              <a:pPr/>
              <a:t>2</a:t>
            </a:fld>
            <a:endParaRPr lang="fr-FR" alt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07689"/>
            <a:ext cx="611560" cy="35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77557"/>
            <a:ext cx="1647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6" y="1280404"/>
            <a:ext cx="1026489" cy="73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4864"/>
            <a:ext cx="7717032" cy="465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9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Préambule des programmes de </a:t>
            </a:r>
            <a:r>
              <a:rPr lang="fr-FR" dirty="0" err="1" smtClean="0"/>
              <a:t>2</a:t>
            </a:r>
            <a:r>
              <a:rPr lang="fr-FR" baseline="30000" dirty="0" err="1" smtClean="0"/>
              <a:t>nde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574491" cy="5301208"/>
          </a:xfrm>
        </p:spPr>
        <p:txBody>
          <a:bodyPr>
            <a:noAutofit/>
          </a:bodyPr>
          <a:lstStyle/>
          <a:p>
            <a:pPr algn="just"/>
            <a:r>
              <a:rPr lang="fr-FR" sz="1500" dirty="0"/>
              <a:t>Dans la continuité du collège, le programme de physique-chimie de la classe de seconde vise à faire pratiquer les méthodes et démarches de ces deux sciences en mettant particulièrement en avant la </a:t>
            </a:r>
            <a:r>
              <a:rPr lang="fr-FR" sz="1500" b="1" dirty="0"/>
              <a:t>pratique expérimentale </a:t>
            </a:r>
            <a:r>
              <a:rPr lang="fr-FR" sz="1500" dirty="0"/>
              <a:t>et l'activité de </a:t>
            </a:r>
            <a:r>
              <a:rPr lang="fr-FR" sz="1500" b="1" dirty="0"/>
              <a:t>modélisation</a:t>
            </a:r>
            <a:r>
              <a:rPr lang="fr-FR" sz="1500" dirty="0"/>
              <a:t>. L'objectif est de donner aux élèves une vision intéressante et authentique de la physique-chimie. </a:t>
            </a:r>
          </a:p>
          <a:p>
            <a:pPr algn="just"/>
            <a:r>
              <a:rPr lang="fr-FR" sz="1500" dirty="0"/>
              <a:t>Le programme accorde une place importante aux </a:t>
            </a:r>
            <a:r>
              <a:rPr lang="fr-FR" sz="1500" b="1" dirty="0"/>
              <a:t>concepts </a:t>
            </a:r>
            <a:r>
              <a:rPr lang="fr-FR" sz="1500" dirty="0"/>
              <a:t>et en propose une approche concrète et </a:t>
            </a:r>
            <a:r>
              <a:rPr lang="fr-FR" sz="1500" b="1" dirty="0"/>
              <a:t>contextualisée</a:t>
            </a:r>
            <a:r>
              <a:rPr lang="fr-FR" sz="1500" dirty="0"/>
              <a:t>. Il porte l'ambition de permettre aux élèves d’accéder à une bonne compréhension des phénomènes étudiés et de leur faire percevoir la portée unificatrice et universelle des lois et concepts de la physique-chimie. La démarche de </a:t>
            </a:r>
            <a:r>
              <a:rPr lang="fr-FR" sz="1500" b="1" dirty="0"/>
              <a:t>modélisation </a:t>
            </a:r>
            <a:r>
              <a:rPr lang="fr-FR" sz="1500" dirty="0"/>
              <a:t>occupe une place centrale dans l'activité des physiciens et des chimistes pour </a:t>
            </a:r>
            <a:r>
              <a:rPr lang="fr-FR" sz="1500" b="1" dirty="0">
                <a:solidFill>
                  <a:schemeClr val="accent4"/>
                </a:solidFill>
              </a:rPr>
              <a:t>établir un lien entre le « monde » des objets, des expériences, des faits et le « monde » des modèles et des théories</a:t>
            </a:r>
            <a:r>
              <a:rPr lang="fr-FR" sz="1500" dirty="0"/>
              <a:t>. Aussi l'enseignement proposé s'attache-t-il à introduire les principaux éléments constitutifs de cette démarche, tels que : simplifier la situation initiale ; établir des relations entre grandeurs ; </a:t>
            </a:r>
            <a:r>
              <a:rPr lang="fr-FR" sz="1500" b="1" dirty="0">
                <a:solidFill>
                  <a:schemeClr val="accent4"/>
                </a:solidFill>
              </a:rPr>
              <a:t>choisir un modèle adapté pour expliquer des faits ; effectuer des prévisions et les confronter aux faits ; recourir à une simulation pour expérimenter sur un modèle </a:t>
            </a:r>
            <a:r>
              <a:rPr lang="fr-FR" sz="1500" dirty="0">
                <a:solidFill>
                  <a:schemeClr val="accent4"/>
                </a:solidFill>
              </a:rPr>
              <a:t>;</a:t>
            </a:r>
            <a:r>
              <a:rPr lang="fr-FR" sz="1500" dirty="0"/>
              <a:t> choisir, concevoir et mettre en </a:t>
            </a:r>
            <a:r>
              <a:rPr lang="fr-FR" sz="1500" dirty="0" smtClean="0"/>
              <a:t>œuvre </a:t>
            </a:r>
            <a:r>
              <a:rPr lang="fr-FR" sz="1500" dirty="0"/>
              <a:t>un </a:t>
            </a:r>
            <a:r>
              <a:rPr lang="fr-FR" sz="1500" b="1" dirty="0"/>
              <a:t>dispositif expérimental </a:t>
            </a:r>
            <a:r>
              <a:rPr lang="fr-FR" sz="1500" dirty="0"/>
              <a:t>pour tester une loi. </a:t>
            </a:r>
          </a:p>
          <a:p>
            <a:pPr algn="just"/>
            <a:r>
              <a:rPr lang="fr-FR" sz="1500" dirty="0"/>
              <a:t>Une telle approche, dans laquelle le </a:t>
            </a:r>
            <a:r>
              <a:rPr lang="fr-FR" sz="1500" b="1" dirty="0"/>
              <a:t>raisonnement </a:t>
            </a:r>
            <a:r>
              <a:rPr lang="fr-FR" sz="1500" dirty="0"/>
              <a:t>occupe une place centrale, permet de construire une image fidèle de ce que sera un enseignement de physique-chimie proposé en cycle terminal ou au-delà, dans une formation post-baccalauréat. Le programme de seconde permet ainsi à tous les élèves de formuler des choix éclairés en matière de parcours de formation en classe de première générale ou technologique et de suivre avec profit l’« Enseignement scientifique » proposé dans le tronc commun de formation du cycle terminal de la voie générale.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E8A-17C6-479B-BFD9-A46DE1A69AA9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826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L’esprit de la réforme du lycée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E8A-17C6-479B-BFD9-A46DE1A69AA9}" type="slidenum">
              <a:rPr lang="fr-FR" altLang="fr-FR" smtClean="0"/>
              <a:pPr/>
              <a:t>4</a:t>
            </a:fld>
            <a:endParaRPr lang="fr-FR" altLang="fr-FR"/>
          </a:p>
        </p:txBody>
      </p:sp>
      <p:sp>
        <p:nvSpPr>
          <p:cNvPr id="6" name="Rectangle 5"/>
          <p:cNvSpPr/>
          <p:nvPr/>
        </p:nvSpPr>
        <p:spPr>
          <a:xfrm>
            <a:off x="180528" y="499401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 « </a:t>
            </a:r>
            <a:r>
              <a:rPr lang="fr-FR" sz="2800" dirty="0" smtClean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Monde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 » des objets, des expériences, des faits </a:t>
            </a:r>
          </a:p>
        </p:txBody>
      </p:sp>
      <p:sp>
        <p:nvSpPr>
          <p:cNvPr id="7" name="Rectangle 6"/>
          <p:cNvSpPr/>
          <p:nvPr/>
        </p:nvSpPr>
        <p:spPr>
          <a:xfrm>
            <a:off x="4799467" y="3577595"/>
            <a:ext cx="2598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990033"/>
                </a:solidFill>
                <a:latin typeface="Arial Rounded MT Bold" panose="020F0704030504030204" pitchFamily="34" charset="0"/>
              </a:rPr>
              <a:t>Compétences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966693" y="2497819"/>
            <a:ext cx="1888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Méthodes</a:t>
            </a:r>
            <a:endParaRPr lang="fr-FR" sz="28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48971" y="3049796"/>
            <a:ext cx="2679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CC0000"/>
                </a:solidFill>
                <a:latin typeface="Arial Rounded MT Bold" panose="020F0704030504030204" pitchFamily="34" charset="0"/>
              </a:rPr>
              <a:t>Raisonnement</a:t>
            </a:r>
            <a:endParaRPr lang="fr-FR" sz="2800" dirty="0">
              <a:solidFill>
                <a:srgbClr val="CC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32248" y="2774723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dirty="0" smtClean="0">
                <a:solidFill>
                  <a:srgbClr val="660033"/>
                </a:solidFill>
                <a:latin typeface="Arial Rounded MT Bold" panose="020F0704030504030204" pitchFamily="34" charset="0"/>
              </a:rPr>
              <a:t>Pratique </a:t>
            </a:r>
            <a:r>
              <a:rPr lang="fr-FR" sz="2800" dirty="0">
                <a:solidFill>
                  <a:srgbClr val="660033"/>
                </a:solidFill>
                <a:latin typeface="Arial Rounded MT Bold" panose="020F0704030504030204" pitchFamily="34" charset="0"/>
              </a:rPr>
              <a:t>expérimentale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38599" y="4256509"/>
            <a:ext cx="2389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Modélisation</a:t>
            </a:r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69659" y="3752453"/>
            <a:ext cx="19400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996633"/>
                </a:solidFill>
                <a:latin typeface="Arial Rounded MT Bold" panose="020F0704030504030204" pitchFamily="34" charset="0"/>
              </a:rPr>
              <a:t>Concepts </a:t>
            </a:r>
            <a:endParaRPr lang="fr-FR" sz="2800" dirty="0">
              <a:solidFill>
                <a:srgbClr val="99663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38435" y="4777988"/>
            <a:ext cx="2778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CC3300"/>
                </a:solidFill>
                <a:latin typeface="Arial Rounded MT Bold" panose="020F0704030504030204" pitchFamily="34" charset="0"/>
              </a:rPr>
              <a:t>Contextualisée</a:t>
            </a:r>
            <a:endParaRPr lang="fr-FR" sz="2800" dirty="0">
              <a:solidFill>
                <a:srgbClr val="CC33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00710" y="4541164"/>
            <a:ext cx="2259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 smtClean="0">
                <a:solidFill>
                  <a:srgbClr val="FF9900"/>
                </a:solidFill>
                <a:latin typeface="Arial Rounded MT Bold" panose="020F0704030504030204" pitchFamily="34" charset="0"/>
              </a:rPr>
              <a:t>Démarches </a:t>
            </a:r>
            <a:endParaRPr lang="fr-FR" sz="2800" dirty="0">
              <a:solidFill>
                <a:srgbClr val="FF99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28192" y="5282044"/>
            <a:ext cx="73448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« 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Monde</a:t>
            </a: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 » des modèles et des 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théories</a:t>
            </a: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77557"/>
            <a:ext cx="1647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6" y="1280404"/>
            <a:ext cx="1026489" cy="73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700710" y="3301011"/>
            <a:ext cx="1636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Notions</a:t>
            </a:r>
            <a:endParaRPr lang="fr-FR" sz="28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80729" y="4057908"/>
            <a:ext cx="1643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Modèles</a:t>
            </a:r>
            <a:endParaRPr lang="fr-FR" sz="2800" dirty="0">
              <a:solidFill>
                <a:schemeClr val="accent3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2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366</Words>
  <Application>Microsoft Office PowerPoint</Application>
  <PresentationFormat>Affichage à l'écran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Clarté</vt:lpstr>
      <vt:lpstr>le préambule du programme au lycée</vt:lpstr>
      <vt:lpstr>Préambule des programmes de 2nde </vt:lpstr>
      <vt:lpstr>Préambule des programmes de 2nde </vt:lpstr>
      <vt:lpstr>L’esprit de la réforme du lycée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réforme du collège</dc:title>
  <dc:creator>Michel BARDE</dc:creator>
  <cp:lastModifiedBy>Michel BARDE</cp:lastModifiedBy>
  <cp:revision>17</cp:revision>
  <dcterms:created xsi:type="dcterms:W3CDTF">2019-02-22T15:34:33Z</dcterms:created>
  <dcterms:modified xsi:type="dcterms:W3CDTF">2019-02-28T10:53:32Z</dcterms:modified>
</cp:coreProperties>
</file>