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353" r:id="rId2"/>
    <p:sldId id="354" r:id="rId3"/>
    <p:sldId id="554" r:id="rId4"/>
    <p:sldId id="549" r:id="rId5"/>
    <p:sldId id="600" r:id="rId6"/>
    <p:sldId id="601" r:id="rId7"/>
    <p:sldId id="594" r:id="rId8"/>
    <p:sldId id="552" r:id="rId9"/>
  </p:sldIdLst>
  <p:sldSz cx="9906000" cy="6858000" type="A4"/>
  <p:notesSz cx="6888163" cy="9623425"/>
  <p:custShowLst>
    <p:custShow name="Diaporama personnalisé 1" id="0">
      <p:sldLst/>
    </p:custShow>
  </p:custShowLst>
  <p:defaultTextStyle>
    <a:defPPr>
      <a:defRPr lang="fr-FR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1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62D"/>
    <a:srgbClr val="FF33CC"/>
    <a:srgbClr val="FFFF00"/>
    <a:srgbClr val="FFFFFF"/>
    <a:srgbClr val="CC0000"/>
    <a:srgbClr val="FCF4F2"/>
    <a:srgbClr val="FFCC99"/>
    <a:srgbClr val="99FF33"/>
    <a:srgbClr val="FFFF66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76" autoAdjust="0"/>
    <p:restoredTop sz="88686" autoAdjust="0"/>
  </p:normalViewPr>
  <p:slideViewPr>
    <p:cSldViewPr>
      <p:cViewPr varScale="1">
        <p:scale>
          <a:sx n="70" d="100"/>
          <a:sy n="70" d="100"/>
        </p:scale>
        <p:origin x="252" y="48"/>
      </p:cViewPr>
      <p:guideLst>
        <p:guide orient="horz" pos="2160"/>
        <p:guide pos="3120"/>
      </p:guideLst>
    </p:cSldViewPr>
  </p:slideViewPr>
  <p:outlineViewPr>
    <p:cViewPr>
      <p:scale>
        <a:sx n="75" d="100"/>
        <a:sy n="75" d="100"/>
      </p:scale>
      <p:origin x="0" y="-642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312" y="-126"/>
      </p:cViewPr>
      <p:guideLst>
        <p:guide orient="horz" pos="3031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i="1"/>
            </a:lvl1pPr>
          </a:lstStyle>
          <a:p>
            <a:endParaRPr lang="fr-FR" alt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fr-FR" alt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2575"/>
            <a:ext cx="29845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i="1"/>
            </a:lvl1pPr>
          </a:lstStyle>
          <a:p>
            <a:endParaRPr lang="fr-FR" alt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172575"/>
            <a:ext cx="29845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8924DCF1-D951-4F9D-A282-1246B0287498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076575" y="9170988"/>
            <a:ext cx="736600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fr-FR" altLang="fr-FR" sz="1200">
                <a:latin typeface="Book Antiqua" pitchFamily="18" charset="0"/>
              </a:rPr>
              <a:t>Page </a:t>
            </a:r>
            <a:fld id="{F864FB71-882A-4BFA-9928-BA239D5E3314}" type="slidenum">
              <a:rPr lang="fr-FR" altLang="fr-FR" sz="1200">
                <a:latin typeface="Book Antiqua" pitchFamily="18" charset="0"/>
              </a:rPr>
              <a:pPr algn="ctr">
                <a:lnSpc>
                  <a:spcPct val="90000"/>
                </a:lnSpc>
              </a:pPr>
              <a:t>‹N°›</a:t>
            </a:fld>
            <a:endParaRPr lang="fr-FR" altLang="fr-FR" sz="120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027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>
              <a:defRPr sz="1000" i="1">
                <a:latin typeface="Times New Roman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>
                <a:latin typeface="Times New Roman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2575"/>
            <a:ext cx="29845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>
              <a:defRPr sz="1000" i="1">
                <a:latin typeface="Times New Roman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172575"/>
            <a:ext cx="29845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>
                <a:latin typeface="Times New Roman" pitchFamily="18" charset="0"/>
              </a:defRPr>
            </a:lvl1pPr>
          </a:lstStyle>
          <a:p>
            <a:fld id="{4B003334-9E53-46DC-8280-1A3B159CA0A7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076575" y="9170988"/>
            <a:ext cx="736600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fr-FR" altLang="fr-FR" sz="1200">
                <a:latin typeface="Book Antiqua" pitchFamily="18" charset="0"/>
              </a:rPr>
              <a:t>Page </a:t>
            </a:r>
            <a:fld id="{1059F90A-CE32-45B0-B362-6607BE108431}" type="slidenum">
              <a:rPr lang="fr-FR" altLang="fr-FR" sz="1200">
                <a:latin typeface="Book Antiqua" pitchFamily="18" charset="0"/>
              </a:rPr>
              <a:pPr algn="ctr">
                <a:lnSpc>
                  <a:spcPct val="90000"/>
                </a:lnSpc>
              </a:pPr>
              <a:t>‹N°›</a:t>
            </a:fld>
            <a:endParaRPr lang="fr-FR" altLang="fr-FR" sz="1200">
              <a:latin typeface="Book Antiqua" pitchFamily="18" charset="0"/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377825"/>
            <a:ext cx="6205537" cy="42973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573588"/>
            <a:ext cx="5049837" cy="405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Corps du texte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6745513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Fait</a:t>
            </a:r>
            <a:r>
              <a:rPr lang="fr-FR" dirty="0" smtClean="0"/>
              <a:t> : ce n’est pas un </a:t>
            </a:r>
            <a:r>
              <a:rPr lang="fr-FR" b="1" dirty="0" smtClean="0"/>
              <a:t>fait brut </a:t>
            </a:r>
            <a:r>
              <a:rPr lang="fr-FR" dirty="0" smtClean="0"/>
              <a:t>qui est reçu passivement (contemplation du réel).</a:t>
            </a:r>
          </a:p>
          <a:p>
            <a:r>
              <a:rPr lang="fr-FR" dirty="0" smtClean="0"/>
              <a:t>Un </a:t>
            </a:r>
            <a:r>
              <a:rPr lang="fr-FR" b="1" dirty="0" smtClean="0"/>
              <a:t>fait scientifique </a:t>
            </a:r>
            <a:r>
              <a:rPr lang="fr-FR" dirty="0" smtClean="0"/>
              <a:t>fait intervenir un cadre théorique</a:t>
            </a:r>
          </a:p>
          <a:p>
            <a:r>
              <a:rPr lang="fr-FR" dirty="0" smtClean="0"/>
              <a:t>Le fait scientifique</a:t>
            </a:r>
            <a:r>
              <a:rPr lang="fr-FR" baseline="0" dirty="0" smtClean="0"/>
              <a:t> est une construction. </a:t>
            </a:r>
          </a:p>
          <a:p>
            <a:r>
              <a:rPr lang="fr-FR" baseline="0" dirty="0" smtClean="0"/>
              <a:t>Pendant longtemps on a cru que les fossiles étaient des êtres vivants avortés, apparus à partir de la roche, puis des objets abandonnés par des pèlerins, ou bien des animaux morts lors du déluge. </a:t>
            </a:r>
          </a:p>
          <a:p>
            <a:r>
              <a:rPr lang="fr-FR" baseline="0" dirty="0" smtClean="0"/>
              <a:t>Le fait qu’il soit un vestige de l’évolution n’apparaît évident à nos yeux qu’au regard de la théorie dont nous disposons. 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03334-9E53-46DC-8280-1A3B159CA0A7}" type="slidenum">
              <a:rPr lang="fr-FR" altLang="fr-FR" smtClean="0"/>
              <a:pPr/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34722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371601"/>
            <a:ext cx="850265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3505200"/>
            <a:ext cx="6934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44A-7959-4C1E-8A28-680E540532EA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742950" y="3398520"/>
            <a:ext cx="850265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0BE9-C2CA-4B8C-994E-2A63F38902E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609600"/>
            <a:ext cx="222885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0"/>
            <a:ext cx="652145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8F0F-9E99-4B7A-B175-48A5616C25C4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8E8A-17C6-479B-BFD9-A46DE1A69AA9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2362201"/>
            <a:ext cx="84201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626865"/>
            <a:ext cx="84201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D8A5-7E97-435C-A964-FCB535E6A524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92480" y="4599432"/>
            <a:ext cx="850265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73352"/>
            <a:ext cx="437515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73352"/>
            <a:ext cx="437515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A2B9-42DB-4DC1-BA91-4E68DE5BA1AA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76400"/>
            <a:ext cx="425958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438400"/>
            <a:ext cx="42595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1120" y="1676400"/>
            <a:ext cx="425958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1120" y="2438400"/>
            <a:ext cx="42595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64E0-F9C6-412E-AE62-AC12247A894E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598850" y="4045790"/>
            <a:ext cx="4709160" cy="86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C0E-1463-451E-9E1B-A5262AB61E52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1975-7F3C-4E28-B883-6D56C9BADC2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92080"/>
            <a:ext cx="2318004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450" y="792080"/>
            <a:ext cx="619125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2130553"/>
            <a:ext cx="2318004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96EF-7481-4E75-B26F-7A22CEF594E1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18201" y="3580140"/>
            <a:ext cx="5577840" cy="172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92480"/>
            <a:ext cx="232123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96827" y="838201"/>
            <a:ext cx="6396423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2133600"/>
            <a:ext cx="2318004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F9B7-C503-49FC-B935-3F74FCF94E0E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906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533400"/>
            <a:ext cx="8915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18288"/>
            <a:ext cx="31369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14750" y="18288"/>
            <a:ext cx="4457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5000" y="18288"/>
            <a:ext cx="1155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45F2161-9F9A-44B3-AA69-680482E8463D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400" dirty="0" smtClean="0"/>
              <a:t>les deux mondes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Stage nouveaux programmes de lycée</a:t>
            </a:r>
          </a:p>
          <a:p>
            <a:r>
              <a:rPr lang="fr-FR" sz="1800" dirty="0" smtClean="0"/>
              <a:t>2018-2019</a:t>
            </a:r>
          </a:p>
          <a:p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44A-7959-4C1E-8A28-680E540532EA}" type="slidenum">
              <a:rPr lang="fr-FR" altLang="fr-FR" smtClean="0"/>
              <a:pPr/>
              <a:t>1</a:t>
            </a:fld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0" y="6611779"/>
            <a:ext cx="29674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M. Barde. Formateur académique. Aix-Marseille. 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92122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Préambule des programmes de </a:t>
            </a:r>
            <a:r>
              <a:rPr lang="fr-FR" dirty="0" err="1" smtClean="0"/>
              <a:t>2</a:t>
            </a:r>
            <a:r>
              <a:rPr lang="fr-FR" baseline="30000" dirty="0" err="1" smtClean="0"/>
              <a:t>nde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2480" y="1556792"/>
            <a:ext cx="9289032" cy="5301208"/>
          </a:xfrm>
        </p:spPr>
        <p:txBody>
          <a:bodyPr>
            <a:noAutofit/>
          </a:bodyPr>
          <a:lstStyle/>
          <a:p>
            <a:pPr algn="just"/>
            <a:r>
              <a:rPr lang="fr-FR" sz="1600" dirty="0" smtClean="0"/>
              <a:t>« La </a:t>
            </a:r>
            <a:r>
              <a:rPr lang="fr-FR" sz="1600" dirty="0"/>
              <a:t>démarche de </a:t>
            </a:r>
            <a:r>
              <a:rPr lang="fr-FR" sz="1600" b="1" dirty="0"/>
              <a:t>modélisation </a:t>
            </a:r>
            <a:r>
              <a:rPr lang="fr-FR" sz="1600" dirty="0"/>
              <a:t>occupe une place centrale dans l'activité des physiciens et des chimistes pour </a:t>
            </a:r>
            <a:r>
              <a:rPr lang="fr-FR" sz="1600" dirty="0">
                <a:solidFill>
                  <a:schemeClr val="tx2"/>
                </a:solidFill>
              </a:rPr>
              <a:t>établir un lien entre le « monde » des objets, des expériences, des faits et le « monde » des modèles et des théories</a:t>
            </a:r>
            <a:r>
              <a:rPr lang="fr-FR" sz="1600" dirty="0" smtClean="0"/>
              <a:t>. » </a:t>
            </a:r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8E8A-17C6-479B-BFD9-A46DE1A69AA9}" type="slidenum">
              <a:rPr lang="fr-FR" altLang="fr-FR" smtClean="0"/>
              <a:pPr/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5050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2">
                    <a:lumMod val="20000"/>
                    <a:lumOff val="80000"/>
                  </a:schemeClr>
                </a:solidFill>
              </a:rPr>
              <a:t>Les démarches scientifiques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8E8A-17C6-479B-BFD9-A46DE1A69AA9}" type="slidenum">
              <a:rPr lang="fr-FR" altLang="fr-FR" smtClean="0"/>
              <a:pPr/>
              <a:t>3</a:t>
            </a:fld>
            <a:endParaRPr lang="fr-FR" altLang="fr-FR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4775998" y="3141092"/>
            <a:ext cx="0" cy="16652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 type="triangle" w="lg" len="lg"/>
            <a:tailEnd type="triangle" w="lg" len="lg"/>
          </a:ln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2308225" y="1845692"/>
            <a:ext cx="4953008" cy="1295400"/>
            <a:chOff x="960" y="1248"/>
            <a:chExt cx="3120" cy="816"/>
          </a:xfrm>
        </p:grpSpPr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960" y="1248"/>
              <a:ext cx="3120" cy="816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10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631" y="1248"/>
              <a:ext cx="1990" cy="19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777756"/>
                </a:avLst>
              </a:prstTxWarp>
            </a:bodyPr>
            <a:lstStyle/>
            <a:p>
              <a:pPr algn="ctr"/>
              <a:r>
                <a:rPr lang="fr-FR" sz="3600" kern="10" dirty="0"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FFFFFF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Champ théorique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1403" y="1440"/>
              <a:ext cx="2445" cy="52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defTabSz="449263">
                <a:buClr>
                  <a:srgbClr val="000000"/>
                </a:buClr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fr-FR" sz="2400" dirty="0">
                  <a:solidFill>
                    <a:srgbClr val="000000"/>
                  </a:solidFill>
                  <a:latin typeface="Arial" charset="0"/>
                  <a:cs typeface="Lucida Sans Unicode" pitchFamily="34" charset="0"/>
                </a:rPr>
                <a:t>Théories, lois, principes, définitions, théorèmes,…</a:t>
              </a:r>
            </a:p>
          </p:txBody>
        </p:sp>
      </p:grp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2309023" y="4812734"/>
            <a:ext cx="4951412" cy="1208088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840513" y="4949259"/>
            <a:ext cx="3888432" cy="750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defTabSz="449263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2400" dirty="0" smtClean="0">
                <a:solidFill>
                  <a:srgbClr val="000000"/>
                </a:solidFill>
                <a:latin typeface="Arial" charset="0"/>
                <a:cs typeface="Lucida Sans Unicode" pitchFamily="34" charset="0"/>
              </a:rPr>
              <a:t>Objets, phénomènes, événements,…</a:t>
            </a:r>
            <a:endParaRPr lang="fr-FR" sz="2400" dirty="0">
              <a:solidFill>
                <a:srgbClr val="000000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14" name="WordArt 14"/>
          <p:cNvSpPr>
            <a:spLocks noChangeArrowheads="1" noChangeShapeType="1" noTextEdit="1"/>
          </p:cNvSpPr>
          <p:nvPr/>
        </p:nvSpPr>
        <p:spPr bwMode="auto">
          <a:xfrm>
            <a:off x="3374236" y="5700147"/>
            <a:ext cx="2820987" cy="52705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352"/>
              </a:avLst>
            </a:prstTxWarp>
          </a:bodyPr>
          <a:lstStyle/>
          <a:p>
            <a:pPr algn="ctr"/>
            <a:r>
              <a:rPr lang="fr-FR" sz="3600" kern="10" dirty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</a:rPr>
              <a:t>Champ empirique</a:t>
            </a:r>
          </a:p>
        </p:txBody>
      </p:sp>
      <p:sp>
        <p:nvSpPr>
          <p:cNvPr id="15" name="Espace réservé du pied de page 1"/>
          <p:cNvSpPr>
            <a:spLocks noGrp="1"/>
          </p:cNvSpPr>
          <p:nvPr>
            <p:ph type="ftr" idx="10"/>
          </p:nvPr>
        </p:nvSpPr>
        <p:spPr>
          <a:xfrm>
            <a:off x="5461000" y="6583362"/>
            <a:ext cx="4445000" cy="274638"/>
          </a:xfrm>
        </p:spPr>
        <p:txBody>
          <a:bodyPr/>
          <a:lstStyle/>
          <a:p>
            <a:pPr algn="r"/>
            <a:r>
              <a:rPr lang="en-GB" altLang="fr-FR" dirty="0" err="1" smtClean="0">
                <a:solidFill>
                  <a:schemeClr val="tx1"/>
                </a:solidFill>
              </a:rPr>
              <a:t>D’après</a:t>
            </a:r>
            <a:r>
              <a:rPr lang="en-GB" altLang="fr-FR" dirty="0" smtClean="0">
                <a:solidFill>
                  <a:schemeClr val="tx1"/>
                </a:solidFill>
              </a:rPr>
              <a:t> : Formation </a:t>
            </a:r>
            <a:r>
              <a:rPr lang="en-GB" altLang="fr-FR" dirty="0" err="1">
                <a:solidFill>
                  <a:schemeClr val="tx1"/>
                </a:solidFill>
              </a:rPr>
              <a:t>INRP</a:t>
            </a:r>
            <a:r>
              <a:rPr lang="en-GB" altLang="fr-FR" dirty="0">
                <a:solidFill>
                  <a:schemeClr val="tx1"/>
                </a:solidFill>
              </a:rPr>
              <a:t>, 5  </a:t>
            </a:r>
            <a:r>
              <a:rPr lang="en-GB" altLang="fr-FR" dirty="0" err="1">
                <a:solidFill>
                  <a:schemeClr val="tx1"/>
                </a:solidFill>
              </a:rPr>
              <a:t>juin</a:t>
            </a:r>
            <a:r>
              <a:rPr lang="en-GB" altLang="fr-FR" dirty="0">
                <a:solidFill>
                  <a:schemeClr val="tx1"/>
                </a:solidFill>
              </a:rPr>
              <a:t> 2008 - sesames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6396335"/>
            <a:ext cx="6210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1200" dirty="0" smtClean="0"/>
              <a:t>D’après </a:t>
            </a:r>
            <a:r>
              <a:rPr lang="fr-FR" sz="1200" dirty="0"/>
              <a:t>les recherches initiées par : </a:t>
            </a:r>
          </a:p>
          <a:p>
            <a:pPr algn="l"/>
            <a:r>
              <a:rPr lang="fr-FR" sz="1200" b="1" dirty="0"/>
              <a:t>Andrée Tiberghien </a:t>
            </a:r>
            <a:r>
              <a:rPr lang="fr-FR" sz="1200" dirty="0"/>
              <a:t>: Directrice de recherche CNRS, UMR ICAR Université Lyon2 </a:t>
            </a:r>
          </a:p>
        </p:txBody>
      </p:sp>
    </p:spTree>
    <p:extLst>
      <p:ext uri="{BB962C8B-B14F-4D97-AF65-F5344CB8AC3E}">
        <p14:creationId xmlns:p14="http://schemas.microsoft.com/office/powerpoint/2010/main" val="121752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2">
                    <a:lumMod val="20000"/>
                    <a:lumOff val="80000"/>
                  </a:schemeClr>
                </a:solidFill>
              </a:rPr>
              <a:t>Les démarches scientifiques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8E8A-17C6-479B-BFD9-A46DE1A69AA9}" type="slidenum">
              <a:rPr lang="fr-FR" altLang="fr-FR" smtClean="0"/>
              <a:pPr/>
              <a:t>4</a:t>
            </a:fld>
            <a:endParaRPr lang="fr-FR" altLang="fr-FR"/>
          </a:p>
        </p:txBody>
      </p:sp>
      <p:sp>
        <p:nvSpPr>
          <p:cNvPr id="7" name="Ellipse 6"/>
          <p:cNvSpPr/>
          <p:nvPr/>
        </p:nvSpPr>
        <p:spPr>
          <a:xfrm>
            <a:off x="2411760" y="1916832"/>
            <a:ext cx="4483060" cy="1595626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Monde des </a:t>
            </a:r>
            <a:r>
              <a:rPr lang="fr-F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théories</a:t>
            </a:r>
          </a:p>
          <a:p>
            <a:pPr defTabSz="449263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et </a:t>
            </a: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des modèles</a:t>
            </a:r>
          </a:p>
        </p:txBody>
      </p:sp>
      <p:sp>
        <p:nvSpPr>
          <p:cNvPr id="8" name="Ellipse 7"/>
          <p:cNvSpPr/>
          <p:nvPr/>
        </p:nvSpPr>
        <p:spPr>
          <a:xfrm>
            <a:off x="2411760" y="4641686"/>
            <a:ext cx="4483060" cy="1595626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Monde des </a:t>
            </a:r>
            <a:r>
              <a:rPr lang="fr-F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objets</a:t>
            </a:r>
          </a:p>
          <a:p>
            <a:pPr defTabSz="449263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et </a:t>
            </a: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des événements</a:t>
            </a:r>
          </a:p>
        </p:txBody>
      </p:sp>
      <p:sp>
        <p:nvSpPr>
          <p:cNvPr id="10" name="AutoShape 29"/>
          <p:cNvSpPr>
            <a:spLocks noChangeArrowheads="1"/>
          </p:cNvSpPr>
          <p:nvPr/>
        </p:nvSpPr>
        <p:spPr bwMode="auto">
          <a:xfrm>
            <a:off x="4188841" y="3227725"/>
            <a:ext cx="1012957" cy="1727200"/>
          </a:xfrm>
          <a:prstGeom prst="upDownArrow">
            <a:avLst>
              <a:gd name="adj1" fmla="val 50000"/>
              <a:gd name="adj2" fmla="val 36944"/>
            </a:avLst>
          </a:prstGeom>
          <a:gradFill>
            <a:gsLst>
              <a:gs pos="24000">
                <a:schemeClr val="accent6">
                  <a:lumMod val="75000"/>
                </a:schemeClr>
              </a:gs>
              <a:gs pos="91670">
                <a:schemeClr val="accent2"/>
              </a:gs>
              <a:gs pos="65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406" y="3721993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fr-F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Effectuer des va et vient des faits aux raisons et des raisons aux faits</a:t>
            </a:r>
            <a:r>
              <a:rPr lang="fr-F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r"/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Fabre, 2009)</a:t>
            </a:r>
          </a:p>
        </p:txBody>
      </p:sp>
    </p:spTree>
    <p:extLst>
      <p:ext uri="{BB962C8B-B14F-4D97-AF65-F5344CB8AC3E}">
        <p14:creationId xmlns:p14="http://schemas.microsoft.com/office/powerpoint/2010/main" val="252411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2">
                    <a:lumMod val="20000"/>
                    <a:lumOff val="80000"/>
                  </a:schemeClr>
                </a:solidFill>
              </a:rPr>
              <a:t>Les démarches scientifiques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792" y="1412775"/>
            <a:ext cx="3528392" cy="53160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969224" y="6597352"/>
            <a:ext cx="2936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Manuel de cycle 4 Hachette© 2017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1439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 Box 5"/>
          <p:cNvSpPr txBox="1">
            <a:spLocks noChangeArrowheads="1"/>
          </p:cNvSpPr>
          <p:nvPr/>
        </p:nvSpPr>
        <p:spPr bwMode="auto">
          <a:xfrm>
            <a:off x="0" y="3429000"/>
            <a:ext cx="9906000" cy="3429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 smtClean="0">
              <a:solidFill>
                <a:schemeClr val="bg1"/>
              </a:solidFill>
              <a:effectLst/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 smtClean="0">
              <a:solidFill>
                <a:schemeClr val="bg1"/>
              </a:solidFill>
              <a:effectLst/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 smtClean="0">
              <a:solidFill>
                <a:schemeClr val="bg1"/>
              </a:solidFill>
              <a:effectLst/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 smtClean="0">
              <a:solidFill>
                <a:schemeClr val="bg1"/>
              </a:solidFill>
              <a:effectLst/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 smtClean="0">
              <a:solidFill>
                <a:schemeClr val="bg1"/>
              </a:solidFill>
              <a:effectLst/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endParaRPr lang="en-US" altLang="fr-FR" sz="2000" b="1" dirty="0" smtClean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fr-FR" sz="2000" b="1" dirty="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Monde </a:t>
            </a:r>
            <a:r>
              <a:rPr lang="en-US" altLang="fr-FR" sz="2000" b="1" dirty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des </a:t>
            </a:r>
            <a:r>
              <a:rPr lang="en-US" altLang="fr-FR" sz="2000" b="1" dirty="0" err="1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objets</a:t>
            </a:r>
            <a:r>
              <a:rPr lang="en-US" altLang="fr-FR" sz="2000" b="1" dirty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 et des </a:t>
            </a:r>
            <a:r>
              <a:rPr lang="en-US" altLang="fr-FR" sz="2000" b="1" dirty="0" err="1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événements</a:t>
            </a:r>
            <a:endParaRPr lang="en-US" altLang="fr-FR" sz="2000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 smtClean="0">
              <a:solidFill>
                <a:schemeClr val="bg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0" y="1"/>
            <a:ext cx="9906000" cy="342828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 b="1" dirty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Monde des </a:t>
            </a:r>
            <a:r>
              <a:rPr lang="fr-FR" altLang="fr-FR" sz="2000" b="1" dirty="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théories et des modèles</a:t>
            </a:r>
            <a:endParaRPr lang="fr-FR" altLang="fr-FR" sz="2000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6" name="Oval 16"/>
          <p:cNvSpPr>
            <a:spLocks noChangeArrowheads="1"/>
          </p:cNvSpPr>
          <p:nvPr/>
        </p:nvSpPr>
        <p:spPr bwMode="auto">
          <a:xfrm>
            <a:off x="238322" y="5589240"/>
            <a:ext cx="2265574" cy="8636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Explorer le </a:t>
            </a:r>
            <a:r>
              <a:rPr lang="en-US" altLang="fr-FR" sz="2000" b="1" dirty="0" err="1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problème</a:t>
            </a:r>
            <a:endParaRPr lang="en-US" altLang="fr-FR" sz="2000" b="1" dirty="0">
              <a:solidFill>
                <a:schemeClr val="bg2">
                  <a:lumMod val="10000"/>
                </a:schemeClr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auto">
          <a:xfrm>
            <a:off x="539140" y="2779067"/>
            <a:ext cx="1982397" cy="8636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000" b="1" dirty="0" err="1" smtClean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Définir</a:t>
            </a:r>
            <a:r>
              <a:rPr lang="en-US" altLang="fr-FR" sz="2000" b="1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pitchFamily="34" charset="-128"/>
              </a:rPr>
              <a:t> </a:t>
            </a:r>
            <a:r>
              <a:rPr lang="en-US" altLang="fr-FR" sz="2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le </a:t>
            </a:r>
            <a:r>
              <a:rPr lang="en-US" altLang="fr-FR" sz="2000" b="1" dirty="0" err="1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problème</a:t>
            </a:r>
            <a:endParaRPr lang="en-US" altLang="fr-FR" sz="2000" b="1" dirty="0">
              <a:solidFill>
                <a:schemeClr val="bg2">
                  <a:lumMod val="10000"/>
                </a:schemeClr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Oval 14"/>
          <p:cNvSpPr>
            <a:spLocks noChangeArrowheads="1"/>
          </p:cNvSpPr>
          <p:nvPr/>
        </p:nvSpPr>
        <p:spPr bwMode="auto">
          <a:xfrm>
            <a:off x="2222697" y="882426"/>
            <a:ext cx="2500282" cy="936625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Proposer des hypothèses</a:t>
            </a:r>
            <a:endParaRPr lang="fr-FR" altLang="fr-FR" sz="2000" b="1" dirty="0">
              <a:solidFill>
                <a:schemeClr val="bg2">
                  <a:lumMod val="10000"/>
                </a:schemeClr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040808" y="3149769"/>
            <a:ext cx="2322122" cy="938213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Concevoir le protocole</a:t>
            </a:r>
            <a:endParaRPr lang="fr-FR" altLang="fr-FR" sz="2000" b="1" dirty="0">
              <a:solidFill>
                <a:schemeClr val="bg2">
                  <a:lumMod val="10000"/>
                </a:schemeClr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" name="Oval 19"/>
          <p:cNvSpPr>
            <a:spLocks noChangeArrowheads="1"/>
          </p:cNvSpPr>
          <p:nvPr/>
        </p:nvSpPr>
        <p:spPr bwMode="auto">
          <a:xfrm>
            <a:off x="7137243" y="2658900"/>
            <a:ext cx="2300140" cy="86518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fr-FR" sz="2000" b="1" dirty="0" err="1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pitchFamily="34" charset="-128"/>
              </a:rPr>
              <a:t>Interpréter</a:t>
            </a:r>
            <a:r>
              <a:rPr lang="en-US" altLang="fr-FR" sz="2000" b="1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pitchFamily="34" charset="-128"/>
              </a:rPr>
              <a:t> les </a:t>
            </a:r>
            <a:r>
              <a:rPr lang="en-US" altLang="fr-FR" sz="2000" b="1" dirty="0" err="1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pitchFamily="34" charset="-128"/>
              </a:rPr>
              <a:t>résultats</a:t>
            </a:r>
            <a:endParaRPr lang="en-US" altLang="fr-FR" sz="2000" b="1" dirty="0">
              <a:solidFill>
                <a:schemeClr val="bg2">
                  <a:lumMod val="10000"/>
                </a:schemeClr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3826173" y="5008216"/>
            <a:ext cx="2272351" cy="1012825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Réaliser l’expérience</a:t>
            </a:r>
            <a:endParaRPr lang="fr-FR" altLang="fr-FR" sz="2000" b="1" dirty="0">
              <a:solidFill>
                <a:schemeClr val="bg2">
                  <a:lumMod val="10000"/>
                </a:schemeClr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806595" y="588737"/>
            <a:ext cx="1723827" cy="587375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 b="1" dirty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Conclure</a:t>
            </a:r>
          </a:p>
        </p:txBody>
      </p:sp>
      <p:cxnSp>
        <p:nvCxnSpPr>
          <p:cNvPr id="14" name="AutoShape 13"/>
          <p:cNvCxnSpPr>
            <a:cxnSpLocks noChangeShapeType="1"/>
            <a:stCxn id="6" idx="0"/>
            <a:endCxn id="8" idx="4"/>
          </p:cNvCxnSpPr>
          <p:nvPr/>
        </p:nvCxnSpPr>
        <p:spPr bwMode="auto">
          <a:xfrm flipV="1">
            <a:off x="1371110" y="3642668"/>
            <a:ext cx="159229" cy="1946573"/>
          </a:xfrm>
          <a:prstGeom prst="straightConnector1">
            <a:avLst/>
          </a:prstGeom>
          <a:ln w="57150">
            <a:solidFill>
              <a:schemeClr val="bg2"/>
            </a:solidFill>
            <a:headEnd type="none" w="med" len="med"/>
            <a:tailEnd type="arrow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AutoShape 20"/>
          <p:cNvCxnSpPr>
            <a:cxnSpLocks noChangeShapeType="1"/>
            <a:stCxn id="12" idx="6"/>
            <a:endCxn id="41" idx="3"/>
          </p:cNvCxnSpPr>
          <p:nvPr/>
        </p:nvCxnSpPr>
        <p:spPr bwMode="auto">
          <a:xfrm flipV="1">
            <a:off x="6098523" y="4856436"/>
            <a:ext cx="1416142" cy="658192"/>
          </a:xfrm>
          <a:prstGeom prst="straightConnector1">
            <a:avLst/>
          </a:prstGeom>
          <a:ln w="57150">
            <a:solidFill>
              <a:schemeClr val="bg2"/>
            </a:solidFill>
            <a:headEnd type="none" w="med" len="med"/>
            <a:tailEnd type="arrow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AutoShape 20"/>
          <p:cNvCxnSpPr>
            <a:cxnSpLocks noChangeShapeType="1"/>
            <a:stCxn id="8" idx="0"/>
            <a:endCxn id="9" idx="3"/>
          </p:cNvCxnSpPr>
          <p:nvPr/>
        </p:nvCxnSpPr>
        <p:spPr bwMode="auto">
          <a:xfrm flipV="1">
            <a:off x="1530339" y="1681885"/>
            <a:ext cx="1058516" cy="1097183"/>
          </a:xfrm>
          <a:prstGeom prst="straightConnector1">
            <a:avLst/>
          </a:prstGeom>
          <a:ln w="57150">
            <a:solidFill>
              <a:schemeClr val="bg2"/>
            </a:solidFill>
            <a:headEnd type="none" w="med" len="med"/>
            <a:tailEnd type="arrow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AutoShape 20"/>
          <p:cNvCxnSpPr>
            <a:cxnSpLocks noChangeShapeType="1"/>
            <a:stCxn id="9" idx="5"/>
            <a:endCxn id="10" idx="0"/>
          </p:cNvCxnSpPr>
          <p:nvPr/>
        </p:nvCxnSpPr>
        <p:spPr bwMode="auto">
          <a:xfrm>
            <a:off x="4356821" y="1681885"/>
            <a:ext cx="845048" cy="1467885"/>
          </a:xfrm>
          <a:prstGeom prst="straightConnector1">
            <a:avLst/>
          </a:prstGeom>
          <a:ln w="57150">
            <a:solidFill>
              <a:schemeClr val="bg2"/>
            </a:solidFill>
            <a:headEnd type="none" w="med" len="med"/>
            <a:tailEnd type="arrow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AutoShape 20"/>
          <p:cNvCxnSpPr>
            <a:cxnSpLocks noChangeShapeType="1"/>
            <a:stCxn id="10" idx="4"/>
            <a:endCxn id="12" idx="0"/>
          </p:cNvCxnSpPr>
          <p:nvPr/>
        </p:nvCxnSpPr>
        <p:spPr bwMode="auto">
          <a:xfrm flipH="1">
            <a:off x="4962348" y="4087983"/>
            <a:ext cx="239521" cy="920233"/>
          </a:xfrm>
          <a:prstGeom prst="straightConnector1">
            <a:avLst/>
          </a:prstGeom>
          <a:noFill/>
          <a:ln w="57150">
            <a:solidFill>
              <a:schemeClr val="bg2">
                <a:lumMod val="90000"/>
              </a:schemeClr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20"/>
          <p:cNvCxnSpPr>
            <a:cxnSpLocks noChangeShapeType="1"/>
            <a:stCxn id="11" idx="0"/>
            <a:endCxn id="13" idx="4"/>
          </p:cNvCxnSpPr>
          <p:nvPr/>
        </p:nvCxnSpPr>
        <p:spPr bwMode="auto">
          <a:xfrm flipH="1" flipV="1">
            <a:off x="7668508" y="1176112"/>
            <a:ext cx="618804" cy="1482788"/>
          </a:xfrm>
          <a:prstGeom prst="straightConnector1">
            <a:avLst/>
          </a:prstGeom>
          <a:ln w="57150">
            <a:solidFill>
              <a:schemeClr val="bg2"/>
            </a:solidFill>
            <a:headEnd type="none" w="med" len="med"/>
            <a:tailEnd type="arrow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19"/>
          <p:cNvSpPr>
            <a:spLocks noChangeArrowheads="1"/>
          </p:cNvSpPr>
          <p:nvPr/>
        </p:nvSpPr>
        <p:spPr bwMode="auto">
          <a:xfrm>
            <a:off x="7184779" y="3979611"/>
            <a:ext cx="2252603" cy="102726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000" b="1" dirty="0" err="1" smtClean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Collecter</a:t>
            </a:r>
            <a:r>
              <a:rPr lang="en-US" altLang="fr-FR" sz="2000" b="1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pitchFamily="34" charset="-128"/>
              </a:rPr>
              <a:t> </a:t>
            </a:r>
            <a:r>
              <a:rPr lang="en-US" altLang="fr-FR" sz="2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et </a:t>
            </a:r>
            <a:r>
              <a:rPr lang="en-US" altLang="fr-FR" sz="2000" b="1" dirty="0" err="1" smtClean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traiter</a:t>
            </a:r>
            <a:r>
              <a:rPr lang="en-US" altLang="fr-FR" sz="2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 les </a:t>
            </a:r>
            <a:r>
              <a:rPr lang="en-US" altLang="fr-FR" sz="2000" b="1" dirty="0" err="1" smtClean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données</a:t>
            </a:r>
            <a:endParaRPr lang="en-US" altLang="fr-FR" sz="2000" b="1" dirty="0">
              <a:solidFill>
                <a:schemeClr val="bg2">
                  <a:lumMod val="10000"/>
                </a:schemeClr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cxnSp>
        <p:nvCxnSpPr>
          <p:cNvPr id="42" name="AutoShape 20"/>
          <p:cNvCxnSpPr>
            <a:cxnSpLocks noChangeShapeType="1"/>
            <a:stCxn id="41" idx="0"/>
            <a:endCxn id="11" idx="4"/>
          </p:cNvCxnSpPr>
          <p:nvPr/>
        </p:nvCxnSpPr>
        <p:spPr bwMode="auto">
          <a:xfrm flipH="1" flipV="1">
            <a:off x="8287313" y="3524089"/>
            <a:ext cx="23768" cy="455523"/>
          </a:xfrm>
          <a:prstGeom prst="straightConnector1">
            <a:avLst/>
          </a:prstGeom>
          <a:ln w="57150">
            <a:solidFill>
              <a:schemeClr val="bg2"/>
            </a:solidFill>
            <a:headEnd type="none" w="med" len="med"/>
            <a:tailEnd type="arrow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AutoShape 23"/>
          <p:cNvCxnSpPr>
            <a:cxnSpLocks noChangeShapeType="1"/>
            <a:stCxn id="11" idx="2"/>
            <a:endCxn id="8" idx="7"/>
          </p:cNvCxnSpPr>
          <p:nvPr/>
        </p:nvCxnSpPr>
        <p:spPr bwMode="auto">
          <a:xfrm flipH="1" flipV="1">
            <a:off x="2231222" y="2905538"/>
            <a:ext cx="4906021" cy="185956"/>
          </a:xfrm>
          <a:prstGeom prst="straightConnector1">
            <a:avLst/>
          </a:prstGeom>
          <a:noFill/>
          <a:ln w="28575">
            <a:solidFill>
              <a:schemeClr val="bg2">
                <a:lumMod val="90000"/>
              </a:schemeClr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" name="AutoShape 23"/>
          <p:cNvCxnSpPr>
            <a:cxnSpLocks noChangeShapeType="1"/>
            <a:stCxn id="11" idx="1"/>
            <a:endCxn id="9" idx="6"/>
          </p:cNvCxnSpPr>
          <p:nvPr/>
        </p:nvCxnSpPr>
        <p:spPr bwMode="auto">
          <a:xfrm flipH="1" flipV="1">
            <a:off x="4722980" y="1350738"/>
            <a:ext cx="2751111" cy="1434866"/>
          </a:xfrm>
          <a:prstGeom prst="straightConnector1">
            <a:avLst/>
          </a:prstGeom>
          <a:noFill/>
          <a:ln w="28575">
            <a:solidFill>
              <a:schemeClr val="bg2">
                <a:lumMod val="90000"/>
              </a:schemeClr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" name="AutoShape 23"/>
          <p:cNvCxnSpPr>
            <a:cxnSpLocks noChangeShapeType="1"/>
            <a:stCxn id="11" idx="3"/>
            <a:endCxn id="12" idx="7"/>
          </p:cNvCxnSpPr>
          <p:nvPr/>
        </p:nvCxnSpPr>
        <p:spPr bwMode="auto">
          <a:xfrm flipH="1">
            <a:off x="5765745" y="3397384"/>
            <a:ext cx="1708345" cy="1759156"/>
          </a:xfrm>
          <a:prstGeom prst="straightConnector1">
            <a:avLst/>
          </a:prstGeom>
          <a:noFill/>
          <a:ln w="28575">
            <a:solidFill>
              <a:schemeClr val="bg2">
                <a:lumMod val="90000"/>
              </a:schemeClr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" name="AutoShape 23"/>
          <p:cNvCxnSpPr>
            <a:cxnSpLocks noChangeShapeType="1"/>
            <a:stCxn id="13" idx="2"/>
            <a:endCxn id="6" idx="7"/>
          </p:cNvCxnSpPr>
          <p:nvPr/>
        </p:nvCxnSpPr>
        <p:spPr bwMode="auto">
          <a:xfrm flipH="1">
            <a:off x="2172109" y="882425"/>
            <a:ext cx="4634485" cy="4833286"/>
          </a:xfrm>
          <a:prstGeom prst="straightConnector1">
            <a:avLst/>
          </a:prstGeom>
          <a:noFill/>
          <a:ln w="28575">
            <a:solidFill>
              <a:schemeClr val="bg2">
                <a:lumMod val="90000"/>
              </a:schemeClr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1" name="AutoShape 23"/>
          <p:cNvCxnSpPr>
            <a:cxnSpLocks noChangeShapeType="1"/>
            <a:endCxn id="8" idx="6"/>
          </p:cNvCxnSpPr>
          <p:nvPr/>
        </p:nvCxnSpPr>
        <p:spPr bwMode="auto">
          <a:xfrm flipH="1">
            <a:off x="2521536" y="1068511"/>
            <a:ext cx="4502988" cy="2142357"/>
          </a:xfrm>
          <a:prstGeom prst="straightConnector1">
            <a:avLst/>
          </a:prstGeom>
          <a:noFill/>
          <a:ln w="28575">
            <a:solidFill>
              <a:schemeClr val="bg2">
                <a:lumMod val="90000"/>
              </a:schemeClr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23"/>
          <p:cNvCxnSpPr>
            <a:cxnSpLocks noChangeShapeType="1"/>
            <a:stCxn id="11" idx="2"/>
            <a:endCxn id="6" idx="6"/>
          </p:cNvCxnSpPr>
          <p:nvPr/>
        </p:nvCxnSpPr>
        <p:spPr bwMode="auto">
          <a:xfrm flipH="1">
            <a:off x="2503896" y="3091494"/>
            <a:ext cx="4633347" cy="2929546"/>
          </a:xfrm>
          <a:prstGeom prst="straightConnector1">
            <a:avLst/>
          </a:prstGeom>
          <a:noFill/>
          <a:ln w="28575">
            <a:solidFill>
              <a:schemeClr val="bg2">
                <a:lumMod val="90000"/>
              </a:schemeClr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08251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 Box 5"/>
          <p:cNvSpPr txBox="1">
            <a:spLocks noChangeArrowheads="1"/>
          </p:cNvSpPr>
          <p:nvPr/>
        </p:nvSpPr>
        <p:spPr bwMode="auto">
          <a:xfrm>
            <a:off x="0" y="3429000"/>
            <a:ext cx="9906000" cy="3429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 smtClean="0">
              <a:solidFill>
                <a:schemeClr val="bg1"/>
              </a:solidFill>
              <a:effectLst/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 smtClean="0">
              <a:solidFill>
                <a:schemeClr val="bg1"/>
              </a:solidFill>
              <a:effectLst/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 smtClean="0">
              <a:solidFill>
                <a:schemeClr val="bg1"/>
              </a:solidFill>
              <a:effectLst/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 smtClean="0">
              <a:solidFill>
                <a:schemeClr val="bg1"/>
              </a:solidFill>
              <a:effectLst/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 smtClean="0">
              <a:solidFill>
                <a:schemeClr val="bg1"/>
              </a:solidFill>
              <a:effectLst/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endParaRPr lang="en-US" altLang="fr-FR" sz="2000" b="1" dirty="0" smtClean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fr-FR" altLang="fr-FR" sz="2000" b="1" dirty="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Monde des objets et des événements</a:t>
            </a:r>
            <a:endParaRPr lang="fr-FR" altLang="fr-FR" sz="2000" dirty="0" smtClean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 smtClean="0">
              <a:solidFill>
                <a:schemeClr val="bg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0" y="1"/>
            <a:ext cx="9906000" cy="342828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 b="1" dirty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Monde des </a:t>
            </a:r>
            <a:r>
              <a:rPr lang="fr-FR" altLang="fr-FR" sz="2000" b="1" dirty="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théories et des modèles</a:t>
            </a:r>
            <a:endParaRPr lang="fr-FR" altLang="fr-FR" sz="2000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6" name="Oval 16"/>
          <p:cNvSpPr>
            <a:spLocks noChangeArrowheads="1"/>
          </p:cNvSpPr>
          <p:nvPr/>
        </p:nvSpPr>
        <p:spPr bwMode="auto">
          <a:xfrm>
            <a:off x="238322" y="5589240"/>
            <a:ext cx="2265574" cy="8636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pitchFamily="34" charset="-128"/>
              </a:rPr>
              <a:t>Explorer le problème</a:t>
            </a:r>
            <a:endParaRPr lang="fr-FR" altLang="fr-FR" sz="1600" b="1" dirty="0">
              <a:solidFill>
                <a:schemeClr val="bg2">
                  <a:lumMod val="10000"/>
                </a:schemeClr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auto">
          <a:xfrm>
            <a:off x="539140" y="2779067"/>
            <a:ext cx="1982397" cy="8636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Définir le problème</a:t>
            </a:r>
            <a:endParaRPr lang="fr-FR" altLang="fr-FR" sz="1600" b="1" dirty="0">
              <a:solidFill>
                <a:schemeClr val="bg2">
                  <a:lumMod val="10000"/>
                </a:schemeClr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Oval 14"/>
          <p:cNvSpPr>
            <a:spLocks noChangeArrowheads="1"/>
          </p:cNvSpPr>
          <p:nvPr/>
        </p:nvSpPr>
        <p:spPr bwMode="auto">
          <a:xfrm>
            <a:off x="2222697" y="882426"/>
            <a:ext cx="2500282" cy="936625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</a:pPr>
            <a:r>
              <a:rPr lang="fr-FR" altLang="fr-FR" sz="1600" b="1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Proposer des hypothèses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040808" y="3149769"/>
            <a:ext cx="2322122" cy="938213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fr-FR" altLang="fr-FR" sz="1600" b="1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pitchFamily="34" charset="-128"/>
              </a:rPr>
              <a:t>Concevoir une expérience</a:t>
            </a:r>
          </a:p>
        </p:txBody>
      </p:sp>
      <p:sp>
        <p:nvSpPr>
          <p:cNvPr id="11" name="Oval 19"/>
          <p:cNvSpPr>
            <a:spLocks noChangeArrowheads="1"/>
          </p:cNvSpPr>
          <p:nvPr/>
        </p:nvSpPr>
        <p:spPr bwMode="auto">
          <a:xfrm>
            <a:off x="7137243" y="2658900"/>
            <a:ext cx="2300140" cy="86518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fr-FR" altLang="fr-FR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pitchFamily="34" charset="-128"/>
              </a:rPr>
              <a:t>Interpréter les </a:t>
            </a:r>
            <a:r>
              <a:rPr lang="en-US" altLang="fr-FR" sz="1600" b="1" dirty="0" err="1" smtClean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pitchFamily="34" charset="-128"/>
              </a:rPr>
              <a:t>résultats</a:t>
            </a:r>
            <a:endParaRPr lang="en-US" altLang="fr-FR" sz="1600" b="1" dirty="0">
              <a:solidFill>
                <a:schemeClr val="bg2">
                  <a:lumMod val="10000"/>
                </a:schemeClr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3826173" y="5008216"/>
            <a:ext cx="2272351" cy="1012825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</a:pPr>
            <a:r>
              <a:rPr lang="fr-FR" altLang="fr-FR" sz="1600" b="1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Réaliser l’expérience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806595" y="588737"/>
            <a:ext cx="1723827" cy="587375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b="1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pitchFamily="34" charset="-128"/>
              </a:rPr>
              <a:t>Conclure</a:t>
            </a:r>
          </a:p>
        </p:txBody>
      </p:sp>
      <p:cxnSp>
        <p:nvCxnSpPr>
          <p:cNvPr id="14" name="AutoShape 13"/>
          <p:cNvCxnSpPr>
            <a:cxnSpLocks noChangeShapeType="1"/>
            <a:stCxn id="6" idx="0"/>
            <a:endCxn id="8" idx="4"/>
          </p:cNvCxnSpPr>
          <p:nvPr/>
        </p:nvCxnSpPr>
        <p:spPr bwMode="auto">
          <a:xfrm flipV="1">
            <a:off x="1371110" y="3642668"/>
            <a:ext cx="159229" cy="1946573"/>
          </a:xfrm>
          <a:prstGeom prst="straightConnector1">
            <a:avLst/>
          </a:prstGeom>
          <a:ln w="57150">
            <a:solidFill>
              <a:schemeClr val="bg2"/>
            </a:solidFill>
            <a:headEnd type="none" w="med" len="med"/>
            <a:tailEnd type="arrow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AutoShape 20"/>
          <p:cNvCxnSpPr>
            <a:cxnSpLocks noChangeShapeType="1"/>
            <a:stCxn id="12" idx="6"/>
            <a:endCxn id="41" idx="3"/>
          </p:cNvCxnSpPr>
          <p:nvPr/>
        </p:nvCxnSpPr>
        <p:spPr bwMode="auto">
          <a:xfrm flipV="1">
            <a:off x="6098523" y="4856436"/>
            <a:ext cx="1416142" cy="658192"/>
          </a:xfrm>
          <a:prstGeom prst="straightConnector1">
            <a:avLst/>
          </a:prstGeom>
          <a:ln w="57150">
            <a:solidFill>
              <a:schemeClr val="bg2"/>
            </a:solidFill>
            <a:headEnd type="none" w="med" len="med"/>
            <a:tailEnd type="arrow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AutoShape 20"/>
          <p:cNvCxnSpPr>
            <a:cxnSpLocks noChangeShapeType="1"/>
            <a:stCxn id="8" idx="0"/>
            <a:endCxn id="9" idx="3"/>
          </p:cNvCxnSpPr>
          <p:nvPr/>
        </p:nvCxnSpPr>
        <p:spPr bwMode="auto">
          <a:xfrm flipV="1">
            <a:off x="1530339" y="1681885"/>
            <a:ext cx="1058516" cy="1097183"/>
          </a:xfrm>
          <a:prstGeom prst="straightConnector1">
            <a:avLst/>
          </a:prstGeom>
          <a:ln w="57150">
            <a:solidFill>
              <a:schemeClr val="bg2"/>
            </a:solidFill>
            <a:headEnd type="none" w="med" len="med"/>
            <a:tailEnd type="arrow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AutoShape 20"/>
          <p:cNvCxnSpPr>
            <a:cxnSpLocks noChangeShapeType="1"/>
            <a:stCxn id="9" idx="5"/>
            <a:endCxn id="10" idx="0"/>
          </p:cNvCxnSpPr>
          <p:nvPr/>
        </p:nvCxnSpPr>
        <p:spPr bwMode="auto">
          <a:xfrm>
            <a:off x="4356821" y="1681885"/>
            <a:ext cx="845048" cy="1467885"/>
          </a:xfrm>
          <a:prstGeom prst="straightConnector1">
            <a:avLst/>
          </a:prstGeom>
          <a:ln w="57150">
            <a:solidFill>
              <a:schemeClr val="bg2"/>
            </a:solidFill>
            <a:headEnd type="none" w="med" len="med"/>
            <a:tailEnd type="arrow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AutoShape 20"/>
          <p:cNvCxnSpPr>
            <a:cxnSpLocks noChangeShapeType="1"/>
            <a:stCxn id="10" idx="4"/>
            <a:endCxn id="12" idx="0"/>
          </p:cNvCxnSpPr>
          <p:nvPr/>
        </p:nvCxnSpPr>
        <p:spPr bwMode="auto">
          <a:xfrm flipH="1">
            <a:off x="4962348" y="4087983"/>
            <a:ext cx="239521" cy="920233"/>
          </a:xfrm>
          <a:prstGeom prst="straightConnector1">
            <a:avLst/>
          </a:prstGeom>
          <a:ln w="57150">
            <a:solidFill>
              <a:schemeClr val="bg2"/>
            </a:solidFill>
            <a:headEnd type="none" w="med" len="med"/>
            <a:tailEnd type="arrow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AutoShape 20"/>
          <p:cNvCxnSpPr>
            <a:cxnSpLocks noChangeShapeType="1"/>
            <a:stCxn id="11" idx="0"/>
            <a:endCxn id="13" idx="4"/>
          </p:cNvCxnSpPr>
          <p:nvPr/>
        </p:nvCxnSpPr>
        <p:spPr bwMode="auto">
          <a:xfrm flipH="1" flipV="1">
            <a:off x="7668508" y="1176112"/>
            <a:ext cx="618804" cy="1482788"/>
          </a:xfrm>
          <a:prstGeom prst="straightConnector1">
            <a:avLst/>
          </a:prstGeom>
          <a:ln w="57150">
            <a:solidFill>
              <a:schemeClr val="bg2"/>
            </a:solidFill>
            <a:headEnd type="none" w="med" len="med"/>
            <a:tailEnd type="arrow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19"/>
          <p:cNvSpPr>
            <a:spLocks noChangeArrowheads="1"/>
          </p:cNvSpPr>
          <p:nvPr/>
        </p:nvSpPr>
        <p:spPr bwMode="auto">
          <a:xfrm>
            <a:off x="7184779" y="3979611"/>
            <a:ext cx="2252603" cy="102726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</a:pPr>
            <a:r>
              <a:rPr lang="fr-FR" altLang="fr-FR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Collecter et traiter les données</a:t>
            </a:r>
            <a:endParaRPr lang="fr-FR" altLang="fr-FR" sz="1600" b="1" dirty="0">
              <a:solidFill>
                <a:schemeClr val="bg2">
                  <a:lumMod val="10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42" name="AutoShape 20"/>
          <p:cNvCxnSpPr>
            <a:cxnSpLocks noChangeShapeType="1"/>
            <a:stCxn id="41" idx="0"/>
            <a:endCxn id="11" idx="4"/>
          </p:cNvCxnSpPr>
          <p:nvPr/>
        </p:nvCxnSpPr>
        <p:spPr bwMode="auto">
          <a:xfrm flipH="1" flipV="1">
            <a:off x="8287313" y="3524089"/>
            <a:ext cx="23768" cy="455523"/>
          </a:xfrm>
          <a:prstGeom prst="straightConnector1">
            <a:avLst/>
          </a:prstGeom>
          <a:ln w="57150">
            <a:solidFill>
              <a:schemeClr val="bg2"/>
            </a:solidFill>
            <a:headEnd type="none" w="med" len="med"/>
            <a:tailEnd type="arrow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AutoShape 23"/>
          <p:cNvCxnSpPr>
            <a:cxnSpLocks noChangeShapeType="1"/>
            <a:endCxn id="6" idx="7"/>
          </p:cNvCxnSpPr>
          <p:nvPr/>
        </p:nvCxnSpPr>
        <p:spPr bwMode="auto">
          <a:xfrm flipH="1">
            <a:off x="2172110" y="3091495"/>
            <a:ext cx="4965133" cy="2624217"/>
          </a:xfrm>
          <a:prstGeom prst="straightConnector1">
            <a:avLst/>
          </a:prstGeom>
          <a:ln w="57150">
            <a:solidFill>
              <a:schemeClr val="bg2"/>
            </a:solidFill>
            <a:headEnd type="none" w="med" len="med"/>
            <a:tailEnd type="arrow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AutoShape 23"/>
          <p:cNvCxnSpPr>
            <a:cxnSpLocks noChangeShapeType="1"/>
            <a:stCxn id="13" idx="2"/>
            <a:endCxn id="8" idx="6"/>
          </p:cNvCxnSpPr>
          <p:nvPr/>
        </p:nvCxnSpPr>
        <p:spPr bwMode="auto">
          <a:xfrm flipH="1">
            <a:off x="2521536" y="882425"/>
            <a:ext cx="4285058" cy="2328442"/>
          </a:xfrm>
          <a:prstGeom prst="straightConnector1">
            <a:avLst/>
          </a:prstGeom>
          <a:ln w="57150">
            <a:solidFill>
              <a:schemeClr val="bg2"/>
            </a:solidFill>
            <a:headEnd type="none" w="med" len="med"/>
            <a:tailEnd type="arrow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46" y="1637078"/>
            <a:ext cx="4693182" cy="514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939" y="3956741"/>
            <a:ext cx="2521858" cy="4877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838" y="5880279"/>
            <a:ext cx="3078637" cy="345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462" y="4960023"/>
            <a:ext cx="1774825" cy="247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926" y="980796"/>
            <a:ext cx="2827479" cy="9367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5" y="6277631"/>
            <a:ext cx="2646610" cy="5065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509" y="3142682"/>
            <a:ext cx="2753608" cy="4589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" y="3581488"/>
            <a:ext cx="3246284" cy="4784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Bouton d'action : Informations 29">
            <a:hlinkClick r:id="" action="ppaction://hlinkshowjump?jump=nextslide" highlightClick="1"/>
          </p:cNvPr>
          <p:cNvSpPr/>
          <p:nvPr/>
        </p:nvSpPr>
        <p:spPr>
          <a:xfrm>
            <a:off x="9257287" y="1362"/>
            <a:ext cx="669161" cy="587375"/>
          </a:xfrm>
          <a:prstGeom prst="actionButtonInformati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35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 Box 5"/>
          <p:cNvSpPr txBox="1">
            <a:spLocks noChangeArrowheads="1"/>
          </p:cNvSpPr>
          <p:nvPr/>
        </p:nvSpPr>
        <p:spPr bwMode="auto">
          <a:xfrm>
            <a:off x="0" y="3429000"/>
            <a:ext cx="9906000" cy="3429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 smtClean="0">
              <a:solidFill>
                <a:schemeClr val="bg1"/>
              </a:solidFill>
              <a:effectLst/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 smtClean="0">
              <a:solidFill>
                <a:schemeClr val="bg1"/>
              </a:solidFill>
              <a:effectLst/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 smtClean="0">
              <a:solidFill>
                <a:schemeClr val="bg1"/>
              </a:solidFill>
              <a:effectLst/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 smtClean="0">
              <a:solidFill>
                <a:schemeClr val="bg1"/>
              </a:solidFill>
              <a:effectLst/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 smtClean="0">
              <a:solidFill>
                <a:schemeClr val="bg1"/>
              </a:solidFill>
              <a:effectLst/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endParaRPr lang="en-US" altLang="fr-FR" sz="2000" b="1" dirty="0" smtClean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fr-FR" altLang="fr-FR" sz="2000" b="1" dirty="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Monde des objets et des événements</a:t>
            </a:r>
            <a:endParaRPr lang="fr-FR" altLang="fr-FR" sz="2000" dirty="0" smtClean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 b="1" dirty="0" smtClean="0">
              <a:solidFill>
                <a:schemeClr val="bg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0" y="1"/>
            <a:ext cx="9906000" cy="342828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 b="1" dirty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Monde des </a:t>
            </a:r>
            <a:r>
              <a:rPr lang="fr-FR" altLang="fr-FR" sz="2000" b="1" dirty="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théories et des modèles</a:t>
            </a:r>
            <a:endParaRPr lang="fr-FR" altLang="fr-FR" sz="2000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6" name="Oval 16"/>
          <p:cNvSpPr>
            <a:spLocks noChangeArrowheads="1"/>
          </p:cNvSpPr>
          <p:nvPr/>
        </p:nvSpPr>
        <p:spPr bwMode="auto">
          <a:xfrm>
            <a:off x="238322" y="5589240"/>
            <a:ext cx="2265574" cy="8636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Explorer le </a:t>
            </a:r>
            <a:r>
              <a:rPr lang="en-US" altLang="fr-FR" sz="2000" b="1" dirty="0" err="1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problème</a:t>
            </a:r>
            <a:endParaRPr lang="en-US" altLang="fr-FR" sz="2000" b="1" dirty="0">
              <a:solidFill>
                <a:schemeClr val="bg2">
                  <a:lumMod val="10000"/>
                </a:schemeClr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auto">
          <a:xfrm>
            <a:off x="539140" y="2779067"/>
            <a:ext cx="1982397" cy="8636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000" b="1" dirty="0" err="1" smtClean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Définir</a:t>
            </a:r>
            <a:r>
              <a:rPr lang="en-US" altLang="fr-FR" sz="2000" b="1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pitchFamily="34" charset="-128"/>
              </a:rPr>
              <a:t> </a:t>
            </a:r>
            <a:r>
              <a:rPr lang="en-US" altLang="fr-FR" sz="2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le </a:t>
            </a:r>
            <a:r>
              <a:rPr lang="en-US" altLang="fr-FR" sz="2000" b="1" dirty="0" err="1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problème</a:t>
            </a:r>
            <a:endParaRPr lang="en-US" altLang="fr-FR" sz="2000" b="1" dirty="0">
              <a:solidFill>
                <a:schemeClr val="bg2">
                  <a:lumMod val="10000"/>
                </a:schemeClr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Oval 14"/>
          <p:cNvSpPr>
            <a:spLocks noChangeArrowheads="1"/>
          </p:cNvSpPr>
          <p:nvPr/>
        </p:nvSpPr>
        <p:spPr bwMode="auto">
          <a:xfrm>
            <a:off x="2222697" y="882426"/>
            <a:ext cx="2500282" cy="936625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Proposer des hypothèses</a:t>
            </a:r>
            <a:endParaRPr lang="fr-FR" altLang="fr-FR" sz="2000" b="1" dirty="0">
              <a:solidFill>
                <a:schemeClr val="bg2">
                  <a:lumMod val="10000"/>
                </a:schemeClr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040808" y="3149769"/>
            <a:ext cx="2322122" cy="938213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Concevoir le protocole</a:t>
            </a:r>
            <a:endParaRPr lang="fr-FR" altLang="fr-FR" sz="2000" b="1" dirty="0">
              <a:solidFill>
                <a:schemeClr val="bg2">
                  <a:lumMod val="10000"/>
                </a:schemeClr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" name="Oval 19"/>
          <p:cNvSpPr>
            <a:spLocks noChangeArrowheads="1"/>
          </p:cNvSpPr>
          <p:nvPr/>
        </p:nvSpPr>
        <p:spPr bwMode="auto">
          <a:xfrm>
            <a:off x="7137243" y="2658900"/>
            <a:ext cx="2300140" cy="86518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fr-FR" sz="2000" b="1" dirty="0" err="1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pitchFamily="34" charset="-128"/>
              </a:rPr>
              <a:t>Interpréter</a:t>
            </a:r>
            <a:r>
              <a:rPr lang="en-US" altLang="fr-FR" sz="2000" b="1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pitchFamily="34" charset="-128"/>
              </a:rPr>
              <a:t> les </a:t>
            </a:r>
            <a:r>
              <a:rPr lang="en-US" altLang="fr-FR" sz="2000" b="1" dirty="0" err="1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pitchFamily="34" charset="-128"/>
              </a:rPr>
              <a:t>résultats</a:t>
            </a:r>
            <a:endParaRPr lang="en-US" altLang="fr-FR" sz="2000" b="1" dirty="0">
              <a:solidFill>
                <a:schemeClr val="bg2">
                  <a:lumMod val="10000"/>
                </a:schemeClr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3826173" y="5008216"/>
            <a:ext cx="2272351" cy="1012825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Réaliser l’expérience</a:t>
            </a:r>
            <a:endParaRPr lang="fr-FR" altLang="fr-FR" sz="2000" b="1" dirty="0">
              <a:solidFill>
                <a:schemeClr val="bg2">
                  <a:lumMod val="10000"/>
                </a:schemeClr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806595" y="588737"/>
            <a:ext cx="1723827" cy="587375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 b="1" dirty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Conclure</a:t>
            </a:r>
          </a:p>
        </p:txBody>
      </p:sp>
      <p:cxnSp>
        <p:nvCxnSpPr>
          <p:cNvPr id="14" name="AutoShape 13"/>
          <p:cNvCxnSpPr>
            <a:cxnSpLocks noChangeShapeType="1"/>
            <a:stCxn id="6" idx="0"/>
            <a:endCxn id="8" idx="4"/>
          </p:cNvCxnSpPr>
          <p:nvPr/>
        </p:nvCxnSpPr>
        <p:spPr bwMode="auto">
          <a:xfrm flipV="1">
            <a:off x="1371110" y="3642668"/>
            <a:ext cx="159229" cy="1946573"/>
          </a:xfrm>
          <a:prstGeom prst="straightConnector1">
            <a:avLst/>
          </a:prstGeom>
          <a:ln w="57150">
            <a:solidFill>
              <a:schemeClr val="bg2"/>
            </a:solidFill>
            <a:headEnd type="none" w="med" len="med"/>
            <a:tailEnd type="arrow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AutoShape 20"/>
          <p:cNvCxnSpPr>
            <a:cxnSpLocks noChangeShapeType="1"/>
            <a:stCxn id="12" idx="6"/>
            <a:endCxn id="41" idx="3"/>
          </p:cNvCxnSpPr>
          <p:nvPr/>
        </p:nvCxnSpPr>
        <p:spPr bwMode="auto">
          <a:xfrm flipV="1">
            <a:off x="6098523" y="4856436"/>
            <a:ext cx="1416142" cy="658192"/>
          </a:xfrm>
          <a:prstGeom prst="straightConnector1">
            <a:avLst/>
          </a:prstGeom>
          <a:ln w="57150">
            <a:solidFill>
              <a:schemeClr val="bg2"/>
            </a:solidFill>
            <a:headEnd type="none" w="med" len="med"/>
            <a:tailEnd type="arrow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AutoShape 20"/>
          <p:cNvCxnSpPr>
            <a:cxnSpLocks noChangeShapeType="1"/>
            <a:stCxn id="8" idx="0"/>
            <a:endCxn id="9" idx="3"/>
          </p:cNvCxnSpPr>
          <p:nvPr/>
        </p:nvCxnSpPr>
        <p:spPr bwMode="auto">
          <a:xfrm flipV="1">
            <a:off x="1530339" y="1681885"/>
            <a:ext cx="1058516" cy="1097183"/>
          </a:xfrm>
          <a:prstGeom prst="straightConnector1">
            <a:avLst/>
          </a:prstGeom>
          <a:ln w="57150">
            <a:solidFill>
              <a:schemeClr val="bg2"/>
            </a:solidFill>
            <a:headEnd type="none" w="med" len="med"/>
            <a:tailEnd type="arrow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AutoShape 20"/>
          <p:cNvCxnSpPr>
            <a:cxnSpLocks noChangeShapeType="1"/>
            <a:stCxn id="9" idx="5"/>
            <a:endCxn id="10" idx="0"/>
          </p:cNvCxnSpPr>
          <p:nvPr/>
        </p:nvCxnSpPr>
        <p:spPr bwMode="auto">
          <a:xfrm>
            <a:off x="4356821" y="1681885"/>
            <a:ext cx="845048" cy="1467885"/>
          </a:xfrm>
          <a:prstGeom prst="straightConnector1">
            <a:avLst/>
          </a:prstGeom>
          <a:ln w="57150">
            <a:solidFill>
              <a:schemeClr val="bg2"/>
            </a:solidFill>
            <a:headEnd type="none" w="med" len="med"/>
            <a:tailEnd type="arrow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AutoShape 20"/>
          <p:cNvCxnSpPr>
            <a:cxnSpLocks noChangeShapeType="1"/>
            <a:stCxn id="10" idx="4"/>
            <a:endCxn id="12" idx="0"/>
          </p:cNvCxnSpPr>
          <p:nvPr/>
        </p:nvCxnSpPr>
        <p:spPr bwMode="auto">
          <a:xfrm flipH="1">
            <a:off x="4962348" y="4087983"/>
            <a:ext cx="239521" cy="920233"/>
          </a:xfrm>
          <a:prstGeom prst="straightConnector1">
            <a:avLst/>
          </a:prstGeom>
          <a:noFill/>
          <a:ln w="57150">
            <a:solidFill>
              <a:schemeClr val="bg2">
                <a:lumMod val="90000"/>
              </a:schemeClr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20"/>
          <p:cNvCxnSpPr>
            <a:cxnSpLocks noChangeShapeType="1"/>
            <a:stCxn id="11" idx="0"/>
            <a:endCxn id="13" idx="4"/>
          </p:cNvCxnSpPr>
          <p:nvPr/>
        </p:nvCxnSpPr>
        <p:spPr bwMode="auto">
          <a:xfrm flipH="1" flipV="1">
            <a:off x="7668508" y="1176112"/>
            <a:ext cx="618804" cy="1482788"/>
          </a:xfrm>
          <a:prstGeom prst="straightConnector1">
            <a:avLst/>
          </a:prstGeom>
          <a:ln w="57150">
            <a:solidFill>
              <a:schemeClr val="bg2"/>
            </a:solidFill>
            <a:headEnd type="none" w="med" len="med"/>
            <a:tailEnd type="arrow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19"/>
          <p:cNvSpPr>
            <a:spLocks noChangeArrowheads="1"/>
          </p:cNvSpPr>
          <p:nvPr/>
        </p:nvSpPr>
        <p:spPr bwMode="auto">
          <a:xfrm>
            <a:off x="7184779" y="3979611"/>
            <a:ext cx="2252603" cy="102726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000" b="1" dirty="0" err="1" smtClean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Collecter</a:t>
            </a:r>
            <a:r>
              <a:rPr lang="en-US" altLang="fr-FR" sz="2000" b="1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pitchFamily="34" charset="-128"/>
              </a:rPr>
              <a:t> </a:t>
            </a:r>
            <a:r>
              <a:rPr lang="en-US" altLang="fr-FR" sz="2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et </a:t>
            </a:r>
            <a:r>
              <a:rPr lang="en-US" altLang="fr-FR" sz="2000" b="1" dirty="0" err="1" smtClean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traiter</a:t>
            </a:r>
            <a:r>
              <a:rPr lang="en-US" altLang="fr-FR" sz="2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 les </a:t>
            </a:r>
            <a:r>
              <a:rPr lang="en-US" altLang="fr-FR" sz="2000" b="1" dirty="0" err="1" smtClean="0">
                <a:solidFill>
                  <a:schemeClr val="bg2">
                    <a:lumMod val="10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données</a:t>
            </a:r>
            <a:endParaRPr lang="en-US" altLang="fr-FR" sz="2000" b="1" dirty="0">
              <a:solidFill>
                <a:schemeClr val="bg2">
                  <a:lumMod val="10000"/>
                </a:schemeClr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cxnSp>
        <p:nvCxnSpPr>
          <p:cNvPr id="42" name="AutoShape 20"/>
          <p:cNvCxnSpPr>
            <a:cxnSpLocks noChangeShapeType="1"/>
            <a:stCxn id="41" idx="0"/>
            <a:endCxn id="11" idx="4"/>
          </p:cNvCxnSpPr>
          <p:nvPr/>
        </p:nvCxnSpPr>
        <p:spPr bwMode="auto">
          <a:xfrm flipH="1" flipV="1">
            <a:off x="8287313" y="3524089"/>
            <a:ext cx="23768" cy="455523"/>
          </a:xfrm>
          <a:prstGeom prst="straightConnector1">
            <a:avLst/>
          </a:prstGeom>
          <a:ln w="57150">
            <a:solidFill>
              <a:schemeClr val="bg2"/>
            </a:solidFill>
            <a:headEnd type="none" w="med" len="med"/>
            <a:tailEnd type="arrow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orme libre 38"/>
          <p:cNvSpPr/>
          <p:nvPr/>
        </p:nvSpPr>
        <p:spPr bwMode="auto">
          <a:xfrm rot="16785485">
            <a:off x="2826311" y="864904"/>
            <a:ext cx="1598141" cy="2799311"/>
          </a:xfrm>
          <a:custGeom>
            <a:avLst/>
            <a:gdLst>
              <a:gd name="connsiteX0" fmla="*/ 182880 w 1692516"/>
              <a:gd name="connsiteY0" fmla="*/ 0 h 1417320"/>
              <a:gd name="connsiteX1" fmla="*/ 1691640 w 1692516"/>
              <a:gd name="connsiteY1" fmla="*/ 571500 h 1417320"/>
              <a:gd name="connsiteX2" fmla="*/ 0 w 1692516"/>
              <a:gd name="connsiteY2" fmla="*/ 1417320 h 1417320"/>
              <a:gd name="connsiteX3" fmla="*/ 0 w 1692516"/>
              <a:gd name="connsiteY3" fmla="*/ 1417320 h 1417320"/>
              <a:gd name="connsiteX0" fmla="*/ 558719 w 1703622"/>
              <a:gd name="connsiteY0" fmla="*/ 0 h 1459532"/>
              <a:gd name="connsiteX1" fmla="*/ 1691640 w 1703622"/>
              <a:gd name="connsiteY1" fmla="*/ 613712 h 1459532"/>
              <a:gd name="connsiteX2" fmla="*/ 0 w 1703622"/>
              <a:gd name="connsiteY2" fmla="*/ 1459532 h 1459532"/>
              <a:gd name="connsiteX3" fmla="*/ 0 w 1703622"/>
              <a:gd name="connsiteY3" fmla="*/ 1459532 h 1459532"/>
              <a:gd name="connsiteX0" fmla="*/ 474155 w 1699473"/>
              <a:gd name="connsiteY0" fmla="*/ 0 h 1406767"/>
              <a:gd name="connsiteX1" fmla="*/ 1691640 w 1699473"/>
              <a:gd name="connsiteY1" fmla="*/ 560947 h 1406767"/>
              <a:gd name="connsiteX2" fmla="*/ 0 w 1699473"/>
              <a:gd name="connsiteY2" fmla="*/ 1406767 h 1406767"/>
              <a:gd name="connsiteX3" fmla="*/ 0 w 1699473"/>
              <a:gd name="connsiteY3" fmla="*/ 1406767 h 1406767"/>
              <a:gd name="connsiteX0" fmla="*/ -1 w 1779623"/>
              <a:gd name="connsiteY0" fmla="*/ 0 h 1464581"/>
              <a:gd name="connsiteX1" fmla="*/ 1779530 w 1779623"/>
              <a:gd name="connsiteY1" fmla="*/ 618761 h 1464581"/>
              <a:gd name="connsiteX2" fmla="*/ 87890 w 1779623"/>
              <a:gd name="connsiteY2" fmla="*/ 1464581 h 1464581"/>
              <a:gd name="connsiteX3" fmla="*/ 87890 w 1779623"/>
              <a:gd name="connsiteY3" fmla="*/ 1464581 h 1464581"/>
              <a:gd name="connsiteX0" fmla="*/ 642298 w 2421922"/>
              <a:gd name="connsiteY0" fmla="*/ 0 h 1750976"/>
              <a:gd name="connsiteX1" fmla="*/ 2421829 w 2421922"/>
              <a:gd name="connsiteY1" fmla="*/ 618761 h 1750976"/>
              <a:gd name="connsiteX2" fmla="*/ 730189 w 2421922"/>
              <a:gd name="connsiteY2" fmla="*/ 1464581 h 1750976"/>
              <a:gd name="connsiteX3" fmla="*/ 0 w 2421922"/>
              <a:gd name="connsiteY3" fmla="*/ 1750976 h 1750976"/>
              <a:gd name="connsiteX0" fmla="*/ 786468 w 2566092"/>
              <a:gd name="connsiteY0" fmla="*/ 0 h 1813202"/>
              <a:gd name="connsiteX1" fmla="*/ 2565999 w 2566092"/>
              <a:gd name="connsiteY1" fmla="*/ 618761 h 1813202"/>
              <a:gd name="connsiteX2" fmla="*/ 874359 w 2566092"/>
              <a:gd name="connsiteY2" fmla="*/ 1464581 h 1813202"/>
              <a:gd name="connsiteX3" fmla="*/ 0 w 2566092"/>
              <a:gd name="connsiteY3" fmla="*/ 1813202 h 1813202"/>
              <a:gd name="connsiteX0" fmla="*/ 589399 w 2566955"/>
              <a:gd name="connsiteY0" fmla="*/ 0 h 1891129"/>
              <a:gd name="connsiteX1" fmla="*/ 2565999 w 2566955"/>
              <a:gd name="connsiteY1" fmla="*/ 696688 h 1891129"/>
              <a:gd name="connsiteX2" fmla="*/ 874359 w 2566955"/>
              <a:gd name="connsiteY2" fmla="*/ 1542508 h 1891129"/>
              <a:gd name="connsiteX3" fmla="*/ 0 w 2566955"/>
              <a:gd name="connsiteY3" fmla="*/ 1891129 h 1891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6955" h="1891129">
                <a:moveTo>
                  <a:pt x="589399" y="0"/>
                </a:moveTo>
                <a:cubicBezTo>
                  <a:pt x="1359019" y="167640"/>
                  <a:pt x="2518506" y="439603"/>
                  <a:pt x="2565999" y="696688"/>
                </a:cubicBezTo>
                <a:cubicBezTo>
                  <a:pt x="2613492" y="953773"/>
                  <a:pt x="874359" y="1542508"/>
                  <a:pt x="874359" y="1542508"/>
                </a:cubicBezTo>
                <a:lnTo>
                  <a:pt x="0" y="1891129"/>
                </a:lnTo>
              </a:path>
            </a:pathLst>
          </a:custGeom>
          <a:noFill/>
          <a:ln w="254000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fr-FR" sz="1600"/>
          </a:p>
        </p:txBody>
      </p:sp>
      <p:sp>
        <p:nvSpPr>
          <p:cNvPr id="44" name="Forme libre 43"/>
          <p:cNvSpPr/>
          <p:nvPr/>
        </p:nvSpPr>
        <p:spPr bwMode="auto">
          <a:xfrm rot="3402812" flipV="1">
            <a:off x="7795774" y="2813784"/>
            <a:ext cx="1120243" cy="2005148"/>
          </a:xfrm>
          <a:custGeom>
            <a:avLst/>
            <a:gdLst>
              <a:gd name="connsiteX0" fmla="*/ 182880 w 1692516"/>
              <a:gd name="connsiteY0" fmla="*/ 0 h 1417320"/>
              <a:gd name="connsiteX1" fmla="*/ 1691640 w 1692516"/>
              <a:gd name="connsiteY1" fmla="*/ 571500 h 1417320"/>
              <a:gd name="connsiteX2" fmla="*/ 0 w 1692516"/>
              <a:gd name="connsiteY2" fmla="*/ 1417320 h 1417320"/>
              <a:gd name="connsiteX3" fmla="*/ 0 w 1692516"/>
              <a:gd name="connsiteY3" fmla="*/ 1417320 h 1417320"/>
              <a:gd name="connsiteX0" fmla="*/ 558719 w 1703622"/>
              <a:gd name="connsiteY0" fmla="*/ 0 h 1459532"/>
              <a:gd name="connsiteX1" fmla="*/ 1691640 w 1703622"/>
              <a:gd name="connsiteY1" fmla="*/ 613712 h 1459532"/>
              <a:gd name="connsiteX2" fmla="*/ 0 w 1703622"/>
              <a:gd name="connsiteY2" fmla="*/ 1459532 h 1459532"/>
              <a:gd name="connsiteX3" fmla="*/ 0 w 1703622"/>
              <a:gd name="connsiteY3" fmla="*/ 1459532 h 1459532"/>
              <a:gd name="connsiteX0" fmla="*/ 474155 w 1699473"/>
              <a:gd name="connsiteY0" fmla="*/ 0 h 1406767"/>
              <a:gd name="connsiteX1" fmla="*/ 1691640 w 1699473"/>
              <a:gd name="connsiteY1" fmla="*/ 560947 h 1406767"/>
              <a:gd name="connsiteX2" fmla="*/ 0 w 1699473"/>
              <a:gd name="connsiteY2" fmla="*/ 1406767 h 1406767"/>
              <a:gd name="connsiteX3" fmla="*/ 0 w 1699473"/>
              <a:gd name="connsiteY3" fmla="*/ 1406767 h 1406767"/>
              <a:gd name="connsiteX0" fmla="*/ 1031084 w 1770464"/>
              <a:gd name="connsiteY0" fmla="*/ 0 h 1989663"/>
              <a:gd name="connsiteX1" fmla="*/ 1691640 w 1770464"/>
              <a:gd name="connsiteY1" fmla="*/ 1143843 h 1989663"/>
              <a:gd name="connsiteX2" fmla="*/ 0 w 1770464"/>
              <a:gd name="connsiteY2" fmla="*/ 1989663 h 1989663"/>
              <a:gd name="connsiteX3" fmla="*/ 0 w 1770464"/>
              <a:gd name="connsiteY3" fmla="*/ 1989663 h 1989663"/>
              <a:gd name="connsiteX0" fmla="*/ 1031084 w 1868849"/>
              <a:gd name="connsiteY0" fmla="*/ 0 h 1989663"/>
              <a:gd name="connsiteX1" fmla="*/ 1742883 w 1868849"/>
              <a:gd name="connsiteY1" fmla="*/ 480747 h 1989663"/>
              <a:gd name="connsiteX2" fmla="*/ 1691640 w 1868849"/>
              <a:gd name="connsiteY2" fmla="*/ 1143843 h 1989663"/>
              <a:gd name="connsiteX3" fmla="*/ 0 w 1868849"/>
              <a:gd name="connsiteY3" fmla="*/ 1989663 h 1989663"/>
              <a:gd name="connsiteX4" fmla="*/ 0 w 1868849"/>
              <a:gd name="connsiteY4" fmla="*/ 1989663 h 1989663"/>
              <a:gd name="connsiteX0" fmla="*/ 1489150 w 1868851"/>
              <a:gd name="connsiteY0" fmla="*/ 0 h 1708882"/>
              <a:gd name="connsiteX1" fmla="*/ 1742883 w 1868851"/>
              <a:gd name="connsiteY1" fmla="*/ 199966 h 1708882"/>
              <a:gd name="connsiteX2" fmla="*/ 1691640 w 1868851"/>
              <a:gd name="connsiteY2" fmla="*/ 863062 h 1708882"/>
              <a:gd name="connsiteX3" fmla="*/ 0 w 1868851"/>
              <a:gd name="connsiteY3" fmla="*/ 1708882 h 1708882"/>
              <a:gd name="connsiteX4" fmla="*/ 0 w 1868851"/>
              <a:gd name="connsiteY4" fmla="*/ 1708882 h 170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8851" h="1708882">
                <a:moveTo>
                  <a:pt x="1489150" y="0"/>
                </a:moveTo>
                <a:cubicBezTo>
                  <a:pt x="1491624" y="5627"/>
                  <a:pt x="1632790" y="9326"/>
                  <a:pt x="1742883" y="199966"/>
                </a:cubicBezTo>
                <a:cubicBezTo>
                  <a:pt x="1852976" y="390606"/>
                  <a:pt x="1982121" y="611576"/>
                  <a:pt x="1691640" y="863062"/>
                </a:cubicBezTo>
                <a:cubicBezTo>
                  <a:pt x="1401160" y="1114548"/>
                  <a:pt x="0" y="1708882"/>
                  <a:pt x="0" y="1708882"/>
                </a:cubicBezTo>
                <a:lnTo>
                  <a:pt x="0" y="1708882"/>
                </a:lnTo>
              </a:path>
            </a:pathLst>
          </a:custGeom>
          <a:noFill/>
          <a:ln w="254000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fr-FR" sz="1600"/>
          </a:p>
        </p:txBody>
      </p:sp>
      <p:sp>
        <p:nvSpPr>
          <p:cNvPr id="45" name="Rectangle 44"/>
          <p:cNvSpPr/>
          <p:nvPr/>
        </p:nvSpPr>
        <p:spPr>
          <a:xfrm>
            <a:off x="2583465" y="1815226"/>
            <a:ext cx="1486304" cy="38779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fr-FR" sz="2400" b="1" dirty="0">
                <a:solidFill>
                  <a:schemeClr val="bg2"/>
                </a:solidFill>
              </a:rPr>
              <a:t>Analyser</a:t>
            </a:r>
          </a:p>
        </p:txBody>
      </p:sp>
      <p:sp>
        <p:nvSpPr>
          <p:cNvPr id="46" name="Forme libre 45"/>
          <p:cNvSpPr/>
          <p:nvPr/>
        </p:nvSpPr>
        <p:spPr bwMode="auto">
          <a:xfrm rot="18186876" flipH="1">
            <a:off x="5319527" y="3513529"/>
            <a:ext cx="1260103" cy="2328244"/>
          </a:xfrm>
          <a:custGeom>
            <a:avLst/>
            <a:gdLst>
              <a:gd name="connsiteX0" fmla="*/ 182880 w 1692516"/>
              <a:gd name="connsiteY0" fmla="*/ 0 h 1417320"/>
              <a:gd name="connsiteX1" fmla="*/ 1691640 w 1692516"/>
              <a:gd name="connsiteY1" fmla="*/ 571500 h 1417320"/>
              <a:gd name="connsiteX2" fmla="*/ 0 w 1692516"/>
              <a:gd name="connsiteY2" fmla="*/ 1417320 h 1417320"/>
              <a:gd name="connsiteX3" fmla="*/ 0 w 1692516"/>
              <a:gd name="connsiteY3" fmla="*/ 1417320 h 1417320"/>
              <a:gd name="connsiteX0" fmla="*/ 558719 w 1703622"/>
              <a:gd name="connsiteY0" fmla="*/ 0 h 1459532"/>
              <a:gd name="connsiteX1" fmla="*/ 1691640 w 1703622"/>
              <a:gd name="connsiteY1" fmla="*/ 613712 h 1459532"/>
              <a:gd name="connsiteX2" fmla="*/ 0 w 1703622"/>
              <a:gd name="connsiteY2" fmla="*/ 1459532 h 1459532"/>
              <a:gd name="connsiteX3" fmla="*/ 0 w 1703622"/>
              <a:gd name="connsiteY3" fmla="*/ 1459532 h 1459532"/>
              <a:gd name="connsiteX0" fmla="*/ 474155 w 1699473"/>
              <a:gd name="connsiteY0" fmla="*/ 0 h 1406767"/>
              <a:gd name="connsiteX1" fmla="*/ 1691640 w 1699473"/>
              <a:gd name="connsiteY1" fmla="*/ 560947 h 1406767"/>
              <a:gd name="connsiteX2" fmla="*/ 0 w 1699473"/>
              <a:gd name="connsiteY2" fmla="*/ 1406767 h 1406767"/>
              <a:gd name="connsiteX3" fmla="*/ 0 w 1699473"/>
              <a:gd name="connsiteY3" fmla="*/ 1406767 h 1406767"/>
              <a:gd name="connsiteX0" fmla="*/ 474155 w 1231648"/>
              <a:gd name="connsiteY0" fmla="*/ 0 h 1406767"/>
              <a:gd name="connsiteX1" fmla="*/ 1203049 w 1231648"/>
              <a:gd name="connsiteY1" fmla="*/ 708689 h 1406767"/>
              <a:gd name="connsiteX2" fmla="*/ 0 w 1231648"/>
              <a:gd name="connsiteY2" fmla="*/ 1406767 h 1406767"/>
              <a:gd name="connsiteX3" fmla="*/ 0 w 1231648"/>
              <a:gd name="connsiteY3" fmla="*/ 1406767 h 1406767"/>
              <a:gd name="connsiteX0" fmla="*/ 510207 w 1238927"/>
              <a:gd name="connsiteY0" fmla="*/ 0 h 1676620"/>
              <a:gd name="connsiteX1" fmla="*/ 1203049 w 1238927"/>
              <a:gd name="connsiteY1" fmla="*/ 978542 h 1676620"/>
              <a:gd name="connsiteX2" fmla="*/ 0 w 1238927"/>
              <a:gd name="connsiteY2" fmla="*/ 1676620 h 1676620"/>
              <a:gd name="connsiteX3" fmla="*/ 0 w 1238927"/>
              <a:gd name="connsiteY3" fmla="*/ 1676620 h 1676620"/>
              <a:gd name="connsiteX0" fmla="*/ 510207 w 1200307"/>
              <a:gd name="connsiteY0" fmla="*/ 0 h 1676620"/>
              <a:gd name="connsiteX1" fmla="*/ 1156598 w 1200307"/>
              <a:gd name="connsiteY1" fmla="*/ 966525 h 1676620"/>
              <a:gd name="connsiteX2" fmla="*/ 0 w 1200307"/>
              <a:gd name="connsiteY2" fmla="*/ 1676620 h 1676620"/>
              <a:gd name="connsiteX3" fmla="*/ 0 w 1200307"/>
              <a:gd name="connsiteY3" fmla="*/ 1676620 h 1676620"/>
              <a:gd name="connsiteX0" fmla="*/ 510207 w 1127461"/>
              <a:gd name="connsiteY0" fmla="*/ 0 h 1676620"/>
              <a:gd name="connsiteX1" fmla="*/ 1061090 w 1127461"/>
              <a:gd name="connsiteY1" fmla="*/ 994448 h 1676620"/>
              <a:gd name="connsiteX2" fmla="*/ 0 w 1127461"/>
              <a:gd name="connsiteY2" fmla="*/ 1676620 h 1676620"/>
              <a:gd name="connsiteX3" fmla="*/ 0 w 1127461"/>
              <a:gd name="connsiteY3" fmla="*/ 1676620 h 1676620"/>
              <a:gd name="connsiteX0" fmla="*/ 510207 w 1095703"/>
              <a:gd name="connsiteY0" fmla="*/ 0 h 1676620"/>
              <a:gd name="connsiteX1" fmla="*/ 1014871 w 1095703"/>
              <a:gd name="connsiteY1" fmla="*/ 913262 h 1676620"/>
              <a:gd name="connsiteX2" fmla="*/ 0 w 1095703"/>
              <a:gd name="connsiteY2" fmla="*/ 1676620 h 1676620"/>
              <a:gd name="connsiteX3" fmla="*/ 0 w 1095703"/>
              <a:gd name="connsiteY3" fmla="*/ 1676620 h 1676620"/>
              <a:gd name="connsiteX0" fmla="*/ 510207 w 1060092"/>
              <a:gd name="connsiteY0" fmla="*/ 0 h 1676620"/>
              <a:gd name="connsiteX1" fmla="*/ 958493 w 1060092"/>
              <a:gd name="connsiteY1" fmla="*/ 879162 h 1676620"/>
              <a:gd name="connsiteX2" fmla="*/ 0 w 1060092"/>
              <a:gd name="connsiteY2" fmla="*/ 1676620 h 1676620"/>
              <a:gd name="connsiteX3" fmla="*/ 0 w 1060092"/>
              <a:gd name="connsiteY3" fmla="*/ 1676620 h 1676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0092" h="1676620">
                <a:moveTo>
                  <a:pt x="510207" y="0"/>
                </a:moveTo>
                <a:cubicBezTo>
                  <a:pt x="1279827" y="167640"/>
                  <a:pt x="1043527" y="599725"/>
                  <a:pt x="958493" y="879162"/>
                </a:cubicBezTo>
                <a:cubicBezTo>
                  <a:pt x="873459" y="1158599"/>
                  <a:pt x="200508" y="1560274"/>
                  <a:pt x="0" y="1676620"/>
                </a:cubicBezTo>
                <a:lnTo>
                  <a:pt x="0" y="1676620"/>
                </a:lnTo>
              </a:path>
            </a:pathLst>
          </a:custGeom>
          <a:noFill/>
          <a:ln w="25400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triangl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fr-FR" sz="1600"/>
          </a:p>
        </p:txBody>
      </p:sp>
      <p:sp>
        <p:nvSpPr>
          <p:cNvPr id="47" name="Rectangle 46"/>
          <p:cNvSpPr/>
          <p:nvPr/>
        </p:nvSpPr>
        <p:spPr>
          <a:xfrm>
            <a:off x="5088663" y="4615953"/>
            <a:ext cx="1383712" cy="387798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fr-FR" sz="2400" b="1" dirty="0">
                <a:solidFill>
                  <a:schemeClr val="bg2"/>
                </a:solidFill>
              </a:rPr>
              <a:t>Réaliser</a:t>
            </a:r>
          </a:p>
        </p:txBody>
      </p:sp>
      <p:sp>
        <p:nvSpPr>
          <p:cNvPr id="48" name="Forme libre 47"/>
          <p:cNvSpPr/>
          <p:nvPr/>
        </p:nvSpPr>
        <p:spPr bwMode="auto">
          <a:xfrm rot="9569887">
            <a:off x="1052313" y="2652978"/>
            <a:ext cx="1557901" cy="2831588"/>
          </a:xfrm>
          <a:custGeom>
            <a:avLst/>
            <a:gdLst>
              <a:gd name="connsiteX0" fmla="*/ 182880 w 1692516"/>
              <a:gd name="connsiteY0" fmla="*/ 0 h 1417320"/>
              <a:gd name="connsiteX1" fmla="*/ 1691640 w 1692516"/>
              <a:gd name="connsiteY1" fmla="*/ 571500 h 1417320"/>
              <a:gd name="connsiteX2" fmla="*/ 0 w 1692516"/>
              <a:gd name="connsiteY2" fmla="*/ 1417320 h 1417320"/>
              <a:gd name="connsiteX3" fmla="*/ 0 w 1692516"/>
              <a:gd name="connsiteY3" fmla="*/ 1417320 h 1417320"/>
              <a:gd name="connsiteX0" fmla="*/ 558719 w 1703622"/>
              <a:gd name="connsiteY0" fmla="*/ 0 h 1459532"/>
              <a:gd name="connsiteX1" fmla="*/ 1691640 w 1703622"/>
              <a:gd name="connsiteY1" fmla="*/ 613712 h 1459532"/>
              <a:gd name="connsiteX2" fmla="*/ 0 w 1703622"/>
              <a:gd name="connsiteY2" fmla="*/ 1459532 h 1459532"/>
              <a:gd name="connsiteX3" fmla="*/ 0 w 1703622"/>
              <a:gd name="connsiteY3" fmla="*/ 1459532 h 1459532"/>
              <a:gd name="connsiteX0" fmla="*/ 474155 w 1699473"/>
              <a:gd name="connsiteY0" fmla="*/ 0 h 1406767"/>
              <a:gd name="connsiteX1" fmla="*/ 1691640 w 1699473"/>
              <a:gd name="connsiteY1" fmla="*/ 560947 h 1406767"/>
              <a:gd name="connsiteX2" fmla="*/ 0 w 1699473"/>
              <a:gd name="connsiteY2" fmla="*/ 1406767 h 1406767"/>
              <a:gd name="connsiteX3" fmla="*/ 0 w 1699473"/>
              <a:gd name="connsiteY3" fmla="*/ 1406767 h 1406767"/>
              <a:gd name="connsiteX0" fmla="*/ 1031084 w 1770464"/>
              <a:gd name="connsiteY0" fmla="*/ 0 h 1989663"/>
              <a:gd name="connsiteX1" fmla="*/ 1691640 w 1770464"/>
              <a:gd name="connsiteY1" fmla="*/ 1143843 h 1989663"/>
              <a:gd name="connsiteX2" fmla="*/ 0 w 1770464"/>
              <a:gd name="connsiteY2" fmla="*/ 1989663 h 1989663"/>
              <a:gd name="connsiteX3" fmla="*/ 0 w 1770464"/>
              <a:gd name="connsiteY3" fmla="*/ 1989663 h 1989663"/>
              <a:gd name="connsiteX0" fmla="*/ 1031084 w 1868849"/>
              <a:gd name="connsiteY0" fmla="*/ 0 h 1989663"/>
              <a:gd name="connsiteX1" fmla="*/ 1742883 w 1868849"/>
              <a:gd name="connsiteY1" fmla="*/ 480747 h 1989663"/>
              <a:gd name="connsiteX2" fmla="*/ 1691640 w 1868849"/>
              <a:gd name="connsiteY2" fmla="*/ 1143843 h 1989663"/>
              <a:gd name="connsiteX3" fmla="*/ 0 w 1868849"/>
              <a:gd name="connsiteY3" fmla="*/ 1989663 h 1989663"/>
              <a:gd name="connsiteX4" fmla="*/ 0 w 1868849"/>
              <a:gd name="connsiteY4" fmla="*/ 1989663 h 1989663"/>
              <a:gd name="connsiteX0" fmla="*/ 1489150 w 1868851"/>
              <a:gd name="connsiteY0" fmla="*/ 0 h 1708882"/>
              <a:gd name="connsiteX1" fmla="*/ 1742883 w 1868851"/>
              <a:gd name="connsiteY1" fmla="*/ 199966 h 1708882"/>
              <a:gd name="connsiteX2" fmla="*/ 1691640 w 1868851"/>
              <a:gd name="connsiteY2" fmla="*/ 863062 h 1708882"/>
              <a:gd name="connsiteX3" fmla="*/ 0 w 1868851"/>
              <a:gd name="connsiteY3" fmla="*/ 1708882 h 1708882"/>
              <a:gd name="connsiteX4" fmla="*/ 0 w 1868851"/>
              <a:gd name="connsiteY4" fmla="*/ 1708882 h 1708882"/>
              <a:gd name="connsiteX0" fmla="*/ 1762839 w 2142540"/>
              <a:gd name="connsiteY0" fmla="*/ 0 h 1743637"/>
              <a:gd name="connsiteX1" fmla="*/ 2016572 w 2142540"/>
              <a:gd name="connsiteY1" fmla="*/ 199966 h 1743637"/>
              <a:gd name="connsiteX2" fmla="*/ 1965329 w 2142540"/>
              <a:gd name="connsiteY2" fmla="*/ 863062 h 1743637"/>
              <a:gd name="connsiteX3" fmla="*/ 273689 w 2142540"/>
              <a:gd name="connsiteY3" fmla="*/ 1708882 h 1743637"/>
              <a:gd name="connsiteX4" fmla="*/ 1 w 2142540"/>
              <a:gd name="connsiteY4" fmla="*/ 1565788 h 1743637"/>
              <a:gd name="connsiteX0" fmla="*/ 1762839 w 3278236"/>
              <a:gd name="connsiteY0" fmla="*/ 380608 h 2124245"/>
              <a:gd name="connsiteX1" fmla="*/ 3269129 w 3278236"/>
              <a:gd name="connsiteY1" fmla="*/ 41031 h 2124245"/>
              <a:gd name="connsiteX2" fmla="*/ 1965329 w 3278236"/>
              <a:gd name="connsiteY2" fmla="*/ 1243670 h 2124245"/>
              <a:gd name="connsiteX3" fmla="*/ 273689 w 3278236"/>
              <a:gd name="connsiteY3" fmla="*/ 2089490 h 2124245"/>
              <a:gd name="connsiteX4" fmla="*/ 1 w 3278236"/>
              <a:gd name="connsiteY4" fmla="*/ 1946396 h 2124245"/>
              <a:gd name="connsiteX0" fmla="*/ 3254301 w 3361426"/>
              <a:gd name="connsiteY0" fmla="*/ 0 h 3243941"/>
              <a:gd name="connsiteX1" fmla="*/ 3269129 w 3361426"/>
              <a:gd name="connsiteY1" fmla="*/ 1160727 h 3243941"/>
              <a:gd name="connsiteX2" fmla="*/ 1965329 w 3361426"/>
              <a:gd name="connsiteY2" fmla="*/ 2363366 h 3243941"/>
              <a:gd name="connsiteX3" fmla="*/ 273689 w 3361426"/>
              <a:gd name="connsiteY3" fmla="*/ 3209186 h 3243941"/>
              <a:gd name="connsiteX4" fmla="*/ 1 w 3361426"/>
              <a:gd name="connsiteY4" fmla="*/ 3066092 h 3243941"/>
              <a:gd name="connsiteX0" fmla="*/ 3254301 w 3261879"/>
              <a:gd name="connsiteY0" fmla="*/ 0 h 3243941"/>
              <a:gd name="connsiteX1" fmla="*/ 3095118 w 3261879"/>
              <a:gd name="connsiteY1" fmla="*/ 1441893 h 3243941"/>
              <a:gd name="connsiteX2" fmla="*/ 1965329 w 3261879"/>
              <a:gd name="connsiteY2" fmla="*/ 2363366 h 3243941"/>
              <a:gd name="connsiteX3" fmla="*/ 273689 w 3261879"/>
              <a:gd name="connsiteY3" fmla="*/ 3209186 h 3243941"/>
              <a:gd name="connsiteX4" fmla="*/ 1 w 3261879"/>
              <a:gd name="connsiteY4" fmla="*/ 3066092 h 3243941"/>
              <a:gd name="connsiteX0" fmla="*/ 3746425 w 3754003"/>
              <a:gd name="connsiteY0" fmla="*/ 0 h 3269071"/>
              <a:gd name="connsiteX1" fmla="*/ 3587242 w 3754003"/>
              <a:gd name="connsiteY1" fmla="*/ 1441893 h 3269071"/>
              <a:gd name="connsiteX2" fmla="*/ 2457453 w 3754003"/>
              <a:gd name="connsiteY2" fmla="*/ 2363366 h 3269071"/>
              <a:gd name="connsiteX3" fmla="*/ 765813 w 3754003"/>
              <a:gd name="connsiteY3" fmla="*/ 3209186 h 3269071"/>
              <a:gd name="connsiteX4" fmla="*/ 0 w 3754003"/>
              <a:gd name="connsiteY4" fmla="*/ 3196034 h 3269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4003" h="3269071">
                <a:moveTo>
                  <a:pt x="3746425" y="0"/>
                </a:moveTo>
                <a:cubicBezTo>
                  <a:pt x="3748899" y="5627"/>
                  <a:pt x="3802071" y="1047999"/>
                  <a:pt x="3587242" y="1441893"/>
                </a:cubicBezTo>
                <a:cubicBezTo>
                  <a:pt x="3372413" y="1835787"/>
                  <a:pt x="2927691" y="2068817"/>
                  <a:pt x="2457453" y="2363366"/>
                </a:cubicBezTo>
                <a:cubicBezTo>
                  <a:pt x="1987215" y="2657915"/>
                  <a:pt x="1093368" y="3092065"/>
                  <a:pt x="765813" y="3209186"/>
                </a:cubicBezTo>
                <a:cubicBezTo>
                  <a:pt x="438258" y="3326307"/>
                  <a:pt x="91229" y="3243732"/>
                  <a:pt x="0" y="3196034"/>
                </a:cubicBezTo>
              </a:path>
            </a:pathLst>
          </a:custGeom>
          <a:noFill/>
          <a:ln w="254000" cap="flat" cmpd="sng" algn="ctr">
            <a:solidFill>
              <a:srgbClr val="FF66FF"/>
            </a:solidFill>
            <a:prstDash val="solid"/>
            <a:miter lim="800000"/>
            <a:headEnd type="none" w="med" len="med"/>
            <a:tailEnd type="triangl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r>
              <a:rPr lang="fr-FR" sz="1600" dirty="0" smtClean="0"/>
              <a:t>v</a:t>
            </a:r>
            <a:endParaRPr lang="fr-FR" sz="1600" dirty="0"/>
          </a:p>
        </p:txBody>
      </p:sp>
      <p:sp>
        <p:nvSpPr>
          <p:cNvPr id="51" name="Rectangle 50"/>
          <p:cNvSpPr/>
          <p:nvPr/>
        </p:nvSpPr>
        <p:spPr>
          <a:xfrm>
            <a:off x="116463" y="4032731"/>
            <a:ext cx="2222697" cy="387798"/>
          </a:xfrm>
          <a:prstGeom prst="rect">
            <a:avLst/>
          </a:prstGeom>
          <a:solidFill>
            <a:srgbClr val="FF66FF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fr-FR" sz="2400" b="1" dirty="0" smtClean="0">
                <a:solidFill>
                  <a:schemeClr val="bg2"/>
                </a:solidFill>
              </a:rPr>
              <a:t>S’approprier</a:t>
            </a:r>
            <a:endParaRPr lang="fr-FR" sz="2400" b="1" dirty="0">
              <a:solidFill>
                <a:schemeClr val="bg2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973036" y="3751849"/>
            <a:ext cx="1486304" cy="38779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fr-FR" sz="2400" b="1" dirty="0">
                <a:solidFill>
                  <a:schemeClr val="bg2"/>
                </a:solidFill>
              </a:rPr>
              <a:t>Analyser</a:t>
            </a:r>
          </a:p>
        </p:txBody>
      </p:sp>
      <p:sp>
        <p:nvSpPr>
          <p:cNvPr id="52" name="Forme libre 51"/>
          <p:cNvSpPr/>
          <p:nvPr/>
        </p:nvSpPr>
        <p:spPr bwMode="auto">
          <a:xfrm rot="9175158">
            <a:off x="7207300" y="1050736"/>
            <a:ext cx="882150" cy="1653921"/>
          </a:xfrm>
          <a:custGeom>
            <a:avLst/>
            <a:gdLst>
              <a:gd name="connsiteX0" fmla="*/ 182880 w 1692516"/>
              <a:gd name="connsiteY0" fmla="*/ 0 h 1417320"/>
              <a:gd name="connsiteX1" fmla="*/ 1691640 w 1692516"/>
              <a:gd name="connsiteY1" fmla="*/ 571500 h 1417320"/>
              <a:gd name="connsiteX2" fmla="*/ 0 w 1692516"/>
              <a:gd name="connsiteY2" fmla="*/ 1417320 h 1417320"/>
              <a:gd name="connsiteX3" fmla="*/ 0 w 1692516"/>
              <a:gd name="connsiteY3" fmla="*/ 1417320 h 1417320"/>
              <a:gd name="connsiteX0" fmla="*/ 558719 w 1703622"/>
              <a:gd name="connsiteY0" fmla="*/ 0 h 1459532"/>
              <a:gd name="connsiteX1" fmla="*/ 1691640 w 1703622"/>
              <a:gd name="connsiteY1" fmla="*/ 613712 h 1459532"/>
              <a:gd name="connsiteX2" fmla="*/ 0 w 1703622"/>
              <a:gd name="connsiteY2" fmla="*/ 1459532 h 1459532"/>
              <a:gd name="connsiteX3" fmla="*/ 0 w 1703622"/>
              <a:gd name="connsiteY3" fmla="*/ 1459532 h 1459532"/>
              <a:gd name="connsiteX0" fmla="*/ 474155 w 1699473"/>
              <a:gd name="connsiteY0" fmla="*/ 0 h 1406767"/>
              <a:gd name="connsiteX1" fmla="*/ 1691640 w 1699473"/>
              <a:gd name="connsiteY1" fmla="*/ 560947 h 1406767"/>
              <a:gd name="connsiteX2" fmla="*/ 0 w 1699473"/>
              <a:gd name="connsiteY2" fmla="*/ 1406767 h 1406767"/>
              <a:gd name="connsiteX3" fmla="*/ 0 w 1699473"/>
              <a:gd name="connsiteY3" fmla="*/ 1406767 h 1406767"/>
              <a:gd name="connsiteX0" fmla="*/ 1031084 w 1770464"/>
              <a:gd name="connsiteY0" fmla="*/ 0 h 1989663"/>
              <a:gd name="connsiteX1" fmla="*/ 1691640 w 1770464"/>
              <a:gd name="connsiteY1" fmla="*/ 1143843 h 1989663"/>
              <a:gd name="connsiteX2" fmla="*/ 0 w 1770464"/>
              <a:gd name="connsiteY2" fmla="*/ 1989663 h 1989663"/>
              <a:gd name="connsiteX3" fmla="*/ 0 w 1770464"/>
              <a:gd name="connsiteY3" fmla="*/ 1989663 h 1989663"/>
              <a:gd name="connsiteX0" fmla="*/ 1031084 w 1868849"/>
              <a:gd name="connsiteY0" fmla="*/ 0 h 1989663"/>
              <a:gd name="connsiteX1" fmla="*/ 1742883 w 1868849"/>
              <a:gd name="connsiteY1" fmla="*/ 480747 h 1989663"/>
              <a:gd name="connsiteX2" fmla="*/ 1691640 w 1868849"/>
              <a:gd name="connsiteY2" fmla="*/ 1143843 h 1989663"/>
              <a:gd name="connsiteX3" fmla="*/ 0 w 1868849"/>
              <a:gd name="connsiteY3" fmla="*/ 1989663 h 1989663"/>
              <a:gd name="connsiteX4" fmla="*/ 0 w 1868849"/>
              <a:gd name="connsiteY4" fmla="*/ 1989663 h 1989663"/>
              <a:gd name="connsiteX0" fmla="*/ 1489150 w 1868851"/>
              <a:gd name="connsiteY0" fmla="*/ 0 h 1708882"/>
              <a:gd name="connsiteX1" fmla="*/ 1742883 w 1868851"/>
              <a:gd name="connsiteY1" fmla="*/ 199966 h 1708882"/>
              <a:gd name="connsiteX2" fmla="*/ 1691640 w 1868851"/>
              <a:gd name="connsiteY2" fmla="*/ 863062 h 1708882"/>
              <a:gd name="connsiteX3" fmla="*/ 0 w 1868851"/>
              <a:gd name="connsiteY3" fmla="*/ 1708882 h 1708882"/>
              <a:gd name="connsiteX4" fmla="*/ 0 w 1868851"/>
              <a:gd name="connsiteY4" fmla="*/ 1708882 h 1708882"/>
              <a:gd name="connsiteX0" fmla="*/ 1762839 w 2142540"/>
              <a:gd name="connsiteY0" fmla="*/ 0 h 1743637"/>
              <a:gd name="connsiteX1" fmla="*/ 2016572 w 2142540"/>
              <a:gd name="connsiteY1" fmla="*/ 199966 h 1743637"/>
              <a:gd name="connsiteX2" fmla="*/ 1965329 w 2142540"/>
              <a:gd name="connsiteY2" fmla="*/ 863062 h 1743637"/>
              <a:gd name="connsiteX3" fmla="*/ 273689 w 2142540"/>
              <a:gd name="connsiteY3" fmla="*/ 1708882 h 1743637"/>
              <a:gd name="connsiteX4" fmla="*/ 1 w 2142540"/>
              <a:gd name="connsiteY4" fmla="*/ 1565788 h 1743637"/>
              <a:gd name="connsiteX0" fmla="*/ 1581076 w 2127637"/>
              <a:gd name="connsiteY0" fmla="*/ 0 h 1992230"/>
              <a:gd name="connsiteX1" fmla="*/ 2016572 w 2127637"/>
              <a:gd name="connsiteY1" fmla="*/ 448559 h 1992230"/>
              <a:gd name="connsiteX2" fmla="*/ 1965329 w 2127637"/>
              <a:gd name="connsiteY2" fmla="*/ 1111655 h 1992230"/>
              <a:gd name="connsiteX3" fmla="*/ 273689 w 2127637"/>
              <a:gd name="connsiteY3" fmla="*/ 1957475 h 1992230"/>
              <a:gd name="connsiteX4" fmla="*/ 1 w 2127637"/>
              <a:gd name="connsiteY4" fmla="*/ 1814381 h 1992230"/>
              <a:gd name="connsiteX0" fmla="*/ 1619425 w 2125677"/>
              <a:gd name="connsiteY0" fmla="*/ -1 h 1909453"/>
              <a:gd name="connsiteX1" fmla="*/ 2016572 w 2125677"/>
              <a:gd name="connsiteY1" fmla="*/ 365782 h 1909453"/>
              <a:gd name="connsiteX2" fmla="*/ 1965329 w 2125677"/>
              <a:gd name="connsiteY2" fmla="*/ 1028878 h 1909453"/>
              <a:gd name="connsiteX3" fmla="*/ 273689 w 2125677"/>
              <a:gd name="connsiteY3" fmla="*/ 1874698 h 1909453"/>
              <a:gd name="connsiteX4" fmla="*/ 1 w 2125677"/>
              <a:gd name="connsiteY4" fmla="*/ 1731604 h 1909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5677" h="1909453">
                <a:moveTo>
                  <a:pt x="1619425" y="-1"/>
                </a:moveTo>
                <a:cubicBezTo>
                  <a:pt x="1621899" y="5626"/>
                  <a:pt x="1958921" y="194302"/>
                  <a:pt x="2016572" y="365782"/>
                </a:cubicBezTo>
                <a:cubicBezTo>
                  <a:pt x="2074223" y="537262"/>
                  <a:pt x="2255810" y="777392"/>
                  <a:pt x="1965329" y="1028878"/>
                </a:cubicBezTo>
                <a:cubicBezTo>
                  <a:pt x="1674849" y="1280364"/>
                  <a:pt x="601244" y="1757577"/>
                  <a:pt x="273689" y="1874698"/>
                </a:cubicBezTo>
                <a:cubicBezTo>
                  <a:pt x="-53866" y="1991819"/>
                  <a:pt x="91230" y="1779302"/>
                  <a:pt x="1" y="1731604"/>
                </a:cubicBezTo>
              </a:path>
            </a:pathLst>
          </a:custGeom>
          <a:noFill/>
          <a:ln w="254000" cap="flat" cmpd="sng" algn="ctr">
            <a:solidFill>
              <a:srgbClr val="92D050"/>
            </a:solidFill>
            <a:prstDash val="solid"/>
            <a:miter lim="800000"/>
            <a:headEnd type="none" w="med" len="med"/>
            <a:tailEnd type="triangl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6680442" y="1815225"/>
            <a:ext cx="1193596" cy="387798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fr-FR" sz="2400" b="1" dirty="0">
                <a:solidFill>
                  <a:schemeClr val="bg2"/>
                </a:solidFill>
              </a:rPr>
              <a:t>Valider</a:t>
            </a:r>
          </a:p>
        </p:txBody>
      </p:sp>
    </p:spTree>
    <p:extLst>
      <p:ext uri="{BB962C8B-B14F-4D97-AF65-F5344CB8AC3E}">
        <p14:creationId xmlns:p14="http://schemas.microsoft.com/office/powerpoint/2010/main" val="175934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5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7" grpId="0" animBg="1"/>
      <p:bldP spid="51" grpId="0" animBg="1"/>
      <p:bldP spid="4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15333</TotalTime>
  <Words>309</Words>
  <Application>Microsoft Office PowerPoint</Application>
  <PresentationFormat>Format A4 (210 x 297 mm)</PresentationFormat>
  <Paragraphs>99</Paragraphs>
  <Slides>8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  <vt:variant>
        <vt:lpstr>Diaporamas personnalisés</vt:lpstr>
      </vt:variant>
      <vt:variant>
        <vt:i4>1</vt:i4>
      </vt:variant>
    </vt:vector>
  </HeadingPairs>
  <TitlesOfParts>
    <vt:vector size="16" baseType="lpstr">
      <vt:lpstr>ＭＳ Ｐゴシック</vt:lpstr>
      <vt:lpstr>Arial</vt:lpstr>
      <vt:lpstr>Book Antiqua</vt:lpstr>
      <vt:lpstr>Lucida Sans Unicode</vt:lpstr>
      <vt:lpstr>Times New Roman</vt:lpstr>
      <vt:lpstr>Wingdings</vt:lpstr>
      <vt:lpstr>Clarté</vt:lpstr>
      <vt:lpstr>les deux mondes</vt:lpstr>
      <vt:lpstr>Préambule des programmes de 2nde </vt:lpstr>
      <vt:lpstr>Les démarches scientifiques</vt:lpstr>
      <vt:lpstr>Les démarches scientifiques</vt:lpstr>
      <vt:lpstr>Les démarches scientifiques</vt:lpstr>
      <vt:lpstr>Présentation PowerPoint</vt:lpstr>
      <vt:lpstr>Présentation PowerPoint</vt:lpstr>
      <vt:lpstr>Présentation PowerPoint</vt:lpstr>
      <vt:lpstr>Diaporama personnalisé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Eléments d'épistémologie</dc:title>
  <dc:creator>Michel Barde</dc:creator>
  <cp:lastModifiedBy>itarride</cp:lastModifiedBy>
  <cp:revision>343</cp:revision>
  <cp:lastPrinted>2001-11-11T21:36:53Z</cp:lastPrinted>
  <dcterms:created xsi:type="dcterms:W3CDTF">1998-10-08T13:59:14Z</dcterms:created>
  <dcterms:modified xsi:type="dcterms:W3CDTF">2019-02-28T13:15:50Z</dcterms:modified>
</cp:coreProperties>
</file>