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notesMasterIdLst>
    <p:notesMasterId r:id="rId23"/>
  </p:notesMasterIdLst>
  <p:sldIdLst>
    <p:sldId id="335" r:id="rId2"/>
    <p:sldId id="336" r:id="rId3"/>
    <p:sldId id="345" r:id="rId4"/>
    <p:sldId id="346" r:id="rId5"/>
    <p:sldId id="348" r:id="rId6"/>
    <p:sldId id="347" r:id="rId7"/>
    <p:sldId id="334" r:id="rId8"/>
    <p:sldId id="365" r:id="rId9"/>
    <p:sldId id="354" r:id="rId10"/>
    <p:sldId id="355" r:id="rId11"/>
    <p:sldId id="356" r:id="rId12"/>
    <p:sldId id="366" r:id="rId13"/>
    <p:sldId id="357" r:id="rId14"/>
    <p:sldId id="358" r:id="rId15"/>
    <p:sldId id="359" r:id="rId16"/>
    <p:sldId id="367" r:id="rId17"/>
    <p:sldId id="360" r:id="rId18"/>
    <p:sldId id="361" r:id="rId19"/>
    <p:sldId id="362" r:id="rId20"/>
    <p:sldId id="363" r:id="rId21"/>
    <p:sldId id="36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94BCE5"/>
    <a:srgbClr val="A66BD3"/>
    <a:srgbClr val="FFC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380" autoAdjust="0"/>
  </p:normalViewPr>
  <p:slideViewPr>
    <p:cSldViewPr snapToGrid="0">
      <p:cViewPr varScale="1">
        <p:scale>
          <a:sx n="55" d="100"/>
          <a:sy n="55" d="100"/>
        </p:scale>
        <p:origin x="4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CB25-D4C2-4D97-9DBA-66C9DB16ABD4}" type="datetimeFigureOut">
              <a:rPr lang="fr-FR" smtClean="0"/>
              <a:pPr/>
              <a:t>11/03/2019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2F09D-D1AB-4323-BE4A-F4FC8D7516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53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contextes ne sont plus explicités mais ils</a:t>
            </a:r>
            <a:r>
              <a:rPr lang="fr-FR" baseline="0" dirty="0" smtClean="0"/>
              <a:t> sont impératifs.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contextes ne sont plus explicités mais ils</a:t>
            </a:r>
            <a:r>
              <a:rPr lang="fr-FR" baseline="0" dirty="0" smtClean="0"/>
              <a:t> sont impératifs.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40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Attention à la dérive</a:t>
            </a:r>
            <a:r>
              <a:rPr lang="fr-FR" baseline="0" dirty="0" smtClean="0"/>
              <a:t> techniciste. Les capacité expérimentales ne sont pas uniquement des compétences gestuelles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rouge</a:t>
            </a:r>
            <a:r>
              <a:rPr lang="fr-FR" baseline="0" dirty="0" smtClean="0"/>
              <a:t> : ce qui est au programme de l’enseignement scientifique.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En violet </a:t>
            </a:r>
            <a:r>
              <a:rPr lang="fr-FR" baseline="0" dirty="0" smtClean="0"/>
              <a:t>: ce qui est maintenant au programme de seconde.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755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59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62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69CB8-F204-4D06-B913-C5A26A89888A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69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64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1073152" y="1471083"/>
            <a:ext cx="10509249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87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6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4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3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51" y="633047"/>
            <a:ext cx="10058400" cy="3024554"/>
          </a:xfrm>
        </p:spPr>
        <p:txBody>
          <a:bodyPr>
            <a:noAutofit/>
          </a:bodyPr>
          <a:lstStyle/>
          <a:p>
            <a:r>
              <a:rPr lang="fr-FR" sz="5400" dirty="0" smtClean="0"/>
              <a:t>Réunion d’INFORMATION 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07396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r-FR" sz="8700" dirty="0" smtClean="0"/>
              <a:t>Nouveau programme de spécialité en première générale </a:t>
            </a:r>
          </a:p>
          <a:p>
            <a:pPr algn="ctr"/>
            <a:endParaRPr lang="fr-FR" sz="4000" dirty="0" smtClean="0"/>
          </a:p>
        </p:txBody>
      </p:sp>
      <p:pic>
        <p:nvPicPr>
          <p:cNvPr id="4" name="Image 3" descr="2017_logo_academie_Aix-Marseille_sans_mariann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6" t="9259" r="9174"/>
          <a:stretch/>
        </p:blipFill>
        <p:spPr bwMode="auto">
          <a:xfrm>
            <a:off x="246181" y="263767"/>
            <a:ext cx="1565031" cy="1723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MARIAN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845" y="281352"/>
            <a:ext cx="1295402" cy="7938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0040815" y="6101857"/>
            <a:ext cx="1922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Pierre Rigat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IA-IPR Physique-chimie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809394"/>
              </p:ext>
            </p:extLst>
          </p:nvPr>
        </p:nvGraphicFramePr>
        <p:xfrm>
          <a:off x="345280" y="1444172"/>
          <a:ext cx="11481738" cy="473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0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dirty="0" smtClean="0"/>
                        <a:t>Notions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n’est plus abordé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3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Images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Lentilles   minces   convergentes :   images   réelle.</a:t>
                      </a:r>
                    </a:p>
                    <a:p>
                      <a:r>
                        <a:rPr lang="fr-FR" sz="1400" i="0" strike="noStrike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focale, vergence.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Accommodation.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Fonctionnements comparés de l’œil et d’un appareil photographique. (En</a:t>
                      </a:r>
                      <a:r>
                        <a:rPr lang="fr-FR" sz="1400" strike="noStrike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2de)</a:t>
                      </a:r>
                      <a:endParaRPr lang="fr-FR" sz="1400" strike="noStrike" kern="120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Utiliser le théorème de Thalès. Utiliser des grandeurs algébriques.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 renversée.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19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Couleur des objets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Distinguer couleur perçue et couleur spectrale.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Choisir le modèle de la synthèse additive ou celui de la synthèse soustractive selon la situation à interpréter.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Modèle ondulatoire et corpusculaire de la lumière colorée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Distinguer une source polychromatique d’une source monochromatique caractérisée par une longueur d’onde dans le vide.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r>
                        <a:rPr lang="fr-FR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qualitative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l’interaction lumière-matière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Utiliser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lieu de 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connaître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relations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 = c/ν et ΔE =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hν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Appliquer la loi de Wien pour déterminer la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température de surface d’une étoile à partir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la longueur d’onde d’émission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maximale.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Représenter sur un schéma les différents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rayonnements reçus et émis par le sol.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1370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563029"/>
              </p:ext>
            </p:extLst>
          </p:nvPr>
        </p:nvGraphicFramePr>
        <p:xfrm>
          <a:off x="345280" y="1444172"/>
          <a:ext cx="1148173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Ce qui n’est plus abordé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36">
                <a:tc>
                  <a:txBody>
                    <a:bodyPr/>
                    <a:lstStyle/>
                    <a:p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Suivi de l’évolution d’un système, siège d’une transformation 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Pigments et colorants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chromatographie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 entre masse molaire d’une espèce, masse des entités et constante d’Avogadro.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Masse molaire atomique d’un élément.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molaire d’un gaz. Concentration en quantité de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 mol·L</a:t>
                      </a:r>
                      <a:r>
                        <a:rPr lang="fr-FR" sz="14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−1</a:t>
                      </a:r>
                      <a:endParaRPr lang="fr-FR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Décrire qualitativement l’évolution des quantités de matière des espèces chimiques lors d’une transformation.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changement de réactif limitant au cours du titrage.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Déterminer la composition du système dans l’état final en fonction de sa composition initiale pour une transformation considérée comme totale.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Justifier, à partir des propriétés physico-chimiques des réactifs et produits, le choix de méthodes d’isolement, de purification ou d’analyse.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3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Molécules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organiques colorées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molécules à liaisons conjuguées.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Indicateurs colorés.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Rôle des doublets non liants.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Isomérie </a:t>
                      </a:r>
                      <a:r>
                        <a:rPr lang="fr-FR" sz="1400" i="1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Z/E</a:t>
                      </a:r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055217"/>
                  </a:ext>
                </a:extLst>
              </a:tr>
              <a:tr h="40593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 liée à la polarité d’une entité</a:t>
                      </a:r>
                      <a:endParaRPr lang="fr-FR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Solide   moléculaire.   Interaction   de   Van   der   </a:t>
                      </a:r>
                      <a:r>
                        <a:rPr lang="fr-FR" sz="1400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Waals</a:t>
                      </a:r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fr-FR" sz="1400" b="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Citer les analogies entre la loi de Coulomb et la loi d’interaction gravitationnelle.</a:t>
                      </a:r>
                    </a:p>
                    <a:p>
                      <a:pPr marL="0" algn="l" defTabSz="457200" rtl="0" eaLnBrk="1" latinLnBrk="0" hangingPunct="1"/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expressions vectorielles 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6600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7158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809394"/>
              </p:ext>
            </p:extLst>
          </p:nvPr>
        </p:nvGraphicFramePr>
        <p:xfrm>
          <a:off x="345280" y="1444172"/>
          <a:ext cx="11481738" cy="477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1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dirty="0" smtClean="0"/>
                        <a:t>Notions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n’est plus abordé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3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Sons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strike="noStrike" kern="120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son, phénomène vibratoire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fréquence fondamentale,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fréquences harmoniques.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puissance sonore par unité de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surface et niveau d’intensité sonore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19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des sons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vibrations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Relier qualitativement la fréquence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fondamentale du signal émis et la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ongueur d’une corde vibrante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19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Ondes mécaniques progressives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Onde mécanique progressive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Célérité d’une onde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Ondes mécaniques périodiques.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Ondes sinusoïdales.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Période. Longueur d'onde.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 entre période, longueur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d’onde et célérité.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Note et hauteur d’un son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strike="sng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Deux sons dont les fréquences sont dans le rapport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2/1 correspondent à une même note, à deux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hauteurs différentes.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Numérisation des sons, Techniques de compression.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strike="sng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Discrétisation du signal analogique sonore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(échantillonnage et quantification). La reproduction fidèle du signal analogique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nécessite une fréquence d’échantillonnage au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moins double de celle du son. Compression.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1370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80515"/>
              </p:ext>
            </p:extLst>
          </p:nvPr>
        </p:nvGraphicFramePr>
        <p:xfrm>
          <a:off x="345280" y="1444172"/>
          <a:ext cx="1148173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Ce qui n’est plus abordé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Cohésion et transformations de la matière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matière à différentes échelles : du noyau à la galaxie.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Particules élémentaires : électrons, neutrons, protons. Charge élémentaire e.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Interactions</a:t>
                      </a:r>
                      <a:r>
                        <a:rPr lang="fr-FR" sz="1400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fondamentales : interactions</a:t>
                      </a:r>
                      <a:r>
                        <a:rPr lang="fr-FR" sz="1400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forte et faible, électromagnétique, gravitationnelle.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Cohésion du noyau, stabilité.</a:t>
                      </a:r>
                    </a:p>
                    <a:p>
                      <a:endParaRPr lang="fr-FR" sz="1400" b="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09890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Radioactivité</a:t>
                      </a:r>
                      <a:endParaRPr lang="fr-FR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Radioactivité artificielle. Activité. 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Lois de conservation dans les réactions nucléaires. </a:t>
                      </a:r>
                    </a:p>
                    <a:p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Réactions nucléaires et aspects énergétiques associés. Ordre de grandeur des énergies mises en jeu.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L’équation d’une réaction nucléaire stellaire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étant fournie, reconnaître si celle-ci relève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d’une fusion ou d’une fission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Certains noyaux sont instables et se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désintègrent (radioactivité).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 demi-vie d’un noyau :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 du noyau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radioactif.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Equivalence masse-énergie (relation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d’Einstein).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657383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7702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019412"/>
              </p:ext>
            </p:extLst>
          </p:nvPr>
        </p:nvGraphicFramePr>
        <p:xfrm>
          <a:off x="345280" y="1444172"/>
          <a:ext cx="114817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1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Ce qui n’est plus abordé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Espèces chimiques organiques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Reconnaître une chaîne carbonée linéaire, ramifiée ou cyclique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les formules semi-développées correspondant à une formule brute donnée </a:t>
                      </a:r>
                      <a:endParaRPr lang="fr-FR" sz="1100" b="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Miscibilité d’une espèce chimique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évolution des températures de changement d’état au sein d’une famille de composés ; 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différences de température de changement d’état entre les alcanes et les alcools 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une distillation fractionnée. </a:t>
                      </a:r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Modéliser, au niveau macroscopique, la dissolution d’un composé ionique dans l’eau par une équation de réaction, en utilisant les notations (s) et (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algn="l" defTabSz="457200" rtl="0" eaLnBrk="1" latinLnBrk="0" hangingPunct="1"/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09890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Combustion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Estimer l’énergie molaire de réaction pour une transformation en phase gazeuse à partir de la donnée des énergies des liaisons.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combustions et les risques associés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19091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5864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892264"/>
              </p:ext>
            </p:extLst>
          </p:nvPr>
        </p:nvGraphicFramePr>
        <p:xfrm>
          <a:off x="345280" y="1444172"/>
          <a:ext cx="11481738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1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Ce qui n’est plus abordé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Fluide au repos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Échelles de description. Grandeurs macroscopiques de description d’un fluide au repos : masse volumique, pression, température.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Modèle de comportement d’un gaz : loi de Mariotte.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 exercées par un fluide sur une surface : forces pressantes.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 fondamentale de la statique des fluides.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87258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Champs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Exemples  de  champs  scalaires  et  vectoriels :  pression, température, vitesse dans un fluide.</a:t>
                      </a:r>
                    </a:p>
                    <a:p>
                      <a:r>
                        <a:rPr lang="fr-FR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Champ magnétique : sources de champ magnétique (Terre, aimant, courant).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088455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14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892264"/>
              </p:ext>
            </p:extLst>
          </p:nvPr>
        </p:nvGraphicFramePr>
        <p:xfrm>
          <a:off x="345280" y="1444172"/>
          <a:ext cx="11481738" cy="494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1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3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Ce qui n’est plus abordé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</a:t>
                      </a:r>
                      <a:r>
                        <a:rPr lang="fr-FR" baseline="0" dirty="0" smtClean="0"/>
                        <a:t> est abordé différemment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qui est abordé en plus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Les cristaux</a:t>
                      </a:r>
                      <a:endParaRPr lang="fr-FR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structure cristalline est définie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une maille élémentaire répétée périodiquement.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type cristallin est défini par la forme géométrique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maille, la nature et la position dans cette maille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entités qui le constituent.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cristaux les plus simples peuvent être décrits par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maille cubique que la géométrie du cube permet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caractériser.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Réseaux cubique simple et cubique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faces centrées.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Lien entre la structure microscopique du cristal</a:t>
                      </a:r>
                      <a:r>
                        <a:rPr lang="fr-FR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</a:t>
                      </a:r>
                      <a:endParaRPr lang="fr-FR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certaines de ses propriétés macroscopiques, dont sa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masse volumique.</a:t>
                      </a:r>
                      <a:endParaRPr lang="fr-FR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87258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Aspects énergétiques des phénomènes mécaniques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Forces conservatives. Cas du champ de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pesanteur terrestre.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Forces non-conservatives :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exemple des frottements.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d’une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force.</a:t>
                      </a:r>
                    </a:p>
                    <a:p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Théorème de l’énergie cinétique.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088455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Aspects énergétiques des phénomènes électriques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Modèle d’une source réelle de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tension continue comme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association en série d’une source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idéale de tension continue et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d’une résistance.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146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319320" y="2322322"/>
            <a:ext cx="2219526" cy="9943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537666" y="500184"/>
            <a:ext cx="625880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Constitution  et transformations de la </a:t>
            </a:r>
            <a:r>
              <a:rPr lang="fr-FR" sz="2400" b="1" dirty="0" smtClean="0"/>
              <a:t>matière</a:t>
            </a:r>
          </a:p>
          <a:p>
            <a:endParaRPr lang="fr-FR" sz="1100" b="1" dirty="0"/>
          </a:p>
          <a:p>
            <a:r>
              <a:rPr lang="fr-FR" sz="2400" b="1" dirty="0" smtClean="0"/>
              <a:t>					</a:t>
            </a:r>
            <a:r>
              <a:rPr lang="fr-FR" sz="2400" b="1" i="1" dirty="0" smtClean="0"/>
              <a:t>Constitution</a:t>
            </a:r>
            <a:endParaRPr lang="fr-FR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83714" y="2496350"/>
            <a:ext cx="1890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É</a:t>
            </a:r>
            <a:r>
              <a:rPr lang="fr-FR" b="1" dirty="0" smtClean="0"/>
              <a:t>chelle </a:t>
            </a:r>
            <a:r>
              <a:rPr lang="fr-FR" b="1" dirty="0"/>
              <a:t>macroscopique</a:t>
            </a:r>
          </a:p>
        </p:txBody>
      </p:sp>
      <p:sp>
        <p:nvSpPr>
          <p:cNvPr id="15" name="Ellipse 14"/>
          <p:cNvSpPr/>
          <p:nvPr/>
        </p:nvSpPr>
        <p:spPr>
          <a:xfrm>
            <a:off x="357420" y="3738087"/>
            <a:ext cx="2219526" cy="9943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08552" y="3910496"/>
            <a:ext cx="2069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É</a:t>
            </a:r>
            <a:r>
              <a:rPr lang="fr-FR" b="1" dirty="0" smtClean="0"/>
              <a:t>chelle </a:t>
            </a:r>
            <a:r>
              <a:rPr lang="fr-FR" b="1" dirty="0"/>
              <a:t>microscopique</a:t>
            </a:r>
          </a:p>
        </p:txBody>
      </p:sp>
      <p:sp>
        <p:nvSpPr>
          <p:cNvPr id="17" name="Ellipse 16"/>
          <p:cNvSpPr/>
          <p:nvPr/>
        </p:nvSpPr>
        <p:spPr>
          <a:xfrm>
            <a:off x="318655" y="5270122"/>
            <a:ext cx="2256933" cy="12830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27503" y="5444151"/>
            <a:ext cx="223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Relation structure micro –propriétés macroscopiques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01381" y="2101906"/>
            <a:ext cx="431404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70C0"/>
                </a:solidFill>
              </a:rPr>
              <a:t>Espèce chimique, corps pur </a:t>
            </a:r>
          </a:p>
          <a:p>
            <a:r>
              <a:rPr lang="fr-FR" sz="1400" dirty="0">
                <a:solidFill>
                  <a:srgbClr val="0070C0"/>
                </a:solidFill>
              </a:rPr>
              <a:t>Mélanges, composition d’un mélange, solutions, concentration d’un soluté (g/L)</a:t>
            </a:r>
          </a:p>
          <a:p>
            <a:r>
              <a:rPr lang="fr-FR" sz="1400" dirty="0">
                <a:solidFill>
                  <a:srgbClr val="0070C0"/>
                </a:solidFill>
              </a:rPr>
              <a:t>Test physico-chimiques </a:t>
            </a:r>
          </a:p>
          <a:p>
            <a:r>
              <a:rPr lang="fr-FR" sz="1400" dirty="0">
                <a:solidFill>
                  <a:srgbClr val="0070C0"/>
                </a:solidFill>
              </a:rPr>
              <a:t>Quantité de matière (mol)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68948" y="3451562"/>
            <a:ext cx="419023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70C0"/>
                </a:solidFill>
              </a:rPr>
              <a:t>Entités chimiques </a:t>
            </a:r>
          </a:p>
          <a:p>
            <a:r>
              <a:rPr lang="fr-FR" sz="1400" dirty="0">
                <a:solidFill>
                  <a:srgbClr val="0070C0"/>
                </a:solidFill>
              </a:rPr>
              <a:t>Atomes, constituants, configuration électronique, </a:t>
            </a:r>
          </a:p>
          <a:p>
            <a:r>
              <a:rPr lang="fr-FR" sz="1400" dirty="0">
                <a:solidFill>
                  <a:srgbClr val="0070C0"/>
                </a:solidFill>
              </a:rPr>
              <a:t>Stabilité gaz nobles, ions monoatomiques</a:t>
            </a:r>
          </a:p>
          <a:p>
            <a:r>
              <a:rPr lang="fr-FR" sz="1400" dirty="0">
                <a:solidFill>
                  <a:srgbClr val="0070C0"/>
                </a:solidFill>
              </a:rPr>
              <a:t>Molécules, modèle liaison de valence, lecture schémas de Lewis</a:t>
            </a:r>
          </a:p>
          <a:p>
            <a:r>
              <a:rPr lang="fr-FR" sz="1400" dirty="0">
                <a:solidFill>
                  <a:srgbClr val="0070C0"/>
                </a:solidFill>
              </a:rPr>
              <a:t>Nombre entités dans un échantillon, dans une mole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859184" y="1852631"/>
            <a:ext cx="0" cy="45148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252913" y="1670335"/>
            <a:ext cx="156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seconde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552646" y="1720103"/>
            <a:ext cx="2455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première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578174" y="5098670"/>
            <a:ext cx="442142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70C0"/>
                </a:solidFill>
              </a:rPr>
              <a:t>Modélisation </a:t>
            </a:r>
          </a:p>
          <a:p>
            <a:r>
              <a:rPr lang="fr-FR" sz="1400" dirty="0">
                <a:solidFill>
                  <a:srgbClr val="0070C0"/>
                </a:solidFill>
              </a:rPr>
              <a:t>Corps pur : collection d’entités identiques </a:t>
            </a:r>
          </a:p>
          <a:p>
            <a:r>
              <a:rPr lang="fr-FR" sz="1400" dirty="0">
                <a:solidFill>
                  <a:srgbClr val="0070C0"/>
                </a:solidFill>
              </a:rPr>
              <a:t>Mélange : collection d’au moins deux types d’entités différentes</a:t>
            </a:r>
          </a:p>
          <a:p>
            <a:r>
              <a:rPr lang="fr-FR" sz="1400" dirty="0">
                <a:solidFill>
                  <a:srgbClr val="0070C0"/>
                </a:solidFill>
              </a:rPr>
              <a:t>Composé moléculaire : collection d’entités moléculaires</a:t>
            </a:r>
          </a:p>
          <a:p>
            <a:r>
              <a:rPr lang="fr-FR" sz="1400" dirty="0">
                <a:solidFill>
                  <a:srgbClr val="0070C0"/>
                </a:solidFill>
              </a:rPr>
              <a:t>Composé ioniques ; collection d’entités anioniques et cationiques, </a:t>
            </a:r>
            <a:r>
              <a:rPr lang="fr-FR" sz="1400" dirty="0" err="1">
                <a:solidFill>
                  <a:srgbClr val="0070C0"/>
                </a:solidFill>
              </a:rPr>
              <a:t>électroneutralité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859184" y="3529937"/>
            <a:ext cx="514133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Entités chimiques; molécules et ions </a:t>
            </a:r>
            <a:r>
              <a:rPr lang="fr-FR" sz="1400" dirty="0" err="1">
                <a:solidFill>
                  <a:srgbClr val="FF0000"/>
                </a:solidFill>
              </a:rPr>
              <a:t>polyatomiques</a:t>
            </a:r>
            <a:r>
              <a:rPr lang="fr-FR" sz="1400" dirty="0">
                <a:solidFill>
                  <a:srgbClr val="FF0000"/>
                </a:solidFill>
              </a:rPr>
              <a:t> : établissement schémas de Lewis, géométrie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Electronégativité, polarisation des liaisons, polarité des entités, limite liaison de valence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Entités organiques ; formules brutes, semi-développées, squelettes carbonés, groupes caractéristiques, familles de composés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859186" y="5157489"/>
            <a:ext cx="514133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Interactions entre entités polaires, apolaires, par pont hydrogène, ions et entités polaire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ET</a:t>
            </a:r>
          </a:p>
          <a:p>
            <a:r>
              <a:rPr lang="fr-FR" sz="1400" dirty="0">
                <a:solidFill>
                  <a:srgbClr val="FF0000"/>
                </a:solidFill>
              </a:rPr>
              <a:t>Cohésion dans les solides et liquides</a:t>
            </a:r>
          </a:p>
          <a:p>
            <a:r>
              <a:rPr lang="fr-FR" sz="1400" dirty="0">
                <a:solidFill>
                  <a:srgbClr val="FF0000"/>
                </a:solidFill>
              </a:rPr>
              <a:t>Solubilité, Miscibilité,  application à l’extraction par solvant</a:t>
            </a:r>
          </a:p>
          <a:p>
            <a:r>
              <a:rPr lang="fr-FR" sz="1400" dirty="0" err="1">
                <a:solidFill>
                  <a:srgbClr val="FF0000"/>
                </a:solidFill>
              </a:rPr>
              <a:t>Hydrophilie</a:t>
            </a:r>
            <a:r>
              <a:rPr lang="fr-FR" sz="1400" dirty="0">
                <a:solidFill>
                  <a:srgbClr val="FF0000"/>
                </a:solidFill>
              </a:rPr>
              <a:t>, </a:t>
            </a:r>
            <a:r>
              <a:rPr lang="fr-FR" sz="1400" dirty="0" err="1">
                <a:solidFill>
                  <a:srgbClr val="FF0000"/>
                </a:solidFill>
              </a:rPr>
              <a:t>lipophilie</a:t>
            </a:r>
            <a:r>
              <a:rPr lang="fr-FR" sz="1400" dirty="0">
                <a:solidFill>
                  <a:srgbClr val="FF0000"/>
                </a:solidFill>
              </a:rPr>
              <a:t>, </a:t>
            </a:r>
            <a:r>
              <a:rPr lang="fr-FR" sz="1400" dirty="0" err="1">
                <a:solidFill>
                  <a:srgbClr val="FF0000"/>
                </a:solidFill>
              </a:rPr>
              <a:t>amphiphilie</a:t>
            </a:r>
            <a:r>
              <a:rPr lang="fr-FR" sz="1400" dirty="0">
                <a:solidFill>
                  <a:srgbClr val="FF0000"/>
                </a:solidFill>
              </a:rPr>
              <a:t>, savons et tensio-actif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859185" y="2101906"/>
            <a:ext cx="50003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Espèce chimique, masse molaire, volume molaire </a:t>
            </a:r>
          </a:p>
          <a:p>
            <a:r>
              <a:rPr lang="fr-FR" sz="1400" dirty="0">
                <a:solidFill>
                  <a:srgbClr val="FF0000"/>
                </a:solidFill>
              </a:rPr>
              <a:t>Concentration (mol/L)</a:t>
            </a:r>
          </a:p>
          <a:p>
            <a:r>
              <a:rPr lang="fr-FR" sz="1400" dirty="0">
                <a:solidFill>
                  <a:srgbClr val="FF0000"/>
                </a:solidFill>
              </a:rPr>
              <a:t>Couleur en solution, Absorbance, spectre UV-visible, Dosage par étalonnage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Spectre IR et groupes caractéristiques des composés organiques</a:t>
            </a:r>
          </a:p>
        </p:txBody>
      </p:sp>
      <p:sp>
        <p:nvSpPr>
          <p:cNvPr id="31" name="Titre 1"/>
          <p:cNvSpPr>
            <a:spLocks noGrp="1"/>
          </p:cNvSpPr>
          <p:nvPr>
            <p:ph type="title"/>
          </p:nvPr>
        </p:nvSpPr>
        <p:spPr>
          <a:xfrm>
            <a:off x="135472" y="353422"/>
            <a:ext cx="5447910" cy="12736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 smtClean="0"/>
              <a:t>Spiralisation seconde-première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1279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707355" y="2239192"/>
            <a:ext cx="2732043" cy="7291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3" name="Rectangle 2"/>
          <p:cNvSpPr/>
          <p:nvPr/>
        </p:nvSpPr>
        <p:spPr>
          <a:xfrm>
            <a:off x="789381" y="2324916"/>
            <a:ext cx="2716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Modélisation d’une transformation</a:t>
            </a:r>
          </a:p>
        </p:txBody>
      </p:sp>
      <p:sp>
        <p:nvSpPr>
          <p:cNvPr id="15" name="Ellipse 14"/>
          <p:cNvSpPr/>
          <p:nvPr/>
        </p:nvSpPr>
        <p:spPr>
          <a:xfrm>
            <a:off x="745455" y="3666197"/>
            <a:ext cx="2732043" cy="10859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6" name="Rectangle 15"/>
          <p:cNvSpPr/>
          <p:nvPr/>
        </p:nvSpPr>
        <p:spPr>
          <a:xfrm>
            <a:off x="675573" y="3838096"/>
            <a:ext cx="2916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Système, siège  d’une transformation chimique</a:t>
            </a:r>
          </a:p>
        </p:txBody>
      </p:sp>
      <p:sp>
        <p:nvSpPr>
          <p:cNvPr id="17" name="Ellipse 16"/>
          <p:cNvSpPr/>
          <p:nvPr/>
        </p:nvSpPr>
        <p:spPr>
          <a:xfrm>
            <a:off x="727985" y="5693313"/>
            <a:ext cx="2778089" cy="5690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8" name="Rectangle 17"/>
          <p:cNvSpPr/>
          <p:nvPr/>
        </p:nvSpPr>
        <p:spPr>
          <a:xfrm>
            <a:off x="891362" y="5877053"/>
            <a:ext cx="2557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Titrages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72148" y="2006305"/>
            <a:ext cx="3585782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Modélisation d’une transformation au niveau macroscopique par une réaction, équation de réaction</a:t>
            </a:r>
          </a:p>
          <a:p>
            <a:r>
              <a:rPr lang="fr-FR" sz="1600" dirty="0">
                <a:solidFill>
                  <a:srgbClr val="0070C0"/>
                </a:solidFill>
              </a:rPr>
              <a:t>Distinction transformation physique, chimique et nucléaire</a:t>
            </a:r>
          </a:p>
          <a:p>
            <a:r>
              <a:rPr lang="fr-FR" sz="1600" dirty="0">
                <a:solidFill>
                  <a:srgbClr val="0070C0"/>
                </a:solidFill>
              </a:rPr>
              <a:t>Lois de conservation</a:t>
            </a:r>
          </a:p>
          <a:p>
            <a:r>
              <a:rPr lang="fr-FR" sz="1600" dirty="0">
                <a:solidFill>
                  <a:srgbClr val="0070C0"/>
                </a:solidFill>
              </a:rPr>
              <a:t>Stœchiométrie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672148" y="3911113"/>
            <a:ext cx="36698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Espèces réactives, spectatrices, produites</a:t>
            </a:r>
          </a:p>
          <a:p>
            <a:r>
              <a:rPr lang="fr-FR" sz="1600" dirty="0">
                <a:solidFill>
                  <a:srgbClr val="0070C0"/>
                </a:solidFill>
              </a:rPr>
              <a:t>Réactif limitant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7445946" y="1781175"/>
            <a:ext cx="0" cy="45148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793667" y="1587205"/>
            <a:ext cx="1543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seconde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522468" y="1636973"/>
            <a:ext cx="258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première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619726" y="3893521"/>
            <a:ext cx="440937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É</a:t>
            </a:r>
            <a:r>
              <a:rPr lang="fr-FR" sz="1600" dirty="0" smtClean="0">
                <a:solidFill>
                  <a:srgbClr val="FF0000"/>
                </a:solidFill>
              </a:rPr>
              <a:t>volution </a:t>
            </a:r>
            <a:r>
              <a:rPr lang="fr-FR" sz="1600" dirty="0">
                <a:solidFill>
                  <a:srgbClr val="FF0000"/>
                </a:solidFill>
              </a:rPr>
              <a:t>d’un système chimique : Etat initial, état final</a:t>
            </a:r>
          </a:p>
          <a:p>
            <a:r>
              <a:rPr lang="fr-FR" sz="1600" dirty="0">
                <a:solidFill>
                  <a:srgbClr val="FF0000"/>
                </a:solidFill>
              </a:rPr>
              <a:t>Avancement, avancement final, avancement maximal</a:t>
            </a:r>
          </a:p>
          <a:p>
            <a:r>
              <a:rPr lang="fr-FR" sz="1600" dirty="0">
                <a:solidFill>
                  <a:srgbClr val="FF0000"/>
                </a:solidFill>
              </a:rPr>
              <a:t>Transformation totale</a:t>
            </a:r>
          </a:p>
          <a:p>
            <a:r>
              <a:rPr lang="fr-FR" sz="1600" dirty="0">
                <a:solidFill>
                  <a:srgbClr val="FF0000"/>
                </a:solidFill>
              </a:rPr>
              <a:t>Mélange stœchiométrique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636944" y="5497203"/>
            <a:ext cx="437494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Titrage suivi par colorimétrie</a:t>
            </a:r>
          </a:p>
          <a:p>
            <a:r>
              <a:rPr lang="fr-FR" sz="1600" dirty="0">
                <a:solidFill>
                  <a:srgbClr val="FF0000"/>
                </a:solidFill>
              </a:rPr>
              <a:t>Équivalence : définition et repérage</a:t>
            </a:r>
          </a:p>
          <a:p>
            <a:r>
              <a:rPr lang="fr-FR" sz="1600" dirty="0">
                <a:solidFill>
                  <a:srgbClr val="FF0000"/>
                </a:solidFill>
              </a:rPr>
              <a:t>Application à la détermination quantité de matière ou de concentration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3382" y="498005"/>
            <a:ext cx="6434447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Constitution  et transformations de la matière</a:t>
            </a:r>
          </a:p>
          <a:p>
            <a:endParaRPr lang="fr-FR" sz="1100" b="1" dirty="0"/>
          </a:p>
          <a:p>
            <a:r>
              <a:rPr lang="fr-FR" sz="2400" b="1" dirty="0" smtClean="0"/>
              <a:t>				</a:t>
            </a:r>
            <a:r>
              <a:rPr lang="fr-FR" sz="2400" b="1" i="1" dirty="0" smtClean="0"/>
              <a:t>Transformations</a:t>
            </a:r>
            <a:endParaRPr lang="fr-FR" sz="2400" b="1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7602510" y="2006306"/>
            <a:ext cx="421541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Modélisation d’un transfert d’électrons au niveau macroscopique par une réaction d’oxydo-réduction, Oxydant, réducteur, couple oxydant-réducteur, demi-équation électronique</a:t>
            </a:r>
          </a:p>
        </p:txBody>
      </p: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135472" y="353422"/>
            <a:ext cx="5447910" cy="12736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 smtClean="0"/>
              <a:t>Spiralisation seconde-première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1294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460228" y="2433162"/>
            <a:ext cx="2652793" cy="10121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2" name="Rectangle 1"/>
          <p:cNvSpPr/>
          <p:nvPr/>
        </p:nvSpPr>
        <p:spPr>
          <a:xfrm>
            <a:off x="6184491" y="893006"/>
            <a:ext cx="3850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Mouvement et interactions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998" y="2518886"/>
            <a:ext cx="2259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Décrire</a:t>
            </a:r>
          </a:p>
          <a:p>
            <a:pPr algn="ctr"/>
            <a:r>
              <a:rPr lang="fr-FR" sz="2000" b="1" dirty="0"/>
              <a:t>un mouvement</a:t>
            </a:r>
          </a:p>
        </p:txBody>
      </p:sp>
      <p:sp>
        <p:nvSpPr>
          <p:cNvPr id="15" name="Ellipse 14"/>
          <p:cNvSpPr/>
          <p:nvPr/>
        </p:nvSpPr>
        <p:spPr>
          <a:xfrm>
            <a:off x="498328" y="3955061"/>
            <a:ext cx="2652793" cy="7291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6" name="Rectangle 15"/>
          <p:cNvSpPr/>
          <p:nvPr/>
        </p:nvSpPr>
        <p:spPr>
          <a:xfrm>
            <a:off x="600968" y="4088410"/>
            <a:ext cx="2473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Modéliser une action</a:t>
            </a:r>
          </a:p>
        </p:txBody>
      </p:sp>
      <p:sp>
        <p:nvSpPr>
          <p:cNvPr id="17" name="Ellipse 16"/>
          <p:cNvSpPr/>
          <p:nvPr/>
        </p:nvSpPr>
        <p:spPr>
          <a:xfrm>
            <a:off x="482194" y="4976944"/>
            <a:ext cx="2697503" cy="12470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8" name="Rectangle 17"/>
          <p:cNvSpPr/>
          <p:nvPr/>
        </p:nvSpPr>
        <p:spPr>
          <a:xfrm>
            <a:off x="639174" y="5355235"/>
            <a:ext cx="2483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Relier mouvement et actions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80642" y="2433162"/>
            <a:ext cx="405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Référentiel</a:t>
            </a:r>
          </a:p>
          <a:p>
            <a:r>
              <a:rPr lang="fr-FR" dirty="0">
                <a:solidFill>
                  <a:srgbClr val="0070C0"/>
                </a:solidFill>
              </a:rPr>
              <a:t>Trajectoire</a:t>
            </a:r>
          </a:p>
          <a:p>
            <a:r>
              <a:rPr lang="fr-FR" dirty="0">
                <a:solidFill>
                  <a:srgbClr val="0070C0"/>
                </a:solidFill>
              </a:rPr>
              <a:t>Vecteur vitesse</a:t>
            </a:r>
          </a:p>
          <a:p>
            <a:r>
              <a:rPr lang="fr-FR" dirty="0">
                <a:solidFill>
                  <a:srgbClr val="0070C0"/>
                </a:solidFill>
              </a:rPr>
              <a:t>Variation du vecteur vitesse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70514" y="3735377"/>
            <a:ext cx="3806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Modélisation d’une action</a:t>
            </a:r>
          </a:p>
          <a:p>
            <a:r>
              <a:rPr lang="fr-FR" dirty="0">
                <a:solidFill>
                  <a:srgbClr val="0070C0"/>
                </a:solidFill>
              </a:rPr>
              <a:t>Actions réciproques</a:t>
            </a:r>
          </a:p>
          <a:p>
            <a:r>
              <a:rPr lang="fr-FR" dirty="0">
                <a:solidFill>
                  <a:srgbClr val="0070C0"/>
                </a:solidFill>
              </a:rPr>
              <a:t>Exemples de forces : gravitation, poids, support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7401242" y="1830943"/>
            <a:ext cx="0" cy="45148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252913" y="1781175"/>
            <a:ext cx="166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seconde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800614" y="1830943"/>
            <a:ext cx="344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première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559630" y="5014437"/>
            <a:ext cx="38651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Modèle du point matériel</a:t>
            </a:r>
          </a:p>
          <a:p>
            <a:r>
              <a:rPr lang="fr-FR" dirty="0">
                <a:solidFill>
                  <a:srgbClr val="0070C0"/>
                </a:solidFill>
              </a:rPr>
              <a:t>Principe d’inertie</a:t>
            </a:r>
          </a:p>
          <a:p>
            <a:r>
              <a:rPr lang="fr-FR" dirty="0">
                <a:solidFill>
                  <a:srgbClr val="0070C0"/>
                </a:solidFill>
              </a:rPr>
              <a:t>Lien qualitatif entre variation vitesse et existence d’action</a:t>
            </a:r>
          </a:p>
          <a:p>
            <a:r>
              <a:rPr lang="fr-FR" dirty="0">
                <a:solidFill>
                  <a:srgbClr val="0070C0"/>
                </a:solidFill>
              </a:rPr>
              <a:t>Cas de la chute libre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439342" y="3735109"/>
            <a:ext cx="45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Loi de Coulomb ;  force et champ de gravitation et électrostatique</a:t>
            </a:r>
          </a:p>
          <a:p>
            <a:r>
              <a:rPr lang="fr-FR" dirty="0">
                <a:solidFill>
                  <a:srgbClr val="FF0000"/>
                </a:solidFill>
              </a:rPr>
              <a:t>Fluide au repos, loi de Mariotte, actions de pression, loi fondamentale de l’hydrostatique 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467918" y="5267131"/>
            <a:ext cx="4081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Lien entre la variation du vecteur vitesse d’un système et la somme des forces appliquées sur celui-ci. Rôle de la masse.</a:t>
            </a:r>
          </a:p>
        </p:txBody>
      </p: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135472" y="353422"/>
            <a:ext cx="5447910" cy="12736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 smtClean="0"/>
              <a:t>Spiralisation seconde-première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8349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53756" y="261257"/>
            <a:ext cx="10403058" cy="127362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Enseignement de spécialité physique-chimie</a:t>
            </a:r>
            <a:br>
              <a:rPr lang="fr-FR" sz="4000" dirty="0" smtClean="0"/>
            </a:br>
            <a:r>
              <a:rPr lang="fr-FR" sz="4000" dirty="0" smtClean="0"/>
              <a:t>en classe de 1</a:t>
            </a:r>
            <a:r>
              <a:rPr lang="fr-FR" sz="4000" baseline="30000" dirty="0" smtClean="0"/>
              <a:t>ère</a:t>
            </a:r>
            <a:r>
              <a:rPr lang="fr-FR" sz="4000" dirty="0" smtClean="0"/>
              <a:t> de la voie générale</a:t>
            </a:r>
            <a:endParaRPr lang="fr-FR" sz="4000" dirty="0"/>
          </a:p>
        </p:txBody>
      </p:sp>
      <p:pic>
        <p:nvPicPr>
          <p:cNvPr id="15" name="Imag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2" y="5822947"/>
            <a:ext cx="1677602" cy="76581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109850" y="1788969"/>
            <a:ext cx="8329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fr-FR" sz="2400" dirty="0" smtClean="0"/>
              <a:t>Destiné à des élèves qui ont fait le</a:t>
            </a:r>
            <a:r>
              <a:rPr lang="fr-FR" sz="2400" b="1" dirty="0" smtClean="0">
                <a:solidFill>
                  <a:srgbClr val="1A86D0"/>
                </a:solidFill>
              </a:rPr>
              <a:t> choix </a:t>
            </a:r>
            <a:r>
              <a:rPr lang="fr-FR" sz="2400" dirty="0" smtClean="0"/>
              <a:t>de suivre l’enseignement de spécialité physique-chimie.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fr-FR" sz="2400" dirty="0" smtClean="0"/>
              <a:t>L’accent est mis sur la </a:t>
            </a:r>
            <a:r>
              <a:rPr lang="fr-FR" sz="2400" b="1" dirty="0" smtClean="0">
                <a:solidFill>
                  <a:srgbClr val="0070C0"/>
                </a:solidFill>
              </a:rPr>
              <a:t>pratique expérimentale </a:t>
            </a:r>
            <a:r>
              <a:rPr lang="fr-FR" sz="2400" dirty="0" smtClean="0"/>
              <a:t>et la </a:t>
            </a:r>
            <a:r>
              <a:rPr lang="fr-FR" sz="2400" b="1" dirty="0" smtClean="0">
                <a:solidFill>
                  <a:srgbClr val="0070C0"/>
                </a:solidFill>
              </a:rPr>
              <a:t>place </a:t>
            </a:r>
            <a:r>
              <a:rPr lang="fr-FR" sz="2400" b="1" dirty="0">
                <a:solidFill>
                  <a:srgbClr val="0070C0"/>
                </a:solidFill>
              </a:rPr>
              <a:t>de </a:t>
            </a:r>
            <a:r>
              <a:rPr lang="fr-FR" sz="2400" b="1" dirty="0" smtClean="0">
                <a:solidFill>
                  <a:srgbClr val="0070C0"/>
                </a:solidFill>
              </a:rPr>
              <a:t>modélisation.</a:t>
            </a:r>
            <a:endParaRPr lang="fr-FR" sz="2400" b="1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fr-FR" sz="2400" dirty="0" smtClean="0"/>
              <a:t>Mise </a:t>
            </a:r>
            <a:r>
              <a:rPr lang="fr-FR" sz="2400" dirty="0"/>
              <a:t>en avant des </a:t>
            </a:r>
            <a:r>
              <a:rPr lang="fr-FR" sz="2400" b="1" dirty="0">
                <a:solidFill>
                  <a:srgbClr val="0070C0"/>
                </a:solidFill>
              </a:rPr>
              <a:t>concepts</a:t>
            </a:r>
            <a:r>
              <a:rPr lang="fr-FR" sz="2400" dirty="0"/>
              <a:t> qui structurent le programme tout en recommandant une approche concrète et  </a:t>
            </a:r>
            <a:r>
              <a:rPr lang="fr-FR" sz="2400" b="1" dirty="0" err="1" smtClean="0">
                <a:solidFill>
                  <a:srgbClr val="0070C0"/>
                </a:solidFill>
              </a:rPr>
              <a:t>contextualisée</a:t>
            </a:r>
            <a:r>
              <a:rPr lang="fr-FR" sz="2400" b="1" dirty="0" smtClean="0">
                <a:solidFill>
                  <a:srgbClr val="0070C0"/>
                </a:solidFill>
              </a:rPr>
              <a:t>.</a:t>
            </a:r>
            <a:endParaRPr lang="fr-FR" sz="2400" b="1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fr-FR" sz="2400" b="1" dirty="0" smtClean="0">
                <a:solidFill>
                  <a:srgbClr val="0070C0"/>
                </a:solidFill>
              </a:rPr>
              <a:t>« spiralisation » </a:t>
            </a:r>
            <a:r>
              <a:rPr lang="fr-FR" sz="2400" dirty="0" smtClean="0"/>
              <a:t>sur un nombre limité de thèmes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168573" y="5398249"/>
            <a:ext cx="6552372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préparation efficace à l’enseignement supérieur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4223083" y="5398249"/>
            <a:ext cx="803172" cy="377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1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914651" y="2196345"/>
            <a:ext cx="8883863" cy="13570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841105" y="476198"/>
            <a:ext cx="5651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/>
              <a:t>L’énergie : conversions et transferts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342599" y="2229981"/>
            <a:ext cx="3585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1A86D0"/>
                </a:solidFill>
              </a:rPr>
              <a:t>Transformations physiques et chimiques endothermiques et exothermiques</a:t>
            </a:r>
          </a:p>
          <a:p>
            <a:r>
              <a:rPr lang="fr-FR" sz="1600" dirty="0">
                <a:solidFill>
                  <a:srgbClr val="1A86D0"/>
                </a:solidFill>
              </a:rPr>
              <a:t>Transformation nucléaire :</a:t>
            </a:r>
          </a:p>
          <a:p>
            <a:r>
              <a:rPr lang="fr-FR" sz="1600" dirty="0">
                <a:solidFill>
                  <a:srgbClr val="1A86D0"/>
                </a:solidFill>
              </a:rPr>
              <a:t>Conversion d’énergie : Soleil, centrales nucléaires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928873" y="1845735"/>
            <a:ext cx="0" cy="45148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252913" y="1734680"/>
            <a:ext cx="158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seconde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552645" y="1784448"/>
            <a:ext cx="208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première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181849" y="4178078"/>
            <a:ext cx="464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Modèle d’une source réelle</a:t>
            </a:r>
          </a:p>
          <a:p>
            <a:r>
              <a:rPr lang="fr-FR" sz="1600" dirty="0">
                <a:solidFill>
                  <a:srgbClr val="FF0000"/>
                </a:solidFill>
              </a:rPr>
              <a:t>Puissance et énergie. Effet Joule.</a:t>
            </a:r>
          </a:p>
          <a:p>
            <a:r>
              <a:rPr lang="fr-FR" sz="1600" dirty="0">
                <a:solidFill>
                  <a:srgbClr val="FF0000"/>
                </a:solidFill>
              </a:rPr>
              <a:t>Rendement d’un convertisseur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153274" y="5416328"/>
            <a:ext cx="464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Énergie cinétique, travail, théorème de l’énergie cinétique, conservation et non-conservation de l’énergie mécanique  </a:t>
            </a:r>
          </a:p>
        </p:txBody>
      </p:sp>
      <p:sp>
        <p:nvSpPr>
          <p:cNvPr id="22" name="Ellipse 21"/>
          <p:cNvSpPr/>
          <p:nvPr/>
        </p:nvSpPr>
        <p:spPr>
          <a:xfrm>
            <a:off x="438151" y="2205692"/>
            <a:ext cx="2447925" cy="12607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9" name="Rectangle 28"/>
          <p:cNvSpPr/>
          <p:nvPr/>
        </p:nvSpPr>
        <p:spPr>
          <a:xfrm>
            <a:off x="621191" y="2443816"/>
            <a:ext cx="22460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Transformation de la matière et transfert d’énergie</a:t>
            </a:r>
          </a:p>
        </p:txBody>
      </p:sp>
      <p:sp>
        <p:nvSpPr>
          <p:cNvPr id="30" name="Ellipse 29"/>
          <p:cNvSpPr/>
          <p:nvPr/>
        </p:nvSpPr>
        <p:spPr>
          <a:xfrm>
            <a:off x="466726" y="3834627"/>
            <a:ext cx="2447925" cy="1072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31" name="Rectangle 30"/>
          <p:cNvSpPr/>
          <p:nvPr/>
        </p:nvSpPr>
        <p:spPr>
          <a:xfrm>
            <a:off x="544891" y="3954939"/>
            <a:ext cx="2372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Aspects énergétiques des phénomènes électriques</a:t>
            </a:r>
          </a:p>
        </p:txBody>
      </p:sp>
      <p:sp>
        <p:nvSpPr>
          <p:cNvPr id="32" name="Ellipse 31"/>
          <p:cNvSpPr/>
          <p:nvPr/>
        </p:nvSpPr>
        <p:spPr>
          <a:xfrm>
            <a:off x="447676" y="5176582"/>
            <a:ext cx="2447925" cy="13172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33" name="Rectangle 32"/>
          <p:cNvSpPr/>
          <p:nvPr/>
        </p:nvSpPr>
        <p:spPr>
          <a:xfrm>
            <a:off x="522010" y="5364758"/>
            <a:ext cx="2397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Aspects énergétiques de phénomènes mécaniques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096124" y="2205692"/>
            <a:ext cx="446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Conversion de l’énergie stockée dans la matière organique </a:t>
            </a:r>
          </a:p>
          <a:p>
            <a:r>
              <a:rPr lang="fr-FR" sz="1600" dirty="0">
                <a:solidFill>
                  <a:srgbClr val="FF0000"/>
                </a:solidFill>
              </a:rPr>
              <a:t>Énergie molaire de réaction, pouvoir calorifique, énergie libérée lors d’une combustion.</a:t>
            </a:r>
          </a:p>
          <a:p>
            <a:r>
              <a:rPr lang="fr-FR" sz="1600" dirty="0">
                <a:solidFill>
                  <a:srgbClr val="FF0000"/>
                </a:solidFill>
              </a:rPr>
              <a:t>Interprétation microscopique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522010" y="3658938"/>
            <a:ext cx="10853746" cy="365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Bulle ronde 39"/>
          <p:cNvSpPr/>
          <p:nvPr/>
        </p:nvSpPr>
        <p:spPr>
          <a:xfrm>
            <a:off x="9182099" y="1024630"/>
            <a:ext cx="2616415" cy="1205350"/>
          </a:xfrm>
          <a:prstGeom prst="wedgeEllipseCallout">
            <a:avLst>
              <a:gd name="adj1" fmla="val -55515"/>
              <a:gd name="adj2" fmla="val 4723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41" name="ZoneTexte 40"/>
          <p:cNvSpPr txBox="1"/>
          <p:nvPr/>
        </p:nvSpPr>
        <p:spPr>
          <a:xfrm>
            <a:off x="9428101" y="1119127"/>
            <a:ext cx="2002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Dans le thème constitution et transformations de la matière</a:t>
            </a:r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135472" y="353422"/>
            <a:ext cx="5447910" cy="12736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 smtClean="0"/>
              <a:t>Spiralisation seconde-première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4733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40" grpId="0" animBg="1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6974834" y="5284923"/>
            <a:ext cx="3652723" cy="154398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2" name="Rectangle 1"/>
          <p:cNvSpPr/>
          <p:nvPr/>
        </p:nvSpPr>
        <p:spPr>
          <a:xfrm>
            <a:off x="6898645" y="819928"/>
            <a:ext cx="2858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/>
              <a:t>Ondes et signaux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7016810" y="1905767"/>
            <a:ext cx="0" cy="45148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444319" y="1626195"/>
            <a:ext cx="23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seconde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045461" y="1637870"/>
            <a:ext cx="269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première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203315" y="3379916"/>
            <a:ext cx="48655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La lumière : images et couleurs, modèles ondulatoire et particulaire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Relation de conjugaison pour une lentille mince, couleur des objets</a:t>
            </a:r>
          </a:p>
          <a:p>
            <a:r>
              <a:rPr lang="fr-FR" dirty="0">
                <a:solidFill>
                  <a:srgbClr val="FF0000"/>
                </a:solidFill>
              </a:rPr>
              <a:t>Domaine des ondes électromagnétiques.</a:t>
            </a:r>
          </a:p>
          <a:p>
            <a:r>
              <a:rPr lang="fr-FR" dirty="0">
                <a:solidFill>
                  <a:srgbClr val="FF0000"/>
                </a:solidFill>
              </a:rPr>
              <a:t>Le photon, énergie d’un photon, quantification des niveaux d’énergie d’un atome</a:t>
            </a:r>
          </a:p>
        </p:txBody>
      </p:sp>
      <p:sp>
        <p:nvSpPr>
          <p:cNvPr id="22" name="Ellipse 21"/>
          <p:cNvSpPr/>
          <p:nvPr/>
        </p:nvSpPr>
        <p:spPr>
          <a:xfrm>
            <a:off x="523877" y="2046158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30" name="Ellipse 29"/>
          <p:cNvSpPr/>
          <p:nvPr/>
        </p:nvSpPr>
        <p:spPr>
          <a:xfrm>
            <a:off x="552452" y="3629888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32" name="Ellipse 31"/>
          <p:cNvSpPr/>
          <p:nvPr/>
        </p:nvSpPr>
        <p:spPr>
          <a:xfrm>
            <a:off x="561977" y="5601077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33" name="Rectangle 32"/>
          <p:cNvSpPr/>
          <p:nvPr/>
        </p:nvSpPr>
        <p:spPr>
          <a:xfrm>
            <a:off x="659651" y="5720115"/>
            <a:ext cx="16954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Signaux électriques</a:t>
            </a:r>
            <a:endParaRPr lang="fr-FR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628652" y="3905487"/>
            <a:ext cx="1695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La lumière</a:t>
            </a:r>
            <a:endParaRPr lang="fr-FR" sz="20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2543177" y="1979592"/>
            <a:ext cx="4287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Émission et perception d’un son</a:t>
            </a:r>
          </a:p>
          <a:p>
            <a:r>
              <a:rPr lang="fr-FR" sz="1600" dirty="0">
                <a:solidFill>
                  <a:srgbClr val="1A86D0"/>
                </a:solidFill>
              </a:rPr>
              <a:t>Emission, propagation, vitesse de propagation</a:t>
            </a:r>
          </a:p>
          <a:p>
            <a:r>
              <a:rPr lang="fr-FR" sz="1600" dirty="0">
                <a:solidFill>
                  <a:srgbClr val="1A86D0"/>
                </a:solidFill>
              </a:rPr>
              <a:t>Période, fréquence</a:t>
            </a:r>
          </a:p>
          <a:p>
            <a:r>
              <a:rPr lang="fr-FR" sz="1600" dirty="0">
                <a:solidFill>
                  <a:srgbClr val="1A86D0"/>
                </a:solidFill>
              </a:rPr>
              <a:t>Perception d’un son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534719" y="3379916"/>
            <a:ext cx="43286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Vision et image </a:t>
            </a:r>
          </a:p>
          <a:p>
            <a:r>
              <a:rPr lang="fr-FR" dirty="0">
                <a:solidFill>
                  <a:srgbClr val="1A86D0"/>
                </a:solidFill>
              </a:rPr>
              <a:t>Propagation rectiligne de la lumière, vitesse de propagation</a:t>
            </a:r>
          </a:p>
          <a:p>
            <a:r>
              <a:rPr lang="fr-FR" dirty="0">
                <a:solidFill>
                  <a:srgbClr val="1A86D0"/>
                </a:solidFill>
              </a:rPr>
              <a:t>Spectres</a:t>
            </a:r>
          </a:p>
          <a:p>
            <a:r>
              <a:rPr lang="fr-FR" dirty="0">
                <a:solidFill>
                  <a:srgbClr val="1A86D0"/>
                </a:solidFill>
              </a:rPr>
              <a:t>Lois de </a:t>
            </a:r>
            <a:r>
              <a:rPr lang="fr-FR" dirty="0" err="1">
                <a:solidFill>
                  <a:srgbClr val="1A86D0"/>
                </a:solidFill>
              </a:rPr>
              <a:t>Snell</a:t>
            </a:r>
            <a:r>
              <a:rPr lang="fr-FR" dirty="0">
                <a:solidFill>
                  <a:srgbClr val="1A86D0"/>
                </a:solidFill>
              </a:rPr>
              <a:t>-Descartes</a:t>
            </a:r>
          </a:p>
          <a:p>
            <a:r>
              <a:rPr lang="fr-FR" dirty="0">
                <a:solidFill>
                  <a:srgbClr val="1A86D0"/>
                </a:solidFill>
              </a:rPr>
              <a:t>Dispersion</a:t>
            </a:r>
          </a:p>
          <a:p>
            <a:r>
              <a:rPr lang="fr-FR" dirty="0">
                <a:solidFill>
                  <a:srgbClr val="1A86D0"/>
                </a:solidFill>
              </a:rPr>
              <a:t>Lentille mince convergente  Modèle de l’œil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534719" y="5488126"/>
            <a:ext cx="41827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Signaux et capteurs</a:t>
            </a:r>
          </a:p>
          <a:p>
            <a:r>
              <a:rPr lang="fr-FR" sz="1600" dirty="0">
                <a:solidFill>
                  <a:srgbClr val="0070C0"/>
                </a:solidFill>
              </a:rPr>
              <a:t>Caractéristique tension-courant d’un dipôle</a:t>
            </a:r>
          </a:p>
          <a:p>
            <a:r>
              <a:rPr lang="fr-FR" sz="1600" dirty="0">
                <a:solidFill>
                  <a:srgbClr val="0070C0"/>
                </a:solidFill>
              </a:rPr>
              <a:t>Loi d’Ohm</a:t>
            </a:r>
          </a:p>
          <a:p>
            <a:r>
              <a:rPr lang="fr-FR" sz="1600" dirty="0">
                <a:solidFill>
                  <a:srgbClr val="0070C0"/>
                </a:solidFill>
              </a:rPr>
              <a:t>Capteurs électriques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03315" y="2046158"/>
            <a:ext cx="3940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Ondes mécaniques</a:t>
            </a:r>
          </a:p>
          <a:p>
            <a:r>
              <a:rPr lang="fr-FR" dirty="0">
                <a:solidFill>
                  <a:srgbClr val="FF0000"/>
                </a:solidFill>
              </a:rPr>
              <a:t>Célérité, ondes périodiques, sinusoïdales, lien entre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fr-FR" dirty="0">
                <a:solidFill>
                  <a:srgbClr val="FF0000"/>
                </a:solidFill>
              </a:rPr>
              <a:t>, c et 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170221" y="5574996"/>
            <a:ext cx="3940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Modèle d’une source réelle</a:t>
            </a:r>
          </a:p>
          <a:p>
            <a:r>
              <a:rPr lang="fr-FR" dirty="0">
                <a:solidFill>
                  <a:srgbClr val="FF0000"/>
                </a:solidFill>
              </a:rPr>
              <a:t>Puissance et énergie. Effet Joule.</a:t>
            </a:r>
          </a:p>
          <a:p>
            <a:r>
              <a:rPr lang="fr-FR" dirty="0">
                <a:solidFill>
                  <a:srgbClr val="FF0000"/>
                </a:solidFill>
              </a:rPr>
              <a:t>Rendement d’un convertisseur</a:t>
            </a:r>
          </a:p>
        </p:txBody>
      </p:sp>
      <p:sp>
        <p:nvSpPr>
          <p:cNvPr id="10" name="Bulle ronde 9"/>
          <p:cNvSpPr/>
          <p:nvPr/>
        </p:nvSpPr>
        <p:spPr>
          <a:xfrm>
            <a:off x="10738991" y="5229452"/>
            <a:ext cx="1244859" cy="1191165"/>
          </a:xfrm>
          <a:prstGeom prst="wedgeEllipseCallout">
            <a:avLst>
              <a:gd name="adj1" fmla="val -74540"/>
              <a:gd name="adj2" fmla="val 530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2" name="ZoneTexte 11"/>
          <p:cNvSpPr txBox="1"/>
          <p:nvPr/>
        </p:nvSpPr>
        <p:spPr>
          <a:xfrm>
            <a:off x="10618209" y="5360004"/>
            <a:ext cx="1358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Dans le thème énergie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3184" y="2119546"/>
            <a:ext cx="16954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Ondes mécaniques</a:t>
            </a:r>
            <a:endParaRPr lang="fr-FR" sz="2000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135472" y="353422"/>
            <a:ext cx="5447910" cy="12736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 smtClean="0"/>
              <a:t>Spiralisation seconde-première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152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/>
      <p:bldP spid="26" grpId="0"/>
      <p:bldP spid="3" grpId="0"/>
      <p:bldP spid="37" grpId="0"/>
      <p:bldP spid="37" grpId="1"/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53756" y="261257"/>
            <a:ext cx="10403058" cy="127362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Enseignement de spécialité physique-chimie</a:t>
            </a:r>
            <a:br>
              <a:rPr lang="fr-FR" sz="4000" dirty="0" smtClean="0"/>
            </a:br>
            <a:r>
              <a:rPr lang="fr-FR" sz="4000" dirty="0" smtClean="0"/>
              <a:t>en classe de 1</a:t>
            </a:r>
            <a:r>
              <a:rPr lang="fr-FR" sz="4000" baseline="30000" dirty="0" smtClean="0"/>
              <a:t>ère</a:t>
            </a:r>
            <a:r>
              <a:rPr lang="fr-FR" sz="4000" dirty="0" smtClean="0"/>
              <a:t> de la voie générale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2971799" y="1438275"/>
            <a:ext cx="7596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Extraits des repères pour l’enseignement : 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604" y="2190772"/>
            <a:ext cx="109193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sz="2400" dirty="0" smtClean="0"/>
              <a:t>mise </a:t>
            </a:r>
            <a:r>
              <a:rPr lang="fr-FR" sz="2400" dirty="0"/>
              <a:t>en activité des élèves </a:t>
            </a:r>
            <a:r>
              <a:rPr lang="fr-FR" sz="2400" dirty="0" smtClean="0"/>
              <a:t> ;</a:t>
            </a:r>
          </a:p>
          <a:p>
            <a:pPr marL="285750" lvl="0" indent="-285750">
              <a:buFontTx/>
              <a:buChar char="-"/>
            </a:pPr>
            <a:r>
              <a:rPr lang="fr-FR" sz="2400" dirty="0" smtClean="0"/>
              <a:t>prise en compte des </a:t>
            </a:r>
            <a:r>
              <a:rPr lang="fr-FR" sz="2400" dirty="0"/>
              <a:t>conceptions initiales des </a:t>
            </a:r>
            <a:r>
              <a:rPr lang="fr-FR" sz="2400" dirty="0" smtClean="0"/>
              <a:t>élèves ;</a:t>
            </a:r>
            <a:endParaRPr lang="fr-FR" sz="2400" dirty="0"/>
          </a:p>
          <a:p>
            <a:pPr marL="285750" lvl="0" indent="-285750">
              <a:buFontTx/>
              <a:buChar char="-"/>
            </a:pPr>
            <a:r>
              <a:rPr lang="fr-FR" sz="2400" dirty="0" smtClean="0"/>
              <a:t>valorisation de </a:t>
            </a:r>
            <a:r>
              <a:rPr lang="fr-FR" sz="2400" b="1" dirty="0" smtClean="0"/>
              <a:t>l’approche expérimentale </a:t>
            </a:r>
            <a:r>
              <a:rPr lang="fr-FR" sz="2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fr-FR" sz="2400" dirty="0" err="1" smtClean="0"/>
              <a:t>contextualisation</a:t>
            </a:r>
            <a:r>
              <a:rPr lang="fr-FR" sz="2400" dirty="0" smtClean="0"/>
              <a:t>   (la mise en perspective des savoirs avec l’</a:t>
            </a:r>
            <a:r>
              <a:rPr lang="fr-FR" sz="2400" b="1" dirty="0" smtClean="0"/>
              <a:t>histoire des sciences</a:t>
            </a:r>
            <a:r>
              <a:rPr lang="fr-FR" sz="2400" dirty="0" smtClean="0"/>
              <a:t> et l’</a:t>
            </a:r>
            <a:r>
              <a:rPr lang="fr-FR" sz="2400" b="1" dirty="0" smtClean="0"/>
              <a:t>actualité scientifique </a:t>
            </a:r>
            <a:r>
              <a:rPr lang="fr-FR" sz="2400" dirty="0" smtClean="0"/>
              <a:t>est fortement recommandée)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importance de </a:t>
            </a:r>
            <a:r>
              <a:rPr lang="fr-FR" sz="2400" dirty="0"/>
              <a:t>la </a:t>
            </a:r>
            <a:r>
              <a:rPr lang="fr-FR" sz="2400" b="1" dirty="0"/>
              <a:t>structuration des </a:t>
            </a:r>
            <a:r>
              <a:rPr lang="fr-FR" sz="2400" b="1" dirty="0" smtClean="0"/>
              <a:t>savoirs </a:t>
            </a:r>
            <a:r>
              <a:rPr lang="fr-FR" sz="2400" dirty="0" smtClean="0"/>
              <a:t>;</a:t>
            </a:r>
            <a:endParaRPr lang="fr-FR" sz="2400" dirty="0"/>
          </a:p>
          <a:p>
            <a:pPr marL="285750" lvl="0" indent="-285750">
              <a:buFontTx/>
              <a:buChar char="-"/>
            </a:pPr>
            <a:r>
              <a:rPr lang="fr-FR" sz="2400" dirty="0" smtClean="0"/>
              <a:t>liens entre </a:t>
            </a:r>
            <a:r>
              <a:rPr lang="fr-FR" sz="2400" dirty="0"/>
              <a:t>les notions du programme </a:t>
            </a:r>
            <a:r>
              <a:rPr lang="fr-FR" sz="2400" dirty="0" smtClean="0"/>
              <a:t>mais aussi avec </a:t>
            </a:r>
            <a:r>
              <a:rPr lang="fr-FR" sz="2400" dirty="0"/>
              <a:t>les autres </a:t>
            </a:r>
            <a:r>
              <a:rPr lang="fr-FR" sz="2400" dirty="0" smtClean="0"/>
              <a:t>enseignements ; </a:t>
            </a:r>
          </a:p>
          <a:p>
            <a:pPr marL="285750" lvl="0" indent="-285750">
              <a:buFontTx/>
              <a:buChar char="-"/>
            </a:pPr>
            <a:r>
              <a:rPr lang="fr-FR" sz="2400" dirty="0" smtClean="0"/>
              <a:t>acquisition </a:t>
            </a:r>
            <a:r>
              <a:rPr lang="fr-FR" sz="2400" dirty="0"/>
              <a:t>d'automatismes </a:t>
            </a:r>
            <a:endParaRPr lang="fr-FR" sz="2400" dirty="0" smtClean="0"/>
          </a:p>
          <a:p>
            <a:pPr marL="285750" lvl="0" indent="-285750">
              <a:buFontTx/>
              <a:buChar char="-"/>
            </a:pPr>
            <a:r>
              <a:rPr lang="fr-FR" sz="2400" dirty="0" smtClean="0"/>
              <a:t>développer </a:t>
            </a:r>
            <a:r>
              <a:rPr lang="fr-FR" sz="2400" dirty="0"/>
              <a:t>l'autonomie des </a:t>
            </a:r>
            <a:r>
              <a:rPr lang="fr-FR" sz="2400" dirty="0" smtClean="0"/>
              <a:t>élèves ;</a:t>
            </a:r>
          </a:p>
          <a:p>
            <a:pPr marL="285750" lvl="0" indent="-285750">
              <a:buFontTx/>
              <a:buChar char="-"/>
            </a:pPr>
            <a:r>
              <a:rPr lang="fr-FR" sz="2400" dirty="0" smtClean="0">
                <a:solidFill>
                  <a:srgbClr val="FF0000"/>
                </a:solidFill>
              </a:rPr>
              <a:t>l‘introduction des « </a:t>
            </a:r>
            <a:r>
              <a:rPr lang="fr-FR" sz="2400" b="1" dirty="0" smtClean="0">
                <a:solidFill>
                  <a:srgbClr val="FF0000"/>
                </a:solidFill>
              </a:rPr>
              <a:t>résolutions de problèmes</a:t>
            </a:r>
            <a:r>
              <a:rPr lang="fr-FR" sz="2400" dirty="0" smtClean="0">
                <a:solidFill>
                  <a:srgbClr val="FF0000"/>
                </a:solidFill>
              </a:rPr>
              <a:t> » est encouragée.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5487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11450"/>
              </p:ext>
            </p:extLst>
          </p:nvPr>
        </p:nvGraphicFramePr>
        <p:xfrm>
          <a:off x="2004646" y="1993694"/>
          <a:ext cx="9760834" cy="4348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Notions et contenus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Capacités exigibles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Variabilité de la mesure d’une grandeur physique.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Exploiter une série de mesures indépendantes d’une grandeur physique : histogramme, moyenne et écart-type.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Discuter de l’influence de l’instrument de mesure et du protocole.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Évaluer qualitativement la dispersion d’une série de mesures indépendantes.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Capacité numérique </a:t>
                      </a:r>
                      <a:r>
                        <a:rPr lang="fr-FR" sz="1600" dirty="0">
                          <a:effectLst/>
                        </a:rPr>
                        <a:t>: Représenter l’histogramme associé à une série de mesures à l’aide d’un tableur.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Incertitude-type.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Définir qualitativement une incertitude-type</a:t>
                      </a:r>
                      <a:r>
                        <a:rPr lang="fr-FR" sz="1600" baseline="0" dirty="0" smtClean="0">
                          <a:effectLst/>
                        </a:rPr>
                        <a:t>.</a:t>
                      </a:r>
                      <a:endParaRPr lang="fr-FR" sz="1600" dirty="0" smtClean="0">
                        <a:effectLst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Procéder à l’évaluation d’une incertitude-type par une approche statistique (évaluation de type A).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Procéder à l’évaluation d’une incertitude-type par une autre approche que statistique (évaluation de type B). </a:t>
                      </a:r>
                      <a:endParaRPr lang="fr-FR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Écriture du résultat. Valeur de référence.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Écrire, avec un nombre adapté de chiffres significatifs, le résultat d’une </a:t>
                      </a:r>
                      <a:r>
                        <a:rPr lang="fr-FR" sz="1600" dirty="0" smtClean="0">
                          <a:effectLst/>
                        </a:rPr>
                        <a:t>mesure.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Comparer qualitativement un résultat à une valeur de référence.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606637" y="1448703"/>
            <a:ext cx="438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Mesure et incertitudes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53756" y="261257"/>
            <a:ext cx="10403058" cy="127362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Enseignement de spécialité physique-chimie</a:t>
            </a:r>
            <a:br>
              <a:rPr lang="fr-FR" sz="4000" dirty="0" smtClean="0"/>
            </a:br>
            <a:r>
              <a:rPr lang="fr-FR" sz="4000" dirty="0" smtClean="0"/>
              <a:t>en classe de 1</a:t>
            </a:r>
            <a:r>
              <a:rPr lang="fr-FR" sz="4000" baseline="30000" dirty="0" smtClean="0"/>
              <a:t>ère</a:t>
            </a:r>
            <a:r>
              <a:rPr lang="fr-FR" sz="4000" dirty="0" smtClean="0"/>
              <a:t> de la voie générale</a:t>
            </a:r>
            <a:endParaRPr lang="fr-FR" sz="4000" dirty="0"/>
          </a:p>
        </p:txBody>
      </p:sp>
      <p:pic>
        <p:nvPicPr>
          <p:cNvPr id="10" name="Imag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2" y="5822947"/>
            <a:ext cx="1677602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4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53756" y="261257"/>
            <a:ext cx="10403058" cy="127362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Enseignement de spécialité physique-chimie</a:t>
            </a:r>
            <a:br>
              <a:rPr lang="fr-FR" sz="4000" dirty="0" smtClean="0"/>
            </a:br>
            <a:r>
              <a:rPr lang="fr-FR" sz="4000" dirty="0" smtClean="0"/>
              <a:t>en classe de 1</a:t>
            </a:r>
            <a:r>
              <a:rPr lang="fr-FR" sz="4000" baseline="30000" dirty="0" smtClean="0"/>
              <a:t>ère</a:t>
            </a:r>
            <a:r>
              <a:rPr lang="fr-FR" sz="4000" dirty="0" smtClean="0"/>
              <a:t> de la voie générale</a:t>
            </a:r>
            <a:endParaRPr lang="fr-FR" sz="4000" dirty="0"/>
          </a:p>
        </p:txBody>
      </p:sp>
      <p:pic>
        <p:nvPicPr>
          <p:cNvPr id="10" name="Imag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2" y="5822947"/>
            <a:ext cx="1677602" cy="765810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807277" y="4371838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7829303" y="2351467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726887" y="6390910"/>
            <a:ext cx="450457" cy="365125"/>
          </a:xfrm>
        </p:spPr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9471231" y="6371775"/>
            <a:ext cx="13555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24/11/2016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9239003" y="6390910"/>
            <a:ext cx="13933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Septembre 2018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308270" y="1756953"/>
            <a:ext cx="3592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 smtClean="0"/>
              <a:t>Capacités expérimentales</a:t>
            </a:r>
            <a:endParaRPr lang="fr-FR" sz="2400" b="1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6907012" y="2457791"/>
            <a:ext cx="0" cy="38957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3824720" y="2328384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243820" y="1727716"/>
            <a:ext cx="58102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200" dirty="0" smtClean="0"/>
              <a:t>- Respecter </a:t>
            </a:r>
            <a:r>
              <a:rPr lang="fr-FR" sz="1200" dirty="0"/>
              <a:t>les règles de sécurité liées au travail en laboratoire.</a:t>
            </a:r>
          </a:p>
          <a:p>
            <a:pPr lvl="0"/>
            <a:r>
              <a:rPr lang="fr-FR" sz="1200" dirty="0" smtClean="0"/>
              <a:t>- Mettre </a:t>
            </a:r>
            <a:r>
              <a:rPr lang="fr-FR" sz="1200" dirty="0"/>
              <a:t>en œuvre  un logiciel de simulation, de traitement des données</a:t>
            </a:r>
            <a:r>
              <a:rPr lang="fr-FR" sz="1400" dirty="0"/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83478" y="2434706"/>
            <a:ext cx="16954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Constitution </a:t>
            </a:r>
            <a:r>
              <a:rPr lang="fr-FR" sz="1400" b="1" dirty="0"/>
              <a:t>et transformations de la matière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8396" y="5375247"/>
            <a:ext cx="4029074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lvl="0" indent="-171450">
              <a:buFontTx/>
              <a:buChar char="-"/>
            </a:pPr>
            <a:r>
              <a:rPr lang="fr-FR" sz="1200" dirty="0" smtClean="0"/>
              <a:t>Mettre </a:t>
            </a:r>
            <a:r>
              <a:rPr lang="fr-FR" sz="1200" dirty="0"/>
              <a:t>en œuvre un dispositif permettant d'illustrer l'interaction électrostatique</a:t>
            </a:r>
            <a:r>
              <a:rPr lang="fr-FR" sz="1200" dirty="0" smtClean="0"/>
              <a:t>.</a:t>
            </a:r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Utiliser </a:t>
            </a:r>
            <a:r>
              <a:rPr lang="fr-FR" sz="1200" dirty="0"/>
              <a:t>un dispositif permettant de repérer direction et sens du champ électrique</a:t>
            </a:r>
            <a:r>
              <a:rPr lang="fr-FR" sz="1200" dirty="0" smtClean="0"/>
              <a:t>.</a:t>
            </a:r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Mesurer </a:t>
            </a:r>
            <a:r>
              <a:rPr lang="fr-FR" sz="1200" dirty="0"/>
              <a:t>une pression dans un gaz et dans un liquide</a:t>
            </a:r>
            <a:r>
              <a:rPr lang="fr-FR" sz="1200" dirty="0" smtClean="0"/>
              <a:t>.</a:t>
            </a:r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…..</a:t>
            </a:r>
          </a:p>
          <a:p>
            <a:pPr lvl="0"/>
            <a:endParaRPr lang="fr-FR" sz="1200" dirty="0"/>
          </a:p>
        </p:txBody>
      </p:sp>
      <p:sp>
        <p:nvSpPr>
          <p:cNvPr id="19" name="Ellipse 18"/>
          <p:cNvSpPr/>
          <p:nvPr/>
        </p:nvSpPr>
        <p:spPr>
          <a:xfrm>
            <a:off x="8087838" y="4261959"/>
            <a:ext cx="1847850" cy="8589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896597" y="2433891"/>
            <a:ext cx="16954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Corbel" panose="020B0503020204020204" pitchFamily="34" charset="0"/>
              </a:rPr>
              <a:t>É</a:t>
            </a:r>
            <a:r>
              <a:rPr lang="fr-FR" sz="1400" b="1" dirty="0" smtClean="0"/>
              <a:t>nergie : conversions et transferts</a:t>
            </a:r>
            <a:endParaRPr lang="fr-FR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8164038" y="4527242"/>
            <a:ext cx="16954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Ondes et signaux</a:t>
            </a:r>
            <a:endParaRPr lang="fr-FR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7021312" y="5190581"/>
            <a:ext cx="4572000" cy="156966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171450" lvl="0" indent="-171450">
              <a:buFontTx/>
              <a:buChar char="-"/>
            </a:pPr>
            <a:r>
              <a:rPr lang="fr-FR" sz="1200" dirty="0" smtClean="0"/>
              <a:t>Mettre </a:t>
            </a:r>
            <a:r>
              <a:rPr lang="fr-FR" sz="1200" dirty="0"/>
              <a:t>en œuvre un dispositif permettant de mesurer la période, la longueur d'onde, la célérité d'une onde périodique</a:t>
            </a:r>
            <a:r>
              <a:rPr lang="fr-FR" sz="1200" dirty="0" smtClean="0"/>
              <a:t>.</a:t>
            </a:r>
            <a:endParaRPr lang="fr-FR" sz="1200" dirty="0"/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Mettre </a:t>
            </a:r>
            <a:r>
              <a:rPr lang="fr-FR" sz="1200" dirty="0"/>
              <a:t>en œuvre une démarche expérimentale pour estimer la distance focale d'une lentille mince convergente</a:t>
            </a:r>
            <a:r>
              <a:rPr lang="fr-FR" sz="1200" dirty="0" smtClean="0"/>
              <a:t>.</a:t>
            </a:r>
            <a:endParaRPr lang="fr-FR" sz="1200" dirty="0"/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Réaliser </a:t>
            </a:r>
            <a:r>
              <a:rPr lang="fr-FR" sz="1200" dirty="0"/>
              <a:t>un montage optique comportant une lentille mince pour visualiser l'image d'un objet plan réel. </a:t>
            </a:r>
            <a:endParaRPr lang="fr-FR" sz="1200" dirty="0" smtClean="0"/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…..</a:t>
            </a:r>
          </a:p>
          <a:p>
            <a:pPr marL="171450" lvl="0" indent="-171450">
              <a:buFontTx/>
              <a:buChar char="-"/>
            </a:pPr>
            <a:endParaRPr lang="fr-FR" sz="1200" dirty="0"/>
          </a:p>
        </p:txBody>
      </p:sp>
      <p:sp>
        <p:nvSpPr>
          <p:cNvPr id="23" name="Rectangle 22"/>
          <p:cNvSpPr/>
          <p:nvPr/>
        </p:nvSpPr>
        <p:spPr>
          <a:xfrm>
            <a:off x="7148945" y="32532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Tx/>
              <a:buChar char="-"/>
            </a:pPr>
            <a:r>
              <a:rPr lang="fr-FR" sz="1200" dirty="0" smtClean="0"/>
              <a:t>Utiliser </a:t>
            </a:r>
            <a:r>
              <a:rPr lang="fr-FR" sz="1200" dirty="0"/>
              <a:t>un multimètre, adapter le calibre si nécessaire</a:t>
            </a:r>
            <a:r>
              <a:rPr lang="fr-FR" sz="1200" dirty="0" smtClean="0"/>
              <a:t>.</a:t>
            </a:r>
            <a:endParaRPr lang="fr-FR" sz="1200" dirty="0"/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Réaliser </a:t>
            </a:r>
            <a:r>
              <a:rPr lang="fr-FR" sz="1200" dirty="0"/>
              <a:t>un montage électrique conformément à un schéma électrique normalisé</a:t>
            </a:r>
            <a:r>
              <a:rPr lang="fr-FR" sz="1200" dirty="0" smtClean="0"/>
              <a:t>.</a:t>
            </a: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Mesurer </a:t>
            </a:r>
            <a:r>
              <a:rPr lang="fr-FR" sz="1200" dirty="0"/>
              <a:t>et traiter un signal au moyen d'une interface de mesure ou d'un </a:t>
            </a:r>
            <a:r>
              <a:rPr lang="fr-FR" sz="1200" dirty="0" smtClean="0"/>
              <a:t>microcontrôleur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…….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3900920" y="4544250"/>
            <a:ext cx="1695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Mouvements et interactions</a:t>
            </a:r>
            <a:endParaRPr lang="fr-FR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2759527" y="3275467"/>
            <a:ext cx="41474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Tx/>
              <a:buChar char="-"/>
            </a:pPr>
            <a:r>
              <a:rPr lang="fr-FR" sz="1200" dirty="0" smtClean="0"/>
              <a:t>Préparer </a:t>
            </a:r>
            <a:r>
              <a:rPr lang="fr-FR" sz="1200" dirty="0"/>
              <a:t>une solution par dissolution ou par dilution en choisissant le matériel adapté. </a:t>
            </a:r>
            <a:endParaRPr lang="fr-FR" sz="1200" dirty="0" smtClean="0"/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Réaliser</a:t>
            </a:r>
            <a:r>
              <a:rPr lang="fr-FR" sz="1200" dirty="0"/>
              <a:t> le spectre d’absorbance UV-visible d’une espèce </a:t>
            </a:r>
            <a:r>
              <a:rPr lang="fr-FR" sz="1200" dirty="0" smtClean="0"/>
              <a:t>chimique.</a:t>
            </a:r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Réaliser </a:t>
            </a:r>
            <a:r>
              <a:rPr lang="fr-FR" sz="1200" dirty="0"/>
              <a:t>des mesures d’absorbance en s’aidant d’une </a:t>
            </a:r>
            <a:r>
              <a:rPr lang="fr-FR" sz="1200" dirty="0" smtClean="0"/>
              <a:t>notice</a:t>
            </a:r>
          </a:p>
          <a:p>
            <a:pPr marL="171450" lvl="0" indent="-171450">
              <a:buFontTx/>
              <a:buChar char="-"/>
            </a:pPr>
            <a:r>
              <a:rPr lang="fr-FR" sz="1200" dirty="0" smtClean="0"/>
              <a:t>….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48725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53756" y="261257"/>
            <a:ext cx="10403058" cy="127362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Enseignement de spécialité physique-chimie</a:t>
            </a:r>
            <a:br>
              <a:rPr lang="fr-FR" sz="4000" dirty="0" smtClean="0"/>
            </a:br>
            <a:r>
              <a:rPr lang="fr-FR" sz="4000" dirty="0" smtClean="0"/>
              <a:t>en classe de 1</a:t>
            </a:r>
            <a:r>
              <a:rPr lang="fr-FR" sz="4000" baseline="30000" dirty="0" smtClean="0"/>
              <a:t>ère</a:t>
            </a:r>
            <a:r>
              <a:rPr lang="fr-FR" sz="4000" dirty="0" smtClean="0"/>
              <a:t> de la voie générale</a:t>
            </a:r>
            <a:endParaRPr lang="fr-FR" sz="4000" dirty="0"/>
          </a:p>
        </p:txBody>
      </p:sp>
      <p:pic>
        <p:nvPicPr>
          <p:cNvPr id="10" name="Imag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2" y="5822947"/>
            <a:ext cx="1677602" cy="76581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3685493" y="1377155"/>
            <a:ext cx="6063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Quelques points de vigilance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90758" y="3111430"/>
            <a:ext cx="11176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b="1" dirty="0" smtClean="0"/>
              <a:t>La place nouvelle dédiée à la modélisation ne doit pas être opposée à une approche concrète et à la nécessaire contextualisation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333327" y="5830594"/>
            <a:ext cx="9288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Le recours (modéré) à un</a:t>
            </a:r>
            <a:r>
              <a:rPr lang="fr-FR" sz="2400" b="1" i="1" dirty="0" smtClean="0"/>
              <a:t> </a:t>
            </a:r>
            <a:r>
              <a:rPr lang="fr-FR" sz="2400" dirty="0"/>
              <a:t>microcontrôleur </a:t>
            </a:r>
            <a:r>
              <a:rPr lang="fr-FR" sz="2400" dirty="0" smtClean="0"/>
              <a:t>(de type </a:t>
            </a:r>
            <a:r>
              <a:rPr lang="fr-FR" sz="2400" dirty="0" err="1" smtClean="0"/>
              <a:t>Arduino</a:t>
            </a:r>
            <a:r>
              <a:rPr lang="fr-FR" sz="2400" dirty="0" smtClean="0"/>
              <a:t>) ne remet pas en cause la place de l’expérience assistée par ordinateur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55725" y="4673407"/>
            <a:ext cx="11536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La présence (modérée) de capacités mathématiques  et numériques </a:t>
            </a:r>
            <a:r>
              <a:rPr lang="fr-FR" sz="2400" b="1" dirty="0" smtClean="0"/>
              <a:t>ne saurait légitimer un recours à des situations d’apprentissage qui ne font pas sens en physique-chimie </a:t>
            </a:r>
            <a:r>
              <a:rPr lang="fr-FR" sz="2400" dirty="0" smtClean="0"/>
              <a:t>ou se faire au détriment de la formation expérimentale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692229" y="1879293"/>
            <a:ext cx="1116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S’appuyer sur les acquis des classes antérieures : </a:t>
            </a:r>
            <a:r>
              <a:rPr lang="fr-FR" sz="2400" b="1" dirty="0" smtClean="0"/>
              <a:t>remobiliser sans « refaire »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92229" y="2326981"/>
            <a:ext cx="11160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b="1" dirty="0"/>
              <a:t>Ê</a:t>
            </a:r>
            <a:r>
              <a:rPr lang="fr-FR" sz="2400" b="1" dirty="0" smtClean="0"/>
              <a:t>tre attentif aux capacités exigibles </a:t>
            </a:r>
            <a:r>
              <a:rPr lang="fr-FR" sz="2400" dirty="0" smtClean="0"/>
              <a:t>notamment pour les notions déjà présentes dans les anciens programmes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65018" y="3916546"/>
            <a:ext cx="11305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L’intitulé des « activités expérimentales support de la formation » ne préjuge pas des choix didactiques et pédagogique de mise en œuvre </a:t>
            </a:r>
          </a:p>
        </p:txBody>
      </p:sp>
    </p:spTree>
    <p:extLst>
      <p:ext uri="{BB962C8B-B14F-4D97-AF65-F5344CB8AC3E}">
        <p14:creationId xmlns:p14="http://schemas.microsoft.com/office/powerpoint/2010/main" val="111341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5585" y="1903005"/>
            <a:ext cx="107054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defRPr/>
            </a:pPr>
            <a:r>
              <a:rPr lang="fr-FR" sz="2400" b="1" dirty="0" smtClean="0"/>
              <a:t>Organisation  : </a:t>
            </a:r>
            <a:endParaRPr lang="fr-FR" sz="2400" dirty="0" smtClean="0"/>
          </a:p>
          <a:p>
            <a:pPr marL="719138" indent="-273050" defTabSz="91440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Quand cela est possible, il est préférable d’envisager un professeur différent de celui qui prend en charge l’enseignement scientifique commun</a:t>
            </a:r>
          </a:p>
          <a:p>
            <a:pPr marL="719138" indent="-273050" defTabSz="914400">
              <a:buFont typeface="Wingdings" panose="05000000000000000000" pitchFamily="2" charset="2"/>
              <a:buChar char="ü"/>
              <a:defRPr/>
            </a:pPr>
            <a:r>
              <a:rPr lang="fr-FR" sz="2400" b="1" dirty="0" smtClean="0"/>
              <a:t>pas </a:t>
            </a:r>
            <a:r>
              <a:rPr lang="fr-FR" sz="2400" b="1" dirty="0"/>
              <a:t>de bloc de 4h consécutives</a:t>
            </a:r>
            <a:r>
              <a:rPr lang="fr-FR" sz="2400" b="1" dirty="0" smtClean="0"/>
              <a:t>.</a:t>
            </a:r>
          </a:p>
          <a:p>
            <a:pPr marL="342900" indent="-342900" defTabSz="914400">
              <a:defRPr/>
            </a:pPr>
            <a:endParaRPr lang="fr-FR" sz="2400" dirty="0" smtClean="0"/>
          </a:p>
          <a:p>
            <a:pPr defTabSz="914400">
              <a:defRPr/>
            </a:pPr>
            <a:r>
              <a:rPr lang="fr-FR" sz="2400" b="1" dirty="0" smtClean="0"/>
              <a:t>Constitution de groupes à effectif restreint </a:t>
            </a:r>
            <a:r>
              <a:rPr lang="fr-FR" sz="2400" dirty="0" smtClean="0"/>
              <a:t>prise sur la marge d’autonomie de l’établissement 8 h / classe. Il est important de garder en mémoire que l’évaluation des compétences expérimentales est maintenue.</a:t>
            </a:r>
            <a:endParaRPr lang="fr-FR" sz="2400" dirty="0"/>
          </a:p>
          <a:p>
            <a:pPr marL="719138" indent="-273050" defTabSz="91440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Les activités expérimentales représentent environ 1,5 h/semaine.</a:t>
            </a:r>
            <a:endParaRPr lang="fr-FR" sz="2400" dirty="0" smtClean="0"/>
          </a:p>
          <a:p>
            <a:pPr marL="719138" indent="-273050" defTabSz="91440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Possibilité </a:t>
            </a:r>
            <a:r>
              <a:rPr lang="fr-FR" sz="2400" dirty="0"/>
              <a:t>de groupes de spécialité à 24 non dédoublés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106156" y="413657"/>
            <a:ext cx="10403058" cy="127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Enseignement de spécialité physique-chimie</a:t>
            </a:r>
            <a:br>
              <a:rPr lang="fr-FR" sz="4000" smtClean="0"/>
            </a:br>
            <a:r>
              <a:rPr lang="fr-FR" sz="4000" smtClean="0"/>
              <a:t>en classe de 1</a:t>
            </a:r>
            <a:r>
              <a:rPr lang="fr-FR" sz="4000" baseline="30000" smtClean="0"/>
              <a:t>ère</a:t>
            </a:r>
            <a:r>
              <a:rPr lang="fr-FR" sz="4000" smtClean="0"/>
              <a:t> de la voie générale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3101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48391"/>
              </p:ext>
            </p:extLst>
          </p:nvPr>
        </p:nvGraphicFramePr>
        <p:xfrm>
          <a:off x="631767" y="1762297"/>
          <a:ext cx="11172305" cy="213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1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spc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Horaires</a:t>
                      </a:r>
                      <a:r>
                        <a:rPr lang="fr-FR" sz="2000" b="1" spc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spc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Horaires </a:t>
                      </a:r>
                      <a:r>
                        <a:rPr lang="fr-FR" sz="2000" b="1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3 heures hebdomadaires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heures hebdomadaire pour l’enseignement de spécialité</a:t>
                      </a:r>
                      <a:endParaRPr lang="fr-F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704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De manière quasi générale :</a:t>
                      </a:r>
                      <a:r>
                        <a:rPr lang="fr-FR" sz="2000" baseline="0" dirty="0" smtClean="0"/>
                        <a:t> de 0,5 à 1 h d’AP consacrées à la physique chimie</a:t>
                      </a:r>
                      <a:endParaRPr lang="fr-FR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heure environ au sein de l’enseignement scientifique</a:t>
                      </a:r>
                      <a:endParaRPr lang="fr-FR" sz="20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 smtClean="0"/>
              <a:t>Évolution 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4051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48391"/>
              </p:ext>
            </p:extLst>
          </p:nvPr>
        </p:nvGraphicFramePr>
        <p:xfrm>
          <a:off x="631767" y="1762297"/>
          <a:ext cx="11172305" cy="472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5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Notions et</a:t>
                      </a:r>
                      <a:r>
                        <a:rPr lang="fr-FR" sz="200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contenus 2010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Notions et</a:t>
                      </a:r>
                      <a:r>
                        <a:rPr lang="fr-FR" sz="200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contenus 2018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orientations thématiques autour des grandes phases de la démarche scientifique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thèmes en cohérence du collège + Mesure et incertitudes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Couleurs et images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l’œil fonctionne-t-il ? D’où vient la lumière colorée ? Comment créer de la couleur ?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6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Lois et modèles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Quelles sont les causes physiques à l’œuvre dans l’Univers ? Quelles interactions expliquent à la fois les stabilités et les évolutions physiques et chimiques de la matière ? Quels modèles utilise-t-on pour les décrire ? Quelles énergies leur sont associées ?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6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AGIR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Défis du XXIème siècle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quoi la science permet-elle de répondre aux défis rencontrés par l’Homme dans sa volonté de développement tout en préservant la planète ?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Constitution et transformations de la matière,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 : Une longue histoire de la matière</a:t>
                      </a:r>
                    </a:p>
                    <a:p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Mouvement et interactions,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 : La Terre, un astre singulier</a:t>
                      </a:r>
                    </a:p>
                    <a:p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L’énergie : conversions et transferts,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 :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Soleil, notre source d’énergie</a:t>
                      </a:r>
                    </a:p>
                    <a:p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Ondes et signaux</a:t>
                      </a:r>
                    </a:p>
                    <a:p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 : Son et musique, porteurs d’information</a:t>
                      </a:r>
                      <a:endParaRPr lang="fr-FR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5471" y="353422"/>
            <a:ext cx="11901357" cy="1273628"/>
          </a:xfrm>
        </p:spPr>
        <p:txBody>
          <a:bodyPr>
            <a:normAutofit/>
          </a:bodyPr>
          <a:lstStyle/>
          <a:p>
            <a:pPr algn="ctr"/>
            <a:r>
              <a:rPr lang="fr-FR" sz="2700" dirty="0"/>
              <a:t>Enseignement de spécialité </a:t>
            </a:r>
            <a:r>
              <a:rPr lang="fr-FR" sz="2700" dirty="0" smtClean="0"/>
              <a:t>physique-chimie en </a:t>
            </a:r>
            <a:r>
              <a:rPr lang="fr-FR" sz="2700" dirty="0"/>
              <a:t>classe de 1</a:t>
            </a:r>
            <a:r>
              <a:rPr lang="fr-FR" sz="2700" baseline="30000" dirty="0"/>
              <a:t>ère</a:t>
            </a:r>
            <a:r>
              <a:rPr lang="fr-FR" sz="2700" dirty="0"/>
              <a:t> de la voie </a:t>
            </a:r>
            <a:r>
              <a:rPr lang="fr-FR" sz="2700" dirty="0" smtClean="0"/>
              <a:t>générale</a:t>
            </a:r>
            <a:br>
              <a:rPr lang="fr-FR" sz="2700" dirty="0" smtClean="0"/>
            </a:br>
            <a:r>
              <a:rPr lang="fr-FR" sz="3600" dirty="0"/>
              <a:t>Évolution </a:t>
            </a:r>
            <a:r>
              <a:rPr lang="fr-FR" sz="3600" dirty="0" smtClean="0"/>
              <a:t>de programmes par rapport aux anciens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4051914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2517</TotalTime>
  <Words>2654</Words>
  <Application>Microsoft Office PowerPoint</Application>
  <PresentationFormat>Grand écran</PresentationFormat>
  <Paragraphs>408</Paragraphs>
  <Slides>21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Arial Italic</vt:lpstr>
      <vt:lpstr>Calibri</vt:lpstr>
      <vt:lpstr>Corbel</vt:lpstr>
      <vt:lpstr>Times New Roman</vt:lpstr>
      <vt:lpstr>Wingdings</vt:lpstr>
      <vt:lpstr>Base</vt:lpstr>
      <vt:lpstr>Réunion d’INFORMATION </vt:lpstr>
      <vt:lpstr>Enseignement de spécialité physique-chimie en classe de 1ère de la voie générale</vt:lpstr>
      <vt:lpstr>Enseignement de spécialité physique-chimie en classe de 1ère de la voie générale</vt:lpstr>
      <vt:lpstr>Enseignement de spécialité physique-chimie en classe de 1ère de la voie générale</vt:lpstr>
      <vt:lpstr>Enseignement de spécialité physique-chimie en classe de 1ère de la voie générale</vt:lpstr>
      <vt:lpstr>Enseignement de spécialité physique-chimie en classe de 1ère de la voie générale</vt:lpstr>
      <vt:lpstr>Présentation PowerPoint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Évolution de programmes par rapport aux anciens</vt:lpstr>
      <vt:lpstr>Enseignement de spécialité physique-chimie en classe de 1ère de la voie générale Spiralisation seconde-première</vt:lpstr>
      <vt:lpstr>Enseignement de spécialité physique-chimie en classe de 1ère de la voie générale Spiralisation seconde-première</vt:lpstr>
      <vt:lpstr>Enseignement de spécialité physique-chimie en classe de 1ère de la voie générale Spiralisation seconde-première</vt:lpstr>
      <vt:lpstr>Enseignement de spécialité physique-chimie en classe de 1ère de la voie générale Spiralisation seconde-première</vt:lpstr>
      <vt:lpstr>Enseignement de spécialité physique-chimie en classe de 1ère de la voie générale Spiralisation seconde-première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d’équipe - Méru</dc:title>
  <dc:creator>Isabelle TARRIDE</dc:creator>
  <cp:lastModifiedBy>itarride</cp:lastModifiedBy>
  <cp:revision>182</cp:revision>
  <dcterms:created xsi:type="dcterms:W3CDTF">2017-06-13T19:58:29Z</dcterms:created>
  <dcterms:modified xsi:type="dcterms:W3CDTF">2019-03-11T16:37:35Z</dcterms:modified>
</cp:coreProperties>
</file>