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1"/>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73" r:id="rId16"/>
    <p:sldId id="271" r:id="rId17"/>
    <p:sldId id="293" r:id="rId18"/>
    <p:sldId id="256" r:id="rId19"/>
    <p:sldId id="270" r:id="rId20"/>
    <p:sldId id="269" r:id="rId21"/>
    <p:sldId id="274" r:id="rId22"/>
    <p:sldId id="275" r:id="rId23"/>
    <p:sldId id="276" r:id="rId24"/>
    <p:sldId id="277" r:id="rId25"/>
    <p:sldId id="278" r:id="rId26"/>
    <p:sldId id="279" r:id="rId27"/>
    <p:sldId id="280" r:id="rId28"/>
    <p:sldId id="281" r:id="rId29"/>
    <p:sldId id="282" r:id="rId30"/>
    <p:sldId id="283" r:id="rId31"/>
    <p:sldId id="272" r:id="rId32"/>
    <p:sldId id="284" r:id="rId33"/>
    <p:sldId id="286" r:id="rId34"/>
    <p:sldId id="285" r:id="rId35"/>
    <p:sldId id="287" r:id="rId36"/>
    <p:sldId id="289" r:id="rId37"/>
    <p:sldId id="290" r:id="rId38"/>
    <p:sldId id="291" r:id="rId39"/>
    <p:sldId id="288"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0" autoAdjust="0"/>
  </p:normalViewPr>
  <p:slideViewPr>
    <p:cSldViewPr snapToGrid="0">
      <p:cViewPr varScale="1">
        <p:scale>
          <a:sx n="66" d="100"/>
          <a:sy n="66" d="100"/>
        </p:scale>
        <p:origin x="102" y="252"/>
      </p:cViewPr>
      <p:guideLst/>
    </p:cSldViewPr>
  </p:slideViewPr>
  <p:outlineViewPr>
    <p:cViewPr>
      <p:scale>
        <a:sx n="33" d="100"/>
        <a:sy n="33" d="100"/>
      </p:scale>
      <p:origin x="0" y="-10680"/>
    </p:cViewPr>
  </p:outlineViewPr>
  <p:notesTextViewPr>
    <p:cViewPr>
      <p:scale>
        <a:sx n="1" d="1"/>
        <a:sy n="1" d="1"/>
      </p:scale>
      <p:origin x="0" y="0"/>
    </p:cViewPr>
  </p:notesTextViewPr>
  <p:notesViewPr>
    <p:cSldViewPr snapToGrid="0">
      <p:cViewPr varScale="1">
        <p:scale>
          <a:sx n="65" d="100"/>
          <a:sy n="65" d="100"/>
        </p:scale>
        <p:origin x="26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BF496-84EA-4558-9E10-A6766A266415}" type="datetimeFigureOut">
              <a:rPr lang="fr-FR" smtClean="0"/>
              <a:t>11/03/2019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EA71A-B1B5-4CB9-865E-F48182E9865B}" type="slidenum">
              <a:rPr lang="fr-FR" smtClean="0"/>
              <a:t>‹N°›</a:t>
            </a:fld>
            <a:endParaRPr lang="fr-FR"/>
          </a:p>
        </p:txBody>
      </p:sp>
    </p:spTree>
    <p:extLst>
      <p:ext uri="{BB962C8B-B14F-4D97-AF65-F5344CB8AC3E}">
        <p14:creationId xmlns:p14="http://schemas.microsoft.com/office/powerpoint/2010/main" val="386853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1</a:t>
            </a:fld>
            <a:endParaRPr lang="fr-FR"/>
          </a:p>
        </p:txBody>
      </p:sp>
    </p:spTree>
    <p:extLst>
      <p:ext uri="{BB962C8B-B14F-4D97-AF65-F5344CB8AC3E}">
        <p14:creationId xmlns:p14="http://schemas.microsoft.com/office/powerpoint/2010/main" val="3742651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exercices se réfèrent aux attendus du  cycle 4, </a:t>
            </a:r>
            <a:r>
              <a:rPr lang="fr-FR" dirty="0" err="1" smtClean="0"/>
              <a:t>cf</a:t>
            </a:r>
            <a:r>
              <a:rPr lang="fr-FR" dirty="0" smtClean="0"/>
              <a:t> BO N11 du 26/11/2015, des tests conçus par des équipes de professeurs avec la DEEP.</a:t>
            </a:r>
            <a:endParaRPr lang="fr-FR" dirty="0"/>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10</a:t>
            </a:fld>
            <a:endParaRPr lang="fr-FR"/>
          </a:p>
        </p:txBody>
      </p:sp>
    </p:spTree>
    <p:extLst>
      <p:ext uri="{BB962C8B-B14F-4D97-AF65-F5344CB8AC3E}">
        <p14:creationId xmlns:p14="http://schemas.microsoft.com/office/powerpoint/2010/main" val="401062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L’architecture des tests porte sur la compréhension d’un message oral, écrit, et le</a:t>
            </a:r>
            <a:r>
              <a:rPr lang="fr-FR" baseline="0" dirty="0" smtClean="0"/>
              <a:t> fonctionnement de la langue.</a:t>
            </a:r>
            <a:endParaRPr lang="fr-FR" dirty="0"/>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357483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12</a:t>
            </a:fld>
            <a:endParaRPr lang="fr-FR"/>
          </a:p>
        </p:txBody>
      </p:sp>
    </p:spTree>
    <p:extLst>
      <p:ext uri="{BB962C8B-B14F-4D97-AF65-F5344CB8AC3E}">
        <p14:creationId xmlns:p14="http://schemas.microsoft.com/office/powerpoint/2010/main" val="2797685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niveaux de maîtrise sont au nombre de 4: insuffisante : Accompagnement important</a:t>
            </a:r>
          </a:p>
          <a:p>
            <a:r>
              <a:rPr lang="fr-FR" dirty="0" smtClean="0"/>
              <a:t>Fragile: accompagnement</a:t>
            </a:r>
            <a:r>
              <a:rPr lang="fr-FR" baseline="0" dirty="0" smtClean="0"/>
              <a:t> à renforcer</a:t>
            </a:r>
          </a:p>
          <a:p>
            <a:r>
              <a:rPr lang="fr-FR" baseline="0" dirty="0" smtClean="0"/>
              <a:t>Satisfaisante: attendus en classe de 2</a:t>
            </a:r>
            <a:r>
              <a:rPr lang="fr-FR" baseline="30000" dirty="0" smtClean="0"/>
              <a:t>nde</a:t>
            </a:r>
          </a:p>
          <a:p>
            <a:r>
              <a:rPr lang="fr-FR" baseline="30000" dirty="0" smtClean="0"/>
              <a:t>Très bonne maitrise: compétences affirmées.</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13</a:t>
            </a:fld>
            <a:endParaRPr lang="fr-FR"/>
          </a:p>
        </p:txBody>
      </p:sp>
    </p:spTree>
    <p:extLst>
      <p:ext uri="{BB962C8B-B14F-4D97-AF65-F5344CB8AC3E}">
        <p14:creationId xmlns:p14="http://schemas.microsoft.com/office/powerpoint/2010/main" val="190720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14</a:t>
            </a:fld>
            <a:endParaRPr lang="fr-FR"/>
          </a:p>
        </p:txBody>
      </p:sp>
    </p:spTree>
    <p:extLst>
      <p:ext uri="{BB962C8B-B14F-4D97-AF65-F5344CB8AC3E}">
        <p14:creationId xmlns:p14="http://schemas.microsoft.com/office/powerpoint/2010/main" val="793812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niveaux de maîtrise sont au nombre de 4: insuffisante : Accompagnement important</a:t>
            </a:r>
          </a:p>
          <a:p>
            <a:r>
              <a:rPr lang="fr-FR" dirty="0" smtClean="0"/>
              <a:t>Fragile: accompagnement</a:t>
            </a:r>
            <a:r>
              <a:rPr lang="fr-FR" baseline="0" dirty="0" smtClean="0"/>
              <a:t> à renforcer</a:t>
            </a:r>
          </a:p>
          <a:p>
            <a:r>
              <a:rPr lang="fr-FR" baseline="0" dirty="0" smtClean="0"/>
              <a:t>Satisfaisante: attendus en classe de 2</a:t>
            </a:r>
            <a:r>
              <a:rPr lang="fr-FR" baseline="30000" dirty="0" smtClean="0"/>
              <a:t>nde</a:t>
            </a:r>
          </a:p>
          <a:p>
            <a:r>
              <a:rPr lang="fr-FR" baseline="30000" dirty="0" smtClean="0"/>
              <a:t>Très bonne maitrise: compétences affirmées.</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2688109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16</a:t>
            </a:fld>
            <a:endParaRPr lang="fr-FR"/>
          </a:p>
        </p:txBody>
      </p:sp>
    </p:spTree>
    <p:extLst>
      <p:ext uri="{BB962C8B-B14F-4D97-AF65-F5344CB8AC3E}">
        <p14:creationId xmlns:p14="http://schemas.microsoft.com/office/powerpoint/2010/main" val="2860680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test permet d’identifier</a:t>
            </a:r>
            <a:r>
              <a:rPr lang="fr-FR" baseline="0" dirty="0" smtClean="0"/>
              <a:t> les points à travailler prioritairement, pose un diagnostic sur les aptitudes et les marges de progrès.</a:t>
            </a:r>
            <a:endParaRPr lang="fr-FR" dirty="0"/>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17</a:t>
            </a:fld>
            <a:endParaRPr lang="fr-FR"/>
          </a:p>
        </p:txBody>
      </p:sp>
    </p:spTree>
    <p:extLst>
      <p:ext uri="{BB962C8B-B14F-4D97-AF65-F5344CB8AC3E}">
        <p14:creationId xmlns:p14="http://schemas.microsoft.com/office/powerpoint/2010/main" val="247365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18</a:t>
            </a:fld>
            <a:endParaRPr lang="fr-FR"/>
          </a:p>
        </p:txBody>
      </p:sp>
    </p:spTree>
    <p:extLst>
      <p:ext uri="{BB962C8B-B14F-4D97-AF65-F5344CB8AC3E}">
        <p14:creationId xmlns:p14="http://schemas.microsoft.com/office/powerpoint/2010/main" val="4214940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19</a:t>
            </a:fld>
            <a:endParaRPr lang="fr-FR"/>
          </a:p>
        </p:txBody>
      </p:sp>
    </p:spTree>
    <p:extLst>
      <p:ext uri="{BB962C8B-B14F-4D97-AF65-F5344CB8AC3E}">
        <p14:creationId xmlns:p14="http://schemas.microsoft.com/office/powerpoint/2010/main" val="1335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Notre propos s’articulera autour de ces trois</a:t>
            </a:r>
            <a:r>
              <a:rPr lang="fr-FR" baseline="0" dirty="0" smtClean="0"/>
              <a:t> entrées, d’abord le contexte des évaluations plus fréquentes , ensuite le pourquoi de l’évaluation, et enfin une compétence clé: la lecture (compréhension d’un message)</a:t>
            </a:r>
            <a:endParaRPr lang="fr-FR" dirty="0"/>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702617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234834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21</a:t>
            </a:fld>
            <a:endParaRPr lang="fr-FR"/>
          </a:p>
        </p:txBody>
      </p:sp>
    </p:spTree>
    <p:extLst>
      <p:ext uri="{BB962C8B-B14F-4D97-AF65-F5344CB8AC3E}">
        <p14:creationId xmlns:p14="http://schemas.microsoft.com/office/powerpoint/2010/main" val="374195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22</a:t>
            </a:fld>
            <a:endParaRPr lang="fr-FR"/>
          </a:p>
        </p:txBody>
      </p:sp>
    </p:spTree>
    <p:extLst>
      <p:ext uri="{BB962C8B-B14F-4D97-AF65-F5344CB8AC3E}">
        <p14:creationId xmlns:p14="http://schemas.microsoft.com/office/powerpoint/2010/main" val="14580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23</a:t>
            </a:fld>
            <a:endParaRPr lang="fr-FR"/>
          </a:p>
        </p:txBody>
      </p:sp>
    </p:spTree>
    <p:extLst>
      <p:ext uri="{BB962C8B-B14F-4D97-AF65-F5344CB8AC3E}">
        <p14:creationId xmlns:p14="http://schemas.microsoft.com/office/powerpoint/2010/main" val="4085336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Evaluer pour aider à apprendre, , c’est d’abord développer une pédagogie de l’explicite:</a:t>
            </a:r>
          </a:p>
          <a:p>
            <a:r>
              <a:rPr lang="fr-FR" dirty="0" smtClean="0"/>
              <a:t>Pour faire  prendre conscience de ses difficultés.</a:t>
            </a:r>
          </a:p>
          <a:p>
            <a:r>
              <a:rPr lang="fr-FR" dirty="0" smtClean="0"/>
              <a:t>Développer</a:t>
            </a:r>
            <a:r>
              <a:rPr lang="fr-FR" baseline="0" dirty="0" smtClean="0"/>
              <a:t> une dynamique de recherche du progrès (valoriser le progrès plutôt que le s résultats</a:t>
            </a:r>
          </a:p>
          <a:p>
            <a:r>
              <a:rPr lang="fr-FR" baseline="0" dirty="0" smtClean="0"/>
              <a:t>Choix des supports à reconsidérer (user des images, de l’audio…)</a:t>
            </a:r>
          </a:p>
          <a:p>
            <a:endParaRPr lang="fr-FR" dirty="0"/>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273916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2941267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2668554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2301044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28</a:t>
            </a:fld>
            <a:endParaRPr lang="fr-FR"/>
          </a:p>
        </p:txBody>
      </p:sp>
    </p:spTree>
    <p:extLst>
      <p:ext uri="{BB962C8B-B14F-4D97-AF65-F5344CB8AC3E}">
        <p14:creationId xmlns:p14="http://schemas.microsoft.com/office/powerpoint/2010/main" val="3774135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29</a:t>
            </a:fld>
            <a:endParaRPr lang="fr-FR"/>
          </a:p>
        </p:txBody>
      </p:sp>
    </p:spTree>
    <p:extLst>
      <p:ext uri="{BB962C8B-B14F-4D97-AF65-F5344CB8AC3E}">
        <p14:creationId xmlns:p14="http://schemas.microsoft.com/office/powerpoint/2010/main" val="343950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Depuis les années 90, des politiques d’évaluation standardisées ont vu le jour dans les pays de l’OCDE, et se sont transformées en véritables outil de mise en œuvre de stratégie de la performance d’établissement et des acquis des élèves. (cf. Les travaux de Nathalie</a:t>
            </a:r>
            <a:r>
              <a:rPr lang="fr-FR" baseline="0" dirty="0" smtClean="0"/>
              <a:t> Mons, ces derniers présentent les évolutions des systèmes éducatifs:</a:t>
            </a:r>
          </a:p>
          <a:p>
            <a:r>
              <a:rPr lang="fr-FR" baseline="0" dirty="0" smtClean="0"/>
              <a:t>-pour mesurer les apprentissages et donner des priorités à des objectifs cognitifs plus qu’à des objectifs de socialisation.</a:t>
            </a:r>
          </a:p>
          <a:p>
            <a:r>
              <a:rPr lang="fr-FR" baseline="0" dirty="0" smtClean="0"/>
              <a:t>Pour développer une  culture de la transparence , de la redevabilité de l’école envers le grand public.</a:t>
            </a:r>
          </a:p>
          <a:p>
            <a:r>
              <a:rPr lang="fr-FR" baseline="0" dirty="0" smtClean="0"/>
              <a:t>-pour contrôler les enseignements, écoles, administrations déconcentrées dans le cadre d’une réforme vers une autonomie plus accrue.(effet de la décentralisation)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3</a:t>
            </a:fld>
            <a:endParaRPr lang="fr-FR"/>
          </a:p>
        </p:txBody>
      </p:sp>
    </p:spTree>
    <p:extLst>
      <p:ext uri="{BB962C8B-B14F-4D97-AF65-F5344CB8AC3E}">
        <p14:creationId xmlns:p14="http://schemas.microsoft.com/office/powerpoint/2010/main" val="3648590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973138"/>
            <a:ext cx="54864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30</a:t>
            </a:fld>
            <a:endParaRPr lang="fr-FR"/>
          </a:p>
        </p:txBody>
      </p:sp>
    </p:spTree>
    <p:extLst>
      <p:ext uri="{BB962C8B-B14F-4D97-AF65-F5344CB8AC3E}">
        <p14:creationId xmlns:p14="http://schemas.microsoft.com/office/powerpoint/2010/main" val="1845421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31</a:t>
            </a:fld>
            <a:endParaRPr lang="fr-FR"/>
          </a:p>
        </p:txBody>
      </p:sp>
    </p:spTree>
    <p:extLst>
      <p:ext uri="{BB962C8B-B14F-4D97-AF65-F5344CB8AC3E}">
        <p14:creationId xmlns:p14="http://schemas.microsoft.com/office/powerpoint/2010/main" val="3587857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32</a:t>
            </a:fld>
            <a:endParaRPr lang="fr-FR"/>
          </a:p>
        </p:txBody>
      </p:sp>
    </p:spTree>
    <p:extLst>
      <p:ext uri="{BB962C8B-B14F-4D97-AF65-F5344CB8AC3E}">
        <p14:creationId xmlns:p14="http://schemas.microsoft.com/office/powerpoint/2010/main" val="1078559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1498910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34328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L’évaluation joue donc un rôle central dans les politiques conduites, PISA, PIRLS : évaluation internationale des élèves de CM1 en 2016, révèle un classement décevant et plus inquiétant un recul entre 2011-2016, la France se situe à la 34 </a:t>
            </a:r>
            <a:r>
              <a:rPr lang="fr-FR" dirty="0" err="1" smtClean="0"/>
              <a:t>ème</a:t>
            </a:r>
            <a:r>
              <a:rPr lang="fr-FR" dirty="0" smtClean="0"/>
              <a:t> place, en dessous de la moyenne européenne avec 511 points</a:t>
            </a:r>
            <a:r>
              <a:rPr lang="fr-FR" baseline="0" dirty="0" smtClean="0"/>
              <a:t> contre 544.</a:t>
            </a:r>
            <a:r>
              <a:rPr lang="fr-FR" dirty="0" smtClean="0"/>
              <a:t>, CEDRE,</a:t>
            </a:r>
          </a:p>
          <a:p>
            <a:r>
              <a:rPr lang="fr-FR" dirty="0" smtClean="0"/>
              <a:t>Les constats sont les suivants: les filles obtiennent de meilleurs résultats que les garçons. Les écarts entre les élèves les meilleurs</a:t>
            </a:r>
            <a:r>
              <a:rPr lang="fr-FR" baseline="0" dirty="0" smtClean="0"/>
              <a:t> et ceux qui sont le plus en difficultés s’accentuent.</a:t>
            </a:r>
          </a:p>
          <a:p>
            <a:r>
              <a:rPr lang="fr-FR" baseline="0" dirty="0" smtClean="0"/>
              <a:t>Majoritairement, les élèves les plus en difficultés le restent, les performance sont liées à l’origine sociale, et concernant la lecture les plus en difficultés sont capables au mieux de reconnaitre le thème principal, l’objectif d’un texte quand il porte sur un sujet familier, les derniers ne disposent pas de stratégie de lecture c’est-à-dire de démarche réflexive face à un texte.</a:t>
            </a:r>
            <a:endParaRPr lang="fr-FR" dirty="0"/>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33991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Fort de ce contexte, l’objectif du ministère est d’assurer le renforcement des fondamentaux, pour mettre en place ou assurer une égalité</a:t>
            </a:r>
            <a:r>
              <a:rPr lang="fr-FR" baseline="0" dirty="0" smtClean="0"/>
              <a:t> des acquis. La difficulté scolaire a très souvent été traitée à côté des heures de classe, dans des dispositifs d’aide, individualisée, soutien (1977-en 6</a:t>
            </a:r>
            <a:r>
              <a:rPr lang="fr-FR" baseline="30000" dirty="0" smtClean="0"/>
              <a:t>ème</a:t>
            </a:r>
            <a:r>
              <a:rPr lang="fr-FR" baseline="0" dirty="0" smtClean="0"/>
              <a:t> et 5eme, AI 1999-2000; ATP, AP)</a:t>
            </a:r>
          </a:p>
          <a:p>
            <a:r>
              <a:rPr lang="fr-FR" baseline="0" dirty="0" smtClean="0"/>
              <a:t>Des pratiques peu efficaces puisqu’à la marge, en dehors des heures de cours, et qui ne changent pas les pratiques pédagogiques dans le quotidien de l’élève. La pédagogie différenciée toujours promue est rarement associée au moyen de sa mise en œuvre. A la rentrée 2017, le dispositif « plus de maitres que de classe » est instauré.</a:t>
            </a:r>
          </a:p>
          <a:p>
            <a:r>
              <a:rPr lang="fr-FR" baseline="0" dirty="0" smtClean="0"/>
              <a:t>A la rentrée 2018-2019, les test de positionnement en classe de 2</a:t>
            </a:r>
            <a:r>
              <a:rPr lang="fr-FR" baseline="30000" dirty="0" smtClean="0"/>
              <a:t>nde</a:t>
            </a:r>
            <a:r>
              <a:rPr lang="fr-FR" baseline="0" dirty="0" smtClean="0"/>
              <a:t> pour offrir un outil pour accompagner au mieux les progrès des élèves.</a:t>
            </a:r>
            <a:endParaRPr lang="fr-FR" dirty="0"/>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5</a:t>
            </a:fld>
            <a:endParaRPr lang="fr-FR"/>
          </a:p>
        </p:txBody>
      </p:sp>
    </p:spTree>
    <p:extLst>
      <p:ext uri="{BB962C8B-B14F-4D97-AF65-F5344CB8AC3E}">
        <p14:creationId xmlns:p14="http://schemas.microsoft.com/office/powerpoint/2010/main" val="53754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outil de diagnostic standardisé autour</a:t>
            </a:r>
            <a:r>
              <a:rPr lang="fr-FR" baseline="0" dirty="0" smtClean="0"/>
              <a:t> des compétences de chaque élève. Il n’est pas exhaustif, peut être complémentaire avec le LSU (Livret de suivi unique)et les observations faites par les professeurs dans les classes depuis la rentrée. Les résultats visent un accompagnement plus ciblé au plus près des besoins. Chaque élève est évalué dans deux disciplines.</a:t>
            </a:r>
            <a:endParaRPr lang="fr-FR" dirty="0"/>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6</a:t>
            </a:fld>
            <a:endParaRPr lang="fr-FR"/>
          </a:p>
        </p:txBody>
      </p:sp>
    </p:spTree>
    <p:extLst>
      <p:ext uri="{BB962C8B-B14F-4D97-AF65-F5344CB8AC3E}">
        <p14:creationId xmlns:p14="http://schemas.microsoft.com/office/powerpoint/2010/main" val="34849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7</a:t>
            </a:fld>
            <a:endParaRPr lang="fr-FR"/>
          </a:p>
        </p:txBody>
      </p:sp>
    </p:spTree>
    <p:extLst>
      <p:ext uri="{BB962C8B-B14F-4D97-AF65-F5344CB8AC3E}">
        <p14:creationId xmlns:p14="http://schemas.microsoft.com/office/powerpoint/2010/main" val="4428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AB00706-5ECD-4398-9468-EE118B7B45DD}"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76044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43EA71A-B1B5-4CB9-865E-F48182E9865B}" type="slidenum">
              <a:rPr lang="fr-FR" smtClean="0"/>
              <a:t>9</a:t>
            </a:fld>
            <a:endParaRPr lang="fr-FR"/>
          </a:p>
        </p:txBody>
      </p:sp>
    </p:spTree>
    <p:extLst>
      <p:ext uri="{BB962C8B-B14F-4D97-AF65-F5344CB8AC3E}">
        <p14:creationId xmlns:p14="http://schemas.microsoft.com/office/powerpoint/2010/main" val="386119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C3F4EFA-4353-4054-8CF0-29D031C86745}" type="datetime1">
              <a:rPr lang="fr-FR" smtClean="0"/>
              <a:t>11/03/2019</a:t>
            </a:fld>
            <a:endParaRPr lang="fr-FR"/>
          </a:p>
        </p:txBody>
      </p:sp>
      <p:sp>
        <p:nvSpPr>
          <p:cNvPr id="5" name="Espace réservé du pied de page 4"/>
          <p:cNvSpPr>
            <a:spLocks noGrp="1"/>
          </p:cNvSpPr>
          <p:nvPr>
            <p:ph type="ftr" sz="quarter" idx="11"/>
          </p:nvPr>
        </p:nvSpPr>
        <p:spPr/>
        <p:txBody>
          <a:bodyPr/>
          <a:lstStyle/>
          <a:p>
            <a:r>
              <a:rPr lang="fr-FR" smtClean="0"/>
              <a:t>Conseil pédagogique LM Mistral</a:t>
            </a:r>
            <a:endParaRPr lang="fr-FR"/>
          </a:p>
        </p:txBody>
      </p:sp>
      <p:sp>
        <p:nvSpPr>
          <p:cNvPr id="6" name="Espace réservé du numéro de diapositive 5"/>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374383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E716B8-D509-40BB-9BC1-0BC384FA8808}" type="datetime1">
              <a:rPr lang="fr-FR" smtClean="0"/>
              <a:t>11/03/2019</a:t>
            </a:fld>
            <a:endParaRPr lang="fr-FR"/>
          </a:p>
        </p:txBody>
      </p:sp>
      <p:sp>
        <p:nvSpPr>
          <p:cNvPr id="5" name="Espace réservé du pied de page 4"/>
          <p:cNvSpPr>
            <a:spLocks noGrp="1"/>
          </p:cNvSpPr>
          <p:nvPr>
            <p:ph type="ftr" sz="quarter" idx="11"/>
          </p:nvPr>
        </p:nvSpPr>
        <p:spPr/>
        <p:txBody>
          <a:bodyPr/>
          <a:lstStyle/>
          <a:p>
            <a:r>
              <a:rPr lang="fr-FR" smtClean="0"/>
              <a:t>Conseil pédagogique LM Mistral</a:t>
            </a:r>
            <a:endParaRPr lang="fr-FR"/>
          </a:p>
        </p:txBody>
      </p:sp>
      <p:sp>
        <p:nvSpPr>
          <p:cNvPr id="6" name="Espace réservé du numéro de diapositive 5"/>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214537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BB438A-C9CF-4B27-B379-E414554D58F3}" type="datetime1">
              <a:rPr lang="fr-FR" smtClean="0"/>
              <a:t>11/03/2019</a:t>
            </a:fld>
            <a:endParaRPr lang="fr-FR"/>
          </a:p>
        </p:txBody>
      </p:sp>
      <p:sp>
        <p:nvSpPr>
          <p:cNvPr id="5" name="Espace réservé du pied de page 4"/>
          <p:cNvSpPr>
            <a:spLocks noGrp="1"/>
          </p:cNvSpPr>
          <p:nvPr>
            <p:ph type="ftr" sz="quarter" idx="11"/>
          </p:nvPr>
        </p:nvSpPr>
        <p:spPr/>
        <p:txBody>
          <a:bodyPr/>
          <a:lstStyle/>
          <a:p>
            <a:r>
              <a:rPr lang="fr-FR" smtClean="0"/>
              <a:t>Conseil pédagogique LM Mistral</a:t>
            </a:r>
            <a:endParaRPr lang="fr-FR"/>
          </a:p>
        </p:txBody>
      </p:sp>
      <p:sp>
        <p:nvSpPr>
          <p:cNvPr id="6" name="Espace réservé du numéro de diapositive 5"/>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1591528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B7359DB2-D9C8-45DD-8BB3-EE2C38F6A9A9}"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01ABF3-B120-4715-B826-1A31B46A9B6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5128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3B3BA9B8-CE37-40A9-A5D0-1883BE87ADBF}"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B77F17-2055-4E14-BAF4-389434AB098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5536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2C250BB1-CD34-4698-A7F6-190AF5B5CBFA}"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80F9A5-06D6-4FC7-9575-86D875871BD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14627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6509205F-5355-43C5-A492-FCAA8840CE25}" type="datetime1">
              <a:rPr lang="fr-FR" smtClean="0">
                <a:solidFill>
                  <a:prstClr val="black">
                    <a:tint val="75000"/>
                  </a:prstClr>
                </a:solidFill>
              </a:rPr>
              <a:t>11/03/2019</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6A08C4-C96D-40CD-AB54-4A15E58B738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3238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A3875783-B0FC-4A37-AEBC-C9FAD31359DF}" type="datetime1">
              <a:rPr lang="fr-FR" smtClean="0">
                <a:solidFill>
                  <a:prstClr val="black">
                    <a:tint val="75000"/>
                  </a:prstClr>
                </a:solidFill>
              </a:rPr>
              <a:t>11/03/2019</a:t>
            </a:fld>
            <a:endParaRPr lang="fr-F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D4B215F-426B-4BAB-BC7D-AD0AA2E445F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93691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8504A20A-E7CC-45B9-A5D6-2F51B57AFE65}" type="datetime1">
              <a:rPr lang="fr-FR" smtClean="0">
                <a:solidFill>
                  <a:prstClr val="black">
                    <a:tint val="75000"/>
                  </a:prstClr>
                </a:solidFill>
              </a:rPr>
              <a:t>11/03/2019</a:t>
            </a:fld>
            <a:endParaRPr lang="fr-F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58F77CD-A65B-456E-9FAF-F166021647E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63585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08C43A-92FD-4D3E-93C3-2E634FEF0D67}" type="datetime1">
              <a:rPr lang="fr-FR" smtClean="0">
                <a:solidFill>
                  <a:prstClr val="black">
                    <a:tint val="75000"/>
                  </a:prstClr>
                </a:solidFill>
              </a:rPr>
              <a:t>11/03/2019</a:t>
            </a:fld>
            <a:endParaRPr lang="fr-F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D5F6C1E-7F97-4573-B29D-EB5961CF1A2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02645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86FC5A04-AF72-483C-92F4-10FC9C254880}" type="datetime1">
              <a:rPr lang="fr-FR" smtClean="0">
                <a:solidFill>
                  <a:prstClr val="black">
                    <a:tint val="75000"/>
                  </a:prstClr>
                </a:solidFill>
              </a:rPr>
              <a:t>11/03/2019</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10A088-7FC8-4C1C-B5AA-1818C7DBDAD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6587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30079E-92B6-4965-857B-009913D2C587}" type="datetime1">
              <a:rPr lang="fr-FR" smtClean="0"/>
              <a:t>11/03/2019</a:t>
            </a:fld>
            <a:endParaRPr lang="fr-FR"/>
          </a:p>
        </p:txBody>
      </p:sp>
      <p:sp>
        <p:nvSpPr>
          <p:cNvPr id="5" name="Espace réservé du pied de page 4"/>
          <p:cNvSpPr>
            <a:spLocks noGrp="1"/>
          </p:cNvSpPr>
          <p:nvPr>
            <p:ph type="ftr" sz="quarter" idx="11"/>
          </p:nvPr>
        </p:nvSpPr>
        <p:spPr/>
        <p:txBody>
          <a:bodyPr/>
          <a:lstStyle/>
          <a:p>
            <a:r>
              <a:rPr lang="fr-FR" smtClean="0"/>
              <a:t>Conseil pédagogique LM Mistral</a:t>
            </a:r>
            <a:endParaRPr lang="fr-FR"/>
          </a:p>
        </p:txBody>
      </p:sp>
      <p:sp>
        <p:nvSpPr>
          <p:cNvPr id="6" name="Espace réservé du numéro de diapositive 5"/>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258587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715E2187-F114-45F8-8E04-A0AD4BDE8F96}" type="datetime1">
              <a:rPr lang="fr-FR" smtClean="0">
                <a:solidFill>
                  <a:prstClr val="black">
                    <a:tint val="75000"/>
                  </a:prstClr>
                </a:solidFill>
              </a:rPr>
              <a:t>11/03/2019</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51C4D5-233F-41CC-8056-2BEC75979F6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61039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85347C34-E926-4E48-9F9A-3DFAAFD85FCD}"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F7EA1F-4F86-410C-B0B2-E98980F11F9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32367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B4C558D0-D386-4F4A-B2CB-E2B8CA0F87F2}"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2C6B12-CDA6-41DE-B18D-CE8C6071244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98012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B1B3C15C-29E7-4F32-B57B-B6B2F1D660E8}"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01ABF3-B120-4715-B826-1A31B46A9B6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76854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0D9E0836-9233-4641-A037-36D5822B4BF6}"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B77F17-2055-4E14-BAF4-389434AB098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6830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09DDBA20-E494-40BB-ACFD-96C2F4AF9343}"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80F9A5-06D6-4FC7-9575-86D875871BD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79293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E15C1B6C-64C6-484F-BA6B-6A7C724BDE7B}" type="datetime1">
              <a:rPr lang="fr-FR" smtClean="0">
                <a:solidFill>
                  <a:prstClr val="black">
                    <a:tint val="75000"/>
                  </a:prstClr>
                </a:solidFill>
              </a:rPr>
              <a:t>11/03/2019</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6A08C4-C96D-40CD-AB54-4A15E58B738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91788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B9591C8F-78A1-4F7D-869B-9CA907D0F5E8}" type="datetime1">
              <a:rPr lang="fr-FR" smtClean="0">
                <a:solidFill>
                  <a:prstClr val="black">
                    <a:tint val="75000"/>
                  </a:prstClr>
                </a:solidFill>
              </a:rPr>
              <a:t>11/03/2019</a:t>
            </a:fld>
            <a:endParaRPr lang="fr-F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D4B215F-426B-4BAB-BC7D-AD0AA2E445F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01805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C229B875-E734-4DBC-915D-2F8836CFC795}" type="datetime1">
              <a:rPr lang="fr-FR" smtClean="0">
                <a:solidFill>
                  <a:prstClr val="black">
                    <a:tint val="75000"/>
                  </a:prstClr>
                </a:solidFill>
              </a:rPr>
              <a:t>11/03/2019</a:t>
            </a:fld>
            <a:endParaRPr lang="fr-F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58F77CD-A65B-456E-9FAF-F166021647E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34168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DC9FF8-6AA3-42FE-8DB7-7FCA6E10D96C}" type="datetime1">
              <a:rPr lang="fr-FR" smtClean="0">
                <a:solidFill>
                  <a:prstClr val="black">
                    <a:tint val="75000"/>
                  </a:prstClr>
                </a:solidFill>
              </a:rPr>
              <a:t>11/03/2019</a:t>
            </a:fld>
            <a:endParaRPr lang="fr-F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D5F6C1E-7F97-4573-B29D-EB5961CF1A2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8277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7F8AA30-5704-4797-8057-DB86EE100F0B}" type="datetime1">
              <a:rPr lang="fr-FR" smtClean="0"/>
              <a:t>11/03/2019</a:t>
            </a:fld>
            <a:endParaRPr lang="fr-FR"/>
          </a:p>
        </p:txBody>
      </p:sp>
      <p:sp>
        <p:nvSpPr>
          <p:cNvPr id="5" name="Espace réservé du pied de page 4"/>
          <p:cNvSpPr>
            <a:spLocks noGrp="1"/>
          </p:cNvSpPr>
          <p:nvPr>
            <p:ph type="ftr" sz="quarter" idx="11"/>
          </p:nvPr>
        </p:nvSpPr>
        <p:spPr/>
        <p:txBody>
          <a:bodyPr/>
          <a:lstStyle/>
          <a:p>
            <a:r>
              <a:rPr lang="fr-FR" smtClean="0"/>
              <a:t>Conseil pédagogique LM Mistral</a:t>
            </a:r>
            <a:endParaRPr lang="fr-FR"/>
          </a:p>
        </p:txBody>
      </p:sp>
      <p:sp>
        <p:nvSpPr>
          <p:cNvPr id="6" name="Espace réservé du numéro de diapositive 5"/>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1403765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A5AB63D2-904A-4BDB-B352-66D1D9B56675}" type="datetime1">
              <a:rPr lang="fr-FR" smtClean="0">
                <a:solidFill>
                  <a:prstClr val="black">
                    <a:tint val="75000"/>
                  </a:prstClr>
                </a:solidFill>
              </a:rPr>
              <a:t>11/03/2019</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10A088-7FC8-4C1C-B5AA-1818C7DBDAD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00270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045B7764-6D18-4A90-AE78-B6F4806E107D}" type="datetime1">
              <a:rPr lang="fr-FR" smtClean="0">
                <a:solidFill>
                  <a:prstClr val="black">
                    <a:tint val="75000"/>
                  </a:prstClr>
                </a:solidFill>
              </a:rPr>
              <a:t>11/03/2019</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51C4D5-233F-41CC-8056-2BEC75979F6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9889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8912CB63-5518-42E2-9CAA-AC5CE87AAF56}"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F7EA1F-4F86-410C-B0B2-E98980F11F9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88772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37CD8C21-D696-409D-B11F-C82120EB575A}"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2C6B12-CDA6-41DE-B18D-CE8C6071244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2181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2C98D4F-4355-4AE2-9B62-913A0807F43C}" type="datetime1">
              <a:rPr lang="fr-FR" smtClean="0"/>
              <a:t>11/03/2019</a:t>
            </a:fld>
            <a:endParaRPr lang="fr-FR"/>
          </a:p>
        </p:txBody>
      </p:sp>
      <p:sp>
        <p:nvSpPr>
          <p:cNvPr id="6" name="Espace réservé du pied de page 5"/>
          <p:cNvSpPr>
            <a:spLocks noGrp="1"/>
          </p:cNvSpPr>
          <p:nvPr>
            <p:ph type="ftr" sz="quarter" idx="11"/>
          </p:nvPr>
        </p:nvSpPr>
        <p:spPr/>
        <p:txBody>
          <a:bodyPr/>
          <a:lstStyle/>
          <a:p>
            <a:r>
              <a:rPr lang="fr-FR" smtClean="0"/>
              <a:t>Conseil pédagogique LM Mistral</a:t>
            </a:r>
            <a:endParaRPr lang="fr-FR"/>
          </a:p>
        </p:txBody>
      </p:sp>
      <p:sp>
        <p:nvSpPr>
          <p:cNvPr id="7" name="Espace réservé du numéro de diapositive 6"/>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113285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3EED8A8-92F8-4367-890A-8EDF94C902B6}" type="datetime1">
              <a:rPr lang="fr-FR" smtClean="0"/>
              <a:t>11/03/2019</a:t>
            </a:fld>
            <a:endParaRPr lang="fr-FR"/>
          </a:p>
        </p:txBody>
      </p:sp>
      <p:sp>
        <p:nvSpPr>
          <p:cNvPr id="8" name="Espace réservé du pied de page 7"/>
          <p:cNvSpPr>
            <a:spLocks noGrp="1"/>
          </p:cNvSpPr>
          <p:nvPr>
            <p:ph type="ftr" sz="quarter" idx="11"/>
          </p:nvPr>
        </p:nvSpPr>
        <p:spPr/>
        <p:txBody>
          <a:bodyPr/>
          <a:lstStyle/>
          <a:p>
            <a:r>
              <a:rPr lang="fr-FR" smtClean="0"/>
              <a:t>Conseil pédagogique LM Mistral</a:t>
            </a:r>
            <a:endParaRPr lang="fr-FR"/>
          </a:p>
        </p:txBody>
      </p:sp>
      <p:sp>
        <p:nvSpPr>
          <p:cNvPr id="9" name="Espace réservé du numéro de diapositive 8"/>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35711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519033C-8A0F-4F88-A92E-4E2E150DD0AA}" type="datetime1">
              <a:rPr lang="fr-FR" smtClean="0"/>
              <a:t>11/03/2019</a:t>
            </a:fld>
            <a:endParaRPr lang="fr-FR"/>
          </a:p>
        </p:txBody>
      </p:sp>
      <p:sp>
        <p:nvSpPr>
          <p:cNvPr id="4" name="Espace réservé du pied de page 3"/>
          <p:cNvSpPr>
            <a:spLocks noGrp="1"/>
          </p:cNvSpPr>
          <p:nvPr>
            <p:ph type="ftr" sz="quarter" idx="11"/>
          </p:nvPr>
        </p:nvSpPr>
        <p:spPr/>
        <p:txBody>
          <a:bodyPr/>
          <a:lstStyle/>
          <a:p>
            <a:r>
              <a:rPr lang="fr-FR" smtClean="0"/>
              <a:t>Conseil pédagogique LM Mistral</a:t>
            </a:r>
            <a:endParaRPr lang="fr-FR"/>
          </a:p>
        </p:txBody>
      </p:sp>
      <p:sp>
        <p:nvSpPr>
          <p:cNvPr id="5" name="Espace réservé du numéro de diapositive 4"/>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21905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DE7893-C88A-4898-9508-610640DFA59E}" type="datetime1">
              <a:rPr lang="fr-FR" smtClean="0"/>
              <a:t>11/03/2019</a:t>
            </a:fld>
            <a:endParaRPr lang="fr-FR"/>
          </a:p>
        </p:txBody>
      </p:sp>
      <p:sp>
        <p:nvSpPr>
          <p:cNvPr id="3" name="Espace réservé du pied de page 2"/>
          <p:cNvSpPr>
            <a:spLocks noGrp="1"/>
          </p:cNvSpPr>
          <p:nvPr>
            <p:ph type="ftr" sz="quarter" idx="11"/>
          </p:nvPr>
        </p:nvSpPr>
        <p:spPr/>
        <p:txBody>
          <a:bodyPr/>
          <a:lstStyle/>
          <a:p>
            <a:r>
              <a:rPr lang="fr-FR" smtClean="0"/>
              <a:t>Conseil pédagogique LM Mistral</a:t>
            </a:r>
            <a:endParaRPr lang="fr-FR"/>
          </a:p>
        </p:txBody>
      </p:sp>
      <p:sp>
        <p:nvSpPr>
          <p:cNvPr id="4" name="Espace réservé du numéro de diapositive 3"/>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286191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1BB4E6-D67B-46C4-877B-FDB2244BD779}" type="datetime1">
              <a:rPr lang="fr-FR" smtClean="0"/>
              <a:t>11/03/2019</a:t>
            </a:fld>
            <a:endParaRPr lang="fr-FR"/>
          </a:p>
        </p:txBody>
      </p:sp>
      <p:sp>
        <p:nvSpPr>
          <p:cNvPr id="6" name="Espace réservé du pied de page 5"/>
          <p:cNvSpPr>
            <a:spLocks noGrp="1"/>
          </p:cNvSpPr>
          <p:nvPr>
            <p:ph type="ftr" sz="quarter" idx="11"/>
          </p:nvPr>
        </p:nvSpPr>
        <p:spPr/>
        <p:txBody>
          <a:bodyPr/>
          <a:lstStyle/>
          <a:p>
            <a:r>
              <a:rPr lang="fr-FR" smtClean="0"/>
              <a:t>Conseil pédagogique LM Mistral</a:t>
            </a:r>
            <a:endParaRPr lang="fr-FR"/>
          </a:p>
        </p:txBody>
      </p:sp>
      <p:sp>
        <p:nvSpPr>
          <p:cNvPr id="7" name="Espace réservé du numéro de diapositive 6"/>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13913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F633DE9-2093-4537-8A01-BC3F500D76AF}" type="datetime1">
              <a:rPr lang="fr-FR" smtClean="0"/>
              <a:t>11/03/2019</a:t>
            </a:fld>
            <a:endParaRPr lang="fr-FR"/>
          </a:p>
        </p:txBody>
      </p:sp>
      <p:sp>
        <p:nvSpPr>
          <p:cNvPr id="6" name="Espace réservé du pied de page 5"/>
          <p:cNvSpPr>
            <a:spLocks noGrp="1"/>
          </p:cNvSpPr>
          <p:nvPr>
            <p:ph type="ftr" sz="quarter" idx="11"/>
          </p:nvPr>
        </p:nvSpPr>
        <p:spPr/>
        <p:txBody>
          <a:bodyPr/>
          <a:lstStyle/>
          <a:p>
            <a:r>
              <a:rPr lang="fr-FR" smtClean="0"/>
              <a:t>Conseil pédagogique LM Mistral</a:t>
            </a:r>
            <a:endParaRPr lang="fr-FR"/>
          </a:p>
        </p:txBody>
      </p:sp>
      <p:sp>
        <p:nvSpPr>
          <p:cNvPr id="7" name="Espace réservé du numéro de diapositive 6"/>
          <p:cNvSpPr>
            <a:spLocks noGrp="1"/>
          </p:cNvSpPr>
          <p:nvPr>
            <p:ph type="sldNum" sz="quarter" idx="12"/>
          </p:nvPr>
        </p:nvSpPr>
        <p:spPr/>
        <p:txBody>
          <a:bodyPr/>
          <a:lstStyle/>
          <a:p>
            <a:fld id="{E49D3D92-FDDD-4B7C-8B4A-8A8D2D12C1FE}" type="slidenum">
              <a:rPr lang="fr-FR" smtClean="0"/>
              <a:t>‹N°›</a:t>
            </a:fld>
            <a:endParaRPr lang="fr-FR"/>
          </a:p>
        </p:txBody>
      </p:sp>
    </p:spTree>
    <p:extLst>
      <p:ext uri="{BB962C8B-B14F-4D97-AF65-F5344CB8AC3E}">
        <p14:creationId xmlns:p14="http://schemas.microsoft.com/office/powerpoint/2010/main" val="270691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68124-13D3-414D-A835-3B8371F67C4D}" type="datetime1">
              <a:rPr lang="fr-FR" smtClean="0"/>
              <a:t>11/03/2019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Conseil pédagogique LM Mistral</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D3D92-FDDD-4B7C-8B4A-8A8D2D12C1FE}" type="slidenum">
              <a:rPr lang="fr-FR" smtClean="0"/>
              <a:t>‹N°›</a:t>
            </a:fld>
            <a:endParaRPr lang="fr-FR"/>
          </a:p>
        </p:txBody>
      </p:sp>
    </p:spTree>
    <p:extLst>
      <p:ext uri="{BB962C8B-B14F-4D97-AF65-F5344CB8AC3E}">
        <p14:creationId xmlns:p14="http://schemas.microsoft.com/office/powerpoint/2010/main" val="132350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A6BD5C81-F10E-4821-AD9F-3D0B83390E7F}"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0DE83F89-78A5-4B50-8715-EFA848F2CC67}" type="slidenum">
              <a:rPr lang="fr-FR">
                <a:solidFill>
                  <a:prstClr val="black">
                    <a:tint val="75000"/>
                  </a:prstClr>
                </a:solidFill>
              </a:rPr>
              <a:pPr eaLnBrk="0" fontAlgn="base" hangingPunct="0">
                <a:spcBef>
                  <a:spcPct val="0"/>
                </a:spcBef>
                <a:spcAft>
                  <a:spcPct val="0"/>
                </a:spcAft>
                <a:defRPr/>
              </a:pPr>
              <a:t>‹N°›</a:t>
            </a:fld>
            <a:endParaRPr lang="fr-FR">
              <a:solidFill>
                <a:prstClr val="black">
                  <a:tint val="75000"/>
                </a:prstClr>
              </a:solidFill>
            </a:endParaRPr>
          </a:p>
        </p:txBody>
      </p:sp>
    </p:spTree>
    <p:extLst>
      <p:ext uri="{BB962C8B-B14F-4D97-AF65-F5344CB8AC3E}">
        <p14:creationId xmlns:p14="http://schemas.microsoft.com/office/powerpoint/2010/main" val="447529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4E6B4DA9-627A-4CFF-A468-3CC233F02493}" type="datetime1">
              <a:rPr lang="fr-FR" smtClean="0">
                <a:solidFill>
                  <a:prstClr val="black">
                    <a:tint val="75000"/>
                  </a:prstClr>
                </a:solidFill>
              </a:rPr>
              <a:t>11/03/2019</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r>
              <a:rPr lang="fr-FR" smtClean="0">
                <a:solidFill>
                  <a:prstClr val="black">
                    <a:tint val="75000"/>
                  </a:prstClr>
                </a:solidFill>
              </a:rPr>
              <a:t>Conseil pédagogique LM Mistral</a:t>
            </a:r>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0DE83F89-78A5-4B50-8715-EFA848F2CC67}" type="slidenum">
              <a:rPr lang="fr-FR">
                <a:solidFill>
                  <a:prstClr val="black">
                    <a:tint val="75000"/>
                  </a:prstClr>
                </a:solidFill>
              </a:rPr>
              <a:pPr eaLnBrk="0" fontAlgn="base" hangingPunct="0">
                <a:spcBef>
                  <a:spcPct val="0"/>
                </a:spcBef>
                <a:spcAft>
                  <a:spcPct val="0"/>
                </a:spcAft>
                <a:defRPr/>
              </a:pPr>
              <a:t>‹N°›</a:t>
            </a:fld>
            <a:endParaRPr lang="fr-FR">
              <a:solidFill>
                <a:prstClr val="black">
                  <a:tint val="75000"/>
                </a:prstClr>
              </a:solidFill>
            </a:endParaRPr>
          </a:p>
        </p:txBody>
      </p:sp>
    </p:spTree>
    <p:extLst>
      <p:ext uri="{BB962C8B-B14F-4D97-AF65-F5344CB8AC3E}">
        <p14:creationId xmlns:p14="http://schemas.microsoft.com/office/powerpoint/2010/main" val="2365013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eduscol.education.fr/chansonsquifontlhistoire/"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www.education.gouv.fr/cid53630/cedre-2014-mathematiques-en-fin-de-college-une-augmentation-importante-du-pourcentage-d-eleves-de-faible-niveau.html" TargetMode="External"/><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hyperlink" Target="http://www.cnesco.fr/fr/lecture/paroles-dexperts/lire-dans-toutes-les-discipline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447B507-C89D-0D4B-9FE4-88741FA0C4D8}"/>
              </a:ext>
            </a:extLst>
          </p:cNvPr>
          <p:cNvSpPr>
            <a:spLocks noGrp="1"/>
          </p:cNvSpPr>
          <p:nvPr>
            <p:ph type="title"/>
          </p:nvPr>
        </p:nvSpPr>
        <p:spPr>
          <a:xfrm>
            <a:off x="838200" y="2364407"/>
            <a:ext cx="10515600" cy="1325563"/>
          </a:xfrm>
        </p:spPr>
        <p:txBody>
          <a:bodyPr/>
          <a:lstStyle/>
          <a:p>
            <a:pPr algn="ctr"/>
            <a:r>
              <a:rPr lang="fr-FR" b="1" dirty="0">
                <a:latin typeface="Calibri" panose="020F0502020204030204" pitchFamily="34" charset="0"/>
                <a:cs typeface="Times New Roman" panose="02020603050405020304" pitchFamily="18" charset="0"/>
              </a:rPr>
              <a:t>Analyser et exploiter les tests de positionnement en 2</a:t>
            </a:r>
            <a:r>
              <a:rPr lang="fr-FR" b="1" baseline="30000" dirty="0">
                <a:latin typeface="Calibri" panose="020F0502020204030204" pitchFamily="34" charset="0"/>
                <a:cs typeface="Times New Roman" panose="02020603050405020304" pitchFamily="18" charset="0"/>
              </a:rPr>
              <a:t>nde</a:t>
            </a:r>
            <a:r>
              <a:rPr lang="fr-FR" b="1" dirty="0">
                <a:latin typeface="Calibri" panose="020F0502020204030204" pitchFamily="34" charset="0"/>
                <a:cs typeface="Times New Roman" panose="02020603050405020304" pitchFamily="18" charset="0"/>
              </a:rPr>
              <a:t> Bac. Pro</a:t>
            </a:r>
            <a:endParaRPr lang="fr-FR" dirty="0"/>
          </a:p>
        </p:txBody>
      </p:sp>
      <p:sp>
        <p:nvSpPr>
          <p:cNvPr id="4" name="Espace réservé du pied de page 3">
            <a:extLst>
              <a:ext uri="{FF2B5EF4-FFF2-40B4-BE49-F238E27FC236}">
                <a16:creationId xmlns="" xmlns:a16="http://schemas.microsoft.com/office/drawing/2014/main" id="{3FFFD992-4329-C942-A818-2172712FE2C2}"/>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4097647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202908A-52DF-7849-8D41-EF7EEA51F5F7}"/>
              </a:ext>
            </a:extLst>
          </p:cNvPr>
          <p:cNvSpPr>
            <a:spLocks noGrp="1"/>
          </p:cNvSpPr>
          <p:nvPr>
            <p:ph type="title"/>
          </p:nvPr>
        </p:nvSpPr>
        <p:spPr>
          <a:xfrm>
            <a:off x="4109634" y="2844854"/>
            <a:ext cx="4043766" cy="1325563"/>
          </a:xfrm>
        </p:spPr>
        <p:txBody>
          <a:bodyPr/>
          <a:lstStyle/>
          <a:p>
            <a:r>
              <a:rPr lang="fr-FR" sz="6600" b="1" dirty="0"/>
              <a:t>En </a:t>
            </a:r>
            <a:r>
              <a:rPr lang="fr-FR" sz="6600" b="1" dirty="0" smtClean="0"/>
              <a:t>Français</a:t>
            </a:r>
            <a:endParaRPr lang="fr-FR" sz="6600" b="1" dirty="0"/>
          </a:p>
        </p:txBody>
      </p:sp>
      <p:sp>
        <p:nvSpPr>
          <p:cNvPr id="3" name="Espace réservé du pied de page 2">
            <a:extLst>
              <a:ext uri="{FF2B5EF4-FFF2-40B4-BE49-F238E27FC236}">
                <a16:creationId xmlns="" xmlns:a16="http://schemas.microsoft.com/office/drawing/2014/main" id="{5239B21A-2ED9-514B-B844-77D557F8C333}"/>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377703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Des tests qui évaluent:</a:t>
            </a:r>
          </a:p>
        </p:txBody>
      </p:sp>
      <p:sp>
        <p:nvSpPr>
          <p:cNvPr id="4" name="Espace réservé du contenu 3"/>
          <p:cNvSpPr>
            <a:spLocks noGrp="1"/>
          </p:cNvSpPr>
          <p:nvPr>
            <p:ph idx="1"/>
          </p:nvPr>
        </p:nvSpPr>
        <p:spPr/>
        <p:txBody>
          <a:bodyPr/>
          <a:lstStyle/>
          <a:p>
            <a:pPr marL="0" indent="0">
              <a:buNone/>
            </a:pPr>
            <a:r>
              <a:rPr lang="fr-FR" dirty="0"/>
              <a:t>La compréhension d’un message oral ou écrit, s’appuient sur l’organisation verbale ou textuelle, prennent en compte la cohérence du propos (sens) les unités grammaticales, et lexicales.</a:t>
            </a:r>
          </a:p>
          <a:p>
            <a:pPr marL="0" indent="0">
              <a:buNone/>
            </a:pPr>
            <a:r>
              <a:rPr lang="fr-FR" dirty="0"/>
              <a:t>Des exercices qui portent sur:</a:t>
            </a:r>
          </a:p>
          <a:p>
            <a:pPr marL="0" indent="0">
              <a:buNone/>
            </a:pPr>
            <a:r>
              <a:rPr lang="fr-FR" dirty="0"/>
              <a:t>Explicite, implicite, sous-entendu du propos</a:t>
            </a:r>
          </a:p>
          <a:p>
            <a:pPr marL="0" indent="0">
              <a:buNone/>
            </a:pPr>
            <a:r>
              <a:rPr lang="fr-FR" dirty="0"/>
              <a:t>La visée d’un texte</a:t>
            </a:r>
          </a:p>
          <a:p>
            <a:pPr marL="0" indent="0">
              <a:buNone/>
            </a:pPr>
            <a:r>
              <a:rPr lang="fr-FR" dirty="0"/>
              <a:t>Une analyse simple (qui parle? A qui?)</a:t>
            </a:r>
          </a:p>
          <a:p>
            <a:pPr marL="0" indent="0">
              <a:buNone/>
            </a:pPr>
            <a:r>
              <a:rPr lang="fr-FR" dirty="0"/>
              <a:t>La cohésion du texte au travers des reprises, substituts, pronoms….</a:t>
            </a:r>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276925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029" y="166158"/>
            <a:ext cx="10555477" cy="5015442"/>
          </a:xfrm>
        </p:spPr>
      </p:pic>
      <p:sp>
        <p:nvSpPr>
          <p:cNvPr id="4" name="Espace réservé du pied de page 3"/>
          <p:cNvSpPr>
            <a:spLocks noGrp="1"/>
          </p:cNvSpPr>
          <p:nvPr>
            <p:ph type="ftr" sz="quarter" idx="11"/>
          </p:nvPr>
        </p:nvSpPr>
        <p:spPr/>
        <p:txBody>
          <a:bodyPr/>
          <a:lstStyle/>
          <a:p>
            <a:r>
              <a:rPr lang="fr-FR" smtClean="0"/>
              <a:t>Conseil pédagogique LM Mistral</a:t>
            </a:r>
            <a:endParaRPr lang="fr-FR"/>
          </a:p>
        </p:txBody>
      </p:sp>
    </p:spTree>
    <p:extLst>
      <p:ext uri="{BB962C8B-B14F-4D97-AF65-F5344CB8AC3E}">
        <p14:creationId xmlns:p14="http://schemas.microsoft.com/office/powerpoint/2010/main" val="95201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571855007"/>
              </p:ext>
            </p:extLst>
          </p:nvPr>
        </p:nvGraphicFramePr>
        <p:xfrm>
          <a:off x="838200" y="1825625"/>
          <a:ext cx="10728366" cy="3340140"/>
        </p:xfrm>
        <a:graphic>
          <a:graphicData uri="http://schemas.openxmlformats.org/drawingml/2006/table">
            <a:tbl>
              <a:tblPr firstRow="1" bandRow="1">
                <a:tableStyleId>{5C22544A-7EE6-4342-B048-85BDC9FD1C3A}</a:tableStyleId>
              </a:tblPr>
              <a:tblGrid>
                <a:gridCol w="3576122"/>
                <a:gridCol w="6677231"/>
                <a:gridCol w="475013"/>
              </a:tblGrid>
              <a:tr h="1113380">
                <a:tc>
                  <a:txBody>
                    <a:bodyPr/>
                    <a:lstStyle/>
                    <a:p>
                      <a:r>
                        <a:rPr lang="fr-FR" dirty="0" smtClean="0"/>
                        <a:t>Réponse attendue</a:t>
                      </a:r>
                      <a:endParaRPr lang="fr-FR" dirty="0"/>
                    </a:p>
                  </a:txBody>
                  <a:tcPr/>
                </a:tc>
                <a:tc>
                  <a:txBody>
                    <a:bodyPr/>
                    <a:lstStyle/>
                    <a:p>
                      <a:r>
                        <a:rPr lang="fr-FR" dirty="0" smtClean="0"/>
                        <a:t>« étrange »</a:t>
                      </a:r>
                      <a:endParaRPr lang="fr-FR" dirty="0"/>
                    </a:p>
                  </a:txBody>
                  <a:tcPr/>
                </a:tc>
                <a:tc>
                  <a:txBody>
                    <a:bodyPr/>
                    <a:lstStyle/>
                    <a:p>
                      <a:endParaRPr lang="fr-FR" dirty="0"/>
                    </a:p>
                  </a:txBody>
                  <a:tcPr/>
                </a:tc>
              </a:tr>
              <a:tr h="1113380">
                <a:tc>
                  <a:txBody>
                    <a:bodyPr/>
                    <a:lstStyle/>
                    <a:p>
                      <a:r>
                        <a:rPr lang="fr-FR" dirty="0" smtClean="0"/>
                        <a:t>Descriptif de la tâche</a:t>
                      </a:r>
                      <a:endParaRPr lang="fr-FR" dirty="0"/>
                    </a:p>
                  </a:txBody>
                  <a:tcPr/>
                </a:tc>
                <a:tc>
                  <a:txBody>
                    <a:bodyPr/>
                    <a:lstStyle/>
                    <a:p>
                      <a:r>
                        <a:rPr lang="fr-FR" dirty="0" smtClean="0"/>
                        <a:t>Dégager le sens des éléments du texte en faisant des inférences locales.</a:t>
                      </a:r>
                      <a:endParaRPr lang="fr-FR" dirty="0"/>
                    </a:p>
                  </a:txBody>
                  <a:tcPr/>
                </a:tc>
                <a:tc>
                  <a:txBody>
                    <a:bodyPr/>
                    <a:lstStyle/>
                    <a:p>
                      <a:endParaRPr lang="fr-FR"/>
                    </a:p>
                  </a:txBody>
                  <a:tcPr/>
                </a:tc>
              </a:tr>
              <a:tr h="1113380">
                <a:tc>
                  <a:txBody>
                    <a:bodyPr/>
                    <a:lstStyle/>
                    <a:p>
                      <a:r>
                        <a:rPr lang="fr-FR" dirty="0" smtClean="0"/>
                        <a:t>positionnement</a:t>
                      </a:r>
                      <a:endParaRPr lang="fr-FR" dirty="0"/>
                    </a:p>
                  </a:txBody>
                  <a:tcPr/>
                </a:tc>
                <a:tc>
                  <a:txBody>
                    <a:bodyPr/>
                    <a:lstStyle/>
                    <a:p>
                      <a:r>
                        <a:rPr lang="fr-FR" dirty="0" smtClean="0"/>
                        <a:t>Cet item relève du domaine « compréhension de l’écrit »,il mobilise des compétences liées à dégager</a:t>
                      </a:r>
                      <a:r>
                        <a:rPr lang="fr-FR" baseline="0" dirty="0" smtClean="0"/>
                        <a:t> des informations implicites » il fait partie des items qu’un élève en maitrise fragile est capable de réussir.</a:t>
                      </a:r>
                      <a:endParaRPr lang="fr-FR" dirty="0"/>
                    </a:p>
                  </a:txBody>
                  <a:tcPr/>
                </a:tc>
                <a:tc>
                  <a:txBody>
                    <a:bodyPr/>
                    <a:lstStyle/>
                    <a:p>
                      <a:endParaRPr lang="fr-FR" dirty="0"/>
                    </a:p>
                  </a:txBody>
                  <a:tcPr/>
                </a:tc>
              </a:tr>
            </a:tbl>
          </a:graphicData>
        </a:graphic>
      </p:graphicFrame>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3528378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335" y="365125"/>
            <a:ext cx="10912891" cy="4782608"/>
          </a:xfrm>
        </p:spPr>
      </p:pic>
      <p:sp>
        <p:nvSpPr>
          <p:cNvPr id="4" name="Espace réservé du pied de page 3"/>
          <p:cNvSpPr>
            <a:spLocks noGrp="1"/>
          </p:cNvSpPr>
          <p:nvPr>
            <p:ph type="ftr" sz="quarter" idx="11"/>
          </p:nvPr>
        </p:nvSpPr>
        <p:spPr/>
        <p:txBody>
          <a:bodyPr/>
          <a:lstStyle/>
          <a:p>
            <a:r>
              <a:rPr lang="fr-FR" smtClean="0"/>
              <a:t>Conseil pédagogique LM Mistral</a:t>
            </a:r>
            <a:endParaRPr lang="fr-FR"/>
          </a:p>
        </p:txBody>
      </p:sp>
    </p:spTree>
    <p:extLst>
      <p:ext uri="{BB962C8B-B14F-4D97-AF65-F5344CB8AC3E}">
        <p14:creationId xmlns:p14="http://schemas.microsoft.com/office/powerpoint/2010/main" val="298586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727024954"/>
              </p:ext>
            </p:extLst>
          </p:nvPr>
        </p:nvGraphicFramePr>
        <p:xfrm>
          <a:off x="838200" y="1825625"/>
          <a:ext cx="10728366" cy="3415480"/>
        </p:xfrm>
        <a:graphic>
          <a:graphicData uri="http://schemas.openxmlformats.org/drawingml/2006/table">
            <a:tbl>
              <a:tblPr firstRow="1" bandRow="1">
                <a:tableStyleId>{5C22544A-7EE6-4342-B048-85BDC9FD1C3A}</a:tableStyleId>
              </a:tblPr>
              <a:tblGrid>
                <a:gridCol w="3576122"/>
                <a:gridCol w="6677231"/>
                <a:gridCol w="475013"/>
              </a:tblGrid>
              <a:tr h="1113380">
                <a:tc>
                  <a:txBody>
                    <a:bodyPr/>
                    <a:lstStyle/>
                    <a:p>
                      <a:r>
                        <a:rPr lang="fr-FR" dirty="0" smtClean="0"/>
                        <a:t>Réponse attendue</a:t>
                      </a:r>
                      <a:endParaRPr lang="fr-FR" dirty="0"/>
                    </a:p>
                  </a:txBody>
                  <a:tcPr/>
                </a:tc>
                <a:tc>
                  <a:txBody>
                    <a:bodyPr/>
                    <a:lstStyle/>
                    <a:p>
                      <a:r>
                        <a:rPr lang="fr-FR" dirty="0" smtClean="0"/>
                        <a:t>«Les</a:t>
                      </a:r>
                      <a:r>
                        <a:rPr lang="fr-FR" baseline="0" dirty="0" smtClean="0"/>
                        <a:t> éclats d’obus sont responsables d’un grand nombre de </a:t>
                      </a:r>
                      <a:r>
                        <a:rPr lang="fr-FR" baseline="0" dirty="0" err="1" smtClean="0"/>
                        <a:t>bléssures</a:t>
                      </a:r>
                      <a:r>
                        <a:rPr lang="fr-FR" baseline="0" dirty="0" smtClean="0"/>
                        <a:t> »</a:t>
                      </a:r>
                      <a:endParaRPr lang="fr-FR" dirty="0"/>
                    </a:p>
                  </a:txBody>
                  <a:tcPr/>
                </a:tc>
                <a:tc>
                  <a:txBody>
                    <a:bodyPr/>
                    <a:lstStyle/>
                    <a:p>
                      <a:endParaRPr lang="fr-FR" dirty="0"/>
                    </a:p>
                  </a:txBody>
                  <a:tcPr/>
                </a:tc>
              </a:tr>
              <a:tr h="1113380">
                <a:tc>
                  <a:txBody>
                    <a:bodyPr/>
                    <a:lstStyle/>
                    <a:p>
                      <a:r>
                        <a:rPr lang="fr-FR" dirty="0" smtClean="0"/>
                        <a:t>Descriptif de la tâche</a:t>
                      </a:r>
                      <a:endParaRPr lang="fr-FR" dirty="0"/>
                    </a:p>
                  </a:txBody>
                  <a:tcPr/>
                </a:tc>
                <a:tc>
                  <a:txBody>
                    <a:bodyPr/>
                    <a:lstStyle/>
                    <a:p>
                      <a:r>
                        <a:rPr lang="fr-FR" dirty="0" smtClean="0"/>
                        <a:t>Mettre</a:t>
                      </a:r>
                      <a:r>
                        <a:rPr lang="fr-FR" baseline="0" dirty="0" smtClean="0"/>
                        <a:t> en relation deux documents (</a:t>
                      </a:r>
                      <a:r>
                        <a:rPr lang="fr-FR" baseline="0" dirty="0" err="1" smtClean="0"/>
                        <a:t>texte+image</a:t>
                      </a:r>
                      <a:r>
                        <a:rPr lang="fr-FR" baseline="0" dirty="0" smtClean="0"/>
                        <a:t>) et faire les déductions appropriées pour identifier leur lien</a:t>
                      </a:r>
                      <a:r>
                        <a:rPr lang="fr-FR" dirty="0" smtClean="0"/>
                        <a:t>.</a:t>
                      </a:r>
                      <a:endParaRPr lang="fr-FR" dirty="0"/>
                    </a:p>
                  </a:txBody>
                  <a:tcPr/>
                </a:tc>
                <a:tc>
                  <a:txBody>
                    <a:bodyPr/>
                    <a:lstStyle/>
                    <a:p>
                      <a:endParaRPr lang="fr-FR"/>
                    </a:p>
                  </a:txBody>
                  <a:tcPr/>
                </a:tc>
              </a:tr>
              <a:tr h="1113380">
                <a:tc>
                  <a:txBody>
                    <a:bodyPr/>
                    <a:lstStyle/>
                    <a:p>
                      <a:r>
                        <a:rPr lang="fr-FR" dirty="0" smtClean="0"/>
                        <a:t>positionnement</a:t>
                      </a:r>
                      <a:endParaRPr lang="fr-FR" dirty="0"/>
                    </a:p>
                  </a:txBody>
                  <a:tcPr/>
                </a:tc>
                <a:tc>
                  <a:txBody>
                    <a:bodyPr/>
                    <a:lstStyle/>
                    <a:p>
                      <a:r>
                        <a:rPr lang="fr-FR" dirty="0" smtClean="0"/>
                        <a:t>Cet item relève du domaine « compréhension de l’écrit »,il mobilise des compétences liées à dégager</a:t>
                      </a:r>
                      <a:r>
                        <a:rPr lang="fr-FR" baseline="0" dirty="0" smtClean="0"/>
                        <a:t> des informations implicites » il fait partie des items qu’un élève en maitrise satisfaisante est capable de réussir.</a:t>
                      </a:r>
                      <a:endParaRPr lang="fr-FR" dirty="0"/>
                    </a:p>
                  </a:txBody>
                  <a:tcPr/>
                </a:tc>
                <a:tc>
                  <a:txBody>
                    <a:bodyPr/>
                    <a:lstStyle/>
                    <a:p>
                      <a:endParaRPr lang="fr-FR" dirty="0"/>
                    </a:p>
                  </a:txBody>
                  <a:tcPr/>
                </a:tc>
              </a:tr>
            </a:tbl>
          </a:graphicData>
        </a:graphic>
      </p:graphicFrame>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263376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Conseil pédagogique LM Mistral</a:t>
            </a:r>
            <a:endParaRPr lang="fr-F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43" y="745066"/>
            <a:ext cx="11258041" cy="5418667"/>
          </a:xfrm>
          <a:prstGeom prst="rect">
            <a:avLst/>
          </a:prstGeom>
        </p:spPr>
      </p:pic>
    </p:spTree>
    <p:extLst>
      <p:ext uri="{BB962C8B-B14F-4D97-AF65-F5344CB8AC3E}">
        <p14:creationId xmlns:p14="http://schemas.microsoft.com/office/powerpoint/2010/main" val="292370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479" y="705838"/>
            <a:ext cx="12132411" cy="5317066"/>
          </a:xfrm>
        </p:spPr>
      </p:pic>
      <p:sp>
        <p:nvSpPr>
          <p:cNvPr id="4" name="Espace réservé du pied de page 3"/>
          <p:cNvSpPr>
            <a:spLocks noGrp="1"/>
          </p:cNvSpPr>
          <p:nvPr>
            <p:ph type="ftr" sz="quarter" idx="11"/>
          </p:nvPr>
        </p:nvSpPr>
        <p:spPr/>
        <p:txBody>
          <a:bodyPr/>
          <a:lstStyle/>
          <a:p>
            <a:r>
              <a:rPr lang="fr-FR" smtClean="0"/>
              <a:t>Conseil pédagogique LM Mistral</a:t>
            </a:r>
            <a:endParaRPr lang="fr-FR"/>
          </a:p>
        </p:txBody>
      </p:sp>
    </p:spTree>
    <p:extLst>
      <p:ext uri="{BB962C8B-B14F-4D97-AF65-F5344CB8AC3E}">
        <p14:creationId xmlns:p14="http://schemas.microsoft.com/office/powerpoint/2010/main" val="158156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Maitrise du français </a:t>
            </a:r>
          </a:p>
        </p:txBody>
      </p:sp>
      <p:sp>
        <p:nvSpPr>
          <p:cNvPr id="3" name="Espace réservé du contenu 2"/>
          <p:cNvSpPr>
            <a:spLocks noGrp="1"/>
          </p:cNvSpPr>
          <p:nvPr>
            <p:ph idx="1"/>
          </p:nvPr>
        </p:nvSpPr>
        <p:spPr/>
        <p:txBody>
          <a:bodyPr/>
          <a:lstStyle/>
          <a:p>
            <a:r>
              <a:rPr lang="fr-FR" dirty="0"/>
              <a:t>Percevoir la cohésion textuelle entre les éléments d’un texte et connaitre le fonctionnement de la langue (cycle 4 orthographe lexicale, et grammaticale)</a:t>
            </a:r>
          </a:p>
          <a:p>
            <a:r>
              <a:rPr lang="fr-FR" dirty="0"/>
              <a:t>Comprendre et interpréter des textes variés, des images et des documents composites (cycle 3 et 4, compétence « Lire »</a:t>
            </a:r>
          </a:p>
          <a:p>
            <a:r>
              <a:rPr lang="fr-FR" dirty="0"/>
              <a:t>Comprendre et interpréter des messages et des discours oraux complexes (cycle 4): identifier  les visées d’un discours, implicite/explicite, les marques de la personne </a:t>
            </a:r>
            <a:r>
              <a:rPr lang="fr-FR"/>
              <a:t>(pronoms…)</a:t>
            </a:r>
            <a:endParaRPr lang="fr-FR" dirty="0"/>
          </a:p>
        </p:txBody>
      </p:sp>
      <p:sp>
        <p:nvSpPr>
          <p:cNvPr id="4" name="Espace réservé du pied de page 3"/>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3702778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31811E5-A18D-5244-B132-D4DFFAD1351F}"/>
              </a:ext>
            </a:extLst>
          </p:cNvPr>
          <p:cNvSpPr>
            <a:spLocks noGrp="1"/>
          </p:cNvSpPr>
          <p:nvPr>
            <p:ph type="title"/>
          </p:nvPr>
        </p:nvSpPr>
        <p:spPr>
          <a:xfrm>
            <a:off x="3364424" y="2720868"/>
            <a:ext cx="6693976" cy="1325563"/>
          </a:xfrm>
        </p:spPr>
        <p:txBody>
          <a:bodyPr/>
          <a:lstStyle/>
          <a:p>
            <a:r>
              <a:rPr lang="fr-FR" sz="6000" b="1" dirty="0"/>
              <a:t>En Mathématiques </a:t>
            </a:r>
          </a:p>
        </p:txBody>
      </p:sp>
      <p:sp>
        <p:nvSpPr>
          <p:cNvPr id="4" name="Espace réservé du pied de page 3">
            <a:extLst>
              <a:ext uri="{FF2B5EF4-FFF2-40B4-BE49-F238E27FC236}">
                <a16:creationId xmlns="" xmlns:a16="http://schemas.microsoft.com/office/drawing/2014/main" id="{974405ED-44F7-7449-AD3E-353C91BA0A81}"/>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11823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endParaRPr lang="fr-FR" dirty="0"/>
          </a:p>
        </p:txBody>
      </p:sp>
      <p:sp>
        <p:nvSpPr>
          <p:cNvPr id="4" name="Espace réservé du contenu 3"/>
          <p:cNvSpPr>
            <a:spLocks noGrp="1"/>
          </p:cNvSpPr>
          <p:nvPr>
            <p:ph idx="1"/>
          </p:nvPr>
        </p:nvSpPr>
        <p:spPr>
          <a:xfrm>
            <a:off x="838199" y="2357588"/>
            <a:ext cx="10305081" cy="3717748"/>
          </a:xfrm>
        </p:spPr>
        <p:txBody>
          <a:bodyPr/>
          <a:lstStyle/>
          <a:p>
            <a:r>
              <a:rPr lang="fr-FR" sz="3600" dirty="0"/>
              <a:t>Le contexte : des évaluations standardisées</a:t>
            </a:r>
          </a:p>
          <a:p>
            <a:pPr marL="0" indent="0">
              <a:buNone/>
            </a:pPr>
            <a:endParaRPr lang="fr-FR" sz="3600" dirty="0"/>
          </a:p>
          <a:p>
            <a:r>
              <a:rPr lang="fr-FR" sz="3600" dirty="0"/>
              <a:t>Evaluer pour aider à apprendre</a:t>
            </a:r>
          </a:p>
          <a:p>
            <a:pPr marL="0" indent="0">
              <a:buNone/>
            </a:pPr>
            <a:endParaRPr lang="fr-FR" sz="3600" dirty="0"/>
          </a:p>
          <a:p>
            <a:r>
              <a:rPr lang="fr-FR" sz="3600" dirty="0"/>
              <a:t>La lecture: une compétence centrale</a:t>
            </a:r>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1014963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Des tests qui évaluent :</a:t>
            </a:r>
          </a:p>
        </p:txBody>
      </p:sp>
      <p:sp>
        <p:nvSpPr>
          <p:cNvPr id="4" name="Espace réservé du contenu 3"/>
          <p:cNvSpPr>
            <a:spLocks noGrp="1"/>
          </p:cNvSpPr>
          <p:nvPr>
            <p:ph sz="half" idx="1"/>
          </p:nvPr>
        </p:nvSpPr>
        <p:spPr/>
        <p:txBody>
          <a:bodyPr/>
          <a:lstStyle/>
          <a:p>
            <a:pPr marL="0" indent="0">
              <a:buNone/>
            </a:pPr>
            <a:r>
              <a:rPr lang="fr-FR" b="1" dirty="0"/>
              <a:t> 4 domaines</a:t>
            </a:r>
          </a:p>
          <a:p>
            <a:pPr marL="0" indent="0">
              <a:buNone/>
            </a:pPr>
            <a:endParaRPr lang="fr-FR" b="1" dirty="0"/>
          </a:p>
          <a:p>
            <a:pPr lvl="1">
              <a:buFontTx/>
              <a:buChar char="-"/>
            </a:pPr>
            <a:r>
              <a:rPr lang="fr-FR" dirty="0"/>
              <a:t>L’organisation et gestion de données</a:t>
            </a:r>
          </a:p>
          <a:p>
            <a:pPr lvl="1">
              <a:buFontTx/>
              <a:buChar char="-"/>
            </a:pPr>
            <a:r>
              <a:rPr lang="fr-FR" dirty="0"/>
              <a:t>Nombres et calculs</a:t>
            </a:r>
          </a:p>
          <a:p>
            <a:pPr lvl="1">
              <a:buFontTx/>
              <a:buChar char="-"/>
            </a:pPr>
            <a:r>
              <a:rPr lang="fr-FR" dirty="0"/>
              <a:t>Géométrie du calcul</a:t>
            </a:r>
          </a:p>
          <a:p>
            <a:pPr lvl="1">
              <a:buFontTx/>
              <a:buChar char="-"/>
            </a:pPr>
            <a:r>
              <a:rPr lang="fr-FR" dirty="0"/>
              <a:t>Résolution algébrique de problèmes</a:t>
            </a:r>
          </a:p>
          <a:p>
            <a:pPr lvl="1">
              <a:buFontTx/>
              <a:buChar char="-"/>
            </a:pPr>
            <a:endParaRPr lang="fr-FR" dirty="0"/>
          </a:p>
          <a:p>
            <a:pPr marL="457200" lvl="1" indent="0">
              <a:buNone/>
            </a:pPr>
            <a:endParaRPr lang="fr-FR" dirty="0"/>
          </a:p>
          <a:p>
            <a:pPr>
              <a:buFontTx/>
              <a:buChar char="-"/>
            </a:pPr>
            <a:endParaRPr lang="fr-FR" dirty="0"/>
          </a:p>
          <a:p>
            <a:pPr marL="0" indent="0">
              <a:buNone/>
            </a:pPr>
            <a:endParaRPr lang="fr-FR" dirty="0"/>
          </a:p>
        </p:txBody>
      </p:sp>
      <p:sp>
        <p:nvSpPr>
          <p:cNvPr id="5" name="Espace réservé du contenu 4">
            <a:extLst>
              <a:ext uri="{FF2B5EF4-FFF2-40B4-BE49-F238E27FC236}">
                <a16:creationId xmlns="" xmlns:a16="http://schemas.microsoft.com/office/drawing/2014/main" id="{3FCFE138-0629-4F40-8507-AB8B238275C3}"/>
              </a:ext>
            </a:extLst>
          </p:cNvPr>
          <p:cNvSpPr>
            <a:spLocks noGrp="1"/>
          </p:cNvSpPr>
          <p:nvPr>
            <p:ph sz="half" idx="2"/>
          </p:nvPr>
        </p:nvSpPr>
        <p:spPr>
          <a:xfrm>
            <a:off x="6172200" y="1738558"/>
            <a:ext cx="5181600" cy="4351338"/>
          </a:xfrm>
        </p:spPr>
        <p:txBody>
          <a:bodyPr/>
          <a:lstStyle/>
          <a:p>
            <a:pPr marL="0" indent="0">
              <a:buNone/>
            </a:pPr>
            <a:r>
              <a:rPr lang="fr-FR" b="1" dirty="0"/>
              <a:t>3 compétences</a:t>
            </a:r>
          </a:p>
          <a:p>
            <a:pPr marL="0" indent="0">
              <a:buNone/>
            </a:pPr>
            <a:endParaRPr lang="fr-FR" b="1" dirty="0"/>
          </a:p>
          <a:p>
            <a:pPr lvl="1">
              <a:buFontTx/>
              <a:buChar char="-"/>
            </a:pPr>
            <a:r>
              <a:rPr lang="fr-FR" dirty="0"/>
              <a:t>S’approprier</a:t>
            </a:r>
          </a:p>
          <a:p>
            <a:pPr lvl="1">
              <a:buFontTx/>
              <a:buChar char="-"/>
            </a:pPr>
            <a:r>
              <a:rPr lang="fr-FR" dirty="0"/>
              <a:t>Analyser/Raisonner</a:t>
            </a:r>
          </a:p>
          <a:p>
            <a:pPr lvl="1">
              <a:buFontTx/>
              <a:buChar char="-"/>
            </a:pPr>
            <a:r>
              <a:rPr lang="fr-FR" dirty="0"/>
              <a:t>Réaliser</a:t>
            </a:r>
          </a:p>
          <a:p>
            <a:pPr marL="0" indent="0">
              <a:buNone/>
            </a:pPr>
            <a:endParaRPr lang="fr-FR" dirty="0"/>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3646917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F170DD0-9D83-3B46-ABF9-7DEC815E85E9}"/>
              </a:ext>
            </a:extLst>
          </p:cNvPr>
          <p:cNvSpPr>
            <a:spLocks noGrp="1"/>
          </p:cNvSpPr>
          <p:nvPr>
            <p:ph type="title"/>
          </p:nvPr>
        </p:nvSpPr>
        <p:spPr/>
        <p:txBody>
          <a:bodyPr/>
          <a:lstStyle/>
          <a:p>
            <a:r>
              <a:rPr lang="fr-FR" dirty="0"/>
              <a:t>Deux exemples de tests</a:t>
            </a:r>
          </a:p>
        </p:txBody>
      </p:sp>
      <p:pic>
        <p:nvPicPr>
          <p:cNvPr id="11" name="Espace réservé du contenu 10">
            <a:extLst>
              <a:ext uri="{FF2B5EF4-FFF2-40B4-BE49-F238E27FC236}">
                <a16:creationId xmlns="" xmlns:a16="http://schemas.microsoft.com/office/drawing/2014/main" id="{1656409B-050B-894B-8D6F-0C65F2BE202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690689"/>
            <a:ext cx="5715000" cy="4308329"/>
          </a:xfrm>
        </p:spPr>
      </p:pic>
      <p:pic>
        <p:nvPicPr>
          <p:cNvPr id="13" name="Espace réservé du contenu 12">
            <a:extLst>
              <a:ext uri="{FF2B5EF4-FFF2-40B4-BE49-F238E27FC236}">
                <a16:creationId xmlns="" xmlns:a16="http://schemas.microsoft.com/office/drawing/2014/main" id="{A0663043-F0F0-CA41-8B2B-63F7C9603CC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97952" y="1690689"/>
            <a:ext cx="5181600" cy="2067940"/>
          </a:xfrm>
        </p:spPr>
      </p:pic>
      <p:sp>
        <p:nvSpPr>
          <p:cNvPr id="5" name="Espace réservé du pied de page 4">
            <a:extLst>
              <a:ext uri="{FF2B5EF4-FFF2-40B4-BE49-F238E27FC236}">
                <a16:creationId xmlns="" xmlns:a16="http://schemas.microsoft.com/office/drawing/2014/main" id="{FCC56C51-159D-FF4C-A754-4CE0F4BE07A9}"/>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pic>
        <p:nvPicPr>
          <p:cNvPr id="15" name="Image 14">
            <a:extLst>
              <a:ext uri="{FF2B5EF4-FFF2-40B4-BE49-F238E27FC236}">
                <a16:creationId xmlns="" xmlns:a16="http://schemas.microsoft.com/office/drawing/2014/main" id="{605C3A1A-D2D1-864B-A674-6C3370D38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7952" y="3786080"/>
            <a:ext cx="5181600" cy="2212938"/>
          </a:xfrm>
          <a:prstGeom prst="rect">
            <a:avLst/>
          </a:prstGeom>
        </p:spPr>
      </p:pic>
    </p:spTree>
    <p:extLst>
      <p:ext uri="{BB962C8B-B14F-4D97-AF65-F5344CB8AC3E}">
        <p14:creationId xmlns:p14="http://schemas.microsoft.com/office/powerpoint/2010/main" val="3366253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 xmlns:a16="http://schemas.microsoft.com/office/drawing/2014/main" id="{38EF905E-73CC-6045-B1F5-93ADCAE02AF8}"/>
              </a:ext>
            </a:extLst>
          </p:cNvPr>
          <p:cNvSpPr>
            <a:spLocks noGrp="1"/>
          </p:cNvSpPr>
          <p:nvPr>
            <p:ph type="title"/>
          </p:nvPr>
        </p:nvSpPr>
        <p:spPr>
          <a:xfrm>
            <a:off x="106363" y="180109"/>
            <a:ext cx="3932237" cy="1112837"/>
          </a:xfrm>
        </p:spPr>
        <p:txBody>
          <a:bodyPr/>
          <a:lstStyle/>
          <a:p>
            <a:r>
              <a:rPr lang="fr-FR" b="1" dirty="0"/>
              <a:t>Organisation et gestion des données</a:t>
            </a:r>
          </a:p>
        </p:txBody>
      </p:sp>
      <p:pic>
        <p:nvPicPr>
          <p:cNvPr id="16" name="Image 15">
            <a:extLst>
              <a:ext uri="{FF2B5EF4-FFF2-40B4-BE49-F238E27FC236}">
                <a16:creationId xmlns="" xmlns:a16="http://schemas.microsoft.com/office/drawing/2014/main" id="{F6C58941-4C44-4041-894A-D6B0133496FA}"/>
              </a:ext>
            </a:extLst>
          </p:cNvPr>
          <p:cNvPicPr>
            <a:picLocks noChangeAspect="1"/>
          </p:cNvPicPr>
          <p:nvPr/>
        </p:nvPicPr>
        <p:blipFill>
          <a:blip r:embed="rId3"/>
          <a:stretch>
            <a:fillRect/>
          </a:stretch>
        </p:blipFill>
        <p:spPr>
          <a:xfrm>
            <a:off x="338570" y="4646180"/>
            <a:ext cx="10143981" cy="2075296"/>
          </a:xfrm>
          <a:prstGeom prst="rect">
            <a:avLst/>
          </a:prstGeom>
        </p:spPr>
      </p:pic>
      <p:sp>
        <p:nvSpPr>
          <p:cNvPr id="5" name="Espace réservé du pied de page 4">
            <a:extLst>
              <a:ext uri="{FF2B5EF4-FFF2-40B4-BE49-F238E27FC236}">
                <a16:creationId xmlns="" xmlns:a16="http://schemas.microsoft.com/office/drawing/2014/main" id="{485661EC-E0E8-7F44-AB13-C040B9516501}"/>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pic>
        <p:nvPicPr>
          <p:cNvPr id="15" name="Espace réservé du contenu 14">
            <a:extLst>
              <a:ext uri="{FF2B5EF4-FFF2-40B4-BE49-F238E27FC236}">
                <a16:creationId xmlns="" xmlns:a16="http://schemas.microsoft.com/office/drawing/2014/main" id="{5FD63818-21B1-B54D-AE98-4E8AA574E0D9}"/>
              </a:ext>
            </a:extLst>
          </p:cNvPr>
          <p:cNvPicPr>
            <a:picLocks noGrp="1" noChangeAspect="1"/>
          </p:cNvPicPr>
          <p:nvPr>
            <p:ph idx="1"/>
          </p:nvPr>
        </p:nvPicPr>
        <p:blipFill>
          <a:blip r:embed="rId4"/>
          <a:stretch>
            <a:fillRect/>
          </a:stretch>
        </p:blipFill>
        <p:spPr>
          <a:xfrm>
            <a:off x="207818" y="1292946"/>
            <a:ext cx="10274733" cy="3168217"/>
          </a:xfrm>
          <a:prstGeom prst="rect">
            <a:avLst/>
          </a:prstGeom>
        </p:spPr>
      </p:pic>
    </p:spTree>
    <p:extLst>
      <p:ext uri="{BB962C8B-B14F-4D97-AF65-F5344CB8AC3E}">
        <p14:creationId xmlns:p14="http://schemas.microsoft.com/office/powerpoint/2010/main" val="122940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C6FF3A4-D15F-544A-BB5A-4D3D0ED57621}"/>
              </a:ext>
            </a:extLst>
          </p:cNvPr>
          <p:cNvSpPr>
            <a:spLocks noGrp="1"/>
          </p:cNvSpPr>
          <p:nvPr>
            <p:ph type="title"/>
          </p:nvPr>
        </p:nvSpPr>
        <p:spPr>
          <a:xfrm>
            <a:off x="1664131" y="2782861"/>
            <a:ext cx="8863738" cy="1325563"/>
          </a:xfrm>
        </p:spPr>
        <p:txBody>
          <a:bodyPr/>
          <a:lstStyle/>
          <a:p>
            <a:r>
              <a:rPr lang="fr-FR" b="1" dirty="0"/>
              <a:t>La lecture  : une compétence centrale</a:t>
            </a:r>
          </a:p>
        </p:txBody>
      </p:sp>
      <p:sp>
        <p:nvSpPr>
          <p:cNvPr id="4" name="Espace réservé du pied de page 3">
            <a:extLst>
              <a:ext uri="{FF2B5EF4-FFF2-40B4-BE49-F238E27FC236}">
                <a16:creationId xmlns="" xmlns:a16="http://schemas.microsoft.com/office/drawing/2014/main" id="{F2E7CB6F-140B-C849-B6C6-08917EE241E9}"/>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870400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7"/>
            <a:ext cx="10515600" cy="899230"/>
          </a:xfrm>
        </p:spPr>
        <p:txBody>
          <a:bodyPr/>
          <a:lstStyle/>
          <a:p>
            <a:pPr algn="ctr"/>
            <a:r>
              <a:rPr lang="fr-FR" dirty="0"/>
              <a:t>La lecture: une compétence centrale</a:t>
            </a:r>
          </a:p>
        </p:txBody>
      </p:sp>
      <p:sp>
        <p:nvSpPr>
          <p:cNvPr id="4" name="Espace réservé du contenu 3"/>
          <p:cNvSpPr>
            <a:spLocks noGrp="1"/>
          </p:cNvSpPr>
          <p:nvPr>
            <p:ph idx="1"/>
          </p:nvPr>
        </p:nvSpPr>
        <p:spPr>
          <a:xfrm>
            <a:off x="838200" y="1343378"/>
            <a:ext cx="10515600" cy="5012973"/>
          </a:xfrm>
        </p:spPr>
        <p:txBody>
          <a:bodyPr/>
          <a:lstStyle/>
          <a:p>
            <a:pPr marL="0" indent="0">
              <a:buNone/>
            </a:pPr>
            <a:r>
              <a:rPr lang="fr-FR" dirty="0"/>
              <a:t>Une compétence qui ne se réduit pas au seul enseignement du français.</a:t>
            </a:r>
          </a:p>
          <a:p>
            <a:pPr marL="0" indent="0">
              <a:buNone/>
            </a:pPr>
            <a:r>
              <a:rPr lang="fr-FR" dirty="0"/>
              <a:t>La maîtrise de la compréhension des textes est essentielle pour parvenir à une lecture qui permette d’acquérir des connaissances et d’accéder à la culture, qu’il s’agisse de culture littéraire ou scientifique.</a:t>
            </a:r>
          </a:p>
          <a:p>
            <a:pPr marL="0" indent="0">
              <a:buNone/>
            </a:pPr>
            <a:r>
              <a:rPr lang="fr-FR" dirty="0"/>
              <a:t>Former des lecteurs qui comprennent les textes et documents auxquels l’école les confronte, suppose d’aider les élèves à construire des compétences langagières adaptées ainsi que les habiletés spécifiques que sont la lecture contextualisée fluide et le traitement stratégique et autorégulé des textes. L’enseignement continué de la lecture doit faire une place privilégiée à la modalité orale et s’inscrire dans la durée</a:t>
            </a:r>
          </a:p>
          <a:p>
            <a:pPr marL="0" indent="0">
              <a:buNone/>
            </a:pPr>
            <a:endParaRPr lang="fr-FR" dirty="0"/>
          </a:p>
          <a:p>
            <a:pPr marL="0" indent="0">
              <a:buNone/>
            </a:pPr>
            <a:endParaRPr lang="fr-FR" dirty="0"/>
          </a:p>
          <a:p>
            <a:pPr marL="0" indent="0">
              <a:buNone/>
            </a:pPr>
            <a:endParaRPr lang="fr-FR" dirty="0"/>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2753383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Les clés pour faire progresser les élèves: un enseignement « direct »</a:t>
            </a:r>
          </a:p>
        </p:txBody>
      </p:sp>
      <p:sp>
        <p:nvSpPr>
          <p:cNvPr id="4" name="Espace réservé du contenu 3"/>
          <p:cNvSpPr>
            <a:spLocks noGrp="1"/>
          </p:cNvSpPr>
          <p:nvPr>
            <p:ph idx="1"/>
          </p:nvPr>
        </p:nvSpPr>
        <p:spPr/>
        <p:txBody>
          <a:bodyPr/>
          <a:lstStyle/>
          <a:p>
            <a:pPr marL="0" indent="0">
              <a:buNone/>
            </a:pPr>
            <a:r>
              <a:rPr lang="fr-FR" b="1" dirty="0"/>
              <a:t>la révision journalière </a:t>
            </a:r>
            <a:r>
              <a:rPr lang="fr-FR" dirty="0"/>
              <a:t>: la leçon commence par 5 à 8 minutes de révision des notions apprises précédemment ;</a:t>
            </a:r>
          </a:p>
          <a:p>
            <a:pPr marL="0" indent="0">
              <a:buNone/>
            </a:pPr>
            <a:r>
              <a:rPr lang="fr-FR" b="1" dirty="0"/>
              <a:t>la présentation du nouveau matériel </a:t>
            </a:r>
            <a:r>
              <a:rPr lang="fr-FR" dirty="0"/>
              <a:t>: présenter et expliquer les nouvelles leçons (donner des exemples, poser des questions, </a:t>
            </a:r>
            <a:r>
              <a:rPr lang="fr-FR" dirty="0" err="1"/>
              <a:t>ré-expliquer</a:t>
            </a:r>
            <a:r>
              <a:rPr lang="fr-FR" dirty="0"/>
              <a:t>), segmenter la présentation des notions nouvelles en étapes ;</a:t>
            </a:r>
          </a:p>
          <a:p>
            <a:pPr marL="0" indent="0">
              <a:buNone/>
            </a:pPr>
            <a:r>
              <a:rPr lang="fr-FR" b="1" dirty="0"/>
              <a:t>la pratique guidée</a:t>
            </a:r>
            <a:r>
              <a:rPr lang="fr-FR" dirty="0"/>
              <a:t> : guider et superviser la mise en œuvre des nouvelles notions par les élèves (poser des questions, inciter l’élève à expliquer comment il s’y prend pour répondre aux questions) ;</a:t>
            </a:r>
          </a:p>
          <a:p>
            <a:pPr marL="0" indent="0">
              <a:buNone/>
            </a:pPr>
            <a:endParaRPr lang="fr-FR" dirty="0"/>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3249328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Les clés pour faire progresser les élèves: un enseignement « direct »</a:t>
            </a:r>
          </a:p>
        </p:txBody>
      </p:sp>
      <p:sp>
        <p:nvSpPr>
          <p:cNvPr id="4" name="Espace réservé du contenu 3"/>
          <p:cNvSpPr>
            <a:spLocks noGrp="1"/>
          </p:cNvSpPr>
          <p:nvPr>
            <p:ph idx="1"/>
          </p:nvPr>
        </p:nvSpPr>
        <p:spPr/>
        <p:txBody>
          <a:bodyPr/>
          <a:lstStyle/>
          <a:p>
            <a:pPr marL="0" indent="0">
              <a:buNone/>
            </a:pPr>
            <a:r>
              <a:rPr lang="fr-FR" b="1" dirty="0"/>
              <a:t>la révision journalière </a:t>
            </a:r>
            <a:r>
              <a:rPr lang="fr-FR" dirty="0"/>
              <a:t>: la leçon commence par 5 à 8 minutes de révision des notions apprises précédemment ;</a:t>
            </a:r>
          </a:p>
          <a:p>
            <a:pPr marL="0" indent="0">
              <a:buNone/>
            </a:pPr>
            <a:r>
              <a:rPr lang="fr-FR" b="1" dirty="0"/>
              <a:t>la présentation du nouveau matériel </a:t>
            </a:r>
            <a:r>
              <a:rPr lang="fr-FR" dirty="0"/>
              <a:t>: présenter et expliquer les nouvelles leçons (donner des exemples, poser des questions, </a:t>
            </a:r>
            <a:r>
              <a:rPr lang="fr-FR" dirty="0" err="1"/>
              <a:t>ré-expliquer</a:t>
            </a:r>
            <a:r>
              <a:rPr lang="fr-FR" dirty="0"/>
              <a:t>), segmenter la présentation des notions nouvelles en étapes ;</a:t>
            </a:r>
          </a:p>
          <a:p>
            <a:pPr marL="0" indent="0">
              <a:buNone/>
            </a:pPr>
            <a:r>
              <a:rPr lang="fr-FR" b="1" dirty="0"/>
              <a:t>la pratique guidée</a:t>
            </a:r>
            <a:r>
              <a:rPr lang="fr-FR" dirty="0"/>
              <a:t> : guider et superviser la mise en œuvre des nouvelles notions par les élèves (poser des questions, inciter l’élève à expliquer comment il s’y prend pour répondre aux questions) ;</a:t>
            </a:r>
          </a:p>
          <a:p>
            <a:pPr marL="0" indent="0">
              <a:buNone/>
            </a:pPr>
            <a:endParaRPr lang="fr-FR" dirty="0"/>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2975477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838200" y="899935"/>
            <a:ext cx="10349089" cy="5456415"/>
          </a:xfrm>
        </p:spPr>
        <p:txBody>
          <a:bodyPr/>
          <a:lstStyle/>
          <a:p>
            <a:r>
              <a:rPr lang="fr-FR" u="sng" dirty="0"/>
              <a:t>. Apprentissage explicite de 4 stratégies (séances d’enseignement consacrées successivement à chaque stratégie :</a:t>
            </a:r>
            <a:endParaRPr lang="fr-FR" dirty="0"/>
          </a:p>
          <a:p>
            <a:r>
              <a:rPr lang="fr-FR" b="1" dirty="0"/>
              <a:t>Avant la lecture :</a:t>
            </a:r>
            <a:r>
              <a:rPr lang="fr-FR" dirty="0"/>
              <a:t> que sait-on sur le sujet ? Qu’allons-nous apprendre de nouveau ?</a:t>
            </a:r>
          </a:p>
          <a:p>
            <a:r>
              <a:rPr lang="fr-FR" b="1" dirty="0"/>
              <a:t>Pendant la lecture :</a:t>
            </a:r>
            <a:r>
              <a:rPr lang="fr-FR" dirty="0"/>
              <a:t> y </a:t>
            </a:r>
            <a:r>
              <a:rPr lang="fr-FR" dirty="0" err="1"/>
              <a:t>a-t-il</a:t>
            </a:r>
            <a:r>
              <a:rPr lang="fr-FR" dirty="0"/>
              <a:t> des passages difficiles ? Comment peut-on surmonter les difficultés ?</a:t>
            </a:r>
          </a:p>
          <a:p>
            <a:r>
              <a:rPr lang="fr-FR" b="1" dirty="0"/>
              <a:t>Comprendre l’essentiel :</a:t>
            </a:r>
            <a:r>
              <a:rPr lang="fr-FR" dirty="0"/>
              <a:t> quel est le personnage, la chose ou l’endroit principal ? Quelle est l’idée principale ?</a:t>
            </a:r>
          </a:p>
          <a:p>
            <a:r>
              <a:rPr lang="fr-FR" b="1" dirty="0"/>
              <a:t>Apprendre la lecture, récapituler :</a:t>
            </a:r>
            <a:r>
              <a:rPr lang="fr-FR" dirty="0"/>
              <a:t> quelles questions poser pour montrer que l’on a compris les informations ? Quelles sont les réponses à ces questions ?</a:t>
            </a:r>
          </a:p>
          <a:p>
            <a:pPr marL="0" indent="0">
              <a:buNone/>
            </a:pPr>
            <a:endParaRPr lang="fr-FR" dirty="0"/>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808419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 xmlns:a16="http://schemas.microsoft.com/office/drawing/2014/main" id="{F3ECBCF4-A274-5B49-A782-0C15A203602B}"/>
              </a:ext>
            </a:extLst>
          </p:cNvPr>
          <p:cNvSpPr>
            <a:spLocks noGrp="1"/>
          </p:cNvSpPr>
          <p:nvPr>
            <p:ph type="title"/>
          </p:nvPr>
        </p:nvSpPr>
        <p:spPr>
          <a:xfrm>
            <a:off x="838200" y="2715492"/>
            <a:ext cx="10515600" cy="1320513"/>
          </a:xfrm>
        </p:spPr>
        <p:txBody>
          <a:bodyPr/>
          <a:lstStyle/>
          <a:p>
            <a:pPr algn="ctr"/>
            <a:r>
              <a:rPr lang="fr-FR" b="1" dirty="0"/>
              <a:t>Présentation des résultats</a:t>
            </a:r>
          </a:p>
        </p:txBody>
      </p:sp>
      <p:sp>
        <p:nvSpPr>
          <p:cNvPr id="4" name="Espace réservé du pied de page 3">
            <a:extLst>
              <a:ext uri="{FF2B5EF4-FFF2-40B4-BE49-F238E27FC236}">
                <a16:creationId xmlns="" xmlns:a16="http://schemas.microsoft.com/office/drawing/2014/main" id="{FAB85A7C-E78A-6141-BA06-1509FFD9C51F}"/>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599114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35025"/>
          </a:xfrm>
        </p:spPr>
        <p:txBody>
          <a:bodyPr/>
          <a:lstStyle/>
          <a:p>
            <a:r>
              <a:rPr lang="fr-FR" dirty="0" smtClean="0"/>
              <a:t>En français</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Conseil pédagogique LM Mistral</a:t>
            </a:r>
            <a:endParaRPr lang="fr-FR"/>
          </a:p>
        </p:txBody>
      </p:sp>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838200" y="946943"/>
            <a:ext cx="9563100" cy="5319713"/>
          </a:xfrm>
          <a:prstGeom prst="rect">
            <a:avLst/>
          </a:prstGeom>
          <a:noFill/>
        </p:spPr>
      </p:pic>
    </p:spTree>
    <p:extLst>
      <p:ext uri="{BB962C8B-B14F-4D97-AF65-F5344CB8AC3E}">
        <p14:creationId xmlns:p14="http://schemas.microsoft.com/office/powerpoint/2010/main" val="427900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031051F-1B26-7A49-BE14-0CC6983B0793}"/>
              </a:ext>
            </a:extLst>
          </p:cNvPr>
          <p:cNvSpPr>
            <a:spLocks noGrp="1"/>
          </p:cNvSpPr>
          <p:nvPr>
            <p:ph type="title"/>
          </p:nvPr>
        </p:nvSpPr>
        <p:spPr>
          <a:xfrm>
            <a:off x="3632414" y="2767362"/>
            <a:ext cx="5542582" cy="1325563"/>
          </a:xfrm>
        </p:spPr>
        <p:txBody>
          <a:bodyPr/>
          <a:lstStyle/>
          <a:p>
            <a:r>
              <a:rPr lang="fr-FR" sz="7200" b="1" dirty="0"/>
              <a:t>Le contexte</a:t>
            </a:r>
          </a:p>
        </p:txBody>
      </p:sp>
      <p:sp>
        <p:nvSpPr>
          <p:cNvPr id="4" name="Espace réservé du pied de page 3">
            <a:extLst>
              <a:ext uri="{FF2B5EF4-FFF2-40B4-BE49-F238E27FC236}">
                <a16:creationId xmlns="" xmlns:a16="http://schemas.microsoft.com/office/drawing/2014/main" id="{D7B7B7C6-AED0-124A-B7E0-86A14430A7FF}"/>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2548898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3"/>
          <a:stretch>
            <a:fillRect/>
          </a:stretch>
        </p:blipFill>
        <p:spPr>
          <a:xfrm>
            <a:off x="1393372" y="817616"/>
            <a:ext cx="8886388" cy="5341287"/>
          </a:xfrm>
          <a:prstGeom prst="rect">
            <a:avLst/>
          </a:prstGeom>
        </p:spPr>
      </p:pic>
      <p:sp>
        <p:nvSpPr>
          <p:cNvPr id="4" name="Espace réservé du pied de page 3"/>
          <p:cNvSpPr>
            <a:spLocks noGrp="1"/>
          </p:cNvSpPr>
          <p:nvPr>
            <p:ph type="ftr" sz="quarter" idx="11"/>
          </p:nvPr>
        </p:nvSpPr>
        <p:spPr/>
        <p:txBody>
          <a:bodyPr/>
          <a:lstStyle/>
          <a:p>
            <a:r>
              <a:rPr lang="fr-FR" smtClean="0"/>
              <a:t>Conseil pédagogique LM Mistral</a:t>
            </a:r>
            <a:endParaRPr lang="fr-FR"/>
          </a:p>
        </p:txBody>
      </p:sp>
    </p:spTree>
    <p:extLst>
      <p:ext uri="{BB962C8B-B14F-4D97-AF65-F5344CB8AC3E}">
        <p14:creationId xmlns:p14="http://schemas.microsoft.com/office/powerpoint/2010/main" val="656413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solidFill>
                  <a:prstClr val="black">
                    <a:tint val="75000"/>
                  </a:prstClr>
                </a:solidFill>
              </a:rPr>
              <a:t>Conseil pédagogique LM Mistral</a:t>
            </a:r>
            <a:endParaRPr lang="fr-FR">
              <a:solidFill>
                <a:prstClr val="black">
                  <a:tint val="75000"/>
                </a:prstClr>
              </a:solidFill>
            </a:endParaRPr>
          </a:p>
        </p:txBody>
      </p:sp>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1872343" y="1045029"/>
            <a:ext cx="8267019" cy="5131934"/>
          </a:xfrm>
          <a:prstGeom prst="rect">
            <a:avLst/>
          </a:prstGeom>
          <a:noFill/>
        </p:spPr>
      </p:pic>
    </p:spTree>
    <p:extLst>
      <p:ext uri="{BB962C8B-B14F-4D97-AF65-F5344CB8AC3E}">
        <p14:creationId xmlns:p14="http://schemas.microsoft.com/office/powerpoint/2010/main" val="2604923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Conseil pédagogique LM Mistral</a:t>
            </a:r>
            <a:endParaRPr lang="fr-FR"/>
          </a:p>
        </p:txBody>
      </p:sp>
      <p:pic>
        <p:nvPicPr>
          <p:cNvPr id="5" name="Espace réservé du contenu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3028" y="604043"/>
            <a:ext cx="8351838" cy="5752307"/>
          </a:xfrm>
          <a:prstGeom prst="rect">
            <a:avLst/>
          </a:prstGeom>
          <a:noFill/>
        </p:spPr>
      </p:pic>
    </p:spTree>
    <p:extLst>
      <p:ext uri="{BB962C8B-B14F-4D97-AF65-F5344CB8AC3E}">
        <p14:creationId xmlns:p14="http://schemas.microsoft.com/office/powerpoint/2010/main" val="685317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Conseil pédagogique LM Mistral</a:t>
            </a:r>
            <a:endParaRPr lang="fr-FR"/>
          </a:p>
        </p:txBody>
      </p:sp>
      <p:pic>
        <p:nvPicPr>
          <p:cNvPr id="5" name="Espace réservé du conten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657" y="365125"/>
            <a:ext cx="8935697" cy="5185682"/>
          </a:xfrm>
          <a:prstGeom prst="rect">
            <a:avLst/>
          </a:prstGeom>
          <a:noFill/>
        </p:spPr>
      </p:pic>
    </p:spTree>
    <p:extLst>
      <p:ext uri="{BB962C8B-B14F-4D97-AF65-F5344CB8AC3E}">
        <p14:creationId xmlns:p14="http://schemas.microsoft.com/office/powerpoint/2010/main" val="2764356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2BC38E4-3F57-4E4F-97E7-15C9BC6DC60B}"/>
              </a:ext>
            </a:extLst>
          </p:cNvPr>
          <p:cNvSpPr>
            <a:spLocks noGrp="1"/>
          </p:cNvSpPr>
          <p:nvPr>
            <p:ph type="title"/>
          </p:nvPr>
        </p:nvSpPr>
        <p:spPr>
          <a:xfrm>
            <a:off x="2442096" y="2938072"/>
            <a:ext cx="8357119" cy="979828"/>
          </a:xfrm>
        </p:spPr>
        <p:txBody>
          <a:bodyPr/>
          <a:lstStyle/>
          <a:p>
            <a:r>
              <a:rPr lang="fr-FR" b="1" dirty="0"/>
              <a:t>Quelques préconisations</a:t>
            </a:r>
          </a:p>
        </p:txBody>
      </p:sp>
      <p:sp>
        <p:nvSpPr>
          <p:cNvPr id="4" name="Espace réservé du pied de page 3">
            <a:extLst>
              <a:ext uri="{FF2B5EF4-FFF2-40B4-BE49-F238E27FC236}">
                <a16:creationId xmlns="" xmlns:a16="http://schemas.microsoft.com/office/drawing/2014/main" id="{808DDBD0-2772-674B-A8FB-2D1ED4C08EDD}"/>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174312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Des préconisations</a:t>
            </a:r>
          </a:p>
        </p:txBody>
      </p:sp>
      <p:sp>
        <p:nvSpPr>
          <p:cNvPr id="4" name="Espace réservé du contenu 3"/>
          <p:cNvSpPr>
            <a:spLocks noGrp="1"/>
          </p:cNvSpPr>
          <p:nvPr>
            <p:ph idx="1"/>
          </p:nvPr>
        </p:nvSpPr>
        <p:spPr>
          <a:xfrm>
            <a:off x="838200" y="1524541"/>
            <a:ext cx="10952018" cy="4831809"/>
          </a:xfrm>
        </p:spPr>
        <p:txBody>
          <a:bodyPr/>
          <a:lstStyle/>
          <a:p>
            <a:pPr marL="0" indent="0">
              <a:buNone/>
            </a:pPr>
            <a:r>
              <a:rPr lang="fr-FR" dirty="0"/>
              <a:t>Choix du support (audio, courte vidéo, textes)</a:t>
            </a:r>
          </a:p>
          <a:p>
            <a:pPr marL="0" indent="0">
              <a:buNone/>
            </a:pPr>
            <a:r>
              <a:rPr lang="fr-FR" dirty="0"/>
              <a:t>Expliciter oralement ce que l’on attend de l’exercice</a:t>
            </a:r>
          </a:p>
          <a:p>
            <a:pPr marL="0" indent="0">
              <a:buNone/>
            </a:pPr>
            <a:r>
              <a:rPr lang="fr-FR" dirty="0"/>
              <a:t>Laisser l’élève s’exprimer sur ses difficultés, les obstacles qu’il rencontre</a:t>
            </a:r>
          </a:p>
          <a:p>
            <a:pPr marL="0" indent="0">
              <a:buNone/>
            </a:pPr>
            <a:r>
              <a:rPr lang="fr-FR" dirty="0"/>
              <a:t>Faire « raconter » le texte</a:t>
            </a:r>
          </a:p>
          <a:p>
            <a:pPr marL="0" indent="0">
              <a:buNone/>
            </a:pPr>
            <a:r>
              <a:rPr lang="fr-FR" dirty="0"/>
              <a:t>Travailler le même support en AP, relecture</a:t>
            </a:r>
          </a:p>
          <a:p>
            <a:pPr marL="0" indent="0">
              <a:buNone/>
            </a:pPr>
            <a:r>
              <a:rPr lang="fr-FR" dirty="0"/>
              <a:t>Des pistes:</a:t>
            </a:r>
          </a:p>
          <a:p>
            <a:pPr marL="0" indent="0">
              <a:buNone/>
            </a:pPr>
            <a:r>
              <a:rPr lang="fr-FR" dirty="0"/>
              <a:t>http://www.cndp.fr/bienlire/02-atelier/</a:t>
            </a:r>
          </a:p>
          <a:p>
            <a:pPr marL="0" indent="0">
              <a:buNone/>
            </a:pPr>
            <a:r>
              <a:rPr lang="fr-FR" dirty="0">
                <a:hlinkClick r:id="rId3"/>
              </a:rPr>
              <a:t>http://eduscol.education.fr/chansonsquifontlhistoire/</a:t>
            </a:r>
            <a:endParaRPr lang="fr-FR" dirty="0"/>
          </a:p>
          <a:p>
            <a:pPr marL="0" indent="0">
              <a:buNone/>
            </a:pPr>
            <a:r>
              <a:rPr lang="fr-FR" dirty="0"/>
              <a:t>http://</a:t>
            </a:r>
            <a:r>
              <a:rPr lang="fr-FR" dirty="0" err="1"/>
              <a:t>www.quaibranly.fr</a:t>
            </a:r>
            <a:r>
              <a:rPr lang="fr-FR" dirty="0"/>
              <a:t>/</a:t>
            </a:r>
            <a:r>
              <a:rPr lang="fr-FR" dirty="0" err="1"/>
              <a:t>fileadmin</a:t>
            </a:r>
            <a:r>
              <a:rPr lang="fr-FR" dirty="0"/>
              <a:t>/modules/d-</a:t>
            </a:r>
            <a:r>
              <a:rPr lang="fr-FR" dirty="0" err="1"/>
              <a:t>pedago</a:t>
            </a:r>
            <a:r>
              <a:rPr lang="fr-FR" dirty="0"/>
              <a:t>/explorateurs/</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616942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Des ressources:</a:t>
            </a:r>
            <a:br>
              <a:rPr lang="fr-FR" dirty="0"/>
            </a:br>
            <a:endParaRPr lang="fr-FR" dirty="0"/>
          </a:p>
        </p:txBody>
      </p:sp>
      <p:sp>
        <p:nvSpPr>
          <p:cNvPr id="4" name="Espace réservé du contenu 3"/>
          <p:cNvSpPr>
            <a:spLocks noGrp="1"/>
          </p:cNvSpPr>
          <p:nvPr>
            <p:ph idx="1"/>
          </p:nvPr>
        </p:nvSpPr>
        <p:spPr>
          <a:xfrm>
            <a:off x="1046018" y="365126"/>
            <a:ext cx="10555432" cy="5654674"/>
          </a:xfrm>
        </p:spPr>
        <p:txBody>
          <a:bodyPr/>
          <a:lstStyle/>
          <a:p>
            <a:pPr marL="0" indent="0">
              <a:buNone/>
            </a:pPr>
            <a:endParaRPr lang="fr-FR" dirty="0"/>
          </a:p>
          <a:p>
            <a:pPr marL="0" indent="0">
              <a:buNone/>
            </a:pPr>
            <a:endParaRPr lang="fr-FR" dirty="0"/>
          </a:p>
          <a:p>
            <a:pPr marL="0" indent="0">
              <a:buNone/>
            </a:pPr>
            <a:r>
              <a:rPr lang="fr-FR" dirty="0"/>
              <a:t>CEDRE :</a:t>
            </a:r>
          </a:p>
          <a:p>
            <a:r>
              <a:rPr lang="fr-FR" u="sng" dirty="0">
                <a:hlinkClick r:id="rId3"/>
              </a:rPr>
              <a:t>http://www.education.gouv.fr/cid53630/cedre-2014-mathematiques-en-fin-de-college-une-augmentation-importante-du-pourcentage-d-eleves-de-faible-niveau.html</a:t>
            </a:r>
            <a:endParaRPr lang="fr-FR" dirty="0"/>
          </a:p>
          <a:p>
            <a:pPr marL="0" indent="0">
              <a:buNone/>
            </a:pPr>
            <a:r>
              <a:rPr lang="fr-FR" dirty="0"/>
              <a:t>CNESCO :</a:t>
            </a:r>
          </a:p>
          <a:p>
            <a:r>
              <a:rPr lang="fr-FR" u="sng" dirty="0">
                <a:hlinkClick r:id="rId4"/>
              </a:rPr>
              <a:t>http://www.cnesco.fr/fr/lecture/paroles-dexperts/lire-dans-toutes-les-disciplines/</a:t>
            </a:r>
            <a:r>
              <a:rPr lang="fr-FR" dirty="0"/>
              <a:t> </a:t>
            </a:r>
          </a:p>
          <a:p>
            <a:r>
              <a:rPr lang="fr-FR" dirty="0"/>
              <a:t>CANOPE:</a:t>
            </a:r>
          </a:p>
          <a:p>
            <a:pPr marL="0" lvl="0" indent="0" eaLnBrk="1" fontAlgn="auto" hangingPunct="1">
              <a:lnSpc>
                <a:spcPct val="100000"/>
              </a:lnSpc>
              <a:spcBef>
                <a:spcPts val="0"/>
              </a:spcBef>
              <a:spcAft>
                <a:spcPts val="0"/>
              </a:spcAft>
              <a:buNone/>
            </a:pPr>
            <a:r>
              <a:rPr lang="fr-FR" sz="1800" dirty="0">
                <a:solidFill>
                  <a:prstClr val="black"/>
                </a:solidFill>
              </a:rPr>
              <a:t>https://www.reseau-canope.fr/cndpfileadmin/collections/collection-evaluations-eleves/la-depp-en-video/premiere-conference-internationale/article-video/article/nathalie-mons-maitre-de-conferences-specialiste-dans-lanalyse-internationale-des-politiques/</a:t>
            </a:r>
          </a:p>
          <a:p>
            <a:pPr marL="0" lvl="0" indent="0" eaLnBrk="1" fontAlgn="auto" hangingPunct="1">
              <a:lnSpc>
                <a:spcPct val="100000"/>
              </a:lnSpc>
              <a:spcBef>
                <a:spcPts val="0"/>
              </a:spcBef>
              <a:spcAft>
                <a:spcPts val="0"/>
              </a:spcAft>
              <a:buNone/>
            </a:pPr>
            <a:endParaRPr lang="fr-FR" sz="1800" dirty="0">
              <a:solidFill>
                <a:prstClr val="black"/>
              </a:solidFill>
            </a:endParaRPr>
          </a:p>
          <a:p>
            <a:pPr marL="0" indent="0">
              <a:buNone/>
            </a:pPr>
            <a:endParaRPr lang="fr-FR" dirty="0"/>
          </a:p>
          <a:p>
            <a:pPr marL="0" indent="0">
              <a:buNone/>
            </a:pPr>
            <a:endParaRPr lang="fr-FR" i="1" u="sng" dirty="0"/>
          </a:p>
          <a:p>
            <a:pPr marL="0" indent="0">
              <a:buNone/>
            </a:pPr>
            <a:endParaRPr lang="fr-FR" dirty="0"/>
          </a:p>
          <a:p>
            <a:pPr marL="0" indent="0">
              <a:buNone/>
            </a:pPr>
            <a:endParaRPr lang="fr-FR" dirty="0"/>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3666593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Conseil pédagogique LM Mistral</a:t>
            </a:r>
            <a:endParaRPr lang="fr-FR"/>
          </a:p>
        </p:txBody>
      </p:sp>
    </p:spTree>
    <p:extLst>
      <p:ext uri="{BB962C8B-B14F-4D97-AF65-F5344CB8AC3E}">
        <p14:creationId xmlns:p14="http://schemas.microsoft.com/office/powerpoint/2010/main" val="23089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t>Des politiques d’évaluation</a:t>
            </a:r>
          </a:p>
        </p:txBody>
      </p:sp>
      <p:sp>
        <p:nvSpPr>
          <p:cNvPr id="4" name="Espace réservé du contenu 3"/>
          <p:cNvSpPr>
            <a:spLocks noGrp="1"/>
          </p:cNvSpPr>
          <p:nvPr>
            <p:ph idx="1"/>
          </p:nvPr>
        </p:nvSpPr>
        <p:spPr/>
        <p:txBody>
          <a:bodyPr/>
          <a:lstStyle/>
          <a:p>
            <a:pPr marL="0" indent="0">
              <a:buNone/>
            </a:pPr>
            <a:r>
              <a:rPr lang="fr-FR" b="1" dirty="0"/>
              <a:t>PISA : </a:t>
            </a:r>
            <a:r>
              <a:rPr lang="fr-FR" dirty="0"/>
              <a:t>Programme international pour le suivi des acquis des élèves, tous les 3 ans depuis 2000</a:t>
            </a:r>
          </a:p>
          <a:p>
            <a:pPr marL="0" indent="0">
              <a:buNone/>
            </a:pPr>
            <a:endParaRPr lang="fr-FR" dirty="0"/>
          </a:p>
          <a:p>
            <a:pPr marL="0" indent="0">
              <a:buNone/>
            </a:pPr>
            <a:r>
              <a:rPr lang="fr-FR" b="1" dirty="0"/>
              <a:t>PIRLS : </a:t>
            </a:r>
            <a:r>
              <a:rPr lang="fr-FR" dirty="0"/>
              <a:t>Programme international de recherche en lecture, depuis 2001, tous les 5 ans</a:t>
            </a:r>
          </a:p>
          <a:p>
            <a:pPr marL="0" indent="0">
              <a:buNone/>
            </a:pPr>
            <a:endParaRPr lang="fr-FR" dirty="0"/>
          </a:p>
          <a:p>
            <a:pPr marL="0" indent="0">
              <a:buNone/>
            </a:pPr>
            <a:r>
              <a:rPr lang="fr-FR" b="1" dirty="0"/>
              <a:t>CEDRE : </a:t>
            </a:r>
            <a:r>
              <a:rPr lang="fr-FR" dirty="0"/>
              <a:t>Cycle évaluation disciplinaire réalisée sur échantillon, national, fin d’école, fin de collège (à venir 2019 Mathématiques)</a:t>
            </a:r>
          </a:p>
          <a:p>
            <a:pPr marL="0" indent="0">
              <a:buNone/>
            </a:pPr>
            <a:r>
              <a:rPr lang="fr-FR" dirty="0"/>
              <a:t>Evaluation et test de positionnement….</a:t>
            </a:r>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399652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D71675-3582-C74A-9EC7-45D9A13A514E}"/>
              </a:ext>
            </a:extLst>
          </p:cNvPr>
          <p:cNvSpPr>
            <a:spLocks noGrp="1"/>
          </p:cNvSpPr>
          <p:nvPr>
            <p:ph type="title"/>
          </p:nvPr>
        </p:nvSpPr>
        <p:spPr/>
        <p:txBody>
          <a:bodyPr/>
          <a:lstStyle/>
          <a:p>
            <a:r>
              <a:rPr lang="fr-FR" b="1" dirty="0"/>
              <a:t>Des tests de positionnement</a:t>
            </a:r>
          </a:p>
        </p:txBody>
      </p:sp>
      <p:sp>
        <p:nvSpPr>
          <p:cNvPr id="3" name="Espace réservé du contenu 2">
            <a:extLst>
              <a:ext uri="{FF2B5EF4-FFF2-40B4-BE49-F238E27FC236}">
                <a16:creationId xmlns="" xmlns:a16="http://schemas.microsoft.com/office/drawing/2014/main" id="{329551E9-E991-5F42-9F6C-D4F70B6EABD5}"/>
              </a:ext>
            </a:extLst>
          </p:cNvPr>
          <p:cNvSpPr>
            <a:spLocks noGrp="1"/>
          </p:cNvSpPr>
          <p:nvPr>
            <p:ph idx="1"/>
          </p:nvPr>
        </p:nvSpPr>
        <p:spPr/>
        <p:txBody>
          <a:bodyPr>
            <a:normAutofit/>
          </a:bodyPr>
          <a:lstStyle/>
          <a:p>
            <a:r>
              <a:rPr lang="fr-FR" dirty="0"/>
              <a:t>Il est le dernier de l’ensemble des tests proposés à l’issu des cycles 2 (CP, CE1) et cycle 3 (6</a:t>
            </a:r>
            <a:r>
              <a:rPr lang="fr-FR" baseline="30000" dirty="0"/>
              <a:t>ème</a:t>
            </a:r>
            <a:r>
              <a:rPr lang="fr-FR" dirty="0"/>
              <a:t>) au collège.</a:t>
            </a:r>
          </a:p>
          <a:p>
            <a:pPr marL="0" indent="0">
              <a:buNone/>
            </a:pPr>
            <a:endParaRPr lang="fr-FR" dirty="0"/>
          </a:p>
          <a:p>
            <a:pPr algn="just"/>
            <a:r>
              <a:rPr lang="fr-FR" dirty="0"/>
              <a:t>La classe de seconde de l’élève constituant une classe de consolidation de la culture commune des élèves et de </a:t>
            </a:r>
            <a:r>
              <a:rPr lang="fr-FR" b="1" dirty="0"/>
              <a:t>transition </a:t>
            </a:r>
            <a:r>
              <a:rPr lang="fr-FR" dirty="0"/>
              <a:t>vers le cycle terminal, le test de positionnement se situe à un moment clé de la scolarité des élèves. En lettres et en mathématiques, ils tiennent donc compte  des </a:t>
            </a:r>
            <a:r>
              <a:rPr lang="fr-FR" b="1" dirty="0"/>
              <a:t>attendus de fin de cycle 4 </a:t>
            </a:r>
            <a:r>
              <a:rPr lang="fr-FR" dirty="0"/>
              <a:t>des programmes de collèges, afin d’en vérifier la bonne acquisition, ainsi que des </a:t>
            </a:r>
            <a:r>
              <a:rPr lang="fr-FR" b="1" dirty="0"/>
              <a:t>compétences </a:t>
            </a:r>
            <a:r>
              <a:rPr lang="fr-FR" dirty="0"/>
              <a:t>travaillées au lycée dans la continuité du collège. </a:t>
            </a:r>
          </a:p>
          <a:p>
            <a:pPr marL="0" indent="0">
              <a:buNone/>
            </a:pPr>
            <a:endParaRPr lang="fr-FR" dirty="0"/>
          </a:p>
        </p:txBody>
      </p:sp>
      <p:sp>
        <p:nvSpPr>
          <p:cNvPr id="4" name="Espace réservé du pied de page 3"/>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291772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7E46515-A014-954B-9875-D760BE076CE7}"/>
              </a:ext>
            </a:extLst>
          </p:cNvPr>
          <p:cNvSpPr>
            <a:spLocks noGrp="1"/>
          </p:cNvSpPr>
          <p:nvPr>
            <p:ph type="title"/>
          </p:nvPr>
        </p:nvSpPr>
        <p:spPr/>
        <p:txBody>
          <a:bodyPr/>
          <a:lstStyle/>
          <a:p>
            <a:r>
              <a:rPr lang="fr-FR" b="1" dirty="0"/>
              <a:t>L’</a:t>
            </a:r>
            <a:r>
              <a:rPr lang="fr-FR" b="1" dirty="0" err="1"/>
              <a:t>ingéniérie</a:t>
            </a:r>
            <a:r>
              <a:rPr lang="fr-FR" b="1" dirty="0"/>
              <a:t> de construction des tests</a:t>
            </a:r>
          </a:p>
        </p:txBody>
      </p:sp>
      <p:sp>
        <p:nvSpPr>
          <p:cNvPr id="3" name="Espace réservé du contenu 2">
            <a:extLst>
              <a:ext uri="{FF2B5EF4-FFF2-40B4-BE49-F238E27FC236}">
                <a16:creationId xmlns="" xmlns:a16="http://schemas.microsoft.com/office/drawing/2014/main" id="{9863A27A-C180-DD4D-A654-77A0A00C7BBC}"/>
              </a:ext>
            </a:extLst>
          </p:cNvPr>
          <p:cNvSpPr>
            <a:spLocks noGrp="1"/>
          </p:cNvSpPr>
          <p:nvPr>
            <p:ph idx="1"/>
          </p:nvPr>
        </p:nvSpPr>
        <p:spPr>
          <a:xfrm>
            <a:off x="838200" y="1446136"/>
            <a:ext cx="10515600" cy="4911589"/>
          </a:xfrm>
        </p:spPr>
        <p:txBody>
          <a:bodyPr/>
          <a:lstStyle/>
          <a:p>
            <a:pPr algn="just"/>
            <a:r>
              <a:rPr lang="fr-FR" dirty="0"/>
              <a:t>Tant en français qu'en mathématiques, </a:t>
            </a:r>
            <a:r>
              <a:rPr lang="fr-FR" b="1" dirty="0"/>
              <a:t>le processus est majoritairement adaptatif</a:t>
            </a:r>
            <a:r>
              <a:rPr lang="fr-FR" dirty="0"/>
              <a:t>. </a:t>
            </a:r>
          </a:p>
          <a:p>
            <a:pPr marL="0" indent="0" algn="just">
              <a:buNone/>
            </a:pPr>
            <a:endParaRPr lang="fr-FR" dirty="0"/>
          </a:p>
          <a:p>
            <a:pPr algn="just"/>
            <a:r>
              <a:rPr lang="fr-FR" dirty="0"/>
              <a:t>Après une première série d'exercices, l'élève est orienté vers une seconde série en fonction de ses résultats. Les réponses aux questions ne nécessitent pas de rédaction. </a:t>
            </a:r>
          </a:p>
          <a:p>
            <a:pPr marL="0" indent="0" algn="just">
              <a:buNone/>
            </a:pPr>
            <a:endParaRPr lang="fr-FR" dirty="0"/>
          </a:p>
          <a:p>
            <a:pPr algn="just"/>
            <a:r>
              <a:rPr lang="fr-FR" dirty="0"/>
              <a:t>Un module optionnel d'évaluation de l'expression orale peut être expérimenté pour des établissements volontaires. Les élèves peuvent préparer ce temps à partir d'une banque de situations proposée au niveau national.</a:t>
            </a:r>
          </a:p>
        </p:txBody>
      </p:sp>
      <p:sp>
        <p:nvSpPr>
          <p:cNvPr id="4" name="Espace réservé du pied de page 3">
            <a:extLst>
              <a:ext uri="{FF2B5EF4-FFF2-40B4-BE49-F238E27FC236}">
                <a16:creationId xmlns="" xmlns:a16="http://schemas.microsoft.com/office/drawing/2014/main" id="{E88F9AC9-2EAB-694A-9EFE-EBE43F1BCAB3}"/>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8580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 xmlns:a16="http://schemas.microsoft.com/office/drawing/2014/main" id="{8714763F-908B-0B47-9A5A-FBDFF0F2368D}"/>
              </a:ext>
            </a:extLst>
          </p:cNvPr>
          <p:cNvSpPr>
            <a:spLocks noGrp="1"/>
          </p:cNvSpPr>
          <p:nvPr>
            <p:ph type="title"/>
          </p:nvPr>
        </p:nvSpPr>
        <p:spPr>
          <a:xfrm>
            <a:off x="2821983" y="2426401"/>
            <a:ext cx="7315200" cy="1325563"/>
          </a:xfrm>
        </p:spPr>
        <p:txBody>
          <a:bodyPr/>
          <a:lstStyle/>
          <a:p>
            <a:r>
              <a:rPr lang="fr-FR" b="1" dirty="0"/>
              <a:t>Évaluer pour aider à apprendre</a:t>
            </a:r>
          </a:p>
        </p:txBody>
      </p:sp>
      <p:sp>
        <p:nvSpPr>
          <p:cNvPr id="4" name="Espace réservé du pied de page 3">
            <a:extLst>
              <a:ext uri="{FF2B5EF4-FFF2-40B4-BE49-F238E27FC236}">
                <a16:creationId xmlns="" xmlns:a16="http://schemas.microsoft.com/office/drawing/2014/main" id="{9D3A98DA-7A81-AE40-8587-69607D86FD2B}"/>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169558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21223" y="390551"/>
            <a:ext cx="10515600" cy="1435074"/>
          </a:xfrm>
        </p:spPr>
        <p:txBody>
          <a:bodyPr/>
          <a:lstStyle/>
          <a:p>
            <a:r>
              <a:rPr lang="fr-FR" b="1" dirty="0"/>
              <a:t>Evaluer pour aider à apprendre</a:t>
            </a:r>
            <a:r>
              <a:rPr lang="fr-FR" dirty="0"/>
              <a:t/>
            </a:r>
            <a:br>
              <a:rPr lang="fr-FR" dirty="0"/>
            </a:br>
            <a:endParaRPr lang="fr-FR" dirty="0"/>
          </a:p>
        </p:txBody>
      </p:sp>
      <p:sp>
        <p:nvSpPr>
          <p:cNvPr id="4" name="Espace réservé du contenu 3"/>
          <p:cNvSpPr>
            <a:spLocks noGrp="1"/>
          </p:cNvSpPr>
          <p:nvPr>
            <p:ph idx="1"/>
          </p:nvPr>
        </p:nvSpPr>
        <p:spPr>
          <a:xfrm>
            <a:off x="838200" y="1825625"/>
            <a:ext cx="10515600" cy="4311704"/>
          </a:xfrm>
        </p:spPr>
        <p:txBody>
          <a:bodyPr/>
          <a:lstStyle/>
          <a:p>
            <a:r>
              <a:rPr lang="fr-FR" dirty="0"/>
              <a:t>Des tests pour apporter une aide précise et personnalisée à l’élève.</a:t>
            </a:r>
          </a:p>
          <a:p>
            <a:pPr marL="0" indent="0">
              <a:buNone/>
            </a:pPr>
            <a:endParaRPr lang="fr-FR" dirty="0"/>
          </a:p>
          <a:p>
            <a:r>
              <a:rPr lang="fr-FR" dirty="0"/>
              <a:t>Le bilan: un outil pour prendre conscience des difficultés</a:t>
            </a:r>
          </a:p>
          <a:p>
            <a:pPr marL="0" indent="0">
              <a:buNone/>
            </a:pPr>
            <a:endParaRPr lang="fr-FR" dirty="0"/>
          </a:p>
          <a:p>
            <a:r>
              <a:rPr lang="fr-FR" dirty="0"/>
              <a:t>L’A.P. : </a:t>
            </a:r>
          </a:p>
          <a:p>
            <a:pPr marL="1160463" indent="-123825">
              <a:buNone/>
            </a:pPr>
            <a:r>
              <a:rPr lang="fr-FR" dirty="0"/>
              <a:t>- Un dispositif pour mettre en place une dynamique de progrès plus que de résultat.</a:t>
            </a:r>
          </a:p>
          <a:p>
            <a:pPr marL="1160463" indent="-123825">
              <a:buNone/>
            </a:pPr>
            <a:r>
              <a:rPr lang="fr-FR" dirty="0"/>
              <a:t>- Un lieu pour développer une pédagogie de l’explicite</a:t>
            </a:r>
          </a:p>
          <a:p>
            <a:pPr marL="0" indent="0">
              <a:buNone/>
            </a:pPr>
            <a:endParaRPr lang="fr-FR" dirty="0"/>
          </a:p>
        </p:txBody>
      </p:sp>
      <p:sp>
        <p:nvSpPr>
          <p:cNvPr id="2" name="Espace réservé du pied de page 1"/>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dirty="0">
              <a:solidFill>
                <a:prstClr val="black">
                  <a:tint val="75000"/>
                </a:prstClr>
              </a:solidFill>
            </a:endParaRPr>
          </a:p>
        </p:txBody>
      </p:sp>
    </p:spTree>
    <p:extLst>
      <p:ext uri="{BB962C8B-B14F-4D97-AF65-F5344CB8AC3E}">
        <p14:creationId xmlns:p14="http://schemas.microsoft.com/office/powerpoint/2010/main" val="423819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9D11386-3C72-B44E-9126-9A24CFEC9D24}"/>
              </a:ext>
            </a:extLst>
          </p:cNvPr>
          <p:cNvSpPr>
            <a:spLocks noGrp="1"/>
          </p:cNvSpPr>
          <p:nvPr>
            <p:ph type="ctrTitle"/>
          </p:nvPr>
        </p:nvSpPr>
        <p:spPr/>
        <p:txBody>
          <a:bodyPr/>
          <a:lstStyle/>
          <a:p>
            <a:r>
              <a:rPr lang="fr-FR" b="1" dirty="0"/>
              <a:t>Retour sur les tests</a:t>
            </a:r>
          </a:p>
        </p:txBody>
      </p:sp>
      <p:sp>
        <p:nvSpPr>
          <p:cNvPr id="3" name="Sous-titre 2">
            <a:extLst>
              <a:ext uri="{FF2B5EF4-FFF2-40B4-BE49-F238E27FC236}">
                <a16:creationId xmlns="" xmlns:a16="http://schemas.microsoft.com/office/drawing/2014/main" id="{536C0B60-89CF-7743-8602-9EE8941CC376}"/>
              </a:ext>
            </a:extLst>
          </p:cNvPr>
          <p:cNvSpPr>
            <a:spLocks noGrp="1"/>
          </p:cNvSpPr>
          <p:nvPr>
            <p:ph type="subTitle" idx="1"/>
          </p:nvPr>
        </p:nvSpPr>
        <p:spPr/>
        <p:txBody>
          <a:bodyPr/>
          <a:lstStyle/>
          <a:p>
            <a:endParaRPr lang="fr-FR"/>
          </a:p>
        </p:txBody>
      </p:sp>
      <p:sp>
        <p:nvSpPr>
          <p:cNvPr id="4" name="Espace réservé du pied de page 3">
            <a:extLst>
              <a:ext uri="{FF2B5EF4-FFF2-40B4-BE49-F238E27FC236}">
                <a16:creationId xmlns="" xmlns:a16="http://schemas.microsoft.com/office/drawing/2014/main" id="{F6CE15B0-EF20-FC49-98FB-904E61C6697A}"/>
              </a:ext>
            </a:extLst>
          </p:cNvPr>
          <p:cNvSpPr>
            <a:spLocks noGrp="1"/>
          </p:cNvSpPr>
          <p:nvPr>
            <p:ph type="ftr" sz="quarter" idx="11"/>
          </p:nvPr>
        </p:nvSpPr>
        <p:spPr/>
        <p:txBody>
          <a:bodyPr/>
          <a:lstStyle/>
          <a:p>
            <a:pPr>
              <a:defRPr/>
            </a:pPr>
            <a:r>
              <a:rPr lang="fr-FR" smtClean="0">
                <a:solidFill>
                  <a:prstClr val="black">
                    <a:tint val="75000"/>
                  </a:prstClr>
                </a:solidFill>
              </a:rPr>
              <a:t>Conseil pédagogique LM Mistral</a:t>
            </a:r>
            <a:endParaRPr lang="fr-FR">
              <a:solidFill>
                <a:prstClr val="black">
                  <a:tint val="75000"/>
                </a:prstClr>
              </a:solidFill>
            </a:endParaRPr>
          </a:p>
        </p:txBody>
      </p:sp>
    </p:spTree>
    <p:extLst>
      <p:ext uri="{BB962C8B-B14F-4D97-AF65-F5344CB8AC3E}">
        <p14:creationId xmlns:p14="http://schemas.microsoft.com/office/powerpoint/2010/main" val="42405491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1597</Words>
  <Application>Microsoft Office PowerPoint</Application>
  <PresentationFormat>Grand écran</PresentationFormat>
  <Paragraphs>219</Paragraphs>
  <Slides>37</Slides>
  <Notes>34</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37</vt:i4>
      </vt:variant>
    </vt:vector>
  </HeadingPairs>
  <TitlesOfParts>
    <vt:vector size="44" baseType="lpstr">
      <vt:lpstr>Arial</vt:lpstr>
      <vt:lpstr>Calibri</vt:lpstr>
      <vt:lpstr>Calibri Light</vt:lpstr>
      <vt:lpstr>Times New Roman</vt:lpstr>
      <vt:lpstr>Thème Office</vt:lpstr>
      <vt:lpstr>Office Theme</vt:lpstr>
      <vt:lpstr>1_Office Theme</vt:lpstr>
      <vt:lpstr>Analyser et exploiter les tests de positionnement en 2nde Bac. Pro</vt:lpstr>
      <vt:lpstr>Présentation PowerPoint</vt:lpstr>
      <vt:lpstr>Le contexte</vt:lpstr>
      <vt:lpstr>Des politiques d’évaluation</vt:lpstr>
      <vt:lpstr>Des tests de positionnement</vt:lpstr>
      <vt:lpstr>L’ingéniérie de construction des tests</vt:lpstr>
      <vt:lpstr>Évaluer pour aider à apprendre</vt:lpstr>
      <vt:lpstr>Evaluer pour aider à apprendre </vt:lpstr>
      <vt:lpstr>Retour sur les tests</vt:lpstr>
      <vt:lpstr>En Français</vt:lpstr>
      <vt:lpstr>Des tests qui évaluent:</vt:lpstr>
      <vt:lpstr>Présentation PowerPoint</vt:lpstr>
      <vt:lpstr>Présentation PowerPoint</vt:lpstr>
      <vt:lpstr>Présentation PowerPoint</vt:lpstr>
      <vt:lpstr>Présentation PowerPoint</vt:lpstr>
      <vt:lpstr>Présentation PowerPoint</vt:lpstr>
      <vt:lpstr>Présentation PowerPoint</vt:lpstr>
      <vt:lpstr>Maitrise du français </vt:lpstr>
      <vt:lpstr>En Mathématiques </vt:lpstr>
      <vt:lpstr>Des tests qui évaluent :</vt:lpstr>
      <vt:lpstr>Deux exemples de tests</vt:lpstr>
      <vt:lpstr>Organisation et gestion des données</vt:lpstr>
      <vt:lpstr>La lecture  : une compétence centrale</vt:lpstr>
      <vt:lpstr>La lecture: une compétence centrale</vt:lpstr>
      <vt:lpstr>Les clés pour faire progresser les élèves: un enseignement « direct »</vt:lpstr>
      <vt:lpstr>Les clés pour faire progresser les élèves: un enseignement « direct »</vt:lpstr>
      <vt:lpstr>Présentation PowerPoint</vt:lpstr>
      <vt:lpstr>Présentation des résultats</vt:lpstr>
      <vt:lpstr>En français</vt:lpstr>
      <vt:lpstr>Présentation PowerPoint</vt:lpstr>
      <vt:lpstr>Présentation PowerPoint</vt:lpstr>
      <vt:lpstr>Présentation PowerPoint</vt:lpstr>
      <vt:lpstr>Présentation PowerPoint</vt:lpstr>
      <vt:lpstr>Quelques préconisations</vt:lpstr>
      <vt:lpstr>Des préconisations</vt:lpstr>
      <vt:lpstr>Des ressources: </vt:lpstr>
      <vt:lpstr>Présentation PowerPoint</vt:lpstr>
    </vt:vector>
  </TitlesOfParts>
  <Company>Rectorat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Analyser et exploiter les tests de positionnement en 2nde Bac. Pro</dc:title>
  <dc:creator>Nathalie Topalian</dc:creator>
  <cp:lastModifiedBy>Nathalie Topalian</cp:lastModifiedBy>
  <cp:revision>20</cp:revision>
  <dcterms:created xsi:type="dcterms:W3CDTF">2018-12-11T10:01:43Z</dcterms:created>
  <dcterms:modified xsi:type="dcterms:W3CDTF">2019-03-11T15:53:55Z</dcterms:modified>
</cp:coreProperties>
</file>