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8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E276C9-6744-4F90-B266-AD9233290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782" y="2504661"/>
            <a:ext cx="10098157" cy="1258956"/>
          </a:xfrm>
        </p:spPr>
        <p:txBody>
          <a:bodyPr/>
          <a:lstStyle/>
          <a:p>
            <a:pPr algn="ctr"/>
            <a:br>
              <a:rPr lang="fr-FR" sz="3600" dirty="0"/>
            </a:br>
            <a:r>
              <a:rPr lang="fr-FR" sz="3600" dirty="0"/>
              <a:t>TD</a:t>
            </a:r>
            <a:br>
              <a:rPr lang="fr-FR" sz="3600" dirty="0"/>
            </a:br>
            <a:r>
              <a:rPr lang="fr-FR" sz="3600" dirty="0"/>
              <a:t>Comment les économistes, les sociologues et les politistes travaillent-ils et raisonnent-ils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B31DDA9-DB23-42CD-8F3E-97407C044C22}"/>
              </a:ext>
            </a:extLst>
          </p:cNvPr>
          <p:cNvSpPr txBox="1"/>
          <p:nvPr/>
        </p:nvSpPr>
        <p:spPr>
          <a:xfrm>
            <a:off x="10442713" y="6281531"/>
            <a:ext cx="145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M. Osenda </a:t>
            </a:r>
          </a:p>
        </p:txBody>
      </p:sp>
    </p:spTree>
    <p:extLst>
      <p:ext uri="{BB962C8B-B14F-4D97-AF65-F5344CB8AC3E}">
        <p14:creationId xmlns:p14="http://schemas.microsoft.com/office/powerpoint/2010/main" val="1775255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D2B83E-1872-49DF-BD84-D193157F9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81" y="278296"/>
            <a:ext cx="9314805" cy="781878"/>
          </a:xfrm>
        </p:spPr>
        <p:txBody>
          <a:bodyPr>
            <a:normAutofit/>
          </a:bodyPr>
          <a:lstStyle/>
          <a:p>
            <a:r>
              <a:rPr lang="fr-FR" sz="3200" dirty="0"/>
              <a:t>2. Modèles et enquêtes: éléments de définitions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3367C5-8AEA-41E6-9826-908844377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272210"/>
            <a:ext cx="10058399" cy="4863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b="1" u="sng" dirty="0"/>
              <a:t>Comment le chercheur fait-il pour « confronter au réel » son modèle ?</a:t>
            </a:r>
          </a:p>
          <a:p>
            <a:pPr marL="0" indent="0" algn="ctr">
              <a:buNone/>
            </a:pPr>
            <a:endParaRPr lang="fr-FR" sz="800" b="1" u="sng" dirty="0"/>
          </a:p>
          <a:p>
            <a:pPr marL="0" indent="0" algn="just">
              <a:buNone/>
            </a:pPr>
            <a:r>
              <a:rPr lang="fr-FR" sz="2000" dirty="0"/>
              <a:t>Pour confronter leur(s) modèle(s) au réel, les chercheurs construisent des </a:t>
            </a: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enquêtes</a:t>
            </a:r>
            <a:r>
              <a:rPr lang="fr-FR" sz="2000" dirty="0"/>
              <a:t>.</a:t>
            </a:r>
          </a:p>
          <a:p>
            <a:pPr marL="0" indent="0" algn="just">
              <a:buNone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Enquête:</a:t>
            </a:r>
            <a:r>
              <a:rPr lang="fr-FR" sz="2000" dirty="0"/>
              <a:t> méthode employée par les chercheurs dont le but est de </a:t>
            </a: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recueillir des informations</a:t>
            </a:r>
            <a:r>
              <a:rPr lang="fr-FR" sz="2000" dirty="0"/>
              <a:t>. Les enquêtes sont construites en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fonction d’une problématique de recherche</a:t>
            </a:r>
            <a:r>
              <a:rPr lang="fr-FR" sz="2000" dirty="0"/>
              <a:t> et permettent de confronter les modèles construits à la réalité. </a:t>
            </a:r>
          </a:p>
          <a:p>
            <a:pPr marL="0" indent="0" algn="just">
              <a:buNone/>
            </a:pPr>
            <a:endParaRPr lang="fr-FR" sz="800" dirty="0"/>
          </a:p>
          <a:p>
            <a:pPr marL="0" indent="0" algn="just">
              <a:buNone/>
            </a:pPr>
            <a:r>
              <a:rPr lang="fr-FR" sz="2000" dirty="0"/>
              <a:t>Lorsque les résultats de ces derniers (modèles) ne correspondent pas à ceux de l’enquête réalisée, le chercheur va être généralement amené à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 et ou rejeter ses hypothèses</a:t>
            </a:r>
            <a:r>
              <a:rPr lang="fr-FR" sz="2000" dirty="0"/>
              <a:t> ce qui va le conduire à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 son modèle.</a:t>
            </a:r>
            <a:endParaRPr lang="fr-FR" sz="2000" dirty="0"/>
          </a:p>
          <a:p>
            <a:pPr marL="0" indent="0" algn="just">
              <a:buNone/>
            </a:pPr>
            <a:endParaRPr lang="fr-FR" sz="800" dirty="0"/>
          </a:p>
          <a:p>
            <a:pPr marL="0" indent="0" algn="just">
              <a:buNone/>
            </a:pPr>
            <a:r>
              <a:rPr lang="fr-FR" sz="2000" dirty="0"/>
              <a:t>De même les résultats d’une enquête peuvent amener le chercheur à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préciser ses hypothèses et ou à en formuler d’autres </a:t>
            </a:r>
            <a:r>
              <a:rPr lang="fr-FR" sz="2000" dirty="0"/>
              <a:t>pour mieux rendre compte de ce qu’il est en train d’étudier.</a:t>
            </a:r>
          </a:p>
        </p:txBody>
      </p:sp>
    </p:spTree>
    <p:extLst>
      <p:ext uri="{BB962C8B-B14F-4D97-AF65-F5344CB8AC3E}">
        <p14:creationId xmlns:p14="http://schemas.microsoft.com/office/powerpoint/2010/main" val="3519571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17EBD4-0DF2-4D81-A3D2-D3C17509D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1" y="874644"/>
            <a:ext cx="9766852" cy="5287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u="sng" dirty="0"/>
              <a:t>Un exemple d’enquête: l’enquête par questionnaire</a:t>
            </a:r>
          </a:p>
          <a:p>
            <a:pPr marL="0" indent="0" algn="ctr">
              <a:buNone/>
            </a:pPr>
            <a:endParaRPr lang="fr-FR" sz="800" dirty="0"/>
          </a:p>
          <a:p>
            <a:pPr marL="0" indent="0" algn="just">
              <a:buNone/>
            </a:pPr>
            <a:r>
              <a:rPr lang="fr-FR" sz="2000" dirty="0"/>
              <a:t>Afin de confronter son modèle à la réalité</a:t>
            </a:r>
            <a:r>
              <a:rPr lang="fr-FR" sz="2000" b="1" dirty="0">
                <a:solidFill>
                  <a:srgbClr val="FF0000"/>
                </a:solidFill>
              </a:rPr>
              <a:t>, le chercheur peut avoir recours, c’est-à-dire utiliser l’enquête par questionnaire</a:t>
            </a:r>
            <a:r>
              <a:rPr lang="fr-FR" sz="2000" dirty="0"/>
              <a:t>. Cela dépend de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problématique de recherche et du nombre de personnes qu’il peut interroger</a:t>
            </a:r>
            <a:r>
              <a:rPr lang="fr-FR" sz="2000" dirty="0"/>
              <a:t>. Les chercheurs n’ont donc pas systématiquement recours à cette méthode (il en existe d’autres).</a:t>
            </a:r>
          </a:p>
          <a:p>
            <a:pPr marL="0" indent="0" algn="just">
              <a:buNone/>
            </a:pPr>
            <a:endParaRPr lang="fr-FR" sz="800" dirty="0"/>
          </a:p>
          <a:p>
            <a:pPr marL="0" indent="0" algn="just">
              <a:buNone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Enquête par questionnaire:</a:t>
            </a:r>
            <a:r>
              <a:rPr lang="fr-FR" sz="2000" dirty="0"/>
              <a:t> méthode utilisée par le chercheur qui consiste à formuler des questions (questionnaire) et à les poser à des personnes afin de recueillir des informations. Celles-ci (les personnes interrogées) doivent former un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échantillon représentatif</a:t>
            </a:r>
            <a:r>
              <a:rPr lang="fr-FR" sz="2000" dirty="0"/>
              <a:t>.</a:t>
            </a:r>
          </a:p>
          <a:p>
            <a:pPr marL="0" indent="0" algn="just">
              <a:buNone/>
            </a:pPr>
            <a:endParaRPr lang="fr-FR" sz="800" dirty="0"/>
          </a:p>
          <a:p>
            <a:pPr marL="0" indent="0" algn="just">
              <a:buNone/>
            </a:pPr>
            <a:r>
              <a:rPr lang="fr-FR" sz="2000" u="sng" dirty="0"/>
              <a:t>Exemple:</a:t>
            </a:r>
            <a:r>
              <a:rPr lang="fr-FR" sz="2000" dirty="0"/>
              <a:t> si un chercheur cherche à comprendre et expliquer le choix des sports pratiqués par les filles et les garçons, il va poser des questions qui correspondent à sa problématique. Il pourra demander aux personnes quel(s) sport(s) elles pratiquent ? Pourquoi ? Quels sont leurs sports préférés ?...</a:t>
            </a:r>
          </a:p>
          <a:p>
            <a:pPr marL="0" indent="0" algn="just">
              <a:buNone/>
            </a:pPr>
            <a:endParaRPr lang="fr-FR" sz="2000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FC010BB-8F36-4F84-AF91-9C3CD87F6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81" y="278296"/>
            <a:ext cx="9314805" cy="781878"/>
          </a:xfrm>
        </p:spPr>
        <p:txBody>
          <a:bodyPr>
            <a:normAutofit/>
          </a:bodyPr>
          <a:lstStyle/>
          <a:p>
            <a:r>
              <a:rPr lang="fr-FR" sz="3200" dirty="0"/>
              <a:t>2. Modèles et enquêtes: éléments de définitions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FBD36E-0876-4AA1-9966-A80AEC17E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4417" y="2584174"/>
            <a:ext cx="1908312" cy="189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75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6">
            <a:extLst>
              <a:ext uri="{FF2B5EF4-FFF2-40B4-BE49-F238E27FC236}">
                <a16:creationId xmlns:a16="http://schemas.microsoft.com/office/drawing/2014/main" id="{A0297A69-EDDC-4063-8E96-D49A3C20E8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222" y="838200"/>
            <a:ext cx="8375374" cy="5181599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0DAAC03C-BE90-4E6D-803D-3CEBD6FB8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07" y="291549"/>
            <a:ext cx="9314805" cy="781878"/>
          </a:xfrm>
        </p:spPr>
        <p:txBody>
          <a:bodyPr>
            <a:normAutofit/>
          </a:bodyPr>
          <a:lstStyle/>
          <a:p>
            <a:r>
              <a:rPr lang="fr-FR" sz="3200" dirty="0"/>
              <a:t>2. Modèles et enquêtes: éléments de définitions</a:t>
            </a:r>
          </a:p>
        </p:txBody>
      </p:sp>
    </p:spTree>
    <p:extLst>
      <p:ext uri="{BB962C8B-B14F-4D97-AF65-F5344CB8AC3E}">
        <p14:creationId xmlns:p14="http://schemas.microsoft.com/office/powerpoint/2010/main" val="2496133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4468CF-5434-409E-84D5-21B47D56F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8" y="1288774"/>
            <a:ext cx="9846366" cy="46780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u="sng" dirty="0"/>
              <a:t>Ce que vous avez appris et que vous </a:t>
            </a:r>
            <a:r>
              <a:rPr lang="fr-FR" sz="2400" b="1" u="sng"/>
              <a:t>devez maîtriser :</a:t>
            </a:r>
            <a:endParaRPr lang="fr-FR" sz="2400" b="1" u="sng" dirty="0"/>
          </a:p>
          <a:p>
            <a:pPr marL="0" indent="0" algn="just">
              <a:buNone/>
            </a:pPr>
            <a:r>
              <a:rPr lang="fr-FR" sz="2000" dirty="0"/>
              <a:t> </a:t>
            </a:r>
          </a:p>
          <a:p>
            <a:pPr algn="just"/>
            <a:r>
              <a:rPr lang="fr-FR" sz="2400" dirty="0"/>
              <a:t>Ce qu’est une corrélation</a:t>
            </a:r>
          </a:p>
          <a:p>
            <a:pPr algn="just"/>
            <a:r>
              <a:rPr lang="fr-FR" sz="2400" dirty="0"/>
              <a:t>Ce qu’est une causalité</a:t>
            </a:r>
          </a:p>
          <a:p>
            <a:pPr algn="just"/>
            <a:r>
              <a:rPr lang="fr-FR" sz="2400" dirty="0"/>
              <a:t>Ce qui différencie une corrélation d’une causalité</a:t>
            </a:r>
          </a:p>
          <a:p>
            <a:pPr algn="just"/>
            <a:r>
              <a:rPr lang="fr-FR" sz="2400" dirty="0"/>
              <a:t>Ce qu’est un modèle et pourquoi il en existe une pluralité (diversité)</a:t>
            </a:r>
          </a:p>
          <a:p>
            <a:pPr algn="just"/>
            <a:r>
              <a:rPr lang="fr-FR" sz="2400" dirty="0"/>
              <a:t> Ce qu’est une enquête</a:t>
            </a:r>
          </a:p>
          <a:p>
            <a:pPr algn="just"/>
            <a:r>
              <a:rPr lang="fr-FR" sz="2400" dirty="0"/>
              <a:t> Ce qu’est une enquête par questionnaire</a:t>
            </a:r>
          </a:p>
          <a:p>
            <a:pPr marL="0" indent="0" algn="ctr">
              <a:buNone/>
            </a:pPr>
            <a:endParaRPr lang="fr-FR" sz="2400" b="1" u="sng" dirty="0"/>
          </a:p>
        </p:txBody>
      </p:sp>
    </p:spTree>
    <p:extLst>
      <p:ext uri="{BB962C8B-B14F-4D97-AF65-F5344CB8AC3E}">
        <p14:creationId xmlns:p14="http://schemas.microsoft.com/office/powerpoint/2010/main" val="250887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F526E5-E93D-42E4-B55C-D76D02FE1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1" y="583096"/>
            <a:ext cx="8930492" cy="808383"/>
          </a:xfrm>
        </p:spPr>
        <p:txBody>
          <a:bodyPr/>
          <a:lstStyle/>
          <a:p>
            <a:pPr algn="just"/>
            <a:r>
              <a:rPr lang="fr-FR" dirty="0"/>
              <a:t>1. </a:t>
            </a:r>
            <a:r>
              <a:rPr lang="fr-FR" sz="3200" dirty="0"/>
              <a:t>Corrélation et causalité: quelle distinction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191EE2-4F8E-4F3D-9D26-8725F8E13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2" y="1620717"/>
            <a:ext cx="9965635" cy="4654188"/>
          </a:xfrm>
        </p:spPr>
        <p:txBody>
          <a:bodyPr>
            <a:normAutofit/>
          </a:bodyPr>
          <a:lstStyle/>
          <a:p>
            <a:pPr algn="just"/>
            <a:r>
              <a:rPr lang="fr-FR" sz="2000" dirty="0"/>
              <a:t>Des chercheurs ont observé l’existence d’un lien entre la proportion de personnes au visage bronzé en février et le prix du logement à Paris. Ils ont remarqué que plus le prix du logement à Paris est élevé, plus la proportion de personnes bronzées en Février qui habitent dans ces logements est forte. </a:t>
            </a:r>
          </a:p>
          <a:p>
            <a:pPr algn="just"/>
            <a:r>
              <a:rPr lang="fr-FR" sz="2000" dirty="0"/>
              <a:t>Le fait d’habiter dans un logement coûteux explique-t-il le fait d’être bronzé en Février ?</a:t>
            </a:r>
          </a:p>
          <a:p>
            <a:pPr algn="just"/>
            <a:endParaRPr lang="fr-FR" dirty="0"/>
          </a:p>
          <a:p>
            <a:pPr algn="just"/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CDF7318-5C96-4469-AB5D-72519949A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513" y="3680832"/>
            <a:ext cx="2749827" cy="241357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13CBA5B-1D42-49BE-B509-FC75F691E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9532" y="3680832"/>
            <a:ext cx="2705896" cy="231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20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123302-CAFC-4B73-BBD4-FB72E4B5A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04" y="331305"/>
            <a:ext cx="8890736" cy="622852"/>
          </a:xfrm>
        </p:spPr>
        <p:txBody>
          <a:bodyPr>
            <a:normAutofit/>
          </a:bodyPr>
          <a:lstStyle/>
          <a:p>
            <a:r>
              <a:rPr lang="fr-FR" sz="3200" dirty="0"/>
              <a:t>1. Corrélation et causalité: quelle distinction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3C2514-EC59-4670-90F4-7499B225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8" y="954158"/>
            <a:ext cx="10084905" cy="510208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2400" b="1" u="sng" dirty="0"/>
              <a:t>Qu’est-ce qu’une corrélation ? Comment distinguez une corrélation positive d’une corrélation négative ?</a:t>
            </a:r>
          </a:p>
          <a:p>
            <a:pPr marL="0" indent="0" algn="ctr">
              <a:buNone/>
            </a:pPr>
            <a:endParaRPr lang="fr-FR" sz="900" b="1" u="sng" dirty="0"/>
          </a:p>
          <a:p>
            <a:pPr algn="just"/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Corrélation:</a:t>
            </a:r>
            <a:r>
              <a:rPr lang="fr-FR" sz="2000" dirty="0"/>
              <a:t> Il y a corrélation lorsqu’on établit un </a:t>
            </a:r>
            <a:r>
              <a:rPr lang="fr-FR" sz="2000" b="1" dirty="0"/>
              <a:t>lien</a:t>
            </a:r>
            <a:r>
              <a:rPr lang="fr-FR" sz="2000" dirty="0"/>
              <a:t> entre deux variables. Par exemple la relation entre le prix du logement à Paris et le fait d’être bronzé en février est une corrélation.</a:t>
            </a:r>
          </a:p>
          <a:p>
            <a:pPr algn="just"/>
            <a:r>
              <a:rPr lang="fr-FR" sz="2000" dirty="0"/>
              <a:t>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Corrélation positive: </a:t>
            </a:r>
            <a:r>
              <a:rPr lang="fr-FR" sz="2000" dirty="0"/>
              <a:t>il y a </a:t>
            </a:r>
            <a:r>
              <a:rPr lang="fr-FR" sz="2000" b="1" dirty="0"/>
              <a:t>corrélation positive</a:t>
            </a:r>
            <a:r>
              <a:rPr lang="fr-FR" sz="2000" dirty="0"/>
              <a:t> si deux variables évoluent dans le même sens : quand l’une baisse, l’autre baisse ou quand l’une augmente l’autre augmente. </a:t>
            </a:r>
          </a:p>
          <a:p>
            <a:pPr algn="just"/>
            <a:r>
              <a:rPr lang="fr-FR" sz="2000" dirty="0"/>
              <a:t> </a:t>
            </a:r>
            <a:r>
              <a:rPr lang="fr-FR" sz="2000" u="sng" dirty="0"/>
              <a:t>Exemple de corrélation positive :</a:t>
            </a:r>
            <a:r>
              <a:rPr lang="fr-FR" sz="2000" dirty="0"/>
              <a:t> Plus on installe de radars sur les bords des autoroutes plus le nombre d’automobilistes qui commettent des excès de vitesse augmente</a:t>
            </a:r>
          </a:p>
          <a:p>
            <a:pPr algn="just"/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Corrélation négative :</a:t>
            </a:r>
            <a:r>
              <a:rPr lang="fr-FR" sz="2000" dirty="0"/>
              <a:t> il y a </a:t>
            </a:r>
            <a:r>
              <a:rPr lang="fr-FR" sz="2000" b="1" dirty="0"/>
              <a:t>corrélation négative </a:t>
            </a:r>
            <a:r>
              <a:rPr lang="fr-FR" sz="2000" dirty="0"/>
              <a:t>lorsque les deux variables varient en sens contraire.</a:t>
            </a:r>
          </a:p>
          <a:p>
            <a:pPr algn="just"/>
            <a:r>
              <a:rPr lang="fr-FR" sz="2000" u="sng" dirty="0"/>
              <a:t>Exemple de corrélation négative:</a:t>
            </a:r>
            <a:r>
              <a:rPr lang="fr-FR" sz="2000" dirty="0"/>
              <a:t> Moins on dort dans un lit plus notre espérance de vie est élevée</a:t>
            </a:r>
            <a:endParaRPr lang="fr-FR" sz="2000" u="sng" dirty="0"/>
          </a:p>
        </p:txBody>
      </p:sp>
    </p:spTree>
    <p:extLst>
      <p:ext uri="{BB962C8B-B14F-4D97-AF65-F5344CB8AC3E}">
        <p14:creationId xmlns:p14="http://schemas.microsoft.com/office/powerpoint/2010/main" val="349083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5A972D-7D1F-410B-B458-B61136C25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89518" cy="662609"/>
          </a:xfrm>
        </p:spPr>
        <p:txBody>
          <a:bodyPr>
            <a:normAutofit/>
          </a:bodyPr>
          <a:lstStyle/>
          <a:p>
            <a:r>
              <a:rPr lang="fr-FR" sz="3200" dirty="0"/>
              <a:t>1. Corrélation et causalité: quelle distinction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720476-F806-459A-AE46-273B6859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72209"/>
            <a:ext cx="9791884" cy="49761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2400" b="1" u="sng" dirty="0"/>
              <a:t>Qu’est-ce qu’une causalité (relation causale) ?</a:t>
            </a:r>
          </a:p>
          <a:p>
            <a:pPr marL="0" indent="0" algn="just">
              <a:buNone/>
            </a:pPr>
            <a:endParaRPr lang="fr-FR" sz="800" b="1" u="sng" dirty="0"/>
          </a:p>
          <a:p>
            <a:pPr algn="just"/>
            <a:r>
              <a:rPr lang="fr-FR" sz="2400" b="1" dirty="0"/>
              <a:t>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Causalité:</a:t>
            </a:r>
            <a:r>
              <a:rPr lang="fr-FR" sz="2000" dirty="0"/>
              <a:t> on dit qu’il existe une relation causale ou causalité entre deux variables A et B, si A est la cause de B ou B est la cause de A. </a:t>
            </a:r>
          </a:p>
          <a:p>
            <a:pPr algn="just"/>
            <a:r>
              <a:rPr lang="fr-FR" sz="2000" u="sng" dirty="0"/>
              <a:t>Exemples de causalités:</a:t>
            </a:r>
            <a:r>
              <a:rPr lang="fr-FR" sz="2000" dirty="0"/>
              <a:t>  l’âge explique la fréquentation du cinéma, la saison explique (en partie) l’évolution de la consommation de glaces.</a:t>
            </a:r>
          </a:p>
          <a:p>
            <a:pPr algn="just"/>
            <a:endParaRPr lang="fr-FR" sz="2000" dirty="0"/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sz="2000" dirty="0">
                <a:solidFill>
                  <a:srgbClr val="FF0000"/>
                </a:solidFill>
              </a:rPr>
              <a:t>Lorsque le chercheur observe une corrélation, il faut qu’il détermine s’il existe une relation causale entre les variables étudiées ainsi que le sens de la causalité =&gt; est-ce A qui implique B ou B qui implique A ? </a:t>
            </a:r>
          </a:p>
          <a:p>
            <a:pPr marL="0" indent="0" algn="just">
              <a:buNone/>
            </a:pP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05CD888-65B4-49C2-870F-6CBF7557C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5027" y="3429000"/>
            <a:ext cx="2625323" cy="173479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03A0ECB-1CBC-437B-8058-28016EE75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355" y="3429000"/>
            <a:ext cx="2625321" cy="173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1B0FFC-C4F4-4CF8-9A3A-F0C9A2EA0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404" y="516835"/>
            <a:ext cx="9142527" cy="834887"/>
          </a:xfrm>
        </p:spPr>
        <p:txBody>
          <a:bodyPr>
            <a:normAutofit/>
          </a:bodyPr>
          <a:lstStyle/>
          <a:p>
            <a:pPr algn="just"/>
            <a:r>
              <a:rPr lang="fr-FR" sz="3200" dirty="0"/>
              <a:t>2. Modèles et enquêtes: éléments de définitions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F5338E-0902-4C24-A3C5-304197E51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768" y="1099930"/>
            <a:ext cx="9310163" cy="4989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u="sng" dirty="0"/>
              <a:t>Comment rendre compte de la réalité ?</a:t>
            </a:r>
          </a:p>
          <a:p>
            <a:pPr marL="0" indent="0" algn="just">
              <a:buNone/>
            </a:pPr>
            <a:r>
              <a:rPr lang="fr-FR" sz="2000" dirty="0"/>
              <a:t>Afin </a:t>
            </a:r>
            <a:r>
              <a:rPr lang="fr-FR" sz="2000" b="1" dirty="0"/>
              <a:t>d’expliquer</a:t>
            </a:r>
            <a:r>
              <a:rPr lang="fr-FR" sz="2000" dirty="0"/>
              <a:t> et de </a:t>
            </a:r>
            <a:r>
              <a:rPr lang="fr-FR" sz="2000" b="1" dirty="0"/>
              <a:t>comprendre</a:t>
            </a:r>
            <a:r>
              <a:rPr lang="fr-FR" sz="2000" dirty="0"/>
              <a:t> la réalité, les chercheurs construisent des </a:t>
            </a: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modèles</a:t>
            </a:r>
            <a:r>
              <a:rPr lang="fr-FR" sz="2000" dirty="0"/>
              <a:t>.</a:t>
            </a:r>
          </a:p>
          <a:p>
            <a:pPr marL="0" indent="0" algn="just">
              <a:buNone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modèle:</a:t>
            </a:r>
            <a:r>
              <a:rPr lang="fr-FR" sz="2000" dirty="0"/>
              <a:t> est une </a:t>
            </a:r>
            <a:r>
              <a:rPr lang="fr-FR" sz="2000" b="1" dirty="0">
                <a:solidFill>
                  <a:srgbClr val="FF0000"/>
                </a:solidFill>
              </a:rPr>
              <a:t>représentation simplifiée et problématisée de la réalité </a:t>
            </a:r>
            <a:r>
              <a:rPr lang="fr-FR" sz="2000" dirty="0"/>
              <a:t>qui repose sur des hypothèses et dont l’objectif est d’expliquer une partie de cette réalité. Les modèles sont constitués de </a:t>
            </a:r>
            <a:r>
              <a:rPr lang="fr-FR" sz="2000" b="1" dirty="0">
                <a:solidFill>
                  <a:srgbClr val="FF0000"/>
                </a:solidFill>
              </a:rPr>
              <a:t>relations de causalité </a:t>
            </a:r>
            <a:r>
              <a:rPr lang="fr-FR" sz="2000" dirty="0"/>
              <a:t>c’est-à-dire de cause à effet</a:t>
            </a:r>
            <a:r>
              <a:rPr lang="fr-FR" dirty="0"/>
              <a:t>.</a:t>
            </a:r>
            <a:endParaRPr lang="fr-FR" sz="2000" dirty="0"/>
          </a:p>
          <a:p>
            <a:pPr marL="0" indent="0" algn="just">
              <a:buNone/>
            </a:pPr>
            <a:r>
              <a:rPr lang="fr-FR" sz="2000" u="sng" dirty="0"/>
              <a:t>Exemple de modèle:</a:t>
            </a:r>
            <a:r>
              <a:rPr lang="fr-FR" sz="2000" dirty="0"/>
              <a:t> la représentation du système respiratoire est un modèle car le chercheur a </a:t>
            </a:r>
            <a:r>
              <a:rPr lang="fr-FR" sz="2000" b="1" dirty="0">
                <a:solidFill>
                  <a:srgbClr val="FF0000"/>
                </a:solidFill>
              </a:rPr>
              <a:t>simplifié la réalité </a:t>
            </a:r>
            <a:r>
              <a:rPr lang="fr-FR" sz="2000" dirty="0"/>
              <a:t>(il n’a pas représenté l’ensemble du corps humain) pour rendre compte d’une partie (« facette ») de la réalité (expliquer et comprendre le fonctionnement du système respiratoire).</a:t>
            </a:r>
          </a:p>
          <a:p>
            <a:pPr marL="0" indent="0" algn="ctr">
              <a:buNone/>
            </a:pPr>
            <a:r>
              <a:rPr lang="fr-FR" dirty="0"/>
              <a:t>« </a:t>
            </a:r>
            <a:r>
              <a:rPr lang="fr-FR" sz="2000" i="1" dirty="0"/>
              <a:t>Un modèle se concentre sur des </a:t>
            </a:r>
            <a:r>
              <a:rPr lang="fr-FR" sz="2000" b="1" i="1" u="sng" dirty="0"/>
              <a:t>causes</a:t>
            </a:r>
            <a:r>
              <a:rPr lang="fr-FR" sz="2000" i="1" dirty="0"/>
              <a:t> particulières et cherche à mettre en évidence comment elles produisent leurs effets à travers le système » D.Rodrik</a:t>
            </a:r>
            <a:r>
              <a:rPr lang="fr-FR" sz="2000" b="1" i="1" u="sng" dirty="0"/>
              <a:t> </a:t>
            </a:r>
            <a:endParaRPr lang="fr-FR" sz="2000" i="1" dirty="0"/>
          </a:p>
          <a:p>
            <a:pPr marL="0" indent="0" algn="just">
              <a:buNone/>
            </a:pP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A47F110-4D24-4546-93FE-BCC40DC39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348" y="2955234"/>
            <a:ext cx="2462883" cy="19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9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33B30F-D473-4D59-8220-380FF1845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02" y="1823803"/>
            <a:ext cx="8869598" cy="45173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u="sng" dirty="0"/>
              <a:t>Les modèles: expliquer et comprendre la réalité</a:t>
            </a:r>
          </a:p>
          <a:p>
            <a:pPr marL="0" indent="0" algn="just">
              <a:buNone/>
            </a:pPr>
            <a:endParaRPr lang="fr-FR" sz="2400" b="1" u="sng" dirty="0"/>
          </a:p>
          <a:p>
            <a:pPr marL="0" indent="0" algn="just">
              <a:buNone/>
            </a:pPr>
            <a:endParaRPr lang="fr-FR" sz="2400" b="1" u="sng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17A3E9E-A7C1-465D-834C-A3F844D1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404" y="516835"/>
            <a:ext cx="9142527" cy="834887"/>
          </a:xfrm>
        </p:spPr>
        <p:txBody>
          <a:bodyPr>
            <a:normAutofit/>
          </a:bodyPr>
          <a:lstStyle/>
          <a:p>
            <a:pPr algn="just"/>
            <a:r>
              <a:rPr lang="fr-FR" sz="3200" dirty="0"/>
              <a:t>2. Modèles et enquêtes: éléments de définitions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7FEEB69-54CD-44F7-824E-2DD4AB18B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626" y="2803649"/>
            <a:ext cx="5526157" cy="255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89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F6F1F1-368F-49EF-AB5C-C48000DD5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1" y="543339"/>
            <a:ext cx="9023257" cy="768626"/>
          </a:xfrm>
        </p:spPr>
        <p:txBody>
          <a:bodyPr>
            <a:normAutofit/>
          </a:bodyPr>
          <a:lstStyle/>
          <a:p>
            <a:r>
              <a:rPr lang="fr-FR" sz="3200" dirty="0"/>
              <a:t>2. Modèles et enquêtes: éléments de définitions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71F8A-6959-44B8-BEE4-47D44AAA4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0" y="1311966"/>
            <a:ext cx="10482471" cy="5002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u="sng" dirty="0"/>
              <a:t>(1) Pourquoi existe-t-il une pluralité (diversité) de modèles ? </a:t>
            </a:r>
          </a:p>
          <a:p>
            <a:pPr marL="0" indent="0" algn="ctr">
              <a:buNone/>
            </a:pPr>
            <a:endParaRPr lang="fr-FR" sz="800" dirty="0"/>
          </a:p>
          <a:p>
            <a:pPr marL="0" indent="0" algn="just">
              <a:buNone/>
            </a:pPr>
            <a:r>
              <a:rPr lang="fr-FR" sz="2000" dirty="0"/>
              <a:t>La construction des modèles dépend des questions que les chercheurs se posent. Autrement dit,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questions différentes </a:t>
            </a:r>
            <a:r>
              <a:rPr lang="fr-FR" sz="2000" dirty="0"/>
              <a:t>nécessitent l’élaboration de modèles différents</a:t>
            </a:r>
            <a:r>
              <a:rPr lang="fr-FR" dirty="0"/>
              <a:t>. </a:t>
            </a:r>
          </a:p>
          <a:p>
            <a:pPr marL="0" indent="0" algn="just">
              <a:buNone/>
            </a:pPr>
            <a:r>
              <a:rPr lang="fr-FR" sz="2000" u="sng" dirty="0"/>
              <a:t>Exemple :</a:t>
            </a:r>
            <a:r>
              <a:rPr lang="fr-FR" sz="2000" dirty="0"/>
              <a:t> Les cartographes construisent des cartes (modèles) différentes en fonction de ce qu’ils cherchent à mettre en évidence: carte de France, carte de Venise, carte de la route des vins en PACA…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AD8F004-69F7-4FEC-B265-36675F196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21" y="4225066"/>
            <a:ext cx="2198570" cy="184156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177F8A2-B4C2-4DA2-BF40-56F4FDBAE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6136" y="4225066"/>
            <a:ext cx="2629864" cy="184156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4F4A798-0077-4410-890A-5715C3BC9A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7718" y="4225066"/>
            <a:ext cx="2364821" cy="184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62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6E386A-F6DD-4E0E-85B9-07C3B9307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85" y="543339"/>
            <a:ext cx="9116023" cy="901148"/>
          </a:xfrm>
        </p:spPr>
        <p:txBody>
          <a:bodyPr>
            <a:normAutofit/>
          </a:bodyPr>
          <a:lstStyle/>
          <a:p>
            <a:pPr algn="just"/>
            <a:r>
              <a:rPr lang="fr-FR" sz="3200" dirty="0"/>
              <a:t>2. Modèles et enquêtes: éléments de définitions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541A5F-8E30-467D-BB85-22E1E1743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9" y="1484244"/>
            <a:ext cx="7301948" cy="42009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u="sng" dirty="0"/>
              <a:t>(2) Pourquoi existe-t-il une pluralité de modèles ?</a:t>
            </a:r>
          </a:p>
          <a:p>
            <a:pPr marL="0" indent="0" algn="just">
              <a:buNone/>
            </a:pPr>
            <a:endParaRPr lang="fr-FR" sz="800" dirty="0"/>
          </a:p>
          <a:p>
            <a:pPr marL="0" indent="0" algn="just">
              <a:buNone/>
            </a:pPr>
            <a:r>
              <a:rPr lang="fr-FR" sz="2000" dirty="0"/>
              <a:t>Un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même objet </a:t>
            </a:r>
            <a:r>
              <a:rPr lang="fr-FR" sz="2000" dirty="0"/>
              <a:t>peut conduire à l’élaboration de modèles différents.</a:t>
            </a:r>
          </a:p>
          <a:p>
            <a:pPr marL="0" indent="0" algn="just">
              <a:buNone/>
            </a:pPr>
            <a:r>
              <a:rPr lang="fr-FR" sz="2000" b="1" u="sng" dirty="0"/>
              <a:t>Exemple:</a:t>
            </a:r>
            <a:r>
              <a:rPr lang="fr-FR" sz="2000" dirty="0"/>
              <a:t> lorsqu’un individu se rend chez un ophtalmologiste parce que ses yeux le font souffrir, quel modèle celui-ci (l’ophtalmologiste) va-t-il mobiliser ? Il peut utiliser le modèle suivant lequel:</a:t>
            </a:r>
          </a:p>
          <a:p>
            <a:pPr algn="just">
              <a:buFontTx/>
              <a:buChar char="-"/>
            </a:pPr>
            <a:r>
              <a:rPr lang="fr-FR" sz="2000" dirty="0"/>
              <a:t>la correction (lentille/lunette) n’est pas adaptée à la vue de son patient (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modèle 1</a:t>
            </a:r>
            <a:r>
              <a:rPr lang="fr-FR" sz="2000" dirty="0"/>
              <a:t>), </a:t>
            </a:r>
          </a:p>
          <a:p>
            <a:pPr algn="just">
              <a:buFontTx/>
              <a:buChar char="-"/>
            </a:pPr>
            <a:r>
              <a:rPr lang="fr-FR" sz="2000" dirty="0"/>
              <a:t>son patient à une infection de l’œil (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modèle 2</a:t>
            </a:r>
            <a:r>
              <a:rPr lang="fr-FR" sz="2000" dirty="0"/>
              <a:t>).</a:t>
            </a:r>
            <a:endParaRPr lang="fr-FR" sz="800" b="1" u="sng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3120141-E96B-426D-B80D-5C93318F9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641" y="2309607"/>
            <a:ext cx="4013508" cy="205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716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6E386A-F6DD-4E0E-85B9-07C3B9307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85" y="543339"/>
            <a:ext cx="9116023" cy="901148"/>
          </a:xfrm>
        </p:spPr>
        <p:txBody>
          <a:bodyPr>
            <a:normAutofit/>
          </a:bodyPr>
          <a:lstStyle/>
          <a:p>
            <a:pPr algn="just"/>
            <a:r>
              <a:rPr lang="fr-FR" sz="3200" dirty="0"/>
              <a:t>2. Modèles et enquêtes: éléments de définitions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541A5F-8E30-467D-BB85-22E1E1743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484243"/>
            <a:ext cx="8599189" cy="5247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u="sng" dirty="0"/>
              <a:t>(3) Pourquoi existe-t-il une pluralité de modèles ?</a:t>
            </a:r>
          </a:p>
          <a:p>
            <a:pPr marL="0" indent="0" algn="just">
              <a:buNone/>
            </a:pPr>
            <a:endParaRPr lang="fr-FR" sz="800" dirty="0"/>
          </a:p>
          <a:p>
            <a:pPr marL="0" indent="0" algn="just">
              <a:buNone/>
            </a:pPr>
            <a:r>
              <a:rPr lang="fr-FR" sz="2000" dirty="0"/>
              <a:t>Les modèles dépendent du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contexte</a:t>
            </a:r>
            <a:r>
              <a:rPr lang="fr-FR" sz="2000" dirty="0"/>
              <a:t> dans lequel ils ont été construit. Autrement dit, un modèle peut être valable dans un </a:t>
            </a:r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contexte</a:t>
            </a:r>
            <a:r>
              <a:rPr lang="fr-FR" sz="2000" dirty="0"/>
              <a:t> (époque, pays…) </a:t>
            </a:r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sous certaines conditions </a:t>
            </a:r>
            <a:r>
              <a:rPr lang="fr-FR" sz="2000" dirty="0"/>
              <a:t>et ne plus l’être si le contexte change.</a:t>
            </a:r>
          </a:p>
          <a:p>
            <a:pPr marL="0" indent="0" algn="just">
              <a:buNone/>
            </a:pPr>
            <a:endParaRPr lang="fr-FR" sz="2000" b="1" u="sng" dirty="0"/>
          </a:p>
          <a:p>
            <a:pPr marL="0" indent="0" algn="just">
              <a:buNone/>
            </a:pPr>
            <a:r>
              <a:rPr lang="fr-FR" sz="2000" b="1" u="sng" dirty="0"/>
              <a:t>Exemple:</a:t>
            </a:r>
            <a:r>
              <a:rPr lang="fr-FR" sz="2000" dirty="0"/>
              <a:t> Les cartes de France ont évolué dans le temps.</a:t>
            </a:r>
            <a:endParaRPr lang="fr-FR" sz="2000" b="1" u="sng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CFFE3CD-C8C8-4778-8F91-96AB7668A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180" y="3246785"/>
            <a:ext cx="3685577" cy="311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5463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845</Words>
  <Application>Microsoft Office PowerPoint</Application>
  <PresentationFormat>Grand écran</PresentationFormat>
  <Paragraphs>76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Facette</vt:lpstr>
      <vt:lpstr> TD Comment les économistes, les sociologues et les politistes travaillent-ils et raisonnent-ils ?</vt:lpstr>
      <vt:lpstr>1. Corrélation et causalité: quelle distinction ?</vt:lpstr>
      <vt:lpstr>1. Corrélation et causalité: quelle distinction ?</vt:lpstr>
      <vt:lpstr>1. Corrélation et causalité: quelle distinction ?</vt:lpstr>
      <vt:lpstr>2. Modèles et enquêtes: éléments de définitions</vt:lpstr>
      <vt:lpstr>2. Modèles et enquêtes: éléments de définitions</vt:lpstr>
      <vt:lpstr>2. Modèles et enquêtes: éléments de définitions</vt:lpstr>
      <vt:lpstr>2. Modèles et enquêtes: éléments de définitions</vt:lpstr>
      <vt:lpstr>2. Modèles et enquêtes: éléments de définitions</vt:lpstr>
      <vt:lpstr>2. Modèles et enquêtes: éléments de définitions</vt:lpstr>
      <vt:lpstr>2. Modèles et enquêtes: éléments de définitions</vt:lpstr>
      <vt:lpstr>2. Modèles et enquêtes: éléments de définitions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TD: Comment les économistes, les sociologues et les politistes travaillent-ils et raisonnent-ils ?</dc:title>
  <dc:creator>Margaux Osenda</dc:creator>
  <cp:lastModifiedBy>Philippe Froissart</cp:lastModifiedBy>
  <cp:revision>28</cp:revision>
  <dcterms:created xsi:type="dcterms:W3CDTF">2019-06-14T15:53:58Z</dcterms:created>
  <dcterms:modified xsi:type="dcterms:W3CDTF">2019-06-26T08:20:35Z</dcterms:modified>
</cp:coreProperties>
</file>