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1" r:id="rId2"/>
    <p:sldId id="273" r:id="rId3"/>
    <p:sldId id="272" r:id="rId4"/>
    <p:sldId id="276" r:id="rId5"/>
    <p:sldId id="275" r:id="rId6"/>
    <p:sldId id="274" r:id="rId7"/>
    <p:sldId id="279" r:id="rId8"/>
    <p:sldId id="278" r:id="rId9"/>
    <p:sldId id="277" r:id="rId10"/>
    <p:sldId id="280" r:id="rId11"/>
    <p:sldId id="286" r:id="rId12"/>
    <p:sldId id="281" r:id="rId13"/>
    <p:sldId id="282" r:id="rId14"/>
    <p:sldId id="283" r:id="rId15"/>
    <p:sldId id="289" r:id="rId16"/>
    <p:sldId id="284" r:id="rId17"/>
    <p:sldId id="285" r:id="rId18"/>
    <p:sldId id="287" r:id="rId19"/>
    <p:sldId id="288" r:id="rId20"/>
    <p:sldId id="290" r:id="rId21"/>
    <p:sldId id="26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E3B0E-46E7-4D20-B61A-721EE13EFBC6}" type="datetimeFigureOut">
              <a:rPr lang="fr-FR" smtClean="0"/>
              <a:t>13/06/2019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7DFF9-0290-45DC-9F78-A29B80DF2AD0}" type="slidenum">
              <a:rPr lang="fr-FR" smtClean="0"/>
              <a:t>‹N°›</a:t>
            </a:fld>
            <a:endParaRPr lang="fr-FR"/>
          </a:p>
        </p:txBody>
      </p:sp>
    </p:spTree>
    <p:extLst>
      <p:ext uri="{BB962C8B-B14F-4D97-AF65-F5344CB8AC3E}">
        <p14:creationId xmlns:p14="http://schemas.microsoft.com/office/powerpoint/2010/main" val="87177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a:t>
            </a:fld>
            <a:endParaRPr lang="fr-FR"/>
          </a:p>
        </p:txBody>
      </p:sp>
    </p:spTree>
    <p:extLst>
      <p:ext uri="{BB962C8B-B14F-4D97-AF65-F5344CB8AC3E}">
        <p14:creationId xmlns:p14="http://schemas.microsoft.com/office/powerpoint/2010/main" val="178973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10</a:t>
            </a:fld>
            <a:endParaRPr lang="fr-FR"/>
          </a:p>
        </p:txBody>
      </p:sp>
    </p:spTree>
    <p:extLst>
      <p:ext uri="{BB962C8B-B14F-4D97-AF65-F5344CB8AC3E}">
        <p14:creationId xmlns:p14="http://schemas.microsoft.com/office/powerpoint/2010/main" val="1453758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11</a:t>
            </a:fld>
            <a:endParaRPr lang="fr-FR"/>
          </a:p>
        </p:txBody>
      </p:sp>
    </p:spTree>
    <p:extLst>
      <p:ext uri="{BB962C8B-B14F-4D97-AF65-F5344CB8AC3E}">
        <p14:creationId xmlns:p14="http://schemas.microsoft.com/office/powerpoint/2010/main" val="1525648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12</a:t>
            </a:fld>
            <a:endParaRPr lang="fr-FR"/>
          </a:p>
        </p:txBody>
      </p:sp>
    </p:spTree>
    <p:extLst>
      <p:ext uri="{BB962C8B-B14F-4D97-AF65-F5344CB8AC3E}">
        <p14:creationId xmlns:p14="http://schemas.microsoft.com/office/powerpoint/2010/main" val="1313190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13</a:t>
            </a:fld>
            <a:endParaRPr lang="fr-FR"/>
          </a:p>
        </p:txBody>
      </p:sp>
    </p:spTree>
    <p:extLst>
      <p:ext uri="{BB962C8B-B14F-4D97-AF65-F5344CB8AC3E}">
        <p14:creationId xmlns:p14="http://schemas.microsoft.com/office/powerpoint/2010/main" val="2071124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14</a:t>
            </a:fld>
            <a:endParaRPr lang="fr-FR"/>
          </a:p>
        </p:txBody>
      </p:sp>
    </p:spTree>
    <p:extLst>
      <p:ext uri="{BB962C8B-B14F-4D97-AF65-F5344CB8AC3E}">
        <p14:creationId xmlns:p14="http://schemas.microsoft.com/office/powerpoint/2010/main" val="567458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15</a:t>
            </a:fld>
            <a:endParaRPr lang="fr-FR"/>
          </a:p>
        </p:txBody>
      </p:sp>
    </p:spTree>
    <p:extLst>
      <p:ext uri="{BB962C8B-B14F-4D97-AF65-F5344CB8AC3E}">
        <p14:creationId xmlns:p14="http://schemas.microsoft.com/office/powerpoint/2010/main" val="890609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16</a:t>
            </a:fld>
            <a:endParaRPr lang="fr-FR"/>
          </a:p>
        </p:txBody>
      </p:sp>
    </p:spTree>
    <p:extLst>
      <p:ext uri="{BB962C8B-B14F-4D97-AF65-F5344CB8AC3E}">
        <p14:creationId xmlns:p14="http://schemas.microsoft.com/office/powerpoint/2010/main" val="2192572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17</a:t>
            </a:fld>
            <a:endParaRPr lang="fr-FR"/>
          </a:p>
        </p:txBody>
      </p:sp>
    </p:spTree>
    <p:extLst>
      <p:ext uri="{BB962C8B-B14F-4D97-AF65-F5344CB8AC3E}">
        <p14:creationId xmlns:p14="http://schemas.microsoft.com/office/powerpoint/2010/main" val="107903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18</a:t>
            </a:fld>
            <a:endParaRPr lang="fr-FR"/>
          </a:p>
        </p:txBody>
      </p:sp>
    </p:spTree>
    <p:extLst>
      <p:ext uri="{BB962C8B-B14F-4D97-AF65-F5344CB8AC3E}">
        <p14:creationId xmlns:p14="http://schemas.microsoft.com/office/powerpoint/2010/main" val="1617581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19</a:t>
            </a:fld>
            <a:endParaRPr lang="fr-FR"/>
          </a:p>
        </p:txBody>
      </p:sp>
    </p:spTree>
    <p:extLst>
      <p:ext uri="{BB962C8B-B14F-4D97-AF65-F5344CB8AC3E}">
        <p14:creationId xmlns:p14="http://schemas.microsoft.com/office/powerpoint/2010/main" val="2355747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2</a:t>
            </a:fld>
            <a:endParaRPr lang="fr-FR"/>
          </a:p>
        </p:txBody>
      </p:sp>
    </p:spTree>
    <p:extLst>
      <p:ext uri="{BB962C8B-B14F-4D97-AF65-F5344CB8AC3E}">
        <p14:creationId xmlns:p14="http://schemas.microsoft.com/office/powerpoint/2010/main" val="2033631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20</a:t>
            </a:fld>
            <a:endParaRPr lang="fr-FR"/>
          </a:p>
        </p:txBody>
      </p:sp>
    </p:spTree>
    <p:extLst>
      <p:ext uri="{BB962C8B-B14F-4D97-AF65-F5344CB8AC3E}">
        <p14:creationId xmlns:p14="http://schemas.microsoft.com/office/powerpoint/2010/main" val="1350514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21</a:t>
            </a:fld>
            <a:endParaRPr lang="fr-FR"/>
          </a:p>
        </p:txBody>
      </p:sp>
    </p:spTree>
    <p:extLst>
      <p:ext uri="{BB962C8B-B14F-4D97-AF65-F5344CB8AC3E}">
        <p14:creationId xmlns:p14="http://schemas.microsoft.com/office/powerpoint/2010/main" val="4150104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3</a:t>
            </a:fld>
            <a:endParaRPr lang="fr-FR"/>
          </a:p>
        </p:txBody>
      </p:sp>
    </p:spTree>
    <p:extLst>
      <p:ext uri="{BB962C8B-B14F-4D97-AF65-F5344CB8AC3E}">
        <p14:creationId xmlns:p14="http://schemas.microsoft.com/office/powerpoint/2010/main" val="2489468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4</a:t>
            </a:fld>
            <a:endParaRPr lang="fr-FR"/>
          </a:p>
        </p:txBody>
      </p:sp>
    </p:spTree>
    <p:extLst>
      <p:ext uri="{BB962C8B-B14F-4D97-AF65-F5344CB8AC3E}">
        <p14:creationId xmlns:p14="http://schemas.microsoft.com/office/powerpoint/2010/main" val="2159893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5</a:t>
            </a:fld>
            <a:endParaRPr lang="fr-FR"/>
          </a:p>
        </p:txBody>
      </p:sp>
    </p:spTree>
    <p:extLst>
      <p:ext uri="{BB962C8B-B14F-4D97-AF65-F5344CB8AC3E}">
        <p14:creationId xmlns:p14="http://schemas.microsoft.com/office/powerpoint/2010/main" val="122348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6</a:t>
            </a:fld>
            <a:endParaRPr lang="fr-FR"/>
          </a:p>
        </p:txBody>
      </p:sp>
    </p:spTree>
    <p:extLst>
      <p:ext uri="{BB962C8B-B14F-4D97-AF65-F5344CB8AC3E}">
        <p14:creationId xmlns:p14="http://schemas.microsoft.com/office/powerpoint/2010/main" val="2844936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7</a:t>
            </a:fld>
            <a:endParaRPr lang="fr-FR"/>
          </a:p>
        </p:txBody>
      </p:sp>
    </p:spTree>
    <p:extLst>
      <p:ext uri="{BB962C8B-B14F-4D97-AF65-F5344CB8AC3E}">
        <p14:creationId xmlns:p14="http://schemas.microsoft.com/office/powerpoint/2010/main" val="3559006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8</a:t>
            </a:fld>
            <a:endParaRPr lang="fr-FR"/>
          </a:p>
        </p:txBody>
      </p:sp>
    </p:spTree>
    <p:extLst>
      <p:ext uri="{BB962C8B-B14F-4D97-AF65-F5344CB8AC3E}">
        <p14:creationId xmlns:p14="http://schemas.microsoft.com/office/powerpoint/2010/main" val="1740601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7C7DFF9-0290-45DC-9F78-A29B80DF2AD0}" type="slidenum">
              <a:rPr lang="fr-FR" smtClean="0"/>
              <a:t>9</a:t>
            </a:fld>
            <a:endParaRPr lang="fr-FR"/>
          </a:p>
        </p:txBody>
      </p:sp>
    </p:spTree>
    <p:extLst>
      <p:ext uri="{BB962C8B-B14F-4D97-AF65-F5344CB8AC3E}">
        <p14:creationId xmlns:p14="http://schemas.microsoft.com/office/powerpoint/2010/main" val="3050232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012A780-5493-4C61-8C48-FE3730C496D3}" type="datetimeFigureOut">
              <a:rPr lang="fr-FR" smtClean="0"/>
              <a:pPr/>
              <a:t>13/06/2019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DA1E37-FB63-42CF-A0FB-291FBD0E41C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2A780-5493-4C61-8C48-FE3730C496D3}" type="datetimeFigureOut">
              <a:rPr lang="fr-FR" smtClean="0"/>
              <a:pPr/>
              <a:t>13/06/2019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A1E37-FB63-42CF-A0FB-291FBD0E41C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4" name="Rectangle 13"/>
          <p:cNvSpPr/>
          <p:nvPr/>
        </p:nvSpPr>
        <p:spPr>
          <a:xfrm>
            <a:off x="899592" y="1412776"/>
            <a:ext cx="7272808" cy="4093428"/>
          </a:xfrm>
          <a:prstGeom prst="rect">
            <a:avLst/>
          </a:prstGeom>
        </p:spPr>
        <p:txBody>
          <a:bodyPr wrap="square">
            <a:spAutoFit/>
          </a:bodyPr>
          <a:lstStyle/>
          <a:p>
            <a:r>
              <a:rPr lang="fr-FR" sz="2000" b="1" dirty="0"/>
              <a:t>Niveau:</a:t>
            </a:r>
            <a:r>
              <a:rPr lang="fr-FR" sz="2000" dirty="0"/>
              <a:t> seconde</a:t>
            </a:r>
          </a:p>
          <a:p>
            <a:r>
              <a:rPr lang="fr-FR" sz="2000" dirty="0"/>
              <a:t>Leçon introductive histoire</a:t>
            </a:r>
          </a:p>
          <a:p>
            <a:endParaRPr lang="fr-FR" sz="2000" dirty="0"/>
          </a:p>
          <a:p>
            <a:r>
              <a:rPr lang="fr-FR" sz="2000" b="1" dirty="0"/>
              <a:t>Situation d’apprentissage: </a:t>
            </a:r>
            <a:r>
              <a:rPr lang="fr-FR" sz="2000" dirty="0"/>
              <a:t>classe inversée, travail en groupes collaboratifs</a:t>
            </a:r>
          </a:p>
          <a:p>
            <a:r>
              <a:rPr lang="fr-FR" sz="2000" b="1" dirty="0"/>
              <a:t>Evaluations: </a:t>
            </a:r>
            <a:r>
              <a:rPr lang="fr-FR" sz="2000" dirty="0"/>
              <a:t>par les pairs, évaluation de travail (ENT)</a:t>
            </a:r>
          </a:p>
          <a:p>
            <a:endParaRPr lang="fr-FR" sz="2000" dirty="0"/>
          </a:p>
          <a:p>
            <a:r>
              <a:rPr lang="fr-FR" sz="2000" b="1" dirty="0"/>
              <a:t>Mots clefs</a:t>
            </a:r>
            <a:r>
              <a:rPr lang="fr-FR" sz="2000" dirty="0"/>
              <a:t>: chronologie, périodisation</a:t>
            </a:r>
          </a:p>
          <a:p>
            <a:endParaRPr lang="fr-FR" sz="2000" dirty="0"/>
          </a:p>
          <a:p>
            <a:pPr algn="just"/>
            <a:r>
              <a:rPr lang="fr-FR" sz="2000" b="1" dirty="0"/>
              <a:t>Présentation de la ressource: </a:t>
            </a:r>
            <a:r>
              <a:rPr lang="fr-FR" sz="2000" dirty="0"/>
              <a:t>Proposer aux élèves une première approche de l’analyse critique nécessaire en histoire comme en géographie. Travail en groupe dans le cadre d’îlots.</a:t>
            </a:r>
          </a:p>
          <a:p>
            <a:endParaRPr lang="fr-FR" sz="2000" b="1" dirty="0"/>
          </a:p>
        </p:txBody>
      </p:sp>
    </p:spTree>
    <p:extLst>
      <p:ext uri="{BB962C8B-B14F-4D97-AF65-F5344CB8AC3E}">
        <p14:creationId xmlns:p14="http://schemas.microsoft.com/office/powerpoint/2010/main" val="193004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2049" name="Rectangle 1"/>
          <p:cNvSpPr>
            <a:spLocks noChangeArrowheads="1"/>
          </p:cNvSpPr>
          <p:nvPr/>
        </p:nvSpPr>
        <p:spPr bwMode="auto">
          <a:xfrm>
            <a:off x="467544" y="1165974"/>
            <a:ext cx="8352928"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Calibri" pitchFamily="34" charset="0"/>
                <a:ea typeface="Calibri" pitchFamily="34" charset="0"/>
                <a:cs typeface="FairfieldLTStd-Light"/>
              </a:rPr>
              <a:t>« La périodisation constitue, littéralement, l’opération par laquelle tout un chacun, amateur ou spécialiste, entreprend de découper le temps en périodes ; elle représente, à ce titre, le cœur même de l’activité de l’historien,</a:t>
            </a:r>
            <a:endParaRPr kumimoji="0" lang="fr-FR"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Calibri" pitchFamily="34" charset="0"/>
                <a:ea typeface="Calibri" pitchFamily="34" charset="0"/>
                <a:cs typeface="FairfieldLTStd-Light"/>
              </a:rPr>
              <a:t>Peut-être son geste le plus spécifique. Ainsi, à la question, un brin provocante, que Jacques Le Goff a choisie comme titre de son dernier ouvrage – </a:t>
            </a:r>
            <a:r>
              <a:rPr kumimoji="0" lang="fr-FR" b="0" i="1" u="none" strike="noStrike" cap="none" normalizeH="0" baseline="0" dirty="0">
                <a:ln>
                  <a:noFill/>
                </a:ln>
                <a:solidFill>
                  <a:schemeClr val="tx1"/>
                </a:solidFill>
                <a:effectLst/>
                <a:latin typeface="Calibri" pitchFamily="34" charset="0"/>
                <a:ea typeface="Calibri" pitchFamily="34" charset="0"/>
                <a:cs typeface="FairfieldLTStd-LightItalic"/>
              </a:rPr>
              <a:t>Faut-il vraiment découper l’histoire en tranches </a:t>
            </a:r>
            <a:r>
              <a:rPr kumimoji="0" lang="fr-FR" b="0" i="0" u="none" strike="noStrike" cap="none" normalizeH="0" baseline="0" dirty="0">
                <a:ln>
                  <a:noFill/>
                </a:ln>
                <a:solidFill>
                  <a:schemeClr val="tx1"/>
                </a:solidFill>
                <a:effectLst/>
                <a:latin typeface="Calibri" pitchFamily="34" charset="0"/>
                <a:ea typeface="Calibri" pitchFamily="34" charset="0"/>
                <a:cs typeface="FairfieldLTStd-Light"/>
              </a:rPr>
              <a:t>? – lui-même répond positivement : « On peut donc – et je pense qu’il faut – conserver la périodisation de l’histoire 1 ». Antoine Prost ne dit pas autre chose : l’historien « doit trouver les articulations pertinentes pour découper l’histoire en périodes, c’est-à-dire substituer à la continuité insaisissable du temps une structure signifiante ». Et de conclure : « L’action de périodiser est unanimement légitime et aucun historien ne peut s’en passer 2. » Mais que la périodisation soit consubstantielle à l’activité d’historien ne signifie pas qu’elle n’a pas elle-même une histoire, histoire qu’il importe de bien connaître, fût-ce pour ne pas se laisser abuser </a:t>
            </a:r>
            <a:r>
              <a:rPr kumimoji="0" lang="fr-FR" sz="1200" b="0" i="0" u="none" strike="noStrike" cap="none" normalizeH="0" baseline="0" dirty="0">
                <a:ln>
                  <a:noFill/>
                </a:ln>
                <a:solidFill>
                  <a:schemeClr val="tx1"/>
                </a:solidFill>
                <a:effectLst/>
                <a:latin typeface="Calibri" pitchFamily="34" charset="0"/>
                <a:ea typeface="Calibri" pitchFamily="34" charset="0"/>
                <a:cs typeface="FairfieldLTStd-Light"/>
              </a:rPr>
              <a:t>par </a:t>
            </a:r>
            <a:r>
              <a:rPr kumimoji="0" lang="fr-FR" b="0" i="0" u="none" strike="noStrike" cap="none" normalizeH="0" baseline="0" dirty="0">
                <a:ln>
                  <a:noFill/>
                </a:ln>
                <a:solidFill>
                  <a:schemeClr val="tx1"/>
                </a:solidFill>
                <a:effectLst/>
                <a:latin typeface="Calibri" pitchFamily="34" charset="0"/>
                <a:ea typeface="Calibri" pitchFamily="34" charset="0"/>
                <a:cs typeface="FairfieldLTStd-Light"/>
              </a:rPr>
              <a:t>la fausse évidence des cadres les plus usités aujourd’hui. »</a:t>
            </a:r>
            <a:endParaRPr kumimoji="0" lang="fr-FR"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Calibri" pitchFamily="34" charset="0"/>
                <a:ea typeface="Calibri" pitchFamily="34" charset="0"/>
                <a:cs typeface="Arial,Italic"/>
              </a:rPr>
              <a:t>Leduc Jean</a:t>
            </a:r>
            <a:r>
              <a:rPr kumimoji="0" lang="fr-FR" sz="1200" b="0" i="1" u="none" strike="noStrike" cap="none" normalizeH="0" baseline="0" dirty="0">
                <a:ln>
                  <a:noFill/>
                </a:ln>
                <a:solidFill>
                  <a:schemeClr val="tx1"/>
                </a:solidFill>
                <a:effectLst/>
                <a:latin typeface="Calibri" pitchFamily="34" charset="0"/>
                <a:ea typeface="Calibri" pitchFamily="34" charset="0"/>
                <a:cs typeface="Arial,Italic"/>
              </a:rPr>
              <a:t>, « </a:t>
            </a:r>
            <a:r>
              <a:rPr kumimoji="0" lang="fr-FR" sz="1200" b="0" i="1" u="none" strike="noStrike" cap="none" normalizeH="0" baseline="0" dirty="0">
                <a:ln>
                  <a:noFill/>
                </a:ln>
                <a:solidFill>
                  <a:schemeClr val="tx1"/>
                </a:solidFill>
                <a:effectLst/>
                <a:latin typeface="Calibri" pitchFamily="34" charset="0"/>
                <a:ea typeface="Calibri" pitchFamily="34" charset="0"/>
                <a:cs typeface="MyriadPro-Bold"/>
              </a:rPr>
              <a:t>La construction historique des cadres de la périodisation »</a:t>
            </a:r>
            <a:r>
              <a:rPr kumimoji="0" lang="fr-FR" sz="1200" b="1" i="0" u="none" strike="noStrike" cap="none" normalizeH="0" baseline="0" dirty="0">
                <a:ln>
                  <a:noFill/>
                </a:ln>
                <a:solidFill>
                  <a:schemeClr val="tx1"/>
                </a:solidFill>
                <a:effectLst/>
                <a:latin typeface="Calibri" pitchFamily="34" charset="0"/>
                <a:ea typeface="Calibri" pitchFamily="34" charset="0"/>
                <a:cs typeface="MyriadPro-Bold"/>
              </a:rPr>
              <a:t>, </a:t>
            </a:r>
            <a:r>
              <a:rPr kumimoji="0" lang="fr-FR" sz="1200" b="0" i="1" u="none" strike="noStrike" cap="none" normalizeH="0" baseline="0" dirty="0">
                <a:ln>
                  <a:noFill/>
                </a:ln>
                <a:solidFill>
                  <a:schemeClr val="tx1"/>
                </a:solidFill>
                <a:effectLst/>
                <a:latin typeface="Calibri" pitchFamily="34" charset="0"/>
                <a:ea typeface="Calibri" pitchFamily="34" charset="0"/>
                <a:cs typeface="Arial,Italic"/>
              </a:rPr>
              <a:t>ATALA Cultures et sciences humaines n° 17</a:t>
            </a:r>
            <a:r>
              <a:rPr kumimoji="0" lang="fr-FR" sz="1200" b="0" i="0" u="none" strike="noStrike" cap="none" normalizeH="0" baseline="0" dirty="0">
                <a:ln>
                  <a:noFill/>
                </a:ln>
                <a:solidFill>
                  <a:schemeClr val="tx1"/>
                </a:solidFill>
                <a:effectLst/>
                <a:latin typeface="Calibri" pitchFamily="34" charset="0"/>
                <a:ea typeface="Calibri" pitchFamily="34" charset="0"/>
                <a:cs typeface="Arial,Italic"/>
              </a:rPr>
              <a:t>, «Découper le temps - Actualité de la périodisation en histoire», 2014</a:t>
            </a:r>
            <a:endParaRPr kumimoji="0" lang="fr-FR" sz="12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30044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683568" y="980728"/>
            <a:ext cx="8280920" cy="5355312"/>
          </a:xfrm>
          <a:prstGeom prst="rect">
            <a:avLst/>
          </a:prstGeom>
        </p:spPr>
        <p:txBody>
          <a:bodyPr wrap="square">
            <a:spAutoFit/>
          </a:bodyPr>
          <a:lstStyle/>
          <a:p>
            <a:pPr lvl="0" algn="just" fontAlgn="base">
              <a:spcBef>
                <a:spcPct val="0"/>
              </a:spcBef>
              <a:spcAft>
                <a:spcPct val="0"/>
              </a:spcAft>
            </a:pPr>
            <a:r>
              <a:rPr lang="fr-FR" sz="1600" dirty="0">
                <a:latin typeface="Calibri" pitchFamily="34" charset="0"/>
                <a:ea typeface="Calibri" pitchFamily="34" charset="0"/>
                <a:cs typeface="FairfieldLTStd-Light" charset="0"/>
              </a:rPr>
              <a:t>«</a:t>
            </a:r>
            <a:r>
              <a:rPr lang="fr-FR" dirty="0">
                <a:latin typeface="Calibri" pitchFamily="34" charset="0"/>
                <a:ea typeface="Calibri" pitchFamily="34" charset="0"/>
                <a:cs typeface="FairfieldLTStd-Light" charset="0"/>
              </a:rPr>
              <a:t> Faut-il dater la fin de l’Antiquité de 395 après J.-C., année de la mort de Théodose, le dernier à avoir régné sur l’ensemble de l’Empire romain, ou de 476, lorsque Odoacre dépose Romulus Augustule et renvoie les insignes impériaux à l’empereur de Byzance ? Le Moyen Âge a-t-il pour terme la prise de Constantinople par les Turcs en 1453 (année qui est aussi celle de la bataille de </a:t>
            </a:r>
            <a:r>
              <a:rPr lang="fr-FR" dirty="0" err="1">
                <a:latin typeface="Calibri" pitchFamily="34" charset="0"/>
                <a:ea typeface="Calibri" pitchFamily="34" charset="0"/>
                <a:cs typeface="FairfieldLTStd-Light" charset="0"/>
              </a:rPr>
              <a:t>Castillon</a:t>
            </a:r>
            <a:r>
              <a:rPr lang="fr-FR" dirty="0">
                <a:latin typeface="Calibri" pitchFamily="34" charset="0"/>
                <a:ea typeface="Calibri" pitchFamily="34" charset="0"/>
                <a:cs typeface="FairfieldLTStd-Light" charset="0"/>
              </a:rPr>
              <a:t>, la dernière de la guerre de Cent Ans), en 1492 (chute de Grenade et « découverte » de l’Amérique par Colomb), ou encore la mise au point des caractères mobiles d’imprimerie par Gutenberg en 1454 ?</a:t>
            </a:r>
            <a:endParaRPr lang="fr-FR" dirty="0">
              <a:latin typeface="Arial" pitchFamily="34" charset="0"/>
              <a:cs typeface="Arial" pitchFamily="34" charset="0"/>
            </a:endParaRPr>
          </a:p>
          <a:p>
            <a:pPr lvl="0" algn="just" eaLnBrk="0" fontAlgn="base" hangingPunct="0">
              <a:spcBef>
                <a:spcPct val="0"/>
              </a:spcBef>
              <a:spcAft>
                <a:spcPct val="0"/>
              </a:spcAft>
            </a:pPr>
            <a:r>
              <a:rPr lang="fr-FR" dirty="0">
                <a:latin typeface="Calibri" pitchFamily="34" charset="0"/>
                <a:ea typeface="Calibri" pitchFamily="34" charset="0"/>
                <a:cs typeface="FairfieldLTStd-Light" charset="0"/>
              </a:rPr>
              <a:t>C’est à partir de 1874 que les programmes d’histoire de l’enseignement secondaire français placent en 1789 la fin des Temps modernes, fixée auparavant en 1814 ou 1815. Au demeurant cette date de 1789 n’est pas significative dans d’autres pays : les historiens anglais et américains accordent plus d’importance, pour la transition entre </a:t>
            </a:r>
            <a:r>
              <a:rPr lang="fr-FR" i="1" dirty="0" err="1">
                <a:latin typeface="Calibri" pitchFamily="34" charset="0"/>
                <a:ea typeface="Calibri" pitchFamily="34" charset="0"/>
                <a:cs typeface="FairfieldLTStd-LightItalic" charset="0"/>
              </a:rPr>
              <a:t>Early</a:t>
            </a:r>
            <a:r>
              <a:rPr lang="fr-FR" i="1" dirty="0">
                <a:latin typeface="Calibri" pitchFamily="34" charset="0"/>
                <a:ea typeface="Calibri" pitchFamily="34" charset="0"/>
                <a:cs typeface="FairfieldLTStd-LightItalic" charset="0"/>
              </a:rPr>
              <a:t> modern </a:t>
            </a:r>
            <a:r>
              <a:rPr lang="fr-FR" dirty="0">
                <a:latin typeface="Calibri" pitchFamily="34" charset="0"/>
                <a:ea typeface="Calibri" pitchFamily="34" charset="0"/>
                <a:cs typeface="FairfieldLTStd-Light" charset="0"/>
              </a:rPr>
              <a:t>et </a:t>
            </a:r>
            <a:r>
              <a:rPr lang="fr-FR" i="1" dirty="0" err="1">
                <a:latin typeface="Calibri" pitchFamily="34" charset="0"/>
                <a:ea typeface="Calibri" pitchFamily="34" charset="0"/>
                <a:cs typeface="FairfieldLTStd-LightItalic" charset="0"/>
              </a:rPr>
              <a:t>Late</a:t>
            </a:r>
            <a:r>
              <a:rPr lang="fr-FR" dirty="0">
                <a:latin typeface="Calibri" pitchFamily="34" charset="0"/>
                <a:ea typeface="Calibri" pitchFamily="34" charset="0"/>
                <a:cs typeface="FairfieldLTStd-Light" charset="0"/>
              </a:rPr>
              <a:t> </a:t>
            </a:r>
            <a:r>
              <a:rPr lang="fr-FR" i="1" dirty="0">
                <a:latin typeface="Calibri" pitchFamily="34" charset="0"/>
                <a:ea typeface="Calibri" pitchFamily="34" charset="0"/>
                <a:cs typeface="FairfieldLTStd-LightItalic" charset="0"/>
              </a:rPr>
              <a:t>modern</a:t>
            </a:r>
            <a:r>
              <a:rPr lang="fr-FR" dirty="0">
                <a:latin typeface="Calibri" pitchFamily="34" charset="0"/>
                <a:ea typeface="Calibri" pitchFamily="34" charset="0"/>
                <a:cs typeface="FairfieldLTStd-Light" charset="0"/>
              </a:rPr>
              <a:t>, à la révolution industrielle. En Union soviétique, c’est la révolution d’Octobre 1917 qui séparait époques « moderne » et « contemporaine ». En Chine maoïste, la période « moderne» commençait avec la guerre de l’Opium (qui éclata en 1839) par laquelle la Grande-Bretagne obligea l’empire des Qing à s’ouvrir au commerce international et la période « contemporaine » débutait avec le Mouvement étudiant du 4 mai 1919 en réaction aux prétentions territoriales </a:t>
            </a:r>
            <a:r>
              <a:rPr lang="fr-FR" sz="1600" dirty="0">
                <a:latin typeface="Calibri" pitchFamily="34" charset="0"/>
                <a:ea typeface="Calibri" pitchFamily="34" charset="0"/>
                <a:cs typeface="FairfieldLTStd-Light" charset="0"/>
              </a:rPr>
              <a:t>japonaises. »</a:t>
            </a:r>
            <a:endParaRPr lang="fr-FR" sz="1050" dirty="0">
              <a:latin typeface="Arial" pitchFamily="34" charset="0"/>
              <a:cs typeface="Arial" pitchFamily="34" charset="0"/>
            </a:endParaRPr>
          </a:p>
          <a:p>
            <a:pPr lvl="0" algn="just" eaLnBrk="0" fontAlgn="base" hangingPunct="0">
              <a:spcBef>
                <a:spcPct val="0"/>
              </a:spcBef>
              <a:spcAft>
                <a:spcPct val="0"/>
              </a:spcAft>
            </a:pPr>
            <a:r>
              <a:rPr lang="fr-FR" sz="1200" dirty="0">
                <a:latin typeface="Calibri" pitchFamily="34" charset="0"/>
                <a:ea typeface="Calibri" pitchFamily="34" charset="0"/>
                <a:cs typeface="Arial,Italic" charset="0"/>
              </a:rPr>
              <a:t>Leduc Jean</a:t>
            </a:r>
            <a:r>
              <a:rPr lang="fr-FR" sz="1200" i="1" dirty="0">
                <a:latin typeface="Calibri" pitchFamily="34" charset="0"/>
                <a:ea typeface="Calibri" pitchFamily="34" charset="0"/>
                <a:cs typeface="Arial,Italic" charset="0"/>
              </a:rPr>
              <a:t>, « </a:t>
            </a:r>
            <a:r>
              <a:rPr lang="fr-FR" sz="1200" i="1" dirty="0">
                <a:latin typeface="Calibri" pitchFamily="34" charset="0"/>
                <a:ea typeface="Calibri" pitchFamily="34" charset="0"/>
                <a:cs typeface="MyriadPro-Bold" charset="0"/>
              </a:rPr>
              <a:t>La construction historique des cadres de la périodisation »</a:t>
            </a:r>
            <a:r>
              <a:rPr lang="fr-FR" sz="1200" b="1" dirty="0">
                <a:latin typeface="Calibri" pitchFamily="34" charset="0"/>
                <a:ea typeface="Calibri" pitchFamily="34" charset="0"/>
                <a:cs typeface="MyriadPro-Bold" charset="0"/>
              </a:rPr>
              <a:t>, </a:t>
            </a:r>
            <a:r>
              <a:rPr lang="fr-FR" sz="1200" i="1" dirty="0">
                <a:latin typeface="Calibri" pitchFamily="34" charset="0"/>
                <a:ea typeface="Calibri" pitchFamily="34" charset="0"/>
                <a:cs typeface="Arial,Italic" charset="0"/>
              </a:rPr>
              <a:t>ATALA Cultures et sciences humaines n° 17</a:t>
            </a:r>
            <a:r>
              <a:rPr lang="fr-FR" sz="1200" dirty="0">
                <a:latin typeface="Calibri" pitchFamily="34" charset="0"/>
                <a:ea typeface="Calibri" pitchFamily="34" charset="0"/>
                <a:cs typeface="Arial,Italic" charset="0"/>
              </a:rPr>
              <a:t>, «Découper le temps - Actualité de la périodisation en histoire», 2014</a:t>
            </a:r>
            <a:endParaRPr lang="fr-FR" sz="1200" dirty="0">
              <a:latin typeface="Arial" pitchFamily="34" charset="0"/>
              <a:cs typeface="Arial" pitchFamily="34" charset="0"/>
            </a:endParaRPr>
          </a:p>
          <a:p>
            <a:pPr lvl="0" eaLnBrk="0" fontAlgn="base" hangingPunct="0">
              <a:spcBef>
                <a:spcPct val="0"/>
              </a:spcBef>
              <a:spcAft>
                <a:spcPct val="0"/>
              </a:spcAft>
            </a:pPr>
            <a:endParaRPr lang="fr-FR" sz="1200" dirty="0">
              <a:latin typeface="Arial" pitchFamily="34" charset="0"/>
              <a:cs typeface="Arial" pitchFamily="34" charset="0"/>
            </a:endParaRPr>
          </a:p>
        </p:txBody>
      </p:sp>
    </p:spTree>
    <p:extLst>
      <p:ext uri="{BB962C8B-B14F-4D97-AF65-F5344CB8AC3E}">
        <p14:creationId xmlns:p14="http://schemas.microsoft.com/office/powerpoint/2010/main" val="1930044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pic>
        <p:nvPicPr>
          <p:cNvPr id="1025" name="Picture 1" descr="C:\Users\frank\Desktop\Documents\Nouveaux programmes 2019\Ressources seconde\Chapitre introductif\period 3.jpg"/>
          <p:cNvPicPr>
            <a:picLocks noChangeAspect="1" noChangeArrowheads="1"/>
          </p:cNvPicPr>
          <p:nvPr/>
        </p:nvPicPr>
        <p:blipFill>
          <a:blip r:embed="rId5" cstate="print"/>
          <a:srcRect/>
          <a:stretch>
            <a:fillRect/>
          </a:stretch>
        </p:blipFill>
        <p:spPr bwMode="auto">
          <a:xfrm>
            <a:off x="624279" y="980728"/>
            <a:ext cx="8534282" cy="4680520"/>
          </a:xfrm>
          <a:prstGeom prst="rect">
            <a:avLst/>
          </a:prstGeom>
          <a:noFill/>
        </p:spPr>
      </p:pic>
    </p:spTree>
    <p:extLst>
      <p:ext uri="{BB962C8B-B14F-4D97-AF65-F5344CB8AC3E}">
        <p14:creationId xmlns:p14="http://schemas.microsoft.com/office/powerpoint/2010/main" val="193004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899592" y="1700808"/>
            <a:ext cx="7848872" cy="4247317"/>
          </a:xfrm>
          <a:prstGeom prst="rect">
            <a:avLst/>
          </a:prstGeom>
        </p:spPr>
        <p:txBody>
          <a:bodyPr wrap="square">
            <a:spAutoFit/>
          </a:bodyPr>
          <a:lstStyle/>
          <a:p>
            <a:r>
              <a:rPr lang="en-US" dirty="0"/>
              <a:t>The Colonial Era (</a:t>
            </a:r>
            <a:r>
              <a:rPr lang="en-US" dirty="0" err="1"/>
              <a:t>ca.1600</a:t>
            </a:r>
            <a:r>
              <a:rPr lang="en-US" dirty="0"/>
              <a:t>-1776): Britain colonizes what will become the United States, up to the Revolution.</a:t>
            </a:r>
          </a:p>
          <a:p>
            <a:r>
              <a:rPr lang="en-US" dirty="0"/>
              <a:t>The Revolutionary Era (1776-1789): The war, followed by the Founders creating a modern republic up until the creation of the Constitution.</a:t>
            </a:r>
          </a:p>
          <a:p>
            <a:r>
              <a:rPr lang="en-US" dirty="0"/>
              <a:t>Constitutional Era (1789-1815): Creation of the Constitution through the War of 1812.  Admittedly, I’m not sure if this is an accepted term or not.  This seems to be another vague era.</a:t>
            </a:r>
          </a:p>
          <a:p>
            <a:r>
              <a:rPr lang="en-US" dirty="0"/>
              <a:t>Era of Good Feelings (1815-1829): An era defined mostly by politics.</a:t>
            </a:r>
          </a:p>
          <a:p>
            <a:r>
              <a:rPr lang="en-US" dirty="0" err="1"/>
              <a:t>Jacksonian</a:t>
            </a:r>
            <a:r>
              <a:rPr lang="en-US" dirty="0"/>
              <a:t> Era (1829-1837): Indian Wars and the democratization of American politics.</a:t>
            </a:r>
          </a:p>
          <a:p>
            <a:r>
              <a:rPr lang="en-US" dirty="0"/>
              <a:t>The Civil War Era (</a:t>
            </a:r>
            <a:r>
              <a:rPr lang="en-US" dirty="0" err="1"/>
              <a:t>1840ish</a:t>
            </a:r>
            <a:r>
              <a:rPr lang="en-US" dirty="0"/>
              <a:t>-1865): Another vague definition encompassing the careers of the people involved in the Civil War and the antebellum south.</a:t>
            </a:r>
          </a:p>
          <a:p>
            <a:r>
              <a:rPr lang="en-US" dirty="0"/>
              <a:t>Reconstruction (1863-1876): Rebuilding the South after the Civil War.</a:t>
            </a:r>
          </a:p>
          <a:p>
            <a:r>
              <a:rPr lang="en-US" dirty="0"/>
              <a:t>Gilded Age (</a:t>
            </a:r>
            <a:r>
              <a:rPr lang="en-US" dirty="0" err="1"/>
              <a:t>1870s</a:t>
            </a:r>
            <a:r>
              <a:rPr lang="en-US" dirty="0"/>
              <a:t>): Lots of political corruption.</a:t>
            </a:r>
          </a:p>
          <a:p>
            <a:r>
              <a:rPr lang="en-US" dirty="0"/>
              <a:t>Indian Wars and Expansion (</a:t>
            </a:r>
            <a:r>
              <a:rPr lang="en-US" dirty="0" err="1"/>
              <a:t>1870s</a:t>
            </a:r>
            <a:r>
              <a:rPr lang="en-US" dirty="0"/>
              <a:t>-1890)</a:t>
            </a:r>
          </a:p>
        </p:txBody>
      </p:sp>
      <p:sp>
        <p:nvSpPr>
          <p:cNvPr id="13" name="ZoneTexte 12"/>
          <p:cNvSpPr txBox="1"/>
          <p:nvPr/>
        </p:nvSpPr>
        <p:spPr>
          <a:xfrm>
            <a:off x="899592" y="980728"/>
            <a:ext cx="7128792" cy="523220"/>
          </a:xfrm>
          <a:prstGeom prst="rect">
            <a:avLst/>
          </a:prstGeom>
          <a:noFill/>
        </p:spPr>
        <p:txBody>
          <a:bodyPr wrap="square" rtlCol="0">
            <a:spAutoFit/>
          </a:bodyPr>
          <a:lstStyle/>
          <a:p>
            <a:r>
              <a:rPr lang="fr-FR" sz="2800" dirty="0"/>
              <a:t>Périodisation de l’histoire des EU</a:t>
            </a:r>
          </a:p>
        </p:txBody>
      </p:sp>
    </p:spTree>
    <p:extLst>
      <p:ext uri="{BB962C8B-B14F-4D97-AF65-F5344CB8AC3E}">
        <p14:creationId xmlns:p14="http://schemas.microsoft.com/office/powerpoint/2010/main" val="1930044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683568" y="1124744"/>
            <a:ext cx="3188886" cy="584775"/>
          </a:xfrm>
          <a:prstGeom prst="rect">
            <a:avLst/>
          </a:prstGeom>
        </p:spPr>
        <p:txBody>
          <a:bodyPr wrap="none">
            <a:spAutoFit/>
          </a:bodyPr>
          <a:lstStyle/>
          <a:p>
            <a:r>
              <a:rPr lang="fr-FR" sz="3200" b="1" dirty="0"/>
              <a:t>Séance 2: </a:t>
            </a:r>
            <a:r>
              <a:rPr lang="fr-FR" sz="3200" b="1" dirty="0">
                <a:solidFill>
                  <a:srgbClr val="FF0000"/>
                </a:solidFill>
              </a:rPr>
              <a:t>1 heure</a:t>
            </a:r>
          </a:p>
        </p:txBody>
      </p:sp>
      <p:sp>
        <p:nvSpPr>
          <p:cNvPr id="13" name="Rectangle 12"/>
          <p:cNvSpPr/>
          <p:nvPr/>
        </p:nvSpPr>
        <p:spPr>
          <a:xfrm>
            <a:off x="539552" y="2274838"/>
            <a:ext cx="8424936" cy="2677656"/>
          </a:xfrm>
          <a:prstGeom prst="rect">
            <a:avLst/>
          </a:prstGeom>
        </p:spPr>
        <p:txBody>
          <a:bodyPr wrap="square">
            <a:spAutoFit/>
          </a:bodyPr>
          <a:lstStyle/>
          <a:p>
            <a:pPr algn="just"/>
            <a:r>
              <a:rPr lang="fr-FR" sz="2400" dirty="0"/>
              <a:t>-Chaque groupe désigne un orateur qui vient présenter le résultat des recherches. On alternera groupe pour la périodisation et groupe contre.</a:t>
            </a:r>
          </a:p>
          <a:p>
            <a:pPr algn="just">
              <a:buFontTx/>
              <a:buChar char="-"/>
            </a:pPr>
            <a:r>
              <a:rPr lang="fr-FR" sz="2400" dirty="0"/>
              <a:t>Deux minutes d’oral par groupe.</a:t>
            </a:r>
          </a:p>
          <a:p>
            <a:pPr algn="just">
              <a:buFontTx/>
              <a:buChar char="-"/>
            </a:pPr>
            <a:r>
              <a:rPr lang="fr-FR" sz="2400" dirty="0"/>
              <a:t>Les élèves prennent des notes pendant les oraux, préparent des questions ou des remarques. </a:t>
            </a:r>
            <a:r>
              <a:rPr lang="fr-FR" sz="2400" dirty="0">
                <a:solidFill>
                  <a:srgbClr val="FF0000"/>
                </a:solidFill>
              </a:rPr>
              <a:t>(15 mn) Pour cette phase les élèves doivent compléter le tableau suivant:</a:t>
            </a:r>
          </a:p>
        </p:txBody>
      </p:sp>
    </p:spTree>
    <p:extLst>
      <p:ext uri="{BB962C8B-B14F-4D97-AF65-F5344CB8AC3E}">
        <p14:creationId xmlns:p14="http://schemas.microsoft.com/office/powerpoint/2010/main" val="193004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graphicFrame>
        <p:nvGraphicFramePr>
          <p:cNvPr id="13" name="Tableau 12"/>
          <p:cNvGraphicFramePr>
            <a:graphicFrameLocks noGrp="1"/>
          </p:cNvGraphicFramePr>
          <p:nvPr/>
        </p:nvGraphicFramePr>
        <p:xfrm>
          <a:off x="1259631" y="1052736"/>
          <a:ext cx="7416825" cy="2880320"/>
        </p:xfrm>
        <a:graphic>
          <a:graphicData uri="http://schemas.openxmlformats.org/drawingml/2006/table">
            <a:tbl>
              <a:tblPr firstRow="1" bandRow="1">
                <a:tableStyleId>{5C22544A-7EE6-4342-B048-85BDC9FD1C3A}</a:tableStyleId>
              </a:tblPr>
              <a:tblGrid>
                <a:gridCol w="2472275">
                  <a:extLst>
                    <a:ext uri="{9D8B030D-6E8A-4147-A177-3AD203B41FA5}">
                      <a16:colId xmlns:a16="http://schemas.microsoft.com/office/drawing/2014/main" val="20000"/>
                    </a:ext>
                  </a:extLst>
                </a:gridCol>
                <a:gridCol w="2472275">
                  <a:extLst>
                    <a:ext uri="{9D8B030D-6E8A-4147-A177-3AD203B41FA5}">
                      <a16:colId xmlns:a16="http://schemas.microsoft.com/office/drawing/2014/main" val="20001"/>
                    </a:ext>
                  </a:extLst>
                </a:gridCol>
                <a:gridCol w="2472275">
                  <a:extLst>
                    <a:ext uri="{9D8B030D-6E8A-4147-A177-3AD203B41FA5}">
                      <a16:colId xmlns:a16="http://schemas.microsoft.com/office/drawing/2014/main" val="20002"/>
                    </a:ext>
                  </a:extLst>
                </a:gridCol>
              </a:tblGrid>
              <a:tr h="720080">
                <a:tc>
                  <a:txBody>
                    <a:bodyPr/>
                    <a:lstStyle/>
                    <a:p>
                      <a:r>
                        <a:rPr lang="fr-FR" dirty="0"/>
                        <a:t>Césures</a:t>
                      </a:r>
                    </a:p>
                  </a:txBody>
                  <a:tcPr/>
                </a:tc>
                <a:tc>
                  <a:txBody>
                    <a:bodyPr/>
                    <a:lstStyle/>
                    <a:p>
                      <a:r>
                        <a:rPr lang="fr-FR" dirty="0"/>
                        <a:t>Arguments</a:t>
                      </a:r>
                      <a:r>
                        <a:rPr lang="fr-FR" baseline="0" dirty="0"/>
                        <a:t> pour</a:t>
                      </a:r>
                      <a:endParaRPr lang="fr-FR" dirty="0"/>
                    </a:p>
                  </a:txBody>
                  <a:tcPr/>
                </a:tc>
                <a:tc>
                  <a:txBody>
                    <a:bodyPr/>
                    <a:lstStyle/>
                    <a:p>
                      <a:r>
                        <a:rPr lang="fr-FR" dirty="0"/>
                        <a:t>Arguments contre</a:t>
                      </a:r>
                    </a:p>
                  </a:txBody>
                  <a:tcPr/>
                </a:tc>
                <a:extLst>
                  <a:ext uri="{0D108BD9-81ED-4DB2-BD59-A6C34878D82A}">
                    <a16:rowId xmlns:a16="http://schemas.microsoft.com/office/drawing/2014/main" val="10000"/>
                  </a:ext>
                </a:extLst>
              </a:tr>
              <a:tr h="720080">
                <a:tc>
                  <a:txBody>
                    <a:bodyPr/>
                    <a:lstStyle/>
                    <a:p>
                      <a:r>
                        <a:rPr lang="fr-FR" dirty="0"/>
                        <a:t>476</a:t>
                      </a: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1"/>
                  </a:ext>
                </a:extLst>
              </a:tr>
              <a:tr h="720080">
                <a:tc>
                  <a:txBody>
                    <a:bodyPr/>
                    <a:lstStyle/>
                    <a:p>
                      <a:r>
                        <a:rPr lang="fr-FR" dirty="0"/>
                        <a:t>1453/1492</a:t>
                      </a:r>
                    </a:p>
                  </a:txBody>
                  <a:tcPr/>
                </a:tc>
                <a:tc>
                  <a:txBody>
                    <a:bodyPr/>
                    <a:lstStyle/>
                    <a:p>
                      <a:endParaRPr lang="fr-FR" dirty="0"/>
                    </a:p>
                  </a:txBody>
                  <a:tcPr/>
                </a:tc>
                <a:tc>
                  <a:txBody>
                    <a:bodyPr/>
                    <a:lstStyle/>
                    <a:p>
                      <a:endParaRPr lang="fr-FR"/>
                    </a:p>
                  </a:txBody>
                  <a:tcPr/>
                </a:tc>
                <a:extLst>
                  <a:ext uri="{0D108BD9-81ED-4DB2-BD59-A6C34878D82A}">
                    <a16:rowId xmlns:a16="http://schemas.microsoft.com/office/drawing/2014/main" val="10002"/>
                  </a:ext>
                </a:extLst>
              </a:tr>
              <a:tr h="720080">
                <a:tc>
                  <a:txBody>
                    <a:bodyPr/>
                    <a:lstStyle/>
                    <a:p>
                      <a:r>
                        <a:rPr lang="fr-FR" dirty="0"/>
                        <a:t>1789</a:t>
                      </a: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3"/>
                  </a:ext>
                </a:extLst>
              </a:tr>
            </a:tbl>
          </a:graphicData>
        </a:graphic>
      </p:graphicFrame>
      <p:sp>
        <p:nvSpPr>
          <p:cNvPr id="14" name="ZoneTexte 13"/>
          <p:cNvSpPr txBox="1"/>
          <p:nvPr/>
        </p:nvSpPr>
        <p:spPr>
          <a:xfrm>
            <a:off x="683568" y="4221088"/>
            <a:ext cx="8136904" cy="830997"/>
          </a:xfrm>
          <a:prstGeom prst="rect">
            <a:avLst/>
          </a:prstGeom>
          <a:noFill/>
        </p:spPr>
        <p:txBody>
          <a:bodyPr wrap="square" rtlCol="0">
            <a:spAutoFit/>
          </a:bodyPr>
          <a:lstStyle/>
          <a:p>
            <a:r>
              <a:rPr lang="fr-FR" sz="2400" dirty="0"/>
              <a:t>Ce tableau pourra être relevé par le professeur pour évaluation de compétences: écoute active, prise de note, etc.</a:t>
            </a:r>
          </a:p>
        </p:txBody>
      </p:sp>
    </p:spTree>
    <p:extLst>
      <p:ext uri="{BB962C8B-B14F-4D97-AF65-F5344CB8AC3E}">
        <p14:creationId xmlns:p14="http://schemas.microsoft.com/office/powerpoint/2010/main" val="1930044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539552" y="1124744"/>
            <a:ext cx="8352928" cy="1938992"/>
          </a:xfrm>
          <a:prstGeom prst="rect">
            <a:avLst/>
          </a:prstGeom>
        </p:spPr>
        <p:txBody>
          <a:bodyPr wrap="square">
            <a:spAutoFit/>
          </a:bodyPr>
          <a:lstStyle/>
          <a:p>
            <a:pPr algn="just">
              <a:buFontTx/>
              <a:buChar char="-"/>
            </a:pPr>
            <a:r>
              <a:rPr lang="fr-FR" sz="2400" dirty="0"/>
              <a:t>Débat contradictoire à partir des arguments avancés. </a:t>
            </a:r>
          </a:p>
          <a:p>
            <a:pPr algn="just">
              <a:buFontTx/>
              <a:buChar char="-"/>
            </a:pPr>
            <a:r>
              <a:rPr lang="fr-FR" sz="2400" dirty="0"/>
              <a:t> Le professeur vient (à-propos) apporter des éléments de réflexion supplémentaires: régimes d’historicité, les trois « temps » de Fernand Braudel, les discontinuités de Michel Foucault, etc. </a:t>
            </a:r>
            <a:r>
              <a:rPr lang="fr-FR" sz="2400" dirty="0">
                <a:solidFill>
                  <a:srgbClr val="FF0000"/>
                </a:solidFill>
              </a:rPr>
              <a:t>(</a:t>
            </a:r>
            <a:r>
              <a:rPr lang="fr-FR" sz="2400" dirty="0" err="1">
                <a:solidFill>
                  <a:srgbClr val="FF0000"/>
                </a:solidFill>
              </a:rPr>
              <a:t>15mn</a:t>
            </a:r>
            <a:r>
              <a:rPr lang="fr-FR" sz="2400" dirty="0">
                <a:solidFill>
                  <a:srgbClr val="FF0000"/>
                </a:solidFill>
              </a:rPr>
              <a:t>)</a:t>
            </a:r>
          </a:p>
        </p:txBody>
      </p:sp>
    </p:spTree>
    <p:extLst>
      <p:ext uri="{BB962C8B-B14F-4D97-AF65-F5344CB8AC3E}">
        <p14:creationId xmlns:p14="http://schemas.microsoft.com/office/powerpoint/2010/main" val="1930044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31745" name="Rectangle 1"/>
          <p:cNvSpPr>
            <a:spLocks noChangeArrowheads="1"/>
          </p:cNvSpPr>
          <p:nvPr/>
        </p:nvSpPr>
        <p:spPr bwMode="auto">
          <a:xfrm>
            <a:off x="755576" y="1209672"/>
            <a:ext cx="770485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000" b="1"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La Méditerranée et le Monde méditerranéen à l'époque de Philippe II</a:t>
            </a:r>
            <a:r>
              <a:rPr kumimoji="0" lang="fr-FR" sz="2000" b="1"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Préface, Colin, 1949, pp. 13-14.</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Ce livre se divise en trois parties, chacune étant en soi un essai d'explication. </a:t>
            </a:r>
            <a:br>
              <a:rPr kumimoji="0" lang="fr-FR" sz="20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br>
            <a:r>
              <a:rPr kumimoji="0" lang="fr-FR" sz="20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La première met en cause une histoire quasi immobile, celle de l'homme dans ses rapports avec le milieu qui l'entoure ; une histoire lente à couler et à se transformer, faite bien souvent de retours insistants, de cycles sans cesse recommencés. […] Au-dessus de cette histoire immobile, une histoire lentement rythmée : [...] une histoire sociale, celle des groupes et des groupements. […] Troisième partie enfin, celle de l'histoire traditionnelle, si l'on veut de l'histoire à la dimension non de l'homme, mais de l'individu, l'histoire événementielle de François Simiand : une agitation de surface, les vagues que les marées soulèvent sur leur puissant mouvement</a:t>
            </a:r>
            <a:endParaRPr kumimoji="0" lang="fr-FR" sz="2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30044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ZoneTexte 9"/>
          <p:cNvSpPr txBox="1"/>
          <p:nvPr/>
        </p:nvSpPr>
        <p:spPr>
          <a:xfrm>
            <a:off x="899592" y="1340768"/>
            <a:ext cx="7920880" cy="1815882"/>
          </a:xfrm>
          <a:prstGeom prst="rect">
            <a:avLst/>
          </a:prstGeom>
          <a:noFill/>
        </p:spPr>
        <p:txBody>
          <a:bodyPr wrap="square" rtlCol="0">
            <a:spAutoFit/>
          </a:bodyPr>
          <a:lstStyle/>
          <a:p>
            <a:pPr algn="just"/>
            <a:r>
              <a:rPr lang="fr-FR" sz="2800" dirty="0"/>
              <a:t>« L’histoire n’est pas un continuum linéaire, elle est une ligne brisée qui voit apparaître ou disparaître des représentations »</a:t>
            </a:r>
          </a:p>
          <a:p>
            <a:pPr algn="just"/>
            <a:r>
              <a:rPr lang="fr-FR" sz="2800" dirty="0"/>
              <a:t>Michel Foucault, </a:t>
            </a:r>
            <a:r>
              <a:rPr lang="fr-FR" sz="2800" i="1" dirty="0"/>
              <a:t>Les mots et les choses, </a:t>
            </a:r>
            <a:r>
              <a:rPr lang="fr-FR" sz="2800" dirty="0"/>
              <a:t>1966.</a:t>
            </a:r>
          </a:p>
        </p:txBody>
      </p:sp>
    </p:spTree>
    <p:extLst>
      <p:ext uri="{BB962C8B-B14F-4D97-AF65-F5344CB8AC3E}">
        <p14:creationId xmlns:p14="http://schemas.microsoft.com/office/powerpoint/2010/main" val="1930044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467544" y="1268760"/>
            <a:ext cx="8424936" cy="2246769"/>
          </a:xfrm>
          <a:prstGeom prst="rect">
            <a:avLst/>
          </a:prstGeom>
        </p:spPr>
        <p:txBody>
          <a:bodyPr wrap="square">
            <a:spAutoFit/>
          </a:bodyPr>
          <a:lstStyle/>
          <a:p>
            <a:pPr algn="just"/>
            <a:r>
              <a:rPr lang="fr-FR" sz="2800" dirty="0"/>
              <a:t>A partir des notes prises par les élèves, écriture commune d’une synthèse reprenant les attendus du programme : « introduire l’idée que le temps a lui-même une histoire et que cette histoire a été soumise à des évolutions, dans le temps et dans l’espace. » </a:t>
            </a:r>
            <a:r>
              <a:rPr lang="fr-FR" sz="2800" dirty="0">
                <a:solidFill>
                  <a:srgbClr val="FF0000"/>
                </a:solidFill>
              </a:rPr>
              <a:t>(20 mn) </a:t>
            </a:r>
          </a:p>
        </p:txBody>
      </p:sp>
    </p:spTree>
    <p:extLst>
      <p:ext uri="{BB962C8B-B14F-4D97-AF65-F5344CB8AC3E}">
        <p14:creationId xmlns:p14="http://schemas.microsoft.com/office/powerpoint/2010/main" val="193004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971600" y="908720"/>
            <a:ext cx="4913781" cy="646331"/>
          </a:xfrm>
          <a:prstGeom prst="rect">
            <a:avLst/>
          </a:prstGeom>
        </p:spPr>
        <p:txBody>
          <a:bodyPr wrap="none">
            <a:spAutoFit/>
          </a:bodyPr>
          <a:lstStyle/>
          <a:p>
            <a:r>
              <a:rPr lang="fr-FR" sz="3600" b="1" u="sng" dirty="0"/>
              <a:t>Ce que dit le programme</a:t>
            </a:r>
          </a:p>
        </p:txBody>
      </p:sp>
      <p:sp>
        <p:nvSpPr>
          <p:cNvPr id="13" name="Rectangle 12"/>
          <p:cNvSpPr/>
          <p:nvPr/>
        </p:nvSpPr>
        <p:spPr>
          <a:xfrm>
            <a:off x="755576" y="1595021"/>
            <a:ext cx="8136904" cy="3785652"/>
          </a:xfrm>
          <a:prstGeom prst="rect">
            <a:avLst/>
          </a:prstGeom>
        </p:spPr>
        <p:txBody>
          <a:bodyPr wrap="square">
            <a:spAutoFit/>
          </a:bodyPr>
          <a:lstStyle/>
          <a:p>
            <a:pPr algn="just"/>
            <a:r>
              <a:rPr lang="fr-FR" sz="2000" dirty="0"/>
              <a:t>« L’introduction est l’occasion de rappeler comment l’histoire a été divisée en quatre grandes périodes, avec, pour marquer chacune d’entre elles, le choix d’une date-clé (476, 1453/1492,1789). On montre que le choix de ces dates qui servent de marqueurs ne va pas de soi : ainsi, on retient 1453 ou 1492 pour les débuts de l’époque moderne, selon ce qu’on souhaite mettre en exergue. Il convient aussi de présenter les formes de périodisation (exemples : dynasties, ères, époques, âges, siècles…). Le but n’est pas de réaliser un inventaire mais d’introduire l’idée que le temps a lui-même une histoire et que cette histoire a été soumise à des évolutions, dans le temps et dans l’espace. </a:t>
            </a:r>
          </a:p>
          <a:p>
            <a:pPr algn="just"/>
            <a:r>
              <a:rPr lang="fr-FR" sz="2000" dirty="0"/>
              <a:t>Une frise chronologique peut être construite puis enrichie au fil de l’année, y compris sous forme numérique. » </a:t>
            </a:r>
          </a:p>
        </p:txBody>
      </p:sp>
    </p:spTree>
    <p:extLst>
      <p:ext uri="{BB962C8B-B14F-4D97-AF65-F5344CB8AC3E}">
        <p14:creationId xmlns:p14="http://schemas.microsoft.com/office/powerpoint/2010/main" val="1930044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467544" y="1268760"/>
            <a:ext cx="8676456" cy="2246769"/>
          </a:xfrm>
          <a:prstGeom prst="rect">
            <a:avLst/>
          </a:prstGeom>
        </p:spPr>
        <p:txBody>
          <a:bodyPr wrap="square">
            <a:spAutoFit/>
          </a:bodyPr>
          <a:lstStyle/>
          <a:p>
            <a:pPr algn="just"/>
            <a:r>
              <a:rPr lang="fr-FR" sz="2800" b="1" dirty="0"/>
              <a:t>Evaluations:</a:t>
            </a:r>
          </a:p>
          <a:p>
            <a:pPr algn="just"/>
            <a:r>
              <a:rPr lang="fr-FR" sz="2800" dirty="0"/>
              <a:t>Il y a plusieurs possibilité d’évaluation sans faire  d’évaluation finale:</a:t>
            </a:r>
          </a:p>
          <a:p>
            <a:pPr algn="just"/>
            <a:r>
              <a:rPr lang="fr-FR" sz="2800" dirty="0"/>
              <a:t>-Le moment de la prise de note peut-être évalué.</a:t>
            </a:r>
          </a:p>
          <a:p>
            <a:pPr algn="just"/>
            <a:r>
              <a:rPr lang="fr-FR" sz="2800" dirty="0"/>
              <a:t>-L’oral peut-être également évalué</a:t>
            </a:r>
          </a:p>
        </p:txBody>
      </p:sp>
    </p:spTree>
    <p:extLst>
      <p:ext uri="{BB962C8B-B14F-4D97-AF65-F5344CB8AC3E}">
        <p14:creationId xmlns:p14="http://schemas.microsoft.com/office/powerpoint/2010/main" val="1930044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404664"/>
            <a:ext cx="7704856" cy="523220"/>
          </a:xfrm>
          <a:prstGeom prst="rect">
            <a:avLst/>
          </a:prstGeom>
          <a:noFill/>
        </p:spPr>
        <p:txBody>
          <a:bodyPr wrap="square" rtlCol="0">
            <a:spAutoFit/>
          </a:bodyPr>
          <a:lstStyle/>
          <a:p>
            <a:r>
              <a:rPr lang="fr-FR" sz="2800" b="1" u="sng" dirty="0"/>
              <a:t>Bibliographie: séquence intro </a:t>
            </a:r>
            <a:r>
              <a:rPr lang="fr-FR" sz="2800" b="1" u="sng" dirty="0" err="1"/>
              <a:t>hist</a:t>
            </a:r>
            <a:r>
              <a:rPr lang="fr-FR" sz="2800" b="1" u="sng" dirty="0"/>
              <a:t>/seconde </a:t>
            </a:r>
          </a:p>
        </p:txBody>
      </p:sp>
      <p:sp>
        <p:nvSpPr>
          <p:cNvPr id="3" name="ZoneTexte 2"/>
          <p:cNvSpPr txBox="1"/>
          <p:nvPr/>
        </p:nvSpPr>
        <p:spPr>
          <a:xfrm>
            <a:off x="0" y="3501008"/>
            <a:ext cx="8136904" cy="677108"/>
          </a:xfrm>
          <a:prstGeom prst="rect">
            <a:avLst/>
          </a:prstGeom>
          <a:noFill/>
        </p:spPr>
        <p:txBody>
          <a:bodyPr wrap="square" rtlCol="0">
            <a:spAutoFit/>
          </a:bodyPr>
          <a:lstStyle/>
          <a:p>
            <a:pPr algn="just"/>
            <a:r>
              <a:rPr lang="fr-FR" b="1" dirty="0" err="1"/>
              <a:t>Hartog</a:t>
            </a:r>
            <a:r>
              <a:rPr lang="fr-FR" b="1" dirty="0"/>
              <a:t> François, </a:t>
            </a:r>
            <a:r>
              <a:rPr lang="fr-FR" b="1" i="1" dirty="0"/>
              <a:t>Régimes </a:t>
            </a:r>
            <a:r>
              <a:rPr lang="fr-FR" sz="2000" b="1" i="1" dirty="0"/>
              <a:t>d’historicité</a:t>
            </a:r>
            <a:r>
              <a:rPr lang="fr-FR" b="1" i="1" dirty="0"/>
              <a:t>. Présentisme et expérience du temps</a:t>
            </a:r>
            <a:r>
              <a:rPr lang="fr-FR" b="1" dirty="0"/>
              <a:t>, </a:t>
            </a:r>
            <a:r>
              <a:rPr lang="fr-FR" dirty="0"/>
              <a:t>Le Seuil, 2003</a:t>
            </a:r>
          </a:p>
        </p:txBody>
      </p:sp>
      <p:sp>
        <p:nvSpPr>
          <p:cNvPr id="5" name="ZoneTexte 4"/>
          <p:cNvSpPr txBox="1"/>
          <p:nvPr/>
        </p:nvSpPr>
        <p:spPr>
          <a:xfrm>
            <a:off x="0" y="4149080"/>
            <a:ext cx="8280920" cy="369332"/>
          </a:xfrm>
          <a:prstGeom prst="rect">
            <a:avLst/>
          </a:prstGeom>
          <a:noFill/>
        </p:spPr>
        <p:txBody>
          <a:bodyPr wrap="square" rtlCol="0">
            <a:spAutoFit/>
          </a:bodyPr>
          <a:lstStyle/>
          <a:p>
            <a:r>
              <a:rPr lang="fr-FR" b="1" dirty="0"/>
              <a:t>Le Goff Jacques, </a:t>
            </a:r>
            <a:r>
              <a:rPr lang="fr-FR" b="1" i="1" dirty="0"/>
              <a:t>Faut-il vraiment couper l’histoire en tranche?, </a:t>
            </a:r>
            <a:r>
              <a:rPr lang="fr-FR" dirty="0"/>
              <a:t>Le Seuil, 2014</a:t>
            </a:r>
          </a:p>
        </p:txBody>
      </p:sp>
      <p:sp>
        <p:nvSpPr>
          <p:cNvPr id="6" name="ZoneTexte 5"/>
          <p:cNvSpPr txBox="1"/>
          <p:nvPr/>
        </p:nvSpPr>
        <p:spPr>
          <a:xfrm>
            <a:off x="0" y="1052736"/>
            <a:ext cx="8496944" cy="923330"/>
          </a:xfrm>
          <a:prstGeom prst="rect">
            <a:avLst/>
          </a:prstGeom>
          <a:noFill/>
        </p:spPr>
        <p:txBody>
          <a:bodyPr wrap="square" rtlCol="0">
            <a:spAutoFit/>
          </a:bodyPr>
          <a:lstStyle/>
          <a:p>
            <a:r>
              <a:rPr lang="fr-FR" b="1" dirty="0"/>
              <a:t>Atala</a:t>
            </a:r>
            <a:r>
              <a:rPr lang="fr-FR" b="1" i="1" dirty="0"/>
              <a:t>. cultures et sciences humaines </a:t>
            </a:r>
            <a:r>
              <a:rPr lang="fr-FR" b="1" dirty="0"/>
              <a:t>n°17 : « Découper le temps. Actualité de la périodisation en histoire » , Stéphane GIBERT, Jean LE </a:t>
            </a:r>
            <a:r>
              <a:rPr lang="fr-FR" b="1" dirty="0" err="1"/>
              <a:t>BIHAN</a:t>
            </a:r>
            <a:r>
              <a:rPr lang="fr-FR" b="1" dirty="0"/>
              <a:t> et Florian </a:t>
            </a:r>
            <a:r>
              <a:rPr lang="fr-FR" b="1" dirty="0" err="1"/>
              <a:t>MAZEL</a:t>
            </a:r>
            <a:r>
              <a:rPr lang="fr-FR" b="1" dirty="0"/>
              <a:t> (</a:t>
            </a:r>
            <a:r>
              <a:rPr lang="fr-FR" b="1" dirty="0" err="1"/>
              <a:t>dir</a:t>
            </a:r>
            <a:r>
              <a:rPr lang="fr-FR" b="1" dirty="0"/>
              <a:t>.), 2014 </a:t>
            </a:r>
          </a:p>
        </p:txBody>
      </p:sp>
      <p:sp>
        <p:nvSpPr>
          <p:cNvPr id="7" name="ZoneTexte 6"/>
          <p:cNvSpPr txBox="1"/>
          <p:nvPr/>
        </p:nvSpPr>
        <p:spPr>
          <a:xfrm>
            <a:off x="0" y="4797152"/>
            <a:ext cx="8964488" cy="646331"/>
          </a:xfrm>
          <a:prstGeom prst="rect">
            <a:avLst/>
          </a:prstGeom>
          <a:noFill/>
        </p:spPr>
        <p:txBody>
          <a:bodyPr wrap="square" rtlCol="0">
            <a:spAutoFit/>
          </a:bodyPr>
          <a:lstStyle/>
          <a:p>
            <a:r>
              <a:rPr lang="fr-FR" dirty="0"/>
              <a:t>https://www.canalu.tv/video/ehess/decouper_l_histoire_qu_est_ce_qu_une_periode_historique.14257</a:t>
            </a:r>
          </a:p>
        </p:txBody>
      </p:sp>
      <p:sp>
        <p:nvSpPr>
          <p:cNvPr id="12" name="ZoneTexte 11"/>
          <p:cNvSpPr txBox="1"/>
          <p:nvPr/>
        </p:nvSpPr>
        <p:spPr>
          <a:xfrm>
            <a:off x="0" y="2060848"/>
            <a:ext cx="7704856" cy="646331"/>
          </a:xfrm>
          <a:prstGeom prst="rect">
            <a:avLst/>
          </a:prstGeom>
          <a:noFill/>
        </p:spPr>
        <p:txBody>
          <a:bodyPr wrap="square" rtlCol="0">
            <a:spAutoFit/>
          </a:bodyPr>
          <a:lstStyle/>
          <a:p>
            <a:r>
              <a:rPr lang="fr-FR" b="1" dirty="0"/>
              <a:t>Braudel Fernand, La Méditerranée et le monde méditerranéen à l'époque de Philippe II , </a:t>
            </a:r>
            <a:r>
              <a:rPr lang="fr-FR" dirty="0"/>
              <a:t>Armand-Colin, 1949</a:t>
            </a:r>
            <a:endParaRPr lang="fr-FR" b="1" dirty="0"/>
          </a:p>
        </p:txBody>
      </p:sp>
      <p:pic>
        <p:nvPicPr>
          <p:cNvPr id="8"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260648"/>
            <a:ext cx="1302271" cy="69823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771800" y="6021288"/>
            <a:ext cx="6120680" cy="523220"/>
          </a:xfrm>
          <a:prstGeom prst="rect">
            <a:avLst/>
          </a:prstGeom>
        </p:spPr>
        <p:txBody>
          <a:bodyPr wrap="square">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805264"/>
            <a:ext cx="746405" cy="698737"/>
          </a:xfrm>
          <a:prstGeom prst="rect">
            <a:avLst/>
          </a:prstGeom>
        </p:spPr>
      </p:pic>
      <p:sp>
        <p:nvSpPr>
          <p:cNvPr id="11" name="ZoneTexte 10"/>
          <p:cNvSpPr txBox="1"/>
          <p:nvPr/>
        </p:nvSpPr>
        <p:spPr>
          <a:xfrm>
            <a:off x="0" y="2780928"/>
            <a:ext cx="7416824" cy="369332"/>
          </a:xfrm>
          <a:prstGeom prst="rect">
            <a:avLst/>
          </a:prstGeom>
          <a:noFill/>
        </p:spPr>
        <p:txBody>
          <a:bodyPr wrap="square" rtlCol="0">
            <a:spAutoFit/>
          </a:bodyPr>
          <a:lstStyle/>
          <a:p>
            <a:r>
              <a:rPr lang="fr-FR" b="1" dirty="0"/>
              <a:t>Michel Foucault, </a:t>
            </a:r>
            <a:r>
              <a:rPr lang="fr-FR" b="1" i="1" dirty="0"/>
              <a:t>Les mots et les choses, </a:t>
            </a:r>
            <a:r>
              <a:rPr lang="fr-FR" b="1" dirty="0"/>
              <a:t>1966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3" name="Rectangle 12"/>
          <p:cNvSpPr/>
          <p:nvPr/>
        </p:nvSpPr>
        <p:spPr>
          <a:xfrm>
            <a:off x="683568" y="2276872"/>
            <a:ext cx="8208912" cy="954107"/>
          </a:xfrm>
          <a:prstGeom prst="rect">
            <a:avLst/>
          </a:prstGeom>
        </p:spPr>
        <p:txBody>
          <a:bodyPr wrap="square">
            <a:spAutoFit/>
          </a:bodyPr>
          <a:lstStyle/>
          <a:p>
            <a:r>
              <a:rPr lang="fr-FR" sz="2800" dirty="0">
                <a:solidFill>
                  <a:srgbClr val="FF0000"/>
                </a:solidFill>
              </a:rPr>
              <a:t>« Faut-il couper l’histoire en tranche? »</a:t>
            </a:r>
          </a:p>
          <a:p>
            <a:r>
              <a:rPr lang="fr-FR" sz="2800" dirty="0">
                <a:solidFill>
                  <a:srgbClr val="FF0000"/>
                </a:solidFill>
              </a:rPr>
              <a:t>Jacques Le Goff</a:t>
            </a:r>
          </a:p>
        </p:txBody>
      </p:sp>
      <p:sp>
        <p:nvSpPr>
          <p:cNvPr id="14" name="Rectangle 13"/>
          <p:cNvSpPr/>
          <p:nvPr/>
        </p:nvSpPr>
        <p:spPr>
          <a:xfrm>
            <a:off x="755576" y="3284984"/>
            <a:ext cx="7560840" cy="3046988"/>
          </a:xfrm>
          <a:prstGeom prst="rect">
            <a:avLst/>
          </a:prstGeom>
        </p:spPr>
        <p:txBody>
          <a:bodyPr wrap="square">
            <a:spAutoFit/>
          </a:bodyPr>
          <a:lstStyle/>
          <a:p>
            <a:pPr algn="just"/>
            <a:r>
              <a:rPr lang="fr-FR" sz="2400" dirty="0"/>
              <a:t>Cette introduction peut conduire à faire faire une frise chronologique par les élèves. </a:t>
            </a:r>
          </a:p>
          <a:p>
            <a:pPr algn="just"/>
            <a:r>
              <a:rPr lang="fr-FR" sz="2400" dirty="0"/>
              <a:t>Or, l’historiographie montre combien les discontinuités sont majeures et que les représentations sociales du temps créent des articulations temporelles particulières (François </a:t>
            </a:r>
            <a:r>
              <a:rPr lang="fr-FR" sz="2400" dirty="0" err="1"/>
              <a:t>Hartog</a:t>
            </a:r>
            <a:r>
              <a:rPr lang="fr-FR" sz="2400" dirty="0"/>
              <a:t>). </a:t>
            </a:r>
          </a:p>
          <a:p>
            <a:pPr algn="just"/>
            <a:r>
              <a:rPr lang="fr-FR" sz="2400" dirty="0"/>
              <a:t>Cette introduction est donc le moment d’introduire une analyse critique de la périodisation canonique. </a:t>
            </a:r>
          </a:p>
        </p:txBody>
      </p:sp>
      <p:sp>
        <p:nvSpPr>
          <p:cNvPr id="15" name="ZoneTexte 14"/>
          <p:cNvSpPr txBox="1"/>
          <p:nvPr/>
        </p:nvSpPr>
        <p:spPr>
          <a:xfrm>
            <a:off x="755576" y="1124744"/>
            <a:ext cx="7992888" cy="954107"/>
          </a:xfrm>
          <a:prstGeom prst="rect">
            <a:avLst/>
          </a:prstGeom>
          <a:noFill/>
        </p:spPr>
        <p:txBody>
          <a:bodyPr wrap="square" rtlCol="0">
            <a:spAutoFit/>
          </a:bodyPr>
          <a:lstStyle/>
          <a:p>
            <a:r>
              <a:rPr lang="fr-FR" sz="2800" b="1" dirty="0"/>
              <a:t>Analyse critique: les enjeux et les modalités d’enseignement dans le cadre du nouveau lycée</a:t>
            </a:r>
          </a:p>
        </p:txBody>
      </p:sp>
    </p:spTree>
    <p:extLst>
      <p:ext uri="{BB962C8B-B14F-4D97-AF65-F5344CB8AC3E}">
        <p14:creationId xmlns:p14="http://schemas.microsoft.com/office/powerpoint/2010/main" val="193004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611560" y="1268760"/>
            <a:ext cx="8280920" cy="2677656"/>
          </a:xfrm>
          <a:prstGeom prst="rect">
            <a:avLst/>
          </a:prstGeom>
        </p:spPr>
        <p:txBody>
          <a:bodyPr wrap="square">
            <a:spAutoFit/>
          </a:bodyPr>
          <a:lstStyle/>
          <a:p>
            <a:pPr algn="just"/>
            <a:r>
              <a:rPr lang="fr-FR" sz="2800" dirty="0"/>
              <a:t>Les élèves sont familiarisés avec la périodisation aux cycles 2 et 3, puis au collège. Toutefois, il n’y a pas encore d’analyses problématisées de la périodisation. Il s’agit donc de considérer la périodisation comme une compétence disciplinaire associée à la problématisation. </a:t>
            </a:r>
          </a:p>
        </p:txBody>
      </p:sp>
    </p:spTree>
    <p:extLst>
      <p:ext uri="{BB962C8B-B14F-4D97-AF65-F5344CB8AC3E}">
        <p14:creationId xmlns:p14="http://schemas.microsoft.com/office/powerpoint/2010/main" val="193004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827584" y="980728"/>
            <a:ext cx="1807674" cy="584775"/>
          </a:xfrm>
          <a:prstGeom prst="rect">
            <a:avLst/>
          </a:prstGeom>
        </p:spPr>
        <p:txBody>
          <a:bodyPr wrap="none">
            <a:spAutoFit/>
          </a:bodyPr>
          <a:lstStyle/>
          <a:p>
            <a:r>
              <a:rPr lang="fr-FR" sz="3200" b="1" u="sng" dirty="0"/>
              <a:t>Objectifs</a:t>
            </a:r>
            <a:r>
              <a:rPr lang="fr-FR" sz="3200" dirty="0"/>
              <a:t>:</a:t>
            </a:r>
          </a:p>
        </p:txBody>
      </p:sp>
      <p:sp>
        <p:nvSpPr>
          <p:cNvPr id="13" name="Rectangle 12"/>
          <p:cNvSpPr/>
          <p:nvPr/>
        </p:nvSpPr>
        <p:spPr>
          <a:xfrm>
            <a:off x="683568" y="1556792"/>
            <a:ext cx="8136904" cy="1815882"/>
          </a:xfrm>
          <a:prstGeom prst="rect">
            <a:avLst/>
          </a:prstGeom>
        </p:spPr>
        <p:txBody>
          <a:bodyPr wrap="square">
            <a:spAutoFit/>
          </a:bodyPr>
          <a:lstStyle/>
          <a:p>
            <a:pPr algn="just"/>
            <a:r>
              <a:rPr lang="fr-FR" sz="2800" dirty="0"/>
              <a:t>Proposer aux élèves une première approche de l’analyse critique nécessaire en histoire comme en géographie. </a:t>
            </a:r>
          </a:p>
          <a:p>
            <a:pPr algn="just"/>
            <a:r>
              <a:rPr lang="fr-FR" sz="2800" dirty="0"/>
              <a:t>Travail en groupe dans le cadre d’îlots.</a:t>
            </a:r>
          </a:p>
        </p:txBody>
      </p:sp>
    </p:spTree>
    <p:extLst>
      <p:ext uri="{BB962C8B-B14F-4D97-AF65-F5344CB8AC3E}">
        <p14:creationId xmlns:p14="http://schemas.microsoft.com/office/powerpoint/2010/main" val="193004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755576" y="1052736"/>
            <a:ext cx="1920526" cy="584775"/>
          </a:xfrm>
          <a:prstGeom prst="rect">
            <a:avLst/>
          </a:prstGeom>
        </p:spPr>
        <p:txBody>
          <a:bodyPr wrap="none">
            <a:spAutoFit/>
          </a:bodyPr>
          <a:lstStyle/>
          <a:p>
            <a:r>
              <a:rPr lang="fr-FR" sz="3200" b="1" u="sng" dirty="0"/>
              <a:t>Capacités:</a:t>
            </a:r>
          </a:p>
        </p:txBody>
      </p:sp>
      <p:sp>
        <p:nvSpPr>
          <p:cNvPr id="15" name="Rectangle 14"/>
          <p:cNvSpPr/>
          <p:nvPr/>
        </p:nvSpPr>
        <p:spPr>
          <a:xfrm>
            <a:off x="683568" y="1844824"/>
            <a:ext cx="7488832" cy="3046988"/>
          </a:xfrm>
          <a:prstGeom prst="rect">
            <a:avLst/>
          </a:prstGeom>
        </p:spPr>
        <p:txBody>
          <a:bodyPr wrap="square">
            <a:spAutoFit/>
          </a:bodyPr>
          <a:lstStyle/>
          <a:p>
            <a:pPr fontAlgn="b"/>
            <a:r>
              <a:rPr lang="fr-FR" sz="2400" b="1" dirty="0">
                <a:solidFill>
                  <a:srgbClr val="000000"/>
                </a:solidFill>
              </a:rPr>
              <a:t>-Identifier et nommer les périodes historiques, les continuités et ruptures historiques.</a:t>
            </a:r>
          </a:p>
          <a:p>
            <a:pPr fontAlgn="b"/>
            <a:r>
              <a:rPr lang="fr-FR" sz="2400" b="1" dirty="0">
                <a:solidFill>
                  <a:srgbClr val="000000"/>
                </a:solidFill>
              </a:rPr>
              <a:t>-Identifier et expliciter les dates et acteurs clefs des grands évènements.</a:t>
            </a:r>
          </a:p>
          <a:p>
            <a:pPr fontAlgn="b"/>
            <a:r>
              <a:rPr lang="fr-FR" sz="2400" b="1" dirty="0">
                <a:solidFill>
                  <a:srgbClr val="000000"/>
                </a:solidFill>
              </a:rPr>
              <a:t>-Mettre un évènement en perspective.</a:t>
            </a:r>
          </a:p>
          <a:p>
            <a:pPr fontAlgn="b"/>
            <a:r>
              <a:rPr lang="fr-FR" sz="2400" b="1" dirty="0">
                <a:solidFill>
                  <a:srgbClr val="000000"/>
                </a:solidFill>
              </a:rPr>
              <a:t>-Procéder à l’analyse critique d’un document selon une approche historique.</a:t>
            </a:r>
          </a:p>
          <a:p>
            <a:pPr fontAlgn="b"/>
            <a:endParaRPr lang="fr-FR" sz="2400" b="1" dirty="0">
              <a:solidFill>
                <a:srgbClr val="000000"/>
              </a:solidFill>
            </a:endParaRPr>
          </a:p>
        </p:txBody>
      </p:sp>
      <p:sp>
        <p:nvSpPr>
          <p:cNvPr id="17" name="Rectangle 16"/>
          <p:cNvSpPr/>
          <p:nvPr/>
        </p:nvSpPr>
        <p:spPr>
          <a:xfrm>
            <a:off x="755576" y="4869160"/>
            <a:ext cx="4540538" cy="461665"/>
          </a:xfrm>
          <a:prstGeom prst="rect">
            <a:avLst/>
          </a:prstGeom>
        </p:spPr>
        <p:txBody>
          <a:bodyPr wrap="none">
            <a:spAutoFit/>
          </a:bodyPr>
          <a:lstStyle/>
          <a:p>
            <a:pPr fontAlgn="b"/>
            <a:r>
              <a:rPr lang="fr-FR" sz="2400" b="1" dirty="0">
                <a:solidFill>
                  <a:srgbClr val="000000"/>
                </a:solidFill>
              </a:rPr>
              <a:t>Qualité de l’argumentation à l’oral</a:t>
            </a:r>
          </a:p>
        </p:txBody>
      </p:sp>
      <p:sp>
        <p:nvSpPr>
          <p:cNvPr id="18" name="ZoneTexte 17"/>
          <p:cNvSpPr txBox="1"/>
          <p:nvPr/>
        </p:nvSpPr>
        <p:spPr>
          <a:xfrm>
            <a:off x="755576" y="5517232"/>
            <a:ext cx="6408712" cy="461665"/>
          </a:xfrm>
          <a:prstGeom prst="rect">
            <a:avLst/>
          </a:prstGeom>
          <a:noFill/>
        </p:spPr>
        <p:txBody>
          <a:bodyPr wrap="square" rtlCol="0">
            <a:spAutoFit/>
          </a:bodyPr>
          <a:lstStyle/>
          <a:p>
            <a:r>
              <a:rPr lang="fr-FR" sz="2400" b="1" dirty="0">
                <a:latin typeface="+mj-lt"/>
              </a:rPr>
              <a:t>Travailler en équipe</a:t>
            </a:r>
          </a:p>
        </p:txBody>
      </p:sp>
    </p:spTree>
    <p:extLst>
      <p:ext uri="{BB962C8B-B14F-4D97-AF65-F5344CB8AC3E}">
        <p14:creationId xmlns:p14="http://schemas.microsoft.com/office/powerpoint/2010/main" val="1930044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899592" y="1124744"/>
            <a:ext cx="5060231" cy="584775"/>
          </a:xfrm>
          <a:prstGeom prst="rect">
            <a:avLst/>
          </a:prstGeom>
        </p:spPr>
        <p:txBody>
          <a:bodyPr wrap="none">
            <a:spAutoFit/>
          </a:bodyPr>
          <a:lstStyle/>
          <a:p>
            <a:r>
              <a:rPr lang="fr-FR" sz="3200" b="1" u="sng" dirty="0"/>
              <a:t>Déroulement de la séquence</a:t>
            </a:r>
          </a:p>
        </p:txBody>
      </p:sp>
      <p:sp>
        <p:nvSpPr>
          <p:cNvPr id="13" name="Rectangle 12"/>
          <p:cNvSpPr/>
          <p:nvPr/>
        </p:nvSpPr>
        <p:spPr>
          <a:xfrm>
            <a:off x="899592" y="2274838"/>
            <a:ext cx="7848872" cy="2677656"/>
          </a:xfrm>
          <a:prstGeom prst="rect">
            <a:avLst/>
          </a:prstGeom>
        </p:spPr>
        <p:txBody>
          <a:bodyPr wrap="square">
            <a:spAutoFit/>
          </a:bodyPr>
          <a:lstStyle/>
          <a:p>
            <a:pPr algn="just"/>
            <a:r>
              <a:rPr lang="fr-FR" sz="2400" b="1" dirty="0">
                <a:solidFill>
                  <a:srgbClr val="FF0000"/>
                </a:solidFill>
              </a:rPr>
              <a:t>Séance 1: 1 heure</a:t>
            </a:r>
          </a:p>
          <a:p>
            <a:pPr algn="just"/>
            <a:r>
              <a:rPr lang="fr-FR" sz="2400" dirty="0"/>
              <a:t>-Présentation de la séquence: 10 mn</a:t>
            </a:r>
          </a:p>
          <a:p>
            <a:pPr algn="just"/>
            <a:r>
              <a:rPr lang="fr-FR" sz="2400" dirty="0"/>
              <a:t>-Organisation des groupes: 7 groupes de 5 pour une classe de 35 élèves. Trois groupes vont justifier les césures, trois groupes vont les critiquer et en proposer d’autres. Les césures choisies sont: 476/1453-1492/1789. Un groupe « d’experts » va soutenir le travail des autres équipes. </a:t>
            </a:r>
          </a:p>
        </p:txBody>
      </p:sp>
    </p:spTree>
    <p:extLst>
      <p:ext uri="{BB962C8B-B14F-4D97-AF65-F5344CB8AC3E}">
        <p14:creationId xmlns:p14="http://schemas.microsoft.com/office/powerpoint/2010/main" val="193004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755576" y="1196752"/>
            <a:ext cx="7632848" cy="1384995"/>
          </a:xfrm>
          <a:prstGeom prst="rect">
            <a:avLst/>
          </a:prstGeom>
        </p:spPr>
        <p:txBody>
          <a:bodyPr wrap="square">
            <a:spAutoFit/>
          </a:bodyPr>
          <a:lstStyle/>
          <a:p>
            <a:r>
              <a:rPr lang="fr-FR" sz="2800" dirty="0">
                <a:solidFill>
                  <a:srgbClr val="FF0000"/>
                </a:solidFill>
              </a:rPr>
              <a:t>-Pourquoi le choix d’une date donnée?</a:t>
            </a:r>
          </a:p>
          <a:p>
            <a:r>
              <a:rPr lang="fr-FR" sz="2800" dirty="0">
                <a:solidFill>
                  <a:srgbClr val="FF0000"/>
                </a:solidFill>
              </a:rPr>
              <a:t>-Cette date a-t-elle un sens ailleurs qu’en France,  en Europe ou dans le monde?</a:t>
            </a:r>
          </a:p>
        </p:txBody>
      </p:sp>
    </p:spTree>
    <p:extLst>
      <p:ext uri="{BB962C8B-B14F-4D97-AF65-F5344CB8AC3E}">
        <p14:creationId xmlns:p14="http://schemas.microsoft.com/office/powerpoint/2010/main" val="193004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3">
                  <a:lumMod val="75000"/>
                </a:schemeClr>
              </a:gs>
              <a:gs pos="50000">
                <a:schemeClr val="accent3">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3">
                  <a:lumMod val="75000"/>
                </a:schemeClr>
              </a:gs>
              <a:gs pos="0">
                <a:schemeClr val="accent3">
                  <a:lumMod val="75000"/>
                </a:schemeClr>
              </a:gs>
              <a:gs pos="50000">
                <a:schemeClr val="accent3">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27383" y="330827"/>
            <a:ext cx="184666" cy="369332"/>
          </a:xfrm>
          <a:prstGeom prst="rect">
            <a:avLst/>
          </a:prstGeom>
          <a:noFill/>
        </p:spPr>
        <p:txBody>
          <a:bodyPr wrap="none" rtlCol="0">
            <a:spAutoFit/>
          </a:bodyPr>
          <a:lstStyle/>
          <a:p>
            <a:endParaRPr lang="fr-FR" dirty="0"/>
          </a:p>
        </p:txBody>
      </p:sp>
      <p:sp>
        <p:nvSpPr>
          <p:cNvPr id="10" name="Rectangle 9"/>
          <p:cNvSpPr/>
          <p:nvPr/>
        </p:nvSpPr>
        <p:spPr>
          <a:xfrm>
            <a:off x="683568" y="1340768"/>
            <a:ext cx="7704856" cy="2677656"/>
          </a:xfrm>
          <a:prstGeom prst="rect">
            <a:avLst/>
          </a:prstGeom>
        </p:spPr>
        <p:txBody>
          <a:bodyPr wrap="square">
            <a:spAutoFit/>
          </a:bodyPr>
          <a:lstStyle/>
          <a:p>
            <a:pPr algn="just"/>
            <a:r>
              <a:rPr lang="fr-FR" sz="2400" dirty="0"/>
              <a:t>-Chaque groupe dispose des tablettes et/ ou de la salle informatique pour effectuer des recherches, de deux extraits de documents sur la périodisation et de deux exemples de périodisation différentes..</a:t>
            </a:r>
          </a:p>
          <a:p>
            <a:pPr algn="just">
              <a:buFontTx/>
              <a:buChar char="-"/>
            </a:pPr>
            <a:r>
              <a:rPr lang="fr-FR" sz="2400" dirty="0"/>
              <a:t>Chaque groupe prépare un argumentaire à présenter à l’oral. </a:t>
            </a:r>
          </a:p>
          <a:p>
            <a:pPr algn="just"/>
            <a:r>
              <a:rPr lang="fr-FR" sz="2400" dirty="0">
                <a:solidFill>
                  <a:srgbClr val="FF0000"/>
                </a:solidFill>
              </a:rPr>
              <a:t>(35 mn)</a:t>
            </a:r>
          </a:p>
        </p:txBody>
      </p:sp>
    </p:spTree>
    <p:extLst>
      <p:ext uri="{BB962C8B-B14F-4D97-AF65-F5344CB8AC3E}">
        <p14:creationId xmlns:p14="http://schemas.microsoft.com/office/powerpoint/2010/main" val="193004499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1335</Words>
  <Application>Microsoft Office PowerPoint</Application>
  <PresentationFormat>Affichage à l'écran (4:3)</PresentationFormat>
  <Paragraphs>146</Paragraphs>
  <Slides>21</Slides>
  <Notes>21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21</vt:i4>
      </vt:variant>
    </vt:vector>
  </HeadingPairs>
  <TitlesOfParts>
    <vt:vector size="24"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Périodisation : Leçon introductive histoire</dc:title>
  <dc:creator>frank</dc:creator>
  <cp:lastModifiedBy>CHAMAYOU Gilles</cp:lastModifiedBy>
  <cp:revision>25</cp:revision>
  <dcterms:created xsi:type="dcterms:W3CDTF">2019-02-27T16:01:08Z</dcterms:created>
  <dcterms:modified xsi:type="dcterms:W3CDTF">2019-06-13T08:22:02Z</dcterms:modified>
</cp:coreProperties>
</file>