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10" r:id="rId2"/>
    <p:sldId id="326" r:id="rId3"/>
    <p:sldId id="323" r:id="rId4"/>
    <p:sldId id="309" r:id="rId5"/>
    <p:sldId id="311" r:id="rId6"/>
    <p:sldId id="308" r:id="rId7"/>
    <p:sldId id="329" r:id="rId8"/>
    <p:sldId id="312" r:id="rId9"/>
    <p:sldId id="314" r:id="rId10"/>
    <p:sldId id="316" r:id="rId11"/>
    <p:sldId id="307" r:id="rId12"/>
    <p:sldId id="306" r:id="rId13"/>
    <p:sldId id="283" r:id="rId14"/>
    <p:sldId id="305" r:id="rId15"/>
    <p:sldId id="319" r:id="rId16"/>
    <p:sldId id="315" r:id="rId17"/>
    <p:sldId id="304" r:id="rId18"/>
    <p:sldId id="318" r:id="rId19"/>
    <p:sldId id="313" r:id="rId20"/>
    <p:sldId id="320" r:id="rId21"/>
    <p:sldId id="324" r:id="rId22"/>
    <p:sldId id="321" r:id="rId23"/>
    <p:sldId id="317" r:id="rId24"/>
    <p:sldId id="327" r:id="rId25"/>
    <p:sldId id="328" r:id="rId26"/>
    <p:sldId id="266" r:id="rId27"/>
    <p:sldId id="265" r:id="rId28"/>
    <p:sldId id="273" r:id="rId29"/>
    <p:sldId id="260" r:id="rId30"/>
    <p:sldId id="259" r:id="rId31"/>
    <p:sldId id="267" r:id="rId32"/>
    <p:sldId id="268" r:id="rId33"/>
    <p:sldId id="269" r:id="rId34"/>
    <p:sldId id="270" r:id="rId35"/>
    <p:sldId id="295" r:id="rId36"/>
    <p:sldId id="271" r:id="rId37"/>
    <p:sldId id="272" r:id="rId38"/>
    <p:sldId id="264" r:id="rId39"/>
    <p:sldId id="261" r:id="rId40"/>
    <p:sldId id="263" r:id="rId41"/>
    <p:sldId id="262" r:id="rId42"/>
    <p:sldId id="274" r:id="rId43"/>
    <p:sldId id="275" r:id="rId44"/>
    <p:sldId id="276" r:id="rId45"/>
    <p:sldId id="279" r:id="rId46"/>
    <p:sldId id="280" r:id="rId47"/>
    <p:sldId id="286" r:id="rId48"/>
    <p:sldId id="277" r:id="rId49"/>
    <p:sldId id="325" r:id="rId50"/>
    <p:sldId id="287" r:id="rId51"/>
    <p:sldId id="288" r:id="rId52"/>
    <p:sldId id="289" r:id="rId53"/>
    <p:sldId id="291" r:id="rId54"/>
    <p:sldId id="292" r:id="rId55"/>
    <p:sldId id="294" r:id="rId56"/>
    <p:sldId id="293" r:id="rId57"/>
    <p:sldId id="296" r:id="rId58"/>
    <p:sldId id="297" r:id="rId59"/>
    <p:sldId id="290" r:id="rId60"/>
    <p:sldId id="278" r:id="rId61"/>
    <p:sldId id="299" r:id="rId62"/>
    <p:sldId id="298" r:id="rId63"/>
    <p:sldId id="281" r:id="rId64"/>
    <p:sldId id="282" r:id="rId65"/>
    <p:sldId id="300" r:id="rId66"/>
    <p:sldId id="301" r:id="rId67"/>
    <p:sldId id="302" r:id="rId68"/>
    <p:sldId id="303" r:id="rId69"/>
    <p:sldId id="322" r:id="rId7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00"/>
    <a:srgbClr val="1E01F1"/>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60"/>
  </p:normalViewPr>
  <p:slideViewPr>
    <p:cSldViewPr>
      <p:cViewPr varScale="1">
        <p:scale>
          <a:sx n="68" d="100"/>
          <a:sy n="68" d="100"/>
        </p:scale>
        <p:origin x="-141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F22BF3E-948F-4B99-90D6-02C048380D5F}" type="datetimeFigureOut">
              <a:rPr lang="fr-FR" smtClean="0"/>
              <a:pPr/>
              <a:t>25/05/2019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B42A60C-6024-41C3-8C1F-08E7D30E0EE4}" type="slidenum">
              <a:rPr lang="fr-FR" smtClean="0"/>
              <a:pPr/>
              <a:t>‹N°›</a:t>
            </a:fld>
            <a:endParaRPr lang="fr-FR"/>
          </a:p>
        </p:txBody>
      </p:sp>
    </p:spTree>
    <p:extLst>
      <p:ext uri="{BB962C8B-B14F-4D97-AF65-F5344CB8AC3E}">
        <p14:creationId xmlns:p14="http://schemas.microsoft.com/office/powerpoint/2010/main" xmlns="" val="220185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B42A60C-6024-41C3-8C1F-08E7D30E0EE4}" type="slidenum">
              <a:rPr lang="fr-FR" smtClean="0"/>
              <a:pPr/>
              <a:t>1</a:t>
            </a:fld>
            <a:endParaRPr lang="fr-FR"/>
          </a:p>
        </p:txBody>
      </p:sp>
    </p:spTree>
    <p:extLst>
      <p:ext uri="{BB962C8B-B14F-4D97-AF65-F5344CB8AC3E}">
        <p14:creationId xmlns:p14="http://schemas.microsoft.com/office/powerpoint/2010/main" xmlns="" val="178219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B42A60C-6024-41C3-8C1F-08E7D30E0EE4}" type="slidenum">
              <a:rPr lang="fr-FR" smtClean="0"/>
              <a:pPr/>
              <a:t>21</a:t>
            </a:fld>
            <a:endParaRPr lang="fr-FR"/>
          </a:p>
        </p:txBody>
      </p:sp>
    </p:spTree>
    <p:extLst>
      <p:ext uri="{BB962C8B-B14F-4D97-AF65-F5344CB8AC3E}">
        <p14:creationId xmlns:p14="http://schemas.microsoft.com/office/powerpoint/2010/main" xmlns="" val="322003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B42A60C-6024-41C3-8C1F-08E7D30E0EE4}" type="slidenum">
              <a:rPr lang="fr-FR" smtClean="0"/>
              <a:pPr/>
              <a:t>38</a:t>
            </a:fld>
            <a:endParaRPr lang="fr-FR"/>
          </a:p>
        </p:txBody>
      </p:sp>
    </p:spTree>
    <p:extLst>
      <p:ext uri="{BB962C8B-B14F-4D97-AF65-F5344CB8AC3E}">
        <p14:creationId xmlns:p14="http://schemas.microsoft.com/office/powerpoint/2010/main" xmlns="" val="276288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B42A60C-6024-41C3-8C1F-08E7D30E0EE4}" type="slidenum">
              <a:rPr lang="fr-FR" smtClean="0"/>
              <a:pPr/>
              <a:t>59</a:t>
            </a:fld>
            <a:endParaRPr lang="fr-FR"/>
          </a:p>
        </p:txBody>
      </p:sp>
    </p:spTree>
    <p:extLst>
      <p:ext uri="{BB962C8B-B14F-4D97-AF65-F5344CB8AC3E}">
        <p14:creationId xmlns:p14="http://schemas.microsoft.com/office/powerpoint/2010/main" xmlns="" val="715765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25/05/2019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33839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25/05/2019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218247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25/05/2019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229563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25/05/2019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45087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25/05/2019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3594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D2F965-0B49-4490-A6F0-4FD43C8213FA}" type="datetimeFigureOut">
              <a:rPr lang="fr-FR" smtClean="0"/>
              <a:pPr/>
              <a:t>25/05/2019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48855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7D2F965-0B49-4490-A6F0-4FD43C8213FA}" type="datetimeFigureOut">
              <a:rPr lang="fr-FR" smtClean="0"/>
              <a:pPr/>
              <a:t>25/05/2019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381944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7D2F965-0B49-4490-A6F0-4FD43C8213FA}" type="datetimeFigureOut">
              <a:rPr lang="fr-FR" smtClean="0"/>
              <a:pPr/>
              <a:t>25/05/2019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90263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D2F965-0B49-4490-A6F0-4FD43C8213FA}" type="datetimeFigureOut">
              <a:rPr lang="fr-FR" smtClean="0"/>
              <a:pPr/>
              <a:t>25/05/2019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90705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pPr/>
              <a:t>25/05/2019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349930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pPr/>
              <a:t>25/05/2019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99312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F965-0B49-4490-A6F0-4FD43C8213FA}" type="datetimeFigureOut">
              <a:rPr lang="fr-FR" smtClean="0"/>
              <a:pPr/>
              <a:t>25/05/2019</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48195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www.laviedesidees.fr/Le-regime-des-opinions.html" TargetMode="External"/><Relationship Id="rId3" Type="http://schemas.openxmlformats.org/officeDocument/2006/relationships/image" Target="../media/image1.png"/><Relationship Id="rId7" Type="http://schemas.openxmlformats.org/officeDocument/2006/relationships/hyperlink" Target="http://www.laviedesidees.fr/La-cite-grecque-un-modele.html" TargetMode="External"/><Relationship Id="rId12" Type="http://schemas.openxmlformats.org/officeDocument/2006/relationships/hyperlink" Target="http://www.laviedesidees.fr/L-assemblee-ou-le-plebiscite.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es.ens-lyon.fr/articles/la-democratie-participative-entretien-avec-loic-blondiaux" TargetMode="External"/><Relationship Id="rId11" Type="http://schemas.openxmlformats.org/officeDocument/2006/relationships/hyperlink" Target="http://www.laviedesidees.fr/La-democratie-raisonnee.html" TargetMode="External"/><Relationship Id="rId5" Type="http://schemas.openxmlformats.org/officeDocument/2006/relationships/hyperlink" Target="http://classiques.uqac.ca/" TargetMode="External"/><Relationship Id="rId10" Type="http://schemas.openxmlformats.org/officeDocument/2006/relationships/hyperlink" Target="http://www.laviedesidees.fr/La-majorite-a-t-elle-toujours-raison.html" TargetMode="External"/><Relationship Id="rId4" Type="http://schemas.openxmlformats.org/officeDocument/2006/relationships/image" Target="../media/image2.png"/><Relationship Id="rId9" Type="http://schemas.openxmlformats.org/officeDocument/2006/relationships/hyperlink" Target="http://www.laviedesidees.fr/La-couleur-des-gilets-jaune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books.openedition.org/pur/42504?lang=fr" TargetMode="External"/><Relationship Id="rId5" Type="http://schemas.openxmlformats.org/officeDocument/2006/relationships/hyperlink" Target="http://www.sciencespo.fr/bibliotheque/fr/rechercher/dossiers-documentaires/chili-1973-1988/bibliographie.html" TargetMode="Externa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franceculture.fr/emissions/sur-les-docks-14-15/chili-lautre-11-septembre-14-la-revolution-allen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journals.openedition.org/ilcea/874" TargetMode="External"/><Relationship Id="rId5" Type="http://schemas.openxmlformats.org/officeDocument/2006/relationships/hyperlink" Target="https://journals.openedition.org/ilcea/872"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0.jpeg"/><Relationship Id="rId5" Type="http://schemas.openxmlformats.org/officeDocument/2006/relationships/image" Target="../media/image25.jpeg"/><Relationship Id="rId10"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9.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1187624" y="1196752"/>
            <a:ext cx="7200800" cy="1938992"/>
          </a:xfrm>
          <a:prstGeom prst="rect">
            <a:avLst/>
          </a:prstGeom>
          <a:noFill/>
          <a:ln w="38100">
            <a:solidFill>
              <a:srgbClr val="FF0000"/>
            </a:solidFill>
          </a:ln>
        </p:spPr>
        <p:txBody>
          <a:bodyPr wrap="square" rtlCol="0">
            <a:spAutoFit/>
          </a:bodyPr>
          <a:lstStyle/>
          <a:p>
            <a:pPr algn="ctr"/>
            <a:r>
              <a:rPr lang="fr-FR" sz="4000" b="1" dirty="0" smtClean="0">
                <a:solidFill>
                  <a:schemeClr val="tx2">
                    <a:lumMod val="60000"/>
                    <a:lumOff val="40000"/>
                  </a:schemeClr>
                </a:solidFill>
                <a:latin typeface="Arial" panose="020B0604020202020204" pitchFamily="34" charset="0"/>
                <a:cs typeface="Arial" panose="020B0604020202020204" pitchFamily="34" charset="0"/>
              </a:rPr>
              <a:t>THÈME 1: COMPRENDRE UN RÉGIME POLITIQUE: </a:t>
            </a:r>
          </a:p>
          <a:p>
            <a:pPr algn="ctr"/>
            <a:r>
              <a:rPr lang="fr-FR" sz="4000" b="1" dirty="0" smtClean="0">
                <a:solidFill>
                  <a:schemeClr val="tx2">
                    <a:lumMod val="60000"/>
                    <a:lumOff val="40000"/>
                  </a:schemeClr>
                </a:solidFill>
                <a:latin typeface="Arial" panose="020B0604020202020204" pitchFamily="34" charset="0"/>
                <a:cs typeface="Arial" panose="020B0604020202020204" pitchFamily="34" charset="0"/>
              </a:rPr>
              <a:t>LA DÉMOCRATIE</a:t>
            </a:r>
            <a:endParaRPr lang="fr-FR" sz="40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ZoneTexte 9"/>
          <p:cNvSpPr txBox="1"/>
          <p:nvPr/>
        </p:nvSpPr>
        <p:spPr>
          <a:xfrm>
            <a:off x="539552" y="0"/>
            <a:ext cx="7200800" cy="800219"/>
          </a:xfrm>
          <a:prstGeom prst="rect">
            <a:avLst/>
          </a:prstGeom>
          <a:noFill/>
        </p:spPr>
        <p:txBody>
          <a:bodyPr wrap="square" rtlCol="0">
            <a:spAutoFit/>
          </a:bodyPr>
          <a:lstStyle/>
          <a:p>
            <a:r>
              <a:rPr lang="fr-FR" sz="2300" dirty="0" smtClean="0">
                <a:solidFill>
                  <a:srgbClr val="0070C0"/>
                </a:solidFill>
                <a:latin typeface="Arial" pitchFamily="34" charset="0"/>
                <a:cs typeface="Arial" pitchFamily="34" charset="0"/>
                <a:sym typeface="Arial" pitchFamily="34" charset="0"/>
              </a:rPr>
              <a:t>Spécialité histoire-géographie, géopolitique, et </a:t>
            </a:r>
            <a:endParaRPr lang="fr-FR" sz="2300" dirty="0" smtClean="0">
              <a:solidFill>
                <a:schemeClr val="tx2">
                  <a:lumMod val="60000"/>
                  <a:lumOff val="40000"/>
                </a:schemeClr>
              </a:solidFill>
              <a:latin typeface="Arial" panose="020B0604020202020204" pitchFamily="34" charset="0"/>
              <a:cs typeface="Arial" panose="020B0604020202020204" pitchFamily="34" charset="0"/>
            </a:endParaRPr>
          </a:p>
          <a:p>
            <a:r>
              <a:rPr lang="fr-FR" sz="2300" dirty="0" smtClean="0">
                <a:solidFill>
                  <a:srgbClr val="0070C0"/>
                </a:solidFill>
                <a:latin typeface="Arial" pitchFamily="34" charset="0"/>
                <a:cs typeface="Arial" pitchFamily="34" charset="0"/>
                <a:sym typeface="Arial" pitchFamily="34" charset="0"/>
              </a:rPr>
              <a:t>sciences politiques</a:t>
            </a:r>
            <a:endParaRPr lang="fr-FR" sz="23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5" name="ZoneTexte 14"/>
          <p:cNvSpPr txBox="1"/>
          <p:nvPr/>
        </p:nvSpPr>
        <p:spPr>
          <a:xfrm>
            <a:off x="755576" y="3717032"/>
            <a:ext cx="7920880" cy="1754326"/>
          </a:xfrm>
          <a:prstGeom prst="rect">
            <a:avLst/>
          </a:prstGeom>
          <a:noFill/>
        </p:spPr>
        <p:txBody>
          <a:bodyPr wrap="square" rtlCol="0">
            <a:spAutoFit/>
          </a:bodyPr>
          <a:lstStyle/>
          <a:p>
            <a:pPr algn="ctr"/>
            <a:r>
              <a:rPr lang="fr-FR" sz="3600" dirty="0" smtClean="0">
                <a:solidFill>
                  <a:srgbClr val="0070C0"/>
                </a:solidFill>
              </a:rPr>
              <a:t>Une approche pluridisciplinaire,</a:t>
            </a:r>
          </a:p>
          <a:p>
            <a:pPr algn="ctr"/>
            <a:r>
              <a:rPr lang="fr-FR" sz="3600" dirty="0" smtClean="0">
                <a:solidFill>
                  <a:srgbClr val="0070C0"/>
                </a:solidFill>
              </a:rPr>
              <a:t> une pluralité des regards disciplinaires (SES/histoire-géographie)</a:t>
            </a:r>
            <a:endParaRPr lang="fr-FR" sz="3600" dirty="0">
              <a:solidFill>
                <a:srgbClr val="0070C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3310522" cy="461665"/>
          </a:xfrm>
          <a:prstGeom prst="rect">
            <a:avLst/>
          </a:prstGeom>
          <a:noFill/>
        </p:spPr>
        <p:txBody>
          <a:bodyPr wrap="none" rtlCol="0">
            <a:spAutoFit/>
          </a:bodyPr>
          <a:lstStyle/>
          <a:p>
            <a:r>
              <a:rPr lang="fr-FR" sz="2400" b="1" dirty="0" smtClean="0">
                <a:solidFill>
                  <a:srgbClr val="0070C0"/>
                </a:solidFill>
                <a:latin typeface="Arial" panose="020B0604020202020204" pitchFamily="34" charset="0"/>
                <a:cs typeface="Arial" panose="020B0604020202020204" pitchFamily="34" charset="0"/>
              </a:rPr>
              <a:t>Introduction: étape 1 </a:t>
            </a:r>
            <a:endParaRPr lang="fr-FR" sz="2400" b="1" dirty="0">
              <a:solidFill>
                <a:srgbClr val="0070C0"/>
              </a:solidFill>
              <a:latin typeface="Arial" panose="020B0604020202020204" pitchFamily="34" charset="0"/>
              <a:cs typeface="Arial" panose="020B0604020202020204" pitchFamily="34" charset="0"/>
            </a:endParaRPr>
          </a:p>
        </p:txBody>
      </p:sp>
      <p:sp>
        <p:nvSpPr>
          <p:cNvPr id="10" name="ZoneTexte 9"/>
          <p:cNvSpPr txBox="1"/>
          <p:nvPr/>
        </p:nvSpPr>
        <p:spPr>
          <a:xfrm>
            <a:off x="611560" y="980728"/>
            <a:ext cx="8280920" cy="2862322"/>
          </a:xfrm>
          <a:prstGeom prst="rect">
            <a:avLst/>
          </a:prstGeom>
          <a:noFill/>
        </p:spPr>
        <p:txBody>
          <a:bodyPr wrap="square" rtlCol="0">
            <a:spAutoFit/>
          </a:bodyPr>
          <a:lstStyle/>
          <a:p>
            <a:pPr algn="ctr"/>
            <a:r>
              <a:rPr lang="fr-FR" sz="2000" b="1" i="1" u="sng" dirty="0" smtClean="0">
                <a:solidFill>
                  <a:srgbClr val="0070C0"/>
                </a:solidFill>
              </a:rPr>
              <a:t>La démocratie, les démocraties : quelles caractéristiques aujourd’hui ? </a:t>
            </a:r>
          </a:p>
          <a:p>
            <a:pPr algn="just">
              <a:buFontTx/>
              <a:buChar char="-"/>
            </a:pPr>
            <a:r>
              <a:rPr lang="fr-FR" sz="2000" i="1" dirty="0" smtClean="0">
                <a:solidFill>
                  <a:srgbClr val="0070C0"/>
                </a:solidFill>
              </a:rPr>
              <a:t>Mise en lumière des caractéristiques communes aux démocraties à partir d’exemples (libertés, institutions représentatives, alternances politiques…). </a:t>
            </a:r>
          </a:p>
          <a:p>
            <a:pPr algn="just">
              <a:buFontTx/>
              <a:buChar char="-"/>
            </a:pPr>
            <a:r>
              <a:rPr lang="fr-FR" sz="2000" i="1" dirty="0" smtClean="0">
                <a:solidFill>
                  <a:srgbClr val="0070C0"/>
                </a:solidFill>
              </a:rPr>
              <a:t>Comparaison entre démocraties et régimes autoritaires à partir d’exemples.</a:t>
            </a:r>
          </a:p>
          <a:p>
            <a:pPr algn="just">
              <a:buFontTx/>
              <a:buChar char="-"/>
            </a:pPr>
            <a:endParaRPr lang="fr-FR" sz="2000" dirty="0" smtClean="0">
              <a:solidFill>
                <a:srgbClr val="0070C0"/>
              </a:solidFill>
            </a:endParaRPr>
          </a:p>
          <a:p>
            <a:pPr algn="just"/>
            <a:r>
              <a:rPr lang="fr-FR" sz="2000" dirty="0" smtClean="0">
                <a:solidFill>
                  <a:srgbClr val="0070C0"/>
                </a:solidFill>
              </a:rPr>
              <a:t>→</a:t>
            </a:r>
            <a:r>
              <a:rPr lang="fr-FR" sz="2000" b="1" dirty="0" smtClean="0">
                <a:solidFill>
                  <a:srgbClr val="0070C0"/>
                </a:solidFill>
              </a:rPr>
              <a:t>Possibilité de s’appuyer sur les pré requis des élèves…</a:t>
            </a:r>
          </a:p>
          <a:p>
            <a:pPr algn="just"/>
            <a:r>
              <a:rPr lang="fr-FR" sz="2000" b="1" dirty="0" smtClean="0">
                <a:solidFill>
                  <a:srgbClr val="0070C0"/>
                </a:solidFill>
              </a:rPr>
              <a:t>→Accroche possible:</a:t>
            </a:r>
          </a:p>
          <a:p>
            <a:pPr algn="ctr"/>
            <a:r>
              <a:rPr lang="fr-FR" sz="2000" b="1" dirty="0" smtClean="0">
                <a:solidFill>
                  <a:schemeClr val="accent6">
                    <a:lumMod val="75000"/>
                  </a:schemeClr>
                </a:solidFill>
              </a:rPr>
              <a:t>« LE MOUVEMENT DES GILETS JAUNES EN FRANCE »</a:t>
            </a:r>
          </a:p>
          <a:p>
            <a:pPr algn="ctr"/>
            <a:endParaRPr lang="fr-FR" sz="2000" b="1" dirty="0">
              <a:solidFill>
                <a:srgbClr val="0070C0"/>
              </a:solidFill>
            </a:endParaRPr>
          </a:p>
        </p:txBody>
      </p:sp>
      <p:pic>
        <p:nvPicPr>
          <p:cNvPr id="2050" name="Picture 2" descr="RÃ©sultat de recherche d'images pour &quot;gilets jaunes ric&quot;"/>
          <p:cNvPicPr>
            <a:picLocks noChangeAspect="1" noChangeArrowheads="1"/>
          </p:cNvPicPr>
          <p:nvPr/>
        </p:nvPicPr>
        <p:blipFill>
          <a:blip r:embed="rId4" cstate="print"/>
          <a:srcRect/>
          <a:stretch>
            <a:fillRect/>
          </a:stretch>
        </p:blipFill>
        <p:spPr bwMode="auto">
          <a:xfrm>
            <a:off x="2339752" y="3429000"/>
            <a:ext cx="4428492" cy="2952328"/>
          </a:xfrm>
          <a:prstGeom prst="rect">
            <a:avLst/>
          </a:prstGeom>
          <a:noFill/>
        </p:spPr>
      </p:pic>
      <p:sp>
        <p:nvSpPr>
          <p:cNvPr id="13" name="ZoneTexte 12"/>
          <p:cNvSpPr txBox="1"/>
          <p:nvPr/>
        </p:nvSpPr>
        <p:spPr>
          <a:xfrm>
            <a:off x="1115616" y="5934670"/>
            <a:ext cx="6840760" cy="830997"/>
          </a:xfrm>
          <a:prstGeom prst="rect">
            <a:avLst/>
          </a:prstGeom>
          <a:solidFill>
            <a:schemeClr val="bg1"/>
          </a:solidFill>
        </p:spPr>
        <p:txBody>
          <a:bodyPr wrap="square" rtlCol="0">
            <a:spAutoFit/>
          </a:bodyPr>
          <a:lstStyle/>
          <a:p>
            <a:pPr algn="ctr"/>
            <a:r>
              <a:rPr lang="fr-FR" sz="1600" b="1" dirty="0" smtClean="0">
                <a:solidFill>
                  <a:srgbClr val="FF0000"/>
                </a:solidFill>
              </a:rPr>
              <a:t>« Dégager les enjeux du thème par l’observation critique d’une situation actuelle » </a:t>
            </a:r>
          </a:p>
          <a:p>
            <a:pPr algn="ctr"/>
            <a:r>
              <a:rPr lang="fr-FR" sz="1600" dirty="0" smtClean="0">
                <a:solidFill>
                  <a:srgbClr val="FF0000"/>
                </a:solidFill>
              </a:rPr>
              <a:t>(BO, janvier 2019).</a:t>
            </a:r>
            <a:endParaRPr lang="fr-FR" sz="1600" dirty="0">
              <a:solidFill>
                <a:srgbClr val="FF000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755576" y="188640"/>
            <a:ext cx="7128792" cy="400110"/>
          </a:xfrm>
          <a:prstGeom prst="rect">
            <a:avLst/>
          </a:prstGeom>
          <a:noFill/>
        </p:spPr>
        <p:txBody>
          <a:bodyPr wrap="square" rtlCol="0">
            <a:spAutoFit/>
          </a:bodyPr>
          <a:lstStyle/>
          <a:p>
            <a:r>
              <a:rPr lang="fr-FR" sz="2000" b="1" dirty="0" smtClean="0">
                <a:solidFill>
                  <a:srgbClr val="FF0000"/>
                </a:solidFill>
              </a:rPr>
              <a:t>ANALYSE DU SUJET SELON UNE PERSPECTIVE DISCIPLINAIRE SES </a:t>
            </a:r>
            <a:endParaRPr lang="fr-FR" sz="2000" dirty="0">
              <a:solidFill>
                <a:srgbClr val="FF0000"/>
              </a:solidFill>
            </a:endParaRPr>
          </a:p>
        </p:txBody>
      </p:sp>
      <p:sp>
        <p:nvSpPr>
          <p:cNvPr id="15" name="ZoneTexte 14"/>
          <p:cNvSpPr txBox="1"/>
          <p:nvPr/>
        </p:nvSpPr>
        <p:spPr>
          <a:xfrm>
            <a:off x="611560" y="980728"/>
            <a:ext cx="8280920" cy="4985980"/>
          </a:xfrm>
          <a:prstGeom prst="rect">
            <a:avLst/>
          </a:prstGeom>
          <a:noFill/>
        </p:spPr>
        <p:txBody>
          <a:bodyPr wrap="square" rtlCol="0">
            <a:spAutoFit/>
          </a:bodyPr>
          <a:lstStyle/>
          <a:p>
            <a:pPr algn="ctr"/>
            <a:r>
              <a:rPr lang="fr-FR" sz="2800" b="1" dirty="0" smtClean="0">
                <a:solidFill>
                  <a:srgbClr val="0070C0"/>
                </a:solidFill>
              </a:rPr>
              <a:t>Proposition d’une problématique…</a:t>
            </a:r>
          </a:p>
          <a:p>
            <a:pPr algn="ctr"/>
            <a:endParaRPr lang="fr-FR" sz="1600" dirty="0" smtClean="0">
              <a:solidFill>
                <a:srgbClr val="0070C0"/>
              </a:solidFill>
            </a:endParaRPr>
          </a:p>
          <a:p>
            <a:pPr algn="just"/>
            <a:r>
              <a:rPr lang="fr-FR" sz="1600" dirty="0" smtClean="0">
                <a:solidFill>
                  <a:srgbClr val="0070C0"/>
                </a:solidFill>
              </a:rPr>
              <a:t>Etymologiquement, la </a:t>
            </a:r>
            <a:r>
              <a:rPr lang="fr-FR" sz="1600" b="1" dirty="0" smtClean="0">
                <a:solidFill>
                  <a:srgbClr val="0070C0"/>
                </a:solidFill>
              </a:rPr>
              <a:t>démocratie </a:t>
            </a:r>
            <a:r>
              <a:rPr lang="fr-FR" sz="1600" dirty="0" smtClean="0">
                <a:solidFill>
                  <a:srgbClr val="0070C0"/>
                </a:solidFill>
              </a:rPr>
              <a:t>signifie gouvernement par le peuple. Toutefois, de nombreux auteurs (Aristote, Tocqueville, Lincoln…) se sont penchés sur la définition à donner à la démocratie en apportant ainsi des éclairages variés. Cette réflexion sur la notion de « démocratie » a donné ainsi naissance à plusieurs types de démocratie en fonction du degré de participation du peuple à l’exercice du pouvoir. Les démocraties directes et représentatives en sont des exemples types.</a:t>
            </a:r>
          </a:p>
          <a:p>
            <a:pPr algn="just"/>
            <a:endParaRPr lang="fr-FR" sz="1600" dirty="0" smtClean="0">
              <a:solidFill>
                <a:srgbClr val="0070C0"/>
              </a:solidFill>
            </a:endParaRPr>
          </a:p>
          <a:p>
            <a:pPr algn="just"/>
            <a:r>
              <a:rPr lang="fr-FR" sz="1600" dirty="0" smtClean="0">
                <a:solidFill>
                  <a:srgbClr val="0070C0"/>
                </a:solidFill>
              </a:rPr>
              <a:t>Penser la démocratie revient donc à se poser les questions suivantes :</a:t>
            </a:r>
          </a:p>
          <a:p>
            <a:pPr algn="just"/>
            <a:endParaRPr lang="fr-FR" sz="1600" dirty="0" smtClean="0">
              <a:solidFill>
                <a:srgbClr val="0070C0"/>
              </a:solidFill>
            </a:endParaRPr>
          </a:p>
          <a:p>
            <a:pPr lvl="0" algn="just"/>
            <a:r>
              <a:rPr lang="fr-FR" sz="1600" b="1" i="1" dirty="0" smtClean="0">
                <a:solidFill>
                  <a:srgbClr val="0070C0"/>
                </a:solidFill>
              </a:rPr>
              <a:t>1. Qu’est-ce que la démocratie ? Quelles en sont les principales caractéristiques ?</a:t>
            </a:r>
          </a:p>
          <a:p>
            <a:pPr lvl="0" algn="just"/>
            <a:r>
              <a:rPr lang="fr-FR" sz="1600" b="1" i="1" dirty="0" smtClean="0">
                <a:solidFill>
                  <a:srgbClr val="0070C0"/>
                </a:solidFill>
              </a:rPr>
              <a:t>2. Qu’est-ce qui différencie la démocratie directe de la démocratie représentative (Souveraineté populaire versus souveraineté nationale) ? </a:t>
            </a:r>
          </a:p>
          <a:p>
            <a:pPr lvl="0" algn="just"/>
            <a:endParaRPr lang="fr-FR" sz="1600" b="1" i="1" dirty="0" smtClean="0">
              <a:solidFill>
                <a:srgbClr val="0070C0"/>
              </a:solidFill>
            </a:endParaRPr>
          </a:p>
          <a:p>
            <a:pPr lvl="0" algn="just"/>
            <a:r>
              <a:rPr lang="fr-FR" sz="1600" b="1" i="1" dirty="0" smtClean="0">
                <a:solidFill>
                  <a:srgbClr val="0070C0"/>
                </a:solidFill>
              </a:rPr>
              <a:t>3. Quels sont les avantages et inconvénients de ces deux fonctionnements de la démocratie ? La démocratie directe (référendum, assemblée locale, initiatives populaires.)  est-elle une réponse aux inconvénients de la démocratie représentative ? Quel est l’impact des variables lourdes sur le comportement électoral ou bien sur la prise de décision ? </a:t>
            </a:r>
          </a:p>
          <a:p>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539552" y="1225689"/>
            <a:ext cx="7776864" cy="4801314"/>
          </a:xfrm>
          <a:prstGeom prst="rect">
            <a:avLst/>
          </a:prstGeom>
          <a:noFill/>
        </p:spPr>
        <p:txBody>
          <a:bodyPr wrap="square" rtlCol="0">
            <a:spAutoFit/>
          </a:bodyPr>
          <a:lstStyle/>
          <a:p>
            <a:pPr algn="just"/>
            <a:r>
              <a:rPr lang="fr-FR" sz="2400" dirty="0" smtClean="0">
                <a:solidFill>
                  <a:srgbClr val="0070C0"/>
                </a:solidFill>
              </a:rPr>
              <a:t>Les enseignants de SES peuvent plus facilement aborder certains thèmes et proposer une approche plus « sciences politiques »</a:t>
            </a:r>
          </a:p>
          <a:p>
            <a:pPr algn="just"/>
            <a:r>
              <a:rPr lang="fr-FR" sz="2400" dirty="0" smtClean="0">
                <a:solidFill>
                  <a:srgbClr val="0070C0"/>
                </a:solidFill>
              </a:rPr>
              <a:t>→L’exemple des variables lourdes.</a:t>
            </a:r>
          </a:p>
          <a:p>
            <a:endParaRPr lang="fr-FR" dirty="0" smtClean="0"/>
          </a:p>
          <a:p>
            <a:r>
              <a:rPr lang="fr-FR" sz="2400" b="1" i="1" dirty="0" smtClean="0">
                <a:solidFill>
                  <a:srgbClr val="0070C0"/>
                </a:solidFill>
              </a:rPr>
              <a:t>Quel est l’impact des variables lourdes sur le comportement électoral ou bien sur la prise de décision ?</a:t>
            </a:r>
            <a:endParaRPr lang="fr-FR" sz="2400" dirty="0" smtClean="0"/>
          </a:p>
          <a:p>
            <a:pPr lvl="0">
              <a:buFont typeface="Wingdings" pitchFamily="2" charset="2"/>
              <a:buChar char="ü"/>
            </a:pPr>
            <a:r>
              <a:rPr lang="fr-FR" sz="2400" i="1" dirty="0" smtClean="0">
                <a:solidFill>
                  <a:srgbClr val="0070C0"/>
                </a:solidFill>
              </a:rPr>
              <a:t>Appartenance à une CSP</a:t>
            </a:r>
            <a:endParaRPr lang="fr-FR" sz="2400" dirty="0" smtClean="0">
              <a:solidFill>
                <a:srgbClr val="0070C0"/>
              </a:solidFill>
            </a:endParaRPr>
          </a:p>
          <a:p>
            <a:pPr lvl="0">
              <a:buFont typeface="Wingdings" pitchFamily="2" charset="2"/>
              <a:buChar char="ü"/>
            </a:pPr>
            <a:r>
              <a:rPr lang="fr-FR" sz="2400" i="1" dirty="0" smtClean="0">
                <a:solidFill>
                  <a:srgbClr val="0070C0"/>
                </a:solidFill>
              </a:rPr>
              <a:t>Sexe</a:t>
            </a:r>
            <a:endParaRPr lang="fr-FR" sz="2400" dirty="0" smtClean="0">
              <a:solidFill>
                <a:srgbClr val="0070C0"/>
              </a:solidFill>
            </a:endParaRPr>
          </a:p>
          <a:p>
            <a:pPr lvl="0">
              <a:buFont typeface="Wingdings" pitchFamily="2" charset="2"/>
              <a:buChar char="ü"/>
            </a:pPr>
            <a:r>
              <a:rPr lang="fr-FR" sz="2400" i="1" dirty="0" smtClean="0">
                <a:solidFill>
                  <a:srgbClr val="0070C0"/>
                </a:solidFill>
              </a:rPr>
              <a:t>Religion</a:t>
            </a:r>
            <a:endParaRPr lang="fr-FR" sz="2400" dirty="0" smtClean="0">
              <a:solidFill>
                <a:srgbClr val="0070C0"/>
              </a:solidFill>
            </a:endParaRPr>
          </a:p>
          <a:p>
            <a:pPr lvl="0">
              <a:buFont typeface="Wingdings" pitchFamily="2" charset="2"/>
              <a:buChar char="ü"/>
            </a:pPr>
            <a:r>
              <a:rPr lang="fr-FR" sz="2400" i="1" dirty="0" smtClean="0">
                <a:solidFill>
                  <a:srgbClr val="0070C0"/>
                </a:solidFill>
              </a:rPr>
              <a:t>Lieu d’habitation</a:t>
            </a:r>
            <a:endParaRPr lang="fr-FR" sz="2400" dirty="0" smtClean="0">
              <a:solidFill>
                <a:srgbClr val="0070C0"/>
              </a:solidFill>
            </a:endParaRPr>
          </a:p>
          <a:p>
            <a:pPr lvl="0">
              <a:buFont typeface="Wingdings" pitchFamily="2" charset="2"/>
              <a:buChar char="ü"/>
            </a:pPr>
            <a:r>
              <a:rPr lang="fr-FR" sz="2400" i="1" dirty="0" smtClean="0">
                <a:solidFill>
                  <a:srgbClr val="0070C0"/>
                </a:solidFill>
              </a:rPr>
              <a:t>Âge…</a:t>
            </a:r>
            <a:endParaRPr lang="fr-FR" sz="2400" dirty="0" smtClean="0">
              <a:solidFill>
                <a:srgbClr val="0070C0"/>
              </a:solidFill>
            </a:endParaRPr>
          </a:p>
          <a:p>
            <a:pPr lvl="0">
              <a:buFont typeface="Wingdings" pitchFamily="2" charset="2"/>
              <a:buChar char="ü"/>
            </a:pPr>
            <a:r>
              <a:rPr lang="fr-FR" sz="2400" i="1" dirty="0" smtClean="0">
                <a:solidFill>
                  <a:srgbClr val="0070C0"/>
                </a:solidFill>
              </a:rPr>
              <a:t>Socialisation politique</a:t>
            </a:r>
            <a:endParaRPr lang="fr-FR" sz="2400" dirty="0" smtClean="0">
              <a:solidFill>
                <a:srgbClr val="0070C0"/>
              </a:solidFill>
            </a:endParaRPr>
          </a:p>
        </p:txBody>
      </p:sp>
      <p:sp>
        <p:nvSpPr>
          <p:cNvPr id="13" name="ZoneTexte 12"/>
          <p:cNvSpPr txBox="1"/>
          <p:nvPr/>
        </p:nvSpPr>
        <p:spPr>
          <a:xfrm>
            <a:off x="755576" y="188640"/>
            <a:ext cx="7128792" cy="400110"/>
          </a:xfrm>
          <a:prstGeom prst="rect">
            <a:avLst/>
          </a:prstGeom>
          <a:noFill/>
        </p:spPr>
        <p:txBody>
          <a:bodyPr wrap="square" rtlCol="0">
            <a:spAutoFit/>
          </a:bodyPr>
          <a:lstStyle/>
          <a:p>
            <a:r>
              <a:rPr lang="fr-FR" sz="2000" b="1" dirty="0" smtClean="0">
                <a:solidFill>
                  <a:srgbClr val="FF0000"/>
                </a:solidFill>
              </a:rPr>
              <a:t>ANALYSE DU SUJET SELON UNE PERSPECTIVE DISCIPLINAIRE SES </a:t>
            </a:r>
            <a:endParaRPr lang="fr-FR" sz="2000" dirty="0">
              <a:solidFill>
                <a:srgbClr val="FF000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Tableau 9"/>
          <p:cNvGraphicFramePr>
            <a:graphicFrameLocks noGrp="1"/>
          </p:cNvGraphicFramePr>
          <p:nvPr/>
        </p:nvGraphicFramePr>
        <p:xfrm>
          <a:off x="611560" y="1700808"/>
          <a:ext cx="4032448" cy="4953824"/>
        </p:xfrm>
        <a:graphic>
          <a:graphicData uri="http://schemas.openxmlformats.org/drawingml/2006/table">
            <a:tbl>
              <a:tblPr/>
              <a:tblGrid>
                <a:gridCol w="1868916"/>
                <a:gridCol w="373939"/>
                <a:gridCol w="390742"/>
                <a:gridCol w="461073"/>
                <a:gridCol w="468889"/>
                <a:gridCol w="468889"/>
              </a:tblGrid>
              <a:tr h="178198">
                <a:tc rowSpan="2">
                  <a:txBody>
                    <a:bodyPr/>
                    <a:lstStyle/>
                    <a:p>
                      <a:pPr>
                        <a:lnSpc>
                          <a:spcPct val="115000"/>
                        </a:lnSpc>
                        <a:spcAft>
                          <a:spcPts val="1000"/>
                        </a:spcAft>
                      </a:pPr>
                      <a:r>
                        <a:rPr lang="fr-FR" sz="900" b="1" dirty="0">
                          <a:latin typeface="Cambria"/>
                          <a:ea typeface="Calibri"/>
                          <a:cs typeface="Arial"/>
                        </a:rPr>
                        <a:t>Catégorie socioprofessionnelle (PCS)</a:t>
                      </a:r>
                      <a:endParaRPr lang="fr-FR" sz="1100" dirty="0">
                        <a:latin typeface="Calibri"/>
                        <a:ea typeface="Calibri"/>
                        <a:cs typeface="Times New Roman"/>
                      </a:endParaRPr>
                    </a:p>
                  </a:txBody>
                  <a:tcPr marL="42502" marR="42502" marT="0" marB="0" anchor="ctr">
                    <a:lnL>
                      <a:noFill/>
                    </a:lnL>
                    <a:lnR>
                      <a:noFill/>
                    </a:lnR>
                    <a:lnT>
                      <a:noFill/>
                    </a:lnT>
                    <a:lnB>
                      <a:noFill/>
                    </a:lnB>
                  </a:tcPr>
                </a:tc>
                <a:tc gridSpan="4">
                  <a:txBody>
                    <a:bodyPr/>
                    <a:lstStyle/>
                    <a:p>
                      <a:pPr algn="ctr">
                        <a:lnSpc>
                          <a:spcPct val="115000"/>
                        </a:lnSpc>
                        <a:spcAft>
                          <a:spcPts val="1000"/>
                        </a:spcAft>
                      </a:pPr>
                      <a:r>
                        <a:rPr lang="fr-FR" sz="900" b="1">
                          <a:latin typeface="Cambria"/>
                          <a:ea typeface="Calibri"/>
                          <a:cs typeface="Arial"/>
                        </a:rPr>
                        <a:t>2018</a:t>
                      </a:r>
                      <a:endParaRPr lang="fr-FR" sz="1100">
                        <a:latin typeface="Calibri"/>
                        <a:ea typeface="Calibri"/>
                        <a:cs typeface="Times New Roman"/>
                      </a:endParaRPr>
                    </a:p>
                  </a:txBody>
                  <a:tcPr marL="42502" marR="42502"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r>
              <a:tr h="583194">
                <a:tc vMerge="1">
                  <a:txBody>
                    <a:bodyPr/>
                    <a:lstStyle/>
                    <a:p>
                      <a:endParaRPr lang="fr-FR"/>
                    </a:p>
                  </a:txBody>
                  <a:tcPr/>
                </a:tc>
                <a:tc>
                  <a:txBody>
                    <a:bodyPr/>
                    <a:lstStyle/>
                    <a:p>
                      <a:pPr algn="ctr">
                        <a:lnSpc>
                          <a:spcPct val="115000"/>
                        </a:lnSpc>
                        <a:spcAft>
                          <a:spcPts val="1000"/>
                        </a:spcAft>
                      </a:pPr>
                      <a:r>
                        <a:rPr lang="fr-FR" sz="900" b="1">
                          <a:latin typeface="Cambria"/>
                          <a:ea typeface="Calibri"/>
                          <a:cs typeface="Arial"/>
                        </a:rPr>
                        <a:t>Hommes</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ctr">
                        <a:lnSpc>
                          <a:spcPct val="115000"/>
                        </a:lnSpc>
                        <a:spcAft>
                          <a:spcPts val="1000"/>
                        </a:spcAft>
                      </a:pPr>
                      <a:r>
                        <a:rPr lang="fr-FR" sz="900" b="1">
                          <a:latin typeface="Cambria"/>
                          <a:ea typeface="Calibri"/>
                          <a:cs typeface="Arial"/>
                        </a:rPr>
                        <a:t>Femmes</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ctr">
                        <a:lnSpc>
                          <a:spcPct val="115000"/>
                        </a:lnSpc>
                        <a:spcAft>
                          <a:spcPts val="1000"/>
                        </a:spcAft>
                      </a:pPr>
                      <a:r>
                        <a:rPr lang="fr-FR" sz="900" b="1">
                          <a:latin typeface="Cambria"/>
                          <a:ea typeface="Calibri"/>
                          <a:cs typeface="Arial"/>
                        </a:rPr>
                        <a:t>Ensemble</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ctr">
                        <a:lnSpc>
                          <a:spcPct val="115000"/>
                        </a:lnSpc>
                        <a:spcAft>
                          <a:spcPts val="1000"/>
                        </a:spcAft>
                      </a:pPr>
                      <a:r>
                        <a:rPr lang="fr-FR" sz="900" b="1" i="1">
                          <a:latin typeface="Cambria"/>
                          <a:ea typeface="Calibri"/>
                          <a:cs typeface="Arial"/>
                        </a:rPr>
                        <a:t>Part des femmes</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r>
              <a:tr h="291597">
                <a:tc>
                  <a:txBody>
                    <a:bodyPr/>
                    <a:lstStyle/>
                    <a:p>
                      <a:pPr>
                        <a:lnSpc>
                          <a:spcPct val="115000"/>
                        </a:lnSpc>
                        <a:spcAft>
                          <a:spcPts val="1000"/>
                        </a:spcAft>
                      </a:pPr>
                      <a:r>
                        <a:rPr lang="fr-FR" sz="900" b="1">
                          <a:latin typeface="Cambria"/>
                          <a:ea typeface="Calibri"/>
                          <a:cs typeface="Arial"/>
                        </a:rPr>
                        <a:t>Agriculteurs exploitants</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1,2</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0,4</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0.8</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i="1">
                          <a:latin typeface="Cambria"/>
                          <a:ea typeface="Calibri"/>
                          <a:cs typeface="Arial"/>
                        </a:rPr>
                        <a:t>25,3</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r>
              <a:tr h="437396">
                <a:tc>
                  <a:txBody>
                    <a:bodyPr/>
                    <a:lstStyle/>
                    <a:p>
                      <a:pPr>
                        <a:lnSpc>
                          <a:spcPct val="115000"/>
                        </a:lnSpc>
                        <a:spcAft>
                          <a:spcPts val="1000"/>
                        </a:spcAft>
                      </a:pPr>
                      <a:r>
                        <a:rPr lang="fr-FR" sz="900" b="1">
                          <a:latin typeface="Cambria"/>
                          <a:ea typeface="Calibri"/>
                          <a:cs typeface="Arial"/>
                        </a:rPr>
                        <a:t>Artisans, commerçants, chefs d'entreprise</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5,1</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1,9</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3,4</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i="1">
                          <a:latin typeface="Cambria"/>
                          <a:ea typeface="Calibri"/>
                          <a:cs typeface="Arial"/>
                        </a:rPr>
                        <a:t>29,3</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r>
              <a:tr h="437396">
                <a:tc>
                  <a:txBody>
                    <a:bodyPr/>
                    <a:lstStyle/>
                    <a:p>
                      <a:pPr>
                        <a:lnSpc>
                          <a:spcPct val="115000"/>
                        </a:lnSpc>
                        <a:spcAft>
                          <a:spcPts val="1000"/>
                        </a:spcAft>
                      </a:pPr>
                      <a:r>
                        <a:rPr lang="fr-FR" sz="900" b="1">
                          <a:latin typeface="Cambria"/>
                          <a:ea typeface="Calibri"/>
                          <a:cs typeface="Arial"/>
                        </a:rPr>
                        <a:t>Cadres, professions intellectuelles supérieures</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11,8</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7,6</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9,6</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i="1">
                          <a:latin typeface="Cambria"/>
                          <a:ea typeface="Calibri"/>
                          <a:cs typeface="Arial"/>
                        </a:rPr>
                        <a:t>41,3</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r>
              <a:tr h="291597">
                <a:tc>
                  <a:txBody>
                    <a:bodyPr/>
                    <a:lstStyle/>
                    <a:p>
                      <a:pPr>
                        <a:lnSpc>
                          <a:spcPct val="115000"/>
                        </a:lnSpc>
                        <a:spcAft>
                          <a:spcPts val="1000"/>
                        </a:spcAft>
                      </a:pPr>
                      <a:r>
                        <a:rPr lang="fr-FR" sz="900" b="1">
                          <a:latin typeface="Cambria"/>
                          <a:ea typeface="Calibri"/>
                          <a:cs typeface="Arial"/>
                        </a:rPr>
                        <a:t>Professions intermédiaires</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13,6</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14,0</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13,8</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i="1">
                          <a:latin typeface="Cambria"/>
                          <a:ea typeface="Calibri"/>
                          <a:cs typeface="Arial"/>
                        </a:rPr>
                        <a:t>52,9</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r>
              <a:tr h="291597">
                <a:tc>
                  <a:txBody>
                    <a:bodyPr/>
                    <a:lstStyle/>
                    <a:p>
                      <a:pPr>
                        <a:lnSpc>
                          <a:spcPct val="115000"/>
                        </a:lnSpc>
                        <a:spcAft>
                          <a:spcPts val="1000"/>
                        </a:spcAft>
                      </a:pPr>
                      <a:r>
                        <a:rPr lang="fr-FR" sz="900" b="1">
                          <a:latin typeface="Cambria"/>
                          <a:ea typeface="Calibri"/>
                          <a:cs typeface="Arial"/>
                        </a:rPr>
                        <a:t>Employés</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7,8</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22,2</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15,3</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i="1">
                          <a:latin typeface="Cambria"/>
                          <a:ea typeface="Calibri"/>
                          <a:cs typeface="Arial"/>
                        </a:rPr>
                        <a:t>75,7</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r>
              <a:tr h="291597">
                <a:tc>
                  <a:txBody>
                    <a:bodyPr/>
                    <a:lstStyle/>
                    <a:p>
                      <a:pPr>
                        <a:lnSpc>
                          <a:spcPct val="115000"/>
                        </a:lnSpc>
                        <a:spcAft>
                          <a:spcPts val="1000"/>
                        </a:spcAft>
                      </a:pPr>
                      <a:r>
                        <a:rPr lang="fr-FR" sz="900" b="1">
                          <a:latin typeface="Cambria"/>
                          <a:ea typeface="Calibri"/>
                          <a:cs typeface="Arial"/>
                        </a:rPr>
                        <a:t>Ouvriers (y compris agricoles)</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19,7</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4,6</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11,8</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i="1">
                          <a:latin typeface="Cambria"/>
                          <a:ea typeface="Calibri"/>
                          <a:cs typeface="Arial"/>
                        </a:rPr>
                        <a:t>20,2</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r>
              <a:tr h="291597">
                <a:tc>
                  <a:txBody>
                    <a:bodyPr/>
                    <a:lstStyle/>
                    <a:p>
                      <a:pPr>
                        <a:lnSpc>
                          <a:spcPct val="115000"/>
                        </a:lnSpc>
                        <a:spcAft>
                          <a:spcPts val="1000"/>
                        </a:spcAft>
                      </a:pPr>
                      <a:r>
                        <a:rPr lang="fr-FR" sz="900" b="1">
                          <a:latin typeface="Cambria"/>
                          <a:ea typeface="Calibri"/>
                          <a:cs typeface="Arial"/>
                        </a:rPr>
                        <a:t>Inactifs ayant déjà travaillé</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29,9</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34,9</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32,5</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i="1">
                          <a:latin typeface="Cambria"/>
                          <a:ea typeface="Calibri"/>
                          <a:cs typeface="Arial"/>
                        </a:rPr>
                        <a:t>56,0</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r>
              <a:tr h="291597">
                <a:tc>
                  <a:txBody>
                    <a:bodyPr/>
                    <a:lstStyle/>
                    <a:p>
                      <a:pPr>
                        <a:lnSpc>
                          <a:spcPct val="115000"/>
                        </a:lnSpc>
                        <a:spcAft>
                          <a:spcPts val="1000"/>
                        </a:spcAft>
                      </a:pPr>
                      <a:r>
                        <a:rPr lang="fr-FR" sz="900" b="1">
                          <a:latin typeface="Cambria"/>
                          <a:ea typeface="Calibri"/>
                          <a:cs typeface="Arial"/>
                        </a:rPr>
                        <a:t>Autres sans activité professionnelle</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10,7</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14,3</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dirty="0">
                          <a:latin typeface="Cambria"/>
                          <a:ea typeface="Calibri"/>
                          <a:cs typeface="Arial"/>
                        </a:rPr>
                        <a:t>12,5</a:t>
                      </a:r>
                      <a:endParaRPr lang="fr-FR" sz="1100" dirty="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i="1">
                          <a:latin typeface="Cambria"/>
                          <a:ea typeface="Calibri"/>
                          <a:cs typeface="Arial"/>
                        </a:rPr>
                        <a:t>59,3</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r>
              <a:tr h="291597">
                <a:tc>
                  <a:txBody>
                    <a:bodyPr/>
                    <a:lstStyle/>
                    <a:p>
                      <a:pPr>
                        <a:lnSpc>
                          <a:spcPct val="115000"/>
                        </a:lnSpc>
                        <a:spcAft>
                          <a:spcPts val="1000"/>
                        </a:spcAft>
                      </a:pPr>
                      <a:r>
                        <a:rPr lang="fr-FR" sz="900" b="1">
                          <a:latin typeface="Cambria"/>
                          <a:ea typeface="Calibri"/>
                          <a:cs typeface="Arial"/>
                        </a:rPr>
                        <a:t>Total</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100,0</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100,0</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a:latin typeface="Cambria"/>
                          <a:ea typeface="Calibri"/>
                          <a:cs typeface="Arial"/>
                        </a:rPr>
                        <a:t>100,0</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gn="r">
                        <a:lnSpc>
                          <a:spcPct val="115000"/>
                        </a:lnSpc>
                        <a:spcAft>
                          <a:spcPts val="1000"/>
                        </a:spcAft>
                      </a:pPr>
                      <a:r>
                        <a:rPr lang="fr-FR" sz="900" b="1" i="1">
                          <a:latin typeface="Cambria"/>
                          <a:ea typeface="Calibri"/>
                          <a:cs typeface="Arial"/>
                        </a:rPr>
                        <a:t>52,2</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r>
              <a:tr h="437396">
                <a:tc gridSpan="5">
                  <a:txBody>
                    <a:bodyPr/>
                    <a:lstStyle/>
                    <a:p>
                      <a:pPr>
                        <a:lnSpc>
                          <a:spcPct val="115000"/>
                        </a:lnSpc>
                        <a:spcAft>
                          <a:spcPts val="1000"/>
                        </a:spcAft>
                      </a:pPr>
                      <a:r>
                        <a:rPr lang="fr-FR" sz="900">
                          <a:latin typeface="Cambria"/>
                          <a:ea typeface="Calibri"/>
                          <a:cs typeface="Arial"/>
                        </a:rPr>
                        <a:t>Note : les données ont été révisées suite à la rénovation du questionnaire de l'enquête emploi.</a:t>
                      </a:r>
                      <a:endParaRPr lang="fr-FR" sz="1100">
                        <a:latin typeface="Calibri"/>
                        <a:ea typeface="Calibri"/>
                        <a:cs typeface="Times New Roman"/>
                      </a:endParaRPr>
                    </a:p>
                  </a:txBody>
                  <a:tcPr marL="42502" marR="42502"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r>
              <a:tr h="437396">
                <a:tc gridSpan="6">
                  <a:txBody>
                    <a:bodyPr/>
                    <a:lstStyle/>
                    <a:p>
                      <a:pPr>
                        <a:lnSpc>
                          <a:spcPct val="115000"/>
                        </a:lnSpc>
                        <a:spcAft>
                          <a:spcPts val="1000"/>
                        </a:spcAft>
                      </a:pPr>
                      <a:r>
                        <a:rPr lang="fr-FR" sz="900">
                          <a:latin typeface="Cambria"/>
                          <a:ea typeface="Calibri"/>
                          <a:cs typeface="Arial"/>
                        </a:rPr>
                        <a:t>Champ : population des ménages de 15 ans ou plus, vivant en France métropolitaine. Résultats en moyenne annuelle.</a:t>
                      </a:r>
                      <a:endParaRPr lang="fr-FR" sz="1100">
                        <a:latin typeface="Calibri"/>
                        <a:ea typeface="Calibri"/>
                        <a:cs typeface="Times New Roman"/>
                      </a:endParaRPr>
                    </a:p>
                  </a:txBody>
                  <a:tcPr marL="42502" marR="42502"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91597">
                <a:tc>
                  <a:txBody>
                    <a:bodyPr/>
                    <a:lstStyle/>
                    <a:p>
                      <a:pPr>
                        <a:lnSpc>
                          <a:spcPct val="115000"/>
                        </a:lnSpc>
                        <a:spcAft>
                          <a:spcPts val="1000"/>
                        </a:spcAft>
                      </a:pPr>
                      <a:r>
                        <a:rPr lang="fr-FR" sz="900" i="1">
                          <a:latin typeface="Cambria"/>
                          <a:ea typeface="Calibri"/>
                          <a:cs typeface="Arial"/>
                        </a:rPr>
                        <a:t>Source : Insee, enquêtes Emploi.</a:t>
                      </a:r>
                      <a:endParaRPr lang="fr-FR" sz="1100">
                        <a:latin typeface="Calibri"/>
                        <a:ea typeface="Calibri"/>
                        <a:cs typeface="Times New Roman"/>
                      </a:endParaRPr>
                    </a:p>
                  </a:txBody>
                  <a:tcPr marL="42502" marR="42502" marT="0" marB="0" anchor="ctr">
                    <a:lnL>
                      <a:noFill/>
                    </a:lnL>
                    <a:lnR>
                      <a:noFill/>
                    </a:lnR>
                    <a:lnT>
                      <a:noFill/>
                    </a:lnT>
                    <a:lnB>
                      <a:noFill/>
                    </a:lnB>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c>
                  <a:txBody>
                    <a:bodyPr/>
                    <a:lstStyle/>
                    <a:p>
                      <a:pPr>
                        <a:lnSpc>
                          <a:spcPct val="115000"/>
                        </a:lnSpc>
                      </a:pPr>
                      <a:endParaRPr lang="fr-FR" sz="1100">
                        <a:latin typeface="Calibri"/>
                        <a:ea typeface="Times New Roman"/>
                      </a:endParaRPr>
                    </a:p>
                  </a:txBody>
                  <a:tcPr marL="42502" marR="42502" marT="0" marB="0" anchor="b">
                    <a:lnL>
                      <a:noFill/>
                    </a:lnL>
                    <a:lnR>
                      <a:noFill/>
                    </a:lnR>
                    <a:lnT>
                      <a:noFill/>
                    </a:lnT>
                    <a:lnB>
                      <a:noFill/>
                    </a:lnB>
                  </a:tcPr>
                </a:tc>
                <a:tc>
                  <a:txBody>
                    <a:bodyPr/>
                    <a:lstStyle/>
                    <a:p>
                      <a:pPr>
                        <a:lnSpc>
                          <a:spcPct val="115000"/>
                        </a:lnSpc>
                      </a:pPr>
                      <a:endParaRPr lang="fr-FR" sz="1100" dirty="0">
                        <a:latin typeface="Calibri"/>
                        <a:ea typeface="Times New Roman"/>
                      </a:endParaRPr>
                    </a:p>
                  </a:txBody>
                  <a:tcPr marL="42502" marR="42502" marT="0" marB="0" anchor="b">
                    <a:lnL>
                      <a:noFill/>
                    </a:lnL>
                    <a:lnR>
                      <a:noFill/>
                    </a:lnR>
                    <a:lnT>
                      <a:noFill/>
                    </a:lnT>
                    <a:lnB>
                      <a:noFill/>
                    </a:lnB>
                  </a:tcPr>
                </a:tc>
              </a:tr>
            </a:tbl>
          </a:graphicData>
        </a:graphic>
      </p:graphicFrame>
      <p:pic>
        <p:nvPicPr>
          <p:cNvPr id="13" name="Image 12"/>
          <p:cNvPicPr/>
          <p:nvPr/>
        </p:nvPicPr>
        <p:blipFill>
          <a:blip r:embed="rId4" cstate="print"/>
          <a:srcRect/>
          <a:stretch>
            <a:fillRect/>
          </a:stretch>
        </p:blipFill>
        <p:spPr bwMode="auto">
          <a:xfrm>
            <a:off x="4283968" y="1700808"/>
            <a:ext cx="2378993" cy="2160240"/>
          </a:xfrm>
          <a:prstGeom prst="rect">
            <a:avLst/>
          </a:prstGeom>
          <a:noFill/>
          <a:ln w="9525">
            <a:noFill/>
            <a:miter lim="800000"/>
            <a:headEnd/>
            <a:tailEnd/>
          </a:ln>
        </p:spPr>
      </p:pic>
      <p:sp>
        <p:nvSpPr>
          <p:cNvPr id="15" name="ZoneTexte 14"/>
          <p:cNvSpPr txBox="1"/>
          <p:nvPr/>
        </p:nvSpPr>
        <p:spPr>
          <a:xfrm>
            <a:off x="539552" y="1124744"/>
            <a:ext cx="8604448" cy="646331"/>
          </a:xfrm>
          <a:prstGeom prst="rect">
            <a:avLst/>
          </a:prstGeom>
          <a:noFill/>
        </p:spPr>
        <p:txBody>
          <a:bodyPr wrap="square" rtlCol="0">
            <a:spAutoFit/>
          </a:bodyPr>
          <a:lstStyle/>
          <a:p>
            <a:pPr algn="ctr"/>
            <a:r>
              <a:rPr lang="fr-FR" b="1" i="1" dirty="0" smtClean="0">
                <a:solidFill>
                  <a:srgbClr val="0070C0"/>
                </a:solidFill>
              </a:rPr>
              <a:t>Un exemple: Confrontation de documents pour faire surgir les difficultés de la démocratie représentative.</a:t>
            </a:r>
            <a:endParaRPr lang="fr-FR" b="1" i="1" dirty="0">
              <a:solidFill>
                <a:srgbClr val="0070C0"/>
              </a:solidFill>
            </a:endParaRPr>
          </a:p>
        </p:txBody>
      </p:sp>
      <p:pic>
        <p:nvPicPr>
          <p:cNvPr id="16" name="Image 15"/>
          <p:cNvPicPr/>
          <p:nvPr/>
        </p:nvPicPr>
        <p:blipFill>
          <a:blip r:embed="rId5" cstate="print"/>
          <a:srcRect/>
          <a:stretch>
            <a:fillRect/>
          </a:stretch>
        </p:blipFill>
        <p:spPr bwMode="auto">
          <a:xfrm>
            <a:off x="4067944" y="3789040"/>
            <a:ext cx="2592288" cy="2304256"/>
          </a:xfrm>
          <a:prstGeom prst="rect">
            <a:avLst/>
          </a:prstGeom>
          <a:noFill/>
          <a:ln w="9525">
            <a:noFill/>
            <a:miter lim="800000"/>
            <a:headEnd/>
            <a:tailEnd/>
          </a:ln>
        </p:spPr>
      </p:pic>
      <p:sp>
        <p:nvSpPr>
          <p:cNvPr id="17" name="ZoneTexte 16"/>
          <p:cNvSpPr txBox="1"/>
          <p:nvPr/>
        </p:nvSpPr>
        <p:spPr>
          <a:xfrm>
            <a:off x="755576" y="188640"/>
            <a:ext cx="7128792" cy="400110"/>
          </a:xfrm>
          <a:prstGeom prst="rect">
            <a:avLst/>
          </a:prstGeom>
          <a:noFill/>
        </p:spPr>
        <p:txBody>
          <a:bodyPr wrap="square" rtlCol="0">
            <a:spAutoFit/>
          </a:bodyPr>
          <a:lstStyle/>
          <a:p>
            <a:r>
              <a:rPr lang="fr-FR" sz="2000" b="1" dirty="0" smtClean="0">
                <a:solidFill>
                  <a:srgbClr val="FF0000"/>
                </a:solidFill>
              </a:rPr>
              <a:t>ANALYSE DU SUJET SELON UNE PERSPECTIVE DISCIPLINAIRE SES </a:t>
            </a:r>
            <a:endParaRPr lang="fr-FR" sz="2000" dirty="0">
              <a:solidFill>
                <a:srgbClr val="FF0000"/>
              </a:solidFill>
            </a:endParaRPr>
          </a:p>
        </p:txBody>
      </p:sp>
      <p:pic>
        <p:nvPicPr>
          <p:cNvPr id="18" name="Image 17"/>
          <p:cNvPicPr/>
          <p:nvPr/>
        </p:nvPicPr>
        <p:blipFill>
          <a:blip r:embed="rId6" cstate="print"/>
          <a:srcRect/>
          <a:stretch>
            <a:fillRect/>
          </a:stretch>
        </p:blipFill>
        <p:spPr bwMode="auto">
          <a:xfrm>
            <a:off x="6804248" y="2996952"/>
            <a:ext cx="1944216" cy="2098353"/>
          </a:xfrm>
          <a:prstGeom prst="rect">
            <a:avLst/>
          </a:prstGeom>
          <a:noFill/>
          <a:ln w="9525">
            <a:noFill/>
            <a:miter lim="800000"/>
            <a:headEnd/>
            <a:tailEnd/>
          </a:ln>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755576" y="1196752"/>
            <a:ext cx="7776864" cy="3416320"/>
          </a:xfrm>
          <a:prstGeom prst="rect">
            <a:avLst/>
          </a:prstGeom>
          <a:noFill/>
        </p:spPr>
        <p:txBody>
          <a:bodyPr wrap="square" rtlCol="0">
            <a:spAutoFit/>
          </a:bodyPr>
          <a:lstStyle/>
          <a:p>
            <a:pPr algn="just"/>
            <a:r>
              <a:rPr lang="fr-FR" sz="2000" b="1" u="sng" dirty="0" smtClean="0">
                <a:solidFill>
                  <a:srgbClr val="0070C0"/>
                </a:solidFill>
              </a:rPr>
              <a:t>Activité 1</a:t>
            </a:r>
            <a:r>
              <a:rPr lang="fr-FR" sz="2000" dirty="0" smtClean="0">
                <a:solidFill>
                  <a:srgbClr val="0070C0"/>
                </a:solidFill>
              </a:rPr>
              <a:t> : </a:t>
            </a:r>
            <a:r>
              <a:rPr lang="fr-FR" sz="2000" b="1" dirty="0" smtClean="0">
                <a:solidFill>
                  <a:srgbClr val="0070C0"/>
                </a:solidFill>
              </a:rPr>
              <a:t>Différencier un Etat de Droit d’un Etat de Police et être capable de définir les caractéristiques générales d’une démocratie (Peu importe sa forme)</a:t>
            </a:r>
          </a:p>
          <a:p>
            <a:pPr lvl="0" algn="just">
              <a:buFont typeface="Wingdings" pitchFamily="2" charset="2"/>
              <a:buChar char="ü"/>
            </a:pPr>
            <a:r>
              <a:rPr lang="fr-FR" sz="2000" dirty="0" smtClean="0">
                <a:solidFill>
                  <a:srgbClr val="0070C0"/>
                </a:solidFill>
              </a:rPr>
              <a:t>Séparation des pouvoirs</a:t>
            </a:r>
          </a:p>
          <a:p>
            <a:pPr lvl="0" algn="just">
              <a:buFont typeface="Wingdings" pitchFamily="2" charset="2"/>
              <a:buChar char="ü"/>
            </a:pPr>
            <a:r>
              <a:rPr lang="fr-FR" sz="2000" dirty="0" smtClean="0">
                <a:solidFill>
                  <a:srgbClr val="0070C0"/>
                </a:solidFill>
              </a:rPr>
              <a:t>Le droit au droit</a:t>
            </a:r>
          </a:p>
          <a:p>
            <a:pPr algn="just"/>
            <a:endParaRPr lang="fr-FR" sz="2000" dirty="0" smtClean="0">
              <a:solidFill>
                <a:srgbClr val="0070C0"/>
              </a:solidFill>
            </a:endParaRPr>
          </a:p>
          <a:p>
            <a:pPr algn="just"/>
            <a:r>
              <a:rPr lang="fr-FR" sz="2000" u="sng" dirty="0" smtClean="0">
                <a:solidFill>
                  <a:srgbClr val="0070C0"/>
                </a:solidFill>
              </a:rPr>
              <a:t>Source documentaire : </a:t>
            </a:r>
          </a:p>
          <a:p>
            <a:pPr lvl="0" algn="just">
              <a:buFont typeface="Wingdings" pitchFamily="2" charset="2"/>
              <a:buChar char="Ø"/>
            </a:pPr>
            <a:r>
              <a:rPr lang="fr-FR" sz="2000" dirty="0" smtClean="0">
                <a:solidFill>
                  <a:srgbClr val="0070C0"/>
                </a:solidFill>
              </a:rPr>
              <a:t>Montesquieu, L’esprit des Lois, 1748</a:t>
            </a:r>
          </a:p>
          <a:p>
            <a:pPr lvl="0" algn="just">
              <a:buFont typeface="Wingdings" pitchFamily="2" charset="2"/>
              <a:buChar char="Ø"/>
            </a:pPr>
            <a:r>
              <a:rPr lang="fr-FR" sz="2000" dirty="0" smtClean="0">
                <a:solidFill>
                  <a:srgbClr val="0070C0"/>
                </a:solidFill>
              </a:rPr>
              <a:t>Dominique </a:t>
            </a:r>
            <a:r>
              <a:rPr lang="fr-FR" sz="2000" dirty="0" err="1" smtClean="0">
                <a:solidFill>
                  <a:srgbClr val="0070C0"/>
                </a:solidFill>
              </a:rPr>
              <a:t>Chagnollaud</a:t>
            </a:r>
            <a:r>
              <a:rPr lang="fr-FR" sz="2000" dirty="0" smtClean="0">
                <a:solidFill>
                  <a:srgbClr val="0070C0"/>
                </a:solidFill>
              </a:rPr>
              <a:t>, Science Politique, Dalloz, 2010</a:t>
            </a:r>
          </a:p>
          <a:p>
            <a:pPr lvl="0"/>
            <a:endParaRPr lang="fr-FR" dirty="0" smtClean="0">
              <a:solidFill>
                <a:srgbClr val="0070C0"/>
              </a:solidFill>
            </a:endParaRPr>
          </a:p>
          <a:p>
            <a:endParaRPr lang="fr-FR" dirty="0"/>
          </a:p>
        </p:txBody>
      </p:sp>
      <p:sp>
        <p:nvSpPr>
          <p:cNvPr id="13" name="ZoneTexte 12"/>
          <p:cNvSpPr txBox="1"/>
          <p:nvPr/>
        </p:nvSpPr>
        <p:spPr>
          <a:xfrm>
            <a:off x="840929" y="91575"/>
            <a:ext cx="3310522" cy="461665"/>
          </a:xfrm>
          <a:prstGeom prst="rect">
            <a:avLst/>
          </a:prstGeom>
          <a:noFill/>
        </p:spPr>
        <p:txBody>
          <a:bodyPr wrap="none" rtlCol="0">
            <a:spAutoFit/>
          </a:bodyPr>
          <a:lstStyle/>
          <a:p>
            <a:r>
              <a:rPr lang="fr-FR" sz="2400" b="1" dirty="0" smtClean="0">
                <a:solidFill>
                  <a:srgbClr val="0070C0"/>
                </a:solidFill>
                <a:latin typeface="Arial" panose="020B0604020202020204" pitchFamily="34" charset="0"/>
                <a:cs typeface="Arial" panose="020B0604020202020204" pitchFamily="34" charset="0"/>
              </a:rPr>
              <a:t>Introduction : étape 2</a:t>
            </a:r>
            <a:endParaRPr lang="fr-FR"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1187624" y="1196752"/>
            <a:ext cx="7200800" cy="1938992"/>
          </a:xfrm>
          <a:prstGeom prst="rect">
            <a:avLst/>
          </a:prstGeom>
          <a:noFill/>
          <a:ln w="38100">
            <a:solidFill>
              <a:srgbClr val="FF0000"/>
            </a:solidFill>
          </a:ln>
        </p:spPr>
        <p:txBody>
          <a:bodyPr wrap="square" rtlCol="0">
            <a:spAutoFit/>
          </a:bodyPr>
          <a:lstStyle/>
          <a:p>
            <a:pPr algn="ctr"/>
            <a:r>
              <a:rPr lang="fr-FR" sz="4000" b="1" dirty="0" smtClean="0">
                <a:solidFill>
                  <a:schemeClr val="tx2">
                    <a:lumMod val="60000"/>
                    <a:lumOff val="40000"/>
                  </a:schemeClr>
                </a:solidFill>
                <a:latin typeface="Arial" panose="020B0604020202020204" pitchFamily="34" charset="0"/>
                <a:cs typeface="Arial" panose="020B0604020202020204" pitchFamily="34" charset="0"/>
              </a:rPr>
              <a:t>THÈME 1: COMPRENDRE UN RÉGIME POLITIQUE: </a:t>
            </a:r>
          </a:p>
          <a:p>
            <a:pPr algn="ctr"/>
            <a:r>
              <a:rPr lang="fr-FR" sz="4000" b="1" dirty="0" smtClean="0">
                <a:solidFill>
                  <a:schemeClr val="tx2">
                    <a:lumMod val="60000"/>
                    <a:lumOff val="40000"/>
                  </a:schemeClr>
                </a:solidFill>
                <a:latin typeface="Arial" panose="020B0604020202020204" pitchFamily="34" charset="0"/>
                <a:cs typeface="Arial" panose="020B0604020202020204" pitchFamily="34" charset="0"/>
              </a:rPr>
              <a:t>LA DÉMOCRATIE</a:t>
            </a:r>
          </a:p>
        </p:txBody>
      </p:sp>
      <p:sp>
        <p:nvSpPr>
          <p:cNvPr id="10" name="ZoneTexte 9"/>
          <p:cNvSpPr txBox="1"/>
          <p:nvPr/>
        </p:nvSpPr>
        <p:spPr>
          <a:xfrm>
            <a:off x="539552" y="0"/>
            <a:ext cx="7200800" cy="800219"/>
          </a:xfrm>
          <a:prstGeom prst="rect">
            <a:avLst/>
          </a:prstGeom>
          <a:noFill/>
        </p:spPr>
        <p:txBody>
          <a:bodyPr wrap="square" rtlCol="0">
            <a:spAutoFit/>
          </a:bodyPr>
          <a:lstStyle/>
          <a:p>
            <a:r>
              <a:rPr lang="fr-FR" sz="2300" dirty="0" smtClean="0">
                <a:solidFill>
                  <a:srgbClr val="0070C0"/>
                </a:solidFill>
                <a:latin typeface="Arial" pitchFamily="34" charset="0"/>
                <a:cs typeface="Arial" pitchFamily="34" charset="0"/>
                <a:sym typeface="Arial" pitchFamily="34" charset="0"/>
              </a:rPr>
              <a:t>Spécialité histoire-géographie, géopolitique, et </a:t>
            </a:r>
            <a:endParaRPr lang="fr-FR" sz="2300" dirty="0" smtClean="0">
              <a:solidFill>
                <a:schemeClr val="tx2">
                  <a:lumMod val="60000"/>
                  <a:lumOff val="40000"/>
                </a:schemeClr>
              </a:solidFill>
              <a:latin typeface="Arial" panose="020B0604020202020204" pitchFamily="34" charset="0"/>
              <a:cs typeface="Arial" panose="020B0604020202020204" pitchFamily="34" charset="0"/>
            </a:endParaRPr>
          </a:p>
          <a:p>
            <a:r>
              <a:rPr lang="fr-FR" sz="2300" dirty="0" smtClean="0">
                <a:solidFill>
                  <a:srgbClr val="0070C0"/>
                </a:solidFill>
                <a:latin typeface="Arial" pitchFamily="34" charset="0"/>
                <a:cs typeface="Arial" pitchFamily="34" charset="0"/>
                <a:sym typeface="Arial" pitchFamily="34" charset="0"/>
              </a:rPr>
              <a:t>sciences politiques</a:t>
            </a:r>
            <a:endParaRPr lang="fr-FR" sz="23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5" name="ZoneTexte 14"/>
          <p:cNvSpPr txBox="1"/>
          <p:nvPr/>
        </p:nvSpPr>
        <p:spPr>
          <a:xfrm>
            <a:off x="755576" y="3717032"/>
            <a:ext cx="7920880" cy="1754326"/>
          </a:xfrm>
          <a:prstGeom prst="rect">
            <a:avLst/>
          </a:prstGeom>
          <a:noFill/>
        </p:spPr>
        <p:txBody>
          <a:bodyPr wrap="square" rtlCol="0">
            <a:spAutoFit/>
          </a:bodyPr>
          <a:lstStyle/>
          <a:p>
            <a:pPr algn="ctr"/>
            <a:r>
              <a:rPr lang="fr-FR" altLang="fr-FR" sz="3600" dirty="0" smtClean="0">
                <a:solidFill>
                  <a:srgbClr val="0070C0"/>
                </a:solidFill>
                <a:latin typeface="Arial" pitchFamily="34" charset="0"/>
                <a:cs typeface="Arial" pitchFamily="34" charset="0"/>
                <a:sym typeface="Arial" pitchFamily="34" charset="0"/>
              </a:rPr>
              <a:t>Axe 1:</a:t>
            </a:r>
          </a:p>
          <a:p>
            <a:pPr algn="ctr"/>
            <a:r>
              <a:rPr lang="fr-FR" altLang="fr-FR" sz="3600" dirty="0" smtClean="0">
                <a:solidFill>
                  <a:srgbClr val="0070C0"/>
                </a:solidFill>
                <a:latin typeface="Arial" pitchFamily="34" charset="0"/>
                <a:cs typeface="Arial" pitchFamily="34" charset="0"/>
                <a:sym typeface="Arial" pitchFamily="34" charset="0"/>
              </a:rPr>
              <a:t>Penser la démocratie: démocratie directe et  démocratie représentative</a:t>
            </a:r>
            <a:endParaRPr lang="fr-FR" sz="3600" b="1" dirty="0">
              <a:solidFill>
                <a:srgbClr val="0066FF"/>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1"/>
          <p:cNvSpPr txBox="1">
            <a:spLocks/>
          </p:cNvSpPr>
          <p:nvPr/>
        </p:nvSpPr>
        <p:spPr>
          <a:xfrm>
            <a:off x="395536" y="260648"/>
            <a:ext cx="8227558" cy="1080120"/>
          </a:xfrm>
          <a:prstGeom prst="rect">
            <a:avLst/>
          </a:prstGeom>
          <a:ln w="38100">
            <a:solidFill>
              <a:srgbClr val="FF0000"/>
            </a:solidFill>
          </a:ln>
        </p:spPr>
        <p:txBody>
          <a:bodyPr/>
          <a:lstStyle/>
          <a:p>
            <a:pPr lvl="0" algn="ctr">
              <a:spcBef>
                <a:spcPct val="0"/>
              </a:spcBef>
              <a:defRPr/>
            </a:pPr>
            <a:r>
              <a:rPr lang="fr-FR" sz="2200" b="1" dirty="0" smtClean="0">
                <a:solidFill>
                  <a:srgbClr val="0070C0"/>
                </a:solidFill>
              </a:rPr>
              <a:t>AXE 1</a:t>
            </a:r>
          </a:p>
          <a:p>
            <a:pPr lvl="0" algn="ctr">
              <a:spcBef>
                <a:spcPct val="0"/>
              </a:spcBef>
              <a:defRPr/>
            </a:pPr>
            <a:r>
              <a:rPr lang="fr-FR" sz="2200" b="1" dirty="0" smtClean="0">
                <a:solidFill>
                  <a:srgbClr val="0070C0"/>
                </a:solidFill>
              </a:rPr>
              <a:t>PENSER LA DÉMOCRATIE: DÉMOCRATIE DIRECTE ET DÉMOCRATIE REPRÉSENTATIVE</a:t>
            </a:r>
          </a:p>
          <a:p>
            <a:pPr lvl="0" algn="ctr">
              <a:spcBef>
                <a:spcPct val="0"/>
              </a:spcBef>
              <a:defRPr/>
            </a:pPr>
            <a:endParaRPr lang="fr-FR" sz="2200" b="1" dirty="0" smtClean="0">
              <a:solidFill>
                <a:srgbClr val="0070C0"/>
              </a:solidFill>
            </a:endParaRPr>
          </a:p>
          <a:p>
            <a:pPr lvl="0" algn="ctr">
              <a:spcBef>
                <a:spcPct val="0"/>
              </a:spcBef>
              <a:defRPr/>
            </a:pPr>
            <a:endParaRPr kumimoji="0" lang="fr-FR" sz="2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3" name="Text Box 6"/>
          <p:cNvSpPr txBox="1">
            <a:spLocks noChangeArrowheads="1"/>
          </p:cNvSpPr>
          <p:nvPr/>
        </p:nvSpPr>
        <p:spPr bwMode="auto">
          <a:xfrm>
            <a:off x="404664" y="1340768"/>
            <a:ext cx="8224133" cy="4680520"/>
          </a:xfrm>
          <a:prstGeom prst="rect">
            <a:avLst/>
          </a:prstGeom>
          <a:solidFill>
            <a:srgbClr val="FFFFFF"/>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buFont typeface="Wingdings" pitchFamily="2" charset="2"/>
              <a:buChar char="Ø"/>
            </a:pPr>
            <a:r>
              <a:rPr lang="fr-FR" dirty="0" smtClean="0">
                <a:solidFill>
                  <a:srgbClr val="0070C0"/>
                </a:solidFill>
              </a:rPr>
              <a:t>Il s’agit de l’axe 1 du thème 1 de spécialité. L’enseignant décide de le traiter en 6 heures.</a:t>
            </a:r>
          </a:p>
          <a:p>
            <a:pPr lvl="0" algn="just" fontAlgn="base">
              <a:spcBef>
                <a:spcPct val="0"/>
              </a:spcBef>
              <a:spcAft>
                <a:spcPts val="1000"/>
              </a:spcAft>
              <a:buFont typeface="Wingdings" pitchFamily="2" charset="2"/>
              <a:buChar char="Ø"/>
            </a:pPr>
            <a:r>
              <a:rPr lang="fr-FR" dirty="0" smtClean="0">
                <a:solidFill>
                  <a:srgbClr val="0070C0"/>
                </a:solidFill>
              </a:rPr>
              <a:t>Ce thème permettra à l’enseignant de travailler certaines capacités et méthodes:</a:t>
            </a:r>
          </a:p>
          <a:p>
            <a:pPr lvl="0" algn="just" fontAlgn="base">
              <a:spcBef>
                <a:spcPct val="0"/>
              </a:spcBef>
              <a:spcAft>
                <a:spcPts val="1000"/>
              </a:spcAft>
              <a:buFont typeface="Arial" pitchFamily="34" charset="0"/>
              <a:buChar char="•"/>
            </a:pPr>
            <a:r>
              <a:rPr lang="fr-FR" b="1" dirty="0" smtClean="0">
                <a:solidFill>
                  <a:srgbClr val="0070C0"/>
                </a:solidFill>
                <a:ea typeface="Calibri"/>
                <a:cs typeface="Times New Roman"/>
              </a:rPr>
              <a:t>ANALYSER, INTERROGER ET ADOPTER UNE DÉMARCHE RÉFLEXIVE</a:t>
            </a:r>
            <a:endParaRPr lang="fr-FR" i="1" dirty="0" smtClean="0">
              <a:solidFill>
                <a:srgbClr val="0070C0"/>
              </a:solidFill>
              <a:ea typeface="Calibri"/>
              <a:cs typeface="Times New Roman"/>
            </a:endParaRPr>
          </a:p>
          <a:p>
            <a:endParaRPr lang="fr-FR" dirty="0" smtClean="0">
              <a:solidFill>
                <a:srgbClr val="0070C0"/>
              </a:solidFill>
              <a:ea typeface="Calibri"/>
              <a:cs typeface="Times New Roman"/>
            </a:endParaRPr>
          </a:p>
          <a:p>
            <a:pPr algn="ctr"/>
            <a:r>
              <a:rPr lang="fr-FR" b="1" dirty="0" smtClean="0">
                <a:solidFill>
                  <a:srgbClr val="0070C0"/>
                </a:solidFill>
                <a:ea typeface="Calibri"/>
                <a:cs typeface="Times New Roman"/>
              </a:rPr>
              <a:t> «</a:t>
            </a:r>
            <a:r>
              <a:rPr lang="fr-FR" b="1" u="sng" dirty="0" smtClean="0">
                <a:solidFill>
                  <a:srgbClr val="0070C0"/>
                </a:solidFill>
              </a:rPr>
              <a:t>Développer les capacités d’analyse et de réflexion en confrontant les points de vue, les approches</a:t>
            </a:r>
            <a:r>
              <a:rPr lang="fr-FR" b="1" dirty="0" smtClean="0">
                <a:solidFill>
                  <a:srgbClr val="0070C0"/>
                </a:solidFill>
              </a:rPr>
              <a:t>»	</a:t>
            </a:r>
          </a:p>
          <a:p>
            <a:pPr algn="ctr"/>
            <a:endParaRPr lang="fr-FR" b="1" dirty="0" smtClean="0">
              <a:solidFill>
                <a:srgbClr val="0070C0"/>
              </a:solidFill>
              <a:ea typeface="Calibri"/>
              <a:cs typeface="Times New Roman"/>
            </a:endParaRPr>
          </a:p>
          <a:p>
            <a:pPr lvl="0" algn="just" fontAlgn="base">
              <a:spcBef>
                <a:spcPct val="0"/>
              </a:spcBef>
              <a:spcAft>
                <a:spcPts val="1000"/>
              </a:spcAft>
              <a:buFont typeface="Wingdings" pitchFamily="2" charset="2"/>
              <a:buChar char="Ø"/>
            </a:pPr>
            <a:r>
              <a:rPr lang="fr-FR" dirty="0" smtClean="0">
                <a:solidFill>
                  <a:srgbClr val="0070C0"/>
                </a:solidFill>
                <a:ea typeface="Calibri"/>
                <a:cs typeface="Times New Roman"/>
              </a:rPr>
              <a:t>Séquence proposée à une classe de première de spécialité de 35 élèves. </a:t>
            </a:r>
          </a:p>
          <a:p>
            <a:pPr lvl="0" algn="just" fontAlgn="base">
              <a:spcBef>
                <a:spcPct val="0"/>
              </a:spcBef>
              <a:spcAft>
                <a:spcPts val="1000"/>
              </a:spcAft>
              <a:buFont typeface="Wingdings" pitchFamily="2" charset="2"/>
              <a:buChar char="Ø"/>
            </a:pPr>
            <a:r>
              <a:rPr lang="fr-FR" dirty="0" smtClean="0">
                <a:solidFill>
                  <a:srgbClr val="0070C0"/>
                </a:solidFill>
                <a:ea typeface="Calibri"/>
                <a:cs typeface="Times New Roman"/>
              </a:rPr>
              <a:t>L’étude de l’axe 1 peut être menée conjointement par les deux enseignants (HG et SES), par l’un ou l’autre ou par un enseignant, en s’appuyant sur une séquence construite à deux.</a:t>
            </a:r>
          </a:p>
          <a:p>
            <a:pPr lvl="0" algn="just" fontAlgn="base">
              <a:spcBef>
                <a:spcPct val="0"/>
              </a:spcBef>
              <a:spcAft>
                <a:spcPts val="1000"/>
              </a:spcAft>
            </a:pPr>
            <a:endParaRPr lang="fr-FR" b="1" dirty="0" smtClean="0">
              <a:solidFill>
                <a:srgbClr val="FF0000"/>
              </a:solidFill>
              <a:cs typeface="Arial" pitchFamily="34" charset="0"/>
            </a:endParaRPr>
          </a:p>
          <a:p>
            <a:pPr lvl="0" algn="just" fontAlgn="base">
              <a:spcBef>
                <a:spcPct val="0"/>
              </a:spcBef>
              <a:spcAft>
                <a:spcPts val="1000"/>
              </a:spcAft>
            </a:pPr>
            <a:endParaRPr lang="fr-FR" dirty="0" smtClean="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11560" y="0"/>
            <a:ext cx="7043439" cy="769441"/>
          </a:xfrm>
          <a:prstGeom prst="rect">
            <a:avLst/>
          </a:prstGeom>
          <a:noFill/>
        </p:spPr>
        <p:txBody>
          <a:bodyPr wrap="square" rtlCol="0">
            <a:spAutoFit/>
          </a:bodyPr>
          <a:lstStyle/>
          <a:p>
            <a:r>
              <a:rPr lang="fr-FR" altLang="fr-FR" sz="2200" dirty="0" smtClean="0">
                <a:solidFill>
                  <a:srgbClr val="0070C0"/>
                </a:solidFill>
                <a:latin typeface="Arial" pitchFamily="34" charset="0"/>
                <a:cs typeface="Arial" pitchFamily="34" charset="0"/>
                <a:sym typeface="Arial" pitchFamily="34" charset="0"/>
              </a:rPr>
              <a:t>Axe 1: Penser la démocratie: démocratie directe et  démocratie représentative</a:t>
            </a:r>
            <a:endParaRPr lang="fr-FR" sz="22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3" name="ZoneTexte 12"/>
          <p:cNvSpPr txBox="1"/>
          <p:nvPr/>
        </p:nvSpPr>
        <p:spPr>
          <a:xfrm>
            <a:off x="611560" y="980728"/>
            <a:ext cx="8064896" cy="6186309"/>
          </a:xfrm>
          <a:prstGeom prst="rect">
            <a:avLst/>
          </a:prstGeom>
          <a:noFill/>
        </p:spPr>
        <p:txBody>
          <a:bodyPr wrap="square" rtlCol="0">
            <a:spAutoFit/>
          </a:bodyPr>
          <a:lstStyle/>
          <a:p>
            <a:pPr algn="just"/>
            <a:r>
              <a:rPr lang="fr-FR" b="1" u="sng" dirty="0" smtClean="0">
                <a:solidFill>
                  <a:srgbClr val="0070C0"/>
                </a:solidFill>
              </a:rPr>
              <a:t>Activité 2</a:t>
            </a:r>
            <a:r>
              <a:rPr lang="fr-FR" dirty="0" smtClean="0">
                <a:solidFill>
                  <a:srgbClr val="0070C0"/>
                </a:solidFill>
              </a:rPr>
              <a:t> </a:t>
            </a:r>
            <a:r>
              <a:rPr lang="fr-FR" b="1" dirty="0" smtClean="0">
                <a:solidFill>
                  <a:srgbClr val="0070C0"/>
                </a:solidFill>
              </a:rPr>
              <a:t>: Différencier une démocratie représentative d’une démocratie participative. Quels sont les avantages et inconvénients de ces deux formes de démocraties ? La démocratie directe est-elle une réponse aux limites rencontrées par la démocratie représentative ?</a:t>
            </a:r>
          </a:p>
          <a:p>
            <a:pPr algn="just"/>
            <a:endParaRPr lang="fr-FR" dirty="0" smtClean="0">
              <a:solidFill>
                <a:srgbClr val="0070C0"/>
              </a:solidFill>
            </a:endParaRPr>
          </a:p>
          <a:p>
            <a:pPr algn="just"/>
            <a:r>
              <a:rPr lang="fr-FR" u="sng" dirty="0" smtClean="0">
                <a:solidFill>
                  <a:srgbClr val="0070C0"/>
                </a:solidFill>
              </a:rPr>
              <a:t>Source documentaire :</a:t>
            </a:r>
          </a:p>
          <a:p>
            <a:pPr lvl="0" algn="just">
              <a:buFont typeface="Wingdings" pitchFamily="2" charset="2"/>
              <a:buChar char="Ø"/>
            </a:pPr>
            <a:r>
              <a:rPr lang="fr-FR" dirty="0" smtClean="0">
                <a:solidFill>
                  <a:srgbClr val="0070C0"/>
                </a:solidFill>
              </a:rPr>
              <a:t>Philippe </a:t>
            </a:r>
            <a:r>
              <a:rPr lang="fr-FR" dirty="0" err="1" smtClean="0">
                <a:solidFill>
                  <a:srgbClr val="0070C0"/>
                </a:solidFill>
              </a:rPr>
              <a:t>Braud</a:t>
            </a:r>
            <a:r>
              <a:rPr lang="fr-FR" dirty="0" smtClean="0">
                <a:solidFill>
                  <a:srgbClr val="0070C0"/>
                </a:solidFill>
              </a:rPr>
              <a:t>, Sociologie Politique</a:t>
            </a:r>
          </a:p>
          <a:p>
            <a:pPr lvl="0" algn="just">
              <a:buFont typeface="Wingdings" pitchFamily="2" charset="2"/>
              <a:buChar char="Ø"/>
            </a:pPr>
            <a:r>
              <a:rPr lang="fr-FR" dirty="0" smtClean="0">
                <a:solidFill>
                  <a:srgbClr val="0070C0"/>
                </a:solidFill>
              </a:rPr>
              <a:t>Daniel </a:t>
            </a:r>
            <a:r>
              <a:rPr lang="fr-FR" dirty="0" err="1" smtClean="0">
                <a:solidFill>
                  <a:srgbClr val="0070C0"/>
                </a:solidFill>
              </a:rPr>
              <a:t>Gaxie</a:t>
            </a:r>
            <a:r>
              <a:rPr lang="fr-FR" dirty="0" smtClean="0">
                <a:solidFill>
                  <a:srgbClr val="0070C0"/>
                </a:solidFill>
              </a:rPr>
              <a:t>, le cens caché, Inégalités culturelles et ségrégation</a:t>
            </a:r>
          </a:p>
          <a:p>
            <a:pPr lvl="0" algn="just">
              <a:buFont typeface="Wingdings" pitchFamily="2" charset="2"/>
              <a:buChar char="Ø"/>
            </a:pPr>
            <a:r>
              <a:rPr lang="fr-FR" dirty="0" smtClean="0">
                <a:solidFill>
                  <a:srgbClr val="0070C0"/>
                </a:solidFill>
              </a:rPr>
              <a:t>Thierry </a:t>
            </a:r>
            <a:r>
              <a:rPr lang="fr-FR" dirty="0" err="1" smtClean="0">
                <a:solidFill>
                  <a:srgbClr val="0070C0"/>
                </a:solidFill>
              </a:rPr>
              <a:t>Leterre</a:t>
            </a:r>
            <a:r>
              <a:rPr lang="fr-FR" dirty="0" smtClean="0">
                <a:solidFill>
                  <a:srgbClr val="0070C0"/>
                </a:solidFill>
              </a:rPr>
              <a:t>, les Cahiers Français</a:t>
            </a:r>
          </a:p>
          <a:p>
            <a:pPr lvl="0" algn="just">
              <a:buFont typeface="Wingdings" pitchFamily="2" charset="2"/>
              <a:buChar char="Ø"/>
            </a:pPr>
            <a:r>
              <a:rPr lang="fr-FR" b="1" dirty="0" smtClean="0">
                <a:solidFill>
                  <a:srgbClr val="0070C0"/>
                </a:solidFill>
              </a:rPr>
              <a:t>Benjamin Constant, « liberté des Anciens, liberté des Modernes » (JALON)</a:t>
            </a:r>
          </a:p>
          <a:p>
            <a:pPr algn="just"/>
            <a:endParaRPr lang="fr-FR" dirty="0" smtClean="0">
              <a:solidFill>
                <a:srgbClr val="0070C0"/>
              </a:solidFill>
            </a:endParaRPr>
          </a:p>
          <a:p>
            <a:pPr algn="just"/>
            <a:r>
              <a:rPr lang="fr-FR" u="sng" dirty="0" smtClean="0">
                <a:solidFill>
                  <a:srgbClr val="0070C0"/>
                </a:solidFill>
              </a:rPr>
              <a:t>Etudes de cas :</a:t>
            </a:r>
          </a:p>
          <a:p>
            <a:pPr lvl="0" algn="just">
              <a:buFont typeface="Wingdings" pitchFamily="2" charset="2"/>
              <a:buChar char="Ø"/>
            </a:pPr>
            <a:r>
              <a:rPr lang="fr-FR" b="1" dirty="0" smtClean="0">
                <a:solidFill>
                  <a:srgbClr val="0070C0"/>
                </a:solidFill>
              </a:rPr>
              <a:t>Être citoyen à Athènes au Ve siècle (JALON)</a:t>
            </a:r>
          </a:p>
          <a:p>
            <a:pPr lvl="0" algn="just">
              <a:buFont typeface="Wingdings" pitchFamily="2" charset="2"/>
              <a:buChar char="Ø"/>
            </a:pPr>
            <a:r>
              <a:rPr lang="fr-FR" dirty="0" smtClean="0">
                <a:solidFill>
                  <a:srgbClr val="0070C0"/>
                </a:solidFill>
              </a:rPr>
              <a:t>Le </a:t>
            </a:r>
            <a:r>
              <a:rPr lang="fr-FR" dirty="0" err="1" smtClean="0">
                <a:solidFill>
                  <a:srgbClr val="0070C0"/>
                </a:solidFill>
              </a:rPr>
              <a:t>Brexit</a:t>
            </a:r>
            <a:endParaRPr lang="fr-FR" dirty="0" smtClean="0">
              <a:solidFill>
                <a:srgbClr val="0070C0"/>
              </a:solidFill>
            </a:endParaRPr>
          </a:p>
          <a:p>
            <a:pPr lvl="0" algn="just">
              <a:buFont typeface="Wingdings" pitchFamily="2" charset="2"/>
              <a:buChar char="Ø"/>
            </a:pPr>
            <a:r>
              <a:rPr lang="fr-FR" dirty="0" smtClean="0">
                <a:solidFill>
                  <a:srgbClr val="0070C0"/>
                </a:solidFill>
              </a:rPr>
              <a:t>La Suisse </a:t>
            </a:r>
          </a:p>
          <a:p>
            <a:pPr lvl="0" algn="just">
              <a:buFont typeface="Wingdings" pitchFamily="2" charset="2"/>
              <a:buChar char="Ø"/>
            </a:pPr>
            <a:r>
              <a:rPr lang="fr-FR" dirty="0" smtClean="0">
                <a:solidFill>
                  <a:srgbClr val="0070C0"/>
                </a:solidFill>
              </a:rPr>
              <a:t> Commune de </a:t>
            </a:r>
            <a:r>
              <a:rPr lang="fr-FR" dirty="0" err="1" smtClean="0">
                <a:solidFill>
                  <a:srgbClr val="0070C0"/>
                </a:solidFill>
              </a:rPr>
              <a:t>Saillans</a:t>
            </a:r>
            <a:r>
              <a:rPr lang="fr-FR" dirty="0" smtClean="0">
                <a:solidFill>
                  <a:srgbClr val="0070C0"/>
                </a:solidFill>
              </a:rPr>
              <a:t> (Drôme) ou </a:t>
            </a:r>
            <a:r>
              <a:rPr lang="fr-FR" dirty="0" err="1" smtClean="0">
                <a:solidFill>
                  <a:srgbClr val="0070C0"/>
                </a:solidFill>
              </a:rPr>
              <a:t>Kingershein</a:t>
            </a:r>
            <a:r>
              <a:rPr lang="fr-FR" dirty="0" smtClean="0">
                <a:solidFill>
                  <a:srgbClr val="0070C0"/>
                </a:solidFill>
              </a:rPr>
              <a:t> (Haut Rhin)</a:t>
            </a:r>
          </a:p>
          <a:p>
            <a:pPr lvl="0" algn="just"/>
            <a:endParaRPr lang="fr-FR" dirty="0" smtClean="0">
              <a:solidFill>
                <a:srgbClr val="0070C0"/>
              </a:solidFill>
            </a:endParaRPr>
          </a:p>
          <a:p>
            <a:pPr algn="just"/>
            <a:r>
              <a:rPr lang="fr-FR" dirty="0" smtClean="0">
                <a:solidFill>
                  <a:srgbClr val="0070C0"/>
                </a:solidFill>
              </a:rPr>
              <a:t>Etude de documents, tableaux, et graphiques en liens avec les variables lourdes</a:t>
            </a:r>
          </a:p>
          <a:p>
            <a:pPr lvl="0" algn="just"/>
            <a:r>
              <a:rPr lang="fr-FR" dirty="0" smtClean="0">
                <a:solidFill>
                  <a:srgbClr val="0070C0"/>
                </a:solidFill>
              </a:rPr>
              <a:t>Tableau INSEE sur la répartition de la population par catégorie </a:t>
            </a:r>
            <a:r>
              <a:rPr lang="fr-FR" dirty="0" err="1" smtClean="0">
                <a:solidFill>
                  <a:srgbClr val="0070C0"/>
                </a:solidFill>
              </a:rPr>
              <a:t>socio-professionnelles</a:t>
            </a:r>
            <a:endParaRPr lang="fr-FR" dirty="0" smtClean="0">
              <a:solidFill>
                <a:srgbClr val="0070C0"/>
              </a:solidFill>
            </a:endParaRPr>
          </a:p>
          <a:p>
            <a:pPr lvl="0" algn="just"/>
            <a:r>
              <a:rPr lang="fr-FR" dirty="0" smtClean="0">
                <a:solidFill>
                  <a:srgbClr val="0070C0"/>
                </a:solidFill>
              </a:rPr>
              <a:t>Evolution de l’origine sociale des députés à l’Assemblée nationale de 1871 à 2017</a:t>
            </a:r>
          </a:p>
          <a:p>
            <a:pPr lvl="0" algn="just"/>
            <a:r>
              <a:rPr lang="fr-FR" dirty="0" smtClean="0">
                <a:solidFill>
                  <a:srgbClr val="0070C0"/>
                </a:solidFill>
              </a:rPr>
              <a:t>Evolution de la part des femmes à l’assemblée nationale de 1958 à 2017.</a:t>
            </a:r>
          </a:p>
          <a:p>
            <a:endParaRPr lang="fr-FR" dirty="0"/>
          </a:p>
        </p:txBody>
      </p:sp>
      <p:cxnSp>
        <p:nvCxnSpPr>
          <p:cNvPr id="16" name="Connecteur droit 15"/>
          <p:cNvCxnSpPr/>
          <p:nvPr/>
        </p:nvCxnSpPr>
        <p:spPr>
          <a:xfrm>
            <a:off x="827584" y="3789040"/>
            <a:ext cx="68407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755576" y="4581128"/>
            <a:ext cx="4176464"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5364088" y="3933056"/>
            <a:ext cx="3131840" cy="1754326"/>
          </a:xfrm>
          <a:prstGeom prst="rect">
            <a:avLst/>
          </a:prstGeom>
          <a:noFill/>
          <a:ln w="28575">
            <a:solidFill>
              <a:srgbClr val="FF0000"/>
            </a:solidFill>
          </a:ln>
        </p:spPr>
        <p:txBody>
          <a:bodyPr wrap="square" rtlCol="0">
            <a:spAutoFit/>
          </a:bodyPr>
          <a:lstStyle/>
          <a:p>
            <a:pPr algn="ctr"/>
            <a:r>
              <a:rPr lang="fr-FR" dirty="0" smtClean="0">
                <a:solidFill>
                  <a:srgbClr val="FF0000"/>
                </a:solidFill>
              </a:rPr>
              <a:t>2 jalons évoqués par l’enseignant (possibilité de lire des extraits de Constant), le thème d’Athènes sera juste traité à l’oral (déjà vu au collège et en seconde…).</a:t>
            </a:r>
            <a:endParaRPr lang="fr-FR" dirty="0">
              <a:solidFill>
                <a:srgbClr val="FF000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755576" y="1340768"/>
            <a:ext cx="7776864" cy="4801314"/>
          </a:xfrm>
          <a:prstGeom prst="rect">
            <a:avLst/>
          </a:prstGeom>
          <a:noFill/>
        </p:spPr>
        <p:txBody>
          <a:bodyPr wrap="square" rtlCol="0">
            <a:spAutoFit/>
          </a:bodyPr>
          <a:lstStyle/>
          <a:p>
            <a:pPr algn="just"/>
            <a:r>
              <a:rPr lang="fr-FR" sz="2200" dirty="0" smtClean="0">
                <a:solidFill>
                  <a:srgbClr val="0070C0"/>
                </a:solidFill>
              </a:rPr>
              <a:t>A la fin de cette étude, l’enseignant(e) fera le point avec les élèves sur les caractéristiques de la démocratie, en rappelant que la représentative est celle qui s’est imposée. </a:t>
            </a:r>
          </a:p>
          <a:p>
            <a:pPr algn="just"/>
            <a:r>
              <a:rPr lang="fr-FR" sz="2200" dirty="0" smtClean="0">
                <a:solidFill>
                  <a:srgbClr val="0070C0"/>
                </a:solidFill>
              </a:rPr>
              <a:t>« </a:t>
            </a:r>
            <a:r>
              <a:rPr lang="fr-FR" sz="2200" i="1" dirty="0" smtClean="0">
                <a:solidFill>
                  <a:srgbClr val="0070C0"/>
                </a:solidFill>
              </a:rPr>
              <a:t>De la liberté des Anciens comparée à celle des Modernes</a:t>
            </a:r>
            <a:r>
              <a:rPr lang="fr-FR" sz="2200" dirty="0" smtClean="0">
                <a:solidFill>
                  <a:srgbClr val="0070C0"/>
                </a:solidFill>
              </a:rPr>
              <a:t> » de Constant est donc une défense de la démocratie et du système représentatif. Toutefois il met en garde contre les dangers inhérents à ce système, notamment l’abstention des citoyens au profit d’un pouvoir sans contrôle. Cet avertissement, Alexis de Tocqueville le formulera à son tour dans un autre classique de la pensée politique, </a:t>
            </a:r>
            <a:r>
              <a:rPr lang="fr-FR" sz="2200" i="1" dirty="0" smtClean="0">
                <a:solidFill>
                  <a:srgbClr val="0070C0"/>
                </a:solidFill>
              </a:rPr>
              <a:t>De la démocratie en Amérique</a:t>
            </a:r>
            <a:r>
              <a:rPr lang="fr-FR" sz="2200" dirty="0" smtClean="0">
                <a:solidFill>
                  <a:srgbClr val="0070C0"/>
                </a:solidFill>
              </a:rPr>
              <a:t>.</a:t>
            </a:r>
          </a:p>
          <a:p>
            <a:pPr algn="just"/>
            <a:endParaRPr lang="fr-FR" sz="2200" dirty="0" smtClean="0">
              <a:solidFill>
                <a:srgbClr val="0070C0"/>
              </a:solidFill>
            </a:endParaRPr>
          </a:p>
          <a:p>
            <a:pPr algn="just"/>
            <a:r>
              <a:rPr lang="fr-FR" sz="2200" dirty="0" smtClean="0">
                <a:solidFill>
                  <a:srgbClr val="0070C0"/>
                </a:solidFill>
              </a:rPr>
              <a:t>Un fonctionnement qui se base sur la majorité peut entraîner des dérives…</a:t>
            </a:r>
          </a:p>
          <a:p>
            <a:endParaRPr lang="fr-FR" sz="2000" dirty="0"/>
          </a:p>
        </p:txBody>
      </p:sp>
      <p:sp>
        <p:nvSpPr>
          <p:cNvPr id="14" name="ZoneTexte 13"/>
          <p:cNvSpPr txBox="1"/>
          <p:nvPr/>
        </p:nvSpPr>
        <p:spPr>
          <a:xfrm>
            <a:off x="611560" y="0"/>
            <a:ext cx="7043439" cy="430887"/>
          </a:xfrm>
          <a:prstGeom prst="rect">
            <a:avLst/>
          </a:prstGeom>
          <a:noFill/>
        </p:spPr>
        <p:txBody>
          <a:bodyPr wrap="square" rtlCol="0">
            <a:spAutoFit/>
          </a:bodyPr>
          <a:lstStyle/>
          <a:p>
            <a:r>
              <a:rPr lang="fr-FR" altLang="fr-FR" sz="2200" dirty="0" smtClean="0">
                <a:solidFill>
                  <a:srgbClr val="FF0000"/>
                </a:solidFill>
                <a:latin typeface="Arial" pitchFamily="34" charset="0"/>
                <a:cs typeface="Arial" pitchFamily="34" charset="0"/>
                <a:sym typeface="Arial" pitchFamily="34" charset="0"/>
              </a:rPr>
              <a:t>Transition axe 1 vers axe 2…</a:t>
            </a:r>
            <a:endParaRPr lang="fr-FR" sz="2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1187624" y="1196752"/>
            <a:ext cx="7200800" cy="1938992"/>
          </a:xfrm>
          <a:prstGeom prst="rect">
            <a:avLst/>
          </a:prstGeom>
          <a:noFill/>
          <a:ln w="38100">
            <a:solidFill>
              <a:srgbClr val="FF0000"/>
            </a:solidFill>
          </a:ln>
        </p:spPr>
        <p:txBody>
          <a:bodyPr wrap="square" rtlCol="0">
            <a:spAutoFit/>
          </a:bodyPr>
          <a:lstStyle/>
          <a:p>
            <a:pPr algn="ctr"/>
            <a:r>
              <a:rPr lang="fr-FR" sz="4000" b="1" dirty="0" smtClean="0">
                <a:solidFill>
                  <a:schemeClr val="tx2">
                    <a:lumMod val="60000"/>
                    <a:lumOff val="40000"/>
                  </a:schemeClr>
                </a:solidFill>
                <a:latin typeface="Arial" panose="020B0604020202020204" pitchFamily="34" charset="0"/>
                <a:cs typeface="Arial" panose="020B0604020202020204" pitchFamily="34" charset="0"/>
              </a:rPr>
              <a:t>THÈME 1: COMPRENDRE UN RÉGIME POLITIQUE: </a:t>
            </a:r>
          </a:p>
          <a:p>
            <a:pPr algn="ctr"/>
            <a:r>
              <a:rPr lang="fr-FR" sz="4000" b="1" dirty="0" smtClean="0">
                <a:solidFill>
                  <a:schemeClr val="tx2">
                    <a:lumMod val="60000"/>
                    <a:lumOff val="40000"/>
                  </a:schemeClr>
                </a:solidFill>
                <a:latin typeface="Arial" panose="020B0604020202020204" pitchFamily="34" charset="0"/>
                <a:cs typeface="Arial" panose="020B0604020202020204" pitchFamily="34" charset="0"/>
              </a:rPr>
              <a:t>LA DÉMOCRATIE</a:t>
            </a:r>
          </a:p>
        </p:txBody>
      </p:sp>
      <p:sp>
        <p:nvSpPr>
          <p:cNvPr id="10" name="ZoneTexte 9"/>
          <p:cNvSpPr txBox="1"/>
          <p:nvPr/>
        </p:nvSpPr>
        <p:spPr>
          <a:xfrm>
            <a:off x="539552" y="0"/>
            <a:ext cx="7200800" cy="800219"/>
          </a:xfrm>
          <a:prstGeom prst="rect">
            <a:avLst/>
          </a:prstGeom>
          <a:noFill/>
        </p:spPr>
        <p:txBody>
          <a:bodyPr wrap="square" rtlCol="0">
            <a:spAutoFit/>
          </a:bodyPr>
          <a:lstStyle/>
          <a:p>
            <a:r>
              <a:rPr lang="fr-FR" sz="2300" dirty="0" smtClean="0">
                <a:solidFill>
                  <a:srgbClr val="0070C0"/>
                </a:solidFill>
                <a:latin typeface="Arial" pitchFamily="34" charset="0"/>
                <a:cs typeface="Arial" pitchFamily="34" charset="0"/>
                <a:sym typeface="Arial" pitchFamily="34" charset="0"/>
              </a:rPr>
              <a:t>Spécialité histoire-géographie, géopolitique, et </a:t>
            </a:r>
            <a:endParaRPr lang="fr-FR" sz="2300" dirty="0" smtClean="0">
              <a:solidFill>
                <a:schemeClr val="tx2">
                  <a:lumMod val="60000"/>
                  <a:lumOff val="40000"/>
                </a:schemeClr>
              </a:solidFill>
              <a:latin typeface="Arial" panose="020B0604020202020204" pitchFamily="34" charset="0"/>
              <a:cs typeface="Arial" panose="020B0604020202020204" pitchFamily="34" charset="0"/>
            </a:endParaRPr>
          </a:p>
          <a:p>
            <a:r>
              <a:rPr lang="fr-FR" sz="2300" dirty="0" smtClean="0">
                <a:solidFill>
                  <a:srgbClr val="0070C0"/>
                </a:solidFill>
                <a:latin typeface="Arial" pitchFamily="34" charset="0"/>
                <a:cs typeface="Arial" pitchFamily="34" charset="0"/>
                <a:sym typeface="Arial" pitchFamily="34" charset="0"/>
              </a:rPr>
              <a:t>sciences politiques</a:t>
            </a:r>
            <a:endParaRPr lang="fr-FR" sz="23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5" name="ZoneTexte 14"/>
          <p:cNvSpPr txBox="1"/>
          <p:nvPr/>
        </p:nvSpPr>
        <p:spPr>
          <a:xfrm>
            <a:off x="755576" y="3717032"/>
            <a:ext cx="7920880" cy="1200329"/>
          </a:xfrm>
          <a:prstGeom prst="rect">
            <a:avLst/>
          </a:prstGeom>
          <a:noFill/>
        </p:spPr>
        <p:txBody>
          <a:bodyPr wrap="square" rtlCol="0">
            <a:spAutoFit/>
          </a:bodyPr>
          <a:lstStyle/>
          <a:p>
            <a:pPr algn="ctr"/>
            <a:r>
              <a:rPr lang="fr-FR" altLang="fr-FR" sz="3600" dirty="0" smtClean="0">
                <a:solidFill>
                  <a:srgbClr val="0070C0"/>
                </a:solidFill>
                <a:latin typeface="Arial" pitchFamily="34" charset="0"/>
                <a:cs typeface="Arial" pitchFamily="34" charset="0"/>
                <a:sym typeface="Arial" pitchFamily="34" charset="0"/>
              </a:rPr>
              <a:t>Axe 2:</a:t>
            </a:r>
          </a:p>
          <a:p>
            <a:pPr algn="ctr"/>
            <a:r>
              <a:rPr lang="fr-FR" altLang="fr-FR" sz="3600" dirty="0" smtClean="0">
                <a:solidFill>
                  <a:srgbClr val="0070C0"/>
                </a:solidFill>
                <a:latin typeface="Arial" pitchFamily="34" charset="0"/>
                <a:cs typeface="Arial" pitchFamily="34" charset="0"/>
                <a:sym typeface="Arial" pitchFamily="34" charset="0"/>
              </a:rPr>
              <a:t> Avancées et reculs des démocraties</a:t>
            </a:r>
            <a:endParaRPr lang="fr-FR" sz="3600" b="1" dirty="0">
              <a:solidFill>
                <a:srgbClr val="0066FF"/>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http://cache.media.education.gouv.fr/image/Logo/89/0/logo_reg_aix_marseille_652890.png"/>
          <p:cNvPicPr>
            <a:picLocks noChangeAspect="1"/>
          </p:cNvPicPr>
          <p:nvPr/>
        </p:nvPicPr>
        <p:blipFill>
          <a:blip r:embed="rId2" cstate="print"/>
          <a:srcRect/>
          <a:stretch>
            <a:fillRect/>
          </a:stretch>
        </p:blipFill>
        <p:spPr bwMode="auto">
          <a:xfrm>
            <a:off x="7739063" y="-4763"/>
            <a:ext cx="1303337" cy="696913"/>
          </a:xfrm>
          <a:prstGeom prst="rect">
            <a:avLst/>
          </a:prstGeom>
          <a:noFill/>
          <a:ln w="12700" cap="flat" cmpd="sng">
            <a:noFill/>
            <a:prstDash val="solid"/>
            <a:miter lim="400000"/>
            <a:headEnd type="none" w="med" len="med"/>
            <a:tailEnd type="none" w="med" len="med"/>
          </a:ln>
          <a:effectLst/>
        </p:spPr>
      </p:pic>
      <p:pic>
        <p:nvPicPr>
          <p:cNvPr id="4098" name="Picture 2" descr="image2.png"/>
          <p:cNvPicPr>
            <a:picLocks noChangeAspect="1"/>
          </p:cNvPicPr>
          <p:nvPr/>
        </p:nvPicPr>
        <p:blipFill>
          <a:blip r:embed="rId3" cstate="print"/>
          <a:srcRect/>
          <a:stretch>
            <a:fillRect/>
          </a:stretch>
        </p:blipFill>
        <p:spPr bwMode="auto">
          <a:xfrm>
            <a:off x="8294688" y="6137275"/>
            <a:ext cx="747712" cy="698500"/>
          </a:xfrm>
          <a:prstGeom prst="rect">
            <a:avLst/>
          </a:prstGeom>
          <a:noFill/>
          <a:ln w="12700" cap="flat" cmpd="sng">
            <a:noFill/>
            <a:prstDash val="solid"/>
            <a:miter lim="400000"/>
            <a:headEnd type="none" w="med" len="med"/>
            <a:tailEnd type="none" w="med" len="med"/>
          </a:ln>
          <a:effectLst/>
        </p:spPr>
      </p:pic>
      <p:sp>
        <p:nvSpPr>
          <p:cNvPr id="4099" name="Rectangle 3"/>
          <p:cNvSpPr>
            <a:spLocks/>
          </p:cNvSpPr>
          <p:nvPr/>
        </p:nvSpPr>
        <p:spPr bwMode="auto">
          <a:xfrm>
            <a:off x="3252788" y="6289675"/>
            <a:ext cx="5162550" cy="490538"/>
          </a:xfrm>
          <a:prstGeom prst="rect">
            <a:avLst/>
          </a:prstGeom>
          <a:noFill/>
          <a:ln w="12700" cap="flat" cmpd="sng">
            <a:noFill/>
            <a:prstDash val="solid"/>
            <a:miter lim="400000"/>
            <a:headEnd type="none" w="med" len="med"/>
            <a:tailEnd type="none" w="med" len="med"/>
          </a:ln>
          <a:effectLst/>
        </p:spPr>
        <p:txBody>
          <a:bodyPr wrap="none" lIns="45720" rIns="45720">
            <a:spAutoFit/>
          </a:bodyPr>
          <a:lstStyle/>
          <a:p>
            <a:r>
              <a:rPr lang="fr-FR" sz="1400">
                <a:solidFill>
                  <a:srgbClr val="558ED5"/>
                </a:solidFill>
                <a:latin typeface="Arial" pitchFamily="34" charset="0"/>
                <a:cs typeface="Arial" pitchFamily="34" charset="0"/>
                <a:sym typeface="Arial" pitchFamily="34" charset="0"/>
              </a:rPr>
              <a:t>Site académique d’histoire-géographie : </a:t>
            </a:r>
            <a:r>
              <a:rPr lang="fr-FR" sz="1400" b="1">
                <a:solidFill>
                  <a:srgbClr val="558ED5"/>
                </a:solidFill>
                <a:latin typeface="Arial" pitchFamily="34" charset="0"/>
                <a:cs typeface="Arial" pitchFamily="34" charset="0"/>
                <a:sym typeface="Arial" pitchFamily="34" charset="0"/>
              </a:rPr>
              <a:t>Terre Ouverte</a:t>
            </a:r>
          </a:p>
          <a:p>
            <a:r>
              <a:rPr lang="fr-FR" sz="1400">
                <a:solidFill>
                  <a:srgbClr val="558ED5"/>
                </a:solidFill>
                <a:latin typeface="Arial" pitchFamily="34" charset="0"/>
                <a:cs typeface="Arial" pitchFamily="34" charset="0"/>
                <a:sym typeface="Arial" pitchFamily="34" charset="0"/>
              </a:rPr>
              <a:t>http://www.pedagogie.ac-aix-marseille.fr/jcms/c_43559/fr/accueil</a:t>
            </a:r>
          </a:p>
        </p:txBody>
      </p:sp>
      <p:sp>
        <p:nvSpPr>
          <p:cNvPr id="4100" name="Rectangle 4"/>
          <p:cNvSpPr>
            <a:spLocks/>
          </p:cNvSpPr>
          <p:nvPr/>
        </p:nvSpPr>
        <p:spPr bwMode="auto">
          <a:xfrm>
            <a:off x="34925" y="866775"/>
            <a:ext cx="8712200" cy="73025"/>
          </a:xfrm>
          <a:prstGeom prst="rect">
            <a:avLst/>
          </a:prstGeom>
          <a:gradFill rotWithShape="0">
            <a:gsLst>
              <a:gs pos="0">
                <a:srgbClr val="A6A6A6"/>
              </a:gs>
              <a:gs pos="50000">
                <a:srgbClr val="BFBFBF"/>
              </a:gs>
              <a:gs pos="100000">
                <a:srgbClr val="FFFFFF"/>
              </a:gs>
            </a:gsLst>
            <a:lin ang="0"/>
          </a:gradFill>
          <a:ln w="12700" cap="flat" cmpd="sng">
            <a:noFill/>
            <a:prstDash val="solid"/>
            <a:miter lim="400000"/>
            <a:headEnd type="none" w="med" len="med"/>
            <a:tailEnd type="none" w="med" len="med"/>
          </a:ln>
          <a:effectLst/>
        </p:spPr>
        <p:txBody>
          <a:bodyPr lIns="45720" rIns="45720" anchor="ctr"/>
          <a:lstStyle/>
          <a:p>
            <a:pPr algn="ctr"/>
            <a:endParaRPr lang="fr-FR">
              <a:solidFill>
                <a:srgbClr val="FFFFFF"/>
              </a:solidFill>
            </a:endParaRPr>
          </a:p>
        </p:txBody>
      </p:sp>
      <p:sp>
        <p:nvSpPr>
          <p:cNvPr id="4101" name="Rectangle 5"/>
          <p:cNvSpPr>
            <a:spLocks/>
          </p:cNvSpPr>
          <p:nvPr/>
        </p:nvSpPr>
        <p:spPr bwMode="auto">
          <a:xfrm>
            <a:off x="179388" y="158750"/>
            <a:ext cx="63500" cy="6669088"/>
          </a:xfrm>
          <a:prstGeom prst="rect">
            <a:avLst/>
          </a:prstGeom>
          <a:gradFill rotWithShape="0">
            <a:gsLst>
              <a:gs pos="0">
                <a:srgbClr val="A6A6A6"/>
              </a:gs>
              <a:gs pos="50000">
                <a:srgbClr val="D9D9D9"/>
              </a:gs>
              <a:gs pos="100000">
                <a:srgbClr val="FFFFFF"/>
              </a:gs>
            </a:gsLst>
            <a:lin ang="5400000"/>
          </a:gradFill>
          <a:ln w="12700" cap="flat" cmpd="sng">
            <a:noFill/>
            <a:prstDash val="solid"/>
            <a:miter lim="400000"/>
            <a:headEnd type="none" w="med" len="med"/>
            <a:tailEnd type="none" w="med" len="med"/>
          </a:ln>
          <a:effectLst/>
        </p:spPr>
        <p:txBody>
          <a:bodyPr lIns="45720" rIns="45720" anchor="ctr"/>
          <a:lstStyle/>
          <a:p>
            <a:pPr algn="ctr"/>
            <a:endParaRPr lang="fr-FR">
              <a:solidFill>
                <a:srgbClr val="FFFFFF"/>
              </a:solidFill>
            </a:endParaRPr>
          </a:p>
        </p:txBody>
      </p:sp>
      <p:sp>
        <p:nvSpPr>
          <p:cNvPr id="4102" name="Rectangle 6"/>
          <p:cNvSpPr>
            <a:spLocks/>
          </p:cNvSpPr>
          <p:nvPr/>
        </p:nvSpPr>
        <p:spPr bwMode="auto">
          <a:xfrm>
            <a:off x="149225" y="676275"/>
            <a:ext cx="8713788" cy="142875"/>
          </a:xfrm>
          <a:prstGeom prst="rect">
            <a:avLst/>
          </a:prstGeom>
          <a:gradFill rotWithShape="0">
            <a:gsLst>
              <a:gs pos="0">
                <a:srgbClr val="558ED5"/>
              </a:gs>
              <a:gs pos="50000">
                <a:srgbClr val="8EB4E3"/>
              </a:gs>
              <a:gs pos="100000">
                <a:srgbClr val="FFFFFF"/>
              </a:gs>
            </a:gsLst>
            <a:lin ang="0"/>
          </a:gradFill>
          <a:ln w="12700" cap="flat" cmpd="sng">
            <a:noFill/>
            <a:prstDash val="solid"/>
            <a:miter lim="400000"/>
            <a:headEnd type="none" w="med" len="med"/>
            <a:tailEnd type="none" w="med" len="med"/>
          </a:ln>
          <a:effectLst/>
        </p:spPr>
        <p:txBody>
          <a:bodyPr lIns="45720" rIns="45720" anchor="ctr"/>
          <a:lstStyle/>
          <a:p>
            <a:pPr algn="ctr"/>
            <a:endParaRPr lang="fr-FR">
              <a:solidFill>
                <a:srgbClr val="FFFFFF"/>
              </a:solidFill>
            </a:endParaRPr>
          </a:p>
        </p:txBody>
      </p:sp>
      <p:sp>
        <p:nvSpPr>
          <p:cNvPr id="4103" name="Rectangle 7"/>
          <p:cNvSpPr>
            <a:spLocks/>
          </p:cNvSpPr>
          <p:nvPr/>
        </p:nvSpPr>
        <p:spPr bwMode="auto">
          <a:xfrm>
            <a:off x="322263" y="0"/>
            <a:ext cx="215900" cy="6669088"/>
          </a:xfrm>
          <a:prstGeom prst="rect">
            <a:avLst/>
          </a:prstGeom>
          <a:gradFill rotWithShape="0">
            <a:gsLst>
              <a:gs pos="0">
                <a:srgbClr val="558ED5"/>
              </a:gs>
              <a:gs pos="15999">
                <a:srgbClr val="558ED5"/>
              </a:gs>
              <a:gs pos="50000">
                <a:srgbClr val="8EB4E3"/>
              </a:gs>
              <a:gs pos="100000">
                <a:srgbClr val="FFFFFF"/>
              </a:gs>
            </a:gsLst>
            <a:lin ang="5400000"/>
          </a:gradFill>
          <a:ln w="12700" cap="flat" cmpd="sng">
            <a:noFill/>
            <a:prstDash val="solid"/>
            <a:miter lim="400000"/>
            <a:headEnd type="none" w="med" len="med"/>
            <a:tailEnd type="none" w="med" len="med"/>
          </a:ln>
          <a:effectLst/>
        </p:spPr>
        <p:txBody>
          <a:bodyPr lIns="45720" rIns="45720" anchor="ctr"/>
          <a:lstStyle/>
          <a:p>
            <a:pPr algn="ctr"/>
            <a:endParaRPr lang="fr-FR">
              <a:solidFill>
                <a:srgbClr val="FFFFFF"/>
              </a:solidFill>
            </a:endParaRPr>
          </a:p>
        </p:txBody>
      </p:sp>
      <p:sp>
        <p:nvSpPr>
          <p:cNvPr id="4105" name="Rectangle 9"/>
          <p:cNvSpPr>
            <a:spLocks/>
          </p:cNvSpPr>
          <p:nvPr/>
        </p:nvSpPr>
        <p:spPr bwMode="auto">
          <a:xfrm>
            <a:off x="611560" y="1196752"/>
            <a:ext cx="8179692" cy="4662815"/>
          </a:xfrm>
          <a:prstGeom prst="rect">
            <a:avLst/>
          </a:prstGeom>
          <a:noFill/>
          <a:ln w="12700" cap="flat" cmpd="sng">
            <a:noFill/>
            <a:prstDash val="solid"/>
            <a:miter lim="400000"/>
            <a:headEnd type="none" w="med" len="med"/>
            <a:tailEnd type="none" w="med" len="med"/>
          </a:ln>
          <a:effectLst/>
        </p:spPr>
        <p:txBody>
          <a:bodyPr wrap="square" lIns="45720" rIns="45720">
            <a:spAutoFit/>
          </a:bodyPr>
          <a:lstStyle/>
          <a:p>
            <a:pPr algn="just"/>
            <a:r>
              <a:rPr lang="fr-FR" sz="1700" dirty="0" smtClean="0">
                <a:solidFill>
                  <a:srgbClr val="002060"/>
                </a:solidFill>
                <a:latin typeface="Arial" pitchFamily="34" charset="0"/>
                <a:cs typeface="Arial" pitchFamily="34" charset="0"/>
                <a:sym typeface="Arial" pitchFamily="34" charset="0"/>
              </a:rPr>
              <a:t> </a:t>
            </a:r>
            <a:r>
              <a:rPr lang="fr-FR" sz="2000" dirty="0" smtClean="0">
                <a:solidFill>
                  <a:srgbClr val="0070C0"/>
                </a:solidFill>
                <a:latin typeface="Arial" pitchFamily="34" charset="0"/>
                <a:cs typeface="Arial" pitchFamily="34" charset="0"/>
                <a:sym typeface="Arial" pitchFamily="34" charset="0"/>
              </a:rPr>
              <a:t>Pour une première séquence de spécialité HGSP:</a:t>
            </a:r>
          </a:p>
          <a:p>
            <a:pPr algn="just"/>
            <a:endParaRPr lang="fr-FR" sz="2000" dirty="0" smtClean="0">
              <a:solidFill>
                <a:srgbClr val="0070C0"/>
              </a:solidFill>
              <a:latin typeface="Arial" pitchFamily="34" charset="0"/>
              <a:cs typeface="Arial" pitchFamily="34" charset="0"/>
              <a:sym typeface="Arial" pitchFamily="34" charset="0"/>
            </a:endParaRPr>
          </a:p>
          <a:p>
            <a:pPr algn="just">
              <a:buFont typeface="Wingdings" pitchFamily="2" charset="2"/>
              <a:buChar char="ü"/>
            </a:pPr>
            <a:r>
              <a:rPr lang="fr-FR" sz="2000" dirty="0" smtClean="0">
                <a:solidFill>
                  <a:srgbClr val="0070C0"/>
                </a:solidFill>
                <a:latin typeface="Arial" pitchFamily="34" charset="0"/>
                <a:cs typeface="Arial" pitchFamily="34" charset="0"/>
                <a:sym typeface="Arial" pitchFamily="34" charset="0"/>
              </a:rPr>
              <a:t> Garder à l’esprit le </a:t>
            </a:r>
            <a:r>
              <a:rPr lang="fr-FR" sz="2000" b="1" dirty="0" smtClean="0">
                <a:solidFill>
                  <a:srgbClr val="FF0000"/>
                </a:solidFill>
                <a:latin typeface="Arial" pitchFamily="34" charset="0"/>
                <a:cs typeface="Arial" pitchFamily="34" charset="0"/>
                <a:sym typeface="Arial" pitchFamily="34" charset="0"/>
              </a:rPr>
              <a:t>contexte</a:t>
            </a:r>
            <a:r>
              <a:rPr lang="fr-FR" sz="2000" dirty="0" smtClean="0">
                <a:solidFill>
                  <a:srgbClr val="0070C0"/>
                </a:solidFill>
                <a:latin typeface="Arial" pitchFamily="34" charset="0"/>
                <a:cs typeface="Arial" pitchFamily="34" charset="0"/>
                <a:sym typeface="Arial" pitchFamily="34" charset="0"/>
              </a:rPr>
              <a:t> et le </a:t>
            </a:r>
            <a:r>
              <a:rPr lang="fr-FR" sz="2000" b="1" dirty="0" smtClean="0">
                <a:solidFill>
                  <a:srgbClr val="FF0000"/>
                </a:solidFill>
                <a:latin typeface="Arial" pitchFamily="34" charset="0"/>
                <a:cs typeface="Arial" pitchFamily="34" charset="0"/>
                <a:sym typeface="Arial" pitchFamily="34" charset="0"/>
              </a:rPr>
              <a:t>public</a:t>
            </a:r>
            <a:r>
              <a:rPr lang="fr-FR" sz="2000" dirty="0" smtClean="0">
                <a:solidFill>
                  <a:srgbClr val="FF0000"/>
                </a:solidFill>
                <a:latin typeface="Arial" pitchFamily="34" charset="0"/>
                <a:cs typeface="Arial" pitchFamily="34" charset="0"/>
                <a:sym typeface="Arial" pitchFamily="34" charset="0"/>
              </a:rPr>
              <a:t> </a:t>
            </a:r>
            <a:r>
              <a:rPr lang="fr-FR" sz="2000" dirty="0" smtClean="0">
                <a:solidFill>
                  <a:srgbClr val="0070C0"/>
                </a:solidFill>
                <a:latin typeface="Arial" pitchFamily="34" charset="0"/>
                <a:cs typeface="Arial" pitchFamily="34" charset="0"/>
                <a:sym typeface="Arial" pitchFamily="34" charset="0"/>
              </a:rPr>
              <a:t>auquel on s’adresse </a:t>
            </a:r>
          </a:p>
          <a:p>
            <a:pPr algn="just"/>
            <a:r>
              <a:rPr lang="fr-FR" sz="2000" dirty="0" smtClean="0">
                <a:solidFill>
                  <a:srgbClr val="0070C0"/>
                </a:solidFill>
                <a:latin typeface="Arial" pitchFamily="34" charset="0"/>
                <a:cs typeface="Arial" pitchFamily="34" charset="0"/>
                <a:sym typeface="Arial" pitchFamily="34" charset="0"/>
              </a:rPr>
              <a:t>(ce ne sont pas encore des spécialistes, ce sont élèves motivés mais pas tous, des élèves volontaires mais ont-ils bien compris cette spécialité?)</a:t>
            </a:r>
          </a:p>
          <a:p>
            <a:pPr algn="just"/>
            <a:endParaRPr lang="fr-FR" sz="2000" dirty="0" smtClean="0">
              <a:solidFill>
                <a:srgbClr val="0070C0"/>
              </a:solidFill>
              <a:latin typeface="Arial" pitchFamily="34" charset="0"/>
              <a:cs typeface="Arial" pitchFamily="34" charset="0"/>
              <a:sym typeface="Arial" pitchFamily="34" charset="0"/>
            </a:endParaRPr>
          </a:p>
          <a:p>
            <a:pPr algn="just">
              <a:buFont typeface="Wingdings" pitchFamily="2" charset="2"/>
              <a:buChar char="ü"/>
            </a:pPr>
            <a:endParaRPr lang="fr-FR" sz="2000" dirty="0" smtClean="0">
              <a:solidFill>
                <a:srgbClr val="0070C0"/>
              </a:solidFill>
              <a:latin typeface="Arial" pitchFamily="34" charset="0"/>
              <a:cs typeface="Arial" pitchFamily="34" charset="0"/>
              <a:sym typeface="Arial" pitchFamily="34" charset="0"/>
            </a:endParaRPr>
          </a:p>
          <a:p>
            <a:pPr algn="just">
              <a:buFont typeface="Wingdings" pitchFamily="2" charset="2"/>
              <a:buChar char="ü"/>
            </a:pPr>
            <a:r>
              <a:rPr lang="fr-FR" sz="2000" dirty="0" smtClean="0">
                <a:solidFill>
                  <a:srgbClr val="0070C0"/>
                </a:solidFill>
                <a:latin typeface="Arial" pitchFamily="34" charset="0"/>
                <a:cs typeface="Arial" pitchFamily="34" charset="0"/>
                <a:sym typeface="Arial" pitchFamily="34" charset="0"/>
              </a:rPr>
              <a:t> Offrir une véritable fenêtre ouverte sur les </a:t>
            </a:r>
            <a:r>
              <a:rPr lang="fr-FR" sz="2000" b="1" dirty="0" smtClean="0">
                <a:solidFill>
                  <a:srgbClr val="FF0000"/>
                </a:solidFill>
                <a:latin typeface="Arial" pitchFamily="34" charset="0"/>
                <a:cs typeface="Arial" pitchFamily="34" charset="0"/>
                <a:sym typeface="Arial" pitchFamily="34" charset="0"/>
              </a:rPr>
              <a:t>enjeux</a:t>
            </a:r>
            <a:r>
              <a:rPr lang="fr-FR" sz="2000" dirty="0" smtClean="0">
                <a:solidFill>
                  <a:srgbClr val="0070C0"/>
                </a:solidFill>
                <a:latin typeface="Arial" pitchFamily="34" charset="0"/>
                <a:cs typeface="Arial" pitchFamily="34" charset="0"/>
                <a:sym typeface="Arial" pitchFamily="34" charset="0"/>
              </a:rPr>
              <a:t>, les attentes et </a:t>
            </a:r>
            <a:r>
              <a:rPr lang="fr-FR" sz="2000" b="1" dirty="0" smtClean="0">
                <a:solidFill>
                  <a:srgbClr val="FF0000"/>
                </a:solidFill>
                <a:latin typeface="Arial" pitchFamily="34" charset="0"/>
                <a:cs typeface="Arial" pitchFamily="34" charset="0"/>
                <a:sym typeface="Arial" pitchFamily="34" charset="0"/>
              </a:rPr>
              <a:t>l’esprit </a:t>
            </a:r>
            <a:r>
              <a:rPr lang="fr-FR" sz="2000" dirty="0" smtClean="0">
                <a:solidFill>
                  <a:srgbClr val="0070C0"/>
                </a:solidFill>
                <a:latin typeface="Arial" pitchFamily="34" charset="0"/>
                <a:cs typeface="Arial" pitchFamily="34" charset="0"/>
                <a:sym typeface="Arial" pitchFamily="34" charset="0"/>
              </a:rPr>
              <a:t>de la spécialité (pluridisciplinarité, compétences spécifiques, intervention d’autres protagonistes…) </a:t>
            </a:r>
          </a:p>
          <a:p>
            <a:pPr algn="just">
              <a:buFont typeface="Wingdings" pitchFamily="2" charset="2"/>
              <a:buChar char="ü"/>
            </a:pPr>
            <a:endParaRPr lang="fr-FR" sz="2000" dirty="0" smtClean="0">
              <a:solidFill>
                <a:srgbClr val="0070C0"/>
              </a:solidFill>
              <a:latin typeface="Arial" pitchFamily="34" charset="0"/>
              <a:cs typeface="Arial" pitchFamily="34" charset="0"/>
              <a:sym typeface="Arial" pitchFamily="34" charset="0"/>
            </a:endParaRPr>
          </a:p>
          <a:p>
            <a:pPr algn="just">
              <a:buFont typeface="Wingdings" pitchFamily="2" charset="2"/>
              <a:buChar char="ü"/>
            </a:pPr>
            <a:endParaRPr lang="fr-FR" sz="2000" dirty="0" smtClean="0">
              <a:solidFill>
                <a:srgbClr val="0070C0"/>
              </a:solidFill>
              <a:latin typeface="Arial" pitchFamily="34" charset="0"/>
              <a:cs typeface="Arial" pitchFamily="34" charset="0"/>
              <a:sym typeface="Arial" pitchFamily="34" charset="0"/>
            </a:endParaRPr>
          </a:p>
          <a:p>
            <a:pPr algn="just">
              <a:buFont typeface="Wingdings" pitchFamily="2" charset="2"/>
              <a:buChar char="ü"/>
            </a:pPr>
            <a:r>
              <a:rPr lang="fr-FR" sz="2000" dirty="0" smtClean="0">
                <a:solidFill>
                  <a:srgbClr val="0070C0"/>
                </a:solidFill>
                <a:latin typeface="Arial" pitchFamily="34" charset="0"/>
                <a:cs typeface="Arial" pitchFamily="34" charset="0"/>
                <a:sym typeface="Arial" pitchFamily="34" charset="0"/>
              </a:rPr>
              <a:t>Ce ne doit pas être un cours </a:t>
            </a:r>
            <a:r>
              <a:rPr lang="fr-FR" sz="2000" dirty="0" smtClean="0">
                <a:solidFill>
                  <a:srgbClr val="FF0000"/>
                </a:solidFill>
                <a:latin typeface="Arial" pitchFamily="34" charset="0"/>
                <a:cs typeface="Arial" pitchFamily="34" charset="0"/>
                <a:sym typeface="Arial" pitchFamily="34" charset="0"/>
              </a:rPr>
              <a:t>d’histoire-géographie bis</a:t>
            </a:r>
            <a:r>
              <a:rPr lang="fr-FR" sz="2000" dirty="0" smtClean="0">
                <a:solidFill>
                  <a:srgbClr val="0070C0"/>
                </a:solidFill>
                <a:latin typeface="Arial" pitchFamily="34" charset="0"/>
                <a:cs typeface="Arial" pitchFamily="34" charset="0"/>
                <a:sym typeface="Arial" pitchFamily="34" charset="0"/>
              </a:rPr>
              <a:t>! </a:t>
            </a:r>
          </a:p>
          <a:p>
            <a:endParaRPr lang="fr-FR" sz="1700" dirty="0" smtClean="0">
              <a:solidFill>
                <a:srgbClr val="002060"/>
              </a:solidFill>
              <a:latin typeface="Arial" pitchFamily="34" charset="0"/>
              <a:cs typeface="Arial" pitchFamily="34" charset="0"/>
              <a:sym typeface="Arial" pitchFamily="34" charset="0"/>
            </a:endParaRPr>
          </a:p>
        </p:txBody>
      </p:sp>
      <p:sp>
        <p:nvSpPr>
          <p:cNvPr id="12" name="ZoneTexte 11"/>
          <p:cNvSpPr txBox="1"/>
          <p:nvPr/>
        </p:nvSpPr>
        <p:spPr>
          <a:xfrm>
            <a:off x="539552" y="0"/>
            <a:ext cx="7200800" cy="800219"/>
          </a:xfrm>
          <a:prstGeom prst="rect">
            <a:avLst/>
          </a:prstGeom>
          <a:noFill/>
        </p:spPr>
        <p:txBody>
          <a:bodyPr wrap="square" rtlCol="0">
            <a:spAutoFit/>
          </a:bodyPr>
          <a:lstStyle/>
          <a:p>
            <a:r>
              <a:rPr lang="fr-FR" sz="2300" dirty="0" smtClean="0">
                <a:solidFill>
                  <a:srgbClr val="0070C0"/>
                </a:solidFill>
                <a:latin typeface="Arial" pitchFamily="34" charset="0"/>
                <a:cs typeface="Arial" pitchFamily="34" charset="0"/>
                <a:sym typeface="Arial" pitchFamily="34" charset="0"/>
              </a:rPr>
              <a:t>Spécialité histoire-géographie, géopolitique, et </a:t>
            </a:r>
            <a:endParaRPr lang="fr-FR" sz="2300" dirty="0" smtClean="0">
              <a:solidFill>
                <a:schemeClr val="tx2">
                  <a:lumMod val="60000"/>
                  <a:lumOff val="40000"/>
                </a:schemeClr>
              </a:solidFill>
              <a:latin typeface="Arial" panose="020B0604020202020204" pitchFamily="34" charset="0"/>
              <a:cs typeface="Arial" panose="020B0604020202020204" pitchFamily="34" charset="0"/>
            </a:endParaRPr>
          </a:p>
          <a:p>
            <a:r>
              <a:rPr lang="fr-FR" sz="2300" dirty="0" smtClean="0">
                <a:solidFill>
                  <a:srgbClr val="0070C0"/>
                </a:solidFill>
                <a:latin typeface="Arial" pitchFamily="34" charset="0"/>
                <a:cs typeface="Arial" pitchFamily="34" charset="0"/>
                <a:sym typeface="Arial" pitchFamily="34" charset="0"/>
              </a:rPr>
              <a:t>sciences politiques</a:t>
            </a:r>
            <a:endParaRPr lang="fr-FR" sz="2300" dirty="0">
              <a:solidFill>
                <a:schemeClr val="tx2">
                  <a:lumMod val="60000"/>
                  <a:lumOff val="40000"/>
                </a:schemeClr>
              </a:solidFill>
              <a:latin typeface="Arial" panose="020B0604020202020204" pitchFamily="34" charset="0"/>
              <a:cs typeface="Arial" panose="020B0604020202020204" pitchFamily="34" charset="0"/>
            </a:endParaRP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1"/>
          <p:cNvSpPr txBox="1">
            <a:spLocks/>
          </p:cNvSpPr>
          <p:nvPr/>
        </p:nvSpPr>
        <p:spPr>
          <a:xfrm>
            <a:off x="395536" y="332656"/>
            <a:ext cx="8227558" cy="1080120"/>
          </a:xfrm>
          <a:prstGeom prst="rect">
            <a:avLst/>
          </a:prstGeom>
          <a:ln w="38100">
            <a:solidFill>
              <a:srgbClr val="FF0000"/>
            </a:solidFill>
          </a:ln>
        </p:spPr>
        <p:txBody>
          <a:bodyPr/>
          <a:lstStyle/>
          <a:p>
            <a:pPr lvl="0" algn="ctr">
              <a:spcBef>
                <a:spcPct val="0"/>
              </a:spcBef>
              <a:defRPr/>
            </a:pPr>
            <a:r>
              <a:rPr lang="fr-FR" sz="2200" b="1" dirty="0" smtClean="0">
                <a:solidFill>
                  <a:srgbClr val="0070C0"/>
                </a:solidFill>
              </a:rPr>
              <a:t>AXE 2</a:t>
            </a:r>
          </a:p>
          <a:p>
            <a:pPr algn="ctr"/>
            <a:r>
              <a:rPr lang="fr-FR" altLang="fr-FR" sz="2400" b="1" dirty="0" smtClean="0">
                <a:solidFill>
                  <a:srgbClr val="0070C0"/>
                </a:solidFill>
                <a:latin typeface="Arial" pitchFamily="34" charset="0"/>
                <a:cs typeface="Arial" pitchFamily="34" charset="0"/>
                <a:sym typeface="Arial" pitchFamily="34" charset="0"/>
              </a:rPr>
              <a:t>Avancées et reculs des démocraties</a:t>
            </a:r>
            <a:endParaRPr lang="fr-FR" sz="2400" b="1" dirty="0">
              <a:solidFill>
                <a:srgbClr val="0066FF"/>
              </a:solidFill>
            </a:endParaRPr>
          </a:p>
        </p:txBody>
      </p:sp>
      <p:sp>
        <p:nvSpPr>
          <p:cNvPr id="13" name="Text Box 6"/>
          <p:cNvSpPr txBox="1">
            <a:spLocks noChangeArrowheads="1"/>
          </p:cNvSpPr>
          <p:nvPr/>
        </p:nvSpPr>
        <p:spPr bwMode="auto">
          <a:xfrm>
            <a:off x="404664" y="1340768"/>
            <a:ext cx="8224133" cy="4968552"/>
          </a:xfrm>
          <a:prstGeom prst="rect">
            <a:avLst/>
          </a:prstGeom>
          <a:solidFill>
            <a:srgbClr val="FFFFFF"/>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buFont typeface="Wingdings" pitchFamily="2" charset="2"/>
              <a:buChar char="Ø"/>
            </a:pPr>
            <a:r>
              <a:rPr lang="fr-FR" dirty="0" smtClean="0">
                <a:solidFill>
                  <a:srgbClr val="0070C0"/>
                </a:solidFill>
              </a:rPr>
              <a:t>Il s’agit de l’axe 2 du thème 1 de spécialité. L’enseignant décide de le traiter en 10 heures.</a:t>
            </a:r>
          </a:p>
          <a:p>
            <a:pPr lvl="0" algn="just" fontAlgn="base">
              <a:spcBef>
                <a:spcPct val="0"/>
              </a:spcBef>
              <a:spcAft>
                <a:spcPts val="1000"/>
              </a:spcAft>
              <a:buFont typeface="Wingdings" pitchFamily="2" charset="2"/>
              <a:buChar char="Ø"/>
            </a:pPr>
            <a:r>
              <a:rPr lang="fr-FR" dirty="0" smtClean="0">
                <a:solidFill>
                  <a:srgbClr val="0070C0"/>
                </a:solidFill>
              </a:rPr>
              <a:t>Ce thème permettra à l’enseignant de travailler certaines capacités et méthodes (</a:t>
            </a:r>
            <a:r>
              <a:rPr lang="fr-FR" i="1" dirty="0" smtClean="0">
                <a:solidFill>
                  <a:srgbClr val="0070C0"/>
                </a:solidFill>
              </a:rPr>
              <a:t>l’autonomie, l’esprit critique, se documenter, l’oral en continu, le travail de groupe…</a:t>
            </a:r>
            <a:r>
              <a:rPr lang="fr-FR" dirty="0" smtClean="0">
                <a:solidFill>
                  <a:srgbClr val="0070C0"/>
                </a:solidFill>
              </a:rPr>
              <a:t>)</a:t>
            </a:r>
            <a:r>
              <a:rPr lang="fr-FR" i="1" dirty="0" smtClean="0">
                <a:solidFill>
                  <a:srgbClr val="0070C0"/>
                </a:solidFill>
              </a:rPr>
              <a:t> </a:t>
            </a:r>
            <a:r>
              <a:rPr lang="fr-FR" dirty="0" smtClean="0">
                <a:solidFill>
                  <a:srgbClr val="0070C0"/>
                </a:solidFill>
              </a:rPr>
              <a:t>à travers l’étude des trois jalons:</a:t>
            </a:r>
          </a:p>
          <a:p>
            <a:pPr lvl="0" fontAlgn="base">
              <a:spcBef>
                <a:spcPct val="0"/>
              </a:spcBef>
              <a:spcAft>
                <a:spcPts val="1000"/>
              </a:spcAft>
              <a:buFont typeface="Wingdings" pitchFamily="2" charset="2"/>
              <a:buChar char="ü"/>
            </a:pPr>
            <a:r>
              <a:rPr lang="fr-FR" b="1" dirty="0" smtClean="0">
                <a:solidFill>
                  <a:srgbClr val="0070C0"/>
                </a:solidFill>
              </a:rPr>
              <a:t>L’inquiétude de Tocqueville: de la démocratie à la tyrannie? [Une analyse politique à partir d’extraits (2h)].</a:t>
            </a:r>
          </a:p>
          <a:p>
            <a:pPr lvl="0" fontAlgn="base">
              <a:spcBef>
                <a:spcPct val="0"/>
              </a:spcBef>
              <a:spcAft>
                <a:spcPts val="1000"/>
              </a:spcAft>
              <a:buFont typeface="Wingdings" pitchFamily="2" charset="2"/>
              <a:buChar char="ü"/>
            </a:pPr>
            <a:r>
              <a:rPr lang="fr-FR" b="1" dirty="0" smtClean="0">
                <a:solidFill>
                  <a:srgbClr val="0070C0"/>
                </a:solidFill>
              </a:rPr>
              <a:t>Crises et fin de la démocratie: Le Chili de 1970 à 1973 [Une question ouverte, un travail sur les sources (4h)].</a:t>
            </a:r>
          </a:p>
          <a:p>
            <a:pPr lvl="0" fontAlgn="base">
              <a:spcBef>
                <a:spcPct val="0"/>
              </a:spcBef>
              <a:spcAft>
                <a:spcPts val="1000"/>
              </a:spcAft>
              <a:buFont typeface="Wingdings" pitchFamily="2" charset="2"/>
              <a:buChar char="ü"/>
            </a:pPr>
            <a:r>
              <a:rPr lang="fr-FR" b="1" dirty="0" smtClean="0">
                <a:solidFill>
                  <a:srgbClr val="0070C0"/>
                </a:solidFill>
              </a:rPr>
              <a:t>D’un régime autoritaire à la démocratie: le Portugal et l’Espagne de 1974 à 1982 [Une tâche complexe (4h)].</a:t>
            </a:r>
          </a:p>
          <a:p>
            <a:pPr lvl="0" fontAlgn="base">
              <a:spcBef>
                <a:spcPct val="0"/>
              </a:spcBef>
              <a:spcAft>
                <a:spcPts val="1000"/>
              </a:spcAft>
            </a:pPr>
            <a:r>
              <a:rPr lang="fr-FR" b="1" dirty="0" smtClean="0">
                <a:solidFill>
                  <a:srgbClr val="FF0000"/>
                </a:solidFill>
              </a:rPr>
              <a:t>→La spécialité doit permettre de varier les modalités d’apprentissage, elle permet un véritable continuum avec les pratiques renouvelées ces dernières années…</a:t>
            </a:r>
          </a:p>
          <a:p>
            <a:pPr lvl="0" fontAlgn="base">
              <a:spcBef>
                <a:spcPct val="0"/>
              </a:spcBef>
              <a:spcAft>
                <a:spcPts val="1000"/>
              </a:spcAft>
            </a:pPr>
            <a:r>
              <a:rPr lang="fr-FR" b="1" dirty="0" smtClean="0">
                <a:solidFill>
                  <a:srgbClr val="FF0000"/>
                </a:solidFill>
              </a:rPr>
              <a:t>→La spécialité permet de placer les compétences au cœur des enseignements, des apprentissages.</a:t>
            </a:r>
          </a:p>
          <a:p>
            <a:pPr lvl="0" fontAlgn="base">
              <a:spcBef>
                <a:spcPct val="0"/>
              </a:spcBef>
              <a:spcAft>
                <a:spcPts val="1000"/>
              </a:spcAft>
            </a:pPr>
            <a:endParaRPr lang="fr-FR" b="1" dirty="0" smtClean="0"/>
          </a:p>
          <a:p>
            <a:pPr lvl="0" fontAlgn="base">
              <a:spcBef>
                <a:spcPct val="0"/>
              </a:spcBef>
              <a:spcAft>
                <a:spcPts val="1000"/>
              </a:spcAft>
              <a:buFont typeface="Wingdings" pitchFamily="2" charset="2"/>
              <a:buChar char="Ø"/>
            </a:pPr>
            <a:endParaRPr lang="fr-FR" b="1" dirty="0" smtClean="0">
              <a:solidFill>
                <a:srgbClr val="0070C0"/>
              </a:solidFill>
            </a:endParaRPr>
          </a:p>
          <a:p>
            <a:pPr lvl="0" fontAlgn="base">
              <a:spcBef>
                <a:spcPct val="0"/>
              </a:spcBef>
              <a:spcAft>
                <a:spcPts val="1000"/>
              </a:spcAft>
              <a:buFont typeface="Wingdings" pitchFamily="2" charset="2"/>
              <a:buChar char="Ø"/>
            </a:pPr>
            <a:endParaRPr lang="fr-FR" dirty="0" smtClean="0">
              <a:solidFill>
                <a:srgbClr val="0070C0"/>
              </a:solidFill>
            </a:endParaRPr>
          </a:p>
          <a:p>
            <a:pPr lvl="0" algn="just" fontAlgn="base">
              <a:spcBef>
                <a:spcPct val="0"/>
              </a:spcBef>
              <a:spcAft>
                <a:spcPts val="1000"/>
              </a:spcAft>
              <a:buFont typeface="Wingdings" pitchFamily="2" charset="2"/>
              <a:buChar char="Ø"/>
            </a:pPr>
            <a:endParaRPr lang="fr-FR" dirty="0" smtClean="0">
              <a:solidFill>
                <a:srgbClr val="0070C0"/>
              </a:solidFill>
            </a:endParaRPr>
          </a:p>
          <a:p>
            <a:pPr lvl="0" algn="just" fontAlgn="base">
              <a:spcBef>
                <a:spcPct val="0"/>
              </a:spcBef>
              <a:spcAft>
                <a:spcPts val="1000"/>
              </a:spcAft>
            </a:pPr>
            <a:endParaRPr lang="fr-FR" b="1" dirty="0" smtClean="0">
              <a:solidFill>
                <a:srgbClr val="FF0000"/>
              </a:solidFill>
              <a:cs typeface="Arial" pitchFamily="34" charset="0"/>
            </a:endParaRPr>
          </a:p>
          <a:p>
            <a:pPr lvl="0" algn="just" fontAlgn="base">
              <a:spcBef>
                <a:spcPct val="0"/>
              </a:spcBef>
              <a:spcAft>
                <a:spcPts val="1000"/>
              </a:spcAft>
            </a:pPr>
            <a:endParaRPr lang="fr-FR" dirty="0" smtClean="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Bibliographie/</a:t>
            </a:r>
            <a:r>
              <a:rPr kumimoji="0" lang="fr-FR" sz="4400" b="1" i="0" u="none" strike="noStrike" kern="1200" cap="none" spc="0" normalizeH="0" baseline="0" noProof="0" dirty="0" err="1" smtClean="0">
                <a:ln>
                  <a:noFill/>
                </a:ln>
                <a:solidFill>
                  <a:srgbClr val="FF0000"/>
                </a:solidFill>
                <a:effectLst/>
                <a:uLnTx/>
                <a:uFillTx/>
                <a:latin typeface="+mj-lt"/>
                <a:ea typeface="+mj-ea"/>
                <a:cs typeface="+mj-cs"/>
              </a:rPr>
              <a:t>sitographie</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13" name="ZoneTexte 12"/>
          <p:cNvSpPr txBox="1"/>
          <p:nvPr/>
        </p:nvSpPr>
        <p:spPr>
          <a:xfrm>
            <a:off x="467544" y="1052736"/>
            <a:ext cx="8388424" cy="5293757"/>
          </a:xfrm>
          <a:prstGeom prst="rect">
            <a:avLst/>
          </a:prstGeom>
          <a:noFill/>
        </p:spPr>
        <p:txBody>
          <a:bodyPr wrap="square" rtlCol="0">
            <a:spAutoFit/>
          </a:bodyPr>
          <a:lstStyle/>
          <a:p>
            <a:pPr>
              <a:buFont typeface="Arial" pitchFamily="34" charset="0"/>
              <a:buChar char="•"/>
            </a:pPr>
            <a:r>
              <a:rPr lang="fr-FR" b="1" dirty="0" smtClean="0"/>
              <a:t>« Les classiques des sciences sociales »</a:t>
            </a:r>
          </a:p>
          <a:p>
            <a:pPr algn="just"/>
            <a:r>
              <a:rPr lang="fr-FR" sz="1600" dirty="0" smtClean="0"/>
              <a:t>- Recueil d’œuvres classiques et contemporaines en sciences sociales en format numérique. On y trouve les œuvres de </a:t>
            </a:r>
            <a:r>
              <a:rPr lang="fr-FR" sz="1600" dirty="0" err="1" smtClean="0"/>
              <a:t>B.Constant</a:t>
            </a:r>
            <a:r>
              <a:rPr lang="fr-FR" sz="1600" dirty="0" smtClean="0"/>
              <a:t> et de </a:t>
            </a:r>
            <a:r>
              <a:rPr lang="fr-FR" sz="1600" dirty="0" err="1" smtClean="0"/>
              <a:t>A.Tocqueville</a:t>
            </a:r>
            <a:r>
              <a:rPr lang="fr-FR" sz="1600" dirty="0" smtClean="0"/>
              <a:t>.</a:t>
            </a:r>
          </a:p>
          <a:p>
            <a:pPr algn="just"/>
            <a:r>
              <a:rPr lang="fr-FR" sz="1600" dirty="0">
                <a:hlinkClick r:id="rId5"/>
              </a:rPr>
              <a:t>http://classiques.uqac.ca</a:t>
            </a:r>
            <a:r>
              <a:rPr lang="fr-FR" sz="1600" dirty="0" smtClean="0">
                <a:hlinkClick r:id="rId5"/>
              </a:rPr>
              <a:t>/</a:t>
            </a:r>
            <a:endParaRPr lang="fr-FR" sz="1600" dirty="0" smtClean="0"/>
          </a:p>
          <a:p>
            <a:pPr algn="just"/>
            <a:r>
              <a:rPr lang="fr-FR" sz="1600" dirty="0" smtClean="0"/>
              <a:t>- La démocratie participative : entretien avec Loïc </a:t>
            </a:r>
            <a:r>
              <a:rPr lang="fr-FR" sz="1600" dirty="0" err="1" smtClean="0"/>
              <a:t>Blondiaux</a:t>
            </a:r>
            <a:r>
              <a:rPr lang="fr-FR" sz="1600" dirty="0" smtClean="0"/>
              <a:t>, 2018, </a:t>
            </a:r>
          </a:p>
          <a:p>
            <a:pPr algn="just"/>
            <a:r>
              <a:rPr lang="fr-FR" sz="1600" dirty="0" smtClean="0">
                <a:hlinkClick r:id="rId6"/>
              </a:rPr>
              <a:t>http://ses.ens-lyon.fr/articles/la-democratie-participative-entretien-avec-loic-blondiaux</a:t>
            </a:r>
            <a:endParaRPr lang="fr-FR" sz="1600" dirty="0" smtClean="0"/>
          </a:p>
          <a:p>
            <a:pPr algn="just"/>
            <a:endParaRPr lang="fr-FR" sz="1600" i="1" dirty="0"/>
          </a:p>
          <a:p>
            <a:pPr algn="just">
              <a:buFont typeface="Arial" pitchFamily="34" charset="0"/>
              <a:buChar char="•"/>
            </a:pPr>
            <a:r>
              <a:rPr lang="fr-FR" b="1" dirty="0" smtClean="0"/>
              <a:t>[Bibliographie/</a:t>
            </a:r>
            <a:r>
              <a:rPr lang="fr-FR" b="1" dirty="0" err="1" smtClean="0"/>
              <a:t>sitographie</a:t>
            </a:r>
            <a:r>
              <a:rPr lang="fr-FR" b="1" dirty="0" smtClean="0"/>
              <a:t> tirée du travail de </a:t>
            </a:r>
            <a:r>
              <a:rPr lang="fr-FR" b="1" dirty="0" err="1" smtClean="0"/>
              <a:t>F.Dellion</a:t>
            </a:r>
            <a:r>
              <a:rPr lang="fr-FR" b="1" dirty="0" smtClean="0"/>
              <a:t> (lycée Lurçat):</a:t>
            </a:r>
          </a:p>
          <a:p>
            <a:pPr lvl="0" algn="just" fontAlgn="base">
              <a:spcBef>
                <a:spcPct val="0"/>
              </a:spcBef>
              <a:spcAft>
                <a:spcPct val="0"/>
              </a:spcAft>
            </a:pPr>
            <a:r>
              <a:rPr lang="fr-FR" sz="1600" dirty="0" smtClean="0">
                <a:ea typeface="Calibri" pitchFamily="34" charset="0"/>
                <a:cs typeface="Times New Roman" pitchFamily="18" charset="0"/>
              </a:rPr>
              <a:t>-Alain </a:t>
            </a:r>
            <a:r>
              <a:rPr lang="fr-FR" sz="1600" dirty="0" err="1" smtClean="0">
                <a:ea typeface="Calibri" pitchFamily="34" charset="0"/>
                <a:cs typeface="Times New Roman" pitchFamily="18" charset="0"/>
              </a:rPr>
              <a:t>Duplouy</a:t>
            </a:r>
            <a:r>
              <a:rPr lang="fr-FR" sz="1600" dirty="0" smtClean="0">
                <a:ea typeface="Calibri" pitchFamily="34" charset="0"/>
                <a:cs typeface="Times New Roman" pitchFamily="18" charset="0"/>
              </a:rPr>
              <a:t>, « La cité grecque, un modèle ? », </a:t>
            </a:r>
            <a:r>
              <a:rPr lang="fr-FR" sz="1600" i="1" dirty="0" smtClean="0">
                <a:ea typeface="Calibri" pitchFamily="34" charset="0"/>
                <a:cs typeface="Times New Roman" pitchFamily="18" charset="0"/>
              </a:rPr>
              <a:t>La Vie des idées </a:t>
            </a:r>
            <a:r>
              <a:rPr lang="fr-FR" sz="1600" dirty="0" smtClean="0">
                <a:ea typeface="Calibri" pitchFamily="34" charset="0"/>
                <a:cs typeface="Times New Roman" pitchFamily="18" charset="0"/>
              </a:rPr>
              <a:t>, 18 février 2019. ISSN : 2105-3030. URL : </a:t>
            </a:r>
            <a:r>
              <a:rPr lang="fr-FR" sz="1600" dirty="0" smtClean="0">
                <a:ea typeface="Calibri" pitchFamily="34" charset="0"/>
                <a:cs typeface="Times New Roman" pitchFamily="18" charset="0"/>
                <a:hlinkClick r:id="rId7"/>
              </a:rPr>
              <a:t>http://www.laviedesidees.fr/La-cite-grecque-un-modele.html</a:t>
            </a:r>
            <a:endParaRPr lang="fr-FR" sz="1600" dirty="0" smtClean="0">
              <a:cs typeface="Arial" pitchFamily="34" charset="0"/>
            </a:endParaRPr>
          </a:p>
          <a:p>
            <a:pPr lvl="0" algn="just" eaLnBrk="0" fontAlgn="base" hangingPunct="0">
              <a:spcBef>
                <a:spcPct val="0"/>
              </a:spcBef>
              <a:spcAft>
                <a:spcPct val="0"/>
              </a:spcAft>
            </a:pPr>
            <a:r>
              <a:rPr lang="fr-FR" sz="1600" dirty="0" smtClean="0">
                <a:ea typeface="Calibri" pitchFamily="34" charset="0"/>
                <a:cs typeface="Times New Roman" pitchFamily="18" charset="0"/>
              </a:rPr>
              <a:t>-Alain </a:t>
            </a:r>
            <a:r>
              <a:rPr lang="fr-FR" sz="1600" dirty="0" err="1" smtClean="0">
                <a:ea typeface="Calibri" pitchFamily="34" charset="0"/>
                <a:cs typeface="Times New Roman" pitchFamily="18" charset="0"/>
              </a:rPr>
              <a:t>Policar</a:t>
            </a:r>
            <a:r>
              <a:rPr lang="fr-FR" sz="1600" dirty="0" smtClean="0">
                <a:ea typeface="Calibri" pitchFamily="34" charset="0"/>
                <a:cs typeface="Times New Roman" pitchFamily="18" charset="0"/>
              </a:rPr>
              <a:t>, « Le régime des opinions », </a:t>
            </a:r>
            <a:r>
              <a:rPr lang="fr-FR" sz="1600" i="1" dirty="0" smtClean="0">
                <a:ea typeface="Calibri" pitchFamily="34" charset="0"/>
                <a:cs typeface="Times New Roman" pitchFamily="18" charset="0"/>
              </a:rPr>
              <a:t>La Vie des idées </a:t>
            </a:r>
            <a:r>
              <a:rPr lang="fr-FR" sz="1600" dirty="0" smtClean="0">
                <a:ea typeface="Calibri" pitchFamily="34" charset="0"/>
                <a:cs typeface="Times New Roman" pitchFamily="18" charset="0"/>
              </a:rPr>
              <a:t>, 29 novembre 2018. ISSN : 2105-3030. URL : </a:t>
            </a:r>
            <a:r>
              <a:rPr lang="fr-FR" sz="1600" dirty="0" smtClean="0">
                <a:ea typeface="Calibri" pitchFamily="34" charset="0"/>
                <a:cs typeface="Times New Roman" pitchFamily="18" charset="0"/>
                <a:hlinkClick r:id="rId8"/>
              </a:rPr>
              <a:t>http://www.laviedesidees.fr/Le-regime-des-opinions.html</a:t>
            </a:r>
            <a:endParaRPr lang="fr-FR" sz="1600" dirty="0" smtClean="0">
              <a:cs typeface="Arial" pitchFamily="34" charset="0"/>
            </a:endParaRPr>
          </a:p>
          <a:p>
            <a:pPr lvl="0" algn="just" eaLnBrk="0" fontAlgn="base" hangingPunct="0">
              <a:spcBef>
                <a:spcPct val="0"/>
              </a:spcBef>
              <a:spcAft>
                <a:spcPct val="0"/>
              </a:spcAft>
            </a:pPr>
            <a:r>
              <a:rPr lang="fr-FR" sz="1600" dirty="0" smtClean="0">
                <a:ea typeface="Calibri" pitchFamily="34" charset="0"/>
                <a:cs typeface="Times New Roman" pitchFamily="18" charset="0"/>
              </a:rPr>
              <a:t>-Aurélien </a:t>
            </a:r>
            <a:r>
              <a:rPr lang="fr-FR" sz="1600" dirty="0" err="1" smtClean="0">
                <a:ea typeface="Calibri" pitchFamily="34" charset="0"/>
                <a:cs typeface="Times New Roman" pitchFamily="18" charset="0"/>
              </a:rPr>
              <a:t>Delpirou</a:t>
            </a:r>
            <a:r>
              <a:rPr lang="fr-FR" sz="1600" dirty="0" smtClean="0">
                <a:ea typeface="Calibri" pitchFamily="34" charset="0"/>
                <a:cs typeface="Times New Roman" pitchFamily="18" charset="0"/>
              </a:rPr>
              <a:t>, « La couleur des gilets jaunes », </a:t>
            </a:r>
            <a:r>
              <a:rPr lang="fr-FR" sz="1600" i="1" dirty="0" smtClean="0">
                <a:ea typeface="Calibri" pitchFamily="34" charset="0"/>
                <a:cs typeface="Times New Roman" pitchFamily="18" charset="0"/>
              </a:rPr>
              <a:t>La Vie des idées </a:t>
            </a:r>
            <a:r>
              <a:rPr lang="fr-FR" sz="1600" dirty="0" smtClean="0">
                <a:ea typeface="Calibri" pitchFamily="34" charset="0"/>
                <a:cs typeface="Times New Roman" pitchFamily="18" charset="0"/>
              </a:rPr>
              <a:t>, 23 novembre 2018. ISSN : 2105-3030. URL : </a:t>
            </a:r>
            <a:r>
              <a:rPr lang="fr-FR" sz="1600" dirty="0" smtClean="0">
                <a:ea typeface="Calibri" pitchFamily="34" charset="0"/>
                <a:cs typeface="Times New Roman" pitchFamily="18" charset="0"/>
                <a:hlinkClick r:id="rId9"/>
              </a:rPr>
              <a:t>http://www.laviedesidees.fr/La-couleur-des-gilets-jaunes.html</a:t>
            </a:r>
            <a:endParaRPr lang="fr-FR" sz="1600" dirty="0" smtClean="0">
              <a:cs typeface="Arial" pitchFamily="34" charset="0"/>
            </a:endParaRPr>
          </a:p>
          <a:p>
            <a:pPr lvl="0" algn="just" eaLnBrk="0" fontAlgn="base" hangingPunct="0">
              <a:spcBef>
                <a:spcPct val="0"/>
              </a:spcBef>
              <a:spcAft>
                <a:spcPct val="0"/>
              </a:spcAft>
            </a:pPr>
            <a:r>
              <a:rPr lang="fr-FR" sz="1600" dirty="0" smtClean="0">
                <a:ea typeface="Calibri" pitchFamily="34" charset="0"/>
                <a:cs typeface="Times New Roman" pitchFamily="18" charset="0"/>
              </a:rPr>
              <a:t>-Pierre-Étienne </a:t>
            </a:r>
            <a:r>
              <a:rPr lang="fr-FR" sz="1600" dirty="0" err="1" smtClean="0">
                <a:ea typeface="Calibri" pitchFamily="34" charset="0"/>
                <a:cs typeface="Times New Roman" pitchFamily="18" charset="0"/>
              </a:rPr>
              <a:t>Vandamme</a:t>
            </a:r>
            <a:r>
              <a:rPr lang="fr-FR" sz="1600" dirty="0" smtClean="0">
                <a:ea typeface="Calibri" pitchFamily="34" charset="0"/>
                <a:cs typeface="Times New Roman" pitchFamily="18" charset="0"/>
              </a:rPr>
              <a:t>, « La majorité a-t-elle toujours raison ? », </a:t>
            </a:r>
            <a:r>
              <a:rPr lang="fr-FR" sz="1600" i="1" dirty="0" smtClean="0">
                <a:ea typeface="Calibri" pitchFamily="34" charset="0"/>
                <a:cs typeface="Times New Roman" pitchFamily="18" charset="0"/>
              </a:rPr>
              <a:t>La Vie des idées </a:t>
            </a:r>
            <a:r>
              <a:rPr lang="fr-FR" sz="1600" dirty="0" smtClean="0">
                <a:ea typeface="Calibri" pitchFamily="34" charset="0"/>
                <a:cs typeface="Times New Roman" pitchFamily="18" charset="0"/>
              </a:rPr>
              <a:t>, 16 juillet 2018. ISSN : 2105-3030. URL : </a:t>
            </a:r>
            <a:r>
              <a:rPr lang="fr-FR" sz="1600" dirty="0" smtClean="0">
                <a:ea typeface="Calibri" pitchFamily="34" charset="0"/>
                <a:cs typeface="Times New Roman" pitchFamily="18" charset="0"/>
                <a:hlinkClick r:id="rId10"/>
              </a:rPr>
              <a:t>http://www.laviedesidees.fr/La-majorite-a-t-elle-toujours-raison.html</a:t>
            </a:r>
            <a:endParaRPr lang="fr-FR" sz="1600" dirty="0" smtClean="0">
              <a:cs typeface="Arial" pitchFamily="34" charset="0"/>
            </a:endParaRPr>
          </a:p>
          <a:p>
            <a:pPr lvl="0" algn="just" eaLnBrk="0" fontAlgn="base" hangingPunct="0">
              <a:spcBef>
                <a:spcPct val="0"/>
              </a:spcBef>
              <a:spcAft>
                <a:spcPct val="0"/>
              </a:spcAft>
            </a:pPr>
            <a:r>
              <a:rPr lang="fr-FR" sz="1600" dirty="0" smtClean="0">
                <a:ea typeface="Calibri" pitchFamily="34" charset="0"/>
                <a:cs typeface="Times New Roman" pitchFamily="18" charset="0"/>
              </a:rPr>
              <a:t>-</a:t>
            </a:r>
            <a:r>
              <a:rPr lang="fr-FR" sz="1600" dirty="0" err="1" smtClean="0">
                <a:ea typeface="Calibri" pitchFamily="34" charset="0"/>
                <a:cs typeface="Times New Roman" pitchFamily="18" charset="0"/>
              </a:rPr>
              <a:t>Fulcran</a:t>
            </a:r>
            <a:r>
              <a:rPr lang="fr-FR" sz="1600" dirty="0" smtClean="0">
                <a:ea typeface="Calibri" pitchFamily="34" charset="0"/>
                <a:cs typeface="Times New Roman" pitchFamily="18" charset="0"/>
              </a:rPr>
              <a:t> </a:t>
            </a:r>
            <a:r>
              <a:rPr lang="fr-FR" sz="1600" dirty="0" err="1" smtClean="0">
                <a:ea typeface="Calibri" pitchFamily="34" charset="0"/>
                <a:cs typeface="Times New Roman" pitchFamily="18" charset="0"/>
              </a:rPr>
              <a:t>Teisserenc</a:t>
            </a:r>
            <a:r>
              <a:rPr lang="fr-FR" sz="1600" dirty="0" smtClean="0">
                <a:ea typeface="Calibri" pitchFamily="34" charset="0"/>
                <a:cs typeface="Times New Roman" pitchFamily="18" charset="0"/>
              </a:rPr>
              <a:t>, « La démocratie raisonnée », </a:t>
            </a:r>
            <a:r>
              <a:rPr lang="fr-FR" sz="1600" i="1" dirty="0" smtClean="0">
                <a:ea typeface="Calibri" pitchFamily="34" charset="0"/>
                <a:cs typeface="Times New Roman" pitchFamily="18" charset="0"/>
              </a:rPr>
              <a:t>La Vie des idées </a:t>
            </a:r>
            <a:r>
              <a:rPr lang="fr-FR" sz="1600" dirty="0" smtClean="0">
                <a:ea typeface="Calibri" pitchFamily="34" charset="0"/>
                <a:cs typeface="Times New Roman" pitchFamily="18" charset="0"/>
              </a:rPr>
              <a:t>, 4 octobre 2017. ISSN : 2105-3030. URL : </a:t>
            </a:r>
            <a:r>
              <a:rPr lang="fr-FR" sz="1600" dirty="0" smtClean="0">
                <a:ea typeface="Calibri" pitchFamily="34" charset="0"/>
                <a:cs typeface="Times New Roman" pitchFamily="18" charset="0"/>
                <a:hlinkClick r:id="rId11"/>
              </a:rPr>
              <a:t>http://www.laviedesidees.fr/La-democratie-raisonnee.html</a:t>
            </a:r>
            <a:endParaRPr lang="fr-FR" sz="1600" dirty="0" smtClean="0">
              <a:cs typeface="Arial" pitchFamily="34" charset="0"/>
            </a:endParaRPr>
          </a:p>
          <a:p>
            <a:pPr lvl="0" algn="just" eaLnBrk="0" fontAlgn="base" hangingPunct="0">
              <a:spcBef>
                <a:spcPct val="0"/>
              </a:spcBef>
              <a:spcAft>
                <a:spcPct val="0"/>
              </a:spcAft>
            </a:pPr>
            <a:r>
              <a:rPr lang="fr-FR" sz="1600" dirty="0" smtClean="0">
                <a:ea typeface="Calibri" pitchFamily="34" charset="0"/>
                <a:cs typeface="Times New Roman" pitchFamily="18" charset="0"/>
              </a:rPr>
              <a:t>Christopher Hamel, « L’assemblée ou le plébiscite ? », </a:t>
            </a:r>
            <a:r>
              <a:rPr lang="fr-FR" sz="1600" i="1" dirty="0" smtClean="0">
                <a:ea typeface="Calibri" pitchFamily="34" charset="0"/>
                <a:cs typeface="Times New Roman" pitchFamily="18" charset="0"/>
              </a:rPr>
              <a:t>La Vie des idées </a:t>
            </a:r>
            <a:r>
              <a:rPr lang="fr-FR" sz="1600" dirty="0" smtClean="0">
                <a:ea typeface="Calibri" pitchFamily="34" charset="0"/>
                <a:cs typeface="Times New Roman" pitchFamily="18" charset="0"/>
              </a:rPr>
              <a:t>, 21 septembre 2017. ISSN : 2105-3030. URL : </a:t>
            </a:r>
            <a:r>
              <a:rPr lang="fr-FR" sz="1600" dirty="0" smtClean="0">
                <a:ea typeface="Calibri" pitchFamily="34" charset="0"/>
                <a:cs typeface="Times New Roman" pitchFamily="18" charset="0"/>
                <a:hlinkClick r:id="rId12"/>
              </a:rPr>
              <a:t>http://www.laviedesidees.fr/L-assemblee-ou-le-plebiscite.html</a:t>
            </a:r>
            <a:endParaRPr lang="fr-FR" sz="1600" dirty="0" smtClean="0">
              <a:cs typeface="Arial" pitchFamily="34" charset="0"/>
            </a:endParaRPr>
          </a:p>
        </p:txBody>
      </p:sp>
    </p:spTree>
    <p:extLst>
      <p:ext uri="{BB962C8B-B14F-4D97-AF65-F5344CB8AC3E}">
        <p14:creationId xmlns:p14="http://schemas.microsoft.com/office/powerpoint/2010/main" xmlns="" val="3430107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p:cNvSpPr>
            <a:spLocks noGrp="1"/>
          </p:cNvSpPr>
          <p:nvPr>
            <p:ph type="title"/>
          </p:nvPr>
        </p:nvSpPr>
        <p:spPr>
          <a:xfrm>
            <a:off x="611560" y="1124744"/>
            <a:ext cx="8229600" cy="1728192"/>
          </a:xfrm>
          <a:ln w="38100">
            <a:solidFill>
              <a:srgbClr val="FF0000"/>
            </a:solidFill>
          </a:ln>
        </p:spPr>
        <p:txBody>
          <a:bodyPr>
            <a:normAutofit fontScale="90000"/>
          </a:bodyPr>
          <a:lstStyle/>
          <a:p>
            <a:r>
              <a:rPr lang="fr-FR" b="1" dirty="0" smtClean="0">
                <a:solidFill>
                  <a:srgbClr val="0070C0"/>
                </a:solidFill>
              </a:rPr>
              <a:t>Jalon 1:</a:t>
            </a:r>
            <a:br>
              <a:rPr lang="fr-FR" b="1" dirty="0" smtClean="0">
                <a:solidFill>
                  <a:srgbClr val="0070C0"/>
                </a:solidFill>
              </a:rPr>
            </a:br>
            <a:r>
              <a:rPr lang="fr-FR" b="1" dirty="0" smtClean="0">
                <a:solidFill>
                  <a:srgbClr val="0070C0"/>
                </a:solidFill>
              </a:rPr>
              <a:t>L’inquiétude de Tocqueville: de la démocratie à la tyrannie?</a:t>
            </a:r>
            <a:endParaRPr lang="fr-FR" b="1" dirty="0">
              <a:solidFill>
                <a:srgbClr val="0070C0"/>
              </a:solidFill>
            </a:endParaRPr>
          </a:p>
        </p:txBody>
      </p:sp>
      <p:sp>
        <p:nvSpPr>
          <p:cNvPr id="13" name="ZoneTexte 12"/>
          <p:cNvSpPr txBox="1"/>
          <p:nvPr/>
        </p:nvSpPr>
        <p:spPr>
          <a:xfrm>
            <a:off x="840929" y="91575"/>
            <a:ext cx="6235874" cy="461665"/>
          </a:xfrm>
          <a:prstGeom prst="rect">
            <a:avLst/>
          </a:prstGeom>
          <a:noFill/>
        </p:spPr>
        <p:txBody>
          <a:bodyPr wrap="none" rtlCol="0">
            <a:spAutoFit/>
          </a:bodyPr>
          <a:lstStyle/>
          <a:p>
            <a:r>
              <a:rPr lang="fr-FR" altLang="fr-FR" sz="2400" dirty="0" smtClean="0">
                <a:solidFill>
                  <a:srgbClr val="0070C0"/>
                </a:solidFill>
                <a:latin typeface="Arial" pitchFamily="34" charset="0"/>
                <a:cs typeface="Arial" pitchFamily="34" charset="0"/>
                <a:sym typeface="Arial" pitchFamily="34" charset="0"/>
              </a:rPr>
              <a:t>Axe 2: Avancées et reculs des démocraties</a:t>
            </a:r>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73730" name="Picture 2" descr="RÃ©sultat de recherche d'images pour &quot;tocqueville&quot;"/>
          <p:cNvPicPr>
            <a:picLocks noChangeAspect="1" noChangeArrowheads="1"/>
          </p:cNvPicPr>
          <p:nvPr/>
        </p:nvPicPr>
        <p:blipFill>
          <a:blip r:embed="rId4" cstate="print"/>
          <a:srcRect/>
          <a:stretch>
            <a:fillRect/>
          </a:stretch>
        </p:blipFill>
        <p:spPr bwMode="auto">
          <a:xfrm>
            <a:off x="1835696" y="2924944"/>
            <a:ext cx="6048375" cy="3400426"/>
          </a:xfrm>
          <a:prstGeom prst="rect">
            <a:avLst/>
          </a:prstGeom>
          <a:noFill/>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755576" y="1196752"/>
            <a:ext cx="7776864" cy="3539430"/>
          </a:xfrm>
          <a:prstGeom prst="rect">
            <a:avLst/>
          </a:prstGeom>
          <a:noFill/>
        </p:spPr>
        <p:txBody>
          <a:bodyPr wrap="square" rtlCol="0">
            <a:spAutoFit/>
          </a:bodyPr>
          <a:lstStyle/>
          <a:p>
            <a:pPr lvl="0" algn="just"/>
            <a:r>
              <a:rPr lang="fr-FR" sz="2400" b="1" dirty="0" smtClean="0">
                <a:solidFill>
                  <a:srgbClr val="0070C0"/>
                </a:solidFill>
              </a:rPr>
              <a:t>L’enseignant(e) débute l’axe 2 par l’analyse d’extraits de Tocqueville:</a:t>
            </a:r>
          </a:p>
          <a:p>
            <a:pPr algn="just"/>
            <a:endParaRPr lang="fr-FR" dirty="0" smtClean="0">
              <a:solidFill>
                <a:srgbClr val="0070C0"/>
              </a:solidFill>
            </a:endParaRPr>
          </a:p>
          <a:p>
            <a:pPr marL="457200" indent="-457200" algn="just">
              <a:buAutoNum type="arabicParenR"/>
            </a:pPr>
            <a:r>
              <a:rPr lang="fr-FR" sz="2000" b="1" dirty="0" smtClean="0">
                <a:solidFill>
                  <a:srgbClr val="0070C0"/>
                </a:solidFill>
              </a:rPr>
              <a:t>Qu'est-ce qu'une société démocratique selon Tocqueville? </a:t>
            </a:r>
          </a:p>
          <a:p>
            <a:pPr marL="457200" indent="-457200" algn="just">
              <a:buAutoNum type="arabicParenR"/>
            </a:pPr>
            <a:endParaRPr lang="fr-FR" sz="2000" dirty="0" smtClean="0">
              <a:solidFill>
                <a:srgbClr val="0070C0"/>
              </a:solidFill>
            </a:endParaRPr>
          </a:p>
          <a:p>
            <a:pPr algn="just"/>
            <a:r>
              <a:rPr lang="fr-FR" sz="2000" b="1" dirty="0" smtClean="0">
                <a:solidFill>
                  <a:srgbClr val="0070C0"/>
                </a:solidFill>
              </a:rPr>
              <a:t>2</a:t>
            </a:r>
            <a:r>
              <a:rPr lang="fr-FR" sz="2000" b="1" dirty="0">
                <a:solidFill>
                  <a:srgbClr val="0070C0"/>
                </a:solidFill>
              </a:rPr>
              <a:t>) Quelle tension existe-t-il entre égalité et liberté? Conséquences</a:t>
            </a:r>
            <a:r>
              <a:rPr lang="fr-FR" sz="2000" b="1" dirty="0" smtClean="0">
                <a:solidFill>
                  <a:srgbClr val="0070C0"/>
                </a:solidFill>
              </a:rPr>
              <a:t>?</a:t>
            </a:r>
          </a:p>
          <a:p>
            <a:pPr algn="just"/>
            <a:endParaRPr lang="fr-FR" sz="2000" b="1" dirty="0">
              <a:solidFill>
                <a:srgbClr val="0070C0"/>
              </a:solidFill>
            </a:endParaRPr>
          </a:p>
          <a:p>
            <a:pPr algn="just"/>
            <a:r>
              <a:rPr lang="fr-FR" sz="2000" b="1" dirty="0" smtClean="0">
                <a:solidFill>
                  <a:srgbClr val="0070C0"/>
                </a:solidFill>
              </a:rPr>
              <a:t>3) Quelles sont les inquiétudes de Tocqueville?</a:t>
            </a:r>
          </a:p>
          <a:p>
            <a:pPr algn="just"/>
            <a:endParaRPr lang="fr-FR" sz="2000" dirty="0" smtClean="0">
              <a:solidFill>
                <a:srgbClr val="0070C0"/>
              </a:solidFill>
            </a:endParaRPr>
          </a:p>
          <a:p>
            <a:pPr algn="just"/>
            <a:r>
              <a:rPr lang="fr-FR" sz="2000" b="1" dirty="0" smtClean="0">
                <a:solidFill>
                  <a:srgbClr val="0070C0"/>
                </a:solidFill>
              </a:rPr>
              <a:t>4) Quelles sont les « solutions » proposées par Tocqueville?</a:t>
            </a:r>
            <a:endParaRPr lang="fr-FR" sz="2000" dirty="0" smtClean="0">
              <a:solidFill>
                <a:srgbClr val="0070C0"/>
              </a:solidFill>
            </a:endParaRPr>
          </a:p>
          <a:p>
            <a:endParaRPr lang="fr-FR" dirty="0"/>
          </a:p>
        </p:txBody>
      </p:sp>
      <p:sp>
        <p:nvSpPr>
          <p:cNvPr id="14" name="ZoneTexte 13"/>
          <p:cNvSpPr txBox="1"/>
          <p:nvPr/>
        </p:nvSpPr>
        <p:spPr>
          <a:xfrm>
            <a:off x="840929" y="91575"/>
            <a:ext cx="6235874" cy="461665"/>
          </a:xfrm>
          <a:prstGeom prst="rect">
            <a:avLst/>
          </a:prstGeom>
          <a:noFill/>
        </p:spPr>
        <p:txBody>
          <a:bodyPr wrap="none" rtlCol="0">
            <a:spAutoFit/>
          </a:bodyPr>
          <a:lstStyle/>
          <a:p>
            <a:r>
              <a:rPr lang="fr-FR" altLang="fr-FR" sz="2400" dirty="0" smtClean="0">
                <a:solidFill>
                  <a:srgbClr val="0070C0"/>
                </a:solidFill>
                <a:latin typeface="Arial" pitchFamily="34" charset="0"/>
                <a:cs typeface="Arial" pitchFamily="34" charset="0"/>
                <a:sym typeface="Arial" pitchFamily="34" charset="0"/>
              </a:rPr>
              <a:t>Axe 2: Avancées et reculs des démocraties</a:t>
            </a:r>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 name="Groupe 1">
            <a:extLst>
              <a:ext uri="{FF2B5EF4-FFF2-40B4-BE49-F238E27FC236}">
                <a16:creationId xmlns="" xmlns:a16="http://schemas.microsoft.com/office/drawing/2014/main" id="{7C774DA1-C50B-4933-BFD5-059168365B7D}"/>
              </a:ext>
            </a:extLst>
          </p:cNvPr>
          <p:cNvGrpSpPr/>
          <p:nvPr/>
        </p:nvGrpSpPr>
        <p:grpSpPr>
          <a:xfrm>
            <a:off x="0" y="260648"/>
            <a:ext cx="9144000" cy="6597352"/>
            <a:chOff x="-373112" y="310849"/>
            <a:chExt cx="12192000" cy="6597352"/>
          </a:xfrm>
        </p:grpSpPr>
        <p:grpSp>
          <p:nvGrpSpPr>
            <p:cNvPr id="3" name="Groupe 65">
              <a:extLst>
                <a:ext uri="{FF2B5EF4-FFF2-40B4-BE49-F238E27FC236}">
                  <a16:creationId xmlns="" xmlns:a16="http://schemas.microsoft.com/office/drawing/2014/main" id="{833D8C2C-EDBF-468C-8491-D48370F6BF04}"/>
                </a:ext>
              </a:extLst>
            </p:cNvPr>
            <p:cNvGrpSpPr/>
            <p:nvPr/>
          </p:nvGrpSpPr>
          <p:grpSpPr>
            <a:xfrm>
              <a:off x="431371" y="1447481"/>
              <a:ext cx="10657182" cy="4788933"/>
              <a:chOff x="204868" y="764795"/>
              <a:chExt cx="10657182" cy="4788933"/>
            </a:xfrm>
          </p:grpSpPr>
          <p:sp>
            <p:nvSpPr>
              <p:cNvPr id="5" name="Rectangle 4">
                <a:extLst>
                  <a:ext uri="{FF2B5EF4-FFF2-40B4-BE49-F238E27FC236}">
                    <a16:creationId xmlns="" xmlns:a16="http://schemas.microsoft.com/office/drawing/2014/main" id="{37FF5092-40A3-4C02-84EB-0E8BB8B257C1}"/>
                  </a:ext>
                </a:extLst>
              </p:cNvPr>
              <p:cNvSpPr/>
              <p:nvPr/>
            </p:nvSpPr>
            <p:spPr>
              <a:xfrm>
                <a:off x="204868" y="2223083"/>
                <a:ext cx="1800101" cy="1115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 xmlns:a16="http://schemas.microsoft.com/office/drawing/2014/main" id="{39E7474F-4098-4A8F-95C2-17EDA682E2AB}"/>
                  </a:ext>
                </a:extLst>
              </p:cNvPr>
              <p:cNvSpPr txBox="1"/>
              <p:nvPr/>
            </p:nvSpPr>
            <p:spPr>
              <a:xfrm>
                <a:off x="204869" y="2319285"/>
                <a:ext cx="1720405" cy="923330"/>
              </a:xfrm>
              <a:prstGeom prst="rect">
                <a:avLst/>
              </a:prstGeom>
              <a:noFill/>
            </p:spPr>
            <p:txBody>
              <a:bodyPr wrap="square" rtlCol="0">
                <a:spAutoFit/>
              </a:bodyPr>
              <a:lstStyle/>
              <a:p>
                <a:pPr algn="ctr"/>
                <a:r>
                  <a:rPr lang="fr-FR" dirty="0"/>
                  <a:t>Egalisation des conditions</a:t>
                </a:r>
              </a:p>
            </p:txBody>
          </p:sp>
          <p:sp>
            <p:nvSpPr>
              <p:cNvPr id="7" name="Rectangle 6">
                <a:extLst>
                  <a:ext uri="{FF2B5EF4-FFF2-40B4-BE49-F238E27FC236}">
                    <a16:creationId xmlns="" xmlns:a16="http://schemas.microsoft.com/office/drawing/2014/main" id="{C5D47751-9093-465A-AEFC-28B0F6F831B2}"/>
                  </a:ext>
                </a:extLst>
              </p:cNvPr>
              <p:cNvSpPr/>
              <p:nvPr/>
            </p:nvSpPr>
            <p:spPr>
              <a:xfrm>
                <a:off x="2474752" y="2223083"/>
                <a:ext cx="2072081" cy="11157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 xmlns:a16="http://schemas.microsoft.com/office/drawing/2014/main" id="{72960B44-FD79-4AD5-9F74-05EFDF847E24}"/>
                  </a:ext>
                </a:extLst>
              </p:cNvPr>
              <p:cNvSpPr/>
              <p:nvPr/>
            </p:nvSpPr>
            <p:spPr>
              <a:xfrm>
                <a:off x="2474752" y="764797"/>
                <a:ext cx="2072081" cy="11157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 xmlns:a16="http://schemas.microsoft.com/office/drawing/2014/main" id="{A53BC591-C0D2-436C-9C79-CC3F72AAF462}"/>
                  </a:ext>
                </a:extLst>
              </p:cNvPr>
              <p:cNvSpPr/>
              <p:nvPr/>
            </p:nvSpPr>
            <p:spPr>
              <a:xfrm>
                <a:off x="2474751" y="3681369"/>
                <a:ext cx="2072081" cy="11157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 xmlns:a16="http://schemas.microsoft.com/office/drawing/2014/main" id="{9514D110-1E38-41FF-87C5-5E6B74FBE231}"/>
                  </a:ext>
                </a:extLst>
              </p:cNvPr>
              <p:cNvSpPr/>
              <p:nvPr/>
            </p:nvSpPr>
            <p:spPr>
              <a:xfrm>
                <a:off x="5422781" y="764795"/>
                <a:ext cx="1979107" cy="11157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 xmlns:a16="http://schemas.microsoft.com/office/drawing/2014/main" id="{06147624-1747-4333-A5D8-2BA45F4E15AE}"/>
                  </a:ext>
                </a:extLst>
              </p:cNvPr>
              <p:cNvSpPr/>
              <p:nvPr/>
            </p:nvSpPr>
            <p:spPr>
              <a:xfrm>
                <a:off x="5422780" y="2223082"/>
                <a:ext cx="1979107" cy="11157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 xmlns:a16="http://schemas.microsoft.com/office/drawing/2014/main" id="{B729D433-35AD-4E63-BFA8-62A3257CF849}"/>
                  </a:ext>
                </a:extLst>
              </p:cNvPr>
              <p:cNvSpPr/>
              <p:nvPr/>
            </p:nvSpPr>
            <p:spPr>
              <a:xfrm>
                <a:off x="5422779" y="3681368"/>
                <a:ext cx="1979107" cy="11157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 xmlns:a16="http://schemas.microsoft.com/office/drawing/2014/main" id="{92A8FE59-414B-4A1C-BA18-E634E2D6495A}"/>
                  </a:ext>
                </a:extLst>
              </p:cNvPr>
              <p:cNvSpPr/>
              <p:nvPr/>
            </p:nvSpPr>
            <p:spPr>
              <a:xfrm>
                <a:off x="8269764" y="1522178"/>
                <a:ext cx="2584217" cy="2508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 xmlns:a16="http://schemas.microsoft.com/office/drawing/2014/main" id="{58DE917A-CFCE-468F-810E-B21C836D7EB4}"/>
                  </a:ext>
                </a:extLst>
              </p:cNvPr>
              <p:cNvSpPr txBox="1"/>
              <p:nvPr/>
            </p:nvSpPr>
            <p:spPr>
              <a:xfrm>
                <a:off x="8424638" y="1880530"/>
                <a:ext cx="2437412" cy="1754326"/>
              </a:xfrm>
              <a:prstGeom prst="rect">
                <a:avLst/>
              </a:prstGeom>
              <a:noFill/>
            </p:spPr>
            <p:txBody>
              <a:bodyPr wrap="square" rtlCol="0">
                <a:spAutoFit/>
              </a:bodyPr>
              <a:lstStyle/>
              <a:p>
                <a:pPr algn="ctr"/>
                <a:r>
                  <a:rPr lang="fr-FR" dirty="0"/>
                  <a:t>Risque de </a:t>
                </a:r>
              </a:p>
              <a:p>
                <a:pPr algn="ctr"/>
                <a:r>
                  <a:rPr lang="fr-FR" dirty="0"/>
                  <a:t>………………………………………… remettant en question la </a:t>
                </a:r>
              </a:p>
              <a:p>
                <a:pPr algn="ctr"/>
                <a:r>
                  <a:rPr lang="fr-FR" dirty="0"/>
                  <a:t>…………………… </a:t>
                </a:r>
              </a:p>
            </p:txBody>
          </p:sp>
          <p:sp>
            <p:nvSpPr>
              <p:cNvPr id="19" name="ZoneTexte 18">
                <a:extLst>
                  <a:ext uri="{FF2B5EF4-FFF2-40B4-BE49-F238E27FC236}">
                    <a16:creationId xmlns="" xmlns:a16="http://schemas.microsoft.com/office/drawing/2014/main" id="{124723E7-076A-45DC-9C3E-7D2EC6E64990}"/>
                  </a:ext>
                </a:extLst>
              </p:cNvPr>
              <p:cNvSpPr txBox="1"/>
              <p:nvPr/>
            </p:nvSpPr>
            <p:spPr>
              <a:xfrm>
                <a:off x="5438863" y="2573027"/>
                <a:ext cx="1963023" cy="646331"/>
              </a:xfrm>
              <a:prstGeom prst="rect">
                <a:avLst/>
              </a:prstGeom>
              <a:noFill/>
            </p:spPr>
            <p:txBody>
              <a:bodyPr wrap="square" rtlCol="0">
                <a:spAutoFit/>
              </a:bodyPr>
              <a:lstStyle/>
              <a:p>
                <a:pPr algn="ctr"/>
                <a:r>
                  <a:rPr lang="fr-FR" dirty="0"/>
                  <a:t>……………………………</a:t>
                </a:r>
              </a:p>
            </p:txBody>
          </p:sp>
          <p:sp>
            <p:nvSpPr>
              <p:cNvPr id="21" name="ZoneTexte 20">
                <a:extLst>
                  <a:ext uri="{FF2B5EF4-FFF2-40B4-BE49-F238E27FC236}">
                    <a16:creationId xmlns="" xmlns:a16="http://schemas.microsoft.com/office/drawing/2014/main" id="{92871DB8-F370-4586-85E9-8C1BA4623982}"/>
                  </a:ext>
                </a:extLst>
              </p:cNvPr>
              <p:cNvSpPr txBox="1"/>
              <p:nvPr/>
            </p:nvSpPr>
            <p:spPr>
              <a:xfrm>
                <a:off x="5422778" y="3969391"/>
                <a:ext cx="1963023" cy="646331"/>
              </a:xfrm>
              <a:prstGeom prst="rect">
                <a:avLst/>
              </a:prstGeom>
              <a:noFill/>
            </p:spPr>
            <p:txBody>
              <a:bodyPr wrap="square" rtlCol="0">
                <a:spAutoFit/>
              </a:bodyPr>
              <a:lstStyle/>
              <a:p>
                <a:pPr algn="ctr"/>
                <a:r>
                  <a:rPr lang="fr-FR" dirty="0"/>
                  <a:t>……………………………</a:t>
                </a:r>
              </a:p>
            </p:txBody>
          </p:sp>
          <p:sp>
            <p:nvSpPr>
              <p:cNvPr id="25" name="Flèche : droite 24">
                <a:extLst>
                  <a:ext uri="{FF2B5EF4-FFF2-40B4-BE49-F238E27FC236}">
                    <a16:creationId xmlns="" xmlns:a16="http://schemas.microsoft.com/office/drawing/2014/main" id="{BB688355-D77F-49D9-84FC-B091D1B7B95B}"/>
                  </a:ext>
                </a:extLst>
              </p:cNvPr>
              <p:cNvSpPr/>
              <p:nvPr/>
            </p:nvSpPr>
            <p:spPr>
              <a:xfrm>
                <a:off x="7750378" y="2624913"/>
                <a:ext cx="513821" cy="427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 droite 25">
                <a:extLst>
                  <a:ext uri="{FF2B5EF4-FFF2-40B4-BE49-F238E27FC236}">
                    <a16:creationId xmlns="" xmlns:a16="http://schemas.microsoft.com/office/drawing/2014/main" id="{69C752AA-EA10-4C3E-8AAC-07491947D724}"/>
                  </a:ext>
                </a:extLst>
              </p:cNvPr>
              <p:cNvSpPr/>
              <p:nvPr/>
            </p:nvSpPr>
            <p:spPr>
              <a:xfrm>
                <a:off x="4949505" y="1167249"/>
                <a:ext cx="38169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 droite 26">
                <a:extLst>
                  <a:ext uri="{FF2B5EF4-FFF2-40B4-BE49-F238E27FC236}">
                    <a16:creationId xmlns="" xmlns:a16="http://schemas.microsoft.com/office/drawing/2014/main" id="{A56C6D82-5B14-46C3-8090-83021411F165}"/>
                  </a:ext>
                </a:extLst>
              </p:cNvPr>
              <p:cNvSpPr/>
              <p:nvPr/>
            </p:nvSpPr>
            <p:spPr>
              <a:xfrm>
                <a:off x="4949503" y="2624913"/>
                <a:ext cx="381699" cy="3699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droite 27">
                <a:extLst>
                  <a:ext uri="{FF2B5EF4-FFF2-40B4-BE49-F238E27FC236}">
                    <a16:creationId xmlns="" xmlns:a16="http://schemas.microsoft.com/office/drawing/2014/main" id="{9E9A1D68-FA09-4C3A-A681-C7EC4BA93A96}"/>
                  </a:ext>
                </a:extLst>
              </p:cNvPr>
              <p:cNvSpPr/>
              <p:nvPr/>
            </p:nvSpPr>
            <p:spPr>
              <a:xfrm>
                <a:off x="4949503" y="4040276"/>
                <a:ext cx="381699" cy="3699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avec flèche 31">
                <a:extLst>
                  <a:ext uri="{FF2B5EF4-FFF2-40B4-BE49-F238E27FC236}">
                    <a16:creationId xmlns="" xmlns:a16="http://schemas.microsoft.com/office/drawing/2014/main" id="{4A15D625-EF5A-4F60-8231-C27230394CE3}"/>
                  </a:ext>
                </a:extLst>
              </p:cNvPr>
              <p:cNvCxnSpPr>
                <a:stCxn id="5" idx="3"/>
              </p:cNvCxnSpPr>
              <p:nvPr/>
            </p:nvCxnSpPr>
            <p:spPr>
              <a:xfrm flipV="1">
                <a:off x="2004969" y="1409567"/>
                <a:ext cx="469783" cy="1371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 xmlns:a16="http://schemas.microsoft.com/office/drawing/2014/main" id="{60B1FC93-7540-4605-8DD4-1EF62A00BBB0}"/>
                  </a:ext>
                </a:extLst>
              </p:cNvPr>
              <p:cNvCxnSpPr>
                <a:stCxn id="5" idx="3"/>
                <a:endCxn id="7" idx="1"/>
              </p:cNvCxnSpPr>
              <p:nvPr/>
            </p:nvCxnSpPr>
            <p:spPr>
              <a:xfrm>
                <a:off x="2004969" y="2780951"/>
                <a:ext cx="46978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 xmlns:a16="http://schemas.microsoft.com/office/drawing/2014/main" id="{4C360FD4-E2B0-4241-910B-2A9899F59800}"/>
                  </a:ext>
                </a:extLst>
              </p:cNvPr>
              <p:cNvCxnSpPr>
                <a:stCxn id="5" idx="3"/>
                <a:endCxn id="9" idx="1"/>
              </p:cNvCxnSpPr>
              <p:nvPr/>
            </p:nvCxnSpPr>
            <p:spPr>
              <a:xfrm>
                <a:off x="2004969" y="2780951"/>
                <a:ext cx="469783" cy="14582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 en angle 42">
                <a:extLst>
                  <a:ext uri="{FF2B5EF4-FFF2-40B4-BE49-F238E27FC236}">
                    <a16:creationId xmlns="" xmlns:a16="http://schemas.microsoft.com/office/drawing/2014/main" id="{5B246BD1-A6EA-4245-AC79-80EA445BFD6F}"/>
                  </a:ext>
                </a:extLst>
              </p:cNvPr>
              <p:cNvCxnSpPr>
                <a:cxnSpLocks/>
                <a:stCxn id="10" idx="0"/>
                <a:endCxn id="5" idx="0"/>
              </p:cNvCxnSpPr>
              <p:nvPr/>
            </p:nvCxnSpPr>
            <p:spPr>
              <a:xfrm rot="16200000" flipH="1" flipV="1">
                <a:off x="3029484" y="-1159770"/>
                <a:ext cx="1458288" cy="5307417"/>
              </a:xfrm>
              <a:prstGeom prst="bentConnector3">
                <a:avLst>
                  <a:gd name="adj1" fmla="val -1567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 en angle 60">
                <a:extLst>
                  <a:ext uri="{FF2B5EF4-FFF2-40B4-BE49-F238E27FC236}">
                    <a16:creationId xmlns="" xmlns:a16="http://schemas.microsoft.com/office/drawing/2014/main" id="{6A0AAA16-F51E-4756-A6FE-1D387EBA5D72}"/>
                  </a:ext>
                </a:extLst>
              </p:cNvPr>
              <p:cNvCxnSpPr>
                <a:stCxn id="12" idx="2"/>
                <a:endCxn id="9" idx="2"/>
              </p:cNvCxnSpPr>
              <p:nvPr/>
            </p:nvCxnSpPr>
            <p:spPr>
              <a:xfrm rot="5400000">
                <a:off x="4961563" y="3346333"/>
                <a:ext cx="1" cy="2901541"/>
              </a:xfrm>
              <a:prstGeom prst="bentConnector3">
                <a:avLst>
                  <a:gd name="adj1" fmla="val 22860100000"/>
                </a:avLst>
              </a:prstGeom>
              <a:ln>
                <a:tailEnd type="triangle"/>
              </a:ln>
            </p:spPr>
            <p:style>
              <a:lnRef idx="2">
                <a:schemeClr val="dk1"/>
              </a:lnRef>
              <a:fillRef idx="0">
                <a:schemeClr val="dk1"/>
              </a:fillRef>
              <a:effectRef idx="1">
                <a:schemeClr val="dk1"/>
              </a:effectRef>
              <a:fontRef idx="minor">
                <a:schemeClr val="tx1"/>
              </a:fontRef>
            </p:style>
          </p:cxnSp>
          <p:sp>
            <p:nvSpPr>
              <p:cNvPr id="62" name="Accolade fermante 61">
                <a:extLst>
                  <a:ext uri="{FF2B5EF4-FFF2-40B4-BE49-F238E27FC236}">
                    <a16:creationId xmlns="" xmlns:a16="http://schemas.microsoft.com/office/drawing/2014/main" id="{4D28691A-FC4E-4219-A25E-9275BC5479BD}"/>
                  </a:ext>
                </a:extLst>
              </p:cNvPr>
              <p:cNvSpPr/>
              <p:nvPr/>
            </p:nvSpPr>
            <p:spPr>
              <a:xfrm>
                <a:off x="4542633" y="1224901"/>
                <a:ext cx="260062" cy="3185327"/>
              </a:xfrm>
              <a:prstGeom prst="righ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
            <p:nvSpPr>
              <p:cNvPr id="63" name="Accolade fermante 62">
                <a:extLst>
                  <a:ext uri="{FF2B5EF4-FFF2-40B4-BE49-F238E27FC236}">
                    <a16:creationId xmlns="" xmlns:a16="http://schemas.microsoft.com/office/drawing/2014/main" id="{D1BA155C-8CC5-4B4F-873F-39C28D2E6F02}"/>
                  </a:ext>
                </a:extLst>
              </p:cNvPr>
              <p:cNvSpPr/>
              <p:nvPr/>
            </p:nvSpPr>
            <p:spPr>
              <a:xfrm>
                <a:off x="7385800" y="1230230"/>
                <a:ext cx="260062" cy="3185327"/>
              </a:xfrm>
              <a:prstGeom prst="righ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
            <p:nvSpPr>
              <p:cNvPr id="64" name="ZoneTexte 63">
                <a:extLst>
                  <a:ext uri="{FF2B5EF4-FFF2-40B4-BE49-F238E27FC236}">
                    <a16:creationId xmlns="" xmlns:a16="http://schemas.microsoft.com/office/drawing/2014/main" id="{12D99EDB-17E6-467E-BCC0-CCD0B167789E}"/>
                  </a:ext>
                </a:extLst>
              </p:cNvPr>
              <p:cNvSpPr txBox="1"/>
              <p:nvPr/>
            </p:nvSpPr>
            <p:spPr>
              <a:xfrm>
                <a:off x="3373220" y="5184396"/>
                <a:ext cx="3168352" cy="369332"/>
              </a:xfrm>
              <a:prstGeom prst="rect">
                <a:avLst/>
              </a:prstGeom>
              <a:noFill/>
            </p:spPr>
            <p:txBody>
              <a:bodyPr wrap="square" rtlCol="0">
                <a:spAutoFit/>
              </a:bodyPr>
              <a:lstStyle/>
              <a:p>
                <a:pPr algn="ctr"/>
                <a:r>
                  <a:rPr lang="fr-FR" dirty="0"/>
                  <a:t>………………………………</a:t>
                </a:r>
              </a:p>
            </p:txBody>
          </p:sp>
        </p:grpSp>
        <p:sp>
          <p:nvSpPr>
            <p:cNvPr id="67" name="ZoneTexte 66">
              <a:extLst>
                <a:ext uri="{FF2B5EF4-FFF2-40B4-BE49-F238E27FC236}">
                  <a16:creationId xmlns="" xmlns:a16="http://schemas.microsoft.com/office/drawing/2014/main" id="{E02A597F-F159-462A-A5F6-DBFE63C43F91}"/>
                </a:ext>
              </a:extLst>
            </p:cNvPr>
            <p:cNvSpPr txBox="1"/>
            <p:nvPr/>
          </p:nvSpPr>
          <p:spPr>
            <a:xfrm>
              <a:off x="-373112" y="310849"/>
              <a:ext cx="10110051" cy="461665"/>
            </a:xfrm>
            <a:prstGeom prst="rect">
              <a:avLst/>
            </a:prstGeom>
            <a:noFill/>
          </p:spPr>
          <p:txBody>
            <a:bodyPr wrap="square" rtlCol="0">
              <a:spAutoFit/>
            </a:bodyPr>
            <a:lstStyle/>
            <a:p>
              <a:pPr algn="ctr"/>
              <a:r>
                <a:rPr lang="fr-FR" sz="2400" b="1" dirty="0">
                  <a:solidFill>
                    <a:srgbClr val="0070C0"/>
                  </a:solidFill>
                </a:rPr>
                <a:t>Les dérives de la démocratie chez A. de Tocqueville</a:t>
              </a:r>
            </a:p>
          </p:txBody>
        </p:sp>
        <p:sp>
          <p:nvSpPr>
            <p:cNvPr id="35" name="ZoneTexte 34">
              <a:extLst>
                <a:ext uri="{FF2B5EF4-FFF2-40B4-BE49-F238E27FC236}">
                  <a16:creationId xmlns="" xmlns:a16="http://schemas.microsoft.com/office/drawing/2014/main" id="{A68E9076-6399-426A-BFE0-2D7124430693}"/>
                </a:ext>
              </a:extLst>
            </p:cNvPr>
            <p:cNvSpPr txBox="1"/>
            <p:nvPr/>
          </p:nvSpPr>
          <p:spPr>
            <a:xfrm>
              <a:off x="1391477" y="819163"/>
              <a:ext cx="5376597" cy="369332"/>
            </a:xfrm>
            <a:prstGeom prst="rect">
              <a:avLst/>
            </a:prstGeom>
            <a:noFill/>
          </p:spPr>
          <p:txBody>
            <a:bodyPr wrap="square" rtlCol="0">
              <a:spAutoFit/>
            </a:bodyPr>
            <a:lstStyle/>
            <a:p>
              <a:pPr algn="ctr"/>
              <a:r>
                <a:rPr lang="fr-FR" dirty="0"/>
                <a:t>………………………………</a:t>
              </a:r>
            </a:p>
          </p:txBody>
        </p:sp>
        <p:sp>
          <p:nvSpPr>
            <p:cNvPr id="37" name="ZoneTexte 36">
              <a:extLst>
                <a:ext uri="{FF2B5EF4-FFF2-40B4-BE49-F238E27FC236}">
                  <a16:creationId xmlns="" xmlns:a16="http://schemas.microsoft.com/office/drawing/2014/main" id="{E66B876B-307F-4AD4-BF67-F7A8EE23142B}"/>
                </a:ext>
              </a:extLst>
            </p:cNvPr>
            <p:cNvSpPr txBox="1"/>
            <p:nvPr/>
          </p:nvSpPr>
          <p:spPr>
            <a:xfrm>
              <a:off x="2706480" y="4646858"/>
              <a:ext cx="1963023" cy="646331"/>
            </a:xfrm>
            <a:prstGeom prst="rect">
              <a:avLst/>
            </a:prstGeom>
            <a:noFill/>
          </p:spPr>
          <p:txBody>
            <a:bodyPr wrap="square" rtlCol="0">
              <a:spAutoFit/>
            </a:bodyPr>
            <a:lstStyle/>
            <a:p>
              <a:pPr algn="ctr"/>
              <a:r>
                <a:rPr lang="fr-FR" dirty="0"/>
                <a:t>……………………………</a:t>
              </a:r>
            </a:p>
          </p:txBody>
        </p:sp>
        <p:sp>
          <p:nvSpPr>
            <p:cNvPr id="38" name="ZoneTexte 37">
              <a:extLst>
                <a:ext uri="{FF2B5EF4-FFF2-40B4-BE49-F238E27FC236}">
                  <a16:creationId xmlns="" xmlns:a16="http://schemas.microsoft.com/office/drawing/2014/main" id="{D4ED943F-090C-45CC-966D-52042EAB0CC4}"/>
                </a:ext>
              </a:extLst>
            </p:cNvPr>
            <p:cNvSpPr txBox="1"/>
            <p:nvPr/>
          </p:nvSpPr>
          <p:spPr>
            <a:xfrm>
              <a:off x="2735159" y="3262351"/>
              <a:ext cx="1963023" cy="646331"/>
            </a:xfrm>
            <a:prstGeom prst="rect">
              <a:avLst/>
            </a:prstGeom>
            <a:noFill/>
          </p:spPr>
          <p:txBody>
            <a:bodyPr wrap="square" rtlCol="0">
              <a:spAutoFit/>
            </a:bodyPr>
            <a:lstStyle/>
            <a:p>
              <a:pPr algn="ctr"/>
              <a:r>
                <a:rPr lang="fr-FR" dirty="0"/>
                <a:t>……………………………</a:t>
              </a:r>
            </a:p>
          </p:txBody>
        </p:sp>
        <p:sp>
          <p:nvSpPr>
            <p:cNvPr id="39" name="ZoneTexte 38">
              <a:extLst>
                <a:ext uri="{FF2B5EF4-FFF2-40B4-BE49-F238E27FC236}">
                  <a16:creationId xmlns="" xmlns:a16="http://schemas.microsoft.com/office/drawing/2014/main" id="{D522EBBF-9AC0-42C8-9FED-A0B081B1ED7F}"/>
                </a:ext>
              </a:extLst>
            </p:cNvPr>
            <p:cNvSpPr txBox="1"/>
            <p:nvPr/>
          </p:nvSpPr>
          <p:spPr>
            <a:xfrm>
              <a:off x="2766627" y="1761987"/>
              <a:ext cx="1963023" cy="646331"/>
            </a:xfrm>
            <a:prstGeom prst="rect">
              <a:avLst/>
            </a:prstGeom>
            <a:noFill/>
          </p:spPr>
          <p:txBody>
            <a:bodyPr wrap="square" rtlCol="0">
              <a:spAutoFit/>
            </a:bodyPr>
            <a:lstStyle/>
            <a:p>
              <a:pPr algn="ctr"/>
              <a:r>
                <a:rPr lang="fr-FR" dirty="0"/>
                <a:t>……………………………</a:t>
              </a:r>
            </a:p>
          </p:txBody>
        </p:sp>
        <p:sp>
          <p:nvSpPr>
            <p:cNvPr id="40" name="ZoneTexte 39">
              <a:extLst>
                <a:ext uri="{FF2B5EF4-FFF2-40B4-BE49-F238E27FC236}">
                  <a16:creationId xmlns="" xmlns:a16="http://schemas.microsoft.com/office/drawing/2014/main" id="{AE57583F-831F-45F8-B369-A7A6F5BA066B}"/>
                </a:ext>
              </a:extLst>
            </p:cNvPr>
            <p:cNvSpPr txBox="1"/>
            <p:nvPr/>
          </p:nvSpPr>
          <p:spPr>
            <a:xfrm>
              <a:off x="5637036" y="1800521"/>
              <a:ext cx="1963023" cy="646331"/>
            </a:xfrm>
            <a:prstGeom prst="rect">
              <a:avLst/>
            </a:prstGeom>
            <a:noFill/>
          </p:spPr>
          <p:txBody>
            <a:bodyPr wrap="square" rtlCol="0">
              <a:spAutoFit/>
            </a:bodyPr>
            <a:lstStyle/>
            <a:p>
              <a:pPr algn="ctr"/>
              <a:r>
                <a:rPr lang="fr-FR" dirty="0"/>
                <a:t>……………………………</a:t>
              </a:r>
            </a:p>
          </p:txBody>
        </p:sp>
        <p:sp>
          <p:nvSpPr>
            <p:cNvPr id="68" name="ZoneTexte 67">
              <a:extLst>
                <a:ext uri="{FF2B5EF4-FFF2-40B4-BE49-F238E27FC236}">
                  <a16:creationId xmlns="" xmlns:a16="http://schemas.microsoft.com/office/drawing/2014/main" id="{1115070C-F6FB-4186-A45B-078ED13EE19B}"/>
                </a:ext>
              </a:extLst>
            </p:cNvPr>
            <p:cNvSpPr txBox="1"/>
            <p:nvPr/>
          </p:nvSpPr>
          <p:spPr>
            <a:xfrm>
              <a:off x="-373112" y="6215704"/>
              <a:ext cx="12192000" cy="692497"/>
            </a:xfrm>
            <a:prstGeom prst="rect">
              <a:avLst/>
            </a:prstGeom>
            <a:noFill/>
          </p:spPr>
          <p:txBody>
            <a:bodyPr wrap="square" rtlCol="0">
              <a:spAutoFit/>
            </a:bodyPr>
            <a:lstStyle/>
            <a:p>
              <a:r>
                <a:rPr lang="fr-FR" sz="1300" dirty="0"/>
                <a:t>Complétez avec les termes suivants: </a:t>
              </a:r>
            </a:p>
            <a:p>
              <a:r>
                <a:rPr lang="fr-FR" sz="1300" i="1" dirty="0"/>
                <a:t>passion pour l’égalité, intervention de l’Etat, individualisme, moyennisation, tyrannie de la majorité, liberté, égalité des droits, égalité des chances, conformisme, despotisme démocratique</a:t>
              </a:r>
            </a:p>
          </p:txBody>
        </p:sp>
      </p:grpSp>
      <p:sp>
        <p:nvSpPr>
          <p:cNvPr id="46" name="Rectangle 45"/>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0"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3879963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Picture 2"/>
          <p:cNvPicPr>
            <a:picLocks noChangeAspect="1" noChangeArrowheads="1"/>
          </p:cNvPicPr>
          <p:nvPr/>
        </p:nvPicPr>
        <p:blipFill>
          <a:blip r:embed="rId4" cstate="print"/>
          <a:srcRect l="18817" t="22266" r="21140" b="16704"/>
          <a:stretch>
            <a:fillRect/>
          </a:stretch>
        </p:blipFill>
        <p:spPr bwMode="auto">
          <a:xfrm>
            <a:off x="665591" y="1124744"/>
            <a:ext cx="8478409" cy="4845121"/>
          </a:xfrm>
          <a:prstGeom prst="rect">
            <a:avLst/>
          </a:prstGeom>
          <a:noFill/>
          <a:ln w="9525">
            <a:noFill/>
            <a:miter lim="800000"/>
            <a:headEnd/>
            <a:tailEnd/>
          </a:ln>
        </p:spPr>
      </p:pic>
      <p:sp>
        <p:nvSpPr>
          <p:cNvPr id="10" name="ZoneTexte 9"/>
          <p:cNvSpPr txBox="1"/>
          <p:nvPr/>
        </p:nvSpPr>
        <p:spPr>
          <a:xfrm>
            <a:off x="840929" y="91575"/>
            <a:ext cx="6235874" cy="461665"/>
          </a:xfrm>
          <a:prstGeom prst="rect">
            <a:avLst/>
          </a:prstGeom>
          <a:noFill/>
        </p:spPr>
        <p:txBody>
          <a:bodyPr wrap="none" rtlCol="0">
            <a:spAutoFit/>
          </a:bodyPr>
          <a:lstStyle/>
          <a:p>
            <a:r>
              <a:rPr lang="fr-FR" altLang="fr-FR" sz="2400" dirty="0" smtClean="0">
                <a:solidFill>
                  <a:srgbClr val="0070C0"/>
                </a:solidFill>
                <a:latin typeface="Arial" pitchFamily="34" charset="0"/>
                <a:cs typeface="Arial" pitchFamily="34" charset="0"/>
                <a:sym typeface="Arial" pitchFamily="34" charset="0"/>
              </a:rPr>
              <a:t>Axe 2: Avancées et reculs des démocraties</a:t>
            </a:r>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p:cNvSpPr>
            <a:spLocks noGrp="1"/>
          </p:cNvSpPr>
          <p:nvPr>
            <p:ph type="title"/>
          </p:nvPr>
        </p:nvSpPr>
        <p:spPr>
          <a:xfrm>
            <a:off x="611560" y="1124744"/>
            <a:ext cx="8229600" cy="1728192"/>
          </a:xfrm>
          <a:ln w="38100">
            <a:solidFill>
              <a:srgbClr val="FF0000"/>
            </a:solidFill>
          </a:ln>
        </p:spPr>
        <p:txBody>
          <a:bodyPr>
            <a:normAutofit fontScale="90000"/>
          </a:bodyPr>
          <a:lstStyle/>
          <a:p>
            <a:r>
              <a:rPr lang="fr-FR" b="1" dirty="0" smtClean="0">
                <a:solidFill>
                  <a:srgbClr val="0070C0"/>
                </a:solidFill>
              </a:rPr>
              <a:t>Jalon 2: </a:t>
            </a:r>
            <a:br>
              <a:rPr lang="fr-FR" b="1" dirty="0" smtClean="0">
                <a:solidFill>
                  <a:srgbClr val="0070C0"/>
                </a:solidFill>
              </a:rPr>
            </a:br>
            <a:r>
              <a:rPr lang="fr-FR" b="1" dirty="0" smtClean="0">
                <a:solidFill>
                  <a:srgbClr val="0070C0"/>
                </a:solidFill>
              </a:rPr>
              <a:t>Crises et fin de la démocratie: </a:t>
            </a:r>
            <a:br>
              <a:rPr lang="fr-FR" b="1" dirty="0" smtClean="0">
                <a:solidFill>
                  <a:srgbClr val="0070C0"/>
                </a:solidFill>
              </a:rPr>
            </a:br>
            <a:r>
              <a:rPr lang="fr-FR" b="1" dirty="0" smtClean="0">
                <a:solidFill>
                  <a:srgbClr val="0070C0"/>
                </a:solidFill>
              </a:rPr>
              <a:t>Le Chili de 1970 à 1973</a:t>
            </a:r>
            <a:endParaRPr lang="fr-FR" b="1" dirty="0">
              <a:solidFill>
                <a:srgbClr val="0070C0"/>
              </a:solidFill>
            </a:endParaRPr>
          </a:p>
        </p:txBody>
      </p:sp>
      <p:sp>
        <p:nvSpPr>
          <p:cNvPr id="13" name="ZoneTexte 12"/>
          <p:cNvSpPr txBox="1"/>
          <p:nvPr/>
        </p:nvSpPr>
        <p:spPr>
          <a:xfrm>
            <a:off x="840929" y="91575"/>
            <a:ext cx="6235874" cy="461665"/>
          </a:xfrm>
          <a:prstGeom prst="rect">
            <a:avLst/>
          </a:prstGeom>
          <a:noFill/>
        </p:spPr>
        <p:txBody>
          <a:bodyPr wrap="none" rtlCol="0">
            <a:spAutoFit/>
          </a:bodyPr>
          <a:lstStyle/>
          <a:p>
            <a:r>
              <a:rPr lang="fr-FR" altLang="fr-FR" sz="2400" dirty="0" smtClean="0">
                <a:solidFill>
                  <a:srgbClr val="0070C0"/>
                </a:solidFill>
                <a:latin typeface="Arial" pitchFamily="34" charset="0"/>
                <a:cs typeface="Arial" pitchFamily="34" charset="0"/>
                <a:sym typeface="Arial" pitchFamily="34" charset="0"/>
              </a:rPr>
              <a:t>Axe 2: Avancées et reculs des démocraties</a:t>
            </a:r>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9220" name="Picture 4" descr="RÃ©sultat de recherche d'images pour &quot;allende la moneda&quot;"/>
          <p:cNvPicPr>
            <a:picLocks noChangeAspect="1" noChangeArrowheads="1"/>
          </p:cNvPicPr>
          <p:nvPr/>
        </p:nvPicPr>
        <p:blipFill>
          <a:blip r:embed="rId4" cstate="print"/>
          <a:srcRect/>
          <a:stretch>
            <a:fillRect/>
          </a:stretch>
        </p:blipFill>
        <p:spPr bwMode="auto">
          <a:xfrm>
            <a:off x="2339752" y="2924944"/>
            <a:ext cx="4608512" cy="3225960"/>
          </a:xfrm>
          <a:prstGeom prst="rect">
            <a:avLst/>
          </a:prstGeom>
          <a:noFill/>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1"/>
          <p:cNvSpPr txBox="1">
            <a:spLocks/>
          </p:cNvSpPr>
          <p:nvPr/>
        </p:nvSpPr>
        <p:spPr>
          <a:xfrm>
            <a:off x="395536" y="332656"/>
            <a:ext cx="8227558" cy="1080120"/>
          </a:xfrm>
          <a:prstGeom prst="rect">
            <a:avLst/>
          </a:prstGeom>
          <a:ln w="38100">
            <a:solidFill>
              <a:srgbClr val="FF0000"/>
            </a:solidFill>
          </a:ln>
        </p:spPr>
        <p:txBody>
          <a:bodyPr/>
          <a:lstStyle/>
          <a:p>
            <a:pPr lvl="0" algn="ctr">
              <a:spcBef>
                <a:spcPct val="0"/>
              </a:spcBef>
              <a:defRPr/>
            </a:pPr>
            <a:r>
              <a:rPr lang="fr-FR" sz="3200" b="1" dirty="0" smtClean="0">
                <a:solidFill>
                  <a:srgbClr val="0070C0"/>
                </a:solidFill>
              </a:rPr>
              <a:t>Crises et fin de la démocratie:</a:t>
            </a:r>
          </a:p>
          <a:p>
            <a:pPr lvl="0" algn="ctr">
              <a:spcBef>
                <a:spcPct val="0"/>
              </a:spcBef>
              <a:defRPr/>
            </a:pPr>
            <a:r>
              <a:rPr lang="fr-FR" sz="3200" b="1" dirty="0" smtClean="0">
                <a:solidFill>
                  <a:srgbClr val="0070C0"/>
                </a:solidFill>
              </a:rPr>
              <a:t> Le Chili de 1970 à 1973</a:t>
            </a:r>
            <a:endParaRPr kumimoji="0" lang="fr-FR" sz="31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3" name="Text Box 6"/>
          <p:cNvSpPr txBox="1">
            <a:spLocks noChangeArrowheads="1"/>
          </p:cNvSpPr>
          <p:nvPr/>
        </p:nvSpPr>
        <p:spPr bwMode="auto">
          <a:xfrm>
            <a:off x="404664" y="1340768"/>
            <a:ext cx="8224133" cy="4824536"/>
          </a:xfrm>
          <a:prstGeom prst="rect">
            <a:avLst/>
          </a:prstGeom>
          <a:solidFill>
            <a:srgbClr val="FFFFFF"/>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buFont typeface="Wingdings" pitchFamily="2" charset="2"/>
              <a:buChar char="Ø"/>
            </a:pPr>
            <a:r>
              <a:rPr lang="fr-FR" dirty="0" smtClean="0">
                <a:solidFill>
                  <a:srgbClr val="0070C0"/>
                </a:solidFill>
              </a:rPr>
              <a:t>Il s’agit d’un jalon de l’axe 2 du thème 1 de spécialité. L’enseignant décide de le traiter en 4 heures </a:t>
            </a:r>
            <a:r>
              <a:rPr lang="fr-FR" i="1" dirty="0" smtClean="0">
                <a:solidFill>
                  <a:srgbClr val="0070C0"/>
                </a:solidFill>
              </a:rPr>
              <a:t>(« Le professeur apprécie le degré d’approfondissement de l’étude de chaque jalon »,</a:t>
            </a:r>
            <a:r>
              <a:rPr lang="fr-FR" dirty="0" smtClean="0">
                <a:solidFill>
                  <a:srgbClr val="0070C0"/>
                </a:solidFill>
              </a:rPr>
              <a:t> BO du 20 janvier 2019).</a:t>
            </a:r>
          </a:p>
          <a:p>
            <a:pPr lvl="0" algn="just" fontAlgn="base">
              <a:spcBef>
                <a:spcPct val="0"/>
              </a:spcBef>
              <a:spcAft>
                <a:spcPts val="1000"/>
              </a:spcAft>
              <a:buFont typeface="Wingdings" pitchFamily="2" charset="2"/>
              <a:buChar char="Ø"/>
            </a:pPr>
            <a:r>
              <a:rPr lang="fr-FR" dirty="0" smtClean="0">
                <a:solidFill>
                  <a:srgbClr val="0070C0"/>
                </a:solidFill>
              </a:rPr>
              <a:t>Ce thème permettra à l’enseignant de travailler certaines capacités et méthodes:</a:t>
            </a:r>
          </a:p>
          <a:p>
            <a:pPr lvl="0" algn="just" fontAlgn="base">
              <a:spcBef>
                <a:spcPct val="0"/>
              </a:spcBef>
              <a:spcAft>
                <a:spcPts val="1000"/>
              </a:spcAft>
              <a:buFont typeface="Arial" pitchFamily="34" charset="0"/>
              <a:buChar char="•"/>
            </a:pPr>
            <a:r>
              <a:rPr lang="fr-FR" b="1" dirty="0" smtClean="0">
                <a:solidFill>
                  <a:srgbClr val="0070C0"/>
                </a:solidFill>
                <a:ea typeface="Calibri"/>
                <a:cs typeface="Times New Roman"/>
              </a:rPr>
              <a:t>ANALYSER, INTERROGER ET ADOPTER UNE DÉMARCHE RÉFLEXIVE</a:t>
            </a:r>
            <a:endParaRPr lang="fr-FR" i="1" dirty="0" smtClean="0">
              <a:solidFill>
                <a:srgbClr val="0070C0"/>
              </a:solidFill>
              <a:ea typeface="Calibri"/>
              <a:cs typeface="Times New Roman"/>
            </a:endParaRPr>
          </a:p>
          <a:p>
            <a:pPr algn="just" fontAlgn="base">
              <a:spcBef>
                <a:spcPct val="0"/>
              </a:spcBef>
              <a:spcAft>
                <a:spcPts val="1000"/>
              </a:spcAft>
              <a:buFont typeface="Arial" pitchFamily="34" charset="0"/>
              <a:buChar char="•"/>
            </a:pPr>
            <a:r>
              <a:rPr lang="fr-FR" b="1" dirty="0" smtClean="0">
                <a:solidFill>
                  <a:srgbClr val="0070C0"/>
                </a:solidFill>
                <a:ea typeface="Calibri"/>
                <a:cs typeface="Times New Roman"/>
              </a:rPr>
              <a:t>SE DOCUMENTER</a:t>
            </a:r>
            <a:endParaRPr lang="fr-FR" dirty="0" smtClean="0">
              <a:solidFill>
                <a:srgbClr val="0070C0"/>
              </a:solidFill>
              <a:ea typeface="Calibri"/>
              <a:cs typeface="Times New Roman"/>
            </a:endParaRPr>
          </a:p>
          <a:p>
            <a:r>
              <a:rPr lang="fr-FR" dirty="0" smtClean="0">
                <a:solidFill>
                  <a:srgbClr val="0070C0"/>
                </a:solidFill>
                <a:ea typeface="Calibri"/>
                <a:cs typeface="Times New Roman"/>
              </a:rPr>
              <a:t>→La compétence finale exercée sera:</a:t>
            </a:r>
          </a:p>
          <a:p>
            <a:endParaRPr lang="fr-FR" dirty="0" smtClean="0">
              <a:solidFill>
                <a:srgbClr val="0070C0"/>
              </a:solidFill>
              <a:ea typeface="Calibri"/>
              <a:cs typeface="Times New Roman"/>
            </a:endParaRPr>
          </a:p>
          <a:p>
            <a:pPr algn="ctr"/>
            <a:r>
              <a:rPr lang="fr-FR" b="1" dirty="0" smtClean="0">
                <a:solidFill>
                  <a:srgbClr val="0070C0"/>
                </a:solidFill>
                <a:ea typeface="Calibri"/>
                <a:cs typeface="Times New Roman"/>
              </a:rPr>
              <a:t> </a:t>
            </a:r>
            <a:r>
              <a:rPr lang="fr-FR" b="1" dirty="0" smtClean="0">
                <a:solidFill>
                  <a:srgbClr val="FF0000"/>
                </a:solidFill>
                <a:ea typeface="Calibri"/>
                <a:cs typeface="Times New Roman"/>
              </a:rPr>
              <a:t>«</a:t>
            </a:r>
            <a:r>
              <a:rPr lang="fr-FR" b="1" u="sng" dirty="0" smtClean="0">
                <a:solidFill>
                  <a:srgbClr val="FF0000"/>
                </a:solidFill>
              </a:rPr>
              <a:t>On analyse, on s’interroge, en prenant du recul, en exerçant son esprit critique, puis on avance une argumentation pour répondre à la problématique </a:t>
            </a:r>
            <a:r>
              <a:rPr lang="fr-FR" b="1" dirty="0" smtClean="0">
                <a:solidFill>
                  <a:srgbClr val="FF0000"/>
                </a:solidFill>
              </a:rPr>
              <a:t>»</a:t>
            </a:r>
            <a:r>
              <a:rPr lang="fr-FR" b="1" dirty="0" smtClean="0">
                <a:solidFill>
                  <a:srgbClr val="0070C0"/>
                </a:solidFill>
              </a:rPr>
              <a:t>	</a:t>
            </a:r>
          </a:p>
          <a:p>
            <a:pPr algn="ctr"/>
            <a:endParaRPr lang="fr-FR" b="1" dirty="0" smtClean="0">
              <a:solidFill>
                <a:srgbClr val="0070C0"/>
              </a:solidFill>
              <a:ea typeface="Calibri"/>
              <a:cs typeface="Times New Roman"/>
            </a:endParaRPr>
          </a:p>
          <a:p>
            <a:pPr lvl="0" algn="just" fontAlgn="base">
              <a:spcBef>
                <a:spcPct val="0"/>
              </a:spcBef>
              <a:spcAft>
                <a:spcPts val="1000"/>
              </a:spcAft>
              <a:buFont typeface="Wingdings" pitchFamily="2" charset="2"/>
              <a:buChar char="Ø"/>
            </a:pPr>
            <a:r>
              <a:rPr lang="fr-FR" dirty="0" smtClean="0">
                <a:solidFill>
                  <a:srgbClr val="0070C0"/>
                </a:solidFill>
                <a:ea typeface="Calibri"/>
                <a:cs typeface="Times New Roman"/>
              </a:rPr>
              <a:t>Séquence proposée à une classe de première de spécialité de 35 élèves. Les productions finales seront collectives, une par îlot. </a:t>
            </a:r>
          </a:p>
          <a:p>
            <a:pPr lvl="0" algn="just" fontAlgn="base">
              <a:spcBef>
                <a:spcPct val="0"/>
              </a:spcBef>
              <a:spcAft>
                <a:spcPts val="1000"/>
              </a:spcAft>
            </a:pPr>
            <a:endParaRPr lang="fr-FR" b="1" dirty="0" smtClean="0">
              <a:solidFill>
                <a:srgbClr val="FF0000"/>
              </a:solidFill>
              <a:cs typeface="Arial" pitchFamily="34" charset="0"/>
            </a:endParaRPr>
          </a:p>
          <a:p>
            <a:pPr lvl="0" algn="just" fontAlgn="base">
              <a:spcBef>
                <a:spcPct val="0"/>
              </a:spcBef>
              <a:spcAft>
                <a:spcPts val="1000"/>
              </a:spcAft>
            </a:pPr>
            <a:endParaRPr lang="fr-FR" dirty="0" smtClean="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p:cNvSpPr>
            <a:spLocks noGrp="1"/>
          </p:cNvSpPr>
          <p:nvPr>
            <p:ph type="title"/>
          </p:nvPr>
        </p:nvSpPr>
        <p:spPr>
          <a:xfrm>
            <a:off x="611560" y="1052736"/>
            <a:ext cx="8229600" cy="2376264"/>
          </a:xfrm>
          <a:ln w="38100">
            <a:noFill/>
          </a:ln>
        </p:spPr>
        <p:txBody>
          <a:bodyPr>
            <a:normAutofit/>
          </a:bodyPr>
          <a:lstStyle/>
          <a:p>
            <a:r>
              <a:rPr lang="fr-FR" b="1" dirty="0" smtClean="0">
                <a:solidFill>
                  <a:srgbClr val="0070C0"/>
                </a:solidFill>
              </a:rPr>
              <a:t>« Comment peut-on expliquer le renversement d’Allende et de la démocratie en mille jours ?» </a:t>
            </a:r>
            <a:endParaRPr lang="fr-FR" b="1" dirty="0">
              <a:solidFill>
                <a:srgbClr val="0070C0"/>
              </a:solidFill>
            </a:endParaRP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Problématique:</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2050" name="Picture 2" descr="RÃ©sultat de recherche d'images pour &quot;allende presidente 1970&quot;"/>
          <p:cNvPicPr>
            <a:picLocks noChangeAspect="1" noChangeArrowheads="1"/>
          </p:cNvPicPr>
          <p:nvPr/>
        </p:nvPicPr>
        <p:blipFill>
          <a:blip r:embed="rId4" cstate="print"/>
          <a:srcRect/>
          <a:stretch>
            <a:fillRect/>
          </a:stretch>
        </p:blipFill>
        <p:spPr bwMode="auto">
          <a:xfrm>
            <a:off x="611560" y="3717032"/>
            <a:ext cx="3888432" cy="2203446"/>
          </a:xfrm>
          <a:prstGeom prst="rect">
            <a:avLst/>
          </a:prstGeom>
          <a:noFill/>
        </p:spPr>
      </p:pic>
      <p:pic>
        <p:nvPicPr>
          <p:cNvPr id="2052" name="Picture 4" descr="RÃ©sultat de recherche d'images pour &quot;allende la moneda&quot;"/>
          <p:cNvPicPr>
            <a:picLocks noChangeAspect="1" noChangeArrowheads="1"/>
          </p:cNvPicPr>
          <p:nvPr/>
        </p:nvPicPr>
        <p:blipFill>
          <a:blip r:embed="rId5" cstate="print"/>
          <a:srcRect/>
          <a:stretch>
            <a:fillRect/>
          </a:stretch>
        </p:blipFill>
        <p:spPr bwMode="auto">
          <a:xfrm>
            <a:off x="4860032" y="3717032"/>
            <a:ext cx="3995936" cy="2181455"/>
          </a:xfrm>
          <a:prstGeom prst="rect">
            <a:avLst/>
          </a:prstGeom>
          <a:noFill/>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Objectifs de la séquence</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13" name="ZoneTexte 12"/>
          <p:cNvSpPr txBox="1"/>
          <p:nvPr/>
        </p:nvSpPr>
        <p:spPr>
          <a:xfrm>
            <a:off x="827584" y="1124744"/>
            <a:ext cx="7920880" cy="7048083"/>
          </a:xfrm>
          <a:prstGeom prst="rect">
            <a:avLst/>
          </a:prstGeom>
          <a:noFill/>
        </p:spPr>
        <p:txBody>
          <a:bodyPr wrap="square" rtlCol="0">
            <a:spAutoFit/>
          </a:bodyPr>
          <a:lstStyle/>
          <a:p>
            <a:pPr algn="ctr"/>
            <a:r>
              <a:rPr lang="fr-FR" sz="2000" b="1" dirty="0" smtClean="0">
                <a:solidFill>
                  <a:srgbClr val="FF0000"/>
                </a:solidFill>
              </a:rPr>
              <a:t>Le sujet semble idéal pour:</a:t>
            </a:r>
          </a:p>
          <a:p>
            <a:pPr algn="just">
              <a:buFont typeface="Wingdings" pitchFamily="2" charset="2"/>
              <a:buChar char="ü"/>
            </a:pPr>
            <a:r>
              <a:rPr lang="fr-FR" sz="3200" b="1" dirty="0" smtClean="0">
                <a:solidFill>
                  <a:srgbClr val="0070C0"/>
                </a:solidFill>
              </a:rPr>
              <a:t>Une approche pluridisciplinaire</a:t>
            </a:r>
            <a:r>
              <a:rPr lang="fr-FR" sz="3200" dirty="0" smtClean="0">
                <a:solidFill>
                  <a:srgbClr val="0070C0"/>
                </a:solidFill>
              </a:rPr>
              <a:t>: Une démarche géopolitique et une démarche historique.</a:t>
            </a:r>
          </a:p>
          <a:p>
            <a:pPr algn="just"/>
            <a:endParaRPr lang="fr-FR" sz="3200" dirty="0" smtClean="0">
              <a:solidFill>
                <a:srgbClr val="0070C0"/>
              </a:solidFill>
            </a:endParaRPr>
          </a:p>
          <a:p>
            <a:pPr algn="just">
              <a:buFont typeface="Wingdings" pitchFamily="2" charset="2"/>
              <a:buChar char="ü"/>
            </a:pPr>
            <a:r>
              <a:rPr lang="fr-FR" sz="3200" b="1" dirty="0" smtClean="0">
                <a:solidFill>
                  <a:srgbClr val="0070C0"/>
                </a:solidFill>
              </a:rPr>
              <a:t>Travailler l’esprit critique, Un questionnement sur les sources, l’autonomie </a:t>
            </a:r>
            <a:r>
              <a:rPr lang="fr-FR" sz="3200" dirty="0" smtClean="0">
                <a:solidFill>
                  <a:srgbClr val="0070C0"/>
                </a:solidFill>
              </a:rPr>
              <a:t>des élèves notamment dans leurs recherches. Travailler en collaboration avec les professeurs documentalistes.</a:t>
            </a:r>
          </a:p>
          <a:p>
            <a:pPr algn="just"/>
            <a:endParaRPr lang="fr-FR" sz="3600" dirty="0" smtClean="0">
              <a:solidFill>
                <a:srgbClr val="0070C0"/>
              </a:solidFill>
            </a:endParaRPr>
          </a:p>
          <a:p>
            <a:pPr algn="just">
              <a:buFont typeface="Wingdings" pitchFamily="2" charset="2"/>
              <a:buChar char="ü"/>
            </a:pPr>
            <a:endParaRPr lang="fr-FR" sz="3600" dirty="0" smtClean="0">
              <a:solidFill>
                <a:srgbClr val="0070C0"/>
              </a:solidFill>
            </a:endParaRPr>
          </a:p>
          <a:p>
            <a:pPr algn="just"/>
            <a:endParaRPr lang="fr-FR" sz="3600" dirty="0" smtClean="0">
              <a:solidFill>
                <a:srgbClr val="0070C0"/>
              </a:solidFill>
            </a:endParaRPr>
          </a:p>
          <a:p>
            <a:pPr algn="just"/>
            <a:endParaRPr lang="fr-FR" sz="3600" dirty="0" smtClean="0">
              <a:solidFill>
                <a:srgbClr val="0070C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1"/>
          <p:cNvSpPr txBox="1">
            <a:spLocks/>
          </p:cNvSpPr>
          <p:nvPr/>
        </p:nvSpPr>
        <p:spPr>
          <a:xfrm>
            <a:off x="395536" y="260648"/>
            <a:ext cx="8227558" cy="1296144"/>
          </a:xfrm>
          <a:prstGeom prst="rect">
            <a:avLst/>
          </a:prstGeom>
          <a:ln w="38100">
            <a:solidFill>
              <a:srgbClr val="FF0000"/>
            </a:solidFill>
          </a:ln>
        </p:spPr>
        <p:txBody>
          <a:bodyPr/>
          <a:lstStyle/>
          <a:p>
            <a:pPr algn="ctr"/>
            <a:r>
              <a:rPr lang="fr-FR" sz="2400" b="1" dirty="0" smtClean="0">
                <a:solidFill>
                  <a:schemeClr val="tx2">
                    <a:lumMod val="60000"/>
                    <a:lumOff val="40000"/>
                  </a:schemeClr>
                </a:solidFill>
                <a:latin typeface="Arial" panose="020B0604020202020204" pitchFamily="34" charset="0"/>
                <a:cs typeface="Arial" panose="020B0604020202020204" pitchFamily="34" charset="0"/>
              </a:rPr>
              <a:t>THÈME 1: </a:t>
            </a:r>
          </a:p>
          <a:p>
            <a:pPr algn="ctr"/>
            <a:r>
              <a:rPr lang="fr-FR" sz="2400" b="1" dirty="0" smtClean="0">
                <a:solidFill>
                  <a:schemeClr val="tx2">
                    <a:lumMod val="60000"/>
                    <a:lumOff val="40000"/>
                  </a:schemeClr>
                </a:solidFill>
                <a:latin typeface="Arial" panose="020B0604020202020204" pitchFamily="34" charset="0"/>
                <a:cs typeface="Arial" panose="020B0604020202020204" pitchFamily="34" charset="0"/>
              </a:rPr>
              <a:t>COMPRENDRE UN RÉGIME POLITIQUE: </a:t>
            </a:r>
          </a:p>
          <a:p>
            <a:pPr algn="ctr"/>
            <a:r>
              <a:rPr lang="fr-FR" sz="2400" b="1" dirty="0" smtClean="0">
                <a:solidFill>
                  <a:schemeClr val="tx2">
                    <a:lumMod val="60000"/>
                    <a:lumOff val="40000"/>
                  </a:schemeClr>
                </a:solidFill>
                <a:latin typeface="Arial" panose="020B0604020202020204" pitchFamily="34" charset="0"/>
                <a:cs typeface="Arial" panose="020B0604020202020204" pitchFamily="34" charset="0"/>
              </a:rPr>
              <a:t>LA DÉMOCRATIE</a:t>
            </a:r>
          </a:p>
          <a:p>
            <a:pPr lvl="0" algn="ctr">
              <a:spcBef>
                <a:spcPct val="0"/>
              </a:spcBef>
              <a:defRPr/>
            </a:pPr>
            <a:endParaRPr lang="fr-FR" sz="2200" b="1" dirty="0" smtClean="0">
              <a:solidFill>
                <a:srgbClr val="0070C0"/>
              </a:solidFill>
            </a:endParaRPr>
          </a:p>
          <a:p>
            <a:pPr lvl="0" algn="ctr">
              <a:spcBef>
                <a:spcPct val="0"/>
              </a:spcBef>
              <a:defRPr/>
            </a:pPr>
            <a:endParaRPr kumimoji="0" lang="fr-FR" sz="2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3" name="Text Box 6"/>
          <p:cNvSpPr txBox="1">
            <a:spLocks noChangeArrowheads="1"/>
          </p:cNvSpPr>
          <p:nvPr/>
        </p:nvSpPr>
        <p:spPr bwMode="auto">
          <a:xfrm>
            <a:off x="395536" y="1556792"/>
            <a:ext cx="8224133" cy="4824536"/>
          </a:xfrm>
          <a:prstGeom prst="rect">
            <a:avLst/>
          </a:prstGeom>
          <a:solidFill>
            <a:srgbClr val="FFFFFF"/>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buFont typeface="Wingdings" pitchFamily="2" charset="2"/>
              <a:buChar char="Ø"/>
            </a:pPr>
            <a:r>
              <a:rPr lang="fr-FR" sz="1700" dirty="0" smtClean="0">
                <a:solidFill>
                  <a:srgbClr val="0070C0"/>
                </a:solidFill>
              </a:rPr>
              <a:t>Ce thème intervient après un temps introductif précisant les enjeux et les démarches des 4 disciplines de la spécialité: </a:t>
            </a:r>
            <a:r>
              <a:rPr lang="fr-FR" sz="1700" i="1" dirty="0" smtClean="0">
                <a:solidFill>
                  <a:srgbClr val="0070C0"/>
                </a:solidFill>
              </a:rPr>
              <a:t>l’histoire, la géographie, la science politique, la géopolitique.</a:t>
            </a:r>
          </a:p>
          <a:p>
            <a:pPr lvl="0" algn="just" fontAlgn="base">
              <a:spcBef>
                <a:spcPct val="0"/>
              </a:spcBef>
              <a:spcAft>
                <a:spcPts val="1000"/>
              </a:spcAft>
              <a:buFont typeface="Wingdings" pitchFamily="2" charset="2"/>
              <a:buChar char="Ø"/>
            </a:pPr>
            <a:r>
              <a:rPr lang="fr-FR" sz="1700" u="sng" dirty="0" smtClean="0">
                <a:solidFill>
                  <a:srgbClr val="0070C0"/>
                </a:solidFill>
              </a:rPr>
              <a:t>Les professeurs choisissent l’ordre d’étude des thèmes et, au sein de ceux-ci, l’ordre d’étude des deux axes. </a:t>
            </a:r>
            <a:r>
              <a:rPr lang="fr-FR" sz="1700" dirty="0" smtClean="0">
                <a:solidFill>
                  <a:srgbClr val="0070C0"/>
                </a:solidFill>
              </a:rPr>
              <a:t>Toutefois le thème 1 trouve une réelle pertinence à être traité en premier, il s’insère parfaitement dans « l’esprit » de la  spécialité :</a:t>
            </a:r>
          </a:p>
          <a:p>
            <a:pPr lvl="0" algn="just" fontAlgn="base">
              <a:spcBef>
                <a:spcPct val="0"/>
              </a:spcBef>
              <a:spcAft>
                <a:spcPts val="1000"/>
              </a:spcAft>
              <a:buFont typeface="Wingdings" pitchFamily="2" charset="2"/>
              <a:buChar char="ü"/>
            </a:pPr>
            <a:r>
              <a:rPr lang="fr-FR" sz="1700" b="1" dirty="0" smtClean="0">
                <a:solidFill>
                  <a:srgbClr val="0070C0"/>
                </a:solidFill>
              </a:rPr>
              <a:t>Il permet une approche pluridisciplinaire (les disciplines de la spécialité);</a:t>
            </a:r>
          </a:p>
          <a:p>
            <a:pPr lvl="0" algn="just" fontAlgn="base">
              <a:spcBef>
                <a:spcPct val="0"/>
              </a:spcBef>
              <a:spcAft>
                <a:spcPts val="1000"/>
              </a:spcAft>
              <a:buFont typeface="Wingdings" pitchFamily="2" charset="2"/>
              <a:buChar char="ü"/>
            </a:pPr>
            <a:r>
              <a:rPr lang="fr-FR" sz="1700" b="1" dirty="0" smtClean="0">
                <a:solidFill>
                  <a:srgbClr val="0070C0"/>
                </a:solidFill>
              </a:rPr>
              <a:t>Il offre la possibilité d’apporter des regards disciplinaires, favorise un travail d’équipe et l’intervention de différents protagonistes (l’enseignant(e) de SES, documentaliste, d’autres collègues d’histoire-géographie);</a:t>
            </a:r>
          </a:p>
          <a:p>
            <a:pPr lvl="0" algn="just" fontAlgn="base">
              <a:spcBef>
                <a:spcPct val="0"/>
              </a:spcBef>
              <a:spcAft>
                <a:spcPts val="1000"/>
              </a:spcAft>
              <a:buFont typeface="Wingdings" pitchFamily="2" charset="2"/>
              <a:buChar char="ü"/>
            </a:pPr>
            <a:r>
              <a:rPr lang="fr-FR" sz="1700" b="1" dirty="0" smtClean="0">
                <a:solidFill>
                  <a:srgbClr val="0070C0"/>
                </a:solidFill>
              </a:rPr>
              <a:t>Il permet de travailler les capacités et méthodes liées à la spécialité: « </a:t>
            </a:r>
            <a:r>
              <a:rPr lang="fr-FR" sz="1700" b="1" i="1" dirty="0" smtClean="0">
                <a:solidFill>
                  <a:srgbClr val="0070C0"/>
                </a:solidFill>
              </a:rPr>
              <a:t>Analyser/s’interroger/adopter une démarche réflexive; Se documenter; Travailler de manière autonome; S’exprimer à l’oral »;</a:t>
            </a:r>
          </a:p>
          <a:p>
            <a:pPr lvl="0" algn="just" fontAlgn="base">
              <a:spcBef>
                <a:spcPct val="0"/>
              </a:spcBef>
              <a:spcAft>
                <a:spcPts val="1000"/>
              </a:spcAft>
              <a:buFont typeface="Wingdings" pitchFamily="2" charset="2"/>
              <a:buChar char="ü"/>
            </a:pPr>
            <a:r>
              <a:rPr lang="fr-FR" sz="1700" b="1" i="1" dirty="0" smtClean="0">
                <a:solidFill>
                  <a:srgbClr val="0070C0"/>
                </a:solidFill>
              </a:rPr>
              <a:t>Ce thème se prête à la diversification des situations d’apprentissage;</a:t>
            </a:r>
          </a:p>
          <a:p>
            <a:pPr lvl="0" algn="just" fontAlgn="base">
              <a:spcBef>
                <a:spcPct val="0"/>
              </a:spcBef>
              <a:spcAft>
                <a:spcPts val="1000"/>
              </a:spcAft>
              <a:buFont typeface="Wingdings" pitchFamily="2" charset="2"/>
              <a:buChar char="Ø"/>
            </a:pPr>
            <a:r>
              <a:rPr lang="fr-FR" sz="1700" i="1" dirty="0" smtClean="0">
                <a:solidFill>
                  <a:srgbClr val="0070C0"/>
                </a:solidFill>
              </a:rPr>
              <a:t>Le thème 1 sera traité en 24-25 heures. </a:t>
            </a:r>
            <a:r>
              <a:rPr lang="fr-FR" sz="1700" i="1" u="sng" dirty="0" smtClean="0">
                <a:solidFill>
                  <a:srgbClr val="0070C0"/>
                </a:solidFill>
              </a:rPr>
              <a:t>Nous expliciterons ici les Axes 1</a:t>
            </a:r>
            <a:r>
              <a:rPr lang="fr-FR" sz="1700" i="1" u="sng" baseline="30000" dirty="0" smtClean="0">
                <a:solidFill>
                  <a:srgbClr val="0070C0"/>
                </a:solidFill>
              </a:rPr>
              <a:t> </a:t>
            </a:r>
            <a:r>
              <a:rPr lang="fr-FR" sz="1700" i="1" u="sng" dirty="0" smtClean="0">
                <a:solidFill>
                  <a:srgbClr val="0070C0"/>
                </a:solidFill>
              </a:rPr>
              <a:t> et 2</a:t>
            </a:r>
            <a:r>
              <a:rPr lang="fr-FR" i="1" u="sng" dirty="0" smtClean="0">
                <a:solidFill>
                  <a:srgbClr val="0070C0"/>
                </a:solidFill>
              </a:rPr>
              <a:t>.</a:t>
            </a:r>
          </a:p>
          <a:p>
            <a:pPr algn="ctr"/>
            <a:endParaRPr lang="fr-FR" b="1" dirty="0" smtClean="0">
              <a:solidFill>
                <a:srgbClr val="0070C0"/>
              </a:solidFill>
              <a:ea typeface="Calibri"/>
              <a:cs typeface="Times New Roman"/>
            </a:endParaRPr>
          </a:p>
          <a:p>
            <a:pPr lvl="0" algn="just" fontAlgn="base">
              <a:spcBef>
                <a:spcPct val="0"/>
              </a:spcBef>
              <a:spcAft>
                <a:spcPts val="1000"/>
              </a:spcAft>
            </a:pPr>
            <a:endParaRPr lang="fr-FR" b="1" dirty="0" smtClean="0">
              <a:solidFill>
                <a:srgbClr val="FF0000"/>
              </a:solidFill>
              <a:cs typeface="Arial" pitchFamily="34" charset="0"/>
            </a:endParaRPr>
          </a:p>
          <a:p>
            <a:pPr lvl="0" algn="just" fontAlgn="base">
              <a:spcBef>
                <a:spcPct val="0"/>
              </a:spcBef>
              <a:spcAft>
                <a:spcPts val="1000"/>
              </a:spcAft>
            </a:pPr>
            <a:endParaRPr lang="fr-FR" dirty="0" smtClean="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755576" y="1268760"/>
            <a:ext cx="7992888" cy="3539430"/>
          </a:xfrm>
          <a:prstGeom prst="rect">
            <a:avLst/>
          </a:prstGeom>
          <a:noFill/>
        </p:spPr>
        <p:txBody>
          <a:bodyPr wrap="square" rtlCol="0">
            <a:spAutoFit/>
          </a:bodyPr>
          <a:lstStyle/>
          <a:p>
            <a:pPr>
              <a:buFont typeface="Arial" pitchFamily="34" charset="0"/>
              <a:buChar char="•"/>
            </a:pPr>
            <a:r>
              <a:rPr lang="fr-FR" sz="3600" b="1" dirty="0" smtClean="0">
                <a:solidFill>
                  <a:srgbClr val="0070C0"/>
                </a:solidFill>
              </a:rPr>
              <a:t>Une approche pluridisciplinaire: </a:t>
            </a:r>
          </a:p>
          <a:p>
            <a:endParaRPr lang="fr-FR" sz="2800" b="1" dirty="0" smtClean="0">
              <a:solidFill>
                <a:srgbClr val="0070C0"/>
              </a:solidFill>
            </a:endParaRPr>
          </a:p>
          <a:p>
            <a:pPr algn="just"/>
            <a:r>
              <a:rPr lang="fr-FR" sz="2800" i="1" dirty="0" smtClean="0">
                <a:solidFill>
                  <a:srgbClr val="0070C0"/>
                </a:solidFill>
              </a:rPr>
              <a:t>«L’enseignement de spécialité d’histoire-géographie, géopolitique et sciences politiques développe une approche pluridisciplinaire qui, pour analyser et élucider la complexité du monde, mobilise plusieurs points de vue, des concepts et des méthodes variés ».</a:t>
            </a:r>
          </a:p>
          <a:p>
            <a:pPr algn="just"/>
            <a:endParaRPr lang="fr-FR" sz="2000" dirty="0" smtClean="0">
              <a:solidFill>
                <a:srgbClr val="0070C0"/>
              </a:solidFill>
            </a:endParaRP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Ce que dit le programme…</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16" name="Image 15" descr="BO.png"/>
          <p:cNvPicPr>
            <a:picLocks noChangeAspect="1"/>
          </p:cNvPicPr>
          <p:nvPr/>
        </p:nvPicPr>
        <p:blipFill>
          <a:blip r:embed="rId4" cstate="print"/>
          <a:stretch>
            <a:fillRect/>
          </a:stretch>
        </p:blipFill>
        <p:spPr>
          <a:xfrm>
            <a:off x="3419872" y="4869160"/>
            <a:ext cx="2113380" cy="994706"/>
          </a:xfrm>
          <a:prstGeom prst="rect">
            <a:avLst/>
          </a:prstGeom>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755576" y="1268760"/>
            <a:ext cx="7992888" cy="4401205"/>
          </a:xfrm>
          <a:prstGeom prst="rect">
            <a:avLst/>
          </a:prstGeom>
          <a:noFill/>
        </p:spPr>
        <p:txBody>
          <a:bodyPr wrap="square" rtlCol="0">
            <a:spAutoFit/>
          </a:bodyPr>
          <a:lstStyle/>
          <a:p>
            <a:pPr algn="just">
              <a:buFont typeface="Arial" pitchFamily="34" charset="0"/>
              <a:buChar char="•"/>
            </a:pPr>
            <a:r>
              <a:rPr lang="fr-FR" sz="3200" b="1" dirty="0" smtClean="0">
                <a:solidFill>
                  <a:srgbClr val="0070C0"/>
                </a:solidFill>
              </a:rPr>
              <a:t>Travailler l’esprit critique, questionnement sur les sources, l’autonomie: </a:t>
            </a:r>
            <a:endParaRPr lang="fr-FR" sz="2800" b="1" dirty="0" smtClean="0">
              <a:solidFill>
                <a:srgbClr val="0070C0"/>
              </a:solidFill>
            </a:endParaRPr>
          </a:p>
          <a:p>
            <a:pPr algn="just"/>
            <a:r>
              <a:rPr lang="fr-FR" sz="2800" i="1" dirty="0" smtClean="0">
                <a:solidFill>
                  <a:srgbClr val="0070C0"/>
                </a:solidFill>
              </a:rPr>
              <a:t>«L’enseignement porte sur des thèmes choisis de manière à permettre aux élèves : </a:t>
            </a:r>
          </a:p>
          <a:p>
            <a:pPr algn="just"/>
            <a:endParaRPr lang="fr-FR" sz="2800" i="1" dirty="0" smtClean="0">
              <a:solidFill>
                <a:srgbClr val="0070C0"/>
              </a:solidFill>
            </a:endParaRPr>
          </a:p>
          <a:p>
            <a:pPr algn="just">
              <a:buFont typeface="Wingdings" pitchFamily="2" charset="2"/>
              <a:buChar char="ü"/>
            </a:pPr>
            <a:r>
              <a:rPr lang="fr-FR" sz="2800" i="1" dirty="0" smtClean="0">
                <a:solidFill>
                  <a:srgbClr val="0070C0"/>
                </a:solidFill>
              </a:rPr>
              <a:t>de prendre du recul pour étudier un même objet dans différents contextes et selon des approches variées ; </a:t>
            </a:r>
          </a:p>
          <a:p>
            <a:pPr algn="just">
              <a:buFont typeface="Wingdings" pitchFamily="2" charset="2"/>
              <a:buChar char="ü"/>
            </a:pPr>
            <a:r>
              <a:rPr lang="fr-FR" sz="2800" i="1" dirty="0" smtClean="0">
                <a:solidFill>
                  <a:srgbClr val="0070C0"/>
                </a:solidFill>
              </a:rPr>
              <a:t> d’approfondir les analyses ; </a:t>
            </a:r>
          </a:p>
          <a:p>
            <a:pPr algn="just"/>
            <a:endParaRPr lang="fr-FR" sz="2000" dirty="0" smtClean="0">
              <a:solidFill>
                <a:srgbClr val="0070C0"/>
              </a:solidFill>
            </a:endParaRP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lvl="0" algn="ctr">
              <a:spcBef>
                <a:spcPct val="0"/>
              </a:spcBef>
              <a:defRPr/>
            </a:pPr>
            <a:r>
              <a:rPr lang="fr-FR" sz="4400" b="1" dirty="0" smtClean="0">
                <a:solidFill>
                  <a:srgbClr val="FF0000"/>
                </a:solidFill>
              </a:rPr>
              <a:t>Ce que dit le programme…</a:t>
            </a:r>
            <a:endParaRPr lang="fr-FR" sz="4400" b="1" dirty="0">
              <a:solidFill>
                <a:srgbClr val="FF0000"/>
              </a:solidFill>
            </a:endParaRPr>
          </a:p>
        </p:txBody>
      </p:sp>
      <p:pic>
        <p:nvPicPr>
          <p:cNvPr id="16" name="Image 15" descr="BO.png"/>
          <p:cNvPicPr>
            <a:picLocks noChangeAspect="1"/>
          </p:cNvPicPr>
          <p:nvPr/>
        </p:nvPicPr>
        <p:blipFill>
          <a:blip r:embed="rId4" cstate="print"/>
          <a:stretch>
            <a:fillRect/>
          </a:stretch>
        </p:blipFill>
        <p:spPr>
          <a:xfrm>
            <a:off x="3491880" y="5301208"/>
            <a:ext cx="2113380" cy="994706"/>
          </a:xfrm>
          <a:prstGeom prst="rect">
            <a:avLst/>
          </a:prstGeom>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755576" y="1268760"/>
            <a:ext cx="7992888" cy="4401205"/>
          </a:xfrm>
          <a:prstGeom prst="rect">
            <a:avLst/>
          </a:prstGeom>
          <a:noFill/>
        </p:spPr>
        <p:txBody>
          <a:bodyPr wrap="square" rtlCol="0">
            <a:spAutoFit/>
          </a:bodyPr>
          <a:lstStyle/>
          <a:p>
            <a:pPr algn="just">
              <a:buFont typeface="Arial" pitchFamily="34" charset="0"/>
              <a:buChar char="•"/>
            </a:pPr>
            <a:r>
              <a:rPr lang="fr-FR" sz="2600" b="1" i="1" dirty="0" smtClean="0">
                <a:solidFill>
                  <a:srgbClr val="0070C0"/>
                </a:solidFill>
              </a:rPr>
              <a:t>Analyser, interroger, adopter une démarche réflexive : </a:t>
            </a:r>
            <a:r>
              <a:rPr lang="fr-FR" sz="2600" i="1" dirty="0" smtClean="0">
                <a:solidFill>
                  <a:srgbClr val="0070C0"/>
                </a:solidFill>
              </a:rPr>
              <a:t>outre l’acquisition de connaissances, l’enseignement développe les capacités d’analyse et de réflexion en confrontant les points de vue, les approches…</a:t>
            </a:r>
          </a:p>
          <a:p>
            <a:pPr algn="just">
              <a:buFont typeface="Arial" pitchFamily="34" charset="0"/>
              <a:buChar char="•"/>
            </a:pPr>
            <a:endParaRPr lang="fr-FR" sz="2600" i="1" dirty="0" smtClean="0">
              <a:solidFill>
                <a:srgbClr val="0070C0"/>
              </a:solidFill>
            </a:endParaRPr>
          </a:p>
          <a:p>
            <a:pPr algn="just">
              <a:buFont typeface="Arial" pitchFamily="34" charset="0"/>
              <a:buChar char="•"/>
            </a:pPr>
            <a:r>
              <a:rPr lang="fr-FR" sz="2600" b="1" i="1" dirty="0" smtClean="0">
                <a:solidFill>
                  <a:srgbClr val="0070C0"/>
                </a:solidFill>
              </a:rPr>
              <a:t>Se documenter </a:t>
            </a:r>
            <a:r>
              <a:rPr lang="fr-FR" sz="2600" i="1" dirty="0" smtClean="0">
                <a:solidFill>
                  <a:srgbClr val="0070C0"/>
                </a:solidFill>
              </a:rPr>
              <a:t>: En classe de première, le travail de documentation est guidé par le(s) professeur(s) de la spécialité et le professeur documentaliste, qui accompagne méthodiquement l’élève dans sa recherche de sources ou d’information, y compris sur internet. </a:t>
            </a:r>
          </a:p>
          <a:p>
            <a:pPr algn="just"/>
            <a:endParaRPr lang="fr-FR" sz="2000" dirty="0" smtClean="0">
              <a:solidFill>
                <a:srgbClr val="0070C0"/>
              </a:solidFill>
            </a:endParaRP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Compétences travaillées</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16" name="Image 15" descr="BO.png"/>
          <p:cNvPicPr>
            <a:picLocks noChangeAspect="1"/>
          </p:cNvPicPr>
          <p:nvPr/>
        </p:nvPicPr>
        <p:blipFill>
          <a:blip r:embed="rId4" cstate="print"/>
          <a:stretch>
            <a:fillRect/>
          </a:stretch>
        </p:blipFill>
        <p:spPr>
          <a:xfrm>
            <a:off x="3419872" y="5301208"/>
            <a:ext cx="2113380" cy="994706"/>
          </a:xfrm>
          <a:prstGeom prst="rect">
            <a:avLst/>
          </a:prstGeom>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755576" y="836712"/>
            <a:ext cx="7992888" cy="5816977"/>
          </a:xfrm>
          <a:prstGeom prst="rect">
            <a:avLst/>
          </a:prstGeom>
          <a:noFill/>
        </p:spPr>
        <p:txBody>
          <a:bodyPr wrap="square" rtlCol="0">
            <a:spAutoFit/>
          </a:bodyPr>
          <a:lstStyle/>
          <a:p>
            <a:pPr algn="ctr"/>
            <a:r>
              <a:rPr lang="fr-FR" sz="2600" b="1" dirty="0" smtClean="0">
                <a:solidFill>
                  <a:srgbClr val="FF0000"/>
                </a:solidFill>
              </a:rPr>
              <a:t>Un pont est à établir avec les capacités et méthodes en HG:</a:t>
            </a:r>
          </a:p>
          <a:p>
            <a:pPr algn="ctr"/>
            <a:r>
              <a:rPr lang="fr-FR" sz="2000" b="1" u="sng" dirty="0" smtClean="0">
                <a:solidFill>
                  <a:srgbClr val="FF0000"/>
                </a:solidFill>
              </a:rPr>
              <a:t>« Analyser, interroger, adopter une démarche réflexive »</a:t>
            </a:r>
          </a:p>
          <a:p>
            <a:pPr algn="ctr"/>
            <a:r>
              <a:rPr lang="fr-FR" sz="2000" b="1" dirty="0" smtClean="0">
                <a:solidFill>
                  <a:srgbClr val="0070C0"/>
                </a:solidFill>
              </a:rPr>
              <a:t>-PRÉAMBULE : </a:t>
            </a:r>
          </a:p>
          <a:p>
            <a:r>
              <a:rPr lang="fr-FR" sz="2000" b="1" dirty="0" smtClean="0">
                <a:solidFill>
                  <a:srgbClr val="0070C0"/>
                </a:solidFill>
              </a:rPr>
              <a:t>-Capacités travaillées et méthodes acquises en HG- </a:t>
            </a:r>
          </a:p>
          <a:p>
            <a:r>
              <a:rPr lang="fr-FR" sz="2000" i="1" dirty="0" smtClean="0">
                <a:solidFill>
                  <a:srgbClr val="0070C0"/>
                </a:solidFill>
              </a:rPr>
              <a:t>L’enseignement associe des temps dédiés :</a:t>
            </a:r>
          </a:p>
          <a:p>
            <a:r>
              <a:rPr lang="fr-FR" sz="2000" i="1" dirty="0" smtClean="0">
                <a:solidFill>
                  <a:srgbClr val="0070C0"/>
                </a:solidFill>
              </a:rPr>
              <a:t>- </a:t>
            </a:r>
            <a:r>
              <a:rPr lang="fr-FR" sz="2000" b="1" i="1" dirty="0" smtClean="0">
                <a:solidFill>
                  <a:srgbClr val="0070C0"/>
                </a:solidFill>
              </a:rPr>
              <a:t>À l’étude de sources, à l’analyse approfondie et critique de documents variés </a:t>
            </a:r>
            <a:r>
              <a:rPr lang="fr-FR" sz="2000" i="1" dirty="0" smtClean="0">
                <a:solidFill>
                  <a:srgbClr val="0070C0"/>
                </a:solidFill>
              </a:rPr>
              <a:t>(cartes, textes, iconographie, vidéos).</a:t>
            </a:r>
          </a:p>
          <a:p>
            <a:pPr algn="just"/>
            <a:endParaRPr lang="fr-FR" sz="2000" b="1" dirty="0" smtClean="0">
              <a:solidFill>
                <a:srgbClr val="0070C0"/>
              </a:solidFill>
            </a:endParaRPr>
          </a:p>
          <a:p>
            <a:pPr algn="just">
              <a:buFont typeface="Arial" pitchFamily="34" charset="0"/>
              <a:buChar char="•"/>
            </a:pPr>
            <a:r>
              <a:rPr lang="fr-FR" sz="2000" b="1" i="1" dirty="0" err="1" smtClean="0">
                <a:solidFill>
                  <a:srgbClr val="0070C0"/>
                </a:solidFill>
              </a:rPr>
              <a:t>Contextualiser</a:t>
            </a:r>
            <a:r>
              <a:rPr lang="fr-FR" sz="2000" b="1" i="1" dirty="0" smtClean="0">
                <a:solidFill>
                  <a:srgbClr val="0070C0"/>
                </a:solidFill>
              </a:rPr>
              <a:t> </a:t>
            </a:r>
            <a:r>
              <a:rPr lang="fr-FR" sz="2000" i="1" dirty="0" smtClean="0">
                <a:solidFill>
                  <a:srgbClr val="0070C0"/>
                </a:solidFill>
              </a:rPr>
              <a:t>(Mettre un événement en perspective, mettre en relation des faits ou événements).</a:t>
            </a:r>
          </a:p>
          <a:p>
            <a:pPr algn="just">
              <a:buFont typeface="Arial" pitchFamily="34" charset="0"/>
              <a:buChar char="•"/>
            </a:pPr>
            <a:endParaRPr lang="fr-FR" sz="2000" b="1" i="1" dirty="0" smtClean="0">
              <a:solidFill>
                <a:srgbClr val="0070C0"/>
              </a:solidFill>
            </a:endParaRPr>
          </a:p>
          <a:p>
            <a:pPr algn="just">
              <a:buFont typeface="Arial" pitchFamily="34" charset="0"/>
              <a:buChar char="•"/>
            </a:pPr>
            <a:r>
              <a:rPr lang="fr-FR" sz="2000" b="1" i="1" dirty="0" smtClean="0">
                <a:solidFill>
                  <a:srgbClr val="0070C0"/>
                </a:solidFill>
              </a:rPr>
              <a:t>Conduire une démarche historique </a:t>
            </a:r>
            <a:r>
              <a:rPr lang="fr-FR" sz="2000" i="1" dirty="0" smtClean="0">
                <a:solidFill>
                  <a:srgbClr val="0070C0"/>
                </a:solidFill>
              </a:rPr>
              <a:t>(Construire et vérifier des hypothèses sur une situation historique, justifier une interprétation) .</a:t>
            </a:r>
          </a:p>
          <a:p>
            <a:pPr algn="just">
              <a:buFont typeface="Arial" pitchFamily="34" charset="0"/>
              <a:buChar char="•"/>
            </a:pPr>
            <a:endParaRPr lang="fr-FR" sz="2000" b="1" i="1" dirty="0" smtClean="0">
              <a:solidFill>
                <a:srgbClr val="0070C0"/>
              </a:solidFill>
            </a:endParaRPr>
          </a:p>
          <a:p>
            <a:pPr algn="just">
              <a:buFont typeface="Arial" pitchFamily="34" charset="0"/>
              <a:buChar char="•"/>
            </a:pPr>
            <a:r>
              <a:rPr lang="fr-FR" sz="2000" b="1" i="1" dirty="0" smtClean="0">
                <a:solidFill>
                  <a:srgbClr val="0070C0"/>
                </a:solidFill>
              </a:rPr>
              <a:t>Construire une argumentation historique </a:t>
            </a:r>
            <a:r>
              <a:rPr lang="fr-FR" sz="2000" i="1" dirty="0" smtClean="0">
                <a:solidFill>
                  <a:srgbClr val="0070C0"/>
                </a:solidFill>
              </a:rPr>
              <a:t>(Procéder à l’analyse critique d’un document; Utiliser une approche historique pour mener une analyse ou construire une argumentation).</a:t>
            </a: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Compétences travaillées</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14" name="Image 13" descr="BO.png"/>
          <p:cNvPicPr>
            <a:picLocks noChangeAspect="1"/>
          </p:cNvPicPr>
          <p:nvPr/>
        </p:nvPicPr>
        <p:blipFill>
          <a:blip r:embed="rId4" cstate="print"/>
          <a:stretch>
            <a:fillRect/>
          </a:stretch>
        </p:blipFill>
        <p:spPr>
          <a:xfrm>
            <a:off x="4932040" y="1268760"/>
            <a:ext cx="1033260" cy="486325"/>
          </a:xfrm>
          <a:prstGeom prst="rect">
            <a:avLst/>
          </a:prstGeom>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755576" y="1268760"/>
            <a:ext cx="7992888" cy="4001095"/>
          </a:xfrm>
          <a:prstGeom prst="rect">
            <a:avLst/>
          </a:prstGeom>
          <a:noFill/>
        </p:spPr>
        <p:txBody>
          <a:bodyPr wrap="square" rtlCol="0">
            <a:spAutoFit/>
          </a:bodyPr>
          <a:lstStyle/>
          <a:p>
            <a:pPr algn="ctr"/>
            <a:r>
              <a:rPr lang="fr-FR" sz="2600" b="1" dirty="0" smtClean="0">
                <a:solidFill>
                  <a:srgbClr val="FF0000"/>
                </a:solidFill>
              </a:rPr>
              <a:t>Un pont est à établir avec les capacités et méthodes en HG:</a:t>
            </a:r>
          </a:p>
          <a:p>
            <a:pPr algn="ctr"/>
            <a:endParaRPr lang="fr-FR" sz="2600" b="1" dirty="0" smtClean="0">
              <a:solidFill>
                <a:srgbClr val="FF0000"/>
              </a:solidFill>
            </a:endParaRPr>
          </a:p>
          <a:p>
            <a:pPr algn="ctr"/>
            <a:r>
              <a:rPr lang="fr-FR" sz="2600" b="1" dirty="0" smtClean="0">
                <a:solidFill>
                  <a:srgbClr val="0070C0"/>
                </a:solidFill>
              </a:rPr>
              <a:t>« </a:t>
            </a:r>
            <a:r>
              <a:rPr lang="fr-FR" sz="2600" b="1" u="sng" dirty="0" smtClean="0">
                <a:solidFill>
                  <a:srgbClr val="0070C0"/>
                </a:solidFill>
              </a:rPr>
              <a:t>Se documenter</a:t>
            </a:r>
            <a:r>
              <a:rPr lang="fr-FR" sz="2600" b="1" dirty="0" smtClean="0">
                <a:solidFill>
                  <a:srgbClr val="0070C0"/>
                </a:solidFill>
              </a:rPr>
              <a:t> »</a:t>
            </a:r>
          </a:p>
          <a:p>
            <a:pPr algn="just"/>
            <a:endParaRPr lang="fr-FR" sz="2600" dirty="0" smtClean="0">
              <a:solidFill>
                <a:srgbClr val="0070C0"/>
              </a:solidFill>
            </a:endParaRPr>
          </a:p>
          <a:p>
            <a:pPr algn="just">
              <a:buFont typeface="Arial" pitchFamily="34" charset="0"/>
              <a:buChar char="•"/>
            </a:pPr>
            <a:r>
              <a:rPr lang="fr-FR" sz="2600" i="1" dirty="0" smtClean="0">
                <a:solidFill>
                  <a:srgbClr val="0070C0"/>
                </a:solidFill>
              </a:rPr>
              <a:t>Connaître et se repérer (Identifier et nommer les dates et acteurs clés des grands événements; Identifier et évaluer les ressources pertinentes en histoire)</a:t>
            </a:r>
          </a:p>
          <a:p>
            <a:pPr algn="just"/>
            <a:endParaRPr lang="fr-FR" sz="2600" dirty="0" smtClean="0">
              <a:solidFill>
                <a:srgbClr val="0070C0"/>
              </a:solidFill>
            </a:endParaRPr>
          </a:p>
          <a:p>
            <a:pPr algn="just"/>
            <a:endParaRPr lang="fr-FR" sz="2000" dirty="0" smtClean="0">
              <a:solidFill>
                <a:srgbClr val="0070C0"/>
              </a:solidFill>
            </a:endParaRP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Compétences travaillées</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16" name="Image 15" descr="BO.png"/>
          <p:cNvPicPr>
            <a:picLocks noChangeAspect="1"/>
          </p:cNvPicPr>
          <p:nvPr/>
        </p:nvPicPr>
        <p:blipFill>
          <a:blip r:embed="rId4" cstate="print"/>
          <a:stretch>
            <a:fillRect/>
          </a:stretch>
        </p:blipFill>
        <p:spPr>
          <a:xfrm>
            <a:off x="3851920" y="4725144"/>
            <a:ext cx="2113380" cy="994706"/>
          </a:xfrm>
          <a:prstGeom prst="rect">
            <a:avLst/>
          </a:prstGeom>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755576" y="1268760"/>
            <a:ext cx="7992888" cy="4524315"/>
          </a:xfrm>
          <a:prstGeom prst="rect">
            <a:avLst/>
          </a:prstGeom>
          <a:noFill/>
        </p:spPr>
        <p:txBody>
          <a:bodyPr wrap="square" rtlCol="0">
            <a:spAutoFit/>
          </a:bodyPr>
          <a:lstStyle/>
          <a:p>
            <a:pPr algn="ctr"/>
            <a:r>
              <a:rPr lang="fr-FR" sz="2600" b="1" dirty="0" smtClean="0">
                <a:solidFill>
                  <a:srgbClr val="FF0000"/>
                </a:solidFill>
              </a:rPr>
              <a:t>Un pont est à établir avec les capacités et méthodes en HG:</a:t>
            </a:r>
          </a:p>
          <a:p>
            <a:pPr algn="ctr"/>
            <a:r>
              <a:rPr lang="fr-FR" sz="2600" b="1" dirty="0" smtClean="0">
                <a:solidFill>
                  <a:srgbClr val="0070C0"/>
                </a:solidFill>
              </a:rPr>
              <a:t>Finalités de l’enseignement de l’histoire au lycée:</a:t>
            </a:r>
          </a:p>
          <a:p>
            <a:pPr algn="just"/>
            <a:endParaRPr lang="fr-FR" sz="2600" dirty="0" smtClean="0">
              <a:solidFill>
                <a:srgbClr val="0070C0"/>
              </a:solidFill>
            </a:endParaRPr>
          </a:p>
          <a:p>
            <a:pPr algn="just">
              <a:buFont typeface="Arial" pitchFamily="34" charset="0"/>
              <a:buChar char="•"/>
            </a:pPr>
            <a:r>
              <a:rPr lang="fr-FR" sz="2800" i="1" dirty="0" smtClean="0">
                <a:solidFill>
                  <a:srgbClr val="0070C0"/>
                </a:solidFill>
              </a:rPr>
              <a:t>Le développement d’une réflexion sur les sources: l’élève apprend comment la connaissance du passé est construite à partir de traces, d’archives et de témoignages, et affine ainsi son esprit critique;</a:t>
            </a:r>
          </a:p>
          <a:p>
            <a:pPr algn="just"/>
            <a:endParaRPr lang="fr-FR" sz="2600" i="1" dirty="0" smtClean="0">
              <a:solidFill>
                <a:srgbClr val="0070C0"/>
              </a:solidFill>
            </a:endParaRPr>
          </a:p>
          <a:p>
            <a:pPr algn="just"/>
            <a:endParaRPr lang="fr-FR" sz="2600" dirty="0" smtClean="0">
              <a:solidFill>
                <a:srgbClr val="0070C0"/>
              </a:solidFill>
            </a:endParaRPr>
          </a:p>
          <a:p>
            <a:pPr algn="just"/>
            <a:endParaRPr lang="fr-FR" sz="2000" dirty="0" smtClean="0">
              <a:solidFill>
                <a:srgbClr val="0070C0"/>
              </a:solidFill>
            </a:endParaRP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Compétences travaillées</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16" name="Image 15" descr="BO.png"/>
          <p:cNvPicPr>
            <a:picLocks noChangeAspect="1"/>
          </p:cNvPicPr>
          <p:nvPr/>
        </p:nvPicPr>
        <p:blipFill>
          <a:blip r:embed="rId4" cstate="print"/>
          <a:stretch>
            <a:fillRect/>
          </a:stretch>
        </p:blipFill>
        <p:spPr>
          <a:xfrm>
            <a:off x="3923928" y="4869160"/>
            <a:ext cx="2113380" cy="994706"/>
          </a:xfrm>
          <a:prstGeom prst="rect">
            <a:avLst/>
          </a:prstGeom>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683568" y="1052736"/>
            <a:ext cx="7992888" cy="7001917"/>
          </a:xfrm>
          <a:prstGeom prst="rect">
            <a:avLst/>
          </a:prstGeom>
          <a:noFill/>
        </p:spPr>
        <p:txBody>
          <a:bodyPr wrap="square" rtlCol="0">
            <a:spAutoFit/>
          </a:bodyPr>
          <a:lstStyle/>
          <a:p>
            <a:pPr>
              <a:buFont typeface="Arial" pitchFamily="34" charset="0"/>
              <a:buChar char="•"/>
            </a:pPr>
            <a:r>
              <a:rPr lang="fr-FR" sz="2500" b="1" dirty="0" smtClean="0">
                <a:solidFill>
                  <a:srgbClr val="0070C0"/>
                </a:solidFill>
              </a:rPr>
              <a:t>Un corpus documentaire riche: </a:t>
            </a:r>
          </a:p>
          <a:p>
            <a:pPr algn="just"/>
            <a:r>
              <a:rPr lang="fr-FR" sz="2300" dirty="0" smtClean="0">
                <a:solidFill>
                  <a:srgbClr val="0070C0"/>
                </a:solidFill>
              </a:rPr>
              <a:t>Près de 30 documents compilés dans le corpus!</a:t>
            </a:r>
          </a:p>
          <a:p>
            <a:pPr algn="just"/>
            <a:r>
              <a:rPr lang="fr-FR" sz="2300" dirty="0" smtClean="0">
                <a:solidFill>
                  <a:srgbClr val="0070C0"/>
                </a:solidFill>
              </a:rPr>
              <a:t>Permet d’évaluer certaines capacités des élèves: autonomie (stratégies), prélèvement des informations (sélectionner/hiérarchiser/éliminer), organisation de leurs idées (compiler/recouper/structurer)…</a:t>
            </a:r>
          </a:p>
          <a:p>
            <a:pPr algn="just">
              <a:buFont typeface="Arial" pitchFamily="34" charset="0"/>
              <a:buChar char="•"/>
            </a:pPr>
            <a:r>
              <a:rPr lang="fr-FR" sz="2500" b="1" dirty="0" smtClean="0">
                <a:solidFill>
                  <a:srgbClr val="0070C0"/>
                </a:solidFill>
              </a:rPr>
              <a:t>Des documents de natures différentes :</a:t>
            </a:r>
          </a:p>
          <a:p>
            <a:pPr algn="just"/>
            <a:r>
              <a:rPr lang="fr-FR" sz="2300" dirty="0" smtClean="0">
                <a:solidFill>
                  <a:srgbClr val="0070C0"/>
                </a:solidFill>
              </a:rPr>
              <a:t>Extraits de roman, articles, tableaux statistiques, données chiffrées, photos, discours, affiches…Possibilité d’évaluer l’identification des documents.</a:t>
            </a:r>
          </a:p>
          <a:p>
            <a:pPr algn="just">
              <a:buFont typeface="Arial" pitchFamily="34" charset="0"/>
              <a:buChar char="•"/>
            </a:pPr>
            <a:r>
              <a:rPr lang="fr-FR" sz="2500" b="1" dirty="0" smtClean="0">
                <a:solidFill>
                  <a:srgbClr val="0070C0"/>
                </a:solidFill>
              </a:rPr>
              <a:t>Des points de vue divers et opposés</a:t>
            </a:r>
            <a:r>
              <a:rPr lang="fr-FR" sz="2500" dirty="0" smtClean="0">
                <a:solidFill>
                  <a:srgbClr val="0070C0"/>
                </a:solidFill>
              </a:rPr>
              <a:t>: </a:t>
            </a:r>
          </a:p>
          <a:p>
            <a:pPr algn="just"/>
            <a:r>
              <a:rPr lang="fr-FR" sz="2300" dirty="0" smtClean="0">
                <a:solidFill>
                  <a:srgbClr val="0070C0"/>
                </a:solidFill>
              </a:rPr>
              <a:t>Sources de différentes orientations politiques (de droite, de gauche, des extrêmes), sources chiliennes, françaises, d’époque, contemporaines…Exercer l’esprit critique, prendre du recul, voir les limites d’un document.</a:t>
            </a:r>
          </a:p>
          <a:p>
            <a:pPr algn="just"/>
            <a:endParaRPr lang="fr-FR" sz="2600" dirty="0" smtClean="0">
              <a:solidFill>
                <a:srgbClr val="0070C0"/>
              </a:solidFill>
            </a:endParaRPr>
          </a:p>
          <a:p>
            <a:pPr algn="ctr"/>
            <a:endParaRPr lang="fr-FR" sz="2600" b="1" dirty="0" smtClean="0">
              <a:solidFill>
                <a:srgbClr val="FF0000"/>
              </a:solidFill>
            </a:endParaRPr>
          </a:p>
          <a:p>
            <a:pPr algn="just"/>
            <a:endParaRPr lang="fr-FR" sz="2600" dirty="0" smtClean="0">
              <a:solidFill>
                <a:srgbClr val="0070C0"/>
              </a:solidFill>
            </a:endParaRPr>
          </a:p>
          <a:p>
            <a:pPr algn="just"/>
            <a:endParaRPr lang="fr-FR" sz="2000" dirty="0" smtClean="0">
              <a:solidFill>
                <a:srgbClr val="0070C0"/>
              </a:solidFill>
            </a:endParaRP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FF0000"/>
                </a:solidFill>
                <a:latin typeface="+mj-lt"/>
                <a:ea typeface="+mj-ea"/>
                <a:cs typeface="+mj-cs"/>
              </a:rPr>
              <a:t>Des s</a:t>
            </a:r>
            <a:r>
              <a:rPr kumimoji="0" lang="fr-FR" sz="4400" b="1" i="0" u="none" strike="noStrike" kern="1200" cap="none" spc="0" normalizeH="0" baseline="0" noProof="0" dirty="0" err="1" smtClean="0">
                <a:ln>
                  <a:noFill/>
                </a:ln>
                <a:solidFill>
                  <a:srgbClr val="FF0000"/>
                </a:solidFill>
                <a:effectLst/>
                <a:uLnTx/>
                <a:uFillTx/>
                <a:latin typeface="+mj-lt"/>
                <a:ea typeface="+mj-ea"/>
                <a:cs typeface="+mj-cs"/>
              </a:rPr>
              <a:t>upports</a:t>
            </a:r>
            <a:r>
              <a:rPr kumimoji="0" lang="fr-FR" sz="4400" b="1" i="0" u="none" strike="noStrike" kern="1200" cap="none" spc="0" normalizeH="0" baseline="0" noProof="0" dirty="0" smtClean="0">
                <a:ln>
                  <a:noFill/>
                </a:ln>
                <a:solidFill>
                  <a:srgbClr val="FF0000"/>
                </a:solidFill>
                <a:effectLst/>
                <a:uLnTx/>
                <a:uFillTx/>
                <a:latin typeface="+mj-lt"/>
                <a:ea typeface="+mj-ea"/>
                <a:cs typeface="+mj-cs"/>
              </a:rPr>
              <a:t> variés</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755576" y="1268761"/>
            <a:ext cx="7992888" cy="4893647"/>
          </a:xfrm>
          <a:prstGeom prst="rect">
            <a:avLst/>
          </a:prstGeom>
          <a:noFill/>
        </p:spPr>
        <p:txBody>
          <a:bodyPr wrap="square" rtlCol="0">
            <a:spAutoFit/>
          </a:bodyPr>
          <a:lstStyle/>
          <a:p>
            <a:pPr algn="just">
              <a:buFont typeface="Arial" pitchFamily="34" charset="0"/>
              <a:buChar char="•"/>
            </a:pPr>
            <a:r>
              <a:rPr lang="fr-FR" sz="2600" b="1" dirty="0" smtClean="0">
                <a:solidFill>
                  <a:srgbClr val="0070C0"/>
                </a:solidFill>
              </a:rPr>
              <a:t>L’ enseignant(e) de la spécialité accompagne les élèves durant la phase de travail autonome, les guide, les débloque…</a:t>
            </a:r>
          </a:p>
          <a:p>
            <a:pPr algn="just"/>
            <a:endParaRPr lang="fr-FR" sz="2600" b="1" dirty="0" smtClean="0">
              <a:solidFill>
                <a:srgbClr val="0070C0"/>
              </a:solidFill>
            </a:endParaRPr>
          </a:p>
          <a:p>
            <a:pPr algn="just">
              <a:buFont typeface="Arial" pitchFamily="34" charset="0"/>
              <a:buChar char="•"/>
            </a:pPr>
            <a:r>
              <a:rPr lang="fr-FR" sz="2600" b="1" dirty="0" smtClean="0">
                <a:solidFill>
                  <a:srgbClr val="0070C0"/>
                </a:solidFill>
              </a:rPr>
              <a:t>L’ enseignant(e) documentaliste et L’ enseignant(e) de la spécialité, en amont, élaborent une feuille de route (documents à disposition, travail de recherche, de vérification, de critique des sources…).</a:t>
            </a:r>
          </a:p>
          <a:p>
            <a:pPr algn="just">
              <a:buFont typeface="Arial" pitchFamily="34" charset="0"/>
              <a:buChar char="•"/>
            </a:pPr>
            <a:endParaRPr lang="fr-FR" sz="2600" b="1" dirty="0" smtClean="0">
              <a:solidFill>
                <a:srgbClr val="0070C0"/>
              </a:solidFill>
            </a:endParaRPr>
          </a:p>
          <a:p>
            <a:pPr algn="just">
              <a:buFont typeface="Arial" pitchFamily="34" charset="0"/>
              <a:buChar char="•"/>
            </a:pPr>
            <a:r>
              <a:rPr lang="fr-FR" sz="2600" b="1" dirty="0" smtClean="0">
                <a:solidFill>
                  <a:srgbClr val="0070C0"/>
                </a:solidFill>
              </a:rPr>
              <a:t>L’ enseignant(e) approfondit le thème, corrige et met en commun lors de la communication des résultats. Elaboration d’une carte mentale commune.</a:t>
            </a: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FF0000"/>
                </a:solidFill>
                <a:latin typeface="+mj-lt"/>
                <a:ea typeface="+mj-ea"/>
                <a:cs typeface="+mj-cs"/>
              </a:rPr>
              <a:t>Le r</a:t>
            </a:r>
            <a:r>
              <a:rPr kumimoji="0" lang="fr-FR" sz="4400" b="1" i="0" u="none" strike="noStrike" kern="1200" cap="none" spc="0" normalizeH="0" baseline="0" noProof="0" dirty="0" err="1" smtClean="0">
                <a:ln>
                  <a:noFill/>
                </a:ln>
                <a:solidFill>
                  <a:srgbClr val="FF0000"/>
                </a:solidFill>
                <a:effectLst/>
                <a:uLnTx/>
                <a:uFillTx/>
                <a:latin typeface="+mj-lt"/>
                <a:ea typeface="+mj-ea"/>
                <a:cs typeface="+mj-cs"/>
              </a:rPr>
              <a:t>ôle</a:t>
            </a:r>
            <a:r>
              <a:rPr kumimoji="0" lang="fr-FR" sz="4400" b="1" i="0" u="none" strike="noStrike" kern="1200" cap="none" spc="0" normalizeH="0" baseline="0" noProof="0" dirty="0" smtClean="0">
                <a:ln>
                  <a:noFill/>
                </a:ln>
                <a:solidFill>
                  <a:srgbClr val="FF0000"/>
                </a:solidFill>
                <a:effectLst/>
                <a:uLnTx/>
                <a:uFillTx/>
                <a:latin typeface="+mj-lt"/>
                <a:ea typeface="+mj-ea"/>
                <a:cs typeface="+mj-cs"/>
              </a:rPr>
              <a:t> des</a:t>
            </a:r>
            <a:r>
              <a:rPr kumimoji="0" lang="fr-FR" sz="4400" b="1" i="0" u="none" strike="noStrike" kern="1200" cap="none" spc="0" normalizeH="0" noProof="0" dirty="0" smtClean="0">
                <a:ln>
                  <a:noFill/>
                </a:ln>
                <a:solidFill>
                  <a:srgbClr val="FF0000"/>
                </a:solidFill>
                <a:effectLst/>
                <a:uLnTx/>
                <a:uFillTx/>
                <a:latin typeface="+mj-lt"/>
                <a:ea typeface="+mj-ea"/>
                <a:cs typeface="+mj-cs"/>
              </a:rPr>
              <a:t> enseignants</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Bibliographie/</a:t>
            </a:r>
            <a:r>
              <a:rPr kumimoji="0" lang="fr-FR" sz="4400" b="1" i="0" u="none" strike="noStrike" kern="1200" cap="none" spc="0" normalizeH="0" baseline="0" noProof="0" dirty="0" err="1" smtClean="0">
                <a:ln>
                  <a:noFill/>
                </a:ln>
                <a:solidFill>
                  <a:srgbClr val="FF0000"/>
                </a:solidFill>
                <a:effectLst/>
                <a:uLnTx/>
                <a:uFillTx/>
                <a:latin typeface="+mj-lt"/>
                <a:ea typeface="+mj-ea"/>
                <a:cs typeface="+mj-cs"/>
              </a:rPr>
              <a:t>sitographie</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13" name="ZoneTexte 12"/>
          <p:cNvSpPr txBox="1"/>
          <p:nvPr/>
        </p:nvSpPr>
        <p:spPr>
          <a:xfrm>
            <a:off x="467544" y="1268761"/>
            <a:ext cx="8388424" cy="6186309"/>
          </a:xfrm>
          <a:prstGeom prst="rect">
            <a:avLst/>
          </a:prstGeom>
          <a:noFill/>
        </p:spPr>
        <p:txBody>
          <a:bodyPr wrap="square" rtlCol="0">
            <a:spAutoFit/>
          </a:bodyPr>
          <a:lstStyle/>
          <a:p>
            <a:pPr>
              <a:buFont typeface="Arial" pitchFamily="34" charset="0"/>
              <a:buChar char="•"/>
            </a:pPr>
            <a:r>
              <a:rPr lang="fr-FR" b="1" dirty="0" smtClean="0"/>
              <a:t>Dossier documentaire sur www.sciencesPo/biblitothèque:</a:t>
            </a:r>
          </a:p>
          <a:p>
            <a:r>
              <a:rPr lang="fr-FR" dirty="0" smtClean="0">
                <a:hlinkClick r:id="rId5"/>
              </a:rPr>
              <a:t>www.sciencespo.fr/bibliotheque/fr/rechercher/dossiers-documentaires/chili-1973-1988/bibliographie.html</a:t>
            </a:r>
            <a:endParaRPr lang="fr-FR" dirty="0" smtClean="0"/>
          </a:p>
          <a:p>
            <a:pPr algn="just"/>
            <a:r>
              <a:rPr lang="fr-FR" i="1" dirty="0" smtClean="0"/>
              <a:t>Cette bibliographie propose une sélection de documents disponibles à la Bibliothèque de Sciences Po ou consultables en France par l’intermédiaire du catalogue universitaire national (</a:t>
            </a:r>
            <a:r>
              <a:rPr lang="fr-FR" i="1" dirty="0" err="1" smtClean="0"/>
              <a:t>Sudoc</a:t>
            </a:r>
            <a:r>
              <a:rPr lang="fr-FR" i="1" dirty="0" smtClean="0"/>
              <a:t>). Elle signale également des documents consultables à la Bibliothèque de l’Institut des Hautes Etudes de l'Amérique latine (IHEAL).</a:t>
            </a:r>
            <a:br>
              <a:rPr lang="fr-FR" i="1" dirty="0" smtClean="0"/>
            </a:br>
            <a:endParaRPr lang="fr-FR" i="1" dirty="0" smtClean="0"/>
          </a:p>
          <a:p>
            <a:pPr algn="just">
              <a:buFont typeface="Arial" pitchFamily="34" charset="0"/>
              <a:buChar char="•"/>
            </a:pPr>
            <a:r>
              <a:rPr lang="fr-FR" b="1" i="1" dirty="0" smtClean="0"/>
              <a:t>Franck </a:t>
            </a:r>
            <a:r>
              <a:rPr lang="fr-FR" b="1" i="1" dirty="0" err="1" smtClean="0"/>
              <a:t>Gaudichaud</a:t>
            </a:r>
            <a:r>
              <a:rPr lang="fr-FR" b="1" i="1" dirty="0" smtClean="0"/>
              <a:t>, « le Chili 1970-1973: mille jours qui ébranlèrent le monde », Presses universitaires de Rennes, 2013.</a:t>
            </a:r>
          </a:p>
          <a:p>
            <a:pPr algn="just"/>
            <a:r>
              <a:rPr lang="fr-FR" dirty="0" smtClean="0">
                <a:hlinkClick r:id="rId6"/>
              </a:rPr>
              <a:t>https://books.openedition.org/pur/42504?lang=fr</a:t>
            </a:r>
            <a:endParaRPr lang="fr-FR" dirty="0" smtClean="0"/>
          </a:p>
          <a:p>
            <a:pPr algn="just"/>
            <a:endParaRPr lang="fr-FR" dirty="0" smtClean="0"/>
          </a:p>
          <a:p>
            <a:pPr algn="just">
              <a:buFont typeface="Arial" pitchFamily="34" charset="0"/>
              <a:buChar char="•"/>
            </a:pPr>
            <a:r>
              <a:rPr lang="fr-FR" b="1" i="1" dirty="0" smtClean="0"/>
              <a:t>Marie-Noëlle </a:t>
            </a:r>
            <a:r>
              <a:rPr lang="fr-FR" b="1" i="1" dirty="0" err="1" smtClean="0"/>
              <a:t>Sarget</a:t>
            </a:r>
            <a:r>
              <a:rPr lang="fr-FR" b="1" i="1" dirty="0" smtClean="0"/>
              <a:t>, Histoire du Chili de la conquête à nos jours, l’Harmattan (horizons Amérique Latine), 1996.</a:t>
            </a:r>
          </a:p>
          <a:p>
            <a:pPr algn="just">
              <a:buFont typeface="Arial" pitchFamily="34" charset="0"/>
              <a:buChar char="•"/>
            </a:pPr>
            <a:endParaRPr lang="fr-FR" b="1" i="1" dirty="0" smtClean="0"/>
          </a:p>
          <a:p>
            <a:pPr algn="just">
              <a:buFont typeface="Arial" pitchFamily="34" charset="0"/>
              <a:buChar char="•"/>
            </a:pPr>
            <a:r>
              <a:rPr lang="fr-FR" b="1" i="1" dirty="0" smtClean="0"/>
              <a:t>Guy Bourdé, « L’échec d’Allende (1970-1973) », l’histoire, septembre 1982, n°48.</a:t>
            </a:r>
          </a:p>
          <a:p>
            <a:pPr algn="just">
              <a:buFont typeface="Arial" pitchFamily="34" charset="0"/>
              <a:buChar char="•"/>
            </a:pPr>
            <a:endParaRPr lang="fr-FR" dirty="0" smtClean="0"/>
          </a:p>
          <a:p>
            <a:pPr algn="just">
              <a:buFont typeface="Arial" pitchFamily="34" charset="0"/>
              <a:buChar char="•"/>
            </a:pPr>
            <a:r>
              <a:rPr lang="fr-FR" dirty="0" smtClean="0"/>
              <a:t>Dossiers sur le Chili dans Libération, l’Humanité, le Monde Diplomatique…</a:t>
            </a:r>
          </a:p>
          <a:p>
            <a:pPr algn="just">
              <a:buFont typeface="Arial" pitchFamily="34" charset="0"/>
              <a:buChar char="•"/>
            </a:pPr>
            <a:endParaRPr lang="fr-FR" dirty="0" smtClean="0"/>
          </a:p>
          <a:p>
            <a:pPr algn="just">
              <a:buFont typeface="Arial" pitchFamily="34" charset="0"/>
              <a:buChar char="•"/>
            </a:pPr>
            <a:endParaRPr lang="fr-FR" dirty="0" smtClean="0"/>
          </a:p>
          <a:p>
            <a:pPr algn="just"/>
            <a:endParaRPr lang="fr-FR" dirty="0" smtClean="0"/>
          </a:p>
          <a:p>
            <a:pPr algn="just"/>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Documentaires</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13" name="ZoneTexte 12"/>
          <p:cNvSpPr txBox="1"/>
          <p:nvPr/>
        </p:nvSpPr>
        <p:spPr>
          <a:xfrm>
            <a:off x="611560" y="1268760"/>
            <a:ext cx="8208912" cy="3693319"/>
          </a:xfrm>
          <a:prstGeom prst="rect">
            <a:avLst/>
          </a:prstGeom>
          <a:noFill/>
        </p:spPr>
        <p:txBody>
          <a:bodyPr wrap="square" rtlCol="0">
            <a:spAutoFit/>
          </a:bodyPr>
          <a:lstStyle/>
          <a:p>
            <a:pPr algn="just"/>
            <a:r>
              <a:rPr lang="fr-FR" dirty="0" smtClean="0"/>
              <a:t>Nombreux documentaires sur le sujet:</a:t>
            </a:r>
          </a:p>
          <a:p>
            <a:pPr algn="just"/>
            <a:endParaRPr lang="fr-FR" dirty="0" smtClean="0"/>
          </a:p>
          <a:p>
            <a:pPr algn="just">
              <a:buFont typeface="Arial" pitchFamily="34" charset="0"/>
              <a:buChar char="•"/>
            </a:pPr>
            <a:r>
              <a:rPr lang="fr-FR" b="1" i="1" dirty="0" smtClean="0"/>
              <a:t>« Septembre Chilien », Bruno Muel, 1973. </a:t>
            </a:r>
          </a:p>
          <a:p>
            <a:pPr algn="just"/>
            <a:endParaRPr lang="fr-FR" b="1" i="1" dirty="0" smtClean="0"/>
          </a:p>
          <a:p>
            <a:pPr algn="just">
              <a:buFont typeface="Arial" pitchFamily="34" charset="0"/>
              <a:buChar char="•"/>
            </a:pPr>
            <a:r>
              <a:rPr lang="fr-FR" b="1" i="1" dirty="0" smtClean="0"/>
              <a:t>« La bataille du Chili, le pouvoir populaire », Patricio Guzmán, 1979.</a:t>
            </a:r>
          </a:p>
          <a:p>
            <a:pPr algn="just"/>
            <a:endParaRPr lang="fr-FR" b="1" i="1" dirty="0" smtClean="0"/>
          </a:p>
          <a:p>
            <a:pPr algn="just">
              <a:buFont typeface="Arial" pitchFamily="34" charset="0"/>
              <a:buChar char="•"/>
            </a:pPr>
            <a:r>
              <a:rPr lang="fr-FR" b="1" i="1" dirty="0" smtClean="0"/>
              <a:t>« Santiago, </a:t>
            </a:r>
            <a:r>
              <a:rPr lang="fr-FR" b="1" i="1" dirty="0" err="1" smtClean="0"/>
              <a:t>Italia</a:t>
            </a:r>
            <a:r>
              <a:rPr lang="fr-FR" b="1" i="1" dirty="0" smtClean="0"/>
              <a:t> », </a:t>
            </a:r>
            <a:r>
              <a:rPr lang="fr-FR" b="1" i="1" dirty="0" err="1" smtClean="0"/>
              <a:t>Nnanni</a:t>
            </a:r>
            <a:r>
              <a:rPr lang="fr-FR" b="1" i="1" dirty="0" smtClean="0"/>
              <a:t> </a:t>
            </a:r>
            <a:r>
              <a:rPr lang="fr-FR" b="1" i="1" dirty="0" err="1" smtClean="0"/>
              <a:t>Morett</a:t>
            </a:r>
            <a:r>
              <a:rPr lang="fr-FR" b="1" i="1" dirty="0" smtClean="0"/>
              <a:t>, 2019.</a:t>
            </a:r>
          </a:p>
          <a:p>
            <a:pPr algn="just">
              <a:buFont typeface="Arial" pitchFamily="34" charset="0"/>
              <a:buChar char="•"/>
            </a:pPr>
            <a:endParaRPr lang="fr-FR" i="1" dirty="0" smtClean="0"/>
          </a:p>
          <a:p>
            <a:pPr algn="just">
              <a:buFont typeface="Arial" pitchFamily="34" charset="0"/>
              <a:buChar char="•"/>
            </a:pPr>
            <a:r>
              <a:rPr lang="fr-FR" b="1" i="1" dirty="0" err="1" smtClean="0"/>
              <a:t>Podcast</a:t>
            </a:r>
            <a:r>
              <a:rPr lang="fr-FR" b="1" i="1" dirty="0" smtClean="0"/>
              <a:t> sur </a:t>
            </a:r>
            <a:r>
              <a:rPr lang="fr-FR" b="1" i="1" dirty="0" err="1" smtClean="0"/>
              <a:t>Franceculture</a:t>
            </a:r>
            <a:r>
              <a:rPr lang="fr-FR" b="1" i="1" dirty="0" smtClean="0"/>
              <a:t>: émission « sur les docks » ( septembre 2013)</a:t>
            </a:r>
          </a:p>
          <a:p>
            <a:pPr algn="just"/>
            <a:r>
              <a:rPr lang="fr-FR" i="1" dirty="0" smtClean="0"/>
              <a:t>« Chili, l’autre 11 septembre », Un documentaire de Alain </a:t>
            </a:r>
            <a:r>
              <a:rPr lang="fr-FR" i="1" dirty="0" err="1" smtClean="0"/>
              <a:t>Devalpo</a:t>
            </a:r>
            <a:r>
              <a:rPr lang="fr-FR" i="1" dirty="0" smtClean="0"/>
              <a:t> et Jean-Philippe Navarre en plusieurs volets.</a:t>
            </a:r>
          </a:p>
          <a:p>
            <a:pPr algn="just"/>
            <a:r>
              <a:rPr lang="fr-FR" dirty="0" smtClean="0">
                <a:hlinkClick r:id="rId4"/>
              </a:rPr>
              <a:t>https://www.franceculture.fr/emissions/sur-les-docks-14-15/chili-lautre-11-septembre-14-la-revolution-allende</a:t>
            </a:r>
            <a:endParaRPr lang="fr-FR" i="1"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611560" y="188640"/>
            <a:ext cx="7019870" cy="461665"/>
          </a:xfrm>
          <a:prstGeom prst="rect">
            <a:avLst/>
          </a:prstGeom>
          <a:noFill/>
        </p:spPr>
        <p:txBody>
          <a:bodyPr wrap="none" rtlCol="0">
            <a:spAutoFit/>
          </a:bodyPr>
          <a:lstStyle/>
          <a:p>
            <a:r>
              <a:rPr lang="fr-FR" sz="2400" dirty="0" smtClean="0">
                <a:solidFill>
                  <a:srgbClr val="FF0000"/>
                </a:solidFill>
                <a:latin typeface="Arial" panose="020B0604020202020204" pitchFamily="34" charset="0"/>
                <a:cs typeface="Arial" panose="020B0604020202020204" pitchFamily="34" charset="0"/>
              </a:rPr>
              <a:t>Le thème 1 permet une approche pluridisciplinaire</a:t>
            </a:r>
            <a:endParaRPr lang="fr-FR" sz="2400" dirty="0">
              <a:solidFill>
                <a:srgbClr val="FF0000"/>
              </a:solidFill>
              <a:latin typeface="Arial" panose="020B0604020202020204" pitchFamily="34" charset="0"/>
              <a:cs typeface="Arial" panose="020B0604020202020204" pitchFamily="34" charset="0"/>
            </a:endParaRPr>
          </a:p>
        </p:txBody>
      </p:sp>
      <p:pic>
        <p:nvPicPr>
          <p:cNvPr id="2" name="Picture 2"/>
          <p:cNvPicPr>
            <a:picLocks noChangeAspect="1" noChangeArrowheads="1"/>
          </p:cNvPicPr>
          <p:nvPr/>
        </p:nvPicPr>
        <p:blipFill>
          <a:blip r:embed="rId4" cstate="print"/>
          <a:srcRect l="32372" t="22266" r="33869" b="18672"/>
          <a:stretch>
            <a:fillRect/>
          </a:stretch>
        </p:blipFill>
        <p:spPr bwMode="auto">
          <a:xfrm>
            <a:off x="2339752" y="980728"/>
            <a:ext cx="5400600" cy="5312066"/>
          </a:xfrm>
          <a:prstGeom prst="rect">
            <a:avLst/>
          </a:prstGeom>
          <a:noFill/>
          <a:ln w="9525">
            <a:noFill/>
            <a:miter lim="800000"/>
            <a:headEnd/>
            <a:tailEnd/>
          </a:ln>
        </p:spPr>
      </p:pic>
      <p:sp>
        <p:nvSpPr>
          <p:cNvPr id="13" name="Ellipse 12"/>
          <p:cNvSpPr/>
          <p:nvPr/>
        </p:nvSpPr>
        <p:spPr>
          <a:xfrm>
            <a:off x="2339752" y="3140968"/>
            <a:ext cx="5616624" cy="1512168"/>
          </a:xfrm>
          <a:prstGeom prst="ellipse">
            <a:avLst/>
          </a:prstGeom>
          <a:noFill/>
          <a:ln w="28575">
            <a:solidFill>
              <a:srgbClr val="1E0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2267744" y="4653136"/>
            <a:ext cx="5616624" cy="21602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2411760" y="4869160"/>
            <a:ext cx="5616624" cy="360040"/>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971600" y="3501008"/>
            <a:ext cx="1368152" cy="46166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b="1" dirty="0" smtClean="0">
                <a:solidFill>
                  <a:srgbClr val="1E01F1"/>
                </a:solidFill>
              </a:rPr>
              <a:t>Sciences politiques</a:t>
            </a:r>
            <a:endParaRPr lang="fr-FR" sz="1200" b="1" dirty="0">
              <a:solidFill>
                <a:srgbClr val="1E01F1"/>
              </a:solidFill>
            </a:endParaRPr>
          </a:p>
        </p:txBody>
      </p:sp>
      <p:sp>
        <p:nvSpPr>
          <p:cNvPr id="18" name="ZoneTexte 17"/>
          <p:cNvSpPr txBox="1"/>
          <p:nvPr/>
        </p:nvSpPr>
        <p:spPr>
          <a:xfrm>
            <a:off x="899592" y="4581128"/>
            <a:ext cx="1368152" cy="276999"/>
          </a:xfrm>
          <a:prstGeom prst="rect">
            <a:avLst/>
          </a:prstGeom>
          <a:solidFill>
            <a:schemeClr val="accent2">
              <a:lumMod val="20000"/>
              <a:lumOff val="80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b="1" dirty="0" smtClean="0">
                <a:solidFill>
                  <a:srgbClr val="FF0000"/>
                </a:solidFill>
              </a:rPr>
              <a:t>Géopolitique </a:t>
            </a:r>
            <a:endParaRPr lang="fr-FR" sz="1200" b="1" dirty="0">
              <a:solidFill>
                <a:srgbClr val="FF0000"/>
              </a:solidFill>
            </a:endParaRPr>
          </a:p>
        </p:txBody>
      </p:sp>
      <p:sp>
        <p:nvSpPr>
          <p:cNvPr id="19" name="ZoneTexte 18"/>
          <p:cNvSpPr txBox="1"/>
          <p:nvPr/>
        </p:nvSpPr>
        <p:spPr>
          <a:xfrm>
            <a:off x="971600" y="4941168"/>
            <a:ext cx="1368152" cy="276999"/>
          </a:xfrm>
          <a:prstGeom prst="rect">
            <a:avLst/>
          </a:prstGeom>
          <a:solidFill>
            <a:schemeClr val="accent3">
              <a:lumMod val="20000"/>
              <a:lumOff val="80000"/>
            </a:schemeClr>
          </a:solidFill>
          <a:ln>
            <a:solidFill>
              <a:srgbClr val="0066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b="1" dirty="0" smtClean="0">
                <a:solidFill>
                  <a:srgbClr val="006600"/>
                </a:solidFill>
              </a:rPr>
              <a:t>Histoire</a:t>
            </a:r>
            <a:endParaRPr lang="fr-FR" sz="1200" b="1" dirty="0">
              <a:solidFill>
                <a:srgbClr val="006600"/>
              </a:solidFill>
            </a:endParaRPr>
          </a:p>
        </p:txBody>
      </p:sp>
      <p:sp>
        <p:nvSpPr>
          <p:cNvPr id="20" name="Ellipse 19"/>
          <p:cNvSpPr/>
          <p:nvPr/>
        </p:nvSpPr>
        <p:spPr>
          <a:xfrm>
            <a:off x="4211960" y="3501008"/>
            <a:ext cx="3096344" cy="360040"/>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21"/>
          <p:cNvCxnSpPr/>
          <p:nvPr/>
        </p:nvCxnSpPr>
        <p:spPr>
          <a:xfrm>
            <a:off x="4427984" y="4797152"/>
            <a:ext cx="2736304" cy="0"/>
          </a:xfrm>
          <a:prstGeom prst="line">
            <a:avLst/>
          </a:prstGeom>
          <a:ln w="28575">
            <a:solidFill>
              <a:srgbClr val="006600"/>
            </a:solidFill>
          </a:ln>
        </p:spPr>
        <p:style>
          <a:lnRef idx="1">
            <a:schemeClr val="accent1"/>
          </a:lnRef>
          <a:fillRef idx="0">
            <a:schemeClr val="accent1"/>
          </a:fillRef>
          <a:effectRef idx="0">
            <a:schemeClr val="accent1"/>
          </a:effectRef>
          <a:fontRef idx="minor">
            <a:schemeClr val="tx1"/>
          </a:fontRef>
        </p:style>
      </p:cxnSp>
      <p:sp>
        <p:nvSpPr>
          <p:cNvPr id="23" name="Ellipse 22"/>
          <p:cNvSpPr/>
          <p:nvPr/>
        </p:nvSpPr>
        <p:spPr>
          <a:xfrm>
            <a:off x="2267744" y="5301208"/>
            <a:ext cx="5616624" cy="720080"/>
          </a:xfrm>
          <a:prstGeom prst="ellipse">
            <a:avLst/>
          </a:prstGeom>
          <a:noFill/>
          <a:ln w="28575">
            <a:solidFill>
              <a:srgbClr val="1E0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2483768" y="5661248"/>
            <a:ext cx="5040560" cy="36004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p:cNvCxnSpPr/>
          <p:nvPr/>
        </p:nvCxnSpPr>
        <p:spPr>
          <a:xfrm>
            <a:off x="4355976" y="5877272"/>
            <a:ext cx="2736304" cy="0"/>
          </a:xfrm>
          <a:prstGeom prst="line">
            <a:avLst/>
          </a:prstGeom>
          <a:ln w="28575">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23"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Tableau 9"/>
          <p:cNvGraphicFramePr>
            <a:graphicFrameLocks noGrp="1"/>
          </p:cNvGraphicFramePr>
          <p:nvPr/>
        </p:nvGraphicFramePr>
        <p:xfrm>
          <a:off x="611558" y="1484782"/>
          <a:ext cx="7992889" cy="4275290"/>
        </p:xfrm>
        <a:graphic>
          <a:graphicData uri="http://schemas.openxmlformats.org/drawingml/2006/table">
            <a:tbl>
              <a:tblPr/>
              <a:tblGrid>
                <a:gridCol w="1440162"/>
                <a:gridCol w="1223459"/>
                <a:gridCol w="1332317"/>
                <a:gridCol w="1332317"/>
                <a:gridCol w="1332317"/>
                <a:gridCol w="1332317"/>
              </a:tblGrid>
              <a:tr h="294404">
                <a:tc>
                  <a:txBody>
                    <a:bodyPr/>
                    <a:lstStyle/>
                    <a:p>
                      <a:pPr algn="l">
                        <a:lnSpc>
                          <a:spcPct val="115000"/>
                        </a:lnSpc>
                        <a:spcAft>
                          <a:spcPts val="0"/>
                        </a:spcAft>
                        <a:tabLst>
                          <a:tab pos="3467100" algn="l"/>
                        </a:tabLst>
                      </a:pPr>
                      <a:r>
                        <a:rPr lang="fr-FR" sz="1100" b="1" dirty="0">
                          <a:latin typeface="Calibri"/>
                          <a:ea typeface="Calibri"/>
                          <a:cs typeface="Times New Roman"/>
                        </a:rPr>
                        <a:t>AUTOEVALUATION DE…..</a:t>
                      </a:r>
                      <a:endParaRPr lang="fr-FR" sz="1100" dirty="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67100" algn="l"/>
                        </a:tabLst>
                      </a:pPr>
                      <a:r>
                        <a:rPr lang="fr-FR" sz="1100" b="1" dirty="0">
                          <a:latin typeface="Calibri"/>
                          <a:ea typeface="Calibri"/>
                          <a:cs typeface="Times New Roman"/>
                        </a:rPr>
                        <a:t>Une vraie réussite !</a:t>
                      </a:r>
                      <a:endParaRPr lang="fr-FR" sz="1100" dirty="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67100" algn="l"/>
                        </a:tabLst>
                      </a:pPr>
                      <a:r>
                        <a:rPr lang="fr-FR" sz="1100" b="1">
                          <a:latin typeface="Calibri"/>
                          <a:ea typeface="Calibri"/>
                          <a:cs typeface="Times New Roman"/>
                        </a:rPr>
                        <a:t>Correct</a:t>
                      </a: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67100" algn="l"/>
                        </a:tabLst>
                      </a:pPr>
                      <a:r>
                        <a:rPr lang="fr-FR" sz="1100" b="1">
                          <a:latin typeface="Calibri"/>
                          <a:ea typeface="Calibri"/>
                          <a:cs typeface="Times New Roman"/>
                        </a:rPr>
                        <a:t>Un peu léger…</a:t>
                      </a: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67100" algn="l"/>
                        </a:tabLst>
                      </a:pPr>
                      <a:r>
                        <a:rPr lang="fr-FR" sz="1100" b="1">
                          <a:latin typeface="Calibri"/>
                          <a:ea typeface="Calibri"/>
                          <a:cs typeface="Times New Roman"/>
                        </a:rPr>
                        <a:t>Très, trop compliqué !</a:t>
                      </a: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67100" algn="l"/>
                        </a:tabLst>
                      </a:pPr>
                      <a:r>
                        <a:rPr lang="fr-FR" sz="1100" b="1">
                          <a:latin typeface="Calibri"/>
                          <a:ea typeface="Calibri"/>
                          <a:cs typeface="Times New Roman"/>
                        </a:rPr>
                        <a:t>Commentaires personnels</a:t>
                      </a: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915">
                <a:tc>
                  <a:txBody>
                    <a:bodyPr/>
                    <a:lstStyle/>
                    <a:p>
                      <a:pPr algn="l">
                        <a:lnSpc>
                          <a:spcPct val="115000"/>
                        </a:lnSpc>
                        <a:spcAft>
                          <a:spcPts val="0"/>
                        </a:spcAft>
                        <a:tabLst>
                          <a:tab pos="3467100" algn="l"/>
                        </a:tabLst>
                      </a:pPr>
                      <a:r>
                        <a:rPr lang="fr-FR" sz="1100" b="1">
                          <a:latin typeface="Calibri"/>
                          <a:ea typeface="Calibri"/>
                          <a:cs typeface="Times New Roman"/>
                        </a:rPr>
                        <a:t>Travail de groupe</a:t>
                      </a: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dirty="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915">
                <a:tc>
                  <a:txBody>
                    <a:bodyPr/>
                    <a:lstStyle/>
                    <a:p>
                      <a:pPr algn="l">
                        <a:lnSpc>
                          <a:spcPct val="115000"/>
                        </a:lnSpc>
                        <a:spcAft>
                          <a:spcPts val="0"/>
                        </a:spcAft>
                        <a:tabLst>
                          <a:tab pos="3467100" algn="l"/>
                        </a:tabLst>
                      </a:pPr>
                      <a:r>
                        <a:rPr lang="fr-FR" sz="1100" b="1">
                          <a:latin typeface="Calibri"/>
                          <a:ea typeface="Calibri"/>
                          <a:cs typeface="Times New Roman"/>
                        </a:rPr>
                        <a:t>Organiser et synthétiser</a:t>
                      </a: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dirty="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807">
                <a:tc>
                  <a:txBody>
                    <a:bodyPr/>
                    <a:lstStyle/>
                    <a:p>
                      <a:pPr algn="l">
                        <a:lnSpc>
                          <a:spcPct val="115000"/>
                        </a:lnSpc>
                        <a:spcAft>
                          <a:spcPts val="0"/>
                        </a:spcAft>
                        <a:tabLst>
                          <a:tab pos="3467100" algn="l"/>
                        </a:tabLst>
                      </a:pPr>
                      <a:r>
                        <a:rPr lang="fr-FR" sz="1100" b="1">
                          <a:latin typeface="Calibri"/>
                          <a:ea typeface="Calibri"/>
                          <a:cs typeface="Times New Roman"/>
                        </a:rPr>
                        <a:t>Sens critique/ confronter des points de vue</a:t>
                      </a: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dirty="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9571">
                <a:tc>
                  <a:txBody>
                    <a:bodyPr/>
                    <a:lstStyle/>
                    <a:p>
                      <a:pPr marL="457200" algn="l">
                        <a:lnSpc>
                          <a:spcPct val="115000"/>
                        </a:lnSpc>
                        <a:spcAft>
                          <a:spcPts val="0"/>
                        </a:spcAft>
                        <a:tabLst>
                          <a:tab pos="148590" algn="l"/>
                          <a:tab pos="2117090" algn="ctr"/>
                        </a:tabLst>
                      </a:pPr>
                      <a:r>
                        <a:rPr lang="fr-FR" sz="1100" b="1" dirty="0" smtClean="0">
                          <a:latin typeface="Calibri"/>
                          <a:ea typeface="Calibri"/>
                          <a:cs typeface="Calibri"/>
                        </a:rPr>
                        <a:t>Informations prélevées des documents/ apports d’informations issus de vos recherches/ travail de recherche</a:t>
                      </a:r>
                      <a:endParaRPr lang="fr-FR" sz="1100" dirty="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dirty="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853">
                <a:tc>
                  <a:txBody>
                    <a:bodyPr/>
                    <a:lstStyle/>
                    <a:p>
                      <a:pPr marL="457200" algn="l">
                        <a:lnSpc>
                          <a:spcPct val="115000"/>
                        </a:lnSpc>
                        <a:spcAft>
                          <a:spcPts val="0"/>
                        </a:spcAft>
                        <a:tabLst>
                          <a:tab pos="148590" algn="l"/>
                          <a:tab pos="2117090" algn="ctr"/>
                        </a:tabLst>
                      </a:pPr>
                      <a:r>
                        <a:rPr lang="fr-FR" sz="1100" b="1" dirty="0" smtClean="0">
                          <a:latin typeface="Calibri"/>
                          <a:ea typeface="Calibri"/>
                          <a:cs typeface="Calibri"/>
                        </a:rPr>
                        <a:t>Expression écrite</a:t>
                      </a:r>
                      <a:endParaRPr lang="fr-FR" sz="1100" dirty="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dirty="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dirty="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dirty="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dirty="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3467100" algn="l"/>
                        </a:tabLst>
                      </a:pPr>
                      <a:endParaRPr lang="fr-FR" sz="1100" dirty="0">
                        <a:latin typeface="Calibri"/>
                        <a:ea typeface="Calibri"/>
                        <a:cs typeface="Times New Roman"/>
                      </a:endParaRPr>
                    </a:p>
                  </a:txBody>
                  <a:tcPr marL="41553" marR="4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err="1" smtClean="0">
                <a:solidFill>
                  <a:srgbClr val="FF0000"/>
                </a:solidFill>
                <a:latin typeface="+mj-lt"/>
                <a:ea typeface="+mj-ea"/>
                <a:cs typeface="+mj-cs"/>
              </a:rPr>
              <a:t>Autoé</a:t>
            </a:r>
            <a:r>
              <a:rPr kumimoji="0" lang="fr-FR" sz="4400" b="1" i="0" u="none" strike="noStrike" kern="1200" cap="none" spc="0" normalizeH="0" baseline="0" noProof="0" dirty="0" err="1" smtClean="0">
                <a:ln>
                  <a:noFill/>
                </a:ln>
                <a:solidFill>
                  <a:srgbClr val="FF0000"/>
                </a:solidFill>
                <a:effectLst/>
                <a:uLnTx/>
                <a:uFillTx/>
                <a:latin typeface="+mj-lt"/>
                <a:ea typeface="+mj-ea"/>
                <a:cs typeface="+mj-cs"/>
              </a:rPr>
              <a:t>valuation</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Tableau 9"/>
          <p:cNvGraphicFramePr>
            <a:graphicFrameLocks noGrp="1"/>
          </p:cNvGraphicFramePr>
          <p:nvPr/>
        </p:nvGraphicFramePr>
        <p:xfrm>
          <a:off x="611560" y="1124744"/>
          <a:ext cx="8208911" cy="4689310"/>
        </p:xfrm>
        <a:graphic>
          <a:graphicData uri="http://schemas.openxmlformats.org/drawingml/2006/table">
            <a:tbl>
              <a:tblPr/>
              <a:tblGrid>
                <a:gridCol w="3675926"/>
                <a:gridCol w="381885"/>
                <a:gridCol w="981323"/>
                <a:gridCol w="3169777"/>
              </a:tblGrid>
              <a:tr h="674255">
                <a:tc>
                  <a:txBody>
                    <a:bodyPr/>
                    <a:lstStyle/>
                    <a:p>
                      <a:pPr marL="457200" algn="ctr">
                        <a:lnSpc>
                          <a:spcPct val="115000"/>
                        </a:lnSpc>
                        <a:spcAft>
                          <a:spcPts val="0"/>
                        </a:spcAft>
                      </a:pPr>
                      <a:r>
                        <a:rPr lang="es-ES_tradnl" sz="1400" b="1" dirty="0">
                          <a:latin typeface="Calibri"/>
                          <a:ea typeface="Calibri"/>
                          <a:cs typeface="Calibri"/>
                        </a:rPr>
                        <a:t>CRITERES D’EVALUATION</a:t>
                      </a: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Aft>
                          <a:spcPts val="0"/>
                        </a:spcAft>
                      </a:pPr>
                      <a:r>
                        <a:rPr lang="es-ES_tradnl" sz="1400" dirty="0">
                          <a:latin typeface="Calibri"/>
                          <a:ea typeface="Calibri"/>
                          <a:cs typeface="Calibri"/>
                        </a:rPr>
                        <a:t>PTS</a:t>
                      </a: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S_tradnl" sz="1400" b="1">
                          <a:solidFill>
                            <a:srgbClr val="000000"/>
                          </a:solidFill>
                          <a:latin typeface="Calibri"/>
                          <a:ea typeface="Calibri"/>
                          <a:cs typeface="Calibri"/>
                        </a:rPr>
                        <a:t>PTS</a:t>
                      </a:r>
                      <a:endParaRPr lang="fr-FR" sz="140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r>
                        <a:rPr lang="es-ES_tradnl" sz="1400" b="1" dirty="0">
                          <a:latin typeface="Calibri"/>
                          <a:ea typeface="Calibri"/>
                          <a:cs typeface="Calibri"/>
                        </a:rPr>
                        <a:t>COMMENTAIRES DU PROFESSEUR</a:t>
                      </a: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503">
                <a:tc>
                  <a:txBody>
                    <a:bodyPr/>
                    <a:lstStyle/>
                    <a:p>
                      <a:pPr marL="457200" algn="ctr">
                        <a:lnSpc>
                          <a:spcPct val="115000"/>
                        </a:lnSpc>
                        <a:spcAft>
                          <a:spcPts val="0"/>
                        </a:spcAft>
                      </a:pPr>
                      <a:r>
                        <a:rPr lang="fr-FR" sz="1400" b="1" dirty="0" smtClean="0">
                          <a:latin typeface="Calibri"/>
                          <a:ea typeface="Calibri"/>
                          <a:cs typeface="Calibri"/>
                        </a:rPr>
                        <a:t>Travail </a:t>
                      </a:r>
                      <a:r>
                        <a:rPr lang="fr-FR" sz="1400" b="1" dirty="0">
                          <a:latin typeface="Calibri"/>
                          <a:ea typeface="Calibri"/>
                          <a:cs typeface="Calibri"/>
                        </a:rPr>
                        <a:t>de groupe</a:t>
                      </a: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fr-FR" sz="1400" dirty="0">
                        <a:latin typeface="Calibri"/>
                        <a:ea typeface="Calibri"/>
                        <a:cs typeface="Calibri"/>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fr-FR" sz="1400">
                        <a:latin typeface="Calibri"/>
                        <a:ea typeface="Calibri"/>
                        <a:cs typeface="Times New Roman"/>
                      </a:endParaRPr>
                    </a:p>
                    <a:p>
                      <a:pPr marL="457200" algn="ctr">
                        <a:lnSpc>
                          <a:spcPct val="115000"/>
                        </a:lnSpc>
                        <a:spcAft>
                          <a:spcPts val="0"/>
                        </a:spcAft>
                      </a:pPr>
                      <a:r>
                        <a:rPr lang="fr-FR" sz="1400" b="1">
                          <a:solidFill>
                            <a:srgbClr val="000000"/>
                          </a:solidFill>
                          <a:latin typeface="Calibri"/>
                          <a:ea typeface="Calibri"/>
                          <a:cs typeface="Calibri"/>
                        </a:rPr>
                        <a:t>2</a:t>
                      </a:r>
                      <a:endParaRPr lang="fr-FR" sz="140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255">
                <a:tc>
                  <a:txBody>
                    <a:bodyPr/>
                    <a:lstStyle/>
                    <a:p>
                      <a:pPr marL="457200" algn="ctr">
                        <a:lnSpc>
                          <a:spcPct val="115000"/>
                        </a:lnSpc>
                        <a:spcAft>
                          <a:spcPts val="0"/>
                        </a:spcAft>
                      </a:pPr>
                      <a:r>
                        <a:rPr lang="fr-FR" sz="1400" b="1" dirty="0" smtClean="0">
                          <a:latin typeface="Calibri"/>
                          <a:ea typeface="Calibri"/>
                          <a:cs typeface="Calibri"/>
                        </a:rPr>
                        <a:t>Organiser </a:t>
                      </a:r>
                      <a:r>
                        <a:rPr lang="fr-FR" sz="1400" b="1" dirty="0">
                          <a:latin typeface="Calibri"/>
                          <a:ea typeface="Calibri"/>
                          <a:cs typeface="Calibri"/>
                        </a:rPr>
                        <a:t>et synthétisation des informations</a:t>
                      </a: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fr-FR" sz="1400" dirty="0">
                        <a:latin typeface="Calibri"/>
                        <a:ea typeface="Calibri"/>
                        <a:cs typeface="Calibri"/>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fr-FR" sz="1400" dirty="0">
                        <a:latin typeface="Calibri"/>
                        <a:ea typeface="Calibri"/>
                        <a:cs typeface="Times New Roman"/>
                      </a:endParaRPr>
                    </a:p>
                    <a:p>
                      <a:pPr marL="457200" algn="ctr">
                        <a:lnSpc>
                          <a:spcPct val="115000"/>
                        </a:lnSpc>
                        <a:spcAft>
                          <a:spcPts val="0"/>
                        </a:spcAft>
                      </a:pPr>
                      <a:r>
                        <a:rPr lang="fr-FR" sz="1400" b="1" dirty="0">
                          <a:solidFill>
                            <a:srgbClr val="000000"/>
                          </a:solidFill>
                          <a:latin typeface="Calibri"/>
                          <a:ea typeface="Calibri"/>
                          <a:cs typeface="Calibri"/>
                        </a:rPr>
                        <a:t>4</a:t>
                      </a: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Aft>
                          <a:spcPts val="0"/>
                        </a:spcAft>
                      </a:pPr>
                      <a:endParaRPr lang="fr-FR" sz="140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255">
                <a:tc>
                  <a:txBody>
                    <a:bodyPr/>
                    <a:lstStyle/>
                    <a:p>
                      <a:pPr marL="457200" algn="l">
                        <a:lnSpc>
                          <a:spcPct val="115000"/>
                        </a:lnSpc>
                        <a:spcAft>
                          <a:spcPts val="0"/>
                        </a:spcAft>
                        <a:tabLst>
                          <a:tab pos="148590" algn="l"/>
                          <a:tab pos="2117090" algn="ctr"/>
                        </a:tabLst>
                      </a:pPr>
                      <a:r>
                        <a:rPr lang="fr-FR" sz="1400" b="1" dirty="0">
                          <a:latin typeface="Calibri"/>
                          <a:ea typeface="Calibri"/>
                          <a:cs typeface="Calibri"/>
                        </a:rPr>
                        <a:t>	</a:t>
                      </a:r>
                      <a:endParaRPr lang="fr-FR" sz="1400" dirty="0" smtClean="0">
                        <a:latin typeface="Calibri"/>
                        <a:ea typeface="Calibri"/>
                        <a:cs typeface="Times New Roman"/>
                      </a:endParaRPr>
                    </a:p>
                    <a:p>
                      <a:pPr marL="457200" algn="ctr">
                        <a:lnSpc>
                          <a:spcPct val="115000"/>
                        </a:lnSpc>
                        <a:spcAft>
                          <a:spcPts val="0"/>
                        </a:spcAft>
                        <a:tabLst>
                          <a:tab pos="148590" algn="l"/>
                          <a:tab pos="2117090" algn="ctr"/>
                        </a:tabLst>
                      </a:pPr>
                      <a:r>
                        <a:rPr lang="fr-FR" sz="1400" b="1" dirty="0" smtClean="0">
                          <a:latin typeface="Calibri"/>
                          <a:ea typeface="Calibri"/>
                          <a:cs typeface="Calibri"/>
                        </a:rPr>
                        <a:t>Sens critique/confrontation des points de vue</a:t>
                      </a: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fr-FR" sz="1400">
                        <a:latin typeface="Calibri"/>
                        <a:ea typeface="Calibri"/>
                        <a:cs typeface="Calibri"/>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fr-FR" sz="1400" dirty="0">
                        <a:latin typeface="Calibri"/>
                        <a:ea typeface="Calibri"/>
                        <a:cs typeface="Times New Roman"/>
                      </a:endParaRPr>
                    </a:p>
                    <a:p>
                      <a:pPr marL="457200" algn="ctr">
                        <a:lnSpc>
                          <a:spcPct val="115000"/>
                        </a:lnSpc>
                        <a:spcAft>
                          <a:spcPts val="0"/>
                        </a:spcAft>
                      </a:pPr>
                      <a:r>
                        <a:rPr lang="fr-FR" sz="1400" b="1" dirty="0" smtClean="0">
                          <a:solidFill>
                            <a:srgbClr val="000000"/>
                          </a:solidFill>
                          <a:latin typeface="Calibri"/>
                          <a:ea typeface="Calibri"/>
                          <a:cs typeface="Calibri"/>
                        </a:rPr>
                        <a:t>6</a:t>
                      </a: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Aft>
                          <a:spcPts val="0"/>
                        </a:spcAft>
                      </a:pPr>
                      <a:endParaRPr lang="fr-FR" sz="140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007">
                <a:tc>
                  <a:txBody>
                    <a:bodyPr/>
                    <a:lstStyle/>
                    <a:p>
                      <a:pPr marL="457200" algn="ctr">
                        <a:lnSpc>
                          <a:spcPct val="115000"/>
                        </a:lnSpc>
                        <a:spcAft>
                          <a:spcPts val="0"/>
                        </a:spcAft>
                        <a:tabLst>
                          <a:tab pos="148590" algn="l"/>
                          <a:tab pos="2117090" algn="ctr"/>
                        </a:tabLst>
                      </a:pPr>
                      <a:r>
                        <a:rPr lang="fr-FR" sz="1400" b="1" dirty="0" smtClean="0">
                          <a:latin typeface="Calibri"/>
                          <a:ea typeface="Calibri"/>
                          <a:cs typeface="Calibri"/>
                        </a:rPr>
                        <a:t>Informations </a:t>
                      </a:r>
                      <a:r>
                        <a:rPr lang="fr-FR" sz="1400" b="1" dirty="0">
                          <a:latin typeface="Calibri"/>
                          <a:ea typeface="Calibri"/>
                          <a:cs typeface="Calibri"/>
                        </a:rPr>
                        <a:t>prélevées des documents/ apports d’informations issus de vos recherches</a:t>
                      </a: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fr-FR" sz="1400">
                        <a:latin typeface="Calibri"/>
                        <a:ea typeface="Calibri"/>
                        <a:cs typeface="Calibri"/>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fr-FR" sz="1400" dirty="0">
                        <a:latin typeface="Calibri"/>
                        <a:ea typeface="Calibri"/>
                        <a:cs typeface="Times New Roman"/>
                      </a:endParaRPr>
                    </a:p>
                    <a:p>
                      <a:pPr marL="457200" algn="ctr">
                        <a:lnSpc>
                          <a:spcPct val="115000"/>
                        </a:lnSpc>
                        <a:spcAft>
                          <a:spcPts val="0"/>
                        </a:spcAft>
                      </a:pPr>
                      <a:r>
                        <a:rPr lang="fr-FR" sz="1400" b="1" dirty="0" smtClean="0">
                          <a:solidFill>
                            <a:srgbClr val="000000"/>
                          </a:solidFill>
                          <a:latin typeface="Calibri"/>
                          <a:ea typeface="Calibri"/>
                          <a:cs typeface="Calibri"/>
                        </a:rPr>
                        <a:t>6</a:t>
                      </a: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Aft>
                          <a:spcPts val="0"/>
                        </a:spcAft>
                      </a:pP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503">
                <a:tc>
                  <a:txBody>
                    <a:bodyPr/>
                    <a:lstStyle/>
                    <a:p>
                      <a:pPr marL="457200" algn="ctr">
                        <a:lnSpc>
                          <a:spcPct val="115000"/>
                        </a:lnSpc>
                        <a:spcAft>
                          <a:spcPts val="0"/>
                        </a:spcAft>
                        <a:tabLst>
                          <a:tab pos="148590" algn="l"/>
                          <a:tab pos="2117090" algn="ctr"/>
                        </a:tabLst>
                      </a:pPr>
                      <a:r>
                        <a:rPr lang="fr-FR" sz="1400" b="1" dirty="0" smtClean="0">
                          <a:latin typeface="Calibri"/>
                          <a:ea typeface="Calibri"/>
                          <a:cs typeface="Calibri"/>
                        </a:rPr>
                        <a:t>Expression </a:t>
                      </a:r>
                      <a:r>
                        <a:rPr lang="fr-FR" sz="1400" b="1" dirty="0">
                          <a:latin typeface="Calibri"/>
                          <a:ea typeface="Calibri"/>
                          <a:cs typeface="Calibri"/>
                        </a:rPr>
                        <a:t>écrite</a:t>
                      </a: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fr-FR" sz="1400">
                        <a:latin typeface="Calibri"/>
                        <a:ea typeface="Calibri"/>
                        <a:cs typeface="Calibri"/>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fr-FR" sz="1400">
                        <a:latin typeface="Calibri"/>
                        <a:ea typeface="Calibri"/>
                        <a:cs typeface="Times New Roman"/>
                      </a:endParaRPr>
                    </a:p>
                    <a:p>
                      <a:pPr marL="457200" algn="ctr">
                        <a:lnSpc>
                          <a:spcPct val="115000"/>
                        </a:lnSpc>
                        <a:spcAft>
                          <a:spcPts val="0"/>
                        </a:spcAft>
                      </a:pPr>
                      <a:r>
                        <a:rPr lang="fr-FR" sz="1400" b="1">
                          <a:solidFill>
                            <a:srgbClr val="000000"/>
                          </a:solidFill>
                          <a:latin typeface="Calibri"/>
                          <a:ea typeface="Calibri"/>
                          <a:cs typeface="Calibri"/>
                        </a:rPr>
                        <a:t>2</a:t>
                      </a:r>
                      <a:endParaRPr lang="fr-FR" sz="140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Aft>
                          <a:spcPts val="0"/>
                        </a:spcAft>
                      </a:pP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408">
                <a:tc>
                  <a:txBody>
                    <a:bodyPr/>
                    <a:lstStyle/>
                    <a:p>
                      <a:pPr marL="457200" algn="ctr">
                        <a:lnSpc>
                          <a:spcPct val="115000"/>
                        </a:lnSpc>
                        <a:spcAft>
                          <a:spcPts val="0"/>
                        </a:spcAft>
                        <a:tabLst>
                          <a:tab pos="2594610" algn="l"/>
                        </a:tabLst>
                      </a:pPr>
                      <a:endParaRPr lang="fr-FR" sz="1400">
                        <a:latin typeface="Calibri"/>
                        <a:ea typeface="Calibri"/>
                        <a:cs typeface="Times New Roman"/>
                      </a:endParaRPr>
                    </a:p>
                    <a:p>
                      <a:pPr marL="457200" algn="ctr">
                        <a:lnSpc>
                          <a:spcPct val="115000"/>
                        </a:lnSpc>
                        <a:spcAft>
                          <a:spcPts val="0"/>
                        </a:spcAft>
                        <a:tabLst>
                          <a:tab pos="2594610" algn="l"/>
                        </a:tabLst>
                      </a:pPr>
                      <a:r>
                        <a:rPr lang="fr-FR" sz="1400" b="1">
                          <a:latin typeface="Calibri"/>
                          <a:ea typeface="Calibri"/>
                          <a:cs typeface="Calibri"/>
                        </a:rPr>
                        <a:t>NOTE DU GROUPE</a:t>
                      </a:r>
                      <a:endParaRPr lang="fr-FR" sz="140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fr-FR" sz="1400">
                        <a:latin typeface="Calibri"/>
                        <a:ea typeface="Calibri"/>
                        <a:cs typeface="Calibri"/>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fr-FR" sz="1400">
                        <a:latin typeface="Calibri"/>
                        <a:ea typeface="Calibri"/>
                        <a:cs typeface="Times New Roman"/>
                      </a:endParaRPr>
                    </a:p>
                    <a:p>
                      <a:pPr marL="457200" algn="ctr">
                        <a:lnSpc>
                          <a:spcPct val="115000"/>
                        </a:lnSpc>
                        <a:spcAft>
                          <a:spcPts val="0"/>
                        </a:spcAft>
                      </a:pPr>
                      <a:r>
                        <a:rPr lang="fr-FR" sz="1400" b="1">
                          <a:solidFill>
                            <a:srgbClr val="000000"/>
                          </a:solidFill>
                          <a:latin typeface="Calibri"/>
                          <a:ea typeface="Calibri"/>
                          <a:cs typeface="Calibri"/>
                        </a:rPr>
                        <a:t>20</a:t>
                      </a:r>
                      <a:endParaRPr lang="fr-FR" sz="140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fr-FR" sz="1400" dirty="0">
                        <a:latin typeface="Calibri"/>
                        <a:ea typeface="Calibri"/>
                        <a:cs typeface="Times New Roman"/>
                      </a:endParaRPr>
                    </a:p>
                  </a:txBody>
                  <a:tcPr marL="43754" marR="43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Évaluation</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14" name="ZoneTexte 13"/>
          <p:cNvSpPr txBox="1"/>
          <p:nvPr/>
        </p:nvSpPr>
        <p:spPr>
          <a:xfrm>
            <a:off x="611560" y="5805264"/>
            <a:ext cx="8208912" cy="923330"/>
          </a:xfrm>
          <a:prstGeom prst="rect">
            <a:avLst/>
          </a:prstGeom>
          <a:noFill/>
        </p:spPr>
        <p:txBody>
          <a:bodyPr wrap="square" rtlCol="0">
            <a:spAutoFit/>
          </a:bodyPr>
          <a:lstStyle/>
          <a:p>
            <a:pPr algn="just"/>
            <a:r>
              <a:rPr lang="fr-FR" b="1" dirty="0" smtClean="0">
                <a:solidFill>
                  <a:srgbClr val="FF0000"/>
                </a:solidFill>
              </a:rPr>
              <a:t>Possibilité d’impliquer l’enseignant(e) documentaliste dans l’évaluation. Intégrer une ligne « se documenter/Recherche » sur 4 points. Ramener à 4 pts les capacités évaluées sur 6. </a:t>
            </a:r>
          </a:p>
        </p:txBody>
      </p:sp>
      <p:sp>
        <p:nvSpPr>
          <p:cNvPr id="15" name="Multiplier 14"/>
          <p:cNvSpPr/>
          <p:nvPr/>
        </p:nvSpPr>
        <p:spPr>
          <a:xfrm>
            <a:off x="683568" y="4221088"/>
            <a:ext cx="864096" cy="864096"/>
          </a:xfrm>
          <a:prstGeom prst="mathMultiply">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467544"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0070C0"/>
                </a:solidFill>
                <a:effectLst/>
                <a:uLnTx/>
                <a:uFillTx/>
                <a:latin typeface="+mj-lt"/>
                <a:ea typeface="+mj-ea"/>
                <a:cs typeface="+mj-cs"/>
              </a:rPr>
              <a:t>Étape 1</a:t>
            </a:r>
            <a:endParaRPr kumimoji="0" lang="fr-FR"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ZoneTexte 12"/>
          <p:cNvSpPr txBox="1"/>
          <p:nvPr/>
        </p:nvSpPr>
        <p:spPr>
          <a:xfrm>
            <a:off x="899592" y="1052736"/>
            <a:ext cx="7344816" cy="5632311"/>
          </a:xfrm>
          <a:prstGeom prst="rect">
            <a:avLst/>
          </a:prstGeom>
          <a:noFill/>
        </p:spPr>
        <p:txBody>
          <a:bodyPr wrap="square" rtlCol="0">
            <a:spAutoFit/>
          </a:bodyPr>
          <a:lstStyle/>
          <a:p>
            <a:pPr algn="just"/>
            <a:r>
              <a:rPr lang="fr-FR" sz="3600" dirty="0" smtClean="0">
                <a:solidFill>
                  <a:srgbClr val="0070C0"/>
                </a:solidFill>
              </a:rPr>
              <a:t>1</a:t>
            </a:r>
            <a:r>
              <a:rPr lang="fr-FR" sz="3600" baseline="30000" dirty="0" smtClean="0">
                <a:solidFill>
                  <a:srgbClr val="0070C0"/>
                </a:solidFill>
              </a:rPr>
              <a:t>ère</a:t>
            </a:r>
            <a:r>
              <a:rPr lang="fr-FR" sz="3600" dirty="0" smtClean="0">
                <a:solidFill>
                  <a:srgbClr val="0070C0"/>
                </a:solidFill>
              </a:rPr>
              <a:t> heure, lancement de l’activité, explication des attentes, des compétences travaillées et de l’évaluation (« pédagogie de l’explicite »). Formation des groupes, distribution des documents et appropriation du corpus. Les élèves découvrent et élaborent les premières stratégies. </a:t>
            </a:r>
          </a:p>
          <a:p>
            <a:pPr algn="just"/>
            <a:endParaRPr lang="fr-FR" sz="3600" dirty="0" smtClean="0">
              <a:solidFill>
                <a:srgbClr val="0070C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467544"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0070C0"/>
                </a:solidFill>
                <a:effectLst/>
                <a:uLnTx/>
                <a:uFillTx/>
                <a:latin typeface="+mj-lt"/>
                <a:ea typeface="+mj-ea"/>
                <a:cs typeface="+mj-cs"/>
              </a:rPr>
              <a:t>Accroche</a:t>
            </a:r>
            <a:endParaRPr kumimoji="0" lang="fr-FR"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ZoneTexte 12"/>
          <p:cNvSpPr txBox="1"/>
          <p:nvPr/>
        </p:nvSpPr>
        <p:spPr>
          <a:xfrm>
            <a:off x="683568" y="1268760"/>
            <a:ext cx="8064896" cy="4247317"/>
          </a:xfrm>
          <a:prstGeom prst="rect">
            <a:avLst/>
          </a:prstGeom>
          <a:noFill/>
        </p:spPr>
        <p:txBody>
          <a:bodyPr wrap="square" rtlCol="0">
            <a:spAutoFit/>
          </a:bodyPr>
          <a:lstStyle/>
          <a:p>
            <a:pPr algn="just"/>
            <a:r>
              <a:rPr lang="fr-FR" b="1" dirty="0" smtClean="0"/>
              <a:t>« </a:t>
            </a:r>
            <a:r>
              <a:rPr lang="fr-FR" dirty="0" smtClean="0"/>
              <a:t> C’était le 11 septembre. Détournés de leur mission ordinaire par des pilotes décidés à tout, les avions foncent vers le cœur de la grande ville, résolus à abattre les symboles d’un système politique détesté. Très vite : les explosions, les façades qui volent en éclats, les effondrements dans un fracas d’enfer, les survivants atterrés fuyant couverts de débris. Et les médias qui diffusent la tragédie en direct.</a:t>
            </a:r>
          </a:p>
          <a:p>
            <a:pPr algn="just"/>
            <a:endParaRPr lang="fr-FR" dirty="0" smtClean="0"/>
          </a:p>
          <a:p>
            <a:pPr algn="just"/>
            <a:r>
              <a:rPr lang="fr-FR" b="1" dirty="0" smtClean="0"/>
              <a:t>N</a:t>
            </a:r>
            <a:r>
              <a:rPr lang="fr-FR" dirty="0" smtClean="0"/>
              <a:t>ew York, 2001 ? Non, Santiago du Chili , 11 septembre 1973. Avec la complicité des Etats-Unis, coup d’état du général PINOCHET contre le socialiste Salvador ALLENDE, et pilonnage du palais présidentiel par les forces aériennes. Des dizaines de morts et le début d’un régime de terreur long de quinze ans..dont la conséquence est une tragique cohorte de morts, de « disparus », de torturés, d’embastillés, d’exilés. </a:t>
            </a:r>
            <a:r>
              <a:rPr lang="fr-FR" b="1" dirty="0" smtClean="0"/>
              <a:t> »</a:t>
            </a:r>
            <a:endParaRPr lang="fr-FR" dirty="0" smtClean="0"/>
          </a:p>
          <a:p>
            <a:r>
              <a:rPr lang="fr-FR" i="1" dirty="0" smtClean="0"/>
              <a:t> </a:t>
            </a:r>
          </a:p>
          <a:p>
            <a:endParaRPr lang="fr-FR" i="1" dirty="0" smtClean="0"/>
          </a:p>
          <a:p>
            <a:pPr algn="r"/>
            <a:r>
              <a:rPr lang="fr-FR" i="1" dirty="0" smtClean="0"/>
              <a:t>« Monde Diplomatique »</a:t>
            </a:r>
            <a:r>
              <a:rPr lang="fr-FR" dirty="0" smtClean="0"/>
              <a:t> d’octobre 2001 Ignacio RAMONET </a:t>
            </a:r>
          </a:p>
          <a:p>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Tableau 9"/>
          <p:cNvGraphicFramePr>
            <a:graphicFrameLocks noGrp="1"/>
          </p:cNvGraphicFramePr>
          <p:nvPr/>
        </p:nvGraphicFramePr>
        <p:xfrm>
          <a:off x="899592" y="89622"/>
          <a:ext cx="6624736" cy="6632596"/>
        </p:xfrm>
        <a:graphic>
          <a:graphicData uri="http://schemas.openxmlformats.org/drawingml/2006/table">
            <a:tbl>
              <a:tblPr/>
              <a:tblGrid>
                <a:gridCol w="6624736"/>
              </a:tblGrid>
              <a:tr h="1384683">
                <a:tc>
                  <a:txBody>
                    <a:bodyPr/>
                    <a:lstStyle/>
                    <a:p>
                      <a:pPr algn="ctr">
                        <a:lnSpc>
                          <a:spcPct val="115000"/>
                        </a:lnSpc>
                        <a:spcAft>
                          <a:spcPts val="0"/>
                        </a:spcAft>
                      </a:pPr>
                      <a:r>
                        <a:rPr lang="fr-FR" sz="1100" b="1" dirty="0">
                          <a:latin typeface="Calibri"/>
                          <a:ea typeface="Calibri"/>
                          <a:cs typeface="Times New Roman"/>
                        </a:rPr>
                        <a:t>MÉTHODES ET CAPACITÉS : </a:t>
                      </a:r>
                      <a:endParaRPr lang="fr-FR" sz="1100" dirty="0">
                        <a:latin typeface="Calibri"/>
                        <a:ea typeface="Calibri"/>
                        <a:cs typeface="Times New Roman"/>
                      </a:endParaRPr>
                    </a:p>
                    <a:p>
                      <a:pPr algn="ctr">
                        <a:lnSpc>
                          <a:spcPct val="115000"/>
                        </a:lnSpc>
                        <a:spcAft>
                          <a:spcPts val="0"/>
                        </a:spcAft>
                      </a:pPr>
                      <a:r>
                        <a:rPr lang="fr-FR" sz="1100" u="sng" dirty="0">
                          <a:latin typeface="Calibri"/>
                          <a:ea typeface="Calibri"/>
                          <a:cs typeface="Times New Roman"/>
                        </a:rPr>
                        <a:t>ANALYSER, INTERROGER, ADAPTER UNE DÉMARCHE RÉFLEXIVE :</a:t>
                      </a:r>
                      <a:endParaRPr lang="fr-FR" sz="1100" dirty="0">
                        <a:latin typeface="Calibri"/>
                        <a:ea typeface="Calibri"/>
                        <a:cs typeface="Times New Roman"/>
                      </a:endParaRPr>
                    </a:p>
                    <a:p>
                      <a:pPr algn="ctr">
                        <a:lnSpc>
                          <a:spcPct val="115000"/>
                        </a:lnSpc>
                        <a:spcAft>
                          <a:spcPts val="0"/>
                        </a:spcAft>
                      </a:pPr>
                      <a:r>
                        <a:rPr lang="fr-FR" sz="1200" b="1" i="1" dirty="0">
                          <a:solidFill>
                            <a:srgbClr val="000000"/>
                          </a:solidFill>
                          <a:latin typeface="Calibri"/>
                          <a:ea typeface="Calibri"/>
                          <a:cs typeface="Times New Roman"/>
                        </a:rPr>
                        <a:t>-Conduire une démarche réflexive et procéder à une analyse critique en confrontant des points de vue, différentes approches</a:t>
                      </a:r>
                      <a:endParaRPr lang="fr-FR" sz="1200" dirty="0">
                        <a:latin typeface="Calibri"/>
                        <a:ea typeface="Calibri"/>
                        <a:cs typeface="Times New Roman"/>
                      </a:endParaRPr>
                    </a:p>
                    <a:p>
                      <a:pPr algn="ctr">
                        <a:lnSpc>
                          <a:spcPct val="115000"/>
                        </a:lnSpc>
                        <a:spcAft>
                          <a:spcPts val="0"/>
                        </a:spcAft>
                      </a:pPr>
                      <a:r>
                        <a:rPr lang="fr-FR" sz="1200" u="sng" dirty="0">
                          <a:latin typeface="Calibri"/>
                          <a:ea typeface="Calibri"/>
                          <a:cs typeface="Times New Roman"/>
                        </a:rPr>
                        <a:t>SE DOCUMENTER : </a:t>
                      </a:r>
                      <a:endParaRPr lang="fr-FR" sz="1200" dirty="0">
                        <a:latin typeface="Calibri"/>
                        <a:ea typeface="Calibri"/>
                        <a:cs typeface="Times New Roman"/>
                      </a:endParaRPr>
                    </a:p>
                    <a:p>
                      <a:pPr algn="ctr">
                        <a:lnSpc>
                          <a:spcPct val="115000"/>
                        </a:lnSpc>
                        <a:spcAft>
                          <a:spcPts val="0"/>
                        </a:spcAft>
                      </a:pPr>
                      <a:r>
                        <a:rPr lang="fr-FR" sz="1200" b="1" dirty="0">
                          <a:latin typeface="Calibri"/>
                          <a:ea typeface="Calibri"/>
                          <a:cs typeface="Times New Roman"/>
                        </a:rPr>
                        <a:t>-Recherche de sources ou d’informations</a:t>
                      </a:r>
                      <a:endParaRPr lang="fr-FR" sz="1200" dirty="0">
                        <a:latin typeface="Calibri"/>
                        <a:ea typeface="Calibri"/>
                        <a:cs typeface="Times New Roman"/>
                      </a:endParaRPr>
                    </a:p>
                    <a:p>
                      <a:pPr algn="ctr">
                        <a:lnSpc>
                          <a:spcPct val="115000"/>
                        </a:lnSpc>
                        <a:spcAft>
                          <a:spcPts val="0"/>
                        </a:spcAft>
                      </a:pPr>
                      <a:r>
                        <a:rPr lang="fr-FR" sz="1200" b="1" dirty="0">
                          <a:solidFill>
                            <a:srgbClr val="000000"/>
                          </a:solidFill>
                          <a:latin typeface="Calibri"/>
                          <a:ea typeface="Calibri"/>
                          <a:cs typeface="Times New Roman"/>
                        </a:rPr>
                        <a:t>« </a:t>
                      </a:r>
                      <a:r>
                        <a:rPr lang="fr-FR" sz="1200" i="1" dirty="0">
                          <a:solidFill>
                            <a:srgbClr val="000000"/>
                          </a:solidFill>
                          <a:latin typeface="Calibri"/>
                          <a:ea typeface="Calibri"/>
                          <a:cs typeface="Times New Roman"/>
                        </a:rPr>
                        <a:t>JE ME POSE, J’ANALYSE, JE CONFRONTE ET J’AVANCE MES ARGUMENTS !»</a:t>
                      </a:r>
                      <a:endParaRPr lang="fr-FR" sz="1200" dirty="0">
                        <a:latin typeface="Calibri"/>
                        <a:ea typeface="Calibri"/>
                        <a:cs typeface="Times New Roman"/>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913">
                <a:tc>
                  <a:txBody>
                    <a:bodyPr/>
                    <a:lstStyle/>
                    <a:p>
                      <a:pPr algn="ctr">
                        <a:lnSpc>
                          <a:spcPct val="115000"/>
                        </a:lnSpc>
                        <a:spcAft>
                          <a:spcPts val="0"/>
                        </a:spcAft>
                      </a:pPr>
                      <a:r>
                        <a:rPr lang="fr-FR" sz="1200" dirty="0">
                          <a:latin typeface="Calibri"/>
                          <a:ea typeface="Calibri"/>
                          <a:cs typeface="Times New Roman"/>
                        </a:rPr>
                        <a:t>THÈME : AVANCÉES ET RECULS DES DÉMOCRATIES</a:t>
                      </a:r>
                    </a:p>
                    <a:p>
                      <a:pPr algn="ctr">
                        <a:lnSpc>
                          <a:spcPct val="115000"/>
                        </a:lnSpc>
                        <a:spcAft>
                          <a:spcPts val="0"/>
                        </a:spcAft>
                      </a:pPr>
                      <a:r>
                        <a:rPr lang="fr-FR" sz="1200" b="1" dirty="0">
                          <a:latin typeface="Calibri"/>
                          <a:ea typeface="Calibri"/>
                          <a:cs typeface="Times New Roman"/>
                        </a:rPr>
                        <a:t>« </a:t>
                      </a:r>
                      <a:r>
                        <a:rPr lang="fr-FR" sz="1200" b="1" i="1" u="sng" dirty="0">
                          <a:latin typeface="Calibri"/>
                          <a:ea typeface="Calibri"/>
                          <a:cs typeface="Times New Roman"/>
                        </a:rPr>
                        <a:t>CRISES ET FIN DE LA DÉMOCRATIE : LE CHILI DE 1970 À 1973</a:t>
                      </a:r>
                      <a:r>
                        <a:rPr lang="fr-FR" sz="1200" b="1" dirty="0" smtClean="0">
                          <a:latin typeface="Calibri"/>
                          <a:ea typeface="Calibri"/>
                          <a:cs typeface="Times New Roman"/>
                        </a:rPr>
                        <a:t>»</a:t>
                      </a:r>
                    </a:p>
                    <a:p>
                      <a:pPr algn="ctr">
                        <a:lnSpc>
                          <a:spcPct val="115000"/>
                        </a:lnSpc>
                        <a:spcAft>
                          <a:spcPts val="0"/>
                        </a:spcAft>
                      </a:pPr>
                      <a:endParaRPr lang="fr-FR" sz="1200" dirty="0">
                        <a:latin typeface="Calibri"/>
                        <a:ea typeface="Calibri"/>
                        <a:cs typeface="Times New Roman"/>
                      </a:endParaRPr>
                    </a:p>
                    <a:p>
                      <a:pPr algn="just">
                        <a:lnSpc>
                          <a:spcPct val="115000"/>
                        </a:lnSpc>
                        <a:spcAft>
                          <a:spcPts val="0"/>
                        </a:spcAft>
                      </a:pPr>
                      <a:r>
                        <a:rPr lang="fr-FR" sz="1200" dirty="0">
                          <a:latin typeface="Calibri"/>
                          <a:ea typeface="Calibri"/>
                          <a:cs typeface="Times New Roman"/>
                        </a:rPr>
                        <a:t>Après avoir consulté le corpus documentaire vous devez répondre à la problématique posée : « </a:t>
                      </a:r>
                      <a:r>
                        <a:rPr lang="fr-FR" sz="1200" i="1" dirty="0">
                          <a:latin typeface="Calibri"/>
                          <a:ea typeface="Calibri"/>
                          <a:cs typeface="Times New Roman"/>
                        </a:rPr>
                        <a:t>Comment expliquer le renversement d’Allende et de la démocratie au Chili en mille jours? »</a:t>
                      </a:r>
                      <a:endParaRPr lang="fr-FR" sz="1200" dirty="0">
                        <a:latin typeface="Calibri"/>
                        <a:ea typeface="Calibri"/>
                        <a:cs typeface="Times New Roman"/>
                      </a:endParaRPr>
                    </a:p>
                    <a:p>
                      <a:pPr algn="just">
                        <a:lnSpc>
                          <a:spcPct val="115000"/>
                        </a:lnSpc>
                        <a:spcAft>
                          <a:spcPts val="0"/>
                        </a:spcAft>
                      </a:pPr>
                      <a:r>
                        <a:rPr lang="fr-FR" sz="1200" dirty="0">
                          <a:latin typeface="Calibri"/>
                          <a:ea typeface="Calibri"/>
                          <a:cs typeface="Times New Roman"/>
                        </a:rPr>
                        <a:t>Vous devez </a:t>
                      </a:r>
                      <a:r>
                        <a:rPr lang="fr-FR" sz="1200" u="sng" dirty="0">
                          <a:latin typeface="Calibri"/>
                          <a:ea typeface="Calibri"/>
                          <a:cs typeface="Times New Roman"/>
                        </a:rPr>
                        <a:t>organiser, synthétiser et confronter</a:t>
                      </a:r>
                      <a:r>
                        <a:rPr lang="fr-FR" sz="1200" dirty="0">
                          <a:latin typeface="Calibri"/>
                          <a:ea typeface="Calibri"/>
                          <a:cs typeface="Times New Roman"/>
                        </a:rPr>
                        <a:t> les informations rencontrées, en proposer d’autres </a:t>
                      </a:r>
                      <a:r>
                        <a:rPr lang="fr-FR" sz="1200" u="sng" dirty="0">
                          <a:latin typeface="Calibri"/>
                          <a:ea typeface="Calibri"/>
                          <a:cs typeface="Times New Roman"/>
                        </a:rPr>
                        <a:t>en se documentant</a:t>
                      </a:r>
                      <a:r>
                        <a:rPr lang="fr-FR" sz="1200" dirty="0">
                          <a:latin typeface="Calibri"/>
                          <a:ea typeface="Calibri"/>
                          <a:cs typeface="Times New Roman"/>
                        </a:rPr>
                        <a:t>, et exercer votre </a:t>
                      </a:r>
                      <a:r>
                        <a:rPr lang="fr-FR" sz="1200" u="sng" dirty="0">
                          <a:latin typeface="Calibri"/>
                          <a:ea typeface="Calibri"/>
                          <a:cs typeface="Times New Roman"/>
                        </a:rPr>
                        <a:t>sens critique</a:t>
                      </a:r>
                      <a:r>
                        <a:rPr lang="fr-FR" sz="1200" dirty="0">
                          <a:latin typeface="Calibri"/>
                          <a:ea typeface="Calibri"/>
                          <a:cs typeface="Times New Roman"/>
                        </a:rPr>
                        <a:t>. Ces points seront évalués par l’enseignant. Il ne s’agit en aucun cas de rendre un travail exhaustif sur le thème proposé. Il s’agit de confronter des points de vue et d’argumenter une réponse écrite (peu importe la forme</a:t>
                      </a:r>
                      <a:r>
                        <a:rPr lang="fr-FR" sz="1200" dirty="0" smtClean="0">
                          <a:latin typeface="Calibri"/>
                          <a:ea typeface="Calibri"/>
                          <a:cs typeface="Times New Roman"/>
                        </a:rPr>
                        <a:t>).</a:t>
                      </a:r>
                    </a:p>
                    <a:p>
                      <a:pPr algn="just">
                        <a:lnSpc>
                          <a:spcPct val="115000"/>
                        </a:lnSpc>
                        <a:spcAft>
                          <a:spcPts val="0"/>
                        </a:spcAft>
                      </a:pPr>
                      <a:endParaRPr lang="fr-FR" sz="1200" dirty="0">
                        <a:latin typeface="Calibri"/>
                        <a:ea typeface="Calibri"/>
                        <a:cs typeface="Times New Roman"/>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1268">
                <a:tc>
                  <a:txBody>
                    <a:bodyPr/>
                    <a:lstStyle/>
                    <a:p>
                      <a:pPr algn="ctr">
                        <a:lnSpc>
                          <a:spcPct val="115000"/>
                        </a:lnSpc>
                        <a:spcAft>
                          <a:spcPts val="0"/>
                        </a:spcAft>
                      </a:pPr>
                      <a:r>
                        <a:rPr lang="fr-FR" sz="1100" b="1" dirty="0">
                          <a:latin typeface="Calibri"/>
                          <a:ea typeface="Calibri"/>
                          <a:cs typeface="Times New Roman"/>
                        </a:rPr>
                        <a:t>PROTOCOLE</a:t>
                      </a:r>
                      <a:endParaRPr lang="fr-FR" sz="1100" dirty="0">
                        <a:latin typeface="Calibri"/>
                        <a:ea typeface="Calibri"/>
                        <a:cs typeface="Times New Roman"/>
                      </a:endParaRPr>
                    </a:p>
                    <a:p>
                      <a:pPr algn="just">
                        <a:lnSpc>
                          <a:spcPct val="115000"/>
                        </a:lnSpc>
                        <a:spcAft>
                          <a:spcPts val="0"/>
                        </a:spcAft>
                      </a:pPr>
                      <a:r>
                        <a:rPr lang="fr-FR" sz="1100" b="1" dirty="0">
                          <a:latin typeface="Calibri"/>
                          <a:ea typeface="Calibri"/>
                          <a:cs typeface="Times New Roman"/>
                        </a:rPr>
                        <a:t> </a:t>
                      </a:r>
                      <a:r>
                        <a:rPr lang="fr-FR" sz="1200" b="1" dirty="0">
                          <a:latin typeface="Calibri"/>
                          <a:ea typeface="Calibri"/>
                          <a:cs typeface="Times New Roman"/>
                        </a:rPr>
                        <a:t>Vous pouvez demander à tout moment de l’aide à votre professeur. Ce dernier ramassera à la fin du temps imparti une production par groupe.</a:t>
                      </a:r>
                      <a:endParaRPr lang="fr-FR" sz="1200" dirty="0">
                        <a:latin typeface="Calibri"/>
                        <a:ea typeface="Calibri"/>
                        <a:cs typeface="Times New Roman"/>
                      </a:endParaRPr>
                    </a:p>
                    <a:p>
                      <a:pPr marL="342900" lvl="0" indent="-342900" algn="just">
                        <a:lnSpc>
                          <a:spcPct val="115000"/>
                        </a:lnSpc>
                        <a:spcAft>
                          <a:spcPts val="0"/>
                        </a:spcAft>
                        <a:buFont typeface="+mj-lt"/>
                        <a:buAutoNum type="arabicPeriod"/>
                      </a:pPr>
                      <a:r>
                        <a:rPr lang="fr-FR" sz="1200" b="1" dirty="0">
                          <a:latin typeface="Calibri"/>
                          <a:ea typeface="Calibri"/>
                          <a:cs typeface="Times New Roman"/>
                        </a:rPr>
                        <a:t>Constitution des groupes.</a:t>
                      </a:r>
                      <a:endParaRPr lang="fr-FR" sz="1200" dirty="0">
                        <a:latin typeface="Calibri"/>
                        <a:ea typeface="Calibri"/>
                        <a:cs typeface="Times New Roman"/>
                      </a:endParaRPr>
                    </a:p>
                    <a:p>
                      <a:pPr marL="342900" lvl="0" indent="-342900" algn="just">
                        <a:lnSpc>
                          <a:spcPct val="115000"/>
                        </a:lnSpc>
                        <a:spcAft>
                          <a:spcPts val="0"/>
                        </a:spcAft>
                        <a:buFont typeface="+mj-lt"/>
                        <a:buAutoNum type="arabicPeriod"/>
                      </a:pPr>
                      <a:r>
                        <a:rPr lang="fr-FR" sz="1200" b="1" dirty="0">
                          <a:latin typeface="Calibri"/>
                          <a:ea typeface="Calibri"/>
                          <a:cs typeface="Times New Roman"/>
                        </a:rPr>
                        <a:t>Appropriation du corpus documentaire et mise en place des premières stratégies.</a:t>
                      </a:r>
                      <a:endParaRPr lang="fr-FR" sz="1200" dirty="0">
                        <a:latin typeface="Calibri"/>
                        <a:ea typeface="Calibri"/>
                        <a:cs typeface="Times New Roman"/>
                      </a:endParaRPr>
                    </a:p>
                    <a:p>
                      <a:pPr marL="342900" lvl="0" indent="-342900" algn="just">
                        <a:lnSpc>
                          <a:spcPct val="115000"/>
                        </a:lnSpc>
                        <a:spcAft>
                          <a:spcPts val="0"/>
                        </a:spcAft>
                        <a:buFont typeface="+mj-lt"/>
                        <a:buAutoNum type="arabicPeriod"/>
                      </a:pPr>
                      <a:r>
                        <a:rPr lang="fr-FR" sz="1200" b="1" dirty="0">
                          <a:latin typeface="Calibri"/>
                          <a:ea typeface="Calibri"/>
                          <a:cs typeface="Times New Roman"/>
                        </a:rPr>
                        <a:t>Recherche en autonomie et élaboration d’une réponse. Vous pouvez être accompagné du professeur documentaliste (il disposera du corpus et aura en amont trié des ressources utiles). Il pourra aussi vous guider sur le questionnement des sources, leur pertinence </a:t>
                      </a:r>
                      <a:r>
                        <a:rPr lang="fr-FR" sz="1200" b="1" dirty="0" err="1">
                          <a:latin typeface="Calibri"/>
                          <a:ea typeface="Calibri"/>
                          <a:cs typeface="Times New Roman"/>
                        </a:rPr>
                        <a:t>etc</a:t>
                      </a:r>
                      <a:r>
                        <a:rPr lang="fr-FR" sz="1200" b="1" dirty="0">
                          <a:latin typeface="Calibri"/>
                          <a:ea typeface="Calibri"/>
                          <a:cs typeface="Times New Roman"/>
                        </a:rPr>
                        <a:t>…</a:t>
                      </a:r>
                      <a:endParaRPr lang="fr-FR" sz="1200" dirty="0">
                        <a:latin typeface="Calibri"/>
                        <a:ea typeface="Calibri"/>
                        <a:cs typeface="Times New Roman"/>
                      </a:endParaRPr>
                    </a:p>
                    <a:p>
                      <a:pPr marL="342900" lvl="0" indent="-342900" algn="just">
                        <a:lnSpc>
                          <a:spcPct val="115000"/>
                        </a:lnSpc>
                        <a:spcAft>
                          <a:spcPts val="0"/>
                        </a:spcAft>
                        <a:buFont typeface="+mj-lt"/>
                        <a:buAutoNum type="arabicPeriod"/>
                      </a:pPr>
                      <a:r>
                        <a:rPr lang="fr-FR" sz="1200" b="1" dirty="0">
                          <a:latin typeface="Calibri"/>
                          <a:ea typeface="Calibri"/>
                          <a:cs typeface="Times New Roman"/>
                        </a:rPr>
                        <a:t>Remise des productions à la fin de la troisième heure sous la forme écrite de votre choix.</a:t>
                      </a:r>
                      <a:endParaRPr lang="fr-FR" sz="1200" dirty="0">
                        <a:latin typeface="Calibri"/>
                        <a:ea typeface="Calibri"/>
                        <a:cs typeface="Times New Roman"/>
                      </a:endParaRPr>
                    </a:p>
                    <a:p>
                      <a:pPr marL="342900" lvl="0" indent="-342900" algn="just">
                        <a:lnSpc>
                          <a:spcPct val="115000"/>
                        </a:lnSpc>
                        <a:spcAft>
                          <a:spcPts val="0"/>
                        </a:spcAft>
                        <a:buFont typeface="+mj-lt"/>
                        <a:buAutoNum type="arabicPeriod"/>
                      </a:pPr>
                      <a:r>
                        <a:rPr lang="fr-FR" sz="1200" b="1" dirty="0">
                          <a:latin typeface="Calibri"/>
                          <a:ea typeface="Calibri"/>
                          <a:cs typeface="Times New Roman"/>
                        </a:rPr>
                        <a:t>Communication des résultats au début de la 4</a:t>
                      </a:r>
                      <a:r>
                        <a:rPr lang="fr-FR" sz="1200" b="1" baseline="30000" dirty="0">
                          <a:latin typeface="Calibri"/>
                          <a:ea typeface="Calibri"/>
                          <a:cs typeface="Times New Roman"/>
                        </a:rPr>
                        <a:t>ème</a:t>
                      </a:r>
                      <a:r>
                        <a:rPr lang="fr-FR" sz="1200" b="1" dirty="0">
                          <a:latin typeface="Calibri"/>
                          <a:ea typeface="Calibri"/>
                          <a:cs typeface="Times New Roman"/>
                        </a:rPr>
                        <a:t> heure. Elaboration en commun d’une trace écrite sous forme de carte mentale.</a:t>
                      </a:r>
                      <a:endParaRPr lang="fr-FR" sz="1200" dirty="0">
                        <a:latin typeface="Calibri"/>
                        <a:ea typeface="Calibri"/>
                        <a:cs typeface="Times New Roman"/>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076">
                <a:tc>
                  <a:txBody>
                    <a:bodyPr/>
                    <a:lstStyle/>
                    <a:p>
                      <a:pPr algn="ctr">
                        <a:spcAft>
                          <a:spcPts val="0"/>
                        </a:spcAft>
                      </a:pPr>
                      <a:r>
                        <a:rPr lang="fr-FR" sz="900" b="1" dirty="0">
                          <a:latin typeface="Calibri"/>
                          <a:ea typeface="Calibri"/>
                          <a:cs typeface="Times New Roman"/>
                        </a:rPr>
                        <a:t>TEMPS : </a:t>
                      </a:r>
                      <a:r>
                        <a:rPr lang="fr-FR" sz="900" b="1" dirty="0" smtClean="0">
                          <a:latin typeface="Calibri"/>
                          <a:ea typeface="Calibri"/>
                          <a:cs typeface="Times New Roman"/>
                        </a:rPr>
                        <a:t>4H</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ZoneTexte 12"/>
          <p:cNvSpPr txBox="1"/>
          <p:nvPr/>
        </p:nvSpPr>
        <p:spPr>
          <a:xfrm>
            <a:off x="7524328" y="4149080"/>
            <a:ext cx="1368152"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b="1" dirty="0" smtClean="0">
                <a:solidFill>
                  <a:srgbClr val="002060"/>
                </a:solidFill>
              </a:rPr>
              <a:t>APPROPRIATION</a:t>
            </a:r>
            <a:endParaRPr lang="fr-FR" sz="1200" b="1" dirty="0">
              <a:solidFill>
                <a:srgbClr val="002060"/>
              </a:solidFill>
            </a:endParaRPr>
          </a:p>
        </p:txBody>
      </p:sp>
      <p:sp>
        <p:nvSpPr>
          <p:cNvPr id="15" name="ZoneTexte 14"/>
          <p:cNvSpPr txBox="1"/>
          <p:nvPr/>
        </p:nvSpPr>
        <p:spPr>
          <a:xfrm>
            <a:off x="7524328" y="4437112"/>
            <a:ext cx="13681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b="1" dirty="0" smtClean="0">
                <a:solidFill>
                  <a:srgbClr val="002060"/>
                </a:solidFill>
              </a:rPr>
              <a:t>RECHERCHE EN AUTONOMIE</a:t>
            </a:r>
            <a:endParaRPr lang="fr-FR" sz="1200" b="1" dirty="0">
              <a:solidFill>
                <a:srgbClr val="002060"/>
              </a:solidFill>
            </a:endParaRPr>
          </a:p>
        </p:txBody>
      </p:sp>
      <p:sp>
        <p:nvSpPr>
          <p:cNvPr id="16" name="ZoneTexte 15"/>
          <p:cNvSpPr txBox="1"/>
          <p:nvPr/>
        </p:nvSpPr>
        <p:spPr>
          <a:xfrm>
            <a:off x="7524328" y="4869160"/>
            <a:ext cx="13681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b="1" dirty="0" smtClean="0">
                <a:solidFill>
                  <a:srgbClr val="002060"/>
                </a:solidFill>
              </a:rPr>
              <a:t>ELABORATION D’UNE REPONSE</a:t>
            </a:r>
            <a:endParaRPr lang="fr-FR" sz="1200" b="1" dirty="0">
              <a:solidFill>
                <a:srgbClr val="002060"/>
              </a:solidFill>
            </a:endParaRPr>
          </a:p>
        </p:txBody>
      </p:sp>
      <p:sp>
        <p:nvSpPr>
          <p:cNvPr id="17" name="ZoneTexte 16"/>
          <p:cNvSpPr txBox="1"/>
          <p:nvPr/>
        </p:nvSpPr>
        <p:spPr>
          <a:xfrm>
            <a:off x="7524328" y="5517232"/>
            <a:ext cx="13681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b="1" dirty="0" smtClean="0">
                <a:solidFill>
                  <a:srgbClr val="002060"/>
                </a:solidFill>
              </a:rPr>
              <a:t>COMMUNICATION DES RESULTATS</a:t>
            </a:r>
            <a:endParaRPr lang="fr-FR" sz="1200" b="1" dirty="0">
              <a:solidFill>
                <a:srgbClr val="002060"/>
              </a:solidFill>
            </a:endParaRPr>
          </a:p>
        </p:txBody>
      </p:sp>
      <p:sp>
        <p:nvSpPr>
          <p:cNvPr id="18" name="ZoneTexte 17"/>
          <p:cNvSpPr txBox="1"/>
          <p:nvPr/>
        </p:nvSpPr>
        <p:spPr>
          <a:xfrm>
            <a:off x="7596336" y="1340768"/>
            <a:ext cx="1296144" cy="738664"/>
          </a:xfrm>
          <a:prstGeom prst="rect">
            <a:avLst/>
          </a:prstGeom>
          <a:noFill/>
          <a:ln>
            <a:solidFill>
              <a:srgbClr val="FF0000"/>
            </a:solidFill>
          </a:ln>
        </p:spPr>
        <p:txBody>
          <a:bodyPr wrap="square" rtlCol="0">
            <a:spAutoFit/>
          </a:bodyPr>
          <a:lstStyle/>
          <a:p>
            <a:pPr algn="ctr"/>
            <a:r>
              <a:rPr lang="fr-FR" sz="1400" dirty="0" smtClean="0"/>
              <a:t>Les compétences travaillées</a:t>
            </a:r>
            <a:endParaRPr lang="fr-FR" sz="1400" dirty="0">
              <a:solidFill>
                <a:srgbClr val="002060"/>
              </a:solidFill>
            </a:endParaRPr>
          </a:p>
        </p:txBody>
      </p:sp>
      <p:sp>
        <p:nvSpPr>
          <p:cNvPr id="19" name="Rectangle à coins arrondis 18"/>
          <p:cNvSpPr/>
          <p:nvPr/>
        </p:nvSpPr>
        <p:spPr>
          <a:xfrm>
            <a:off x="1043608" y="0"/>
            <a:ext cx="6480720" cy="15567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a:off x="7524328" y="404664"/>
            <a:ext cx="576064" cy="936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467544"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0070C0"/>
                </a:solidFill>
                <a:effectLst/>
                <a:uLnTx/>
                <a:uFillTx/>
                <a:latin typeface="+mj-lt"/>
                <a:ea typeface="+mj-ea"/>
                <a:cs typeface="+mj-cs"/>
              </a:rPr>
              <a:t>Étape 2</a:t>
            </a:r>
            <a:endParaRPr kumimoji="0" lang="fr-FR"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ZoneTexte 12"/>
          <p:cNvSpPr txBox="1"/>
          <p:nvPr/>
        </p:nvSpPr>
        <p:spPr>
          <a:xfrm>
            <a:off x="899592" y="1052736"/>
            <a:ext cx="7344816" cy="4524315"/>
          </a:xfrm>
          <a:prstGeom prst="rect">
            <a:avLst/>
          </a:prstGeom>
          <a:noFill/>
        </p:spPr>
        <p:txBody>
          <a:bodyPr wrap="square" rtlCol="0">
            <a:spAutoFit/>
          </a:bodyPr>
          <a:lstStyle/>
          <a:p>
            <a:pPr algn="just"/>
            <a:r>
              <a:rPr lang="fr-FR" sz="3600" dirty="0" smtClean="0">
                <a:solidFill>
                  <a:srgbClr val="0070C0"/>
                </a:solidFill>
              </a:rPr>
              <a:t>Approfondissement du travail, premières recherches (au CDI ou en classe), organisation des idées et confrontation des documents.</a:t>
            </a:r>
          </a:p>
          <a:p>
            <a:pPr algn="just"/>
            <a:endParaRPr lang="fr-FR" sz="3600" dirty="0" smtClean="0">
              <a:solidFill>
                <a:srgbClr val="0070C0"/>
              </a:solidFill>
            </a:endParaRPr>
          </a:p>
          <a:p>
            <a:pPr algn="just"/>
            <a:r>
              <a:rPr lang="fr-FR" sz="3600" dirty="0" smtClean="0">
                <a:solidFill>
                  <a:srgbClr val="0070C0"/>
                </a:solidFill>
              </a:rPr>
              <a:t>→Possibilité d’aller en classe entière ou par groupes au CDI…</a:t>
            </a:r>
          </a:p>
          <a:p>
            <a:pPr algn="just"/>
            <a:endParaRPr lang="fr-FR" sz="3600" dirty="0" smtClean="0">
              <a:solidFill>
                <a:srgbClr val="0070C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467544"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0070C0"/>
                </a:solidFill>
                <a:effectLst/>
                <a:uLnTx/>
                <a:uFillTx/>
                <a:latin typeface="+mj-lt"/>
                <a:ea typeface="+mj-ea"/>
                <a:cs typeface="+mj-cs"/>
              </a:rPr>
              <a:t>Étape 3</a:t>
            </a:r>
            <a:endParaRPr kumimoji="0" lang="fr-FR"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ZoneTexte 12"/>
          <p:cNvSpPr txBox="1"/>
          <p:nvPr/>
        </p:nvSpPr>
        <p:spPr>
          <a:xfrm>
            <a:off x="899592" y="1052736"/>
            <a:ext cx="7344816" cy="3970318"/>
          </a:xfrm>
          <a:prstGeom prst="rect">
            <a:avLst/>
          </a:prstGeom>
          <a:noFill/>
        </p:spPr>
        <p:txBody>
          <a:bodyPr wrap="square" rtlCol="0">
            <a:spAutoFit/>
          </a:bodyPr>
          <a:lstStyle/>
          <a:p>
            <a:pPr algn="just"/>
            <a:r>
              <a:rPr lang="fr-FR" sz="3600" dirty="0" smtClean="0">
                <a:solidFill>
                  <a:srgbClr val="0070C0"/>
                </a:solidFill>
              </a:rPr>
              <a:t>Elaboration de la réponse (écrite, forme à choisir), remise des travaux à la fin de la 3</a:t>
            </a:r>
            <a:r>
              <a:rPr lang="fr-FR" sz="3600" baseline="30000" dirty="0" smtClean="0">
                <a:solidFill>
                  <a:srgbClr val="0070C0"/>
                </a:solidFill>
              </a:rPr>
              <a:t>ème</a:t>
            </a:r>
            <a:r>
              <a:rPr lang="fr-FR" sz="3600" dirty="0" smtClean="0">
                <a:solidFill>
                  <a:srgbClr val="0070C0"/>
                </a:solidFill>
              </a:rPr>
              <a:t> heure.</a:t>
            </a:r>
          </a:p>
          <a:p>
            <a:pPr algn="just"/>
            <a:endParaRPr lang="fr-FR" sz="3600" dirty="0" smtClean="0">
              <a:solidFill>
                <a:srgbClr val="0070C0"/>
              </a:solidFill>
            </a:endParaRPr>
          </a:p>
          <a:p>
            <a:pPr algn="just"/>
            <a:r>
              <a:rPr lang="fr-FR" sz="3600" dirty="0" smtClean="0">
                <a:solidFill>
                  <a:srgbClr val="0070C0"/>
                </a:solidFill>
              </a:rPr>
              <a:t>→Possibilité d’aller en classe entière ou par groupes au CDI…</a:t>
            </a:r>
          </a:p>
          <a:p>
            <a:pPr algn="just"/>
            <a:endParaRPr lang="fr-FR" sz="3600" dirty="0" smtClean="0">
              <a:solidFill>
                <a:srgbClr val="0070C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467544"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0070C0"/>
                </a:solidFill>
                <a:effectLst/>
                <a:uLnTx/>
                <a:uFillTx/>
                <a:latin typeface="+mj-lt"/>
                <a:ea typeface="+mj-ea"/>
                <a:cs typeface="+mj-cs"/>
              </a:rPr>
              <a:t>Étape 4</a:t>
            </a:r>
            <a:endParaRPr kumimoji="0" lang="fr-FR"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ZoneTexte 12"/>
          <p:cNvSpPr txBox="1"/>
          <p:nvPr/>
        </p:nvSpPr>
        <p:spPr>
          <a:xfrm>
            <a:off x="899592" y="1052736"/>
            <a:ext cx="7704856" cy="5078313"/>
          </a:xfrm>
          <a:prstGeom prst="rect">
            <a:avLst/>
          </a:prstGeom>
          <a:noFill/>
        </p:spPr>
        <p:txBody>
          <a:bodyPr wrap="square" rtlCol="0">
            <a:spAutoFit/>
          </a:bodyPr>
          <a:lstStyle/>
          <a:p>
            <a:pPr algn="just"/>
            <a:r>
              <a:rPr lang="fr-FR" sz="3600" dirty="0" smtClean="0">
                <a:solidFill>
                  <a:srgbClr val="0070C0"/>
                </a:solidFill>
              </a:rPr>
              <a:t>Communication des résultats. Elaboration d’une carte mentale commune.</a:t>
            </a:r>
          </a:p>
          <a:p>
            <a:pPr algn="just"/>
            <a:endParaRPr lang="fr-FR" sz="3600" dirty="0" smtClean="0">
              <a:solidFill>
                <a:srgbClr val="0070C0"/>
              </a:solidFill>
            </a:endParaRPr>
          </a:p>
          <a:p>
            <a:pPr algn="just"/>
            <a:r>
              <a:rPr lang="fr-FR" sz="3600" dirty="0" smtClean="0">
                <a:solidFill>
                  <a:srgbClr val="0070C0"/>
                </a:solidFill>
              </a:rPr>
              <a:t>→Possibilité d’utiliser la tablette avec simple </a:t>
            </a:r>
            <a:r>
              <a:rPr lang="fr-FR" sz="3600" dirty="0" err="1" smtClean="0">
                <a:solidFill>
                  <a:srgbClr val="0070C0"/>
                </a:solidFill>
              </a:rPr>
              <a:t>mind</a:t>
            </a:r>
            <a:r>
              <a:rPr lang="fr-FR" sz="3600" dirty="0" smtClean="0">
                <a:solidFill>
                  <a:srgbClr val="0070C0"/>
                </a:solidFill>
              </a:rPr>
              <a:t>+; </a:t>
            </a:r>
            <a:r>
              <a:rPr lang="fr-FR" sz="3600" dirty="0" err="1" smtClean="0">
                <a:solidFill>
                  <a:srgbClr val="0070C0"/>
                </a:solidFill>
              </a:rPr>
              <a:t>connected</a:t>
            </a:r>
            <a:r>
              <a:rPr lang="fr-FR" sz="3600" dirty="0" smtClean="0">
                <a:solidFill>
                  <a:srgbClr val="0070C0"/>
                </a:solidFill>
              </a:rPr>
              <a:t> </a:t>
            </a:r>
            <a:r>
              <a:rPr lang="fr-FR" sz="3600" dirty="0" err="1" smtClean="0">
                <a:solidFill>
                  <a:srgbClr val="0070C0"/>
                </a:solidFill>
              </a:rPr>
              <a:t>mind</a:t>
            </a:r>
            <a:r>
              <a:rPr lang="fr-FR" sz="3600" dirty="0" smtClean="0">
                <a:solidFill>
                  <a:srgbClr val="0070C0"/>
                </a:solidFill>
              </a:rPr>
              <a:t> ou </a:t>
            </a:r>
            <a:r>
              <a:rPr lang="fr-FR" sz="3600" dirty="0" err="1" smtClean="0">
                <a:solidFill>
                  <a:srgbClr val="0070C0"/>
                </a:solidFill>
              </a:rPr>
              <a:t>mindnote</a:t>
            </a:r>
            <a:r>
              <a:rPr lang="fr-FR" sz="3600" dirty="0" smtClean="0">
                <a:solidFill>
                  <a:srgbClr val="0070C0"/>
                </a:solidFill>
              </a:rPr>
              <a:t> pour réaliser une carte mentale commune.</a:t>
            </a:r>
          </a:p>
          <a:p>
            <a:pPr algn="just"/>
            <a:endParaRPr lang="fr-FR" sz="3600" dirty="0" smtClean="0">
              <a:solidFill>
                <a:srgbClr val="0070C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467544"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0070C0"/>
                </a:solidFill>
                <a:effectLst/>
                <a:uLnTx/>
                <a:uFillTx/>
                <a:latin typeface="+mj-lt"/>
                <a:ea typeface="+mj-ea"/>
                <a:cs typeface="+mj-cs"/>
              </a:rPr>
              <a:t>Carte mentale (trace écrite)</a:t>
            </a:r>
            <a:endParaRPr kumimoji="0" lang="fr-FR"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5" name="Ellipse 14"/>
          <p:cNvSpPr/>
          <p:nvPr/>
        </p:nvSpPr>
        <p:spPr>
          <a:xfrm>
            <a:off x="3419872" y="2708920"/>
            <a:ext cx="2808312" cy="936104"/>
          </a:xfrm>
          <a:prstGeom prst="ellipse">
            <a:avLst/>
          </a:prstGeom>
          <a:solidFill>
            <a:schemeClr val="bg1">
              <a:lumMod val="95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3851920" y="2780928"/>
            <a:ext cx="2088232" cy="646331"/>
          </a:xfrm>
          <a:prstGeom prst="rect">
            <a:avLst/>
          </a:prstGeom>
          <a:noFill/>
        </p:spPr>
        <p:txBody>
          <a:bodyPr wrap="square" rtlCol="0">
            <a:spAutoFit/>
          </a:bodyPr>
          <a:lstStyle/>
          <a:p>
            <a:r>
              <a:rPr lang="fr-FR" b="1" dirty="0" smtClean="0">
                <a:solidFill>
                  <a:schemeClr val="tx1">
                    <a:lumMod val="75000"/>
                    <a:lumOff val="25000"/>
                  </a:schemeClr>
                </a:solidFill>
              </a:rPr>
              <a:t>Renversement de la démocratie au Chili</a:t>
            </a:r>
            <a:endParaRPr lang="fr-FR" b="1" dirty="0">
              <a:solidFill>
                <a:schemeClr val="tx1">
                  <a:lumMod val="75000"/>
                  <a:lumOff val="25000"/>
                </a:schemeClr>
              </a:solidFill>
            </a:endParaRPr>
          </a:p>
        </p:txBody>
      </p:sp>
      <p:sp>
        <p:nvSpPr>
          <p:cNvPr id="18" name="ZoneTexte 17"/>
          <p:cNvSpPr txBox="1"/>
          <p:nvPr/>
        </p:nvSpPr>
        <p:spPr>
          <a:xfrm>
            <a:off x="6660232" y="1484784"/>
            <a:ext cx="2016224" cy="2185214"/>
          </a:xfrm>
          <a:prstGeom prst="rect">
            <a:avLst/>
          </a:prstGeom>
          <a:noFill/>
        </p:spPr>
        <p:txBody>
          <a:bodyPr wrap="square" rtlCol="0">
            <a:spAutoFit/>
          </a:bodyPr>
          <a:lstStyle/>
          <a:p>
            <a:pPr algn="ctr"/>
            <a:r>
              <a:rPr lang="fr-FR" sz="1400" b="1" dirty="0" smtClean="0">
                <a:solidFill>
                  <a:srgbClr val="FF0000"/>
                </a:solidFill>
              </a:rPr>
              <a:t>Intervention des Etats-Unis:</a:t>
            </a:r>
          </a:p>
          <a:p>
            <a:pPr>
              <a:buFont typeface="Wingdings" pitchFamily="2" charset="2"/>
              <a:buChar char="ü"/>
            </a:pPr>
            <a:r>
              <a:rPr lang="fr-FR" sz="1000" b="1" dirty="0" smtClean="0">
                <a:solidFill>
                  <a:srgbClr val="FF0000"/>
                </a:solidFill>
              </a:rPr>
              <a:t>Liens avec l’armée </a:t>
            </a:r>
            <a:r>
              <a:rPr lang="fr-FR" sz="1000" dirty="0" smtClean="0">
                <a:solidFill>
                  <a:srgbClr val="FF0000"/>
                </a:solidFill>
              </a:rPr>
              <a:t>(école des Amériques)</a:t>
            </a:r>
          </a:p>
          <a:p>
            <a:pPr>
              <a:buFont typeface="Wingdings" pitchFamily="2" charset="2"/>
              <a:buChar char="ü"/>
            </a:pPr>
            <a:r>
              <a:rPr lang="fr-FR" sz="1000" b="1" dirty="0" smtClean="0">
                <a:solidFill>
                  <a:srgbClr val="FF0000"/>
                </a:solidFill>
              </a:rPr>
              <a:t>Quarantaine économique (</a:t>
            </a:r>
            <a:r>
              <a:rPr lang="fr-FR" sz="1000" dirty="0" smtClean="0">
                <a:solidFill>
                  <a:srgbClr val="FF0000"/>
                </a:solidFill>
              </a:rPr>
              <a:t>crédits coupés, attaque cours du cuivre, interdiction d’exporter pièces de rechange…)</a:t>
            </a:r>
          </a:p>
          <a:p>
            <a:pPr>
              <a:buFont typeface="Wingdings" pitchFamily="2" charset="2"/>
              <a:buChar char="ü"/>
            </a:pPr>
            <a:r>
              <a:rPr lang="fr-FR" sz="1000" b="1" dirty="0" smtClean="0">
                <a:solidFill>
                  <a:srgbClr val="FF0000"/>
                </a:solidFill>
              </a:rPr>
              <a:t>Soutien de la presse d’opposition (</a:t>
            </a:r>
            <a:r>
              <a:rPr lang="fr-FR" sz="1000" dirty="0" err="1" smtClean="0">
                <a:solidFill>
                  <a:srgbClr val="FF0000"/>
                </a:solidFill>
              </a:rPr>
              <a:t>Mercurio</a:t>
            </a:r>
            <a:r>
              <a:rPr lang="fr-FR" sz="1000" dirty="0" smtClean="0">
                <a:solidFill>
                  <a:srgbClr val="FF0000"/>
                </a:solidFill>
              </a:rPr>
              <a:t>)</a:t>
            </a:r>
          </a:p>
          <a:p>
            <a:pPr>
              <a:buFont typeface="Wingdings" pitchFamily="2" charset="2"/>
              <a:buChar char="ü"/>
            </a:pPr>
            <a:r>
              <a:rPr lang="fr-FR" sz="1000" b="1" dirty="0" smtClean="0">
                <a:solidFill>
                  <a:srgbClr val="FF0000"/>
                </a:solidFill>
              </a:rPr>
              <a:t>Rôle de la CIA (ITT)</a:t>
            </a:r>
          </a:p>
          <a:p>
            <a:endParaRPr lang="fr-FR" dirty="0"/>
          </a:p>
        </p:txBody>
      </p:sp>
      <p:sp>
        <p:nvSpPr>
          <p:cNvPr id="19" name="Nuage 18"/>
          <p:cNvSpPr/>
          <p:nvPr/>
        </p:nvSpPr>
        <p:spPr>
          <a:xfrm>
            <a:off x="6372200" y="980728"/>
            <a:ext cx="2520280" cy="2664296"/>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p:nvPr/>
        </p:nvCxnSpPr>
        <p:spPr>
          <a:xfrm flipH="1">
            <a:off x="5796136" y="1844824"/>
            <a:ext cx="792088" cy="1008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Nuage 23"/>
          <p:cNvSpPr/>
          <p:nvPr/>
        </p:nvSpPr>
        <p:spPr>
          <a:xfrm>
            <a:off x="755576" y="1052736"/>
            <a:ext cx="2448272" cy="2376264"/>
          </a:xfrm>
          <a:prstGeom prst="cloud">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043608" y="1556792"/>
            <a:ext cx="2016224" cy="1631216"/>
          </a:xfrm>
          <a:prstGeom prst="rect">
            <a:avLst/>
          </a:prstGeom>
          <a:noFill/>
        </p:spPr>
        <p:txBody>
          <a:bodyPr wrap="square" rtlCol="0">
            <a:spAutoFit/>
          </a:bodyPr>
          <a:lstStyle/>
          <a:p>
            <a:pPr algn="ctr"/>
            <a:r>
              <a:rPr lang="fr-FR" sz="1400" b="1" dirty="0" smtClean="0">
                <a:solidFill>
                  <a:srgbClr val="006600"/>
                </a:solidFill>
              </a:rPr>
              <a:t>Graves problèmes économiques (échec voie vers le socialisme):</a:t>
            </a:r>
          </a:p>
          <a:p>
            <a:pPr>
              <a:buFont typeface="Wingdings" pitchFamily="2" charset="2"/>
              <a:buChar char="ü"/>
            </a:pPr>
            <a:r>
              <a:rPr lang="fr-FR" sz="1000" b="1" dirty="0" smtClean="0">
                <a:solidFill>
                  <a:srgbClr val="006600"/>
                </a:solidFill>
              </a:rPr>
              <a:t>Chute croissance économique</a:t>
            </a:r>
            <a:endParaRPr lang="fr-FR" sz="1000" dirty="0" smtClean="0">
              <a:solidFill>
                <a:srgbClr val="006600"/>
              </a:solidFill>
            </a:endParaRPr>
          </a:p>
          <a:p>
            <a:pPr>
              <a:buFont typeface="Wingdings" pitchFamily="2" charset="2"/>
              <a:buChar char="ü"/>
            </a:pPr>
            <a:r>
              <a:rPr lang="fr-FR" sz="1000" b="1" dirty="0" smtClean="0">
                <a:solidFill>
                  <a:srgbClr val="006600"/>
                </a:solidFill>
              </a:rPr>
              <a:t>Déficit public</a:t>
            </a:r>
            <a:endParaRPr lang="fr-FR" sz="1000" dirty="0" smtClean="0">
              <a:solidFill>
                <a:srgbClr val="006600"/>
              </a:solidFill>
            </a:endParaRPr>
          </a:p>
          <a:p>
            <a:pPr>
              <a:buFont typeface="Wingdings" pitchFamily="2" charset="2"/>
              <a:buChar char="ü"/>
            </a:pPr>
            <a:r>
              <a:rPr lang="fr-FR" sz="1000" b="1" dirty="0" smtClean="0">
                <a:solidFill>
                  <a:srgbClr val="006600"/>
                </a:solidFill>
              </a:rPr>
              <a:t>Effondrement des exportations</a:t>
            </a:r>
            <a:endParaRPr lang="fr-FR" sz="1000" dirty="0" smtClean="0">
              <a:solidFill>
                <a:srgbClr val="006600"/>
              </a:solidFill>
            </a:endParaRPr>
          </a:p>
          <a:p>
            <a:pPr>
              <a:buFont typeface="Wingdings" pitchFamily="2" charset="2"/>
              <a:buChar char="ü"/>
            </a:pPr>
            <a:r>
              <a:rPr lang="fr-FR" sz="1000" b="1" dirty="0" smtClean="0">
                <a:solidFill>
                  <a:srgbClr val="006600"/>
                </a:solidFill>
              </a:rPr>
              <a:t>Inflation galopante</a:t>
            </a:r>
          </a:p>
          <a:p>
            <a:endParaRPr lang="fr-FR" dirty="0"/>
          </a:p>
        </p:txBody>
      </p:sp>
      <p:cxnSp>
        <p:nvCxnSpPr>
          <p:cNvPr id="26" name="Connecteur droit 25"/>
          <p:cNvCxnSpPr/>
          <p:nvPr/>
        </p:nvCxnSpPr>
        <p:spPr>
          <a:xfrm flipH="1" flipV="1">
            <a:off x="3059832" y="1988840"/>
            <a:ext cx="936104" cy="79208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31" name="Nuage 30"/>
          <p:cNvSpPr/>
          <p:nvPr/>
        </p:nvSpPr>
        <p:spPr>
          <a:xfrm>
            <a:off x="611560" y="3645024"/>
            <a:ext cx="2376264" cy="2232248"/>
          </a:xfrm>
          <a:prstGeom prst="cloud">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827584" y="4077072"/>
            <a:ext cx="2016224" cy="1661993"/>
          </a:xfrm>
          <a:prstGeom prst="rect">
            <a:avLst/>
          </a:prstGeom>
          <a:noFill/>
        </p:spPr>
        <p:txBody>
          <a:bodyPr wrap="square" rtlCol="0">
            <a:spAutoFit/>
          </a:bodyPr>
          <a:lstStyle/>
          <a:p>
            <a:pPr algn="ctr"/>
            <a:r>
              <a:rPr lang="fr-FR" sz="1400" b="1" dirty="0" smtClean="0">
                <a:solidFill>
                  <a:srgbClr val="7030A0"/>
                </a:solidFill>
              </a:rPr>
              <a:t>Contestations sociales</a:t>
            </a:r>
          </a:p>
          <a:p>
            <a:pPr>
              <a:buFont typeface="Wingdings" pitchFamily="2" charset="2"/>
              <a:buChar char="ü"/>
            </a:pPr>
            <a:r>
              <a:rPr lang="fr-FR" sz="1000" b="1" dirty="0" smtClean="0">
                <a:solidFill>
                  <a:srgbClr val="7030A0"/>
                </a:solidFill>
              </a:rPr>
              <a:t>Grèves (camionneurs, mineurs, petits patrons, commerces…)</a:t>
            </a:r>
            <a:endParaRPr lang="fr-FR" sz="1000" dirty="0" smtClean="0">
              <a:solidFill>
                <a:srgbClr val="7030A0"/>
              </a:solidFill>
            </a:endParaRPr>
          </a:p>
          <a:p>
            <a:pPr>
              <a:buFont typeface="Wingdings" pitchFamily="2" charset="2"/>
              <a:buChar char="ü"/>
            </a:pPr>
            <a:r>
              <a:rPr lang="fr-FR" sz="1000" b="1" dirty="0" smtClean="0">
                <a:solidFill>
                  <a:srgbClr val="7030A0"/>
                </a:solidFill>
              </a:rPr>
              <a:t>Manifestations (</a:t>
            </a:r>
            <a:r>
              <a:rPr lang="fr-FR" sz="1000" b="1" dirty="0" err="1" smtClean="0">
                <a:solidFill>
                  <a:srgbClr val="7030A0"/>
                </a:solidFill>
              </a:rPr>
              <a:t>cacerolas</a:t>
            </a:r>
            <a:r>
              <a:rPr lang="fr-FR" sz="1000" b="1" dirty="0" smtClean="0">
                <a:solidFill>
                  <a:srgbClr val="7030A0"/>
                </a:solidFill>
              </a:rPr>
              <a:t>)</a:t>
            </a:r>
            <a:endParaRPr lang="fr-FR" sz="1000" dirty="0" smtClean="0">
              <a:solidFill>
                <a:srgbClr val="7030A0"/>
              </a:solidFill>
            </a:endParaRPr>
          </a:p>
          <a:p>
            <a:pPr>
              <a:buFont typeface="Wingdings" pitchFamily="2" charset="2"/>
              <a:buChar char="ü"/>
            </a:pPr>
            <a:r>
              <a:rPr lang="fr-FR" sz="1000" b="1" dirty="0" smtClean="0">
                <a:solidFill>
                  <a:srgbClr val="7030A0"/>
                </a:solidFill>
              </a:rPr>
              <a:t>Radicalisation de l’extrême gauche (MIR, occupation d’usine,  mouvement populaire, cordons industriels…)</a:t>
            </a:r>
            <a:endParaRPr lang="fr-FR" sz="1000" dirty="0" smtClean="0">
              <a:solidFill>
                <a:srgbClr val="7030A0"/>
              </a:solidFill>
            </a:endParaRPr>
          </a:p>
          <a:p>
            <a:endParaRPr lang="fr-FR" dirty="0"/>
          </a:p>
        </p:txBody>
      </p:sp>
      <p:cxnSp>
        <p:nvCxnSpPr>
          <p:cNvPr id="33" name="Connecteur droit 32"/>
          <p:cNvCxnSpPr/>
          <p:nvPr/>
        </p:nvCxnSpPr>
        <p:spPr>
          <a:xfrm flipH="1">
            <a:off x="2987824" y="3669998"/>
            <a:ext cx="1476164" cy="9581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5" name="Nuage 34"/>
          <p:cNvSpPr/>
          <p:nvPr/>
        </p:nvSpPr>
        <p:spPr>
          <a:xfrm>
            <a:off x="6588224" y="3645024"/>
            <a:ext cx="2376264" cy="2520280"/>
          </a:xfrm>
          <a:prstGeom prst="cloud">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6804248" y="4077072"/>
            <a:ext cx="2016224" cy="1877437"/>
          </a:xfrm>
          <a:prstGeom prst="rect">
            <a:avLst/>
          </a:prstGeom>
          <a:noFill/>
        </p:spPr>
        <p:txBody>
          <a:bodyPr wrap="square" rtlCol="0">
            <a:spAutoFit/>
          </a:bodyPr>
          <a:lstStyle/>
          <a:p>
            <a:pPr algn="ctr"/>
            <a:r>
              <a:rPr lang="fr-FR" sz="1400" b="1" dirty="0" smtClean="0">
                <a:solidFill>
                  <a:srgbClr val="0066FF"/>
                </a:solidFill>
              </a:rPr>
              <a:t>Absence de majorité politique</a:t>
            </a:r>
          </a:p>
          <a:p>
            <a:pPr>
              <a:buFont typeface="Wingdings" pitchFamily="2" charset="2"/>
              <a:buChar char="ü"/>
            </a:pPr>
            <a:r>
              <a:rPr lang="fr-FR" sz="1000" b="1" dirty="0" smtClean="0">
                <a:solidFill>
                  <a:srgbClr val="0066FF"/>
                </a:solidFill>
              </a:rPr>
              <a:t>L’alliance avec la DC ne dure pas dans le temps</a:t>
            </a:r>
            <a:endParaRPr lang="fr-FR" sz="1000" dirty="0" smtClean="0">
              <a:solidFill>
                <a:srgbClr val="0066FF"/>
              </a:solidFill>
            </a:endParaRPr>
          </a:p>
          <a:p>
            <a:pPr>
              <a:buFont typeface="Wingdings" pitchFamily="2" charset="2"/>
              <a:buChar char="ü"/>
            </a:pPr>
            <a:r>
              <a:rPr lang="fr-FR" sz="1000" b="1" dirty="0" smtClean="0">
                <a:solidFill>
                  <a:srgbClr val="0066FF"/>
                </a:solidFill>
              </a:rPr>
              <a:t>Pas de majorité au Parlement chilien</a:t>
            </a:r>
            <a:endParaRPr lang="fr-FR" sz="1000" dirty="0" smtClean="0">
              <a:solidFill>
                <a:srgbClr val="0066FF"/>
              </a:solidFill>
            </a:endParaRPr>
          </a:p>
          <a:p>
            <a:pPr>
              <a:buFont typeface="Wingdings" pitchFamily="2" charset="2"/>
              <a:buChar char="ü"/>
            </a:pPr>
            <a:r>
              <a:rPr lang="fr-FR" sz="1000" b="1" dirty="0" smtClean="0">
                <a:solidFill>
                  <a:srgbClr val="0066FF"/>
                </a:solidFill>
              </a:rPr>
              <a:t>Opposition féroce des extrêmes et des partis de l’opposition conservateurs</a:t>
            </a:r>
            <a:endParaRPr lang="fr-FR" sz="1000" dirty="0" smtClean="0">
              <a:solidFill>
                <a:srgbClr val="0066FF"/>
              </a:solidFill>
            </a:endParaRPr>
          </a:p>
          <a:p>
            <a:endParaRPr lang="fr-FR" dirty="0"/>
          </a:p>
        </p:txBody>
      </p:sp>
      <p:cxnSp>
        <p:nvCxnSpPr>
          <p:cNvPr id="37" name="Connecteur droit 36"/>
          <p:cNvCxnSpPr/>
          <p:nvPr/>
        </p:nvCxnSpPr>
        <p:spPr>
          <a:xfrm flipH="1" flipV="1">
            <a:off x="5982301" y="3435926"/>
            <a:ext cx="843316" cy="1001186"/>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40" name="Nuage 39"/>
          <p:cNvSpPr/>
          <p:nvPr/>
        </p:nvSpPr>
        <p:spPr>
          <a:xfrm>
            <a:off x="3779912" y="4077072"/>
            <a:ext cx="2736304" cy="2232248"/>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3995936" y="4437112"/>
            <a:ext cx="2016224" cy="1877437"/>
          </a:xfrm>
          <a:prstGeom prst="rect">
            <a:avLst/>
          </a:prstGeom>
          <a:noFill/>
        </p:spPr>
        <p:txBody>
          <a:bodyPr wrap="square" rtlCol="0">
            <a:spAutoFit/>
          </a:bodyPr>
          <a:lstStyle/>
          <a:p>
            <a:pPr algn="ctr"/>
            <a:r>
              <a:rPr lang="fr-FR" sz="1400" b="1" dirty="0" smtClean="0"/>
              <a:t>Coup d’Etat du 11 septembre 1973</a:t>
            </a:r>
          </a:p>
          <a:p>
            <a:pPr>
              <a:buFont typeface="Wingdings" pitchFamily="2" charset="2"/>
              <a:buChar char="ü"/>
            </a:pPr>
            <a:r>
              <a:rPr lang="fr-FR" sz="1000" b="1" dirty="0" smtClean="0"/>
              <a:t>Pinochet supervise le putsch</a:t>
            </a:r>
            <a:endParaRPr lang="fr-FR" sz="1000" dirty="0" smtClean="0"/>
          </a:p>
          <a:p>
            <a:pPr>
              <a:buFont typeface="Wingdings" pitchFamily="2" charset="2"/>
              <a:buChar char="ü"/>
            </a:pPr>
            <a:r>
              <a:rPr lang="fr-FR" sz="1000" b="1" dirty="0" smtClean="0"/>
              <a:t>L’aviation bombarde La </a:t>
            </a:r>
            <a:r>
              <a:rPr lang="fr-FR" sz="1000" b="1" dirty="0" err="1" smtClean="0"/>
              <a:t>Moneda</a:t>
            </a:r>
            <a:endParaRPr lang="fr-FR" sz="1000" dirty="0" smtClean="0"/>
          </a:p>
          <a:p>
            <a:pPr>
              <a:buFont typeface="Wingdings" pitchFamily="2" charset="2"/>
              <a:buChar char="ü"/>
            </a:pPr>
            <a:r>
              <a:rPr lang="fr-FR" sz="1000" b="1" dirty="0" smtClean="0"/>
              <a:t>La Marine occupe le port de Valparaiso</a:t>
            </a:r>
          </a:p>
          <a:p>
            <a:pPr>
              <a:buFont typeface="Wingdings" pitchFamily="2" charset="2"/>
              <a:buChar char="ü"/>
            </a:pPr>
            <a:r>
              <a:rPr lang="fr-FR" sz="1000" b="1" dirty="0" smtClean="0"/>
              <a:t>Suicide d’Allende</a:t>
            </a:r>
          </a:p>
          <a:p>
            <a:pPr>
              <a:buFont typeface="Wingdings" pitchFamily="2" charset="2"/>
              <a:buChar char="ü"/>
            </a:pPr>
            <a:r>
              <a:rPr lang="fr-FR" sz="1000" b="1" dirty="0" smtClean="0"/>
              <a:t>Fin des libertés individuelles, suppression des partis et syndicats</a:t>
            </a:r>
            <a:endParaRPr lang="fr-FR" sz="1000" dirty="0" smtClean="0"/>
          </a:p>
          <a:p>
            <a:endParaRPr lang="fr-FR" dirty="0"/>
          </a:p>
        </p:txBody>
      </p:sp>
      <p:cxnSp>
        <p:nvCxnSpPr>
          <p:cNvPr id="42" name="Connecteur droit 41"/>
          <p:cNvCxnSpPr>
            <a:endCxn id="40" idx="3"/>
          </p:cNvCxnSpPr>
          <p:nvPr/>
        </p:nvCxnSpPr>
        <p:spPr>
          <a:xfrm>
            <a:off x="4932040" y="3645024"/>
            <a:ext cx="216024" cy="5596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4818" name="Picture 2" descr="RÃ©sultat de recherche d'images pour &quot;drapeau chili&quot;"/>
          <p:cNvPicPr>
            <a:picLocks noChangeAspect="1" noChangeArrowheads="1"/>
          </p:cNvPicPr>
          <p:nvPr/>
        </p:nvPicPr>
        <p:blipFill>
          <a:blip r:embed="rId4" cstate="print"/>
          <a:srcRect/>
          <a:stretch>
            <a:fillRect/>
          </a:stretch>
        </p:blipFill>
        <p:spPr bwMode="auto">
          <a:xfrm>
            <a:off x="4644008" y="3356992"/>
            <a:ext cx="325019" cy="216286"/>
          </a:xfrm>
          <a:prstGeom prst="rect">
            <a:avLst/>
          </a:prstGeom>
          <a:noFill/>
        </p:spPr>
      </p:pic>
      <p:pic>
        <p:nvPicPr>
          <p:cNvPr id="34820" name="Picture 4" descr="RÃ©sultat de recherche d'images pour &quot;drapeau etats unis&quot;"/>
          <p:cNvPicPr>
            <a:picLocks noChangeAspect="1" noChangeArrowheads="1"/>
          </p:cNvPicPr>
          <p:nvPr/>
        </p:nvPicPr>
        <p:blipFill>
          <a:blip r:embed="rId5" cstate="print"/>
          <a:srcRect/>
          <a:stretch>
            <a:fillRect/>
          </a:stretch>
        </p:blipFill>
        <p:spPr bwMode="auto">
          <a:xfrm>
            <a:off x="7380312" y="1196752"/>
            <a:ext cx="524574" cy="360039"/>
          </a:xfrm>
          <a:prstGeom prst="rect">
            <a:avLst/>
          </a:prstGeom>
          <a:noFill/>
        </p:spPr>
      </p:pic>
      <p:sp>
        <p:nvSpPr>
          <p:cNvPr id="34822" name="AutoShape 6" descr="RÃ©sultat de recherche d'images pour &quot;unidad popular chi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4" name="AutoShape 8" descr="RÃ©sultat de recherche d'images pour &quot;unidad popular chi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4826" name="Picture 10" descr="Image associÃ©e"/>
          <p:cNvPicPr>
            <a:picLocks noChangeAspect="1" noChangeArrowheads="1"/>
          </p:cNvPicPr>
          <p:nvPr/>
        </p:nvPicPr>
        <p:blipFill>
          <a:blip r:embed="rId6" cstate="print"/>
          <a:srcRect/>
          <a:stretch>
            <a:fillRect/>
          </a:stretch>
        </p:blipFill>
        <p:spPr bwMode="auto">
          <a:xfrm>
            <a:off x="1547664" y="5373216"/>
            <a:ext cx="550193" cy="361499"/>
          </a:xfrm>
          <a:prstGeom prst="rect">
            <a:avLst/>
          </a:prstGeom>
          <a:noFill/>
        </p:spPr>
      </p:pic>
      <p:sp>
        <p:nvSpPr>
          <p:cNvPr id="34828" name="AutoShape 12" descr="RÃ©sultat de recherche d'images pour &quot;infl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4830" name="Picture 14" descr="RÃ©sultat de recherche d'images pour &quot;inflation&quot;"/>
          <p:cNvPicPr>
            <a:picLocks noChangeAspect="1" noChangeArrowheads="1"/>
          </p:cNvPicPr>
          <p:nvPr/>
        </p:nvPicPr>
        <p:blipFill>
          <a:blip r:embed="rId7" cstate="print"/>
          <a:srcRect/>
          <a:stretch>
            <a:fillRect/>
          </a:stretch>
        </p:blipFill>
        <p:spPr bwMode="auto">
          <a:xfrm>
            <a:off x="1691680" y="1196752"/>
            <a:ext cx="853902" cy="408705"/>
          </a:xfrm>
          <a:prstGeom prst="rect">
            <a:avLst/>
          </a:prstGeom>
          <a:noFill/>
        </p:spPr>
      </p:pic>
      <p:pic>
        <p:nvPicPr>
          <p:cNvPr id="34832" name="Picture 16" descr="RÃ©sultat de recherche d'images pour &quot;pinochet&quot;"/>
          <p:cNvPicPr>
            <a:picLocks noChangeAspect="1" noChangeArrowheads="1"/>
          </p:cNvPicPr>
          <p:nvPr/>
        </p:nvPicPr>
        <p:blipFill>
          <a:blip r:embed="rId8" cstate="print"/>
          <a:srcRect/>
          <a:stretch>
            <a:fillRect/>
          </a:stretch>
        </p:blipFill>
        <p:spPr bwMode="auto">
          <a:xfrm>
            <a:off x="5076056" y="4221088"/>
            <a:ext cx="439825" cy="289740"/>
          </a:xfrm>
          <a:prstGeom prst="rect">
            <a:avLst/>
          </a:prstGeom>
          <a:noFill/>
        </p:spPr>
      </p:pic>
      <p:sp>
        <p:nvSpPr>
          <p:cNvPr id="34834" name="AutoShape 18" descr="RÃ©sultat de recherche d'images pour &quot;unidad popular chi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36" name="AutoShape 20" descr="RÃ©sultat de recherche d'images pour &quot;parlement chil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38" name="AutoShape 22" descr="RÃ©sultat de recherche d'images pour &quot;senado chi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 name="ZoneTexte 38"/>
          <p:cNvSpPr txBox="1"/>
          <p:nvPr/>
        </p:nvSpPr>
        <p:spPr>
          <a:xfrm>
            <a:off x="4355976" y="1268760"/>
            <a:ext cx="3024336" cy="276999"/>
          </a:xfrm>
          <a:prstGeom prst="rect">
            <a:avLst/>
          </a:prstGeom>
          <a:solidFill>
            <a:schemeClr val="accent2">
              <a:lumMod val="20000"/>
              <a:lumOff val="80000"/>
            </a:schemeClr>
          </a:solidFill>
          <a:ln w="28575">
            <a:solidFill>
              <a:srgbClr val="FF0000"/>
            </a:solidFill>
          </a:ln>
        </p:spPr>
        <p:txBody>
          <a:bodyPr wrap="square" rtlCol="0">
            <a:spAutoFit/>
          </a:bodyPr>
          <a:lstStyle/>
          <a:p>
            <a:r>
              <a:rPr lang="fr-FR" sz="1200" b="1" dirty="0" smtClean="0">
                <a:solidFill>
                  <a:srgbClr val="FF0000"/>
                </a:solidFill>
              </a:rPr>
              <a:t>Accentuée par la gauche et l’extrême gauche</a:t>
            </a:r>
            <a:endParaRPr lang="fr-FR" sz="1200" b="1" dirty="0">
              <a:solidFill>
                <a:srgbClr val="FF0000"/>
              </a:solidFill>
            </a:endParaRPr>
          </a:p>
        </p:txBody>
      </p:sp>
      <p:sp>
        <p:nvSpPr>
          <p:cNvPr id="43" name="ZoneTexte 42"/>
          <p:cNvSpPr txBox="1"/>
          <p:nvPr/>
        </p:nvSpPr>
        <p:spPr>
          <a:xfrm>
            <a:off x="251520" y="980728"/>
            <a:ext cx="3024336" cy="276999"/>
          </a:xfrm>
          <a:prstGeom prst="rect">
            <a:avLst/>
          </a:prstGeom>
          <a:solidFill>
            <a:schemeClr val="accent3">
              <a:lumMod val="40000"/>
              <a:lumOff val="60000"/>
            </a:schemeClr>
          </a:solidFill>
          <a:ln w="28575">
            <a:solidFill>
              <a:srgbClr val="006600"/>
            </a:solidFill>
          </a:ln>
        </p:spPr>
        <p:txBody>
          <a:bodyPr wrap="square" rtlCol="0">
            <a:spAutoFit/>
          </a:bodyPr>
          <a:lstStyle/>
          <a:p>
            <a:r>
              <a:rPr lang="fr-FR" sz="1200" b="1" dirty="0" smtClean="0">
                <a:solidFill>
                  <a:srgbClr val="006600"/>
                </a:solidFill>
              </a:rPr>
              <a:t>Accentués par la droite et l’extrême droite</a:t>
            </a:r>
            <a:endParaRPr lang="fr-FR" sz="1200" b="1" dirty="0">
              <a:solidFill>
                <a:srgbClr val="006600"/>
              </a:solidFill>
            </a:endParaRPr>
          </a:p>
        </p:txBody>
      </p:sp>
      <p:sp>
        <p:nvSpPr>
          <p:cNvPr id="8194" name="AutoShape 2" descr="RÃ©sultat de recherche d'images pour &quot;parlement chilie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196" name="Picture 4" descr="RÃ©sultat de recherche d'images pour &quot;parlement chilien&quot;"/>
          <p:cNvPicPr>
            <a:picLocks noChangeAspect="1" noChangeArrowheads="1"/>
          </p:cNvPicPr>
          <p:nvPr/>
        </p:nvPicPr>
        <p:blipFill>
          <a:blip r:embed="rId9" cstate="print"/>
          <a:srcRect/>
          <a:stretch>
            <a:fillRect/>
          </a:stretch>
        </p:blipFill>
        <p:spPr bwMode="auto">
          <a:xfrm>
            <a:off x="7668344" y="5661248"/>
            <a:ext cx="422541" cy="288032"/>
          </a:xfrm>
          <a:prstGeom prst="rect">
            <a:avLst/>
          </a:prstGeom>
          <a:noFill/>
        </p:spPr>
      </p:pic>
      <p:sp>
        <p:nvSpPr>
          <p:cNvPr id="2" name="ZoneTexte 1"/>
          <p:cNvSpPr txBox="1"/>
          <p:nvPr/>
        </p:nvSpPr>
        <p:spPr>
          <a:xfrm>
            <a:off x="1310860" y="5831302"/>
            <a:ext cx="2837234" cy="830997"/>
          </a:xfrm>
          <a:prstGeom prst="rect">
            <a:avLst/>
          </a:prstGeom>
          <a:noFill/>
          <a:ln w="28575">
            <a:solidFill>
              <a:schemeClr val="tx1"/>
            </a:solidFill>
          </a:ln>
        </p:spPr>
        <p:txBody>
          <a:bodyPr wrap="square" rtlCol="0">
            <a:spAutoFit/>
          </a:bodyPr>
          <a:lstStyle/>
          <a:p>
            <a:pPr algn="just"/>
            <a:r>
              <a:rPr lang="fr-FR" sz="800" b="1" dirty="0" smtClean="0">
                <a:solidFill>
                  <a:srgbClr val="7030A0"/>
                </a:solidFill>
              </a:rPr>
              <a:t>« La </a:t>
            </a:r>
            <a:r>
              <a:rPr lang="fr-FR" sz="800" b="1" dirty="0">
                <a:solidFill>
                  <a:srgbClr val="7030A0"/>
                </a:solidFill>
              </a:rPr>
              <a:t>crainte du désordre et l’amour du bien-être [portent] insensiblement les peuples démocratiques à augmenter les attributions du gouvernement central, seul pouvoir qui leur paraisse de lui-même assez fort, assez intelligent, assez stable pour les protéger contre </a:t>
            </a:r>
            <a:r>
              <a:rPr lang="fr-FR" sz="800" b="1" dirty="0" smtClean="0">
                <a:solidFill>
                  <a:srgbClr val="7030A0"/>
                </a:solidFill>
              </a:rPr>
              <a:t>l’anarchie ».</a:t>
            </a:r>
          </a:p>
          <a:p>
            <a:pPr algn="just"/>
            <a:r>
              <a:rPr lang="fr-FR" sz="800" b="1" dirty="0" smtClean="0">
                <a:solidFill>
                  <a:srgbClr val="7030A0"/>
                </a:solidFill>
              </a:rPr>
              <a:t>Alexis Tocqueville</a:t>
            </a:r>
            <a:endParaRPr lang="fr-FR" sz="800" b="1" dirty="0">
              <a:solidFill>
                <a:srgbClr val="7030A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3" grpId="0" animBg="1"/>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11560" y="1052736"/>
            <a:ext cx="8136904" cy="5170646"/>
          </a:xfrm>
          <a:prstGeom prst="rect">
            <a:avLst/>
          </a:prstGeom>
          <a:noFill/>
        </p:spPr>
        <p:txBody>
          <a:bodyPr wrap="square" rtlCol="0">
            <a:spAutoFit/>
          </a:bodyPr>
          <a:lstStyle/>
          <a:p>
            <a:pPr algn="just"/>
            <a:r>
              <a:rPr lang="fr-FR" sz="2200" dirty="0" smtClean="0">
                <a:solidFill>
                  <a:srgbClr val="0070C0"/>
                </a:solidFill>
              </a:rPr>
              <a:t>« Au moment où le coup d’État d’Augusto Pinochet sonnait le glas de la deuxième vague de démocratisation, une </a:t>
            </a:r>
            <a:r>
              <a:rPr lang="fr-FR" sz="2200" b="1" dirty="0" smtClean="0">
                <a:solidFill>
                  <a:srgbClr val="0070C0"/>
                </a:solidFill>
              </a:rPr>
              <a:t>troisième vague </a:t>
            </a:r>
            <a:r>
              <a:rPr lang="fr-FR" sz="2200" dirty="0" smtClean="0">
                <a:solidFill>
                  <a:srgbClr val="0070C0"/>
                </a:solidFill>
              </a:rPr>
              <a:t>(Samuel Huntington « 3</a:t>
            </a:r>
            <a:r>
              <a:rPr lang="fr-FR" sz="2200" baseline="30000" dirty="0" smtClean="0">
                <a:solidFill>
                  <a:srgbClr val="0070C0"/>
                </a:solidFill>
              </a:rPr>
              <a:t>ème</a:t>
            </a:r>
            <a:r>
              <a:rPr lang="fr-FR" sz="2200" dirty="0" smtClean="0">
                <a:solidFill>
                  <a:srgbClr val="0070C0"/>
                </a:solidFill>
              </a:rPr>
              <a:t> vague de démocratisation ») se préparait. Elle commence paradoxalement avec un autre coup d’État, celui-là perpétré en avril 1974 par de jeunes officiers portugais réunis au sein du Mouvement des forces armées (MFA). Fatigués d’être embourbés dans des guerres coloniales, en Afrique notamment, les officiers portugais ont profité de la décompression politique qui a suivi la mort de Salazar pour mettre fin à la dictature. Ce coup d’État, qui sera connu sous le nom de révolution des œillets, marque le point de départ d’une transformation démocratique de la société portugaise. Cette expérience sera suivie d’une série d’ouvertures politiques en Europe du Sud, notamment en Espagne… »</a:t>
            </a:r>
          </a:p>
          <a:p>
            <a:pPr algn="just"/>
            <a:endParaRPr lang="fr-FR" sz="2200" dirty="0" smtClean="0">
              <a:solidFill>
                <a:srgbClr val="0070C0"/>
              </a:solidFill>
            </a:endParaRPr>
          </a:p>
          <a:p>
            <a:pPr algn="just"/>
            <a:endParaRPr lang="fr-FR" sz="2200" dirty="0">
              <a:solidFill>
                <a:srgbClr val="0070C0"/>
              </a:solidFill>
            </a:endParaRPr>
          </a:p>
        </p:txBody>
      </p:sp>
      <p:sp>
        <p:nvSpPr>
          <p:cNvPr id="14" name="ZoneTexte 13"/>
          <p:cNvSpPr txBox="1"/>
          <p:nvPr/>
        </p:nvSpPr>
        <p:spPr>
          <a:xfrm>
            <a:off x="611560" y="0"/>
            <a:ext cx="7043439" cy="430887"/>
          </a:xfrm>
          <a:prstGeom prst="rect">
            <a:avLst/>
          </a:prstGeom>
          <a:noFill/>
        </p:spPr>
        <p:txBody>
          <a:bodyPr wrap="square" rtlCol="0">
            <a:spAutoFit/>
          </a:bodyPr>
          <a:lstStyle/>
          <a:p>
            <a:r>
              <a:rPr lang="fr-FR" altLang="fr-FR" sz="2200" dirty="0" smtClean="0">
                <a:solidFill>
                  <a:srgbClr val="FF0000"/>
                </a:solidFill>
                <a:latin typeface="Arial" pitchFamily="34" charset="0"/>
                <a:cs typeface="Arial" pitchFamily="34" charset="0"/>
                <a:sym typeface="Arial" pitchFamily="34" charset="0"/>
              </a:rPr>
              <a:t>Transition jalon 2 vers jalon 3…</a:t>
            </a:r>
            <a:endParaRPr lang="fr-FR" sz="2200" dirty="0">
              <a:solidFill>
                <a:srgbClr val="FF0000"/>
              </a:solidFill>
              <a:latin typeface="Arial" panose="020B0604020202020204" pitchFamily="34" charset="0"/>
              <a:cs typeface="Arial" panose="020B0604020202020204" pitchFamily="34" charset="0"/>
            </a:endParaRPr>
          </a:p>
        </p:txBody>
      </p:sp>
      <p:sp>
        <p:nvSpPr>
          <p:cNvPr id="13" name="Rectangle 12"/>
          <p:cNvSpPr/>
          <p:nvPr/>
        </p:nvSpPr>
        <p:spPr>
          <a:xfrm>
            <a:off x="683568" y="5589240"/>
            <a:ext cx="7992888" cy="276999"/>
          </a:xfrm>
          <a:prstGeom prst="rect">
            <a:avLst/>
          </a:prstGeom>
        </p:spPr>
        <p:txBody>
          <a:bodyPr wrap="square">
            <a:spAutoFit/>
          </a:bodyPr>
          <a:lstStyle/>
          <a:p>
            <a:pPr algn="r"/>
            <a:r>
              <a:rPr lang="fr-FR" sz="1200" b="1" cap="all" dirty="0" smtClean="0">
                <a:solidFill>
                  <a:srgbClr val="0070C0"/>
                </a:solidFill>
              </a:rPr>
              <a:t>INTRODUCTION À LA POLITIQUE AFRICAINE, </a:t>
            </a:r>
            <a:r>
              <a:rPr lang="fr-FR" sz="1200" dirty="0" err="1" smtClean="0">
                <a:solidFill>
                  <a:srgbClr val="0070C0"/>
                </a:solidFill>
              </a:rPr>
              <a:t>Mamoudou</a:t>
            </a:r>
            <a:r>
              <a:rPr lang="fr-FR" sz="1200" dirty="0" smtClean="0">
                <a:solidFill>
                  <a:srgbClr val="0070C0"/>
                </a:solidFill>
              </a:rPr>
              <a:t> </a:t>
            </a:r>
            <a:r>
              <a:rPr lang="fr-FR" sz="1200" dirty="0" err="1" smtClean="0">
                <a:solidFill>
                  <a:srgbClr val="0070C0"/>
                </a:solidFill>
              </a:rPr>
              <a:t>Gazibo</a:t>
            </a:r>
            <a:endParaRPr lang="fr-FR" sz="1200" dirty="0" smtClean="0">
              <a:solidFill>
                <a:srgbClr val="0070C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611560" y="0"/>
            <a:ext cx="6837128" cy="707886"/>
          </a:xfrm>
          <a:prstGeom prst="rect">
            <a:avLst/>
          </a:prstGeom>
          <a:noFill/>
        </p:spPr>
        <p:txBody>
          <a:bodyPr wrap="none" rtlCol="0">
            <a:spAutoFit/>
          </a:bodyPr>
          <a:lstStyle/>
          <a:p>
            <a:r>
              <a:rPr lang="fr-FR" sz="2000" dirty="0" smtClean="0">
                <a:solidFill>
                  <a:srgbClr val="FF0000"/>
                </a:solidFill>
                <a:latin typeface="Arial" panose="020B0604020202020204" pitchFamily="34" charset="0"/>
                <a:cs typeface="Arial" panose="020B0604020202020204" pitchFamily="34" charset="0"/>
              </a:rPr>
              <a:t>Le thème 1 permet une pluralité des regards disciplinaires:</a:t>
            </a:r>
          </a:p>
          <a:p>
            <a:r>
              <a:rPr lang="fr-FR" sz="2000" dirty="0" smtClean="0">
                <a:solidFill>
                  <a:srgbClr val="FF0000"/>
                </a:solidFill>
                <a:latin typeface="Arial" panose="020B0604020202020204" pitchFamily="34" charset="0"/>
                <a:cs typeface="Arial" panose="020B0604020202020204" pitchFamily="34" charset="0"/>
              </a:rPr>
              <a:t>SES et Histoire-géographie</a:t>
            </a:r>
            <a:endParaRPr lang="fr-FR" sz="2000" dirty="0">
              <a:solidFill>
                <a:srgbClr val="FF0000"/>
              </a:solidFill>
              <a:latin typeface="Arial" panose="020B0604020202020204" pitchFamily="34" charset="0"/>
              <a:cs typeface="Arial" panose="020B0604020202020204" pitchFamily="34" charset="0"/>
            </a:endParaRPr>
          </a:p>
        </p:txBody>
      </p:sp>
      <p:pic>
        <p:nvPicPr>
          <p:cNvPr id="2" name="Picture 2"/>
          <p:cNvPicPr>
            <a:picLocks noChangeAspect="1" noChangeArrowheads="1"/>
          </p:cNvPicPr>
          <p:nvPr/>
        </p:nvPicPr>
        <p:blipFill>
          <a:blip r:embed="rId4" cstate="print"/>
          <a:srcRect l="32372" t="22266" r="33869" b="18672"/>
          <a:stretch>
            <a:fillRect/>
          </a:stretch>
        </p:blipFill>
        <p:spPr bwMode="auto">
          <a:xfrm>
            <a:off x="2483768" y="1052736"/>
            <a:ext cx="5400600" cy="5312066"/>
          </a:xfrm>
          <a:prstGeom prst="rect">
            <a:avLst/>
          </a:prstGeom>
          <a:noFill/>
          <a:ln w="9525">
            <a:noFill/>
            <a:miter lim="800000"/>
            <a:headEnd/>
            <a:tailEnd/>
          </a:ln>
        </p:spPr>
      </p:pic>
      <p:sp>
        <p:nvSpPr>
          <p:cNvPr id="21" name="Rectangle 20"/>
          <p:cNvSpPr/>
          <p:nvPr/>
        </p:nvSpPr>
        <p:spPr>
          <a:xfrm>
            <a:off x="2771800" y="2636912"/>
            <a:ext cx="4752528" cy="2088232"/>
          </a:xfrm>
          <a:prstGeom prst="rect">
            <a:avLst/>
          </a:prstGeom>
          <a:noFill/>
          <a:ln w="38100">
            <a:solidFill>
              <a:srgbClr val="1E0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771800" y="4725144"/>
            <a:ext cx="4752528" cy="504056"/>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2771800" y="5301208"/>
            <a:ext cx="4752528" cy="792088"/>
          </a:xfrm>
          <a:prstGeom prst="rect">
            <a:avLst/>
          </a:prstGeom>
          <a:noFill/>
          <a:ln w="38100">
            <a:solidFill>
              <a:srgbClr val="1E0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2771800" y="5661248"/>
            <a:ext cx="4752528" cy="504056"/>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403648" y="3501008"/>
            <a:ext cx="1368152" cy="46166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solidFill>
                  <a:srgbClr val="1E01F1"/>
                </a:solidFill>
              </a:rPr>
              <a:t>SES</a:t>
            </a:r>
            <a:endParaRPr lang="fr-FR" sz="2400" b="1" dirty="0">
              <a:solidFill>
                <a:srgbClr val="1E01F1"/>
              </a:solidFill>
            </a:endParaRPr>
          </a:p>
        </p:txBody>
      </p:sp>
      <p:sp>
        <p:nvSpPr>
          <p:cNvPr id="27" name="ZoneTexte 26"/>
          <p:cNvSpPr txBox="1"/>
          <p:nvPr/>
        </p:nvSpPr>
        <p:spPr>
          <a:xfrm>
            <a:off x="1403648" y="4725144"/>
            <a:ext cx="1368152" cy="461665"/>
          </a:xfrm>
          <a:prstGeom prst="rect">
            <a:avLst/>
          </a:prstGeom>
          <a:solidFill>
            <a:schemeClr val="accent3">
              <a:lumMod val="60000"/>
              <a:lumOff val="40000"/>
            </a:schemeClr>
          </a:solidFill>
          <a:ln>
            <a:solidFill>
              <a:srgbClr val="0066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solidFill>
                  <a:srgbClr val="006600"/>
                </a:solidFill>
              </a:rPr>
              <a:t>HG</a:t>
            </a:r>
            <a:endParaRPr lang="fr-FR" sz="2400" b="1" dirty="0">
              <a:solidFill>
                <a:srgbClr val="00660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p:cNvSpPr>
            <a:spLocks noGrp="1"/>
          </p:cNvSpPr>
          <p:nvPr>
            <p:ph type="title"/>
          </p:nvPr>
        </p:nvSpPr>
        <p:spPr>
          <a:xfrm>
            <a:off x="611560" y="980728"/>
            <a:ext cx="8229600" cy="2016224"/>
          </a:xfrm>
          <a:ln w="38100">
            <a:solidFill>
              <a:srgbClr val="FF0000"/>
            </a:solidFill>
          </a:ln>
        </p:spPr>
        <p:txBody>
          <a:bodyPr>
            <a:noAutofit/>
          </a:bodyPr>
          <a:lstStyle/>
          <a:p>
            <a:r>
              <a:rPr lang="fr-FR" sz="4000" b="1" dirty="0" smtClean="0">
                <a:solidFill>
                  <a:srgbClr val="0070C0"/>
                </a:solidFill>
              </a:rPr>
              <a:t/>
            </a:r>
            <a:br>
              <a:rPr lang="fr-FR" sz="4000" b="1" dirty="0" smtClean="0">
                <a:solidFill>
                  <a:srgbClr val="0070C0"/>
                </a:solidFill>
              </a:rPr>
            </a:br>
            <a:r>
              <a:rPr lang="fr-FR" sz="3800" b="1" dirty="0" smtClean="0">
                <a:solidFill>
                  <a:srgbClr val="0070C0"/>
                </a:solidFill>
              </a:rPr>
              <a:t>Jalon 3:</a:t>
            </a:r>
            <a:br>
              <a:rPr lang="fr-FR" sz="3800" b="1" dirty="0" smtClean="0">
                <a:solidFill>
                  <a:srgbClr val="0070C0"/>
                </a:solidFill>
              </a:rPr>
            </a:br>
            <a:r>
              <a:rPr lang="fr-FR" sz="3800" b="1" dirty="0" smtClean="0">
                <a:solidFill>
                  <a:srgbClr val="0070C0"/>
                </a:solidFill>
              </a:rPr>
              <a:t>D’un régime autoritaire à la démocratie: le Portugal et l’Espagne de 1974 à 1982 </a:t>
            </a:r>
            <a:r>
              <a:rPr lang="fr-FR" sz="4000" b="1" dirty="0" smtClean="0">
                <a:solidFill>
                  <a:srgbClr val="0070C0"/>
                </a:solidFill>
              </a:rPr>
              <a:t/>
            </a:r>
            <a:br>
              <a:rPr lang="fr-FR" sz="4000" b="1" dirty="0" smtClean="0">
                <a:solidFill>
                  <a:srgbClr val="0070C0"/>
                </a:solidFill>
              </a:rPr>
            </a:br>
            <a:endParaRPr lang="fr-FR" sz="4000" b="1" dirty="0">
              <a:solidFill>
                <a:srgbClr val="0070C0"/>
              </a:solidFill>
            </a:endParaRPr>
          </a:p>
        </p:txBody>
      </p:sp>
      <p:sp>
        <p:nvSpPr>
          <p:cNvPr id="13" name="ZoneTexte 12"/>
          <p:cNvSpPr txBox="1"/>
          <p:nvPr/>
        </p:nvSpPr>
        <p:spPr>
          <a:xfrm>
            <a:off x="840929" y="91575"/>
            <a:ext cx="6235874" cy="461665"/>
          </a:xfrm>
          <a:prstGeom prst="rect">
            <a:avLst/>
          </a:prstGeom>
          <a:noFill/>
        </p:spPr>
        <p:txBody>
          <a:bodyPr wrap="none" rtlCol="0">
            <a:spAutoFit/>
          </a:bodyPr>
          <a:lstStyle/>
          <a:p>
            <a:r>
              <a:rPr lang="fr-FR" altLang="fr-FR" sz="2400" dirty="0" smtClean="0">
                <a:solidFill>
                  <a:srgbClr val="0070C0"/>
                </a:solidFill>
                <a:latin typeface="Arial" pitchFamily="34" charset="0"/>
                <a:cs typeface="Arial" pitchFamily="34" charset="0"/>
                <a:sym typeface="Arial" pitchFamily="34" charset="0"/>
              </a:rPr>
              <a:t>Axe 2: Avancées et reculs des démocraties</a:t>
            </a:r>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1032" name="Picture 8" descr="RÃ©sultat de recherche d'images pour &quot;portugal 1974&quot;"/>
          <p:cNvPicPr>
            <a:picLocks noChangeAspect="1" noChangeArrowheads="1"/>
          </p:cNvPicPr>
          <p:nvPr/>
        </p:nvPicPr>
        <p:blipFill>
          <a:blip r:embed="rId4" cstate="print"/>
          <a:srcRect/>
          <a:stretch>
            <a:fillRect/>
          </a:stretch>
        </p:blipFill>
        <p:spPr bwMode="auto">
          <a:xfrm>
            <a:off x="683568" y="3284984"/>
            <a:ext cx="3744416" cy="2808312"/>
          </a:xfrm>
          <a:prstGeom prst="rect">
            <a:avLst/>
          </a:prstGeom>
          <a:noFill/>
        </p:spPr>
      </p:pic>
      <p:pic>
        <p:nvPicPr>
          <p:cNvPr id="1034" name="Picture 10" descr="RÃ©sultat de recherche d'images pour &quot;juan carlos franco&quot;"/>
          <p:cNvPicPr>
            <a:picLocks noChangeAspect="1" noChangeArrowheads="1"/>
          </p:cNvPicPr>
          <p:nvPr/>
        </p:nvPicPr>
        <p:blipFill>
          <a:blip r:embed="rId5" cstate="print"/>
          <a:srcRect/>
          <a:stretch>
            <a:fillRect/>
          </a:stretch>
        </p:blipFill>
        <p:spPr bwMode="auto">
          <a:xfrm>
            <a:off x="4716016" y="3284984"/>
            <a:ext cx="4084817" cy="2808312"/>
          </a:xfrm>
          <a:prstGeom prst="rect">
            <a:avLst/>
          </a:prstGeom>
          <a:noFill/>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1"/>
          <p:cNvSpPr txBox="1">
            <a:spLocks/>
          </p:cNvSpPr>
          <p:nvPr/>
        </p:nvSpPr>
        <p:spPr>
          <a:xfrm>
            <a:off x="395536" y="332656"/>
            <a:ext cx="8227558" cy="1080120"/>
          </a:xfrm>
          <a:prstGeom prst="rect">
            <a:avLst/>
          </a:prstGeom>
          <a:ln w="38100">
            <a:solidFill>
              <a:srgbClr val="FF0000"/>
            </a:solidFill>
          </a:ln>
        </p:spPr>
        <p:txBody>
          <a:bodyPr/>
          <a:lstStyle/>
          <a:p>
            <a:pPr lvl="0" algn="ctr">
              <a:spcBef>
                <a:spcPct val="0"/>
              </a:spcBef>
              <a:defRPr/>
            </a:pPr>
            <a:r>
              <a:rPr lang="fr-FR" sz="3200" b="1" dirty="0" smtClean="0">
                <a:solidFill>
                  <a:srgbClr val="0070C0"/>
                </a:solidFill>
              </a:rPr>
              <a:t>D’un régime autoritaire à la démocratie: </a:t>
            </a:r>
          </a:p>
          <a:p>
            <a:pPr lvl="0" algn="ctr">
              <a:spcBef>
                <a:spcPct val="0"/>
              </a:spcBef>
              <a:defRPr/>
            </a:pPr>
            <a:r>
              <a:rPr lang="fr-FR" sz="3200" b="1" dirty="0" smtClean="0">
                <a:solidFill>
                  <a:srgbClr val="0070C0"/>
                </a:solidFill>
              </a:rPr>
              <a:t>le Portugal et l’Espagne de 1974 à 1982</a:t>
            </a:r>
            <a:endParaRPr kumimoji="0" lang="fr-FR" sz="31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3" name="Text Box 6"/>
          <p:cNvSpPr txBox="1">
            <a:spLocks noChangeArrowheads="1"/>
          </p:cNvSpPr>
          <p:nvPr/>
        </p:nvSpPr>
        <p:spPr bwMode="auto">
          <a:xfrm>
            <a:off x="404664" y="1340768"/>
            <a:ext cx="8224133" cy="4824536"/>
          </a:xfrm>
          <a:prstGeom prst="rect">
            <a:avLst/>
          </a:prstGeom>
          <a:solidFill>
            <a:srgbClr val="FFFFFF"/>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buFont typeface="Wingdings" pitchFamily="2" charset="2"/>
              <a:buChar char="Ø"/>
            </a:pPr>
            <a:r>
              <a:rPr lang="fr-FR" dirty="0" smtClean="0">
                <a:solidFill>
                  <a:srgbClr val="0070C0"/>
                </a:solidFill>
              </a:rPr>
              <a:t>Il s’agit d’un jalon de l’axe 2 du thème 1 de spécialité. L’enseignant décide de le traiter en 4 heures </a:t>
            </a:r>
            <a:r>
              <a:rPr lang="fr-FR" i="1" dirty="0" smtClean="0">
                <a:solidFill>
                  <a:srgbClr val="0070C0"/>
                </a:solidFill>
              </a:rPr>
              <a:t>(« Le professeur apprécie le degré d’approfondissement de l’étude de chaque jalon »,</a:t>
            </a:r>
            <a:r>
              <a:rPr lang="fr-FR" dirty="0" smtClean="0">
                <a:solidFill>
                  <a:srgbClr val="0070C0"/>
                </a:solidFill>
              </a:rPr>
              <a:t> BO du 20 janvier 2019).</a:t>
            </a:r>
          </a:p>
          <a:p>
            <a:pPr lvl="0" algn="just" fontAlgn="base">
              <a:spcBef>
                <a:spcPct val="0"/>
              </a:spcBef>
              <a:spcAft>
                <a:spcPts val="1000"/>
              </a:spcAft>
              <a:buFont typeface="Wingdings" pitchFamily="2" charset="2"/>
              <a:buChar char="Ø"/>
            </a:pPr>
            <a:r>
              <a:rPr lang="fr-FR" dirty="0" smtClean="0">
                <a:solidFill>
                  <a:srgbClr val="0070C0"/>
                </a:solidFill>
              </a:rPr>
              <a:t>Ce thème permettra à l’enseignant de travailler certaines capacités et méthodes:</a:t>
            </a:r>
          </a:p>
          <a:p>
            <a:pPr lvl="0" algn="just" fontAlgn="base">
              <a:spcBef>
                <a:spcPct val="0"/>
              </a:spcBef>
              <a:spcAft>
                <a:spcPts val="1000"/>
              </a:spcAft>
              <a:buFont typeface="Arial" pitchFamily="34" charset="0"/>
              <a:buChar char="•"/>
            </a:pPr>
            <a:r>
              <a:rPr lang="fr-FR" b="1" dirty="0" smtClean="0">
                <a:solidFill>
                  <a:srgbClr val="0070C0"/>
                </a:solidFill>
                <a:ea typeface="Calibri"/>
                <a:cs typeface="Times New Roman"/>
              </a:rPr>
              <a:t>TRAVAILLER DE MANIÈRE AUTONOME</a:t>
            </a:r>
            <a:endParaRPr lang="fr-FR" dirty="0" smtClean="0">
              <a:solidFill>
                <a:srgbClr val="0070C0"/>
              </a:solidFill>
              <a:ea typeface="Calibri"/>
              <a:cs typeface="Times New Roman"/>
            </a:endParaRPr>
          </a:p>
          <a:p>
            <a:pPr algn="just" fontAlgn="base">
              <a:spcBef>
                <a:spcPct val="0"/>
              </a:spcBef>
              <a:spcAft>
                <a:spcPts val="1000"/>
              </a:spcAft>
              <a:buFont typeface="Arial" pitchFamily="34" charset="0"/>
              <a:buChar char="•"/>
            </a:pPr>
            <a:r>
              <a:rPr lang="fr-FR" b="1" dirty="0" smtClean="0">
                <a:solidFill>
                  <a:srgbClr val="0070C0"/>
                </a:solidFill>
              </a:rPr>
              <a:t>S’EXPRIMER À L’ORAL</a:t>
            </a:r>
            <a:endParaRPr lang="fr-FR" dirty="0" smtClean="0">
              <a:solidFill>
                <a:srgbClr val="0070C0"/>
              </a:solidFill>
            </a:endParaRPr>
          </a:p>
          <a:p>
            <a:r>
              <a:rPr lang="fr-FR" dirty="0" smtClean="0">
                <a:solidFill>
                  <a:srgbClr val="0070C0"/>
                </a:solidFill>
                <a:ea typeface="Calibri"/>
                <a:cs typeface="Times New Roman"/>
              </a:rPr>
              <a:t>→La compétence finale exercée sera:</a:t>
            </a:r>
          </a:p>
          <a:p>
            <a:pPr algn="ctr"/>
            <a:r>
              <a:rPr lang="fr-FR" dirty="0" smtClean="0">
                <a:solidFill>
                  <a:srgbClr val="FF0000"/>
                </a:solidFill>
                <a:ea typeface="Calibri"/>
                <a:cs typeface="Times New Roman"/>
              </a:rPr>
              <a:t>«</a:t>
            </a:r>
            <a:r>
              <a:rPr lang="fr-FR" b="1" u="sng" dirty="0" smtClean="0">
                <a:solidFill>
                  <a:srgbClr val="FF0000"/>
                </a:solidFill>
                <a:ea typeface="Calibri"/>
                <a:cs typeface="Times New Roman"/>
              </a:rPr>
              <a:t> </a:t>
            </a:r>
            <a:r>
              <a:rPr lang="fr-FR" b="1" u="sng" dirty="0" smtClean="0">
                <a:solidFill>
                  <a:srgbClr val="FF0000"/>
                </a:solidFill>
              </a:rPr>
              <a:t>DÉVELOPPER UN DISCOURS ORAL CONSTRUIT ET ARGUMENTÉ DE FAÇON CONTINUE</a:t>
            </a:r>
            <a:r>
              <a:rPr lang="fr-FR" dirty="0" smtClean="0">
                <a:solidFill>
                  <a:srgbClr val="FF0000"/>
                </a:solidFill>
              </a:rPr>
              <a:t>»</a:t>
            </a:r>
            <a:r>
              <a:rPr lang="fr-FR" b="1" dirty="0" smtClean="0">
                <a:solidFill>
                  <a:srgbClr val="FF0000"/>
                </a:solidFill>
                <a:ea typeface="Calibri"/>
                <a:cs typeface="Times New Roman"/>
              </a:rPr>
              <a:t> </a:t>
            </a:r>
          </a:p>
          <a:p>
            <a:pPr lvl="0" algn="just" fontAlgn="base">
              <a:spcBef>
                <a:spcPct val="0"/>
              </a:spcBef>
              <a:spcAft>
                <a:spcPts val="1000"/>
              </a:spcAft>
              <a:buFont typeface="Wingdings" pitchFamily="2" charset="2"/>
              <a:buChar char="Ø"/>
            </a:pPr>
            <a:r>
              <a:rPr lang="fr-FR" dirty="0" smtClean="0">
                <a:solidFill>
                  <a:srgbClr val="0070C0"/>
                </a:solidFill>
                <a:ea typeface="Calibri"/>
                <a:cs typeface="Times New Roman"/>
              </a:rPr>
              <a:t>Séquence proposée à une classe de première de spécialité de 35 élèves. Les productions seront orales et par groupe. </a:t>
            </a:r>
          </a:p>
          <a:p>
            <a:pPr lvl="0" algn="just" fontAlgn="base">
              <a:spcBef>
                <a:spcPct val="0"/>
              </a:spcBef>
              <a:spcAft>
                <a:spcPts val="1000"/>
              </a:spcAft>
            </a:pPr>
            <a:endParaRPr lang="fr-FR" b="1" dirty="0" smtClean="0">
              <a:solidFill>
                <a:srgbClr val="FF0000"/>
              </a:solidFill>
              <a:cs typeface="Arial" pitchFamily="34" charset="0"/>
            </a:endParaRPr>
          </a:p>
          <a:p>
            <a:pPr lvl="0" algn="just" fontAlgn="base">
              <a:spcBef>
                <a:spcPct val="0"/>
              </a:spcBef>
              <a:spcAft>
                <a:spcPts val="1000"/>
              </a:spcAft>
            </a:pPr>
            <a:endParaRPr lang="fr-FR" dirty="0" smtClean="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p:cNvSpPr>
            <a:spLocks noGrp="1"/>
          </p:cNvSpPr>
          <p:nvPr>
            <p:ph type="title"/>
          </p:nvPr>
        </p:nvSpPr>
        <p:spPr>
          <a:xfrm>
            <a:off x="611560" y="1052736"/>
            <a:ext cx="8229600" cy="2376264"/>
          </a:xfrm>
          <a:ln w="38100">
            <a:noFill/>
          </a:ln>
        </p:spPr>
        <p:txBody>
          <a:bodyPr>
            <a:normAutofit fontScale="90000"/>
          </a:bodyPr>
          <a:lstStyle/>
          <a:p>
            <a:r>
              <a:rPr lang="fr-FR" b="1" dirty="0" smtClean="0">
                <a:solidFill>
                  <a:srgbClr val="0070C0"/>
                </a:solidFill>
              </a:rPr>
              <a:t>« Comment deux dictatures isolées se sont converties, en si peu de temps, en deux démocraties reconnues?» </a:t>
            </a:r>
            <a:endParaRPr lang="fr-FR" b="1" dirty="0">
              <a:solidFill>
                <a:srgbClr val="0070C0"/>
              </a:solidFill>
            </a:endParaRP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Problématique:</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46082" name="AutoShape 2" descr="RÃ©sultat de recherche d'images pour &quot;portugal et espagne c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4" name="AutoShape 4" descr="RÃ©sultat de recherche d'images pour &quot;portugal et espagne c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6086" name="Picture 6" descr="RÃ©sultat de recherche d'images pour &quot;portugal et espagne cee&quot;"/>
          <p:cNvPicPr>
            <a:picLocks noChangeAspect="1" noChangeArrowheads="1"/>
          </p:cNvPicPr>
          <p:nvPr/>
        </p:nvPicPr>
        <p:blipFill>
          <a:blip r:embed="rId4" cstate="print"/>
          <a:srcRect/>
          <a:stretch>
            <a:fillRect/>
          </a:stretch>
        </p:blipFill>
        <p:spPr bwMode="auto">
          <a:xfrm>
            <a:off x="683568" y="3573016"/>
            <a:ext cx="3552254" cy="2376264"/>
          </a:xfrm>
          <a:prstGeom prst="rect">
            <a:avLst/>
          </a:prstGeom>
          <a:noFill/>
        </p:spPr>
      </p:pic>
      <p:pic>
        <p:nvPicPr>
          <p:cNvPr id="46088" name="Picture 8" descr="RÃ©sultat de recherche d'images pour &quot;portugal et espagne cee&quot;"/>
          <p:cNvPicPr>
            <a:picLocks noChangeAspect="1" noChangeArrowheads="1"/>
          </p:cNvPicPr>
          <p:nvPr/>
        </p:nvPicPr>
        <p:blipFill>
          <a:blip r:embed="rId5" cstate="print"/>
          <a:srcRect/>
          <a:stretch>
            <a:fillRect/>
          </a:stretch>
        </p:blipFill>
        <p:spPr bwMode="auto">
          <a:xfrm>
            <a:off x="4788024" y="3573016"/>
            <a:ext cx="3552254" cy="2376264"/>
          </a:xfrm>
          <a:prstGeom prst="rect">
            <a:avLst/>
          </a:prstGeom>
          <a:noFill/>
        </p:spPr>
      </p:pic>
      <p:sp>
        <p:nvSpPr>
          <p:cNvPr id="17" name="Rectangle 16"/>
          <p:cNvSpPr/>
          <p:nvPr/>
        </p:nvSpPr>
        <p:spPr>
          <a:xfrm>
            <a:off x="4355976" y="5949280"/>
            <a:ext cx="4572000" cy="338554"/>
          </a:xfrm>
          <a:prstGeom prst="rect">
            <a:avLst/>
          </a:prstGeom>
        </p:spPr>
        <p:txBody>
          <a:bodyPr>
            <a:spAutoFit/>
          </a:bodyPr>
          <a:lstStyle/>
          <a:p>
            <a:r>
              <a:rPr lang="es-ES" sz="800" b="1" dirty="0" smtClean="0"/>
              <a:t> Felipe González y Fernando Morán (Ministro de Asuntos Exteriores) firman en el Palacio Real de Madrid el Acta de Adhesión de España a la CEE (12 de junio de 1985)</a:t>
            </a:r>
            <a:endParaRPr lang="fr-FR" sz="8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Objectifs de la séquence</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13" name="ZoneTexte 12"/>
          <p:cNvSpPr txBox="1"/>
          <p:nvPr/>
        </p:nvSpPr>
        <p:spPr>
          <a:xfrm>
            <a:off x="827584" y="1124745"/>
            <a:ext cx="7920880" cy="4524315"/>
          </a:xfrm>
          <a:prstGeom prst="rect">
            <a:avLst/>
          </a:prstGeom>
          <a:noFill/>
        </p:spPr>
        <p:txBody>
          <a:bodyPr wrap="square" rtlCol="0">
            <a:spAutoFit/>
          </a:bodyPr>
          <a:lstStyle/>
          <a:p>
            <a:pPr algn="just">
              <a:buFont typeface="Wingdings" pitchFamily="2" charset="2"/>
              <a:buChar char="ü"/>
            </a:pPr>
            <a:r>
              <a:rPr lang="fr-FR" sz="3600" b="1" dirty="0" smtClean="0">
                <a:solidFill>
                  <a:srgbClr val="0070C0"/>
                </a:solidFill>
              </a:rPr>
              <a:t>Travailler l’autonomie des élèves. </a:t>
            </a:r>
          </a:p>
          <a:p>
            <a:pPr algn="just"/>
            <a:r>
              <a:rPr lang="fr-FR" sz="3600" dirty="0" smtClean="0">
                <a:solidFill>
                  <a:srgbClr val="0070C0"/>
                </a:solidFill>
              </a:rPr>
              <a:t>Les pousser à faire des choix, à gérer le temps, à organiser et répartir leur travail. </a:t>
            </a:r>
          </a:p>
          <a:p>
            <a:pPr algn="just"/>
            <a:endParaRPr lang="fr-FR" sz="3600" dirty="0" smtClean="0">
              <a:solidFill>
                <a:srgbClr val="0070C0"/>
              </a:solidFill>
            </a:endParaRPr>
          </a:p>
          <a:p>
            <a:pPr algn="just">
              <a:buFont typeface="Wingdings" pitchFamily="2" charset="2"/>
              <a:buChar char="ü"/>
            </a:pPr>
            <a:r>
              <a:rPr lang="fr-FR" sz="3600" b="1" dirty="0" smtClean="0">
                <a:solidFill>
                  <a:srgbClr val="0070C0"/>
                </a:solidFill>
              </a:rPr>
              <a:t>S’exprimer à l’oral en continu. </a:t>
            </a:r>
          </a:p>
          <a:p>
            <a:pPr algn="just"/>
            <a:r>
              <a:rPr lang="fr-FR" sz="3600" dirty="0" smtClean="0">
                <a:solidFill>
                  <a:srgbClr val="0070C0"/>
                </a:solidFill>
              </a:rPr>
              <a:t>Préparer l’oral de fin de cycle terminal, s’exercer à argumenter à l’oral, être convaincant.</a:t>
            </a: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755576" y="1268760"/>
            <a:ext cx="7992888" cy="3724096"/>
          </a:xfrm>
          <a:prstGeom prst="rect">
            <a:avLst/>
          </a:prstGeom>
          <a:noFill/>
        </p:spPr>
        <p:txBody>
          <a:bodyPr wrap="square" rtlCol="0">
            <a:spAutoFit/>
          </a:bodyPr>
          <a:lstStyle/>
          <a:p>
            <a:pPr algn="just">
              <a:buFont typeface="Arial" pitchFamily="34" charset="0"/>
              <a:buChar char="•"/>
            </a:pPr>
            <a:r>
              <a:rPr lang="fr-FR" sz="2800" b="1" i="1" dirty="0" smtClean="0">
                <a:solidFill>
                  <a:srgbClr val="0070C0"/>
                </a:solidFill>
              </a:rPr>
              <a:t>Travailler de manière autonome </a:t>
            </a:r>
            <a:r>
              <a:rPr lang="fr-FR" sz="2600" b="1" i="1" dirty="0" smtClean="0">
                <a:solidFill>
                  <a:srgbClr val="0070C0"/>
                </a:solidFill>
              </a:rPr>
              <a:t>: </a:t>
            </a:r>
            <a:r>
              <a:rPr lang="fr-FR" sz="2600" i="1" dirty="0" smtClean="0">
                <a:solidFill>
                  <a:srgbClr val="0070C0"/>
                </a:solidFill>
              </a:rPr>
              <a:t>élaborer des stratégies propres, se repartir des tâches, choisir la forme de sa production, gérer son temps, se documenter pas soi-même…</a:t>
            </a:r>
          </a:p>
          <a:p>
            <a:pPr algn="just">
              <a:buFont typeface="Arial" pitchFamily="34" charset="0"/>
              <a:buChar char="•"/>
            </a:pPr>
            <a:endParaRPr lang="fr-FR" sz="2600" i="1" dirty="0" smtClean="0">
              <a:solidFill>
                <a:srgbClr val="0070C0"/>
              </a:solidFill>
            </a:endParaRPr>
          </a:p>
          <a:p>
            <a:pPr algn="just">
              <a:buFont typeface="Arial" pitchFamily="34" charset="0"/>
              <a:buChar char="•"/>
            </a:pPr>
            <a:r>
              <a:rPr lang="fr-FR" sz="2600" b="1" i="1" dirty="0" smtClean="0">
                <a:solidFill>
                  <a:srgbClr val="0070C0"/>
                </a:solidFill>
              </a:rPr>
              <a:t>S’exprimer à l’oral </a:t>
            </a:r>
            <a:r>
              <a:rPr lang="fr-FR" sz="2600" i="1" dirty="0" smtClean="0">
                <a:solidFill>
                  <a:srgbClr val="0070C0"/>
                </a:solidFill>
              </a:rPr>
              <a:t>: Prendre la parole en continu, distribution de la parole dans un groupe, argumenter ses propos en ayant au préalable organisé un écrit pour être plus cohérent et mieux dominer son sujet. </a:t>
            </a:r>
            <a:endParaRPr lang="fr-FR" sz="2000" dirty="0" smtClean="0">
              <a:solidFill>
                <a:srgbClr val="0070C0"/>
              </a:solidFill>
            </a:endParaRP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Compétences travaillées</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755576" y="1268760"/>
            <a:ext cx="7992888" cy="4047262"/>
          </a:xfrm>
          <a:prstGeom prst="rect">
            <a:avLst/>
          </a:prstGeom>
          <a:noFill/>
        </p:spPr>
        <p:txBody>
          <a:bodyPr wrap="square" rtlCol="0">
            <a:spAutoFit/>
          </a:bodyPr>
          <a:lstStyle/>
          <a:p>
            <a:pPr algn="just">
              <a:buFont typeface="Arial" pitchFamily="34" charset="0"/>
              <a:buChar char="•"/>
            </a:pPr>
            <a:r>
              <a:rPr lang="fr-FR" sz="2300" b="1" i="1" dirty="0" smtClean="0">
                <a:solidFill>
                  <a:srgbClr val="0070C0"/>
                </a:solidFill>
              </a:rPr>
              <a:t>Travailler de manière autonome </a:t>
            </a:r>
            <a:r>
              <a:rPr lang="fr-FR" sz="2300" i="1" dirty="0" smtClean="0">
                <a:solidFill>
                  <a:srgbClr val="0070C0"/>
                </a:solidFill>
              </a:rPr>
              <a:t>: la spécialité demande une part plus grande de travail individuel afin de préparer à la poursuite des études où les élèves, devenus étudiants, sont moins encadrés.</a:t>
            </a:r>
          </a:p>
          <a:p>
            <a:pPr algn="just">
              <a:buFont typeface="Arial" pitchFamily="34" charset="0"/>
              <a:buChar char="•"/>
            </a:pPr>
            <a:endParaRPr lang="fr-FR" sz="2300" i="1" dirty="0" smtClean="0">
              <a:solidFill>
                <a:srgbClr val="0070C0"/>
              </a:solidFill>
            </a:endParaRPr>
          </a:p>
          <a:p>
            <a:pPr algn="just">
              <a:buFont typeface="Arial" pitchFamily="34" charset="0"/>
              <a:buChar char="•"/>
            </a:pPr>
            <a:r>
              <a:rPr lang="fr-FR" sz="2300" b="1" i="1" dirty="0" smtClean="0">
                <a:solidFill>
                  <a:srgbClr val="0070C0"/>
                </a:solidFill>
              </a:rPr>
              <a:t>S’exprimer à l’oral </a:t>
            </a:r>
            <a:r>
              <a:rPr lang="fr-FR" sz="2300" i="1" dirty="0" smtClean="0">
                <a:solidFill>
                  <a:srgbClr val="0070C0"/>
                </a:solidFill>
              </a:rPr>
              <a:t>: tout en consolidant l’expression écrite, l’enseignement de spécialité est un moment privilégié pour développer une expression orale construite et argumentée. La prise de parole en cours est encouragée, tout comme les exposés individuels et collectifs. En première, il convient de s’assurer d’une prise de parole régulière, structurée et pertinente</a:t>
            </a: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Ce que dit le programme</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16" name="Image 15" descr="BO.png"/>
          <p:cNvPicPr>
            <a:picLocks noChangeAspect="1"/>
          </p:cNvPicPr>
          <p:nvPr/>
        </p:nvPicPr>
        <p:blipFill>
          <a:blip r:embed="rId4" cstate="print"/>
          <a:stretch>
            <a:fillRect/>
          </a:stretch>
        </p:blipFill>
        <p:spPr>
          <a:xfrm>
            <a:off x="3419872" y="5301208"/>
            <a:ext cx="2113380" cy="994706"/>
          </a:xfrm>
          <a:prstGeom prst="rect">
            <a:avLst/>
          </a:prstGeom>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755576" y="836712"/>
            <a:ext cx="7992888" cy="5509200"/>
          </a:xfrm>
          <a:prstGeom prst="rect">
            <a:avLst/>
          </a:prstGeom>
          <a:noFill/>
        </p:spPr>
        <p:txBody>
          <a:bodyPr wrap="square" rtlCol="0">
            <a:spAutoFit/>
          </a:bodyPr>
          <a:lstStyle/>
          <a:p>
            <a:pPr algn="ctr"/>
            <a:r>
              <a:rPr lang="fr-FR" sz="2600" b="1" dirty="0" smtClean="0">
                <a:solidFill>
                  <a:srgbClr val="FF0000"/>
                </a:solidFill>
              </a:rPr>
              <a:t>Un pont est à établir avec les capacités et méthodes en HG:</a:t>
            </a:r>
          </a:p>
          <a:p>
            <a:pPr algn="just"/>
            <a:endParaRPr lang="fr-FR" sz="2500" b="1" dirty="0" smtClean="0">
              <a:solidFill>
                <a:srgbClr val="0070C0"/>
              </a:solidFill>
            </a:endParaRPr>
          </a:p>
          <a:p>
            <a:pPr algn="just">
              <a:buFont typeface="Arial" pitchFamily="34" charset="0"/>
              <a:buChar char="•"/>
            </a:pPr>
            <a:r>
              <a:rPr lang="fr-FR" sz="2500" b="1" i="1" dirty="0" err="1" smtClean="0">
                <a:solidFill>
                  <a:srgbClr val="0070C0"/>
                </a:solidFill>
              </a:rPr>
              <a:t>Contextualiser</a:t>
            </a:r>
            <a:r>
              <a:rPr lang="fr-FR" sz="2500" b="1" i="1" dirty="0" smtClean="0">
                <a:solidFill>
                  <a:srgbClr val="0070C0"/>
                </a:solidFill>
              </a:rPr>
              <a:t> </a:t>
            </a:r>
            <a:r>
              <a:rPr lang="fr-FR" sz="2500" i="1" dirty="0" smtClean="0">
                <a:solidFill>
                  <a:srgbClr val="0070C0"/>
                </a:solidFill>
              </a:rPr>
              <a:t>(Mettre un événement en perspective, mettre en relation des faits ou événements).</a:t>
            </a:r>
          </a:p>
          <a:p>
            <a:pPr algn="just">
              <a:buFont typeface="Arial" pitchFamily="34" charset="0"/>
              <a:buChar char="•"/>
            </a:pPr>
            <a:endParaRPr lang="fr-FR" sz="2500" b="1" i="1" dirty="0" smtClean="0">
              <a:solidFill>
                <a:srgbClr val="0070C0"/>
              </a:solidFill>
            </a:endParaRPr>
          </a:p>
          <a:p>
            <a:pPr algn="just">
              <a:buFont typeface="Arial" pitchFamily="34" charset="0"/>
              <a:buChar char="•"/>
            </a:pPr>
            <a:r>
              <a:rPr lang="fr-FR" sz="2500" b="1" i="1" dirty="0" smtClean="0">
                <a:solidFill>
                  <a:srgbClr val="0070C0"/>
                </a:solidFill>
              </a:rPr>
              <a:t>Conduire une démarche historique </a:t>
            </a:r>
            <a:r>
              <a:rPr lang="fr-FR" sz="2500" i="1" dirty="0" smtClean="0">
                <a:solidFill>
                  <a:srgbClr val="0070C0"/>
                </a:solidFill>
              </a:rPr>
              <a:t>(Construire et vérifier des hypothèses sur une situation historique; justifier une interprétation) .</a:t>
            </a:r>
          </a:p>
          <a:p>
            <a:pPr algn="just">
              <a:buFont typeface="Arial" pitchFamily="34" charset="0"/>
              <a:buChar char="•"/>
            </a:pPr>
            <a:endParaRPr lang="fr-FR" sz="2500" b="1" i="1" dirty="0" smtClean="0">
              <a:solidFill>
                <a:srgbClr val="0070C0"/>
              </a:solidFill>
            </a:endParaRPr>
          </a:p>
          <a:p>
            <a:pPr algn="just">
              <a:buFont typeface="Arial" pitchFamily="34" charset="0"/>
              <a:buChar char="•"/>
            </a:pPr>
            <a:r>
              <a:rPr lang="fr-FR" sz="2500" b="1" i="1" dirty="0" smtClean="0">
                <a:solidFill>
                  <a:srgbClr val="0070C0"/>
                </a:solidFill>
              </a:rPr>
              <a:t>Construire une argumentation historique </a:t>
            </a:r>
            <a:r>
              <a:rPr lang="fr-FR" sz="2500" i="1" dirty="0" smtClean="0">
                <a:solidFill>
                  <a:srgbClr val="0070C0"/>
                </a:solidFill>
              </a:rPr>
              <a:t>(Procéder à l’analyse critique d’un document; Utiliser une approche historique pour mener une analyse ou construire une argumentation).</a:t>
            </a: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Compétences travaillées</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14" name="Image 13" descr="BO.png"/>
          <p:cNvPicPr>
            <a:picLocks noChangeAspect="1"/>
          </p:cNvPicPr>
          <p:nvPr/>
        </p:nvPicPr>
        <p:blipFill>
          <a:blip r:embed="rId4" cstate="print"/>
          <a:stretch>
            <a:fillRect/>
          </a:stretch>
        </p:blipFill>
        <p:spPr>
          <a:xfrm>
            <a:off x="4932040" y="1268760"/>
            <a:ext cx="1033260" cy="486325"/>
          </a:xfrm>
          <a:prstGeom prst="rect">
            <a:avLst/>
          </a:prstGeom>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755576" y="1268760"/>
            <a:ext cx="7992888" cy="4278094"/>
          </a:xfrm>
          <a:prstGeom prst="rect">
            <a:avLst/>
          </a:prstGeom>
          <a:noFill/>
        </p:spPr>
        <p:txBody>
          <a:bodyPr wrap="square" rtlCol="0">
            <a:spAutoFit/>
          </a:bodyPr>
          <a:lstStyle/>
          <a:p>
            <a:pPr algn="ctr"/>
            <a:r>
              <a:rPr lang="fr-FR" sz="2600" b="1" dirty="0" smtClean="0">
                <a:solidFill>
                  <a:srgbClr val="FF0000"/>
                </a:solidFill>
              </a:rPr>
              <a:t>Un pont est à établir avec les capacités et méthodes en HG:</a:t>
            </a:r>
          </a:p>
          <a:p>
            <a:pPr algn="ctr"/>
            <a:r>
              <a:rPr lang="fr-FR" sz="2600" b="1" dirty="0" smtClean="0">
                <a:solidFill>
                  <a:srgbClr val="0070C0"/>
                </a:solidFill>
              </a:rPr>
              <a:t>Finalités de l’enseignement de l’histoire au lycée:</a:t>
            </a:r>
          </a:p>
          <a:p>
            <a:pPr algn="just"/>
            <a:endParaRPr lang="fr-FR" sz="2600" dirty="0" smtClean="0">
              <a:solidFill>
                <a:srgbClr val="0070C0"/>
              </a:solidFill>
            </a:endParaRPr>
          </a:p>
          <a:p>
            <a:pPr algn="just">
              <a:buFont typeface="Arial" pitchFamily="34" charset="0"/>
              <a:buChar char="•"/>
            </a:pPr>
            <a:r>
              <a:rPr lang="fr-FR" sz="3200" i="1" dirty="0" smtClean="0">
                <a:solidFill>
                  <a:srgbClr val="0070C0"/>
                </a:solidFill>
              </a:rPr>
              <a:t>Le développement d’une aptitude à replacer les actions humaines et les faits dans leur contexte et dans leur époque;</a:t>
            </a:r>
          </a:p>
          <a:p>
            <a:pPr algn="just"/>
            <a:endParaRPr lang="fr-FR" sz="2600" i="1" dirty="0" smtClean="0">
              <a:solidFill>
                <a:srgbClr val="0070C0"/>
              </a:solidFill>
            </a:endParaRPr>
          </a:p>
          <a:p>
            <a:pPr algn="just"/>
            <a:endParaRPr lang="fr-FR" sz="2600" dirty="0" smtClean="0">
              <a:solidFill>
                <a:srgbClr val="0070C0"/>
              </a:solidFill>
            </a:endParaRPr>
          </a:p>
          <a:p>
            <a:pPr algn="just"/>
            <a:endParaRPr lang="fr-FR" sz="2000" dirty="0" smtClean="0">
              <a:solidFill>
                <a:srgbClr val="0070C0"/>
              </a:solidFill>
            </a:endParaRP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Compétences travaillées</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16" name="Image 15" descr="BO.png"/>
          <p:cNvPicPr>
            <a:picLocks noChangeAspect="1"/>
          </p:cNvPicPr>
          <p:nvPr/>
        </p:nvPicPr>
        <p:blipFill>
          <a:blip r:embed="rId4" cstate="print"/>
          <a:stretch>
            <a:fillRect/>
          </a:stretch>
        </p:blipFill>
        <p:spPr>
          <a:xfrm>
            <a:off x="3419872" y="5301208"/>
            <a:ext cx="2113380" cy="994706"/>
          </a:xfrm>
          <a:prstGeom prst="rect">
            <a:avLst/>
          </a:prstGeom>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755576" y="1268761"/>
            <a:ext cx="7992888" cy="4801314"/>
          </a:xfrm>
          <a:prstGeom prst="rect">
            <a:avLst/>
          </a:prstGeom>
          <a:noFill/>
        </p:spPr>
        <p:txBody>
          <a:bodyPr wrap="square" rtlCol="0">
            <a:spAutoFit/>
          </a:bodyPr>
          <a:lstStyle/>
          <a:p>
            <a:pPr algn="just">
              <a:buFont typeface="Arial" pitchFamily="34" charset="0"/>
              <a:buChar char="•"/>
            </a:pPr>
            <a:r>
              <a:rPr lang="fr-FR" sz="2600" b="1" dirty="0" smtClean="0">
                <a:solidFill>
                  <a:srgbClr val="0070C0"/>
                </a:solidFill>
              </a:rPr>
              <a:t>L’ enseignant(e) d’histoire accompagne les élèves durant la phase de travail autonome, les guide, les débloque…</a:t>
            </a:r>
          </a:p>
          <a:p>
            <a:pPr algn="just"/>
            <a:endParaRPr lang="fr-FR" sz="2600" b="1" dirty="0" smtClean="0">
              <a:solidFill>
                <a:srgbClr val="0070C0"/>
              </a:solidFill>
            </a:endParaRPr>
          </a:p>
          <a:p>
            <a:pPr algn="just">
              <a:buFont typeface="Arial" pitchFamily="34" charset="0"/>
              <a:buChar char="•"/>
            </a:pPr>
            <a:r>
              <a:rPr lang="fr-FR" sz="2600" b="1" dirty="0" smtClean="0">
                <a:solidFill>
                  <a:srgbClr val="0070C0"/>
                </a:solidFill>
              </a:rPr>
              <a:t>Possibilité de faire intervenir l’enseignant(e) de langue.</a:t>
            </a:r>
          </a:p>
          <a:p>
            <a:pPr algn="just">
              <a:buFont typeface="Arial" pitchFamily="34" charset="0"/>
              <a:buChar char="•"/>
            </a:pPr>
            <a:endParaRPr lang="fr-FR" sz="2600" b="1" dirty="0" smtClean="0">
              <a:solidFill>
                <a:srgbClr val="0070C0"/>
              </a:solidFill>
            </a:endParaRPr>
          </a:p>
          <a:p>
            <a:pPr algn="just">
              <a:buFont typeface="Arial" pitchFamily="34" charset="0"/>
              <a:buChar char="•"/>
            </a:pPr>
            <a:r>
              <a:rPr lang="fr-FR" sz="2600" b="1" dirty="0" smtClean="0">
                <a:solidFill>
                  <a:srgbClr val="0070C0"/>
                </a:solidFill>
              </a:rPr>
              <a:t>L’ enseignant(e) évalue la production orale après avoir élaboré avec les élèves les critères d’évaluation. </a:t>
            </a:r>
          </a:p>
          <a:p>
            <a:pPr algn="just">
              <a:buFont typeface="Arial" pitchFamily="34" charset="0"/>
              <a:buChar char="•"/>
            </a:pPr>
            <a:endParaRPr lang="fr-FR" sz="2600" b="1" dirty="0" smtClean="0">
              <a:solidFill>
                <a:srgbClr val="0070C0"/>
              </a:solidFill>
            </a:endParaRPr>
          </a:p>
          <a:p>
            <a:pPr algn="just"/>
            <a:endParaRPr lang="fr-FR" sz="2600" dirty="0" smtClean="0">
              <a:solidFill>
                <a:srgbClr val="0070C0"/>
              </a:solidFill>
            </a:endParaRPr>
          </a:p>
          <a:p>
            <a:pPr algn="just"/>
            <a:endParaRPr lang="fr-FR" sz="2600" dirty="0" smtClean="0">
              <a:solidFill>
                <a:srgbClr val="0070C0"/>
              </a:solidFill>
            </a:endParaRPr>
          </a:p>
          <a:p>
            <a:pPr algn="just"/>
            <a:endParaRPr lang="fr-FR" sz="2000" dirty="0" smtClean="0">
              <a:solidFill>
                <a:srgbClr val="0070C0"/>
              </a:solidFill>
            </a:endParaRPr>
          </a:p>
        </p:txBody>
      </p:sp>
      <p:sp>
        <p:nvSpPr>
          <p:cNvPr id="15"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FF0000"/>
                </a:solidFill>
                <a:latin typeface="+mj-lt"/>
                <a:ea typeface="+mj-ea"/>
                <a:cs typeface="+mj-cs"/>
              </a:rPr>
              <a:t>Le r</a:t>
            </a:r>
            <a:r>
              <a:rPr kumimoji="0" lang="fr-FR" sz="4400" b="1" i="0" u="none" strike="noStrike" kern="1200" cap="none" spc="0" normalizeH="0" baseline="0" noProof="0" dirty="0" err="1" smtClean="0">
                <a:ln>
                  <a:noFill/>
                </a:ln>
                <a:solidFill>
                  <a:srgbClr val="FF0000"/>
                </a:solidFill>
                <a:effectLst/>
                <a:uLnTx/>
                <a:uFillTx/>
                <a:latin typeface="+mj-lt"/>
                <a:ea typeface="+mj-ea"/>
                <a:cs typeface="+mj-cs"/>
              </a:rPr>
              <a:t>ôle</a:t>
            </a:r>
            <a:r>
              <a:rPr kumimoji="0" lang="fr-FR" sz="4400" b="1" i="0" u="none" strike="noStrike" kern="1200" cap="none" spc="0" normalizeH="0" baseline="0" noProof="0" dirty="0" smtClean="0">
                <a:ln>
                  <a:noFill/>
                </a:ln>
                <a:solidFill>
                  <a:srgbClr val="FF0000"/>
                </a:solidFill>
                <a:effectLst/>
                <a:uLnTx/>
                <a:uFillTx/>
                <a:latin typeface="+mj-lt"/>
                <a:ea typeface="+mj-ea"/>
                <a:cs typeface="+mj-cs"/>
              </a:rPr>
              <a:t> des</a:t>
            </a:r>
            <a:r>
              <a:rPr kumimoji="0" lang="fr-FR" sz="4400" b="1" i="0" u="none" strike="noStrike" kern="1200" cap="none" spc="0" normalizeH="0" noProof="0" dirty="0" smtClean="0">
                <a:ln>
                  <a:noFill/>
                </a:ln>
                <a:solidFill>
                  <a:srgbClr val="FF0000"/>
                </a:solidFill>
                <a:effectLst/>
                <a:uLnTx/>
                <a:uFillTx/>
                <a:latin typeface="+mj-lt"/>
                <a:ea typeface="+mj-ea"/>
                <a:cs typeface="+mj-cs"/>
              </a:rPr>
              <a:t> enseignants</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Bibliographie/</a:t>
            </a:r>
            <a:r>
              <a:rPr kumimoji="0" lang="fr-FR" sz="4400" b="1" i="0" u="none" strike="noStrike" kern="1200" cap="none" spc="0" normalizeH="0" baseline="0" noProof="0" dirty="0" err="1" smtClean="0">
                <a:ln>
                  <a:noFill/>
                </a:ln>
                <a:solidFill>
                  <a:srgbClr val="FF0000"/>
                </a:solidFill>
                <a:effectLst/>
                <a:uLnTx/>
                <a:uFillTx/>
                <a:latin typeface="+mj-lt"/>
                <a:ea typeface="+mj-ea"/>
                <a:cs typeface="+mj-cs"/>
              </a:rPr>
              <a:t>sitographie</a:t>
            </a:r>
            <a:r>
              <a:rPr kumimoji="0" lang="fr-FR" sz="4400" b="1" i="0" u="none" strike="noStrike" kern="1200" cap="none" spc="0" normalizeH="0" baseline="0" noProof="0" dirty="0" smtClean="0">
                <a:ln>
                  <a:noFill/>
                </a:ln>
                <a:solidFill>
                  <a:srgbClr val="FF0000"/>
                </a:solidFill>
                <a:effectLst/>
                <a:uLnTx/>
                <a:uFillTx/>
                <a:latin typeface="+mj-lt"/>
                <a:ea typeface="+mj-ea"/>
                <a:cs typeface="+mj-cs"/>
              </a:rPr>
              <a:t> </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13" name="ZoneTexte 12"/>
          <p:cNvSpPr txBox="1"/>
          <p:nvPr/>
        </p:nvSpPr>
        <p:spPr>
          <a:xfrm>
            <a:off x="467544" y="1268761"/>
            <a:ext cx="8388424" cy="5632311"/>
          </a:xfrm>
          <a:prstGeom prst="rect">
            <a:avLst/>
          </a:prstGeom>
          <a:noFill/>
        </p:spPr>
        <p:txBody>
          <a:bodyPr wrap="square" rtlCol="0">
            <a:spAutoFit/>
          </a:bodyPr>
          <a:lstStyle/>
          <a:p>
            <a:pPr algn="just">
              <a:buFont typeface="Arial" pitchFamily="34" charset="0"/>
              <a:buChar char="•"/>
            </a:pPr>
            <a:r>
              <a:rPr lang="fr-FR" dirty="0" smtClean="0"/>
              <a:t>Colloque sur « </a:t>
            </a:r>
            <a:r>
              <a:rPr lang="fr-FR" i="1" dirty="0" smtClean="0"/>
              <a:t>Les voies incertaines de la démocratisation: Transitions, consolidations, transformations démocratiques : retours critiques et regards croisés Europe/Amérique latine</a:t>
            </a:r>
            <a:r>
              <a:rPr lang="fr-FR" dirty="0" smtClean="0"/>
              <a:t> »,2010, Sous la direction de </a:t>
            </a:r>
            <a:r>
              <a:rPr lang="fr-FR" dirty="0" err="1" smtClean="0"/>
              <a:t>Almudena</a:t>
            </a:r>
            <a:r>
              <a:rPr lang="fr-FR" dirty="0" smtClean="0"/>
              <a:t> Delgado </a:t>
            </a:r>
            <a:r>
              <a:rPr lang="fr-FR" dirty="0" err="1" smtClean="0"/>
              <a:t>Larios</a:t>
            </a:r>
            <a:r>
              <a:rPr lang="fr-FR" dirty="0" smtClean="0"/>
              <a:t> et Franck </a:t>
            </a:r>
            <a:r>
              <a:rPr lang="fr-FR" dirty="0" err="1" smtClean="0"/>
              <a:t>Gaudichaud</a:t>
            </a:r>
            <a:r>
              <a:rPr lang="fr-FR" dirty="0" smtClean="0"/>
              <a:t>:</a:t>
            </a:r>
          </a:p>
          <a:p>
            <a:r>
              <a:rPr lang="fr-FR" dirty="0" smtClean="0"/>
              <a:t>Ana Saldanha, « </a:t>
            </a:r>
            <a:r>
              <a:rPr lang="fr-FR" b="1" dirty="0" smtClean="0"/>
              <a:t>Révolution des Œillets : transition sociopolitique et démocratisation au Portugal ».</a:t>
            </a:r>
          </a:p>
          <a:p>
            <a:r>
              <a:rPr lang="fr-FR" dirty="0" smtClean="0">
                <a:hlinkClick r:id="rId5"/>
              </a:rPr>
              <a:t>https://journals.openedition.org/ilcea/872</a:t>
            </a:r>
            <a:endParaRPr lang="fr-FR" dirty="0" smtClean="0"/>
          </a:p>
          <a:p>
            <a:r>
              <a:rPr lang="fr-FR" dirty="0" smtClean="0"/>
              <a:t>Christian </a:t>
            </a:r>
            <a:r>
              <a:rPr lang="fr-FR" dirty="0" err="1" smtClean="0"/>
              <a:t>Demange</a:t>
            </a:r>
            <a:r>
              <a:rPr lang="fr-FR" dirty="0" smtClean="0"/>
              <a:t>, « </a:t>
            </a:r>
            <a:r>
              <a:rPr lang="fr-FR" b="1" dirty="0" smtClean="0"/>
              <a:t>La Transition espagnole : grands récits et état de la question historiographique</a:t>
            </a:r>
            <a:r>
              <a:rPr lang="fr-FR" dirty="0" smtClean="0"/>
              <a:t> ».</a:t>
            </a:r>
          </a:p>
          <a:p>
            <a:r>
              <a:rPr lang="fr-FR" dirty="0" smtClean="0">
                <a:hlinkClick r:id="rId6"/>
              </a:rPr>
              <a:t>https://journals.openedition.org/ilcea/874</a:t>
            </a:r>
            <a:endParaRPr lang="fr-FR" dirty="0" smtClean="0"/>
          </a:p>
          <a:p>
            <a:endParaRPr lang="fr-FR" dirty="0" smtClean="0"/>
          </a:p>
          <a:p>
            <a:pPr algn="just">
              <a:buFont typeface="Arial" pitchFamily="34" charset="0"/>
              <a:buChar char="•"/>
            </a:pPr>
            <a:r>
              <a:rPr lang="fr-FR" b="1" dirty="0" smtClean="0"/>
              <a:t>Le « modèle » espagnol de transition vers la démocratie à l'épreuve de la chute du mur de Berlin</a:t>
            </a:r>
            <a:r>
              <a:rPr lang="fr-FR" dirty="0" smtClean="0"/>
              <a:t> [article], Bénédicte </a:t>
            </a:r>
            <a:r>
              <a:rPr lang="fr-FR" dirty="0" err="1" smtClean="0"/>
              <a:t>Bazzana</a:t>
            </a:r>
            <a:r>
              <a:rPr lang="fr-FR" dirty="0" smtClean="0"/>
              <a:t> in Revue d'études comparatives Est-Ouest,1999, pp. 105-138.</a:t>
            </a:r>
          </a:p>
          <a:p>
            <a:pPr algn="just">
              <a:buFont typeface="Arial" pitchFamily="34" charset="0"/>
              <a:buChar char="•"/>
            </a:pPr>
            <a:endParaRPr lang="fr-FR" b="1" dirty="0" smtClean="0"/>
          </a:p>
          <a:p>
            <a:pPr algn="just">
              <a:buFont typeface="Arial" pitchFamily="34" charset="0"/>
              <a:buChar char="•"/>
            </a:pPr>
            <a:r>
              <a:rPr lang="fr-FR" dirty="0" smtClean="0"/>
              <a:t>« </a:t>
            </a:r>
            <a:r>
              <a:rPr lang="fr-FR" b="1" dirty="0" smtClean="0"/>
              <a:t>Civilisation espagnole contemporaine (1868-2018)</a:t>
            </a:r>
            <a:r>
              <a:rPr lang="fr-FR" dirty="0" smtClean="0"/>
              <a:t> », Marie-Claude Chaput, Julio Perez </a:t>
            </a:r>
            <a:r>
              <a:rPr lang="fr-FR" dirty="0" err="1" smtClean="0"/>
              <a:t>Serrano</a:t>
            </a:r>
            <a:r>
              <a:rPr lang="fr-FR" dirty="0" smtClean="0"/>
              <a:t>, PUF, 2018.</a:t>
            </a:r>
          </a:p>
          <a:p>
            <a:pPr algn="just">
              <a:buFont typeface="Arial" pitchFamily="34" charset="0"/>
              <a:buChar char="•"/>
            </a:pPr>
            <a:endParaRPr lang="fr-FR" dirty="0" smtClean="0"/>
          </a:p>
          <a:p>
            <a:pPr algn="just">
              <a:buFont typeface="Arial" pitchFamily="34" charset="0"/>
              <a:buChar char="•"/>
            </a:pPr>
            <a:endParaRPr lang="fr-FR" dirty="0" smtClean="0"/>
          </a:p>
          <a:p>
            <a:pPr algn="just"/>
            <a:endParaRPr lang="fr-FR" dirty="0" smtClean="0"/>
          </a:p>
          <a:p>
            <a:pPr algn="just"/>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11560" y="0"/>
            <a:ext cx="6837128" cy="707886"/>
          </a:xfrm>
          <a:prstGeom prst="rect">
            <a:avLst/>
          </a:prstGeom>
          <a:noFill/>
        </p:spPr>
        <p:txBody>
          <a:bodyPr wrap="none" rtlCol="0">
            <a:spAutoFit/>
          </a:bodyPr>
          <a:lstStyle/>
          <a:p>
            <a:r>
              <a:rPr lang="fr-FR" sz="2000" dirty="0" smtClean="0">
                <a:solidFill>
                  <a:srgbClr val="FF0000"/>
                </a:solidFill>
                <a:latin typeface="Arial" panose="020B0604020202020204" pitchFamily="34" charset="0"/>
                <a:cs typeface="Arial" panose="020B0604020202020204" pitchFamily="34" charset="0"/>
              </a:rPr>
              <a:t>Le thème 1 permet une pluralité des regards disciplinaires:</a:t>
            </a:r>
          </a:p>
          <a:p>
            <a:r>
              <a:rPr lang="fr-FR" sz="2000" dirty="0" smtClean="0">
                <a:solidFill>
                  <a:srgbClr val="FF0000"/>
                </a:solidFill>
                <a:latin typeface="Arial" panose="020B0604020202020204" pitchFamily="34" charset="0"/>
                <a:cs typeface="Arial" panose="020B0604020202020204" pitchFamily="34" charset="0"/>
              </a:rPr>
              <a:t>SES et Histoire-géographie</a:t>
            </a:r>
            <a:endParaRPr lang="fr-FR" sz="2000" dirty="0">
              <a:solidFill>
                <a:srgbClr val="FF0000"/>
              </a:solidFill>
              <a:latin typeface="Arial" panose="020B0604020202020204" pitchFamily="34" charset="0"/>
              <a:cs typeface="Arial" panose="020B0604020202020204" pitchFamily="34" charset="0"/>
            </a:endParaRPr>
          </a:p>
        </p:txBody>
      </p:sp>
      <p:sp>
        <p:nvSpPr>
          <p:cNvPr id="13" name="ZoneTexte 12"/>
          <p:cNvSpPr txBox="1"/>
          <p:nvPr/>
        </p:nvSpPr>
        <p:spPr>
          <a:xfrm>
            <a:off x="683568" y="1268760"/>
            <a:ext cx="7992888" cy="4339650"/>
          </a:xfrm>
          <a:prstGeom prst="rect">
            <a:avLst/>
          </a:prstGeom>
          <a:noFill/>
        </p:spPr>
        <p:txBody>
          <a:bodyPr wrap="square" rtlCol="0">
            <a:spAutoFit/>
          </a:bodyPr>
          <a:lstStyle/>
          <a:p>
            <a:pPr algn="just"/>
            <a:r>
              <a:rPr lang="fr-FR" sz="2400" b="1" dirty="0" smtClean="0">
                <a:solidFill>
                  <a:srgbClr val="0070C0"/>
                </a:solidFill>
              </a:rPr>
              <a:t>Le thème 1, et plus largement la spécialité, favorisent la collaboration entre les enseignants des deux disciplines. </a:t>
            </a:r>
          </a:p>
          <a:p>
            <a:pPr algn="just"/>
            <a:endParaRPr lang="fr-FR" sz="2400" b="1" dirty="0" smtClean="0">
              <a:solidFill>
                <a:srgbClr val="0070C0"/>
              </a:solidFill>
            </a:endParaRPr>
          </a:p>
          <a:p>
            <a:pPr algn="just"/>
            <a:r>
              <a:rPr lang="fr-FR" sz="2400" b="1" dirty="0" smtClean="0">
                <a:solidFill>
                  <a:srgbClr val="0070C0"/>
                </a:solidFill>
              </a:rPr>
              <a:t>Une </a:t>
            </a:r>
            <a:r>
              <a:rPr lang="fr-FR" sz="2400" b="1" dirty="0" err="1" smtClean="0">
                <a:solidFill>
                  <a:srgbClr val="0070C0"/>
                </a:solidFill>
              </a:rPr>
              <a:t>co</a:t>
            </a:r>
            <a:r>
              <a:rPr lang="fr-FR" sz="2400" b="1" dirty="0" smtClean="0">
                <a:solidFill>
                  <a:srgbClr val="0070C0"/>
                </a:solidFill>
              </a:rPr>
              <a:t>-intervention, une coopération mutuelle, un travail commun sont possibles et encouragés.</a:t>
            </a:r>
          </a:p>
          <a:p>
            <a:pPr algn="ctr"/>
            <a:endParaRPr lang="fr-FR" sz="2000" dirty="0" smtClean="0">
              <a:solidFill>
                <a:srgbClr val="0070C0"/>
              </a:solidFill>
            </a:endParaRPr>
          </a:p>
          <a:p>
            <a:pPr algn="ctr"/>
            <a:endParaRPr lang="fr-FR" sz="2000" dirty="0" smtClean="0">
              <a:solidFill>
                <a:srgbClr val="0070C0"/>
              </a:solidFill>
            </a:endParaRPr>
          </a:p>
          <a:p>
            <a:pPr algn="just"/>
            <a:endParaRPr lang="fr-FR" sz="2400" i="1" dirty="0" smtClean="0">
              <a:solidFill>
                <a:srgbClr val="0070C0"/>
              </a:solidFill>
            </a:endParaRPr>
          </a:p>
          <a:p>
            <a:pPr algn="just"/>
            <a:r>
              <a:rPr lang="fr-FR" sz="2400" i="1" dirty="0" smtClean="0">
                <a:solidFill>
                  <a:srgbClr val="0070C0"/>
                </a:solidFill>
              </a:rPr>
              <a:t>« L’enseignement est assuré par les professeurs d’histoire et géographie avec l’appui, le cas échéant, des professeurs de sciences économiques et sociales » (BO du 20 janvier 2019).</a:t>
            </a:r>
          </a:p>
          <a:p>
            <a:pPr algn="just"/>
            <a:endParaRPr lang="fr-FR" sz="2000" i="1" dirty="0">
              <a:solidFill>
                <a:srgbClr val="0070C0"/>
              </a:solidFill>
            </a:endParaRPr>
          </a:p>
        </p:txBody>
      </p:sp>
      <p:pic>
        <p:nvPicPr>
          <p:cNvPr id="15" name="Image 14" descr="BO.png"/>
          <p:cNvPicPr>
            <a:picLocks noChangeAspect="1"/>
          </p:cNvPicPr>
          <p:nvPr/>
        </p:nvPicPr>
        <p:blipFill>
          <a:blip r:embed="rId4" cstate="print"/>
          <a:stretch>
            <a:fillRect/>
          </a:stretch>
        </p:blipFill>
        <p:spPr>
          <a:xfrm>
            <a:off x="3635896" y="3140968"/>
            <a:ext cx="2113380" cy="994706"/>
          </a:xfrm>
          <a:prstGeom prst="rect">
            <a:avLst/>
          </a:prstGeom>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Évaluation (exemple)</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15" name="Tableau 14"/>
          <p:cNvGraphicFramePr>
            <a:graphicFrameLocks noGrp="1"/>
          </p:cNvGraphicFramePr>
          <p:nvPr/>
        </p:nvGraphicFramePr>
        <p:xfrm>
          <a:off x="539552" y="980728"/>
          <a:ext cx="8208910" cy="5637833"/>
        </p:xfrm>
        <a:graphic>
          <a:graphicData uri="http://schemas.openxmlformats.org/drawingml/2006/table">
            <a:tbl>
              <a:tblPr/>
              <a:tblGrid>
                <a:gridCol w="1731502"/>
                <a:gridCol w="809676"/>
                <a:gridCol w="809676"/>
                <a:gridCol w="809676"/>
                <a:gridCol w="809676"/>
                <a:gridCol w="809676"/>
                <a:gridCol w="809676"/>
                <a:gridCol w="809676"/>
                <a:gridCol w="809676"/>
              </a:tblGrid>
              <a:tr h="670173">
                <a:tc rowSpan="2">
                  <a:txBody>
                    <a:bodyPr/>
                    <a:lstStyle/>
                    <a:p>
                      <a:pPr algn="ctr">
                        <a:spcAft>
                          <a:spcPts val="0"/>
                        </a:spcAft>
                      </a:pPr>
                      <a:r>
                        <a:rPr lang="fr-FR" sz="2000" b="1" dirty="0">
                          <a:latin typeface="Calibri"/>
                          <a:ea typeface="Calibri"/>
                          <a:cs typeface="Times New Roman"/>
                        </a:rPr>
                        <a:t>Nom </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fr-FR" sz="2000" b="1" dirty="0">
                          <a:latin typeface="Calibri"/>
                          <a:ea typeface="Calibri"/>
                          <a:cs typeface="Times New Roman"/>
                        </a:rPr>
                        <a:t>Très </a:t>
                      </a:r>
                      <a:r>
                        <a:rPr lang="fr-FR" sz="2000" b="1" dirty="0" err="1">
                          <a:latin typeface="Calibri"/>
                          <a:ea typeface="Calibri"/>
                          <a:cs typeface="Times New Roman"/>
                        </a:rPr>
                        <a:t>très</a:t>
                      </a:r>
                      <a:r>
                        <a:rPr lang="fr-FR" sz="2000" b="1" dirty="0">
                          <a:latin typeface="Calibri"/>
                          <a:ea typeface="Calibri"/>
                          <a:cs typeface="Times New Roman"/>
                        </a:rPr>
                        <a:t> bien !</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spcAft>
                          <a:spcPts val="0"/>
                        </a:spcAft>
                      </a:pPr>
                      <a:r>
                        <a:rPr lang="fr-FR" sz="2000" b="1">
                          <a:latin typeface="Calibri"/>
                          <a:ea typeface="Calibri"/>
                          <a:cs typeface="Times New Roman"/>
                        </a:rPr>
                        <a:t>Ça va…</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spcAft>
                          <a:spcPts val="0"/>
                        </a:spcAft>
                      </a:pPr>
                      <a:r>
                        <a:rPr lang="fr-FR" sz="2000" b="1">
                          <a:latin typeface="Calibri"/>
                          <a:ea typeface="Calibri"/>
                          <a:cs typeface="Times New Roman"/>
                        </a:rPr>
                        <a:t>Ce n’est pas terrible…</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spcAft>
                          <a:spcPts val="0"/>
                        </a:spcAft>
                      </a:pPr>
                      <a:r>
                        <a:rPr lang="fr-FR" sz="2000" b="1">
                          <a:latin typeface="Calibri"/>
                          <a:ea typeface="Calibri"/>
                          <a:cs typeface="Times New Roman"/>
                        </a:rPr>
                        <a:t>Une vraie cata…</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35087">
                <a:tc vMerge="1">
                  <a:txBody>
                    <a:bodyPr/>
                    <a:lstStyle/>
                    <a:p>
                      <a:endParaRPr lang="fr-FR"/>
                    </a:p>
                  </a:txBody>
                  <a:tcPr/>
                </a:tc>
                <a:tc>
                  <a:txBody>
                    <a:bodyPr/>
                    <a:lstStyle/>
                    <a:p>
                      <a:pPr algn="ctr">
                        <a:spcAft>
                          <a:spcPts val="0"/>
                        </a:spcAft>
                      </a:pPr>
                      <a:r>
                        <a:rPr lang="fr-FR" sz="2000" b="1" dirty="0">
                          <a:latin typeface="Calibri"/>
                          <a:ea typeface="Calibri"/>
                          <a:cs typeface="Times New Roman"/>
                        </a:rPr>
                        <a:t>MOI</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a:latin typeface="Calibri"/>
                          <a:ea typeface="Calibri"/>
                          <a:cs typeface="Times New Roman"/>
                        </a:rPr>
                        <a:t>PROF</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a:latin typeface="Calibri"/>
                          <a:ea typeface="Calibri"/>
                          <a:cs typeface="Times New Roman"/>
                        </a:rPr>
                        <a:t>MOI</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a:latin typeface="Calibri"/>
                          <a:ea typeface="Calibri"/>
                          <a:cs typeface="Times New Roman"/>
                        </a:rPr>
                        <a:t>PROF</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a:latin typeface="Calibri"/>
                          <a:ea typeface="Calibri"/>
                          <a:cs typeface="Times New Roman"/>
                        </a:rPr>
                        <a:t>MOI</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a:latin typeface="Calibri"/>
                          <a:ea typeface="Calibri"/>
                          <a:cs typeface="Times New Roman"/>
                        </a:rPr>
                        <a:t>PROF</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a:latin typeface="Calibri"/>
                          <a:ea typeface="Calibri"/>
                          <a:cs typeface="Times New Roman"/>
                        </a:rPr>
                        <a:t>MOI</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a:latin typeface="Calibri"/>
                          <a:ea typeface="Calibri"/>
                          <a:cs typeface="Times New Roman"/>
                        </a:rPr>
                        <a:t>PROF</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173">
                <a:tc>
                  <a:txBody>
                    <a:bodyPr/>
                    <a:lstStyle/>
                    <a:p>
                      <a:pPr algn="ctr">
                        <a:spcAft>
                          <a:spcPts val="0"/>
                        </a:spcAft>
                      </a:pPr>
                      <a:r>
                        <a:rPr lang="fr-FR" sz="2000" b="1" dirty="0">
                          <a:latin typeface="Calibri"/>
                          <a:ea typeface="Calibri"/>
                          <a:cs typeface="Times New Roman"/>
                        </a:rPr>
                        <a:t>Je n’ai pas lu mes </a:t>
                      </a:r>
                      <a:r>
                        <a:rPr lang="fr-FR" sz="2000" b="1" dirty="0" smtClean="0">
                          <a:latin typeface="Calibri"/>
                          <a:ea typeface="Calibri"/>
                          <a:cs typeface="Times New Roman"/>
                        </a:rPr>
                        <a:t>notes/J’ai parlé</a:t>
                      </a:r>
                      <a:r>
                        <a:rPr lang="fr-FR" sz="2000" b="1" baseline="0" dirty="0" smtClean="0">
                          <a:latin typeface="Calibri"/>
                          <a:ea typeface="Calibri"/>
                          <a:cs typeface="Times New Roman"/>
                        </a:rPr>
                        <a:t> en continu</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596">
                <a:tc>
                  <a:txBody>
                    <a:bodyPr/>
                    <a:lstStyle/>
                    <a:p>
                      <a:pPr algn="ctr">
                        <a:spcAft>
                          <a:spcPts val="0"/>
                        </a:spcAft>
                      </a:pPr>
                      <a:r>
                        <a:rPr lang="fr-FR" sz="2000" b="1" dirty="0" smtClean="0">
                          <a:latin typeface="Calibri"/>
                          <a:ea typeface="Calibri"/>
                          <a:cs typeface="Times New Roman"/>
                        </a:rPr>
                        <a:t>Ma</a:t>
                      </a:r>
                      <a:r>
                        <a:rPr lang="fr-FR" sz="2000" b="1" baseline="0" dirty="0" smtClean="0">
                          <a:latin typeface="Calibri"/>
                          <a:ea typeface="Calibri"/>
                          <a:cs typeface="Times New Roman"/>
                        </a:rPr>
                        <a:t> voix, mon débit, le ton, mon langage…</a:t>
                      </a:r>
                      <a:endParaRPr lang="fr-FR"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173">
                <a:tc>
                  <a:txBody>
                    <a:bodyPr/>
                    <a:lstStyle/>
                    <a:p>
                      <a:pPr algn="ctr">
                        <a:spcAft>
                          <a:spcPts val="0"/>
                        </a:spcAft>
                      </a:pPr>
                      <a:r>
                        <a:rPr lang="fr-FR" sz="2000" b="1" dirty="0" smtClean="0">
                          <a:latin typeface="Calibri"/>
                          <a:ea typeface="Calibri"/>
                          <a:cs typeface="Times New Roman"/>
                        </a:rPr>
                        <a:t>Contenu, argumentation</a:t>
                      </a:r>
                      <a:r>
                        <a:rPr lang="fr-FR" sz="2000" b="1" baseline="0" dirty="0" smtClean="0">
                          <a:latin typeface="Calibri"/>
                          <a:ea typeface="Calibri"/>
                          <a:cs typeface="Times New Roman"/>
                        </a:rPr>
                        <a:t> connaissances </a:t>
                      </a:r>
                      <a:endParaRPr lang="fr-FR"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173">
                <a:tc>
                  <a:txBody>
                    <a:bodyPr/>
                    <a:lstStyle/>
                    <a:p>
                      <a:pPr algn="ctr">
                        <a:spcAft>
                          <a:spcPts val="0"/>
                        </a:spcAft>
                      </a:pPr>
                      <a:r>
                        <a:rPr lang="fr-FR" sz="2000" b="1" dirty="0" smtClean="0">
                          <a:latin typeface="Calibri"/>
                          <a:ea typeface="Calibri"/>
                          <a:cs typeface="Times New Roman"/>
                        </a:rPr>
                        <a:t>Travail de groupe/ autonomie</a:t>
                      </a:r>
                      <a:endParaRPr lang="fr-FR"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173">
                <a:tc>
                  <a:txBody>
                    <a:bodyPr/>
                    <a:lstStyle/>
                    <a:p>
                      <a:pPr algn="ctr">
                        <a:spcAft>
                          <a:spcPts val="0"/>
                        </a:spcAft>
                      </a:pPr>
                      <a:r>
                        <a:rPr lang="fr-FR" sz="2000" b="1" dirty="0" smtClean="0">
                          <a:latin typeface="Calibri"/>
                          <a:ea typeface="Calibri"/>
                          <a:cs typeface="Times New Roman"/>
                        </a:rPr>
                        <a:t>Note </a:t>
                      </a:r>
                      <a:r>
                        <a:rPr lang="fr-FR" sz="2000" b="1" dirty="0" smtClean="0">
                          <a:solidFill>
                            <a:srgbClr val="FF0000"/>
                          </a:solidFill>
                          <a:latin typeface="Calibri"/>
                          <a:ea typeface="Calibri"/>
                          <a:cs typeface="Times New Roman"/>
                        </a:rPr>
                        <a:t>(ou pas)</a:t>
                      </a:r>
                      <a:endParaRPr lang="fr-FR" sz="20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fr-FR" sz="2000" b="1" dirty="0" smtClean="0">
                          <a:latin typeface="Calibri"/>
                          <a:ea typeface="Calibri"/>
                          <a:cs typeface="Times New Roman"/>
                        </a:rPr>
                        <a:t>Commentaires</a:t>
                      </a:r>
                      <a:endParaRPr lang="fr-FR"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467544"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0070C0"/>
                </a:solidFill>
                <a:effectLst/>
                <a:uLnTx/>
                <a:uFillTx/>
                <a:latin typeface="+mj-lt"/>
                <a:ea typeface="+mj-ea"/>
                <a:cs typeface="+mj-cs"/>
              </a:rPr>
              <a:t>Étape 1</a:t>
            </a:r>
            <a:endParaRPr kumimoji="0" lang="fr-FR"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ZoneTexte 12"/>
          <p:cNvSpPr txBox="1"/>
          <p:nvPr/>
        </p:nvSpPr>
        <p:spPr>
          <a:xfrm>
            <a:off x="899592" y="1052736"/>
            <a:ext cx="7344816" cy="6186309"/>
          </a:xfrm>
          <a:prstGeom prst="rect">
            <a:avLst/>
          </a:prstGeom>
          <a:noFill/>
        </p:spPr>
        <p:txBody>
          <a:bodyPr wrap="square" rtlCol="0">
            <a:spAutoFit/>
          </a:bodyPr>
          <a:lstStyle/>
          <a:p>
            <a:pPr algn="just"/>
            <a:r>
              <a:rPr lang="fr-FR" sz="3600" dirty="0" smtClean="0">
                <a:solidFill>
                  <a:srgbClr val="0070C0"/>
                </a:solidFill>
              </a:rPr>
              <a:t>1</a:t>
            </a:r>
            <a:r>
              <a:rPr lang="fr-FR" sz="3600" baseline="30000" dirty="0" smtClean="0">
                <a:solidFill>
                  <a:srgbClr val="0070C0"/>
                </a:solidFill>
              </a:rPr>
              <a:t>ère</a:t>
            </a:r>
            <a:r>
              <a:rPr lang="fr-FR" sz="3600" dirty="0" smtClean="0">
                <a:solidFill>
                  <a:srgbClr val="0070C0"/>
                </a:solidFill>
              </a:rPr>
              <a:t> heure, lancement de la tâche complexe, présentation du scénario, explication des attentes, des compétences travaillées et de l’évaluation (« pédagogie de l’explicite »). Formation des groupes, distribution des documents et appropriation du corpus. Les élèves découvrent et élaborent les premières stratégies. </a:t>
            </a:r>
          </a:p>
          <a:p>
            <a:pPr algn="just"/>
            <a:endParaRPr lang="fr-FR" sz="3600" dirty="0" smtClean="0">
              <a:solidFill>
                <a:srgbClr val="0070C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467544"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0070C0"/>
                </a:solidFill>
                <a:effectLst/>
                <a:uLnTx/>
                <a:uFillTx/>
                <a:latin typeface="+mj-lt"/>
                <a:ea typeface="+mj-ea"/>
                <a:cs typeface="+mj-cs"/>
              </a:rPr>
              <a:t>Accroche</a:t>
            </a:r>
            <a:endParaRPr kumimoji="0" lang="fr-FR"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ZoneTexte 12"/>
          <p:cNvSpPr txBox="1"/>
          <p:nvPr/>
        </p:nvSpPr>
        <p:spPr>
          <a:xfrm>
            <a:off x="683568" y="1268760"/>
            <a:ext cx="8064896" cy="923330"/>
          </a:xfrm>
          <a:prstGeom prst="rect">
            <a:avLst/>
          </a:prstGeom>
          <a:noFill/>
        </p:spPr>
        <p:txBody>
          <a:bodyPr wrap="square" rtlCol="0">
            <a:spAutoFit/>
          </a:bodyPr>
          <a:lstStyle/>
          <a:p>
            <a:r>
              <a:rPr lang="fr-FR" i="1" dirty="0" smtClean="0"/>
              <a:t> </a:t>
            </a:r>
          </a:p>
          <a:p>
            <a:endParaRPr lang="fr-FR" i="1" dirty="0" smtClean="0"/>
          </a:p>
          <a:p>
            <a:endParaRPr lang="fr-FR" dirty="0"/>
          </a:p>
        </p:txBody>
      </p:sp>
      <p:pic>
        <p:nvPicPr>
          <p:cNvPr id="14" name="Picture 6" descr="RÃ©sultat de recherche d'images pour &quot;portugal et espagne cee&quot;"/>
          <p:cNvPicPr>
            <a:picLocks noChangeAspect="1" noChangeArrowheads="1"/>
          </p:cNvPicPr>
          <p:nvPr/>
        </p:nvPicPr>
        <p:blipFill>
          <a:blip r:embed="rId4" cstate="print"/>
          <a:srcRect/>
          <a:stretch>
            <a:fillRect/>
          </a:stretch>
        </p:blipFill>
        <p:spPr bwMode="auto">
          <a:xfrm>
            <a:off x="5148064" y="3573016"/>
            <a:ext cx="1872208" cy="1252405"/>
          </a:xfrm>
          <a:prstGeom prst="rect">
            <a:avLst/>
          </a:prstGeom>
          <a:noFill/>
        </p:spPr>
      </p:pic>
      <p:pic>
        <p:nvPicPr>
          <p:cNvPr id="57346" name="Picture 2" descr="RÃ©sultat de recherche d'images pour &quot;salazar franco&quot;"/>
          <p:cNvPicPr>
            <a:picLocks noChangeAspect="1" noChangeArrowheads="1"/>
          </p:cNvPicPr>
          <p:nvPr/>
        </p:nvPicPr>
        <p:blipFill>
          <a:blip r:embed="rId5" cstate="print"/>
          <a:srcRect/>
          <a:stretch>
            <a:fillRect/>
          </a:stretch>
        </p:blipFill>
        <p:spPr bwMode="auto">
          <a:xfrm>
            <a:off x="827584" y="1124744"/>
            <a:ext cx="3325765" cy="2383466"/>
          </a:xfrm>
          <a:prstGeom prst="rect">
            <a:avLst/>
          </a:prstGeom>
          <a:noFill/>
        </p:spPr>
      </p:pic>
      <p:pic>
        <p:nvPicPr>
          <p:cNvPr id="57348" name="Picture 4" descr="RÃ©sultat de recherche d'images pour &quot;salazar hitler&quot;"/>
          <p:cNvPicPr>
            <a:picLocks noChangeAspect="1" noChangeArrowheads="1"/>
          </p:cNvPicPr>
          <p:nvPr/>
        </p:nvPicPr>
        <p:blipFill>
          <a:blip r:embed="rId6" cstate="print"/>
          <a:srcRect/>
          <a:stretch>
            <a:fillRect/>
          </a:stretch>
        </p:blipFill>
        <p:spPr bwMode="auto">
          <a:xfrm>
            <a:off x="2411761" y="3501008"/>
            <a:ext cx="1728192" cy="1296144"/>
          </a:xfrm>
          <a:prstGeom prst="rect">
            <a:avLst/>
          </a:prstGeom>
          <a:noFill/>
        </p:spPr>
      </p:pic>
      <p:pic>
        <p:nvPicPr>
          <p:cNvPr id="57350" name="Picture 6" descr="RÃ©sultat de recherche d'images pour &quot;viva espana guerra civil portugal&quot;"/>
          <p:cNvPicPr>
            <a:picLocks noChangeAspect="1" noChangeArrowheads="1"/>
          </p:cNvPicPr>
          <p:nvPr/>
        </p:nvPicPr>
        <p:blipFill>
          <a:blip r:embed="rId7" cstate="print"/>
          <a:srcRect/>
          <a:stretch>
            <a:fillRect/>
          </a:stretch>
        </p:blipFill>
        <p:spPr bwMode="auto">
          <a:xfrm>
            <a:off x="827584" y="4797152"/>
            <a:ext cx="3312368" cy="1480215"/>
          </a:xfrm>
          <a:prstGeom prst="rect">
            <a:avLst/>
          </a:prstGeom>
          <a:noFill/>
        </p:spPr>
      </p:pic>
      <p:pic>
        <p:nvPicPr>
          <p:cNvPr id="57352" name="Picture 8" descr="RÃ©sultat de recherche d'images pour &quot;franco mussolini&quot;"/>
          <p:cNvPicPr>
            <a:picLocks noChangeAspect="1" noChangeArrowheads="1"/>
          </p:cNvPicPr>
          <p:nvPr/>
        </p:nvPicPr>
        <p:blipFill>
          <a:blip r:embed="rId8" cstate="print"/>
          <a:srcRect/>
          <a:stretch>
            <a:fillRect/>
          </a:stretch>
        </p:blipFill>
        <p:spPr bwMode="auto">
          <a:xfrm>
            <a:off x="827584" y="3501008"/>
            <a:ext cx="1584176" cy="1344790"/>
          </a:xfrm>
          <a:prstGeom prst="rect">
            <a:avLst/>
          </a:prstGeom>
          <a:noFill/>
        </p:spPr>
      </p:pic>
      <p:pic>
        <p:nvPicPr>
          <p:cNvPr id="57354" name="Picture 10" descr="RÃ©sultat de recherche d'images pour &quot;soares gonzalez&quot;"/>
          <p:cNvPicPr>
            <a:picLocks noChangeAspect="1" noChangeArrowheads="1"/>
          </p:cNvPicPr>
          <p:nvPr/>
        </p:nvPicPr>
        <p:blipFill>
          <a:blip r:embed="rId9" cstate="print"/>
          <a:srcRect/>
          <a:stretch>
            <a:fillRect/>
          </a:stretch>
        </p:blipFill>
        <p:spPr bwMode="auto">
          <a:xfrm>
            <a:off x="5183852" y="1052736"/>
            <a:ext cx="3772875" cy="2520280"/>
          </a:xfrm>
          <a:prstGeom prst="rect">
            <a:avLst/>
          </a:prstGeom>
          <a:noFill/>
        </p:spPr>
      </p:pic>
      <p:pic>
        <p:nvPicPr>
          <p:cNvPr id="17" name="Picture 8" descr="RÃ©sultat de recherche d'images pour &quot;portugal et espagne cee&quot;"/>
          <p:cNvPicPr>
            <a:picLocks noChangeAspect="1" noChangeArrowheads="1"/>
          </p:cNvPicPr>
          <p:nvPr/>
        </p:nvPicPr>
        <p:blipFill>
          <a:blip r:embed="rId10" cstate="print"/>
          <a:srcRect/>
          <a:stretch>
            <a:fillRect/>
          </a:stretch>
        </p:blipFill>
        <p:spPr bwMode="auto">
          <a:xfrm>
            <a:off x="7020272" y="3573016"/>
            <a:ext cx="1944216" cy="1224136"/>
          </a:xfrm>
          <a:prstGeom prst="rect">
            <a:avLst/>
          </a:prstGeom>
          <a:noFill/>
        </p:spPr>
      </p:pic>
      <p:pic>
        <p:nvPicPr>
          <p:cNvPr id="57358" name="Picture 14" descr="RÃ©sultat de recherche d'images pour &quot;parlement europeen&quot;"/>
          <p:cNvPicPr>
            <a:picLocks noChangeAspect="1" noChangeArrowheads="1"/>
          </p:cNvPicPr>
          <p:nvPr/>
        </p:nvPicPr>
        <p:blipFill>
          <a:blip r:embed="rId11" cstate="print"/>
          <a:srcRect/>
          <a:stretch>
            <a:fillRect/>
          </a:stretch>
        </p:blipFill>
        <p:spPr bwMode="auto">
          <a:xfrm>
            <a:off x="5148064" y="4797152"/>
            <a:ext cx="3816424" cy="1440160"/>
          </a:xfrm>
          <a:prstGeom prst="rect">
            <a:avLst/>
          </a:prstGeom>
          <a:noFill/>
        </p:spPr>
      </p:pic>
      <p:sp>
        <p:nvSpPr>
          <p:cNvPr id="20" name="Rectangle 19"/>
          <p:cNvSpPr/>
          <p:nvPr/>
        </p:nvSpPr>
        <p:spPr>
          <a:xfrm>
            <a:off x="1547664" y="2204864"/>
            <a:ext cx="6048672" cy="3108543"/>
          </a:xfrm>
          <a:prstGeom prst="rect">
            <a:avLst/>
          </a:prstGeom>
          <a:solidFill>
            <a:schemeClr val="bg1"/>
          </a:solidFill>
          <a:ln w="57150">
            <a:solidFill>
              <a:srgbClr val="002060"/>
            </a:solidFill>
          </a:ln>
        </p:spPr>
        <p:txBody>
          <a:bodyPr wrap="square">
            <a:spAutoFit/>
          </a:bodyPr>
          <a:lstStyle/>
          <a:p>
            <a:pPr algn="ctr"/>
            <a:r>
              <a:rPr lang="fr-FR" sz="2800" b="1" dirty="0" smtClean="0">
                <a:solidFill>
                  <a:srgbClr val="002060"/>
                </a:solidFill>
              </a:rPr>
              <a:t>Deux régimes autoritaires au ban de la construction européenne, intègrent en 1986 la CEE…</a:t>
            </a:r>
          </a:p>
          <a:p>
            <a:pPr algn="ctr"/>
            <a:endParaRPr lang="fr-FR" sz="2800" b="1" dirty="0" smtClean="0">
              <a:solidFill>
                <a:srgbClr val="FF0000"/>
              </a:solidFill>
            </a:endParaRPr>
          </a:p>
          <a:p>
            <a:pPr algn="ctr"/>
            <a:r>
              <a:rPr lang="fr-FR" sz="2800" b="1" dirty="0" smtClean="0">
                <a:solidFill>
                  <a:srgbClr val="FF0000"/>
                </a:solidFill>
              </a:rPr>
              <a:t>« Comment deux dictatures isolées se sont converties, en si peu de temps, en deux démocraties reconnues?» </a:t>
            </a:r>
            <a:endParaRPr lang="fr-FR" sz="2800" dirty="0">
              <a:solidFill>
                <a:srgbClr val="FF000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467544"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70C0"/>
                </a:solidFill>
                <a:latin typeface="+mj-lt"/>
                <a:ea typeface="+mj-ea"/>
                <a:cs typeface="+mj-cs"/>
              </a:rPr>
              <a:t>Tâche complexe, scénario </a:t>
            </a:r>
            <a:endParaRPr kumimoji="0" lang="fr-FR"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ZoneTexte 12"/>
          <p:cNvSpPr txBox="1"/>
          <p:nvPr/>
        </p:nvSpPr>
        <p:spPr>
          <a:xfrm>
            <a:off x="755576" y="1844824"/>
            <a:ext cx="8208912" cy="4016484"/>
          </a:xfrm>
          <a:prstGeom prst="rect">
            <a:avLst/>
          </a:prstGeom>
          <a:noFill/>
        </p:spPr>
        <p:txBody>
          <a:bodyPr wrap="square" rtlCol="0">
            <a:spAutoFit/>
          </a:bodyPr>
          <a:lstStyle/>
          <a:p>
            <a:pPr algn="just"/>
            <a:r>
              <a:rPr lang="fr-FR" sz="1500" b="1" dirty="0" smtClean="0">
                <a:solidFill>
                  <a:srgbClr val="002060"/>
                </a:solidFill>
              </a:rPr>
              <a:t>« En 1984, la Communauté Économique Européenne (CEE) décide d’auditionner les délégations de deux pays candidats, le Portugal et l’Espagne, afin de valider, ou non, leurs candidatures d’adhésion à la CEE qui pourrait se concrétiser le 1</a:t>
            </a:r>
            <a:r>
              <a:rPr lang="fr-FR" sz="1500" b="1" baseline="30000" dirty="0" smtClean="0">
                <a:solidFill>
                  <a:srgbClr val="002060"/>
                </a:solidFill>
              </a:rPr>
              <a:t>er</a:t>
            </a:r>
            <a:r>
              <a:rPr lang="fr-FR" sz="1500" b="1" dirty="0" smtClean="0">
                <a:solidFill>
                  <a:srgbClr val="002060"/>
                </a:solidFill>
              </a:rPr>
              <a:t> janvier 1986.</a:t>
            </a:r>
          </a:p>
          <a:p>
            <a:pPr algn="just"/>
            <a:endParaRPr lang="fr-FR" sz="1500" b="1" dirty="0" smtClean="0">
              <a:solidFill>
                <a:srgbClr val="002060"/>
              </a:solidFill>
            </a:endParaRPr>
          </a:p>
          <a:p>
            <a:pPr algn="just"/>
            <a:r>
              <a:rPr lang="fr-FR" sz="1500" b="1" dirty="0" smtClean="0">
                <a:solidFill>
                  <a:srgbClr val="002060"/>
                </a:solidFill>
              </a:rPr>
              <a:t>Ces auditions se tiendront à Bruxelles  et s’organiseront sur plusieurs jours afin d’examiner le dossier de candidature au complet. Le premier jour sera consacré à l’examen des critères politiques. Il conviendra de montrer, en argumentant, que les deux pays candidats répondent aux critères imposés par la CEE par la « </a:t>
            </a:r>
            <a:r>
              <a:rPr lang="fr-FR" sz="1500" b="1" i="1" dirty="0" smtClean="0">
                <a:solidFill>
                  <a:srgbClr val="002060"/>
                </a:solidFill>
              </a:rPr>
              <a:t>déclaration sur la démocratie </a:t>
            </a:r>
            <a:r>
              <a:rPr lang="fr-FR" sz="1500" b="1" dirty="0" smtClean="0">
                <a:solidFill>
                  <a:srgbClr val="002060"/>
                </a:solidFill>
              </a:rPr>
              <a:t>» établie à Copenhague en avril 1978. </a:t>
            </a:r>
          </a:p>
          <a:p>
            <a:pPr algn="just"/>
            <a:endParaRPr lang="fr-FR" sz="1500" b="1" dirty="0" smtClean="0">
              <a:solidFill>
                <a:srgbClr val="002060"/>
              </a:solidFill>
            </a:endParaRPr>
          </a:p>
          <a:p>
            <a:pPr algn="just"/>
            <a:r>
              <a:rPr lang="fr-FR" sz="1500" b="1" dirty="0" smtClean="0">
                <a:solidFill>
                  <a:srgbClr val="002060"/>
                </a:solidFill>
              </a:rPr>
              <a:t>Chaque délégation, la portugaise puis l’espagnole, devra respecter un ordre du jour fixé par Bruxelles:</a:t>
            </a:r>
          </a:p>
          <a:p>
            <a:pPr algn="just">
              <a:buFont typeface="Wingdings" pitchFamily="2" charset="2"/>
              <a:buChar char="ü"/>
            </a:pPr>
            <a:r>
              <a:rPr lang="fr-FR" sz="1500" b="1" dirty="0" smtClean="0">
                <a:solidFill>
                  <a:srgbClr val="002060"/>
                </a:solidFill>
              </a:rPr>
              <a:t>Présenter le contexte de la transition vers la démocratie (depuis 1974 pour le Portugal et 1975 pour l’Espagne).</a:t>
            </a:r>
          </a:p>
          <a:p>
            <a:pPr algn="just">
              <a:buFont typeface="Wingdings" pitchFamily="2" charset="2"/>
              <a:buChar char="ü"/>
            </a:pPr>
            <a:r>
              <a:rPr lang="fr-FR" sz="1500" b="1" dirty="0" smtClean="0">
                <a:solidFill>
                  <a:srgbClr val="002060"/>
                </a:solidFill>
              </a:rPr>
              <a:t>Exposer des arguments prouvant les avancées démocratiques sans cacher les difficultés rencontrées depuis le début du processus démocratique.</a:t>
            </a:r>
          </a:p>
          <a:p>
            <a:pPr algn="just">
              <a:buFont typeface="Wingdings" pitchFamily="2" charset="2"/>
              <a:buChar char="ü"/>
            </a:pPr>
            <a:r>
              <a:rPr lang="fr-FR" sz="1500" b="1" dirty="0" smtClean="0">
                <a:solidFill>
                  <a:srgbClr val="002060"/>
                </a:solidFill>
              </a:rPr>
              <a:t>Un bilan final devra expliquer la raison pour laquelle le pays candidat doit intégrer la CEE.</a:t>
            </a:r>
          </a:p>
          <a:p>
            <a:pPr algn="just"/>
            <a:r>
              <a:rPr lang="fr-FR" sz="1500" b="1" dirty="0" smtClean="0">
                <a:solidFill>
                  <a:srgbClr val="002060"/>
                </a:solidFill>
              </a:rPr>
              <a:t>Un rapport écrit devra être remis à la commission au moment de l’audition de la délégation. La commission présentera ses conclusions à l’oral et dans un rapport écrit ».</a:t>
            </a:r>
          </a:p>
        </p:txBody>
      </p:sp>
      <p:sp>
        <p:nvSpPr>
          <p:cNvPr id="6146" name="AutoShape 2" descr="RÃ©sultat de recherche d'images pour &quot;drapeau portug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48" name="AutoShape 4" descr="RÃ©sultat de recherche d'images pour &quot;drapeau portug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50" name="AutoShape 6" descr="RÃ©sultat de recherche d'images pour &quot;drapeau portug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52" name="AutoShape 8" descr="RÃ©sultat de recherche d'images pour &quot;drapeau portug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54" name="Picture 10" descr="RÃ©sultat de recherche d'images pour &quot;drapeau portugal&quot;"/>
          <p:cNvPicPr>
            <a:picLocks noChangeAspect="1" noChangeArrowheads="1"/>
          </p:cNvPicPr>
          <p:nvPr/>
        </p:nvPicPr>
        <p:blipFill>
          <a:blip r:embed="rId4" cstate="print"/>
          <a:srcRect/>
          <a:stretch>
            <a:fillRect/>
          </a:stretch>
        </p:blipFill>
        <p:spPr bwMode="auto">
          <a:xfrm>
            <a:off x="611560" y="980728"/>
            <a:ext cx="973878" cy="648072"/>
          </a:xfrm>
          <a:prstGeom prst="rect">
            <a:avLst/>
          </a:prstGeom>
          <a:noFill/>
        </p:spPr>
      </p:pic>
      <p:pic>
        <p:nvPicPr>
          <p:cNvPr id="6156" name="Picture 12" descr="RÃ©sultat de recherche d'images pour &quot;drapeau espagne&quot;"/>
          <p:cNvPicPr>
            <a:picLocks noChangeAspect="1" noChangeArrowheads="1"/>
          </p:cNvPicPr>
          <p:nvPr/>
        </p:nvPicPr>
        <p:blipFill>
          <a:blip r:embed="rId5" cstate="print"/>
          <a:srcRect/>
          <a:stretch>
            <a:fillRect/>
          </a:stretch>
        </p:blipFill>
        <p:spPr bwMode="auto">
          <a:xfrm>
            <a:off x="7740352" y="980728"/>
            <a:ext cx="1228553" cy="648072"/>
          </a:xfrm>
          <a:prstGeom prst="rect">
            <a:avLst/>
          </a:prstGeom>
          <a:noFill/>
        </p:spPr>
      </p:pic>
      <p:sp>
        <p:nvSpPr>
          <p:cNvPr id="6160" name="AutoShape 16" descr="RÃ©sultat de recherche d'images pour &quot;drapeau c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1" name="Image 20" descr="RÃ©sultat de recherche d'images pour &quot;commision europÃ©enne logo&quot;"/>
          <p:cNvPicPr/>
          <p:nvPr/>
        </p:nvPicPr>
        <p:blipFill>
          <a:blip r:embed="rId6" cstate="print"/>
          <a:srcRect/>
          <a:stretch>
            <a:fillRect/>
          </a:stretch>
        </p:blipFill>
        <p:spPr bwMode="auto">
          <a:xfrm>
            <a:off x="3203848" y="692696"/>
            <a:ext cx="2590776" cy="1005282"/>
          </a:xfrm>
          <a:prstGeom prst="rect">
            <a:avLst/>
          </a:prstGeom>
          <a:noFill/>
          <a:ln w="9525">
            <a:noFill/>
            <a:miter lim="800000"/>
            <a:headEnd/>
            <a:tailEnd/>
          </a:ln>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Tableau 9"/>
          <p:cNvGraphicFramePr>
            <a:graphicFrameLocks noGrp="1"/>
          </p:cNvGraphicFramePr>
          <p:nvPr/>
        </p:nvGraphicFramePr>
        <p:xfrm>
          <a:off x="1331640" y="260648"/>
          <a:ext cx="6336704" cy="6416616"/>
        </p:xfrm>
        <a:graphic>
          <a:graphicData uri="http://schemas.openxmlformats.org/drawingml/2006/table">
            <a:tbl>
              <a:tblPr/>
              <a:tblGrid>
                <a:gridCol w="6336704"/>
              </a:tblGrid>
              <a:tr h="1178190">
                <a:tc>
                  <a:txBody>
                    <a:bodyPr/>
                    <a:lstStyle/>
                    <a:p>
                      <a:pPr algn="ctr">
                        <a:lnSpc>
                          <a:spcPct val="115000"/>
                        </a:lnSpc>
                        <a:spcAft>
                          <a:spcPts val="0"/>
                        </a:spcAft>
                      </a:pPr>
                      <a:r>
                        <a:rPr lang="fr-FR" sz="1100" b="1" dirty="0">
                          <a:latin typeface="Calibri"/>
                          <a:ea typeface="Calibri"/>
                          <a:cs typeface="Times New Roman"/>
                        </a:rPr>
                        <a:t>MÉTHODES ET CAPACITÉS : </a:t>
                      </a:r>
                      <a:endParaRPr lang="fr-FR" sz="1100" dirty="0">
                        <a:latin typeface="Calibri"/>
                        <a:ea typeface="Calibri"/>
                        <a:cs typeface="Times New Roman"/>
                      </a:endParaRPr>
                    </a:p>
                    <a:p>
                      <a:pPr algn="ctr">
                        <a:lnSpc>
                          <a:spcPct val="115000"/>
                        </a:lnSpc>
                        <a:spcAft>
                          <a:spcPts val="0"/>
                        </a:spcAft>
                      </a:pPr>
                      <a:r>
                        <a:rPr lang="fr-FR" sz="1100" u="sng" dirty="0">
                          <a:latin typeface="Calibri"/>
                          <a:ea typeface="Calibri"/>
                          <a:cs typeface="Times New Roman"/>
                        </a:rPr>
                        <a:t>TRAVAILLER DE MANIÈRE AUTONOME :</a:t>
                      </a:r>
                      <a:endParaRPr lang="fr-FR" sz="1100" dirty="0">
                        <a:latin typeface="Calibri"/>
                        <a:ea typeface="Calibri"/>
                        <a:cs typeface="Times New Roman"/>
                      </a:endParaRPr>
                    </a:p>
                    <a:p>
                      <a:pPr algn="ctr">
                        <a:lnSpc>
                          <a:spcPct val="115000"/>
                        </a:lnSpc>
                        <a:spcAft>
                          <a:spcPts val="0"/>
                        </a:spcAft>
                      </a:pPr>
                      <a:r>
                        <a:rPr lang="fr-FR" sz="1100" i="1" dirty="0">
                          <a:solidFill>
                            <a:srgbClr val="000000"/>
                          </a:solidFill>
                          <a:latin typeface="Calibri"/>
                          <a:ea typeface="Calibri"/>
                          <a:cs typeface="Times New Roman"/>
                        </a:rPr>
                        <a:t>-Savoir mener un travail en groupe, en gérant le temps et en faisant des choix personnels</a:t>
                      </a:r>
                      <a:endParaRPr lang="fr-FR" sz="1100" dirty="0">
                        <a:latin typeface="Calibri"/>
                        <a:ea typeface="Calibri"/>
                        <a:cs typeface="Times New Roman"/>
                      </a:endParaRPr>
                    </a:p>
                    <a:p>
                      <a:pPr algn="ctr">
                        <a:lnSpc>
                          <a:spcPct val="115000"/>
                        </a:lnSpc>
                        <a:spcAft>
                          <a:spcPts val="0"/>
                        </a:spcAft>
                      </a:pPr>
                      <a:r>
                        <a:rPr lang="fr-FR" sz="1100" u="sng" dirty="0">
                          <a:latin typeface="Calibri"/>
                          <a:ea typeface="Calibri"/>
                          <a:cs typeface="Times New Roman"/>
                        </a:rPr>
                        <a:t>S’EXPRIMER À L’ORAL :</a:t>
                      </a:r>
                      <a:endParaRPr lang="fr-FR" sz="1100" dirty="0">
                        <a:latin typeface="Calibri"/>
                        <a:ea typeface="Calibri"/>
                        <a:cs typeface="Times New Roman"/>
                      </a:endParaRPr>
                    </a:p>
                    <a:p>
                      <a:pPr algn="ctr">
                        <a:lnSpc>
                          <a:spcPct val="115000"/>
                        </a:lnSpc>
                        <a:spcAft>
                          <a:spcPts val="0"/>
                        </a:spcAft>
                      </a:pPr>
                      <a:r>
                        <a:rPr lang="fr-FR" sz="1100" b="1" dirty="0">
                          <a:latin typeface="Calibri"/>
                          <a:ea typeface="Calibri"/>
                          <a:cs typeface="Times New Roman"/>
                        </a:rPr>
                        <a:t>-</a:t>
                      </a:r>
                      <a:r>
                        <a:rPr lang="fr-FR" sz="1100" dirty="0">
                          <a:latin typeface="Calibri"/>
                          <a:ea typeface="Calibri"/>
                          <a:cs typeface="Times New Roman"/>
                        </a:rPr>
                        <a:t>Développer un discours oral en continu</a:t>
                      </a:r>
                    </a:p>
                    <a:p>
                      <a:pPr algn="ctr">
                        <a:lnSpc>
                          <a:spcPct val="115000"/>
                        </a:lnSpc>
                        <a:spcAft>
                          <a:spcPts val="0"/>
                        </a:spcAft>
                      </a:pPr>
                      <a:r>
                        <a:rPr lang="fr-FR" sz="1100" b="1" dirty="0">
                          <a:solidFill>
                            <a:srgbClr val="000000"/>
                          </a:solidFill>
                          <a:latin typeface="Calibri"/>
                          <a:ea typeface="Calibri"/>
                          <a:cs typeface="Times New Roman"/>
                        </a:rPr>
                        <a:t>« </a:t>
                      </a:r>
                      <a:r>
                        <a:rPr lang="fr-FR" sz="1100" i="1" dirty="0">
                          <a:solidFill>
                            <a:srgbClr val="000000"/>
                          </a:solidFill>
                          <a:latin typeface="Calibri"/>
                          <a:ea typeface="Calibri"/>
                          <a:cs typeface="Times New Roman"/>
                        </a:rPr>
                        <a:t>JE SAIS M’EXPRIMER À L’ORAL EN ÉTANT CONVAINCANT </a:t>
                      </a:r>
                      <a:r>
                        <a:rPr lang="fr-FR" sz="1100" i="1" dirty="0" smtClean="0">
                          <a:solidFill>
                            <a:srgbClr val="000000"/>
                          </a:solidFill>
                          <a:latin typeface="Calibri"/>
                          <a:ea typeface="Calibri"/>
                          <a:cs typeface="Times New Roman"/>
                        </a:rPr>
                        <a:t>»</a:t>
                      </a:r>
                    </a:p>
                    <a:p>
                      <a:pPr algn="ctr">
                        <a:lnSpc>
                          <a:spcPct val="115000"/>
                        </a:lnSpc>
                        <a:spcAft>
                          <a:spcPts val="0"/>
                        </a:spcAft>
                      </a:pPr>
                      <a:endParaRPr lang="fr-FR" sz="11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555">
                <a:tc>
                  <a:txBody>
                    <a:bodyPr/>
                    <a:lstStyle/>
                    <a:p>
                      <a:pPr algn="ctr">
                        <a:lnSpc>
                          <a:spcPct val="115000"/>
                        </a:lnSpc>
                        <a:spcAft>
                          <a:spcPts val="0"/>
                        </a:spcAft>
                      </a:pPr>
                      <a:r>
                        <a:rPr lang="fr-FR" sz="1100" dirty="0">
                          <a:latin typeface="Calibri"/>
                          <a:ea typeface="Calibri"/>
                          <a:cs typeface="Times New Roman"/>
                        </a:rPr>
                        <a:t>THÈME : AVANCÉES ET RECULS DES DÉMOCRATIES</a:t>
                      </a:r>
                    </a:p>
                    <a:p>
                      <a:pPr algn="ctr">
                        <a:lnSpc>
                          <a:spcPct val="115000"/>
                        </a:lnSpc>
                        <a:spcAft>
                          <a:spcPts val="0"/>
                        </a:spcAft>
                      </a:pPr>
                      <a:r>
                        <a:rPr lang="fr-FR" sz="1100" b="1" u="sng" dirty="0">
                          <a:latin typeface="Calibri"/>
                          <a:ea typeface="Calibri"/>
                          <a:cs typeface="Times New Roman"/>
                        </a:rPr>
                        <a:t>« </a:t>
                      </a:r>
                      <a:r>
                        <a:rPr lang="fr-FR" sz="1100" b="1" i="1" u="sng" dirty="0">
                          <a:latin typeface="Calibri"/>
                          <a:ea typeface="Calibri"/>
                          <a:cs typeface="Times New Roman"/>
                        </a:rPr>
                        <a:t>D’UN RÉGIME AUTORITAIRE À  LA DÉMOCRATIE: LE PORTUGAL ET L’ESPAGNE DE 1974 À 1982 </a:t>
                      </a:r>
                      <a:r>
                        <a:rPr lang="fr-FR" sz="1100" b="1" u="sng" dirty="0">
                          <a:latin typeface="Calibri"/>
                          <a:ea typeface="Calibri"/>
                          <a:cs typeface="Times New Roman"/>
                        </a:rPr>
                        <a:t>»</a:t>
                      </a:r>
                      <a:endParaRPr lang="fr-FR" sz="1100" dirty="0">
                        <a:latin typeface="Calibri"/>
                        <a:ea typeface="Calibri"/>
                        <a:cs typeface="Times New Roman"/>
                      </a:endParaRPr>
                    </a:p>
                    <a:p>
                      <a:pPr algn="just">
                        <a:lnSpc>
                          <a:spcPct val="115000"/>
                        </a:lnSpc>
                        <a:spcAft>
                          <a:spcPts val="0"/>
                        </a:spcAft>
                      </a:pPr>
                      <a:r>
                        <a:rPr lang="fr-FR" sz="1200" dirty="0">
                          <a:latin typeface="Calibri"/>
                          <a:ea typeface="Calibri"/>
                          <a:cs typeface="Times New Roman"/>
                        </a:rPr>
                        <a:t>L’activité consiste à présenter à l’oral, en classe, un dossier réalisé en amont par le groupe sur le caractère démocratique des deux pays étudiés. Il s’agira d’une intervention à plusieurs, la parole sera donc répartie équitablement. Vous devrez parler en continu, sans lire vos notes, ni réciter, afin d’être le plus convaincant possible. Votre discours oral doit pour cela être construit, argumenté et clair. Vous serez évalués sur votre prestation orale mais aussi sur votre capacité à travailler de façon autonome et efficace en équipe. </a:t>
                      </a:r>
                    </a:p>
                  </a:txBody>
                  <a:tcPr marL="49919" marR="49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110">
                <a:tc>
                  <a:txBody>
                    <a:bodyPr/>
                    <a:lstStyle/>
                    <a:p>
                      <a:pPr algn="ctr">
                        <a:lnSpc>
                          <a:spcPct val="115000"/>
                        </a:lnSpc>
                        <a:spcAft>
                          <a:spcPts val="0"/>
                        </a:spcAft>
                      </a:pPr>
                      <a:r>
                        <a:rPr lang="fr-FR" sz="1100" b="1" dirty="0">
                          <a:latin typeface="Calibri"/>
                          <a:ea typeface="Calibri"/>
                          <a:cs typeface="Times New Roman"/>
                        </a:rPr>
                        <a:t>PROTOCOLE</a:t>
                      </a:r>
                      <a:endParaRPr lang="fr-FR" sz="1100" dirty="0">
                        <a:latin typeface="Calibri"/>
                        <a:ea typeface="Calibri"/>
                        <a:cs typeface="Times New Roman"/>
                      </a:endParaRPr>
                    </a:p>
                    <a:p>
                      <a:pPr algn="just">
                        <a:lnSpc>
                          <a:spcPct val="115000"/>
                        </a:lnSpc>
                        <a:spcAft>
                          <a:spcPts val="0"/>
                        </a:spcAft>
                      </a:pPr>
                      <a:r>
                        <a:rPr lang="fr-FR" sz="1100" b="1" dirty="0">
                          <a:latin typeface="Calibri"/>
                          <a:ea typeface="Calibri"/>
                          <a:cs typeface="Times New Roman"/>
                        </a:rPr>
                        <a:t> Vous pouvez demander à tout moment de l’aide à votre professeur..</a:t>
                      </a:r>
                      <a:endParaRPr lang="fr-FR" sz="1100" dirty="0">
                        <a:latin typeface="Calibri"/>
                        <a:ea typeface="Calibri"/>
                        <a:cs typeface="Times New Roman"/>
                      </a:endParaRPr>
                    </a:p>
                    <a:p>
                      <a:pPr marL="342900" lvl="0" indent="-342900" algn="just">
                        <a:lnSpc>
                          <a:spcPct val="115000"/>
                        </a:lnSpc>
                        <a:spcAft>
                          <a:spcPts val="0"/>
                        </a:spcAft>
                        <a:buFont typeface="+mj-lt"/>
                        <a:buAutoNum type="arabicPeriod"/>
                      </a:pPr>
                      <a:r>
                        <a:rPr lang="fr-FR" sz="1100" b="1" dirty="0">
                          <a:latin typeface="Calibri"/>
                          <a:ea typeface="Calibri"/>
                          <a:cs typeface="Times New Roman"/>
                        </a:rPr>
                        <a:t>Constitution des groupes. 2 groupes de 5 pour le Portugal, 2 groupes de 5 pour l’Espagne, 2 groupes de 5 pour la Commission européenne.</a:t>
                      </a:r>
                      <a:endParaRPr lang="fr-FR" sz="1100" dirty="0">
                        <a:latin typeface="Calibri"/>
                        <a:ea typeface="Calibri"/>
                        <a:cs typeface="Times New Roman"/>
                      </a:endParaRPr>
                    </a:p>
                    <a:p>
                      <a:pPr marL="342900" lvl="0" indent="-342900" algn="just">
                        <a:lnSpc>
                          <a:spcPct val="115000"/>
                        </a:lnSpc>
                        <a:spcAft>
                          <a:spcPts val="0"/>
                        </a:spcAft>
                        <a:buFont typeface="+mj-lt"/>
                        <a:buAutoNum type="arabicPeriod"/>
                      </a:pPr>
                      <a:r>
                        <a:rPr lang="fr-FR" sz="1100" b="1" dirty="0">
                          <a:latin typeface="Calibri"/>
                          <a:ea typeface="Calibri"/>
                          <a:cs typeface="Times New Roman"/>
                        </a:rPr>
                        <a:t>Appropriation du corpus documentaire et mise en place des premières stratégies.</a:t>
                      </a:r>
                      <a:endParaRPr lang="fr-FR" sz="1100" dirty="0">
                        <a:latin typeface="Calibri"/>
                        <a:ea typeface="Calibri"/>
                        <a:cs typeface="Times New Roman"/>
                      </a:endParaRPr>
                    </a:p>
                    <a:p>
                      <a:pPr marL="342900" lvl="0" indent="-342900" algn="just">
                        <a:lnSpc>
                          <a:spcPct val="115000"/>
                        </a:lnSpc>
                        <a:spcAft>
                          <a:spcPts val="0"/>
                        </a:spcAft>
                        <a:buFont typeface="+mj-lt"/>
                        <a:buAutoNum type="arabicPeriod"/>
                      </a:pPr>
                      <a:r>
                        <a:rPr lang="fr-FR" sz="1100" b="1" dirty="0">
                          <a:latin typeface="Calibri"/>
                          <a:ea typeface="Calibri"/>
                          <a:cs typeface="Times New Roman"/>
                        </a:rPr>
                        <a:t>Recherche en autonomie et élaboration d’une réponse (le passage par l’écrit est fortement conseillé pour préparer au mieux l’oral).</a:t>
                      </a:r>
                      <a:endParaRPr lang="fr-FR" sz="1100" dirty="0">
                        <a:latin typeface="Calibri"/>
                        <a:ea typeface="Calibri"/>
                        <a:cs typeface="Times New Roman"/>
                      </a:endParaRPr>
                    </a:p>
                    <a:p>
                      <a:pPr marL="342900" lvl="0" indent="-342900" algn="just">
                        <a:lnSpc>
                          <a:spcPct val="115000"/>
                        </a:lnSpc>
                        <a:spcAft>
                          <a:spcPts val="0"/>
                        </a:spcAft>
                        <a:buFont typeface="+mj-lt"/>
                        <a:buAutoNum type="arabicPeriod"/>
                      </a:pPr>
                      <a:r>
                        <a:rPr lang="fr-FR" sz="1100" b="1" dirty="0">
                          <a:latin typeface="Calibri"/>
                          <a:ea typeface="Calibri"/>
                          <a:cs typeface="Times New Roman"/>
                        </a:rPr>
                        <a:t>A la fin de la deuxième heure, vous pouvez donner à l’enseignant une ébauche, un plan, qui constituera l’essentiel de votre oral. </a:t>
                      </a:r>
                      <a:endParaRPr lang="fr-FR" sz="1100" dirty="0">
                        <a:latin typeface="Calibri"/>
                        <a:ea typeface="Calibri"/>
                        <a:cs typeface="Times New Roman"/>
                      </a:endParaRPr>
                    </a:p>
                    <a:p>
                      <a:pPr marL="342900" lvl="0" indent="-342900" algn="just">
                        <a:lnSpc>
                          <a:spcPct val="115000"/>
                        </a:lnSpc>
                        <a:spcAft>
                          <a:spcPts val="0"/>
                        </a:spcAft>
                        <a:buFont typeface="+mj-lt"/>
                        <a:buAutoNum type="arabicPeriod"/>
                      </a:pPr>
                      <a:r>
                        <a:rPr lang="fr-FR" sz="1100" b="1" dirty="0">
                          <a:latin typeface="Calibri"/>
                          <a:ea typeface="Calibri"/>
                          <a:cs typeface="Times New Roman"/>
                        </a:rPr>
                        <a:t>La 3</a:t>
                      </a:r>
                      <a:r>
                        <a:rPr lang="fr-FR" sz="1100" b="1" baseline="30000" dirty="0">
                          <a:latin typeface="Calibri"/>
                          <a:ea typeface="Calibri"/>
                          <a:cs typeface="Times New Roman"/>
                        </a:rPr>
                        <a:t>ème</a:t>
                      </a:r>
                      <a:r>
                        <a:rPr lang="fr-FR" sz="1100" b="1" dirty="0">
                          <a:latin typeface="Calibri"/>
                          <a:ea typeface="Calibri"/>
                          <a:cs typeface="Times New Roman"/>
                        </a:rPr>
                        <a:t> heure,  les deux groupes du Portugal présentent leurs travaux à l’oral. Puis les deux groupes de l’Espagne. Les deux groupes représentant la commission prennent des notes pour alimenter leur propos.</a:t>
                      </a:r>
                      <a:endParaRPr lang="fr-FR" sz="1100" dirty="0">
                        <a:latin typeface="Calibri"/>
                        <a:ea typeface="Calibri"/>
                        <a:cs typeface="Times New Roman"/>
                      </a:endParaRPr>
                    </a:p>
                    <a:p>
                      <a:pPr marL="342900" lvl="0" indent="-342900" algn="just">
                        <a:lnSpc>
                          <a:spcPct val="115000"/>
                        </a:lnSpc>
                        <a:spcAft>
                          <a:spcPts val="0"/>
                        </a:spcAft>
                        <a:buFont typeface="+mj-lt"/>
                        <a:buAutoNum type="arabicPeriod"/>
                      </a:pPr>
                      <a:r>
                        <a:rPr lang="fr-FR" sz="1100" b="1" dirty="0">
                          <a:latin typeface="Calibri"/>
                          <a:ea typeface="Calibri"/>
                          <a:cs typeface="Times New Roman"/>
                        </a:rPr>
                        <a:t>La 4</a:t>
                      </a:r>
                      <a:r>
                        <a:rPr lang="fr-FR" sz="1100" b="1" baseline="30000" dirty="0">
                          <a:latin typeface="Calibri"/>
                          <a:ea typeface="Calibri"/>
                          <a:cs typeface="Times New Roman"/>
                        </a:rPr>
                        <a:t>ème</a:t>
                      </a:r>
                      <a:r>
                        <a:rPr lang="fr-FR" sz="1100" b="1" dirty="0">
                          <a:latin typeface="Calibri"/>
                          <a:ea typeface="Calibri"/>
                          <a:cs typeface="Times New Roman"/>
                        </a:rPr>
                        <a:t> heure, les deux groupes de la commission exposent leurs travaux en incluant des éléments présentés par les camarades. </a:t>
                      </a:r>
                      <a:endParaRPr lang="fr-FR" sz="11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752">
                <a:tc>
                  <a:txBody>
                    <a:bodyPr/>
                    <a:lstStyle/>
                    <a:p>
                      <a:pPr algn="ctr">
                        <a:spcAft>
                          <a:spcPts val="0"/>
                        </a:spcAft>
                      </a:pPr>
                      <a:r>
                        <a:rPr lang="fr-FR" sz="1100" b="1" dirty="0">
                          <a:latin typeface="Calibri"/>
                          <a:ea typeface="Calibri"/>
                          <a:cs typeface="Times New Roman"/>
                        </a:rPr>
                        <a:t>TEMPS : </a:t>
                      </a:r>
                      <a:r>
                        <a:rPr lang="fr-FR" sz="1100" b="1" dirty="0" smtClean="0">
                          <a:latin typeface="Calibri"/>
                          <a:ea typeface="Calibri"/>
                          <a:cs typeface="Times New Roman"/>
                        </a:rPr>
                        <a:t>4H</a:t>
                      </a:r>
                    </a:p>
                    <a:p>
                      <a:pPr algn="ctr">
                        <a:spcAft>
                          <a:spcPts val="0"/>
                        </a:spcAft>
                      </a:pPr>
                      <a:endParaRPr lang="fr-FR" sz="1100" b="1" dirty="0" smtClean="0">
                        <a:latin typeface="Calibri"/>
                        <a:ea typeface="Calibri"/>
                        <a:cs typeface="Times New Roman"/>
                      </a:endParaRPr>
                    </a:p>
                    <a:p>
                      <a:pPr algn="ctr">
                        <a:spcAft>
                          <a:spcPts val="0"/>
                        </a:spcAft>
                      </a:pPr>
                      <a:endParaRPr lang="fr-FR" sz="1100" b="1" dirty="0" smtClean="0">
                        <a:latin typeface="Calibri"/>
                        <a:ea typeface="Calibri"/>
                        <a:cs typeface="Times New Roman"/>
                      </a:endParaRPr>
                    </a:p>
                    <a:p>
                      <a:pPr algn="ctr">
                        <a:spcAft>
                          <a:spcPts val="0"/>
                        </a:spcAft>
                      </a:pPr>
                      <a:endParaRPr lang="fr-FR" sz="11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121" name="Image 1" descr="horloge.png"/>
          <p:cNvPicPr>
            <a:picLocks noChangeAspect="1" noChangeArrowheads="1"/>
          </p:cNvPicPr>
          <p:nvPr/>
        </p:nvPicPr>
        <p:blipFill>
          <a:blip r:embed="rId4" cstate="print"/>
          <a:srcRect/>
          <a:stretch>
            <a:fillRect/>
          </a:stretch>
        </p:blipFill>
        <p:spPr bwMode="auto">
          <a:xfrm>
            <a:off x="4355976" y="6237312"/>
            <a:ext cx="352224" cy="332656"/>
          </a:xfrm>
          <a:prstGeom prst="rect">
            <a:avLst/>
          </a:prstGeom>
          <a:noFill/>
        </p:spPr>
      </p:pic>
      <p:sp>
        <p:nvSpPr>
          <p:cNvPr id="13" name="ZoneTexte 12"/>
          <p:cNvSpPr txBox="1"/>
          <p:nvPr/>
        </p:nvSpPr>
        <p:spPr>
          <a:xfrm>
            <a:off x="7668344" y="1556792"/>
            <a:ext cx="1274643" cy="738664"/>
          </a:xfrm>
          <a:prstGeom prst="rect">
            <a:avLst/>
          </a:prstGeom>
          <a:noFill/>
          <a:ln>
            <a:solidFill>
              <a:srgbClr val="FF0000"/>
            </a:solidFill>
          </a:ln>
        </p:spPr>
        <p:txBody>
          <a:bodyPr wrap="square" rtlCol="0">
            <a:spAutoFit/>
          </a:bodyPr>
          <a:lstStyle/>
          <a:p>
            <a:pPr algn="ctr"/>
            <a:r>
              <a:rPr lang="fr-FR" sz="1400" b="1" dirty="0" smtClean="0">
                <a:solidFill>
                  <a:srgbClr val="FF0000"/>
                </a:solidFill>
              </a:rPr>
              <a:t>Les compétences travaillées</a:t>
            </a:r>
            <a:endParaRPr lang="fr-FR" sz="1400" b="1" dirty="0">
              <a:solidFill>
                <a:srgbClr val="FF0000"/>
              </a:solidFill>
            </a:endParaRPr>
          </a:p>
        </p:txBody>
      </p:sp>
      <p:sp>
        <p:nvSpPr>
          <p:cNvPr id="15" name="Rectangle à coins arrondis 14"/>
          <p:cNvSpPr/>
          <p:nvPr/>
        </p:nvSpPr>
        <p:spPr>
          <a:xfrm>
            <a:off x="1295128" y="260648"/>
            <a:ext cx="6373216" cy="12241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p:cNvCxnSpPr>
            <a:stCxn id="15" idx="3"/>
            <a:endCxn id="13" idx="0"/>
          </p:cNvCxnSpPr>
          <p:nvPr/>
        </p:nvCxnSpPr>
        <p:spPr>
          <a:xfrm>
            <a:off x="7668344" y="872716"/>
            <a:ext cx="637322" cy="6840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467544"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0070C0"/>
                </a:solidFill>
                <a:effectLst/>
                <a:uLnTx/>
                <a:uFillTx/>
                <a:latin typeface="+mj-lt"/>
                <a:ea typeface="+mj-ea"/>
                <a:cs typeface="+mj-cs"/>
              </a:rPr>
              <a:t>Étape 2</a:t>
            </a:r>
            <a:endParaRPr kumimoji="0" lang="fr-FR"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ZoneTexte 12"/>
          <p:cNvSpPr txBox="1"/>
          <p:nvPr/>
        </p:nvSpPr>
        <p:spPr>
          <a:xfrm>
            <a:off x="899592" y="1052736"/>
            <a:ext cx="7344816" cy="4524315"/>
          </a:xfrm>
          <a:prstGeom prst="rect">
            <a:avLst/>
          </a:prstGeom>
          <a:noFill/>
        </p:spPr>
        <p:txBody>
          <a:bodyPr wrap="square" rtlCol="0">
            <a:spAutoFit/>
          </a:bodyPr>
          <a:lstStyle/>
          <a:p>
            <a:pPr algn="just"/>
            <a:r>
              <a:rPr lang="fr-FR" sz="3600" dirty="0" smtClean="0">
                <a:solidFill>
                  <a:srgbClr val="0070C0"/>
                </a:solidFill>
              </a:rPr>
              <a:t>Approfondissement du travail, premières recherches, organisation des idées, répartition des rôles.</a:t>
            </a:r>
          </a:p>
          <a:p>
            <a:pPr algn="just"/>
            <a:endParaRPr lang="fr-FR" sz="3600" dirty="0" smtClean="0">
              <a:solidFill>
                <a:srgbClr val="0070C0"/>
              </a:solidFill>
            </a:endParaRPr>
          </a:p>
          <a:p>
            <a:pPr algn="just"/>
            <a:r>
              <a:rPr lang="fr-FR" sz="3600" dirty="0" smtClean="0">
                <a:solidFill>
                  <a:srgbClr val="0070C0"/>
                </a:solidFill>
              </a:rPr>
              <a:t>L’enseignant(e) observe, accompagne et porte son regard si on le sollicite.</a:t>
            </a:r>
          </a:p>
          <a:p>
            <a:pPr algn="just"/>
            <a:endParaRPr lang="fr-FR" sz="3600" dirty="0" smtClean="0">
              <a:solidFill>
                <a:srgbClr val="0070C0"/>
              </a:solidFill>
            </a:endParaRPr>
          </a:p>
          <a:p>
            <a:pPr algn="just"/>
            <a:endParaRPr lang="fr-FR" sz="3600" dirty="0" smtClean="0">
              <a:solidFill>
                <a:srgbClr val="0070C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467544"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0070C0"/>
                </a:solidFill>
                <a:effectLst/>
                <a:uLnTx/>
                <a:uFillTx/>
                <a:latin typeface="+mj-lt"/>
                <a:ea typeface="+mj-ea"/>
                <a:cs typeface="+mj-cs"/>
              </a:rPr>
              <a:t>Étape 3</a:t>
            </a:r>
            <a:endParaRPr kumimoji="0" lang="fr-FR"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ZoneTexte 12"/>
          <p:cNvSpPr txBox="1"/>
          <p:nvPr/>
        </p:nvSpPr>
        <p:spPr>
          <a:xfrm>
            <a:off x="899592" y="1052736"/>
            <a:ext cx="7344816" cy="6186309"/>
          </a:xfrm>
          <a:prstGeom prst="rect">
            <a:avLst/>
          </a:prstGeom>
          <a:noFill/>
        </p:spPr>
        <p:txBody>
          <a:bodyPr wrap="square" rtlCol="0">
            <a:spAutoFit/>
          </a:bodyPr>
          <a:lstStyle/>
          <a:p>
            <a:pPr algn="just"/>
            <a:r>
              <a:rPr lang="fr-FR" sz="3600" dirty="0" smtClean="0">
                <a:solidFill>
                  <a:srgbClr val="0070C0"/>
                </a:solidFill>
              </a:rPr>
              <a:t>Elaboration de la réponse afin de préparer au mieux son oral. L’enseignant peut relever certains travaux afin d’aider certains groupes.</a:t>
            </a:r>
          </a:p>
          <a:p>
            <a:pPr algn="just"/>
            <a:endParaRPr lang="fr-FR" sz="3600" dirty="0" smtClean="0">
              <a:solidFill>
                <a:srgbClr val="0070C0"/>
              </a:solidFill>
            </a:endParaRPr>
          </a:p>
          <a:p>
            <a:pPr algn="just"/>
            <a:r>
              <a:rPr lang="fr-FR" sz="3600" dirty="0" smtClean="0">
                <a:solidFill>
                  <a:srgbClr val="0070C0"/>
                </a:solidFill>
              </a:rPr>
              <a:t>Les élèves ont intérêt d’approfondir ou de travailler en dehors de la classe afin d’être plus efficaces et tenir le temps. </a:t>
            </a:r>
            <a:r>
              <a:rPr lang="fr-FR" sz="3600" b="1" u="sng" dirty="0" smtClean="0">
                <a:solidFill>
                  <a:srgbClr val="0070C0"/>
                </a:solidFill>
              </a:rPr>
              <a:t>Mais ce n’est pas une obligation!</a:t>
            </a:r>
          </a:p>
          <a:p>
            <a:pPr algn="just"/>
            <a:endParaRPr lang="fr-FR" sz="3600" dirty="0" smtClean="0">
              <a:solidFill>
                <a:srgbClr val="0070C0"/>
              </a:solidFill>
            </a:endParaRPr>
          </a:p>
          <a:p>
            <a:pPr algn="just"/>
            <a:endParaRPr lang="fr-FR" sz="3600" dirty="0" smtClean="0">
              <a:solidFill>
                <a:srgbClr val="0070C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467544"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0070C0"/>
                </a:solidFill>
                <a:effectLst/>
                <a:uLnTx/>
                <a:uFillTx/>
                <a:latin typeface="+mj-lt"/>
                <a:ea typeface="+mj-ea"/>
                <a:cs typeface="+mj-cs"/>
              </a:rPr>
              <a:t>Étape 4</a:t>
            </a:r>
            <a:endParaRPr kumimoji="0" lang="fr-FR"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ZoneTexte 12"/>
          <p:cNvSpPr txBox="1"/>
          <p:nvPr/>
        </p:nvSpPr>
        <p:spPr>
          <a:xfrm>
            <a:off x="899592" y="1052736"/>
            <a:ext cx="7704856" cy="4524315"/>
          </a:xfrm>
          <a:prstGeom prst="rect">
            <a:avLst/>
          </a:prstGeom>
          <a:noFill/>
        </p:spPr>
        <p:txBody>
          <a:bodyPr wrap="square" rtlCol="0">
            <a:spAutoFit/>
          </a:bodyPr>
          <a:lstStyle/>
          <a:p>
            <a:pPr algn="just"/>
            <a:r>
              <a:rPr lang="fr-FR" sz="3600" dirty="0" smtClean="0">
                <a:solidFill>
                  <a:srgbClr val="0070C0"/>
                </a:solidFill>
              </a:rPr>
              <a:t>Les 4 groupes des deux pays passent à l’oral en classe lors de la troisième heure.</a:t>
            </a:r>
          </a:p>
          <a:p>
            <a:pPr algn="just"/>
            <a:r>
              <a:rPr lang="fr-FR" sz="3600" dirty="0" smtClean="0">
                <a:solidFill>
                  <a:srgbClr val="0070C0"/>
                </a:solidFill>
              </a:rPr>
              <a:t>Les 2 groupes de la Commission européenne prennent des notes pour alimenter leur prochain oral.</a:t>
            </a:r>
          </a:p>
          <a:p>
            <a:pPr algn="just"/>
            <a:endParaRPr lang="fr-FR" sz="3600" dirty="0" smtClean="0">
              <a:solidFill>
                <a:srgbClr val="0070C0"/>
              </a:solidFill>
            </a:endParaRPr>
          </a:p>
          <a:p>
            <a:pPr algn="just"/>
            <a:endParaRPr lang="fr-FR" sz="3600" dirty="0" smtClean="0">
              <a:solidFill>
                <a:srgbClr val="0070C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7"/>
          <p:cNvSpPr txBox="1">
            <a:spLocks/>
          </p:cNvSpPr>
          <p:nvPr/>
        </p:nvSpPr>
        <p:spPr>
          <a:xfrm>
            <a:off x="467544"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0070C0"/>
                </a:solidFill>
                <a:effectLst/>
                <a:uLnTx/>
                <a:uFillTx/>
                <a:latin typeface="+mj-lt"/>
                <a:ea typeface="+mj-ea"/>
                <a:cs typeface="+mj-cs"/>
              </a:rPr>
              <a:t>Étape 5</a:t>
            </a:r>
            <a:endParaRPr kumimoji="0" lang="fr-FR"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ZoneTexte 12"/>
          <p:cNvSpPr txBox="1"/>
          <p:nvPr/>
        </p:nvSpPr>
        <p:spPr>
          <a:xfrm>
            <a:off x="899592" y="1052736"/>
            <a:ext cx="7704856" cy="6678751"/>
          </a:xfrm>
          <a:prstGeom prst="rect">
            <a:avLst/>
          </a:prstGeom>
          <a:noFill/>
        </p:spPr>
        <p:txBody>
          <a:bodyPr wrap="square" rtlCol="0">
            <a:spAutoFit/>
          </a:bodyPr>
          <a:lstStyle/>
          <a:p>
            <a:pPr algn="just"/>
            <a:r>
              <a:rPr lang="fr-FR" sz="3200" dirty="0" smtClean="0">
                <a:solidFill>
                  <a:srgbClr val="0070C0"/>
                </a:solidFill>
              </a:rPr>
              <a:t>Les 2 groupes de la Commission européenne présentent leur oral la 4</a:t>
            </a:r>
            <a:r>
              <a:rPr lang="fr-FR" sz="3200" baseline="30000" dirty="0" smtClean="0">
                <a:solidFill>
                  <a:srgbClr val="0070C0"/>
                </a:solidFill>
              </a:rPr>
              <a:t>ème</a:t>
            </a:r>
            <a:r>
              <a:rPr lang="fr-FR" sz="3200" dirty="0" smtClean="0">
                <a:solidFill>
                  <a:srgbClr val="0070C0"/>
                </a:solidFill>
              </a:rPr>
              <a:t> heure. Ils marquent ainsi le début de la « correction ».</a:t>
            </a:r>
          </a:p>
          <a:p>
            <a:pPr algn="just"/>
            <a:endParaRPr lang="fr-FR" sz="3200" dirty="0" smtClean="0">
              <a:solidFill>
                <a:srgbClr val="0070C0"/>
              </a:solidFill>
            </a:endParaRPr>
          </a:p>
          <a:p>
            <a:pPr algn="just"/>
            <a:r>
              <a:rPr lang="fr-FR" sz="3200" dirty="0" smtClean="0">
                <a:solidFill>
                  <a:srgbClr val="0070C0"/>
                </a:solidFill>
              </a:rPr>
              <a:t>L’enseignant(e) reprend la main et s’appuie sur les oraux pour établir une trace écrite, qui répondra à la problématique </a:t>
            </a:r>
            <a:r>
              <a:rPr lang="fr-FR" sz="3200" b="1" i="1" dirty="0" smtClean="0">
                <a:solidFill>
                  <a:srgbClr val="0070C0"/>
                </a:solidFill>
              </a:rPr>
              <a:t>« Comment deux dictatures isolées se sont converties, en si peu de temps, en deux démocraties reconnues?»</a:t>
            </a:r>
            <a:r>
              <a:rPr lang="fr-FR" sz="3200" i="1" dirty="0" smtClean="0">
                <a:solidFill>
                  <a:srgbClr val="0070C0"/>
                </a:solidFill>
              </a:rPr>
              <a:t> </a:t>
            </a:r>
            <a:r>
              <a:rPr lang="fr-FR" sz="3200" dirty="0" smtClean="0">
                <a:solidFill>
                  <a:srgbClr val="0070C0"/>
                </a:solidFill>
              </a:rPr>
              <a:t>qui sera ensuite remise aux élèves</a:t>
            </a:r>
            <a:r>
              <a:rPr lang="fr-FR" sz="3600" dirty="0" smtClean="0">
                <a:solidFill>
                  <a:srgbClr val="0070C0"/>
                </a:solidFill>
              </a:rPr>
              <a:t>. </a:t>
            </a:r>
          </a:p>
          <a:p>
            <a:pPr algn="just"/>
            <a:endParaRPr lang="fr-FR" sz="3600" dirty="0" smtClean="0">
              <a:solidFill>
                <a:srgbClr val="0070C0"/>
              </a:solidFill>
            </a:endParaRPr>
          </a:p>
          <a:p>
            <a:pPr algn="just"/>
            <a:endParaRPr lang="fr-FR" sz="3600" dirty="0" smtClean="0">
              <a:solidFill>
                <a:srgbClr val="0070C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http://cache.media.education.gouv.fr/image/Logo/89/0/logo_reg_aix_marseille_652890.png"/>
          <p:cNvPicPr>
            <a:picLocks noChangeAspect="1"/>
          </p:cNvPicPr>
          <p:nvPr/>
        </p:nvPicPr>
        <p:blipFill>
          <a:blip r:embed="rId2" cstate="print"/>
          <a:srcRect/>
          <a:stretch>
            <a:fillRect/>
          </a:stretch>
        </p:blipFill>
        <p:spPr bwMode="auto">
          <a:xfrm>
            <a:off x="7739063" y="-4763"/>
            <a:ext cx="1303337" cy="696913"/>
          </a:xfrm>
          <a:prstGeom prst="rect">
            <a:avLst/>
          </a:prstGeom>
          <a:noFill/>
          <a:ln w="12700" cap="flat" cmpd="sng">
            <a:noFill/>
            <a:prstDash val="solid"/>
            <a:miter lim="400000"/>
            <a:headEnd type="none" w="med" len="med"/>
            <a:tailEnd type="none" w="med" len="med"/>
          </a:ln>
          <a:effectLst/>
        </p:spPr>
      </p:pic>
      <p:pic>
        <p:nvPicPr>
          <p:cNvPr id="4098" name="Picture 2" descr="image2.png"/>
          <p:cNvPicPr>
            <a:picLocks noChangeAspect="1"/>
          </p:cNvPicPr>
          <p:nvPr/>
        </p:nvPicPr>
        <p:blipFill>
          <a:blip r:embed="rId3" cstate="print"/>
          <a:srcRect/>
          <a:stretch>
            <a:fillRect/>
          </a:stretch>
        </p:blipFill>
        <p:spPr bwMode="auto">
          <a:xfrm>
            <a:off x="8294688" y="6137275"/>
            <a:ext cx="747712" cy="698500"/>
          </a:xfrm>
          <a:prstGeom prst="rect">
            <a:avLst/>
          </a:prstGeom>
          <a:noFill/>
          <a:ln w="12700" cap="flat" cmpd="sng">
            <a:noFill/>
            <a:prstDash val="solid"/>
            <a:miter lim="400000"/>
            <a:headEnd type="none" w="med" len="med"/>
            <a:tailEnd type="none" w="med" len="med"/>
          </a:ln>
          <a:effectLst/>
        </p:spPr>
      </p:pic>
      <p:sp>
        <p:nvSpPr>
          <p:cNvPr id="4099" name="Rectangle 3"/>
          <p:cNvSpPr>
            <a:spLocks/>
          </p:cNvSpPr>
          <p:nvPr/>
        </p:nvSpPr>
        <p:spPr bwMode="auto">
          <a:xfrm>
            <a:off x="3252788" y="6289675"/>
            <a:ext cx="5162550" cy="490538"/>
          </a:xfrm>
          <a:prstGeom prst="rect">
            <a:avLst/>
          </a:prstGeom>
          <a:noFill/>
          <a:ln w="12700" cap="flat" cmpd="sng">
            <a:noFill/>
            <a:prstDash val="solid"/>
            <a:miter lim="400000"/>
            <a:headEnd type="none" w="med" len="med"/>
            <a:tailEnd type="none" w="med" len="med"/>
          </a:ln>
          <a:effectLst/>
        </p:spPr>
        <p:txBody>
          <a:bodyPr wrap="none" lIns="45720" rIns="45720">
            <a:spAutoFit/>
          </a:bodyPr>
          <a:lstStyle/>
          <a:p>
            <a:r>
              <a:rPr lang="fr-FR" sz="1400">
                <a:solidFill>
                  <a:srgbClr val="558ED5"/>
                </a:solidFill>
                <a:latin typeface="Arial" pitchFamily="34" charset="0"/>
                <a:cs typeface="Arial" pitchFamily="34" charset="0"/>
                <a:sym typeface="Arial" pitchFamily="34" charset="0"/>
              </a:rPr>
              <a:t>Site académique d’histoire-géographie : </a:t>
            </a:r>
            <a:r>
              <a:rPr lang="fr-FR" sz="1400" b="1">
                <a:solidFill>
                  <a:srgbClr val="558ED5"/>
                </a:solidFill>
                <a:latin typeface="Arial" pitchFamily="34" charset="0"/>
                <a:cs typeface="Arial" pitchFamily="34" charset="0"/>
                <a:sym typeface="Arial" pitchFamily="34" charset="0"/>
              </a:rPr>
              <a:t>Terre Ouverte</a:t>
            </a:r>
          </a:p>
          <a:p>
            <a:r>
              <a:rPr lang="fr-FR" sz="1400">
                <a:solidFill>
                  <a:srgbClr val="558ED5"/>
                </a:solidFill>
                <a:latin typeface="Arial" pitchFamily="34" charset="0"/>
                <a:cs typeface="Arial" pitchFamily="34" charset="0"/>
                <a:sym typeface="Arial" pitchFamily="34" charset="0"/>
              </a:rPr>
              <a:t>http://www.pedagogie.ac-aix-marseille.fr/jcms/c_43559/fr/accueil</a:t>
            </a:r>
          </a:p>
        </p:txBody>
      </p:sp>
      <p:sp>
        <p:nvSpPr>
          <p:cNvPr id="4100" name="Rectangle 4"/>
          <p:cNvSpPr>
            <a:spLocks/>
          </p:cNvSpPr>
          <p:nvPr/>
        </p:nvSpPr>
        <p:spPr bwMode="auto">
          <a:xfrm>
            <a:off x="34925" y="866775"/>
            <a:ext cx="8712200" cy="73025"/>
          </a:xfrm>
          <a:prstGeom prst="rect">
            <a:avLst/>
          </a:prstGeom>
          <a:gradFill rotWithShape="0">
            <a:gsLst>
              <a:gs pos="0">
                <a:srgbClr val="A6A6A6"/>
              </a:gs>
              <a:gs pos="50000">
                <a:srgbClr val="BFBFBF"/>
              </a:gs>
              <a:gs pos="100000">
                <a:srgbClr val="FFFFFF"/>
              </a:gs>
            </a:gsLst>
            <a:lin ang="0"/>
          </a:gradFill>
          <a:ln w="12700" cap="flat" cmpd="sng">
            <a:noFill/>
            <a:prstDash val="solid"/>
            <a:miter lim="400000"/>
            <a:headEnd type="none" w="med" len="med"/>
            <a:tailEnd type="none" w="med" len="med"/>
          </a:ln>
          <a:effectLst/>
        </p:spPr>
        <p:txBody>
          <a:bodyPr lIns="45720" rIns="45720" anchor="ctr"/>
          <a:lstStyle/>
          <a:p>
            <a:pPr algn="ctr"/>
            <a:endParaRPr lang="fr-FR">
              <a:solidFill>
                <a:srgbClr val="FFFFFF"/>
              </a:solidFill>
            </a:endParaRPr>
          </a:p>
        </p:txBody>
      </p:sp>
      <p:sp>
        <p:nvSpPr>
          <p:cNvPr id="4101" name="Rectangle 5"/>
          <p:cNvSpPr>
            <a:spLocks/>
          </p:cNvSpPr>
          <p:nvPr/>
        </p:nvSpPr>
        <p:spPr bwMode="auto">
          <a:xfrm>
            <a:off x="179388" y="158750"/>
            <a:ext cx="63500" cy="6669088"/>
          </a:xfrm>
          <a:prstGeom prst="rect">
            <a:avLst/>
          </a:prstGeom>
          <a:gradFill rotWithShape="0">
            <a:gsLst>
              <a:gs pos="0">
                <a:srgbClr val="A6A6A6"/>
              </a:gs>
              <a:gs pos="50000">
                <a:srgbClr val="D9D9D9"/>
              </a:gs>
              <a:gs pos="100000">
                <a:srgbClr val="FFFFFF"/>
              </a:gs>
            </a:gsLst>
            <a:lin ang="5400000"/>
          </a:gradFill>
          <a:ln w="12700" cap="flat" cmpd="sng">
            <a:noFill/>
            <a:prstDash val="solid"/>
            <a:miter lim="400000"/>
            <a:headEnd type="none" w="med" len="med"/>
            <a:tailEnd type="none" w="med" len="med"/>
          </a:ln>
          <a:effectLst/>
        </p:spPr>
        <p:txBody>
          <a:bodyPr lIns="45720" rIns="45720" anchor="ctr"/>
          <a:lstStyle/>
          <a:p>
            <a:pPr algn="ctr"/>
            <a:endParaRPr lang="fr-FR">
              <a:solidFill>
                <a:srgbClr val="FFFFFF"/>
              </a:solidFill>
            </a:endParaRPr>
          </a:p>
        </p:txBody>
      </p:sp>
      <p:sp>
        <p:nvSpPr>
          <p:cNvPr id="4102" name="Rectangle 6"/>
          <p:cNvSpPr>
            <a:spLocks/>
          </p:cNvSpPr>
          <p:nvPr/>
        </p:nvSpPr>
        <p:spPr bwMode="auto">
          <a:xfrm>
            <a:off x="149225" y="676275"/>
            <a:ext cx="8713788" cy="142875"/>
          </a:xfrm>
          <a:prstGeom prst="rect">
            <a:avLst/>
          </a:prstGeom>
          <a:gradFill rotWithShape="0">
            <a:gsLst>
              <a:gs pos="0">
                <a:srgbClr val="558ED5"/>
              </a:gs>
              <a:gs pos="50000">
                <a:srgbClr val="8EB4E3"/>
              </a:gs>
              <a:gs pos="100000">
                <a:srgbClr val="FFFFFF"/>
              </a:gs>
            </a:gsLst>
            <a:lin ang="0"/>
          </a:gradFill>
          <a:ln w="12700" cap="flat" cmpd="sng">
            <a:noFill/>
            <a:prstDash val="solid"/>
            <a:miter lim="400000"/>
            <a:headEnd type="none" w="med" len="med"/>
            <a:tailEnd type="none" w="med" len="med"/>
          </a:ln>
          <a:effectLst/>
        </p:spPr>
        <p:txBody>
          <a:bodyPr lIns="45720" rIns="45720" anchor="ctr"/>
          <a:lstStyle/>
          <a:p>
            <a:pPr algn="ctr"/>
            <a:endParaRPr lang="fr-FR">
              <a:solidFill>
                <a:srgbClr val="FFFFFF"/>
              </a:solidFill>
            </a:endParaRPr>
          </a:p>
        </p:txBody>
      </p:sp>
      <p:sp>
        <p:nvSpPr>
          <p:cNvPr id="4103" name="Rectangle 7"/>
          <p:cNvSpPr>
            <a:spLocks/>
          </p:cNvSpPr>
          <p:nvPr/>
        </p:nvSpPr>
        <p:spPr bwMode="auto">
          <a:xfrm>
            <a:off x="322263" y="0"/>
            <a:ext cx="215900" cy="6669088"/>
          </a:xfrm>
          <a:prstGeom prst="rect">
            <a:avLst/>
          </a:prstGeom>
          <a:gradFill rotWithShape="0">
            <a:gsLst>
              <a:gs pos="0">
                <a:srgbClr val="558ED5"/>
              </a:gs>
              <a:gs pos="15999">
                <a:srgbClr val="558ED5"/>
              </a:gs>
              <a:gs pos="50000">
                <a:srgbClr val="8EB4E3"/>
              </a:gs>
              <a:gs pos="100000">
                <a:srgbClr val="FFFFFF"/>
              </a:gs>
            </a:gsLst>
            <a:lin ang="5400000"/>
          </a:gradFill>
          <a:ln w="12700" cap="flat" cmpd="sng">
            <a:noFill/>
            <a:prstDash val="solid"/>
            <a:miter lim="400000"/>
            <a:headEnd type="none" w="med" len="med"/>
            <a:tailEnd type="none" w="med" len="med"/>
          </a:ln>
          <a:effectLst/>
        </p:spPr>
        <p:txBody>
          <a:bodyPr lIns="45720" rIns="45720" anchor="ctr"/>
          <a:lstStyle/>
          <a:p>
            <a:pPr algn="ctr"/>
            <a:endParaRPr lang="fr-FR">
              <a:solidFill>
                <a:srgbClr val="FFFFFF"/>
              </a:solidFill>
            </a:endParaRPr>
          </a:p>
        </p:txBody>
      </p:sp>
      <p:sp>
        <p:nvSpPr>
          <p:cNvPr id="4105" name="Rectangle 9"/>
          <p:cNvSpPr>
            <a:spLocks/>
          </p:cNvSpPr>
          <p:nvPr/>
        </p:nvSpPr>
        <p:spPr bwMode="auto">
          <a:xfrm>
            <a:off x="611560" y="1196752"/>
            <a:ext cx="8179692" cy="4847481"/>
          </a:xfrm>
          <a:prstGeom prst="rect">
            <a:avLst/>
          </a:prstGeom>
          <a:noFill/>
          <a:ln w="12700" cap="flat" cmpd="sng">
            <a:noFill/>
            <a:prstDash val="solid"/>
            <a:miter lim="400000"/>
            <a:headEnd type="none" w="med" len="med"/>
            <a:tailEnd type="none" w="med" len="med"/>
          </a:ln>
          <a:effectLst/>
        </p:spPr>
        <p:txBody>
          <a:bodyPr wrap="square" lIns="45720" rIns="45720">
            <a:spAutoFit/>
          </a:bodyPr>
          <a:lstStyle/>
          <a:p>
            <a:pPr algn="ctr"/>
            <a:r>
              <a:rPr lang="fr-FR" sz="2000" b="1" dirty="0" smtClean="0">
                <a:solidFill>
                  <a:srgbClr val="FF0000"/>
                </a:solidFill>
                <a:latin typeface="Arial" pitchFamily="34" charset="0"/>
                <a:cs typeface="Arial" pitchFamily="34" charset="0"/>
                <a:sym typeface="Arial" pitchFamily="34" charset="0"/>
              </a:rPr>
              <a:t>STRUCTURE DE LA SÉQUENCE (24-25H)</a:t>
            </a:r>
          </a:p>
          <a:p>
            <a:pPr algn="just"/>
            <a:endParaRPr lang="fr-FR" sz="2000" dirty="0" smtClean="0">
              <a:solidFill>
                <a:srgbClr val="0070C0"/>
              </a:solidFill>
              <a:latin typeface="Arial" pitchFamily="34" charset="0"/>
              <a:cs typeface="Arial" pitchFamily="34" charset="0"/>
              <a:sym typeface="Arial" pitchFamily="34" charset="0"/>
            </a:endParaRPr>
          </a:p>
          <a:p>
            <a:pPr>
              <a:buFont typeface="Arial" pitchFamily="34" charset="0"/>
              <a:buChar char="•"/>
            </a:pPr>
            <a:r>
              <a:rPr lang="fr-FR" sz="1700" b="1" dirty="0" smtClean="0">
                <a:solidFill>
                  <a:srgbClr val="002060"/>
                </a:solidFill>
                <a:latin typeface="Arial" pitchFamily="34" charset="0"/>
                <a:cs typeface="Arial" pitchFamily="34" charset="0"/>
                <a:sym typeface="Arial" pitchFamily="34" charset="0"/>
              </a:rPr>
              <a:t>INTROCUTION (2H)</a:t>
            </a:r>
          </a:p>
          <a:p>
            <a:r>
              <a:rPr lang="fr-FR" sz="1700" dirty="0" smtClean="0">
                <a:solidFill>
                  <a:srgbClr val="002060"/>
                </a:solidFill>
                <a:latin typeface="Arial" pitchFamily="34" charset="0"/>
                <a:cs typeface="Arial" pitchFamily="34" charset="0"/>
                <a:sym typeface="Arial" pitchFamily="34" charset="0"/>
              </a:rPr>
              <a:t>1H sensibilisation au thème, échanges oraux avec la classe</a:t>
            </a:r>
          </a:p>
          <a:p>
            <a:r>
              <a:rPr lang="fr-FR" sz="1700" dirty="0" smtClean="0">
                <a:solidFill>
                  <a:srgbClr val="002060"/>
                </a:solidFill>
                <a:latin typeface="Arial" pitchFamily="34" charset="0"/>
                <a:cs typeface="Arial" pitchFamily="34" charset="0"/>
                <a:sym typeface="Arial" pitchFamily="34" charset="0"/>
              </a:rPr>
              <a:t>1H activité et trace écrite</a:t>
            </a:r>
          </a:p>
          <a:p>
            <a:endParaRPr lang="fr-FR" sz="1700" dirty="0" smtClean="0">
              <a:solidFill>
                <a:srgbClr val="002060"/>
              </a:solidFill>
              <a:latin typeface="Arial" pitchFamily="34" charset="0"/>
              <a:cs typeface="Arial" pitchFamily="34" charset="0"/>
              <a:sym typeface="Arial" pitchFamily="34" charset="0"/>
            </a:endParaRPr>
          </a:p>
          <a:p>
            <a:pPr>
              <a:buFont typeface="Arial" pitchFamily="34" charset="0"/>
              <a:buChar char="•"/>
            </a:pPr>
            <a:r>
              <a:rPr lang="fr-FR" sz="1700" b="1" dirty="0" smtClean="0">
                <a:solidFill>
                  <a:srgbClr val="002060"/>
                </a:solidFill>
                <a:latin typeface="Arial" pitchFamily="34" charset="0"/>
                <a:cs typeface="Arial" pitchFamily="34" charset="0"/>
                <a:sym typeface="Arial" pitchFamily="34" charset="0"/>
              </a:rPr>
              <a:t>AXE 1 (6H)</a:t>
            </a:r>
          </a:p>
          <a:p>
            <a:r>
              <a:rPr lang="fr-FR" sz="1700" dirty="0" smtClean="0">
                <a:solidFill>
                  <a:srgbClr val="002060"/>
                </a:solidFill>
                <a:latin typeface="Arial" pitchFamily="34" charset="0"/>
                <a:cs typeface="Arial" pitchFamily="34" charset="0"/>
                <a:sym typeface="Arial" pitchFamily="34" charset="0"/>
              </a:rPr>
              <a:t>Cours dialogué</a:t>
            </a:r>
          </a:p>
          <a:p>
            <a:r>
              <a:rPr lang="fr-FR" sz="1700" dirty="0" smtClean="0">
                <a:solidFill>
                  <a:srgbClr val="002060"/>
                </a:solidFill>
                <a:latin typeface="Arial" pitchFamily="34" charset="0"/>
                <a:cs typeface="Arial" pitchFamily="34" charset="0"/>
                <a:sym typeface="Arial" pitchFamily="34" charset="0"/>
              </a:rPr>
              <a:t>Activité et échanges oraux autour de documents </a:t>
            </a:r>
          </a:p>
          <a:p>
            <a:r>
              <a:rPr lang="fr-FR" sz="1700" dirty="0" smtClean="0">
                <a:solidFill>
                  <a:srgbClr val="002060"/>
                </a:solidFill>
                <a:latin typeface="Arial" pitchFamily="34" charset="0"/>
                <a:cs typeface="Arial" pitchFamily="34" charset="0"/>
                <a:sym typeface="Arial" pitchFamily="34" charset="0"/>
              </a:rPr>
              <a:t>2 jalons (Athènes et Constant) traités sans s’y attarder…</a:t>
            </a:r>
          </a:p>
          <a:p>
            <a:endParaRPr lang="fr-FR" sz="1700" dirty="0" smtClean="0">
              <a:solidFill>
                <a:srgbClr val="002060"/>
              </a:solidFill>
              <a:latin typeface="Arial" pitchFamily="34" charset="0"/>
              <a:cs typeface="Arial" pitchFamily="34" charset="0"/>
              <a:sym typeface="Arial" pitchFamily="34" charset="0"/>
            </a:endParaRPr>
          </a:p>
          <a:p>
            <a:pPr>
              <a:buFont typeface="Arial" pitchFamily="34" charset="0"/>
              <a:buChar char="•"/>
            </a:pPr>
            <a:r>
              <a:rPr lang="fr-FR" sz="1700" b="1" dirty="0" smtClean="0">
                <a:solidFill>
                  <a:srgbClr val="002060"/>
                </a:solidFill>
                <a:latin typeface="Arial" pitchFamily="34" charset="0"/>
                <a:cs typeface="Arial" pitchFamily="34" charset="0"/>
                <a:sym typeface="Arial" pitchFamily="34" charset="0"/>
              </a:rPr>
              <a:t>AXE 2 (10H)</a:t>
            </a:r>
          </a:p>
          <a:p>
            <a:r>
              <a:rPr lang="fr-FR" sz="1700" dirty="0" smtClean="0">
                <a:solidFill>
                  <a:srgbClr val="002060"/>
                </a:solidFill>
                <a:latin typeface="Arial" pitchFamily="34" charset="0"/>
                <a:cs typeface="Arial" pitchFamily="34" charset="0"/>
                <a:sym typeface="Arial" pitchFamily="34" charset="0"/>
              </a:rPr>
              <a:t>Jalon sur Tocqueville (2h ou moins)</a:t>
            </a:r>
          </a:p>
          <a:p>
            <a:r>
              <a:rPr lang="fr-FR" sz="1700" dirty="0" smtClean="0">
                <a:solidFill>
                  <a:srgbClr val="002060"/>
                </a:solidFill>
                <a:latin typeface="Arial" pitchFamily="34" charset="0"/>
                <a:cs typeface="Arial" pitchFamily="34" charset="0"/>
                <a:sym typeface="Arial" pitchFamily="34" charset="0"/>
              </a:rPr>
              <a:t>Jalon sur le Chili (4h, travail sur les sources, sur l’esprit critique)</a:t>
            </a:r>
          </a:p>
          <a:p>
            <a:r>
              <a:rPr lang="fr-FR" sz="1700" dirty="0" smtClean="0">
                <a:solidFill>
                  <a:srgbClr val="002060"/>
                </a:solidFill>
                <a:latin typeface="Arial" pitchFamily="34" charset="0"/>
                <a:cs typeface="Arial" pitchFamily="34" charset="0"/>
                <a:sym typeface="Arial" pitchFamily="34" charset="0"/>
              </a:rPr>
              <a:t>Jalon sur le Portugal et l’Espagne (4h, tâche complexe, travail sur l’oral en continu)</a:t>
            </a:r>
          </a:p>
          <a:p>
            <a:endParaRPr lang="fr-FR" sz="1700" dirty="0" smtClean="0">
              <a:solidFill>
                <a:srgbClr val="002060"/>
              </a:solidFill>
              <a:latin typeface="Arial" pitchFamily="34" charset="0"/>
              <a:cs typeface="Arial" pitchFamily="34" charset="0"/>
              <a:sym typeface="Arial" pitchFamily="34" charset="0"/>
            </a:endParaRPr>
          </a:p>
          <a:p>
            <a:pPr>
              <a:buFont typeface="Arial" pitchFamily="34" charset="0"/>
              <a:buChar char="•"/>
            </a:pPr>
            <a:r>
              <a:rPr lang="fr-FR" sz="1700" b="1" dirty="0" smtClean="0">
                <a:solidFill>
                  <a:srgbClr val="002060"/>
                </a:solidFill>
                <a:latin typeface="Arial" pitchFamily="34" charset="0"/>
                <a:cs typeface="Arial" pitchFamily="34" charset="0"/>
                <a:sym typeface="Arial" pitchFamily="34" charset="0"/>
              </a:rPr>
              <a:t>OBJET DE TRAVAIL CONCLUSIF (6-7H)</a:t>
            </a:r>
          </a:p>
          <a:p>
            <a:r>
              <a:rPr lang="fr-FR" sz="1700" dirty="0" smtClean="0">
                <a:solidFill>
                  <a:srgbClr val="002060"/>
                </a:solidFill>
                <a:latin typeface="Arial" pitchFamily="34" charset="0"/>
                <a:cs typeface="Arial" pitchFamily="34" charset="0"/>
                <a:sym typeface="Arial" pitchFamily="34" charset="0"/>
              </a:rPr>
              <a:t>Non exposé aujourd’hui</a:t>
            </a:r>
          </a:p>
        </p:txBody>
      </p:sp>
      <p:sp>
        <p:nvSpPr>
          <p:cNvPr id="12" name="ZoneTexte 11"/>
          <p:cNvSpPr txBox="1"/>
          <p:nvPr/>
        </p:nvSpPr>
        <p:spPr>
          <a:xfrm>
            <a:off x="539552" y="0"/>
            <a:ext cx="7200800" cy="800219"/>
          </a:xfrm>
          <a:prstGeom prst="rect">
            <a:avLst/>
          </a:prstGeom>
          <a:noFill/>
        </p:spPr>
        <p:txBody>
          <a:bodyPr wrap="square" rtlCol="0">
            <a:spAutoFit/>
          </a:bodyPr>
          <a:lstStyle/>
          <a:p>
            <a:r>
              <a:rPr lang="fr-FR" sz="2300" dirty="0" smtClean="0">
                <a:solidFill>
                  <a:srgbClr val="0070C0"/>
                </a:solidFill>
                <a:latin typeface="Arial" pitchFamily="34" charset="0"/>
                <a:cs typeface="Arial" pitchFamily="34" charset="0"/>
                <a:sym typeface="Arial" pitchFamily="34" charset="0"/>
              </a:rPr>
              <a:t>Spécialité histoire-géographie, géopolitique, et </a:t>
            </a:r>
            <a:endParaRPr lang="fr-FR" sz="2300" dirty="0" smtClean="0">
              <a:solidFill>
                <a:schemeClr val="tx2">
                  <a:lumMod val="60000"/>
                  <a:lumOff val="40000"/>
                </a:schemeClr>
              </a:solidFill>
              <a:latin typeface="Arial" panose="020B0604020202020204" pitchFamily="34" charset="0"/>
              <a:cs typeface="Arial" panose="020B0604020202020204" pitchFamily="34" charset="0"/>
            </a:endParaRPr>
          </a:p>
          <a:p>
            <a:r>
              <a:rPr lang="fr-FR" sz="2300" dirty="0" smtClean="0">
                <a:solidFill>
                  <a:srgbClr val="0070C0"/>
                </a:solidFill>
                <a:latin typeface="Arial" pitchFamily="34" charset="0"/>
                <a:cs typeface="Arial" pitchFamily="34" charset="0"/>
                <a:sym typeface="Arial" pitchFamily="34" charset="0"/>
              </a:rPr>
              <a:t>sciences politiques</a:t>
            </a:r>
            <a:endParaRPr lang="fr-FR" sz="2300" dirty="0">
              <a:solidFill>
                <a:schemeClr val="tx2">
                  <a:lumMod val="60000"/>
                  <a:lumOff val="40000"/>
                </a:schemeClr>
              </a:solidFill>
              <a:latin typeface="Arial" panose="020B0604020202020204" pitchFamily="34" charset="0"/>
              <a:cs typeface="Arial" panose="020B0604020202020204" pitchFamily="34" charset="0"/>
            </a:endParaRP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1187624" y="1196752"/>
            <a:ext cx="7200800" cy="1938992"/>
          </a:xfrm>
          <a:prstGeom prst="rect">
            <a:avLst/>
          </a:prstGeom>
          <a:noFill/>
          <a:ln w="38100">
            <a:solidFill>
              <a:srgbClr val="FF0000"/>
            </a:solidFill>
          </a:ln>
        </p:spPr>
        <p:txBody>
          <a:bodyPr wrap="square" rtlCol="0">
            <a:spAutoFit/>
          </a:bodyPr>
          <a:lstStyle/>
          <a:p>
            <a:pPr algn="ctr"/>
            <a:r>
              <a:rPr lang="fr-FR" sz="4000" b="1" dirty="0" smtClean="0">
                <a:solidFill>
                  <a:schemeClr val="tx2">
                    <a:lumMod val="60000"/>
                    <a:lumOff val="40000"/>
                  </a:schemeClr>
                </a:solidFill>
                <a:latin typeface="Arial" panose="020B0604020202020204" pitchFamily="34" charset="0"/>
                <a:cs typeface="Arial" panose="020B0604020202020204" pitchFamily="34" charset="0"/>
              </a:rPr>
              <a:t>THÈME 1: COMPRENDRE UN RÉGIME POLITIQUE: </a:t>
            </a:r>
          </a:p>
          <a:p>
            <a:pPr algn="ctr"/>
            <a:r>
              <a:rPr lang="fr-FR" sz="4000" b="1" dirty="0" smtClean="0">
                <a:solidFill>
                  <a:schemeClr val="tx2">
                    <a:lumMod val="60000"/>
                    <a:lumOff val="40000"/>
                  </a:schemeClr>
                </a:solidFill>
                <a:latin typeface="Arial" panose="020B0604020202020204" pitchFamily="34" charset="0"/>
                <a:cs typeface="Arial" panose="020B0604020202020204" pitchFamily="34" charset="0"/>
              </a:rPr>
              <a:t>LA DÉMOCRATIE</a:t>
            </a:r>
          </a:p>
        </p:txBody>
      </p:sp>
      <p:sp>
        <p:nvSpPr>
          <p:cNvPr id="10" name="ZoneTexte 9"/>
          <p:cNvSpPr txBox="1"/>
          <p:nvPr/>
        </p:nvSpPr>
        <p:spPr>
          <a:xfrm>
            <a:off x="539552" y="0"/>
            <a:ext cx="7200800" cy="800219"/>
          </a:xfrm>
          <a:prstGeom prst="rect">
            <a:avLst/>
          </a:prstGeom>
          <a:noFill/>
        </p:spPr>
        <p:txBody>
          <a:bodyPr wrap="square" rtlCol="0">
            <a:spAutoFit/>
          </a:bodyPr>
          <a:lstStyle/>
          <a:p>
            <a:r>
              <a:rPr lang="fr-FR" sz="2300" dirty="0" smtClean="0">
                <a:solidFill>
                  <a:srgbClr val="0070C0"/>
                </a:solidFill>
                <a:latin typeface="Arial" pitchFamily="34" charset="0"/>
                <a:cs typeface="Arial" pitchFamily="34" charset="0"/>
                <a:sym typeface="Arial" pitchFamily="34" charset="0"/>
              </a:rPr>
              <a:t>Spécialité histoire-géographie, géopolitique, et </a:t>
            </a:r>
            <a:endParaRPr lang="fr-FR" sz="2300" dirty="0" smtClean="0">
              <a:solidFill>
                <a:schemeClr val="tx2">
                  <a:lumMod val="60000"/>
                  <a:lumOff val="40000"/>
                </a:schemeClr>
              </a:solidFill>
              <a:latin typeface="Arial" panose="020B0604020202020204" pitchFamily="34" charset="0"/>
              <a:cs typeface="Arial" panose="020B0604020202020204" pitchFamily="34" charset="0"/>
            </a:endParaRPr>
          </a:p>
          <a:p>
            <a:r>
              <a:rPr lang="fr-FR" sz="2300" dirty="0" smtClean="0">
                <a:solidFill>
                  <a:srgbClr val="0070C0"/>
                </a:solidFill>
                <a:latin typeface="Arial" pitchFamily="34" charset="0"/>
                <a:cs typeface="Arial" pitchFamily="34" charset="0"/>
                <a:sym typeface="Arial" pitchFamily="34" charset="0"/>
              </a:rPr>
              <a:t>sciences politiques</a:t>
            </a:r>
            <a:endParaRPr lang="fr-FR" sz="23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5" name="ZoneTexte 14"/>
          <p:cNvSpPr txBox="1"/>
          <p:nvPr/>
        </p:nvSpPr>
        <p:spPr>
          <a:xfrm>
            <a:off x="755576" y="3717032"/>
            <a:ext cx="7920880" cy="1200329"/>
          </a:xfrm>
          <a:prstGeom prst="rect">
            <a:avLst/>
          </a:prstGeom>
          <a:noFill/>
        </p:spPr>
        <p:txBody>
          <a:bodyPr wrap="square" rtlCol="0">
            <a:spAutoFit/>
          </a:bodyPr>
          <a:lstStyle/>
          <a:p>
            <a:pPr algn="ctr"/>
            <a:r>
              <a:rPr lang="fr-FR" sz="3600" b="1" dirty="0" smtClean="0">
                <a:solidFill>
                  <a:srgbClr val="0070C0"/>
                </a:solidFill>
              </a:rPr>
              <a:t>Introduction</a:t>
            </a:r>
          </a:p>
          <a:p>
            <a:pPr algn="ctr"/>
            <a:r>
              <a:rPr lang="fr-FR" sz="3600" b="1" dirty="0" smtClean="0">
                <a:solidFill>
                  <a:srgbClr val="0070C0"/>
                </a:solidFill>
              </a:rPr>
              <a:t>(2h)</a:t>
            </a: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p:cNvSpPr/>
          <p:nvPr/>
        </p:nvSpPr>
        <p:spPr>
          <a:xfrm>
            <a:off x="755576" y="1268760"/>
            <a:ext cx="8136904" cy="3970318"/>
          </a:xfrm>
          <a:prstGeom prst="rect">
            <a:avLst/>
          </a:prstGeom>
        </p:spPr>
        <p:txBody>
          <a:bodyPr wrap="square">
            <a:spAutoFit/>
          </a:bodyPr>
          <a:lstStyle/>
          <a:p>
            <a:pPr algn="just"/>
            <a:r>
              <a:rPr lang="fr-FR" sz="2800" dirty="0" smtClean="0">
                <a:solidFill>
                  <a:srgbClr val="0070C0"/>
                </a:solidFill>
              </a:rPr>
              <a:t>Comme le stipule le programme:</a:t>
            </a:r>
          </a:p>
          <a:p>
            <a:pPr algn="just"/>
            <a:endParaRPr lang="fr-FR" sz="2800" dirty="0" smtClean="0"/>
          </a:p>
          <a:p>
            <a:pPr algn="just"/>
            <a:r>
              <a:rPr lang="fr-FR" sz="2800" i="1" dirty="0" smtClean="0">
                <a:solidFill>
                  <a:srgbClr val="0070C0"/>
                </a:solidFill>
              </a:rPr>
              <a:t>« Ce thème a un double objectif : analyser le régime politique dans lequel les élèves vivent ; développer leurs connaissances sur la diversité des démocraties dans le monde et sur leurs évolutions ». </a:t>
            </a:r>
          </a:p>
          <a:p>
            <a:pPr algn="r"/>
            <a:r>
              <a:rPr lang="fr-FR" sz="2400" i="1" dirty="0" smtClean="0">
                <a:solidFill>
                  <a:srgbClr val="0070C0"/>
                </a:solidFill>
              </a:rPr>
              <a:t>BO, janvier 2019. </a:t>
            </a:r>
          </a:p>
          <a:p>
            <a:pPr algn="just"/>
            <a:endParaRPr lang="fr-FR" sz="2800" i="1" dirty="0" smtClean="0">
              <a:solidFill>
                <a:srgbClr val="0070C0"/>
              </a:solidFill>
            </a:endParaRPr>
          </a:p>
          <a:p>
            <a:pPr algn="just"/>
            <a:endParaRPr lang="fr-FR" sz="2800" i="1" dirty="0" smtClean="0">
              <a:solidFill>
                <a:srgbClr val="0070C0"/>
              </a:solidFill>
            </a:endParaRPr>
          </a:p>
        </p:txBody>
      </p:sp>
      <p:sp>
        <p:nvSpPr>
          <p:cNvPr id="17" name="Titre 7"/>
          <p:cNvSpPr txBox="1">
            <a:spLocks/>
          </p:cNvSpPr>
          <p:nvPr/>
        </p:nvSpPr>
        <p:spPr>
          <a:xfrm>
            <a:off x="323528" y="0"/>
            <a:ext cx="8229600" cy="8367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Objectifs de la séquence</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18" name="Image 17" descr="BO.png"/>
          <p:cNvPicPr>
            <a:picLocks noChangeAspect="1"/>
          </p:cNvPicPr>
          <p:nvPr/>
        </p:nvPicPr>
        <p:blipFill>
          <a:blip r:embed="rId4" cstate="print"/>
          <a:stretch>
            <a:fillRect/>
          </a:stretch>
        </p:blipFill>
        <p:spPr>
          <a:xfrm>
            <a:off x="3491880" y="4077072"/>
            <a:ext cx="2113380" cy="994706"/>
          </a:xfrm>
          <a:prstGeom prst="rect">
            <a:avLst/>
          </a:prstGeom>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3172</TotalTime>
  <Words>3930</Words>
  <Application>Microsoft Office PowerPoint</Application>
  <PresentationFormat>Affichage à l'écran (4:3)</PresentationFormat>
  <Paragraphs>764</Paragraphs>
  <Slides>69</Slides>
  <Notes>4</Notes>
  <HiddenSlides>0</HiddenSlides>
  <MMClips>0</MMClips>
  <ScaleCrop>false</ScaleCrop>
  <HeadingPairs>
    <vt:vector size="4" baseType="variant">
      <vt:variant>
        <vt:lpstr>Thème</vt:lpstr>
      </vt:variant>
      <vt:variant>
        <vt:i4>1</vt:i4>
      </vt:variant>
      <vt:variant>
        <vt:lpstr>Titres des diapositives</vt:lpstr>
      </vt:variant>
      <vt:variant>
        <vt:i4>69</vt:i4>
      </vt:variant>
    </vt:vector>
  </HeadingPairs>
  <TitlesOfParts>
    <vt:vector size="7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Jalon 1: L’inquiétude de Tocqueville: de la démocratie à la tyrannie?</vt:lpstr>
      <vt:lpstr>Diapositive 23</vt:lpstr>
      <vt:lpstr>Diapositive 24</vt:lpstr>
      <vt:lpstr>Diapositive 25</vt:lpstr>
      <vt:lpstr>Jalon 2:  Crises et fin de la démocratie:  Le Chili de 1970 à 1973</vt:lpstr>
      <vt:lpstr>Diapositive 27</vt:lpstr>
      <vt:lpstr>« Comment peut-on expliquer le renversement d’Allende et de la démocratie en mille jours ?» </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 Jalon 3: D’un régime autoritaire à la démocratie: le Portugal et l’Espagne de 1974 à 1982  </vt:lpstr>
      <vt:lpstr>Diapositive 51</vt:lpstr>
      <vt:lpstr>« Comment deux dictatures isolées se sont converties, en si peu de temps, en deux démocraties reconnues?» </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Prof</dc:creator>
  <cp:lastModifiedBy>la fée et ninix</cp:lastModifiedBy>
  <cp:revision>145</cp:revision>
  <cp:lastPrinted>2019-04-30T13:34:12Z</cp:lastPrinted>
  <dcterms:created xsi:type="dcterms:W3CDTF">2017-10-08T19:43:48Z</dcterms:created>
  <dcterms:modified xsi:type="dcterms:W3CDTF">2019-05-25T11:46:24Z</dcterms:modified>
</cp:coreProperties>
</file>