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3" r:id="rId3"/>
    <p:sldId id="271" r:id="rId4"/>
    <p:sldId id="262" r:id="rId5"/>
    <p:sldId id="272" r:id="rId6"/>
    <p:sldId id="273" r:id="rId7"/>
    <p:sldId id="274" r:id="rId8"/>
    <p:sldId id="351" r:id="rId9"/>
    <p:sldId id="352" r:id="rId10"/>
    <p:sldId id="364" r:id="rId11"/>
    <p:sldId id="365" r:id="rId12"/>
    <p:sldId id="285" r:id="rId13"/>
    <p:sldId id="287" r:id="rId14"/>
    <p:sldId id="301" r:id="rId15"/>
    <p:sldId id="302" r:id="rId16"/>
    <p:sldId id="366" r:id="rId17"/>
    <p:sldId id="298" r:id="rId18"/>
    <p:sldId id="367" r:id="rId19"/>
    <p:sldId id="275" r:id="rId20"/>
    <p:sldId id="276" r:id="rId21"/>
    <p:sldId id="300" r:id="rId22"/>
    <p:sldId id="277" r:id="rId23"/>
    <p:sldId id="354" r:id="rId24"/>
    <p:sldId id="278" r:id="rId25"/>
    <p:sldId id="342" r:id="rId26"/>
    <p:sldId id="340" r:id="rId27"/>
    <p:sldId id="346" r:id="rId28"/>
    <p:sldId id="348" r:id="rId29"/>
    <p:sldId id="279" r:id="rId30"/>
    <p:sldId id="280" r:id="rId31"/>
    <p:sldId id="303" r:id="rId32"/>
    <p:sldId id="304" r:id="rId33"/>
    <p:sldId id="36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9"/>
    <p:restoredTop sz="94669"/>
  </p:normalViewPr>
  <p:slideViewPr>
    <p:cSldViewPr>
      <p:cViewPr varScale="1">
        <p:scale>
          <a:sx n="108" d="100"/>
          <a:sy n="108" d="100"/>
        </p:scale>
        <p:origin x="15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9B40F-94B2-E146-A94B-AA0A39A91655}" type="datetimeFigureOut">
              <a:rPr lang="fr-FR" smtClean="0"/>
              <a:t>24/06/2019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C34C2-53E1-8943-B91B-D2870C690B0C}" type="slidenum">
              <a:rPr lang="fr-FR" smtClean="0"/>
              <a:t>‹N°›</a:t>
            </a:fld>
            <a:endParaRPr lang="fr-FR"/>
          </a:p>
        </p:txBody>
      </p:sp>
    </p:spTree>
    <p:extLst>
      <p:ext uri="{BB962C8B-B14F-4D97-AF65-F5344CB8AC3E}">
        <p14:creationId xmlns:p14="http://schemas.microsoft.com/office/powerpoint/2010/main" val="286723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a:t>
            </a:fld>
            <a:endParaRPr lang="fr-FR"/>
          </a:p>
        </p:txBody>
      </p:sp>
    </p:spTree>
    <p:extLst>
      <p:ext uri="{BB962C8B-B14F-4D97-AF65-F5344CB8AC3E}">
        <p14:creationId xmlns:p14="http://schemas.microsoft.com/office/powerpoint/2010/main" val="4164613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10</a:t>
            </a:fld>
            <a:endParaRPr lang="fr-FR"/>
          </a:p>
        </p:txBody>
      </p:sp>
    </p:spTree>
    <p:extLst>
      <p:ext uri="{BB962C8B-B14F-4D97-AF65-F5344CB8AC3E}">
        <p14:creationId xmlns:p14="http://schemas.microsoft.com/office/powerpoint/2010/main" val="369746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11</a:t>
            </a:fld>
            <a:endParaRPr lang="fr-FR"/>
          </a:p>
        </p:txBody>
      </p:sp>
    </p:spTree>
    <p:extLst>
      <p:ext uri="{BB962C8B-B14F-4D97-AF65-F5344CB8AC3E}">
        <p14:creationId xmlns:p14="http://schemas.microsoft.com/office/powerpoint/2010/main" val="273428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 XVI °s, de nombreux européens croyaient encore</a:t>
            </a:r>
            <a:r>
              <a:rPr lang="fr-FR" baseline="0" dirty="0"/>
              <a:t> aux créatures légendaires peuplant les mers et les terres lointaines, malgré les progrès scientifiques et les découvertes des navigateurs.</a:t>
            </a:r>
          </a:p>
          <a:p>
            <a:r>
              <a:rPr lang="fr-FR" baseline="0" dirty="0"/>
              <a:t>Allégorie : représentation d’une idée par une image.</a:t>
            </a:r>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12</a:t>
            </a:fld>
            <a:endParaRPr lang="fr-FR"/>
          </a:p>
        </p:txBody>
      </p:sp>
    </p:spTree>
    <p:extLst>
      <p:ext uri="{BB962C8B-B14F-4D97-AF65-F5344CB8AC3E}">
        <p14:creationId xmlns:p14="http://schemas.microsoft.com/office/powerpoint/2010/main" val="237602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13</a:t>
            </a:fld>
            <a:endParaRPr lang="fr-FR"/>
          </a:p>
        </p:txBody>
      </p:sp>
    </p:spTree>
    <p:extLst>
      <p:ext uri="{BB962C8B-B14F-4D97-AF65-F5344CB8AC3E}">
        <p14:creationId xmlns:p14="http://schemas.microsoft.com/office/powerpoint/2010/main" val="129588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14</a:t>
            </a:fld>
            <a:endParaRPr lang="fr-FR"/>
          </a:p>
        </p:txBody>
      </p:sp>
    </p:spTree>
    <p:extLst>
      <p:ext uri="{BB962C8B-B14F-4D97-AF65-F5344CB8AC3E}">
        <p14:creationId xmlns:p14="http://schemas.microsoft.com/office/powerpoint/2010/main" val="93517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15</a:t>
            </a:fld>
            <a:endParaRPr lang="fr-FR"/>
          </a:p>
        </p:txBody>
      </p:sp>
    </p:spTree>
    <p:extLst>
      <p:ext uri="{BB962C8B-B14F-4D97-AF65-F5344CB8AC3E}">
        <p14:creationId xmlns:p14="http://schemas.microsoft.com/office/powerpoint/2010/main" val="11682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t>
            </a:r>
            <a:r>
              <a:rPr lang="fr-FR" dirty="0" err="1"/>
              <a:t>éval</a:t>
            </a:r>
            <a:r>
              <a:rPr lang="fr-FR" dirty="0"/>
              <a:t> formative avec consigne et travail maison</a:t>
            </a:r>
          </a:p>
          <a:p>
            <a:r>
              <a:rPr lang="fr-FR" dirty="0"/>
              <a:t>Reprise sous forme correction par</a:t>
            </a:r>
            <a:r>
              <a:rPr lang="fr-FR" baseline="0" dirty="0"/>
              <a:t> enseignant</a:t>
            </a:r>
            <a:endParaRPr lang="fr-FR" dirty="0"/>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16</a:t>
            </a:fld>
            <a:endParaRPr lang="fr-FR"/>
          </a:p>
        </p:txBody>
      </p:sp>
    </p:spTree>
    <p:extLst>
      <p:ext uri="{BB962C8B-B14F-4D97-AF65-F5344CB8AC3E}">
        <p14:creationId xmlns:p14="http://schemas.microsoft.com/office/powerpoint/2010/main" val="148526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17</a:t>
            </a:fld>
            <a:endParaRPr lang="fr-FR"/>
          </a:p>
        </p:txBody>
      </p:sp>
    </p:spTree>
    <p:extLst>
      <p:ext uri="{BB962C8B-B14F-4D97-AF65-F5344CB8AC3E}">
        <p14:creationId xmlns:p14="http://schemas.microsoft.com/office/powerpoint/2010/main" val="147506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18</a:t>
            </a:fld>
            <a:endParaRPr lang="fr-FR"/>
          </a:p>
        </p:txBody>
      </p:sp>
    </p:spTree>
    <p:extLst>
      <p:ext uri="{BB962C8B-B14F-4D97-AF65-F5344CB8AC3E}">
        <p14:creationId xmlns:p14="http://schemas.microsoft.com/office/powerpoint/2010/main" val="203495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t>
            </a:r>
            <a:r>
              <a:rPr lang="fr-FR" dirty="0" err="1"/>
              <a:t>éval</a:t>
            </a:r>
            <a:r>
              <a:rPr lang="fr-FR" dirty="0"/>
              <a:t> formative</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19</a:t>
            </a:fld>
            <a:endParaRPr lang="fr-FR"/>
          </a:p>
        </p:txBody>
      </p:sp>
    </p:spTree>
    <p:extLst>
      <p:ext uri="{BB962C8B-B14F-4D97-AF65-F5344CB8AC3E}">
        <p14:creationId xmlns:p14="http://schemas.microsoft.com/office/powerpoint/2010/main" val="134814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a:t>
            </a:fld>
            <a:endParaRPr lang="fr-FR"/>
          </a:p>
        </p:txBody>
      </p:sp>
    </p:spTree>
    <p:extLst>
      <p:ext uri="{BB962C8B-B14F-4D97-AF65-F5344CB8AC3E}">
        <p14:creationId xmlns:p14="http://schemas.microsoft.com/office/powerpoint/2010/main" val="1335734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20</a:t>
            </a:fld>
            <a:endParaRPr lang="fr-FR"/>
          </a:p>
        </p:txBody>
      </p:sp>
    </p:spTree>
    <p:extLst>
      <p:ext uri="{BB962C8B-B14F-4D97-AF65-F5344CB8AC3E}">
        <p14:creationId xmlns:p14="http://schemas.microsoft.com/office/powerpoint/2010/main" val="2428418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21</a:t>
            </a:fld>
            <a:endParaRPr lang="fr-FR"/>
          </a:p>
        </p:txBody>
      </p:sp>
    </p:spTree>
    <p:extLst>
      <p:ext uri="{BB962C8B-B14F-4D97-AF65-F5344CB8AC3E}">
        <p14:creationId xmlns:p14="http://schemas.microsoft.com/office/powerpoint/2010/main" val="262611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22</a:t>
            </a:fld>
            <a:endParaRPr lang="fr-FR"/>
          </a:p>
        </p:txBody>
      </p:sp>
    </p:spTree>
    <p:extLst>
      <p:ext uri="{BB962C8B-B14F-4D97-AF65-F5344CB8AC3E}">
        <p14:creationId xmlns:p14="http://schemas.microsoft.com/office/powerpoint/2010/main" val="205638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23</a:t>
            </a:fld>
            <a:endParaRPr lang="fr-FR"/>
          </a:p>
        </p:txBody>
      </p:sp>
    </p:spTree>
    <p:extLst>
      <p:ext uri="{BB962C8B-B14F-4D97-AF65-F5344CB8AC3E}">
        <p14:creationId xmlns:p14="http://schemas.microsoft.com/office/powerpoint/2010/main" val="607344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24</a:t>
            </a:fld>
            <a:endParaRPr lang="fr-FR"/>
          </a:p>
        </p:txBody>
      </p:sp>
    </p:spTree>
    <p:extLst>
      <p:ext uri="{BB962C8B-B14F-4D97-AF65-F5344CB8AC3E}">
        <p14:creationId xmlns:p14="http://schemas.microsoft.com/office/powerpoint/2010/main" val="331476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colonisation de l’Empire des </a:t>
            </a:r>
            <a:r>
              <a:rPr lang="fr-FR" dirty="0" err="1"/>
              <a:t>Mexica</a:t>
            </a:r>
            <a:r>
              <a:rPr lang="fr-FR" dirty="0"/>
              <a:t>.</a:t>
            </a:r>
          </a:p>
          <a:p>
            <a:r>
              <a:rPr lang="fr-FR" dirty="0"/>
              <a:t>Lithographie de 1892 d’après le manuscrit illustré mexicain Codex </a:t>
            </a:r>
            <a:r>
              <a:rPr lang="fr-FR" dirty="0" err="1"/>
              <a:t>Lienzo</a:t>
            </a:r>
            <a:r>
              <a:rPr lang="fr-FR" dirty="0"/>
              <a:t> de Tlaxcala, milieu du XVI° s. </a:t>
            </a:r>
            <a:r>
              <a:rPr lang="fr-FR"/>
              <a:t>BN Mexique</a:t>
            </a:r>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25</a:t>
            </a:fld>
            <a:endParaRPr lang="fr-FR"/>
          </a:p>
        </p:txBody>
      </p:sp>
    </p:spTree>
    <p:extLst>
      <p:ext uri="{BB962C8B-B14F-4D97-AF65-F5344CB8AC3E}">
        <p14:creationId xmlns:p14="http://schemas.microsoft.com/office/powerpoint/2010/main" val="3199881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Etude d’une gravure : l’exploitation des mines d’argent du Potosi au Pérou.</a:t>
            </a:r>
          </a:p>
          <a:p>
            <a:r>
              <a:rPr lang="fr-FR" dirty="0"/>
              <a:t>Les mines du Potosi ont considérablement enrichi</a:t>
            </a:r>
            <a:r>
              <a:rPr lang="fr-FR" baseline="0" dirty="0"/>
              <a:t> l’Espagne à partir de 1545 et pendant plus de soixante ans</a:t>
            </a:r>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26</a:t>
            </a:fld>
            <a:endParaRPr lang="fr-FR"/>
          </a:p>
        </p:txBody>
      </p:sp>
    </p:spTree>
    <p:extLst>
      <p:ext uri="{BB962C8B-B14F-4D97-AF65-F5344CB8AC3E}">
        <p14:creationId xmlns:p14="http://schemas.microsoft.com/office/powerpoint/2010/main" val="3005164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27</a:t>
            </a:fld>
            <a:endParaRPr lang="fr-FR"/>
          </a:p>
        </p:txBody>
      </p:sp>
    </p:spTree>
    <p:extLst>
      <p:ext uri="{BB962C8B-B14F-4D97-AF65-F5344CB8AC3E}">
        <p14:creationId xmlns:p14="http://schemas.microsoft.com/office/powerpoint/2010/main" val="235157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Schéma possible</a:t>
            </a:r>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28</a:t>
            </a:fld>
            <a:endParaRPr lang="fr-FR"/>
          </a:p>
        </p:txBody>
      </p:sp>
    </p:spTree>
    <p:extLst>
      <p:ext uri="{BB962C8B-B14F-4D97-AF65-F5344CB8AC3E}">
        <p14:creationId xmlns:p14="http://schemas.microsoft.com/office/powerpoint/2010/main" val="2645132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29</a:t>
            </a:fld>
            <a:endParaRPr lang="fr-FR"/>
          </a:p>
        </p:txBody>
      </p:sp>
    </p:spTree>
    <p:extLst>
      <p:ext uri="{BB962C8B-B14F-4D97-AF65-F5344CB8AC3E}">
        <p14:creationId xmlns:p14="http://schemas.microsoft.com/office/powerpoint/2010/main" val="22451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3</a:t>
            </a:fld>
            <a:endParaRPr lang="fr-FR"/>
          </a:p>
        </p:txBody>
      </p:sp>
    </p:spTree>
    <p:extLst>
      <p:ext uri="{BB962C8B-B14F-4D97-AF65-F5344CB8AC3E}">
        <p14:creationId xmlns:p14="http://schemas.microsoft.com/office/powerpoint/2010/main" val="354404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30</a:t>
            </a:fld>
            <a:endParaRPr lang="fr-FR"/>
          </a:p>
        </p:txBody>
      </p:sp>
    </p:spTree>
    <p:extLst>
      <p:ext uri="{BB962C8B-B14F-4D97-AF65-F5344CB8AC3E}">
        <p14:creationId xmlns:p14="http://schemas.microsoft.com/office/powerpoint/2010/main" val="3140377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31</a:t>
            </a:fld>
            <a:endParaRPr lang="fr-FR"/>
          </a:p>
        </p:txBody>
      </p:sp>
    </p:spTree>
    <p:extLst>
      <p:ext uri="{BB962C8B-B14F-4D97-AF65-F5344CB8AC3E}">
        <p14:creationId xmlns:p14="http://schemas.microsoft.com/office/powerpoint/2010/main" val="354407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32</a:t>
            </a:fld>
            <a:endParaRPr lang="fr-FR"/>
          </a:p>
        </p:txBody>
      </p:sp>
    </p:spTree>
    <p:extLst>
      <p:ext uri="{BB962C8B-B14F-4D97-AF65-F5344CB8AC3E}">
        <p14:creationId xmlns:p14="http://schemas.microsoft.com/office/powerpoint/2010/main" val="127909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33</a:t>
            </a:fld>
            <a:endParaRPr lang="fr-FR"/>
          </a:p>
        </p:txBody>
      </p:sp>
    </p:spTree>
    <p:extLst>
      <p:ext uri="{BB962C8B-B14F-4D97-AF65-F5344CB8AC3E}">
        <p14:creationId xmlns:p14="http://schemas.microsoft.com/office/powerpoint/2010/main" val="136167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Vérifier problématique</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4</a:t>
            </a:fld>
            <a:endParaRPr lang="fr-FR"/>
          </a:p>
        </p:txBody>
      </p:sp>
    </p:spTree>
    <p:extLst>
      <p:ext uri="{BB962C8B-B14F-4D97-AF65-F5344CB8AC3E}">
        <p14:creationId xmlns:p14="http://schemas.microsoft.com/office/powerpoint/2010/main" val="10081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5</a:t>
            </a:fld>
            <a:endParaRPr lang="fr-FR"/>
          </a:p>
        </p:txBody>
      </p:sp>
    </p:spTree>
    <p:extLst>
      <p:ext uri="{BB962C8B-B14F-4D97-AF65-F5344CB8AC3E}">
        <p14:creationId xmlns:p14="http://schemas.microsoft.com/office/powerpoint/2010/main" val="248469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Vérifier PPO</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6</a:t>
            </a:fld>
            <a:endParaRPr lang="fr-FR"/>
          </a:p>
        </p:txBody>
      </p:sp>
    </p:spTree>
    <p:extLst>
      <p:ext uri="{BB962C8B-B14F-4D97-AF65-F5344CB8AC3E}">
        <p14:creationId xmlns:p14="http://schemas.microsoft.com/office/powerpoint/2010/main" val="50343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Flecher</a:t>
            </a:r>
            <a:r>
              <a:rPr lang="fr-FR" dirty="0"/>
              <a:t> les info</a:t>
            </a:r>
          </a:p>
        </p:txBody>
      </p:sp>
      <p:sp>
        <p:nvSpPr>
          <p:cNvPr id="4" name="Espace réservé du numéro de diapositive 3"/>
          <p:cNvSpPr>
            <a:spLocks noGrp="1"/>
          </p:cNvSpPr>
          <p:nvPr>
            <p:ph type="sldNum" sz="quarter" idx="10"/>
          </p:nvPr>
        </p:nvSpPr>
        <p:spPr/>
        <p:txBody>
          <a:bodyPr/>
          <a:lstStyle/>
          <a:p>
            <a:fld id="{C9703CB9-DC64-5C48-9F0B-801ED2692760}" type="slidenum">
              <a:rPr lang="fr-FR" smtClean="0"/>
              <a:t>7</a:t>
            </a:fld>
            <a:endParaRPr lang="fr-FR"/>
          </a:p>
        </p:txBody>
      </p:sp>
    </p:spTree>
    <p:extLst>
      <p:ext uri="{BB962C8B-B14F-4D97-AF65-F5344CB8AC3E}">
        <p14:creationId xmlns:p14="http://schemas.microsoft.com/office/powerpoint/2010/main" val="182088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 globe terrestre attribué à Martin </a:t>
            </a:r>
            <a:r>
              <a:rPr lang="fr-FR" sz="1200" kern="1200" dirty="0" err="1">
                <a:solidFill>
                  <a:schemeClr val="tx1"/>
                </a:solidFill>
                <a:effectLst/>
                <a:latin typeface="+mn-lt"/>
                <a:ea typeface="+mn-ea"/>
                <a:cs typeface="+mn-cs"/>
              </a:rPr>
              <a:t>Waldseemüller</a:t>
            </a:r>
            <a:r>
              <a:rPr lang="fr-FR" sz="1200" kern="1200" dirty="0">
                <a:solidFill>
                  <a:schemeClr val="tx1"/>
                </a:solidFill>
                <a:effectLst/>
                <a:latin typeface="+mn-lt"/>
                <a:ea typeface="+mn-ea"/>
                <a:cs typeface="+mn-cs"/>
              </a:rPr>
              <a:t> en 1506. Ce cartographe allemand (1470-1520), mort à </a:t>
            </a:r>
            <a:r>
              <a:rPr lang="fr-FR" sz="1200" kern="1200" dirty="0" err="1">
                <a:solidFill>
                  <a:schemeClr val="tx1"/>
                </a:solidFill>
                <a:effectLst/>
                <a:latin typeface="+mn-lt"/>
                <a:ea typeface="+mn-ea"/>
                <a:cs typeface="+mn-cs"/>
              </a:rPr>
              <a:t>Saint-Die</a:t>
            </a:r>
            <a:r>
              <a:rPr lang="fr-FR" sz="1200" kern="1200" dirty="0">
                <a:solidFill>
                  <a:schemeClr val="tx1"/>
                </a:solidFill>
                <a:effectLst/>
                <a:latin typeface="+mn-lt"/>
                <a:ea typeface="+mn-ea"/>
                <a:cs typeface="+mn-cs"/>
              </a:rPr>
              <a:t>́ des Vosges, la ville du festival de </a:t>
            </a:r>
            <a:r>
              <a:rPr lang="fr-FR" sz="1200" kern="1200" dirty="0" err="1">
                <a:solidFill>
                  <a:schemeClr val="tx1"/>
                </a:solidFill>
                <a:effectLst/>
                <a:latin typeface="+mn-lt"/>
                <a:ea typeface="+mn-ea"/>
                <a:cs typeface="+mn-cs"/>
              </a:rPr>
              <a:t>géographie</a:t>
            </a:r>
            <a:r>
              <a:rPr lang="fr-FR" sz="1200" kern="1200" dirty="0">
                <a:solidFill>
                  <a:schemeClr val="tx1"/>
                </a:solidFill>
                <a:effectLst/>
                <a:latin typeface="+mn-lt"/>
                <a:ea typeface="+mn-ea"/>
                <a:cs typeface="+mn-cs"/>
              </a:rPr>
              <a:t> de nos jours, est le premier (en 1507) à avoir donné le nom « </a:t>
            </a:r>
            <a:r>
              <a:rPr lang="fr-FR" sz="1200" kern="1200" dirty="0" err="1">
                <a:solidFill>
                  <a:schemeClr val="tx1"/>
                </a:solidFill>
                <a:effectLst/>
                <a:latin typeface="+mn-lt"/>
                <a:ea typeface="+mn-ea"/>
                <a:cs typeface="+mn-cs"/>
              </a:rPr>
              <a:t>America</a:t>
            </a:r>
            <a:r>
              <a:rPr lang="fr-FR" sz="1200" kern="1200" dirty="0">
                <a:solidFill>
                  <a:schemeClr val="tx1"/>
                </a:solidFill>
                <a:effectLst/>
                <a:latin typeface="+mn-lt"/>
                <a:ea typeface="+mn-ea"/>
                <a:cs typeface="+mn-cs"/>
              </a:rPr>
              <a:t> » au nouveau continent.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B8B9C56-EDEE-5B45-9250-867BF1A1D179}" type="slidenum">
              <a:rPr lang="fr-FR" smtClean="0"/>
              <a:t>8</a:t>
            </a:fld>
            <a:endParaRPr lang="fr-FR"/>
          </a:p>
        </p:txBody>
      </p:sp>
    </p:spTree>
    <p:extLst>
      <p:ext uri="{BB962C8B-B14F-4D97-AF65-F5344CB8AC3E}">
        <p14:creationId xmlns:p14="http://schemas.microsoft.com/office/powerpoint/2010/main" val="319957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44C34C2-53E1-8943-B91B-D2870C690B0C}" type="slidenum">
              <a:rPr lang="fr-FR" smtClean="0"/>
              <a:t>9</a:t>
            </a:fld>
            <a:endParaRPr lang="fr-FR"/>
          </a:p>
        </p:txBody>
      </p:sp>
    </p:spTree>
    <p:extLst>
      <p:ext uri="{BB962C8B-B14F-4D97-AF65-F5344CB8AC3E}">
        <p14:creationId xmlns:p14="http://schemas.microsoft.com/office/powerpoint/2010/main" val="402507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24/06/2019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24/06/2019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‹N°›</a:t>
            </a:fld>
            <a:endParaRPr lang="fr-FR" dirty="0"/>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accent2">
                  <a:lumMod val="75000"/>
                </a:schemeClr>
              </a:gs>
              <a:gs pos="50000">
                <a:schemeClr val="accent2">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accent2">
                  <a:lumMod val="75000"/>
                </a:schemeClr>
              </a:gs>
              <a:gs pos="0">
                <a:schemeClr val="accent2">
                  <a:lumMod val="75000"/>
                </a:schemeClr>
              </a:gs>
              <a:gs pos="50000">
                <a:schemeClr val="accent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7501605"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SECONDE- HISTOIRE. Concepteur : Didier LARNAC</a:t>
            </a:r>
          </a:p>
        </p:txBody>
      </p:sp>
      <p:sp>
        <p:nvSpPr>
          <p:cNvPr id="14" name="Rectangle 13"/>
          <p:cNvSpPr/>
          <p:nvPr/>
        </p:nvSpPr>
        <p:spPr>
          <a:xfrm>
            <a:off x="899592" y="1196752"/>
            <a:ext cx="7632848" cy="3877985"/>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Diapo d’introduction </a:t>
            </a:r>
          </a:p>
          <a:p>
            <a:pPr algn="ctr"/>
            <a:r>
              <a:rPr lang="fr-FR" dirty="0">
                <a:latin typeface="Arial" panose="020B0604020202020204" pitchFamily="34" charset="0"/>
                <a:cs typeface="Arial" panose="020B0604020202020204" pitchFamily="34" charset="0"/>
              </a:rPr>
              <a:t>(pour la publication)</a:t>
            </a:r>
          </a:p>
          <a:p>
            <a:pPr algn="ctr"/>
            <a:endParaRPr lang="fr-FR" sz="2400" b="1" dirty="0">
              <a:latin typeface="Arial" panose="020B0604020202020204" pitchFamily="34" charset="0"/>
              <a:cs typeface="Arial" panose="020B0604020202020204" pitchFamily="34" charset="0"/>
            </a:endParaRPr>
          </a:p>
          <a:p>
            <a:r>
              <a:rPr lang="fr-FR" altLang="fr-FR" dirty="0">
                <a:solidFill>
                  <a:srgbClr val="000000"/>
                </a:solidFill>
                <a:latin typeface="Arial" pitchFamily="34" charset="0"/>
                <a:cs typeface="Arial" pitchFamily="34" charset="0"/>
                <a:sym typeface="Arial" pitchFamily="34" charset="0"/>
              </a:rPr>
              <a:t>Niveau: Seconde</a:t>
            </a:r>
          </a:p>
          <a:p>
            <a:r>
              <a:rPr lang="fr-FR" altLang="fr-FR" dirty="0">
                <a:solidFill>
                  <a:srgbClr val="000000"/>
                </a:solidFill>
                <a:latin typeface="Arial" pitchFamily="34" charset="0"/>
                <a:cs typeface="Arial" pitchFamily="34" charset="0"/>
                <a:sym typeface="Arial" pitchFamily="34" charset="0"/>
              </a:rPr>
              <a:t>Thème 2 : XV°-XVI° siècle : un nouveau rapport au monde, un temps de mutation intellectuelle</a:t>
            </a:r>
          </a:p>
          <a:p>
            <a:r>
              <a:rPr lang="fr-FR" altLang="fr-FR" dirty="0">
                <a:solidFill>
                  <a:srgbClr val="000000"/>
                </a:solidFill>
                <a:latin typeface="Arial" pitchFamily="34" charset="0"/>
                <a:cs typeface="Arial" pitchFamily="34" charset="0"/>
                <a:sym typeface="Arial" pitchFamily="34" charset="0"/>
              </a:rPr>
              <a:t>Sous-thème: Chapitre 1 : L’ouverture atlantique : les conséquences de la découverte du « nouveau monde »</a:t>
            </a:r>
          </a:p>
          <a:p>
            <a:r>
              <a:rPr lang="fr-FR" altLang="fr-FR" dirty="0">
                <a:solidFill>
                  <a:srgbClr val="000000"/>
                </a:solidFill>
                <a:latin typeface="Arial" pitchFamily="34" charset="0"/>
                <a:cs typeface="Arial" pitchFamily="34" charset="0"/>
                <a:sym typeface="Arial" pitchFamily="34" charset="0"/>
              </a:rPr>
              <a:t>Situation d’apprentissage: écoute active, travail en groupes, écrit individuels, tache complexe</a:t>
            </a:r>
          </a:p>
          <a:p>
            <a:r>
              <a:rPr lang="fr-FR" altLang="fr-FR" dirty="0">
                <a:solidFill>
                  <a:srgbClr val="000000"/>
                </a:solidFill>
                <a:latin typeface="Arial" pitchFamily="34" charset="0"/>
                <a:cs typeface="Arial" pitchFamily="34" charset="0"/>
                <a:sym typeface="Arial" pitchFamily="34" charset="0"/>
              </a:rPr>
              <a:t>Evaluation: formatives et autoévaluation ; narration de recherche</a:t>
            </a:r>
          </a:p>
          <a:p>
            <a:r>
              <a:rPr lang="fr-FR" altLang="fr-FR" dirty="0">
                <a:solidFill>
                  <a:srgbClr val="000000"/>
                </a:solidFill>
                <a:latin typeface="Arial" pitchFamily="34" charset="0"/>
                <a:cs typeface="Arial" pitchFamily="34" charset="0"/>
                <a:sym typeface="Arial" pitchFamily="34" charset="0"/>
              </a:rPr>
              <a:t>Mots clefs: empire colonial,  casa de </a:t>
            </a:r>
            <a:r>
              <a:rPr lang="fr-FR" altLang="fr-FR" dirty="0" err="1">
                <a:solidFill>
                  <a:srgbClr val="000000"/>
                </a:solidFill>
                <a:latin typeface="Arial" pitchFamily="34" charset="0"/>
                <a:cs typeface="Arial" pitchFamily="34" charset="0"/>
                <a:sym typeface="Arial" pitchFamily="34" charset="0"/>
              </a:rPr>
              <a:t>contratacion</a:t>
            </a:r>
            <a:r>
              <a:rPr lang="fr-FR" altLang="fr-FR" dirty="0">
                <a:solidFill>
                  <a:srgbClr val="000000"/>
                </a:solidFill>
                <a:latin typeface="Arial" pitchFamily="34" charset="0"/>
                <a:cs typeface="Arial" pitchFamily="34" charset="0"/>
                <a:sym typeface="Arial" pitchFamily="34" charset="0"/>
              </a:rPr>
              <a:t>, traite atlantique</a:t>
            </a:r>
          </a:p>
          <a:p>
            <a:pPr algn="just"/>
            <a:r>
              <a:rPr lang="fr-FR" altLang="fr-FR" dirty="0">
                <a:solidFill>
                  <a:srgbClr val="000000"/>
                </a:solidFill>
                <a:latin typeface="Arial" pitchFamily="34" charset="0"/>
                <a:cs typeface="Arial" pitchFamily="34" charset="0"/>
                <a:sym typeface="Arial" pitchFamily="34" charset="0"/>
              </a:rPr>
              <a:t>Présentation de la ressource : différentes situations d’apprentissage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 scénario pédagogique ?</a:t>
            </a:r>
          </a:p>
        </p:txBody>
      </p:sp>
      <p:sp>
        <p:nvSpPr>
          <p:cNvPr id="3" name="ZoneTexte 2"/>
          <p:cNvSpPr txBox="1"/>
          <p:nvPr/>
        </p:nvSpPr>
        <p:spPr>
          <a:xfrm>
            <a:off x="508001" y="2162908"/>
            <a:ext cx="4812564" cy="300082"/>
          </a:xfrm>
          <a:prstGeom prst="rect">
            <a:avLst/>
          </a:prstGeom>
          <a:noFill/>
        </p:spPr>
        <p:txBody>
          <a:bodyPr wrap="square" rtlCol="0">
            <a:spAutoFit/>
          </a:bodyPr>
          <a:lstStyle/>
          <a:p>
            <a:r>
              <a:rPr lang="fr-FR" sz="1350" dirty="0">
                <a:solidFill>
                  <a:srgbClr val="FF0000"/>
                </a:solidFill>
              </a:rPr>
              <a:t>Temps 1-  Phase de récit de enseignant avec un PowerPoint</a:t>
            </a:r>
          </a:p>
        </p:txBody>
      </p:sp>
      <p:sp>
        <p:nvSpPr>
          <p:cNvPr id="4" name="ZoneTexte 3"/>
          <p:cNvSpPr txBox="1"/>
          <p:nvPr/>
        </p:nvSpPr>
        <p:spPr>
          <a:xfrm>
            <a:off x="672612" y="2743200"/>
            <a:ext cx="5929488" cy="1962076"/>
          </a:xfrm>
          <a:prstGeom prst="rect">
            <a:avLst/>
          </a:prstGeom>
          <a:noFill/>
        </p:spPr>
        <p:txBody>
          <a:bodyPr wrap="square" rtlCol="0">
            <a:spAutoFit/>
          </a:bodyPr>
          <a:lstStyle/>
          <a:p>
            <a:r>
              <a:rPr lang="fr-FR" sz="1350" dirty="0"/>
              <a:t>On peut évoquer la prise de Constantinople en 1453 par troupes du sultan Mehmet II et disparition de empire byzantin.</a:t>
            </a:r>
          </a:p>
          <a:p>
            <a:r>
              <a:rPr lang="fr-FR" sz="1350" dirty="0"/>
              <a:t>La division en Europe : alliance de la France avec les sultans.</a:t>
            </a:r>
          </a:p>
          <a:p>
            <a:r>
              <a:rPr lang="fr-FR" sz="1350" dirty="0"/>
              <a:t> Espagne et Venise en lutte (1571, Lépante) , contourner le monde musulman par exploration maritime et  continuité de la Reconquista et croisade</a:t>
            </a:r>
          </a:p>
          <a:p>
            <a:r>
              <a:rPr lang="fr-FR" sz="1350" dirty="0"/>
              <a:t>Motivations économiques : fortes taxes payées par marins espagnols et portugais (pas les français qui ont privilèges commerciaux avec Istanbul) : atteindre les Indes en bateau en contournant l’Afrique</a:t>
            </a:r>
          </a:p>
          <a:p>
            <a:endParaRPr lang="fr-FR" sz="1350" dirty="0"/>
          </a:p>
        </p:txBody>
      </p:sp>
      <p:sp>
        <p:nvSpPr>
          <p:cNvPr id="5" name="ZoneTexte 4"/>
          <p:cNvSpPr txBox="1"/>
          <p:nvPr/>
        </p:nvSpPr>
        <p:spPr>
          <a:xfrm>
            <a:off x="3692769" y="4998427"/>
            <a:ext cx="3560885" cy="507831"/>
          </a:xfrm>
          <a:prstGeom prst="rect">
            <a:avLst/>
          </a:prstGeom>
          <a:noFill/>
        </p:spPr>
        <p:txBody>
          <a:bodyPr wrap="square" rtlCol="0">
            <a:spAutoFit/>
          </a:bodyPr>
          <a:lstStyle/>
          <a:p>
            <a:r>
              <a:rPr lang="fr-FR" sz="1350" dirty="0">
                <a:solidFill>
                  <a:srgbClr val="FF0000"/>
                </a:solidFill>
              </a:rPr>
              <a:t>Ecoute active des élèves puis remplir tableau/schéma</a:t>
            </a:r>
          </a:p>
        </p:txBody>
      </p:sp>
    </p:spTree>
    <p:extLst>
      <p:ext uri="{BB962C8B-B14F-4D97-AF65-F5344CB8AC3E}">
        <p14:creationId xmlns:p14="http://schemas.microsoft.com/office/powerpoint/2010/main" val="181597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1445" y="1292147"/>
            <a:ext cx="5610831" cy="300082"/>
          </a:xfrm>
          <a:prstGeom prst="rect">
            <a:avLst/>
          </a:prstGeom>
          <a:noFill/>
        </p:spPr>
        <p:txBody>
          <a:bodyPr wrap="none" rtlCol="0">
            <a:spAutoFit/>
          </a:bodyPr>
          <a:lstStyle/>
          <a:p>
            <a:r>
              <a:rPr lang="fr-FR" sz="1350" dirty="0">
                <a:solidFill>
                  <a:srgbClr val="FF0000"/>
                </a:solidFill>
              </a:rPr>
              <a:t>Temps 2- Travail personnel des élèves à partir d’un document </a:t>
            </a:r>
            <a:r>
              <a:rPr lang="fr-FR" sz="1350" dirty="0"/>
              <a:t>iconographique</a:t>
            </a:r>
          </a:p>
        </p:txBody>
      </p:sp>
      <p:sp>
        <p:nvSpPr>
          <p:cNvPr id="4" name="ZoneTexte 3"/>
          <p:cNvSpPr txBox="1"/>
          <p:nvPr/>
        </p:nvSpPr>
        <p:spPr>
          <a:xfrm>
            <a:off x="853068" y="2178670"/>
            <a:ext cx="2699778" cy="300082"/>
          </a:xfrm>
          <a:prstGeom prst="rect">
            <a:avLst/>
          </a:prstGeom>
          <a:noFill/>
        </p:spPr>
        <p:txBody>
          <a:bodyPr wrap="none" rtlCol="0">
            <a:spAutoFit/>
          </a:bodyPr>
          <a:lstStyle/>
          <a:p>
            <a:r>
              <a:rPr lang="fr-FR" sz="1350" dirty="0"/>
              <a:t>L’objectif est de montrer les progrès</a:t>
            </a:r>
          </a:p>
        </p:txBody>
      </p:sp>
      <p:sp>
        <p:nvSpPr>
          <p:cNvPr id="6" name="ZoneTexte 5"/>
          <p:cNvSpPr txBox="1"/>
          <p:nvPr/>
        </p:nvSpPr>
        <p:spPr>
          <a:xfrm>
            <a:off x="2157761" y="3600451"/>
            <a:ext cx="4419993" cy="507831"/>
          </a:xfrm>
          <a:prstGeom prst="rect">
            <a:avLst/>
          </a:prstGeom>
          <a:noFill/>
        </p:spPr>
        <p:txBody>
          <a:bodyPr wrap="none" rtlCol="0">
            <a:spAutoFit/>
          </a:bodyPr>
          <a:lstStyle/>
          <a:p>
            <a:r>
              <a:rPr lang="fr-FR" sz="1350" dirty="0"/>
              <a:t>Exercice guidé avec prélèvements d’informations</a:t>
            </a:r>
          </a:p>
          <a:p>
            <a:r>
              <a:rPr lang="fr-FR" sz="1350" dirty="0"/>
              <a:t>Puis reprise de la parole avec écoute active et prise de notes</a:t>
            </a:r>
          </a:p>
        </p:txBody>
      </p:sp>
    </p:spTree>
    <p:extLst>
      <p:ext uri="{BB962C8B-B14F-4D97-AF65-F5344CB8AC3E}">
        <p14:creationId xmlns:p14="http://schemas.microsoft.com/office/powerpoint/2010/main" val="344689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50224" y="1060281"/>
            <a:ext cx="6144398" cy="4073693"/>
          </a:xfrm>
          <a:prstGeom prst="rect">
            <a:avLst/>
          </a:prstGeom>
        </p:spPr>
      </p:pic>
      <p:sp>
        <p:nvSpPr>
          <p:cNvPr id="3" name="ZoneTexte 2"/>
          <p:cNvSpPr txBox="1"/>
          <p:nvPr/>
        </p:nvSpPr>
        <p:spPr>
          <a:xfrm>
            <a:off x="333633" y="5444696"/>
            <a:ext cx="7500771" cy="300082"/>
          </a:xfrm>
          <a:prstGeom prst="rect">
            <a:avLst/>
          </a:prstGeom>
          <a:noFill/>
        </p:spPr>
        <p:txBody>
          <a:bodyPr wrap="none" rtlCol="0">
            <a:spAutoFit/>
          </a:bodyPr>
          <a:lstStyle/>
          <a:p>
            <a:r>
              <a:rPr lang="fr-FR" sz="1350" dirty="0"/>
              <a:t>Allégorie de Jan van der </a:t>
            </a:r>
            <a:r>
              <a:rPr lang="fr-FR" sz="1350" dirty="0" err="1"/>
              <a:t>Straet</a:t>
            </a:r>
            <a:r>
              <a:rPr lang="fr-FR" sz="1350" dirty="0"/>
              <a:t>, dit </a:t>
            </a:r>
            <a:r>
              <a:rPr lang="fr-FR" sz="1350" dirty="0" err="1"/>
              <a:t>Stradanus</a:t>
            </a:r>
            <a:r>
              <a:rPr lang="fr-FR" sz="1350" dirty="0"/>
              <a:t>, in Théodore de Bry, </a:t>
            </a:r>
            <a:r>
              <a:rPr lang="fr-FR" sz="1350" i="1" dirty="0" err="1"/>
              <a:t>Americae</a:t>
            </a:r>
            <a:r>
              <a:rPr lang="fr-FR" sz="1350" i="1" dirty="0"/>
              <a:t> pars quarta</a:t>
            </a:r>
            <a:r>
              <a:rPr lang="fr-FR" sz="1350" dirty="0"/>
              <a:t>, Francfort, 1594</a:t>
            </a:r>
          </a:p>
        </p:txBody>
      </p:sp>
      <p:sp>
        <p:nvSpPr>
          <p:cNvPr id="4" name="ZoneTexte 3"/>
          <p:cNvSpPr txBox="1"/>
          <p:nvPr/>
        </p:nvSpPr>
        <p:spPr>
          <a:xfrm>
            <a:off x="6579973" y="1404037"/>
            <a:ext cx="1938351" cy="507831"/>
          </a:xfrm>
          <a:prstGeom prst="rect">
            <a:avLst/>
          </a:prstGeom>
          <a:noFill/>
        </p:spPr>
        <p:txBody>
          <a:bodyPr wrap="none" rtlCol="0">
            <a:spAutoFit/>
          </a:bodyPr>
          <a:lstStyle/>
          <a:p>
            <a:r>
              <a:rPr lang="fr-FR" sz="1350" dirty="0"/>
              <a:t>1- Apollon, dieu du Soleil</a:t>
            </a:r>
          </a:p>
          <a:p>
            <a:r>
              <a:rPr lang="fr-FR" sz="1350" dirty="0"/>
              <a:t> et protecteur des Arts</a:t>
            </a:r>
          </a:p>
        </p:txBody>
      </p:sp>
      <p:sp>
        <p:nvSpPr>
          <p:cNvPr id="5" name="ZoneTexte 4"/>
          <p:cNvSpPr txBox="1"/>
          <p:nvPr/>
        </p:nvSpPr>
        <p:spPr>
          <a:xfrm>
            <a:off x="6635578" y="2340061"/>
            <a:ext cx="2230162" cy="507831"/>
          </a:xfrm>
          <a:prstGeom prst="rect">
            <a:avLst/>
          </a:prstGeom>
          <a:noFill/>
        </p:spPr>
        <p:txBody>
          <a:bodyPr wrap="none" rtlCol="0">
            <a:spAutoFit/>
          </a:bodyPr>
          <a:lstStyle/>
          <a:p>
            <a:r>
              <a:rPr lang="fr-FR" sz="1350" dirty="0"/>
              <a:t>2- Symbolise la Terre de Feu, </a:t>
            </a:r>
          </a:p>
          <a:p>
            <a:r>
              <a:rPr lang="fr-FR" sz="1350" dirty="0"/>
              <a:t> le Sud de l’Amérique</a:t>
            </a:r>
          </a:p>
        </p:txBody>
      </p:sp>
      <p:sp>
        <p:nvSpPr>
          <p:cNvPr id="6" name="ZoneTexte 5"/>
          <p:cNvSpPr txBox="1"/>
          <p:nvPr/>
        </p:nvSpPr>
        <p:spPr>
          <a:xfrm>
            <a:off x="6691184" y="3303888"/>
            <a:ext cx="2191626" cy="715581"/>
          </a:xfrm>
          <a:prstGeom prst="rect">
            <a:avLst/>
          </a:prstGeom>
          <a:noFill/>
        </p:spPr>
        <p:txBody>
          <a:bodyPr wrap="none" rtlCol="0">
            <a:spAutoFit/>
          </a:bodyPr>
          <a:lstStyle/>
          <a:p>
            <a:r>
              <a:rPr lang="fr-FR" sz="1350" dirty="0"/>
              <a:t>3- Géant imaginaire qui </a:t>
            </a:r>
          </a:p>
          <a:p>
            <a:r>
              <a:rPr lang="fr-FR" sz="1350" dirty="0"/>
              <a:t> peuple la Patagonie, la </a:t>
            </a:r>
          </a:p>
          <a:p>
            <a:r>
              <a:rPr lang="fr-FR" sz="1350" dirty="0"/>
              <a:t> région du sud de l’Amérique</a:t>
            </a:r>
          </a:p>
        </p:txBody>
      </p:sp>
      <p:sp>
        <p:nvSpPr>
          <p:cNvPr id="7" name="ZoneTexte 6"/>
          <p:cNvSpPr txBox="1"/>
          <p:nvPr/>
        </p:nvSpPr>
        <p:spPr>
          <a:xfrm>
            <a:off x="6635579" y="4434532"/>
            <a:ext cx="2342821" cy="507831"/>
          </a:xfrm>
          <a:prstGeom prst="rect">
            <a:avLst/>
          </a:prstGeom>
          <a:noFill/>
        </p:spPr>
        <p:txBody>
          <a:bodyPr wrap="none" rtlCol="0">
            <a:spAutoFit/>
          </a:bodyPr>
          <a:lstStyle/>
          <a:p>
            <a:r>
              <a:rPr lang="fr-FR" sz="1350" dirty="0"/>
              <a:t>4- Magellan et ses instruments</a:t>
            </a:r>
          </a:p>
          <a:p>
            <a:r>
              <a:rPr lang="fr-FR" sz="1350" dirty="0"/>
              <a:t>  de navigation</a:t>
            </a:r>
          </a:p>
        </p:txBody>
      </p:sp>
    </p:spTree>
    <p:extLst>
      <p:ext uri="{BB962C8B-B14F-4D97-AF65-F5344CB8AC3E}">
        <p14:creationId xmlns:p14="http://schemas.microsoft.com/office/powerpoint/2010/main" val="170326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 y="857250"/>
            <a:ext cx="5986849" cy="5169181"/>
          </a:xfrm>
          <a:prstGeom prst="rect">
            <a:avLst/>
          </a:prstGeom>
        </p:spPr>
      </p:pic>
      <p:sp>
        <p:nvSpPr>
          <p:cNvPr id="3" name="ZoneTexte 2"/>
          <p:cNvSpPr txBox="1"/>
          <p:nvPr/>
        </p:nvSpPr>
        <p:spPr>
          <a:xfrm>
            <a:off x="6060990" y="1088939"/>
            <a:ext cx="3270824" cy="300082"/>
          </a:xfrm>
          <a:prstGeom prst="rect">
            <a:avLst/>
          </a:prstGeom>
          <a:noFill/>
        </p:spPr>
        <p:txBody>
          <a:bodyPr wrap="square" rtlCol="0">
            <a:spAutoFit/>
          </a:bodyPr>
          <a:lstStyle/>
          <a:p>
            <a:r>
              <a:rPr lang="fr-FR" sz="900" dirty="0"/>
              <a:t>1-Nouveaux</a:t>
            </a:r>
            <a:r>
              <a:rPr lang="fr-FR" sz="1350" dirty="0"/>
              <a:t> </a:t>
            </a:r>
            <a:r>
              <a:rPr lang="fr-FR" sz="900" dirty="0"/>
              <a:t>navires de haute mer(nef, caravelle)</a:t>
            </a:r>
          </a:p>
        </p:txBody>
      </p:sp>
      <p:sp>
        <p:nvSpPr>
          <p:cNvPr id="4" name="ZoneTexte 3"/>
          <p:cNvSpPr txBox="1"/>
          <p:nvPr/>
        </p:nvSpPr>
        <p:spPr>
          <a:xfrm>
            <a:off x="6060989" y="1696223"/>
            <a:ext cx="2947086" cy="369332"/>
          </a:xfrm>
          <a:prstGeom prst="rect">
            <a:avLst/>
          </a:prstGeom>
          <a:noFill/>
        </p:spPr>
        <p:txBody>
          <a:bodyPr wrap="square" rtlCol="0">
            <a:spAutoFit/>
          </a:bodyPr>
          <a:lstStyle/>
          <a:p>
            <a:r>
              <a:rPr lang="fr-FR" sz="900" dirty="0"/>
              <a:t>2-Compas sert à reporter des distances égales sur une carte</a:t>
            </a:r>
          </a:p>
        </p:txBody>
      </p:sp>
      <p:sp>
        <p:nvSpPr>
          <p:cNvPr id="5" name="ZoneTexte 4"/>
          <p:cNvSpPr txBox="1"/>
          <p:nvPr/>
        </p:nvSpPr>
        <p:spPr>
          <a:xfrm>
            <a:off x="6125862" y="2234256"/>
            <a:ext cx="2604187" cy="369332"/>
          </a:xfrm>
          <a:prstGeom prst="rect">
            <a:avLst/>
          </a:prstGeom>
          <a:noFill/>
        </p:spPr>
        <p:txBody>
          <a:bodyPr wrap="square" rtlCol="0">
            <a:spAutoFit/>
          </a:bodyPr>
          <a:lstStyle/>
          <a:p>
            <a:r>
              <a:rPr lang="fr-FR" sz="900" dirty="0"/>
              <a:t>3-Astrolabe sert à mesurer la hauteurs des astres et donc heure et direction</a:t>
            </a:r>
          </a:p>
        </p:txBody>
      </p:sp>
      <p:sp>
        <p:nvSpPr>
          <p:cNvPr id="6" name="ZoneTexte 5"/>
          <p:cNvSpPr txBox="1"/>
          <p:nvPr/>
        </p:nvSpPr>
        <p:spPr>
          <a:xfrm>
            <a:off x="6060989" y="2772289"/>
            <a:ext cx="2520779" cy="369332"/>
          </a:xfrm>
          <a:prstGeom prst="rect">
            <a:avLst/>
          </a:prstGeom>
          <a:noFill/>
        </p:spPr>
        <p:txBody>
          <a:bodyPr wrap="square" rtlCol="0">
            <a:spAutoFit/>
          </a:bodyPr>
          <a:lstStyle/>
          <a:p>
            <a:r>
              <a:rPr lang="fr-FR" sz="900" dirty="0"/>
              <a:t>4-Boussole indique le nord et sablier sert à mesurer le temps</a:t>
            </a:r>
          </a:p>
        </p:txBody>
      </p:sp>
      <p:sp>
        <p:nvSpPr>
          <p:cNvPr id="7" name="ZoneTexte 6"/>
          <p:cNvSpPr txBox="1"/>
          <p:nvPr/>
        </p:nvSpPr>
        <p:spPr>
          <a:xfrm>
            <a:off x="6125862" y="3478943"/>
            <a:ext cx="2205682" cy="230832"/>
          </a:xfrm>
          <a:prstGeom prst="rect">
            <a:avLst/>
          </a:prstGeom>
          <a:noFill/>
        </p:spPr>
        <p:txBody>
          <a:bodyPr wrap="square" rtlCol="0">
            <a:spAutoFit/>
          </a:bodyPr>
          <a:lstStyle/>
          <a:p>
            <a:r>
              <a:rPr lang="fr-FR" sz="900" dirty="0"/>
              <a:t>5-Globe terrestre</a:t>
            </a:r>
          </a:p>
        </p:txBody>
      </p:sp>
      <p:sp>
        <p:nvSpPr>
          <p:cNvPr id="8" name="ZoneTexte 7"/>
          <p:cNvSpPr txBox="1"/>
          <p:nvPr/>
        </p:nvSpPr>
        <p:spPr>
          <a:xfrm>
            <a:off x="6125861" y="4047097"/>
            <a:ext cx="2604188" cy="369332"/>
          </a:xfrm>
          <a:prstGeom prst="rect">
            <a:avLst/>
          </a:prstGeom>
          <a:noFill/>
        </p:spPr>
        <p:txBody>
          <a:bodyPr wrap="square" rtlCol="0">
            <a:spAutoFit/>
          </a:bodyPr>
          <a:lstStyle/>
          <a:p>
            <a:r>
              <a:rPr lang="fr-FR" sz="900" dirty="0"/>
              <a:t>6-Portulan est une carte qui permet la navigation, elle montre les implantations des ports</a:t>
            </a:r>
          </a:p>
        </p:txBody>
      </p:sp>
      <p:sp>
        <p:nvSpPr>
          <p:cNvPr id="9" name="ZoneTexte 8"/>
          <p:cNvSpPr txBox="1"/>
          <p:nvPr/>
        </p:nvSpPr>
        <p:spPr>
          <a:xfrm>
            <a:off x="6060990" y="4786700"/>
            <a:ext cx="2344694" cy="230832"/>
          </a:xfrm>
          <a:prstGeom prst="rect">
            <a:avLst/>
          </a:prstGeom>
          <a:noFill/>
        </p:spPr>
        <p:txBody>
          <a:bodyPr wrap="square" rtlCol="0">
            <a:spAutoFit/>
          </a:bodyPr>
          <a:lstStyle/>
          <a:p>
            <a:r>
              <a:rPr lang="fr-FR" sz="900" dirty="0"/>
              <a:t>7-Arbalète sert à mesurer la latitude</a:t>
            </a:r>
          </a:p>
        </p:txBody>
      </p:sp>
      <p:sp>
        <p:nvSpPr>
          <p:cNvPr id="10" name="ZoneTexte 9"/>
          <p:cNvSpPr txBox="1"/>
          <p:nvPr/>
        </p:nvSpPr>
        <p:spPr>
          <a:xfrm>
            <a:off x="5903441" y="5354854"/>
            <a:ext cx="3420751" cy="415498"/>
          </a:xfrm>
          <a:prstGeom prst="rect">
            <a:avLst/>
          </a:prstGeom>
          <a:noFill/>
        </p:spPr>
        <p:txBody>
          <a:bodyPr wrap="square" rtlCol="0">
            <a:spAutoFit/>
          </a:bodyPr>
          <a:lstStyle/>
          <a:p>
            <a:r>
              <a:rPr lang="fr-FR" sz="1050" dirty="0"/>
              <a:t>Willem </a:t>
            </a:r>
            <a:r>
              <a:rPr lang="fr-FR" sz="1050" dirty="0" err="1"/>
              <a:t>Jansz</a:t>
            </a:r>
            <a:r>
              <a:rPr lang="fr-FR" sz="1050" dirty="0"/>
              <a:t> </a:t>
            </a:r>
            <a:r>
              <a:rPr lang="fr-FR" sz="1050" dirty="0" err="1"/>
              <a:t>Blaeu</a:t>
            </a:r>
            <a:r>
              <a:rPr lang="fr-FR" sz="1050" dirty="0"/>
              <a:t>, </a:t>
            </a:r>
            <a:r>
              <a:rPr lang="fr-FR" sz="1050" i="1" dirty="0"/>
              <a:t>le flambeau de la navigation</a:t>
            </a:r>
          </a:p>
          <a:p>
            <a:r>
              <a:rPr lang="fr-FR" sz="1050" dirty="0"/>
              <a:t>Amsterdam, 1620, BNF, Paris.</a:t>
            </a:r>
          </a:p>
        </p:txBody>
      </p:sp>
    </p:spTree>
    <p:extLst>
      <p:ext uri="{BB962C8B-B14F-4D97-AF65-F5344CB8AC3E}">
        <p14:creationId xmlns:p14="http://schemas.microsoft.com/office/powerpoint/2010/main" val="422654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8533" y="548681"/>
            <a:ext cx="5548496" cy="715581"/>
          </a:xfrm>
          <a:prstGeom prst="rect">
            <a:avLst/>
          </a:prstGeom>
          <a:noFill/>
        </p:spPr>
        <p:txBody>
          <a:bodyPr wrap="square" rtlCol="0">
            <a:spAutoFit/>
          </a:bodyPr>
          <a:lstStyle/>
          <a:p>
            <a:r>
              <a:rPr lang="fr-FR" sz="1350" dirty="0">
                <a:solidFill>
                  <a:srgbClr val="FF0000"/>
                </a:solidFill>
              </a:rPr>
              <a:t>Temps 3 :Partir ? Quelles sont les motivations ?</a:t>
            </a:r>
          </a:p>
          <a:p>
            <a:r>
              <a:rPr lang="fr-FR" sz="1350" dirty="0"/>
              <a:t>A partir de ces extraits de documents retrouver les motivations de leurs auteurs</a:t>
            </a:r>
          </a:p>
        </p:txBody>
      </p:sp>
      <p:graphicFrame>
        <p:nvGraphicFramePr>
          <p:cNvPr id="3" name="Tableau 2"/>
          <p:cNvGraphicFramePr>
            <a:graphicFrameLocks noGrp="1"/>
          </p:cNvGraphicFramePr>
          <p:nvPr/>
        </p:nvGraphicFramePr>
        <p:xfrm>
          <a:off x="284356" y="1760169"/>
          <a:ext cx="5604119" cy="886852"/>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886852">
                <a:tc>
                  <a:txBody>
                    <a:bodyPr/>
                    <a:lstStyle/>
                    <a:p>
                      <a:pPr>
                        <a:spcAft>
                          <a:spcPts val="0"/>
                        </a:spcAft>
                      </a:pPr>
                      <a:r>
                        <a:rPr lang="fr-FR" sz="900" dirty="0">
                          <a:effectLst/>
                        </a:rPr>
                        <a:t>Le capitaine lui répondit qu’il ne venait pas dans l’intention de leur faire du mal, mais pour les engager à accepter les doctrines de notre sainte religion ; il ajouta que nous avions pour seigneurs les plus grands des princes du monde, qui étaient eux-mêmes les sujets d’un prince plus grand encore …et qu’il ne demandait aux Indiens rien d’autre que d’obéir à Vos Altesses, ce qui leur attirerait toute espèce de biens et empêcherait que dorénavant personne leur fit aucun mal.  CORTES</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5" name="Tableau 4"/>
          <p:cNvGraphicFramePr>
            <a:graphicFrameLocks noGrp="1"/>
          </p:cNvGraphicFramePr>
          <p:nvPr/>
        </p:nvGraphicFramePr>
        <p:xfrm>
          <a:off x="284356" y="2764109"/>
          <a:ext cx="5604119" cy="845711"/>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845711">
                <a:tc>
                  <a:txBody>
                    <a:bodyPr/>
                    <a:lstStyle/>
                    <a:p>
                      <a:pPr>
                        <a:spcAft>
                          <a:spcPts val="0"/>
                        </a:spcAft>
                      </a:pPr>
                      <a:r>
                        <a:rPr lang="fr-FR" sz="900" dirty="0">
                          <a:effectLst/>
                        </a:rPr>
                        <a:t>J’espère en Notre Seigneur que Vos Altesses se détermineront à en envoyer en grand nombre pour réunir à l’Eglise de si grands peuples et les convertir … Puisse le Créateur leur accorder longue vie et grand accroissement des royaumes et leur donner la volonté d’augmenter la Sainte Religion Chrétienne.</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nvGraphicFramePr>
        <p:xfrm>
          <a:off x="284356" y="3590330"/>
          <a:ext cx="5604119" cy="548640"/>
        </p:xfrm>
        <a:graphic>
          <a:graphicData uri="http://schemas.openxmlformats.org/drawingml/2006/table">
            <a:tbl>
              <a:tblPr firstRow="1" firstCol="1" bandRow="1">
                <a:tableStyleId>{5C22544A-7EE6-4342-B048-85BDC9FD1C3A}</a:tableStyleId>
              </a:tblPr>
              <a:tblGrid>
                <a:gridCol w="5604119">
                  <a:extLst>
                    <a:ext uri="{9D8B030D-6E8A-4147-A177-3AD203B41FA5}">
                      <a16:colId xmlns:a16="http://schemas.microsoft.com/office/drawing/2014/main" val="20000"/>
                    </a:ext>
                  </a:extLst>
                </a:gridCol>
              </a:tblGrid>
              <a:tr h="548640">
                <a:tc>
                  <a:txBody>
                    <a:bodyPr/>
                    <a:lstStyle/>
                    <a:p>
                      <a:pPr>
                        <a:spcAft>
                          <a:spcPts val="0"/>
                        </a:spcAft>
                      </a:pPr>
                      <a:r>
                        <a:rPr lang="fr-FR" sz="900" dirty="0">
                          <a:effectLst/>
                        </a:rPr>
                        <a:t>J’ai fort à cœur de la découvrir … car tous ceux qui ont quelques savoirs et quelques expériences de la navigation dans les Indes tiennent pour certains que cette découverte entraînera celle de beaucoup d’îles riches en or, perles, pierres précieuses et épices, sans parler d’autres choses inconnues et admirables. Les personnes lettrées et les cosmographes affirment la même chose</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nvGraphicFramePr>
        <p:xfrm>
          <a:off x="518533" y="5440401"/>
          <a:ext cx="5369942" cy="337797"/>
        </p:xfrm>
        <a:graphic>
          <a:graphicData uri="http://schemas.openxmlformats.org/drawingml/2006/table">
            <a:tbl>
              <a:tblPr firstRow="1" firstCol="1" bandRow="1">
                <a:tableStyleId>{5C22544A-7EE6-4342-B048-85BDC9FD1C3A}</a:tableStyleId>
              </a:tblPr>
              <a:tblGrid>
                <a:gridCol w="5369942">
                  <a:extLst>
                    <a:ext uri="{9D8B030D-6E8A-4147-A177-3AD203B41FA5}">
                      <a16:colId xmlns:a16="http://schemas.microsoft.com/office/drawing/2014/main" val="20000"/>
                    </a:ext>
                  </a:extLst>
                </a:gridCol>
              </a:tblGrid>
              <a:tr h="337797">
                <a:tc>
                  <a:txBody>
                    <a:bodyPr/>
                    <a:lstStyle/>
                    <a:p>
                      <a:pPr>
                        <a:spcAft>
                          <a:spcPts val="0"/>
                        </a:spcAft>
                      </a:pPr>
                      <a:r>
                        <a:rPr lang="fr-FR" sz="900" dirty="0">
                          <a:effectLst/>
                        </a:rPr>
                        <a:t>Je tiens à ces navires plus que je ne saurais le dire ; car avec l’aide de Dieu, je suis certain de découvrir pour Votre Majesté plus de royaumes et de seigneuries que tous ceux découverts jusqu’à ce jour.  Cortes</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sp>
        <p:nvSpPr>
          <p:cNvPr id="11" name="ZoneTexte 10"/>
          <p:cNvSpPr txBox="1"/>
          <p:nvPr/>
        </p:nvSpPr>
        <p:spPr>
          <a:xfrm>
            <a:off x="284356" y="4436041"/>
            <a:ext cx="17349450" cy="715581"/>
          </a:xfrm>
          <a:prstGeom prst="rect">
            <a:avLst/>
          </a:prstGeom>
          <a:noFill/>
        </p:spPr>
        <p:txBody>
          <a:bodyPr wrap="square" rtlCol="0">
            <a:spAutoFit/>
          </a:bodyPr>
          <a:lstStyle/>
          <a:p>
            <a:r>
              <a:rPr lang="fr-FR" sz="1350" dirty="0"/>
              <a:t>Ayant fait l’inventaire de l’or et autres choses précieuses, je fis fondre le tout,</a:t>
            </a:r>
          </a:p>
          <a:p>
            <a:r>
              <a:rPr lang="fr-FR" sz="1350" dirty="0"/>
              <a:t> dont l’ensemble équivaut à plus de cent trente mille </a:t>
            </a:r>
            <a:r>
              <a:rPr lang="fr-FR" sz="1350" dirty="0" err="1"/>
              <a:t>castellanos</a:t>
            </a:r>
            <a:r>
              <a:rPr lang="fr-FR" sz="1350" dirty="0"/>
              <a:t>, dont le cinquième</a:t>
            </a:r>
          </a:p>
          <a:p>
            <a:r>
              <a:rPr lang="fr-FR" sz="1350" dirty="0"/>
              <a:t> fut livré au trésorier de votre Majesté</a:t>
            </a:r>
          </a:p>
        </p:txBody>
      </p:sp>
    </p:spTree>
    <p:extLst>
      <p:ext uri="{BB962C8B-B14F-4D97-AF65-F5344CB8AC3E}">
        <p14:creationId xmlns:p14="http://schemas.microsoft.com/office/powerpoint/2010/main" val="153933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4537" y="1559777"/>
            <a:ext cx="33212986" cy="1131079"/>
          </a:xfrm>
          <a:prstGeom prst="rect">
            <a:avLst/>
          </a:prstGeom>
          <a:noFill/>
        </p:spPr>
        <p:txBody>
          <a:bodyPr wrap="square" rtlCol="0">
            <a:spAutoFit/>
          </a:bodyPr>
          <a:lstStyle/>
          <a:p>
            <a:r>
              <a:rPr lang="fr-FR" sz="1350" dirty="0"/>
              <a:t>Et pour cela, Vos Majesté me comblèrent de grâces, m’anoblirent, décidèrent que</a:t>
            </a:r>
          </a:p>
          <a:p>
            <a:r>
              <a:rPr lang="fr-FR" sz="1350" dirty="0"/>
              <a:t> dorénavant je m’appelais Don et serais grand amiral de la mer Océane et vice-roi </a:t>
            </a:r>
          </a:p>
          <a:p>
            <a:r>
              <a:rPr lang="fr-FR" sz="1350" dirty="0"/>
              <a:t>et gouverneur perpétuel de toutes les îles et de la terre ferme que je découvrirai </a:t>
            </a:r>
          </a:p>
          <a:p>
            <a:r>
              <a:rPr lang="fr-FR" sz="1350" dirty="0"/>
              <a:t>et gagnerai dans la mer Océane, et que mon fils aîné me succèderait en ces titres et </a:t>
            </a:r>
          </a:p>
          <a:p>
            <a:r>
              <a:rPr lang="fr-FR" sz="1350" dirty="0"/>
              <a:t>ainsi de génération en génération pour toujours et à jamais. C. Colomb</a:t>
            </a:r>
          </a:p>
        </p:txBody>
      </p:sp>
      <p:graphicFrame>
        <p:nvGraphicFramePr>
          <p:cNvPr id="4" name="Tableau 3"/>
          <p:cNvGraphicFramePr>
            <a:graphicFrameLocks noGrp="1"/>
          </p:cNvGraphicFramePr>
          <p:nvPr/>
        </p:nvGraphicFramePr>
        <p:xfrm>
          <a:off x="334537" y="2897924"/>
          <a:ext cx="5553938" cy="585438"/>
        </p:xfrm>
        <a:graphic>
          <a:graphicData uri="http://schemas.openxmlformats.org/drawingml/2006/table">
            <a:tbl>
              <a:tblPr firstRow="1" firstCol="1" bandRow="1">
                <a:tableStyleId>{5C22544A-7EE6-4342-B048-85BDC9FD1C3A}</a:tableStyleId>
              </a:tblPr>
              <a:tblGrid>
                <a:gridCol w="5553938">
                  <a:extLst>
                    <a:ext uri="{9D8B030D-6E8A-4147-A177-3AD203B41FA5}">
                      <a16:colId xmlns:a16="http://schemas.microsoft.com/office/drawing/2014/main" val="20000"/>
                    </a:ext>
                  </a:extLst>
                </a:gridCol>
              </a:tblGrid>
              <a:tr h="585438">
                <a:tc>
                  <a:txBody>
                    <a:bodyPr/>
                    <a:lstStyle/>
                    <a:p>
                      <a:pPr>
                        <a:spcAft>
                          <a:spcPts val="0"/>
                        </a:spcAft>
                      </a:pPr>
                      <a:r>
                        <a:rPr lang="fr-FR" sz="900" dirty="0">
                          <a:effectLst/>
                        </a:rPr>
                        <a:t>J’envoyais dix de mes compagnons les plus aptes à bien étudier la chose, accompagnés d’Indiens pour leur servir de guides, leur recommandant d’atteindre la cime de la montagne (le </a:t>
                      </a:r>
                      <a:r>
                        <a:rPr lang="fr-FR" sz="900" dirty="0" err="1">
                          <a:effectLst/>
                        </a:rPr>
                        <a:t>Popocatépelt</a:t>
                      </a:r>
                      <a:r>
                        <a:rPr lang="fr-FR" sz="900" dirty="0">
                          <a:effectLst/>
                        </a:rPr>
                        <a:t>) et de découvrir le secret de cette fumée et comment elle sortait de là. </a:t>
                      </a:r>
                      <a:endParaRPr lang="fr-FR" sz="9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bl>
          </a:graphicData>
        </a:graphic>
      </p:graphicFrame>
      <p:sp>
        <p:nvSpPr>
          <p:cNvPr id="5" name="ZoneTexte 4"/>
          <p:cNvSpPr txBox="1"/>
          <p:nvPr/>
        </p:nvSpPr>
        <p:spPr>
          <a:xfrm>
            <a:off x="585440" y="4001895"/>
            <a:ext cx="2592658" cy="1338828"/>
          </a:xfrm>
          <a:prstGeom prst="rect">
            <a:avLst/>
          </a:prstGeom>
          <a:noFill/>
        </p:spPr>
        <p:txBody>
          <a:bodyPr wrap="square" rtlCol="0">
            <a:spAutoFit/>
          </a:bodyPr>
          <a:lstStyle/>
          <a:p>
            <a:r>
              <a:rPr lang="fr-FR" sz="1350" dirty="0"/>
              <a:t>Plan :</a:t>
            </a:r>
          </a:p>
          <a:p>
            <a:r>
              <a:rPr lang="fr-FR" sz="1350" dirty="0"/>
              <a:t>1- Des intérêts nationaux</a:t>
            </a:r>
          </a:p>
          <a:p>
            <a:endParaRPr lang="fr-FR" sz="1350" dirty="0"/>
          </a:p>
          <a:p>
            <a:r>
              <a:rPr lang="fr-FR" sz="1350" dirty="0"/>
              <a:t>a- Une volonté d’évangélisation</a:t>
            </a:r>
          </a:p>
          <a:p>
            <a:r>
              <a:rPr lang="fr-FR" sz="1350" dirty="0"/>
              <a:t>b- L’attrait des richesses</a:t>
            </a:r>
          </a:p>
          <a:p>
            <a:r>
              <a:rPr lang="fr-FR" sz="1350" dirty="0"/>
              <a:t>c- L’accroissement des territoires</a:t>
            </a:r>
          </a:p>
        </p:txBody>
      </p:sp>
      <p:sp>
        <p:nvSpPr>
          <p:cNvPr id="6" name="ZoneTexte 5"/>
          <p:cNvSpPr txBox="1"/>
          <p:nvPr/>
        </p:nvSpPr>
        <p:spPr>
          <a:xfrm>
            <a:off x="3880625" y="4185890"/>
            <a:ext cx="5181572" cy="1131079"/>
          </a:xfrm>
          <a:prstGeom prst="rect">
            <a:avLst/>
          </a:prstGeom>
          <a:noFill/>
        </p:spPr>
        <p:txBody>
          <a:bodyPr wrap="square" rtlCol="0">
            <a:spAutoFit/>
          </a:bodyPr>
          <a:lstStyle/>
          <a:p>
            <a:r>
              <a:rPr lang="fr-FR" sz="1350" dirty="0"/>
              <a:t>2- Des motivations personnelles</a:t>
            </a:r>
          </a:p>
          <a:p>
            <a:endParaRPr lang="fr-FR" sz="1350" dirty="0"/>
          </a:p>
          <a:p>
            <a:r>
              <a:rPr lang="fr-FR" sz="1350" dirty="0"/>
              <a:t>a- La sources de la richesse</a:t>
            </a:r>
          </a:p>
          <a:p>
            <a:r>
              <a:rPr lang="fr-FR" sz="1350" dirty="0"/>
              <a:t>b- Un désir d’ascension et de reconnaissance sociale</a:t>
            </a:r>
          </a:p>
          <a:p>
            <a:r>
              <a:rPr lang="fr-FR" sz="1350" dirty="0"/>
              <a:t>c- Partir à l’aventure</a:t>
            </a:r>
          </a:p>
        </p:txBody>
      </p:sp>
    </p:spTree>
    <p:extLst>
      <p:ext uri="{BB962C8B-B14F-4D97-AF65-F5344CB8AC3E}">
        <p14:creationId xmlns:p14="http://schemas.microsoft.com/office/powerpoint/2010/main" val="420134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1263" y="1526323"/>
            <a:ext cx="3577390" cy="300082"/>
          </a:xfrm>
          <a:prstGeom prst="rect">
            <a:avLst/>
          </a:prstGeom>
          <a:noFill/>
        </p:spPr>
        <p:txBody>
          <a:bodyPr wrap="none" rtlCol="0">
            <a:spAutoFit/>
          </a:bodyPr>
          <a:lstStyle/>
          <a:p>
            <a:r>
              <a:rPr lang="fr-FR" sz="1350" dirty="0">
                <a:solidFill>
                  <a:srgbClr val="FF0000"/>
                </a:solidFill>
              </a:rPr>
              <a:t>Temps 4 -  La constitution des Empires coloniaux</a:t>
            </a:r>
          </a:p>
        </p:txBody>
      </p:sp>
      <p:sp>
        <p:nvSpPr>
          <p:cNvPr id="3" name="ZoneTexte 2"/>
          <p:cNvSpPr txBox="1"/>
          <p:nvPr/>
        </p:nvSpPr>
        <p:spPr>
          <a:xfrm>
            <a:off x="970156" y="2412845"/>
            <a:ext cx="1503425" cy="300082"/>
          </a:xfrm>
          <a:prstGeom prst="rect">
            <a:avLst/>
          </a:prstGeom>
          <a:noFill/>
        </p:spPr>
        <p:txBody>
          <a:bodyPr wrap="none" rtlCol="0">
            <a:spAutoFit/>
          </a:bodyPr>
          <a:lstStyle/>
          <a:p>
            <a:r>
              <a:rPr lang="fr-FR" sz="1350" dirty="0"/>
              <a:t>Travail sur carte (s)</a:t>
            </a:r>
          </a:p>
        </p:txBody>
      </p:sp>
      <p:sp>
        <p:nvSpPr>
          <p:cNvPr id="4" name="ZoneTexte 3"/>
          <p:cNvSpPr txBox="1"/>
          <p:nvPr/>
        </p:nvSpPr>
        <p:spPr>
          <a:xfrm>
            <a:off x="1940313" y="3951713"/>
            <a:ext cx="3790653" cy="300082"/>
          </a:xfrm>
          <a:prstGeom prst="rect">
            <a:avLst/>
          </a:prstGeom>
          <a:noFill/>
        </p:spPr>
        <p:txBody>
          <a:bodyPr wrap="none" rtlCol="0">
            <a:spAutoFit/>
          </a:bodyPr>
          <a:lstStyle/>
          <a:p>
            <a:r>
              <a:rPr lang="fr-FR" sz="1350" dirty="0"/>
              <a:t>Ecoute active des élèves et travail de prise de notes</a:t>
            </a:r>
          </a:p>
        </p:txBody>
      </p:sp>
      <p:sp>
        <p:nvSpPr>
          <p:cNvPr id="6" name="ZoneTexte 5"/>
          <p:cNvSpPr txBox="1"/>
          <p:nvPr/>
        </p:nvSpPr>
        <p:spPr>
          <a:xfrm>
            <a:off x="4516245" y="2881197"/>
            <a:ext cx="2482859" cy="715581"/>
          </a:xfrm>
          <a:prstGeom prst="rect">
            <a:avLst/>
          </a:prstGeom>
          <a:noFill/>
        </p:spPr>
        <p:txBody>
          <a:bodyPr wrap="none" rtlCol="0">
            <a:spAutoFit/>
          </a:bodyPr>
          <a:lstStyle/>
          <a:p>
            <a:r>
              <a:rPr lang="fr-FR" sz="1350" dirty="0"/>
              <a:t>Evaluation diagnostique possible</a:t>
            </a:r>
          </a:p>
          <a:p>
            <a:r>
              <a:rPr lang="fr-FR" sz="1350" dirty="0"/>
              <a:t>Auto-évaluation possible</a:t>
            </a:r>
          </a:p>
          <a:p>
            <a:r>
              <a:rPr lang="fr-FR" sz="1350" dirty="0"/>
              <a:t>Narration de recherche possible</a:t>
            </a:r>
          </a:p>
        </p:txBody>
      </p:sp>
    </p:spTree>
    <p:extLst>
      <p:ext uri="{BB962C8B-B14F-4D97-AF65-F5344CB8AC3E}">
        <p14:creationId xmlns:p14="http://schemas.microsoft.com/office/powerpoint/2010/main" val="333556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4" y="857250"/>
            <a:ext cx="7521935" cy="4674650"/>
          </a:xfrm>
          <a:prstGeom prst="rect">
            <a:avLst/>
          </a:prstGeom>
        </p:spPr>
      </p:pic>
    </p:spTree>
    <p:extLst>
      <p:ext uri="{BB962C8B-B14F-4D97-AF65-F5344CB8AC3E}">
        <p14:creationId xmlns:p14="http://schemas.microsoft.com/office/powerpoint/2010/main" val="320920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314450"/>
            <a:ext cx="6447501" cy="1566746"/>
          </a:xfrm>
        </p:spPr>
        <p:txBody>
          <a:bodyPr>
            <a:normAutofit fontScale="90000"/>
          </a:bodyPr>
          <a:lstStyle/>
          <a:p>
            <a:r>
              <a:rPr lang="fr-FR" dirty="0"/>
              <a:t>Leçon 2- </a:t>
            </a:r>
            <a:r>
              <a:rPr lang="fr-FR" b="1" dirty="0"/>
              <a:t>Une circulation économique entre les Amériques, l’Afrique, l’Asie et </a:t>
            </a:r>
            <a:br>
              <a:rPr lang="fr-FR" b="1" dirty="0"/>
            </a:br>
            <a:r>
              <a:rPr lang="fr-FR" b="1" dirty="0"/>
              <a:t> l’Europe</a:t>
            </a:r>
            <a:br>
              <a:rPr lang="fr-FR" b="1" dirty="0"/>
            </a:br>
            <a:endParaRPr lang="fr-FR" dirty="0"/>
          </a:p>
        </p:txBody>
      </p:sp>
      <p:graphicFrame>
        <p:nvGraphicFramePr>
          <p:cNvPr id="4" name="Espace réservé du contenu 3"/>
          <p:cNvGraphicFramePr>
            <a:graphicFrameLocks noGrp="1"/>
          </p:cNvGraphicFramePr>
          <p:nvPr>
            <p:ph idx="1"/>
          </p:nvPr>
        </p:nvGraphicFramePr>
        <p:xfrm>
          <a:off x="508397" y="2477691"/>
          <a:ext cx="6447234" cy="3108960"/>
        </p:xfrm>
        <a:graphic>
          <a:graphicData uri="http://schemas.openxmlformats.org/drawingml/2006/table">
            <a:tbl>
              <a:tblPr firstRow="1" bandRow="1">
                <a:tableStyleId>{5C22544A-7EE6-4342-B048-85BDC9FD1C3A}</a:tableStyleId>
              </a:tblPr>
              <a:tblGrid>
                <a:gridCol w="3223617">
                  <a:extLst>
                    <a:ext uri="{9D8B030D-6E8A-4147-A177-3AD203B41FA5}">
                      <a16:colId xmlns:a16="http://schemas.microsoft.com/office/drawing/2014/main" val="20000"/>
                    </a:ext>
                  </a:extLst>
                </a:gridCol>
                <a:gridCol w="3223617">
                  <a:extLst>
                    <a:ext uri="{9D8B030D-6E8A-4147-A177-3AD203B41FA5}">
                      <a16:colId xmlns:a16="http://schemas.microsoft.com/office/drawing/2014/main" val="20001"/>
                    </a:ext>
                  </a:extLst>
                </a:gridCol>
              </a:tblGrid>
              <a:tr h="278130">
                <a:tc>
                  <a:txBody>
                    <a:bodyPr/>
                    <a:lstStyle/>
                    <a:p>
                      <a:r>
                        <a:rPr lang="fr-FR" sz="1400" dirty="0"/>
                        <a:t>Connaissances</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La</a:t>
                      </a:r>
                      <a:r>
                        <a:rPr lang="fr-FR" sz="1400" baseline="0" dirty="0"/>
                        <a:t> circulation économique entre Amériques, Afrique, Asie et Europe</a:t>
                      </a:r>
                      <a:endParaRPr lang="fr-FR" sz="1400" dirty="0"/>
                    </a:p>
                  </a:txBody>
                  <a:tcPr marL="68580" marR="68580" marT="34290" marB="34290"/>
                </a:tc>
                <a:tc>
                  <a:txBody>
                    <a:bodyPr/>
                    <a:lstStyle/>
                    <a:p>
                      <a:r>
                        <a:rPr lang="fr-FR" sz="1400" dirty="0"/>
                        <a:t>Prélèvement et croisement des informations</a:t>
                      </a:r>
                    </a:p>
                  </a:txBody>
                  <a:tcPr marL="68580" marR="68580" marT="34290" marB="34290"/>
                </a:tc>
                <a:extLst>
                  <a:ext uri="{0D108BD9-81ED-4DB2-BD59-A6C34878D82A}">
                    <a16:rowId xmlns:a16="http://schemas.microsoft.com/office/drawing/2014/main" val="10001"/>
                  </a:ext>
                </a:extLst>
              </a:tr>
              <a:tr h="685800">
                <a:tc>
                  <a:txBody>
                    <a:bodyPr/>
                    <a:lstStyle/>
                    <a:p>
                      <a:endParaRPr lang="fr-FR" sz="1400"/>
                    </a:p>
                  </a:txBody>
                  <a:tcPr marL="68580" marR="68580" marT="34290" marB="34290"/>
                </a:tc>
                <a:tc>
                  <a:txBody>
                    <a:bodyPr/>
                    <a:lstStyle/>
                    <a:p>
                      <a:r>
                        <a:rPr lang="fr-FR" sz="1400" dirty="0"/>
                        <a:t>Utiliser une approche historique pour mener une analyse ou construire une argumentation</a:t>
                      </a:r>
                    </a:p>
                  </a:txBody>
                  <a:tcPr marL="68580" marR="68580" marT="34290" marB="34290"/>
                </a:tc>
                <a:extLst>
                  <a:ext uri="{0D108BD9-81ED-4DB2-BD59-A6C34878D82A}">
                    <a16:rowId xmlns:a16="http://schemas.microsoft.com/office/drawing/2014/main" val="10002"/>
                  </a:ext>
                </a:extLst>
              </a:tr>
              <a:tr h="480060">
                <a:tc>
                  <a:txBody>
                    <a:bodyPr/>
                    <a:lstStyle/>
                    <a:p>
                      <a:endParaRPr lang="fr-FR" sz="1400"/>
                    </a:p>
                  </a:txBody>
                  <a:tcPr marL="68580" marR="68580" marT="34290" marB="34290"/>
                </a:tc>
                <a:tc>
                  <a:txBody>
                    <a:bodyPr/>
                    <a:lstStyle/>
                    <a:p>
                      <a:r>
                        <a:rPr lang="fr-FR" sz="1400" dirty="0"/>
                        <a:t>Justifier des choix, une interprétation, une production</a:t>
                      </a:r>
                    </a:p>
                  </a:txBody>
                  <a:tcPr marL="68580" marR="68580" marT="34290" marB="34290"/>
                </a:tc>
                <a:extLst>
                  <a:ext uri="{0D108BD9-81ED-4DB2-BD59-A6C34878D82A}">
                    <a16:rowId xmlns:a16="http://schemas.microsoft.com/office/drawing/2014/main" val="10003"/>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4"/>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5"/>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278130">
                <a:tc>
                  <a:txBody>
                    <a:bodyPr/>
                    <a:lstStyle/>
                    <a:p>
                      <a:endParaRPr lang="fr-FR" sz="140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9370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0904" y="857250"/>
            <a:ext cx="2473638" cy="300082"/>
          </a:xfrm>
          <a:prstGeom prst="rect">
            <a:avLst/>
          </a:prstGeom>
          <a:noFill/>
        </p:spPr>
        <p:txBody>
          <a:bodyPr wrap="square" rtlCol="0">
            <a:spAutoFit/>
          </a:bodyPr>
          <a:lstStyle/>
          <a:p>
            <a:r>
              <a:rPr lang="fr-FR" sz="1350" b="1" u="sng" dirty="0"/>
              <a:t>Quel scénario pédagogique ?</a:t>
            </a:r>
          </a:p>
        </p:txBody>
      </p:sp>
      <p:sp>
        <p:nvSpPr>
          <p:cNvPr id="5" name="ZoneTexte 4"/>
          <p:cNvSpPr txBox="1"/>
          <p:nvPr/>
        </p:nvSpPr>
        <p:spPr>
          <a:xfrm>
            <a:off x="635620" y="1342328"/>
            <a:ext cx="3178097" cy="300082"/>
          </a:xfrm>
          <a:prstGeom prst="rect">
            <a:avLst/>
          </a:prstGeom>
          <a:noFill/>
        </p:spPr>
        <p:txBody>
          <a:bodyPr wrap="square" rtlCol="0">
            <a:spAutoFit/>
          </a:bodyPr>
          <a:lstStyle/>
          <a:p>
            <a:r>
              <a:rPr lang="fr-FR" sz="1350" dirty="0">
                <a:solidFill>
                  <a:srgbClr val="FF0000"/>
                </a:solidFill>
              </a:rPr>
              <a:t>Temps 1 : Travail sur carte </a:t>
            </a:r>
            <a:r>
              <a:rPr lang="fr-FR" sz="1350" dirty="0"/>
              <a:t>: phase 2</a:t>
            </a:r>
          </a:p>
        </p:txBody>
      </p:sp>
      <p:sp>
        <p:nvSpPr>
          <p:cNvPr id="6" name="ZoneTexte 5"/>
          <p:cNvSpPr txBox="1"/>
          <p:nvPr/>
        </p:nvSpPr>
        <p:spPr>
          <a:xfrm rot="10800000" flipV="1">
            <a:off x="6239107" y="1365018"/>
            <a:ext cx="1806497" cy="715581"/>
          </a:xfrm>
          <a:prstGeom prst="rect">
            <a:avLst/>
          </a:prstGeom>
          <a:noFill/>
        </p:spPr>
        <p:txBody>
          <a:bodyPr wrap="square" rtlCol="0">
            <a:spAutoFit/>
          </a:bodyPr>
          <a:lstStyle/>
          <a:p>
            <a:r>
              <a:rPr lang="fr-FR" sz="1350" dirty="0"/>
              <a:t>Evaluation diagnostique ou </a:t>
            </a:r>
          </a:p>
          <a:p>
            <a:r>
              <a:rPr lang="fr-FR" sz="1350" dirty="0"/>
              <a:t>Évaluation entre pairs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97" y="2172932"/>
            <a:ext cx="6210845" cy="3628583"/>
          </a:xfrm>
          <a:prstGeom prst="rect">
            <a:avLst/>
          </a:prstGeom>
        </p:spPr>
      </p:pic>
    </p:spTree>
    <p:extLst>
      <p:ext uri="{BB962C8B-B14F-4D97-AF65-F5344CB8AC3E}">
        <p14:creationId xmlns:p14="http://schemas.microsoft.com/office/powerpoint/2010/main" val="71966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4530" y="1302093"/>
            <a:ext cx="6858000" cy="3831818"/>
          </a:xfrm>
          <a:prstGeom prst="rect">
            <a:avLst/>
          </a:prstGeom>
        </p:spPr>
        <p:txBody>
          <a:bodyPr wrap="square">
            <a:spAutoFit/>
          </a:bodyPr>
          <a:lstStyle/>
          <a:p>
            <a:r>
              <a:rPr lang="fr-FR" sz="1350" dirty="0">
                <a:latin typeface="DynaGroteskL" charset="0"/>
              </a:rPr>
              <a:t>– Boucheron Patrick (sous la direction de), </a:t>
            </a:r>
            <a:r>
              <a:rPr lang="fr-FR" sz="1350" i="1" dirty="0">
                <a:latin typeface="DynaGroteskL" charset="0"/>
              </a:rPr>
              <a:t>Histoire du monde au </a:t>
            </a:r>
            <a:r>
              <a:rPr lang="fr-FR" sz="1200" dirty="0">
                <a:latin typeface="DynaGroteskL-Italic-SC850" charset="0"/>
              </a:rPr>
              <a:t>XVe</a:t>
            </a:r>
            <a:r>
              <a:rPr lang="fr-FR" sz="600" dirty="0">
                <a:latin typeface="DynaGroteskL" charset="0"/>
              </a:rPr>
              <a:t> </a:t>
            </a:r>
            <a:r>
              <a:rPr lang="fr-FR" sz="1350" i="1" dirty="0">
                <a:latin typeface="DynaGroteskL" charset="0"/>
              </a:rPr>
              <a:t>siècle</a:t>
            </a:r>
            <a:r>
              <a:rPr lang="fr-FR" sz="1350" dirty="0">
                <a:latin typeface="DynaGroteskL" charset="0"/>
              </a:rPr>
              <a:t>, Fayard, 2009 : l’ouvrage de référence sur la question, qui aborde la notion de première mondialisation dans l’histoire de l’humanité.</a:t>
            </a:r>
            <a:br>
              <a:rPr lang="fr-FR" sz="1350" dirty="0">
                <a:latin typeface="DynaGroteskL" charset="0"/>
              </a:rPr>
            </a:br>
            <a:r>
              <a:rPr lang="fr-FR" sz="1350" dirty="0">
                <a:latin typeface="DynaGroteskL" charset="0"/>
              </a:rPr>
              <a:t>– Gruzinski Serge, </a:t>
            </a:r>
            <a:r>
              <a:rPr lang="fr-FR" sz="1350" i="1" dirty="0">
                <a:latin typeface="DynaGroteskL" charset="0"/>
              </a:rPr>
              <a:t>Les quatre parties du monde : Histoire d’une mondialisation</a:t>
            </a:r>
            <a:r>
              <a:rPr lang="fr-FR" sz="1350" dirty="0">
                <a:latin typeface="DynaGroteskL" charset="0"/>
              </a:rPr>
              <a:t>, éditions de La Martinière, 2004 : il permet également d’aborder la notion de mondialisation dès la période des grands navigateurs occidentaux.</a:t>
            </a:r>
            <a:br>
              <a:rPr lang="fr-FR" sz="1350" dirty="0">
                <a:latin typeface="DynaGroteskL" charset="0"/>
              </a:rPr>
            </a:br>
            <a:r>
              <a:rPr lang="fr-FR" sz="1350" dirty="0">
                <a:latin typeface="DynaGroteskL" charset="0"/>
              </a:rPr>
              <a:t>– Duteil Jean-Pierre, </a:t>
            </a:r>
            <a:r>
              <a:rPr lang="fr-FR" sz="1350" i="1" dirty="0">
                <a:latin typeface="DynaGroteskL" charset="0"/>
              </a:rPr>
              <a:t>L’Europe à la découverte du monde du </a:t>
            </a:r>
            <a:r>
              <a:rPr lang="fr-FR" sz="1200" dirty="0">
                <a:latin typeface="DynaGroteskL-Italic-SC850" charset="0"/>
              </a:rPr>
              <a:t>XVe</a:t>
            </a:r>
            <a:r>
              <a:rPr lang="fr-FR" sz="600" i="1" dirty="0">
                <a:latin typeface="DynaGroteskL" charset="0"/>
              </a:rPr>
              <a:t> </a:t>
            </a:r>
            <a:r>
              <a:rPr lang="fr-FR" sz="1350" i="1" dirty="0">
                <a:latin typeface="DynaGroteskL" charset="0"/>
              </a:rPr>
              <a:t>au </a:t>
            </a:r>
            <a:r>
              <a:rPr lang="fr-FR" sz="1200" dirty="0">
                <a:latin typeface="DynaGroteskL-Italic-SC850" charset="0"/>
              </a:rPr>
              <a:t>XVIIe</a:t>
            </a:r>
            <a:r>
              <a:rPr lang="fr-FR" sz="600" i="1" dirty="0">
                <a:latin typeface="DynaGroteskL" charset="0"/>
              </a:rPr>
              <a:t> </a:t>
            </a:r>
            <a:r>
              <a:rPr lang="fr-FR" sz="1350" i="1" dirty="0">
                <a:latin typeface="DynaGroteskL" charset="0"/>
              </a:rPr>
              <a:t>siècle</a:t>
            </a:r>
            <a:r>
              <a:rPr lang="fr-FR" sz="1350" dirty="0">
                <a:latin typeface="DynaGroteskL" charset="0"/>
              </a:rPr>
              <a:t>, Armand Colin, Campus, 2003 : un point scientifique précis et clair.</a:t>
            </a:r>
            <a:br>
              <a:rPr lang="fr-FR" sz="1350" dirty="0">
                <a:latin typeface="DynaGroteskL" charset="0"/>
              </a:rPr>
            </a:br>
            <a:r>
              <a:rPr lang="fr-FR" sz="1350" dirty="0">
                <a:latin typeface="DynaGroteskL" charset="0"/>
              </a:rPr>
              <a:t>– Vincent Bernard, </a:t>
            </a:r>
            <a:r>
              <a:rPr lang="fr-FR" sz="1350" i="1" dirty="0">
                <a:latin typeface="DynaGroteskL" charset="0"/>
              </a:rPr>
              <a:t>1492 l’année admirable</a:t>
            </a:r>
            <a:r>
              <a:rPr lang="fr-FR" sz="1350" dirty="0">
                <a:latin typeface="DynaGroteskL" charset="0"/>
              </a:rPr>
              <a:t>, Paris, 1991.</a:t>
            </a:r>
            <a:br>
              <a:rPr lang="fr-FR" sz="1350" dirty="0">
                <a:latin typeface="DynaGroteskL" charset="0"/>
              </a:rPr>
            </a:br>
            <a:r>
              <a:rPr lang="fr-FR" sz="1350" dirty="0">
                <a:latin typeface="DynaGroteskL" charset="0"/>
              </a:rPr>
              <a:t>– Mantran Robert, </a:t>
            </a:r>
            <a:r>
              <a:rPr lang="fr-FR" sz="1350" i="1" dirty="0">
                <a:latin typeface="DynaGroteskL" charset="0"/>
              </a:rPr>
              <a:t>Istanbul au temps de Soliman le magnifique</a:t>
            </a:r>
            <a:r>
              <a:rPr lang="fr-FR" sz="1350" dirty="0">
                <a:latin typeface="DynaGroteskL" charset="0"/>
              </a:rPr>
              <a:t>, Hachette, Pluriel, 2008 : très</a:t>
            </a:r>
          </a:p>
          <a:p>
            <a:r>
              <a:rPr lang="fr-FR" sz="1350" dirty="0">
                <a:latin typeface="DynaGroteskL" charset="0"/>
              </a:rPr>
              <a:t> précis et documenté</a:t>
            </a:r>
          </a:p>
          <a:p>
            <a:r>
              <a:rPr lang="fr-FR" sz="1350" dirty="0">
                <a:latin typeface="DynaGroteskL" charset="0"/>
              </a:rPr>
              <a:t>– Boyle David, </a:t>
            </a:r>
            <a:r>
              <a:rPr lang="fr-FR" sz="1350" i="1" dirty="0">
                <a:latin typeface="DynaGroteskL" charset="0"/>
              </a:rPr>
              <a:t>Géo – les grandes découvertes</a:t>
            </a:r>
            <a:r>
              <a:rPr lang="fr-FR" sz="1350" dirty="0">
                <a:latin typeface="DynaGroteskL" charset="0"/>
              </a:rPr>
              <a:t>, éditions Prisma, 2011 : 10 fac-similes, près de 130 illustrations.</a:t>
            </a:r>
            <a:br>
              <a:rPr lang="fr-FR" sz="1350" dirty="0">
                <a:latin typeface="DynaGroteskL" charset="0"/>
              </a:rPr>
            </a:br>
            <a:r>
              <a:rPr lang="fr-FR" sz="1350" dirty="0">
                <a:latin typeface="DynaGroteskL" charset="0"/>
              </a:rPr>
              <a:t>– Bittar Thérèse, </a:t>
            </a:r>
            <a:r>
              <a:rPr lang="fr-FR" sz="1350" i="1" dirty="0">
                <a:latin typeface="DynaGroteskL" charset="0"/>
              </a:rPr>
              <a:t>Soliman, l’empereur magnifique</a:t>
            </a:r>
            <a:r>
              <a:rPr lang="fr-FR" sz="1350" dirty="0">
                <a:latin typeface="DynaGroteskL" charset="0"/>
              </a:rPr>
              <a:t>, Découvertes Gallimard, n</a:t>
            </a:r>
            <a:r>
              <a:rPr lang="fr-FR" sz="600" dirty="0">
                <a:latin typeface="DynaGroteskL" charset="0"/>
              </a:rPr>
              <a:t>o </a:t>
            </a:r>
            <a:r>
              <a:rPr lang="fr-FR" sz="1350" dirty="0">
                <a:latin typeface="DynaGroteskL" charset="0"/>
              </a:rPr>
              <a:t>196, 1994.</a:t>
            </a:r>
            <a:br>
              <a:rPr lang="fr-FR" sz="1350" dirty="0">
                <a:latin typeface="DynaGroteskL" charset="0"/>
              </a:rPr>
            </a:br>
            <a:r>
              <a:rPr lang="fr-FR" sz="1350" dirty="0">
                <a:latin typeface="DynaGroteskL" charset="0"/>
              </a:rPr>
              <a:t>– Perez Joseph, </a:t>
            </a:r>
            <a:r>
              <a:rPr lang="fr-FR" sz="1350" i="1" dirty="0">
                <a:latin typeface="DynaGroteskL" charset="0"/>
              </a:rPr>
              <a:t>Charles Quint, empereur des deux mondes</a:t>
            </a:r>
            <a:r>
              <a:rPr lang="fr-FR" sz="1350" dirty="0">
                <a:latin typeface="DynaGroteskL" charset="0"/>
              </a:rPr>
              <a:t>, Découvertes Gallimard, n</a:t>
            </a:r>
            <a:r>
              <a:rPr lang="fr-FR" sz="600" dirty="0">
                <a:latin typeface="DynaGroteskL" charset="0"/>
              </a:rPr>
              <a:t>o </a:t>
            </a:r>
            <a:r>
              <a:rPr lang="fr-FR" sz="1350" dirty="0">
                <a:latin typeface="DynaGroteskL" charset="0"/>
              </a:rPr>
              <a:t>197, 1994.</a:t>
            </a:r>
            <a:br>
              <a:rPr lang="fr-FR" sz="1350" dirty="0">
                <a:latin typeface="DynaGroteskL" charset="0"/>
              </a:rPr>
            </a:br>
            <a:r>
              <a:rPr lang="fr-FR" sz="1350" dirty="0">
                <a:latin typeface="DynaGroteskL" charset="0"/>
              </a:rPr>
              <a:t>– Lequenne Michel, </a:t>
            </a:r>
            <a:r>
              <a:rPr lang="fr-FR" sz="1350" i="1" dirty="0">
                <a:latin typeface="DynaGroteskL" charset="0"/>
              </a:rPr>
              <a:t>Christophe Colomb, amiral de la mer océane, </a:t>
            </a:r>
            <a:r>
              <a:rPr lang="fr-FR" sz="1350" dirty="0">
                <a:latin typeface="DynaGroteskL" charset="0"/>
              </a:rPr>
              <a:t>Découvertes Gallimard, n</a:t>
            </a:r>
            <a:r>
              <a:rPr lang="fr-FR" sz="600" dirty="0">
                <a:latin typeface="DynaGroteskL" charset="0"/>
              </a:rPr>
              <a:t>o </a:t>
            </a:r>
            <a:r>
              <a:rPr lang="fr-FR" sz="1350" dirty="0">
                <a:latin typeface="DynaGroteskL" charset="0"/>
              </a:rPr>
              <a:t>120, 2005.</a:t>
            </a:r>
            <a:br>
              <a:rPr lang="fr-FR" sz="1350" dirty="0">
                <a:latin typeface="DynaGroteskL" charset="0"/>
              </a:rPr>
            </a:br>
            <a:r>
              <a:rPr lang="fr-FR" sz="1350" dirty="0">
                <a:latin typeface="DynaGroteskL" charset="0"/>
              </a:rPr>
              <a:t>– Gruzinski Serge, </a:t>
            </a:r>
            <a:r>
              <a:rPr lang="fr-FR" sz="1350" i="1" dirty="0">
                <a:latin typeface="DynaGroteskL" charset="0"/>
              </a:rPr>
              <a:t>Le destin brisé de l’empire aztèque</a:t>
            </a:r>
            <a:r>
              <a:rPr lang="fr-FR" sz="1350" dirty="0">
                <a:latin typeface="DynaGroteskL" charset="0"/>
              </a:rPr>
              <a:t>, Découvertes Gallimard, n</a:t>
            </a:r>
            <a:r>
              <a:rPr lang="fr-FR" sz="600" dirty="0">
                <a:latin typeface="DynaGroteskL" charset="0"/>
              </a:rPr>
              <a:t>o </a:t>
            </a:r>
            <a:r>
              <a:rPr lang="fr-FR" sz="1350" dirty="0">
                <a:latin typeface="DynaGroteskL" charset="0"/>
              </a:rPr>
              <a:t>33, 1988. </a:t>
            </a:r>
            <a:endParaRPr lang="fr-FR" sz="1350" dirty="0"/>
          </a:p>
        </p:txBody>
      </p:sp>
    </p:spTree>
    <p:extLst>
      <p:ext uri="{BB962C8B-B14F-4D97-AF65-F5344CB8AC3E}">
        <p14:creationId xmlns:p14="http://schemas.microsoft.com/office/powerpoint/2010/main" val="179809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810" y="1057972"/>
            <a:ext cx="3168104" cy="300082"/>
          </a:xfrm>
          <a:prstGeom prst="rect">
            <a:avLst/>
          </a:prstGeom>
          <a:noFill/>
        </p:spPr>
        <p:txBody>
          <a:bodyPr wrap="square" rtlCol="0">
            <a:spAutoFit/>
          </a:bodyPr>
          <a:lstStyle/>
          <a:p>
            <a:r>
              <a:rPr lang="fr-FR" sz="1350" dirty="0">
                <a:solidFill>
                  <a:srgbClr val="FF0000"/>
                </a:solidFill>
              </a:rPr>
              <a:t>Temps 2- La circulation économique</a:t>
            </a:r>
          </a:p>
        </p:txBody>
      </p:sp>
      <p:sp>
        <p:nvSpPr>
          <p:cNvPr id="3" name="ZoneTexte 2"/>
          <p:cNvSpPr txBox="1"/>
          <p:nvPr/>
        </p:nvSpPr>
        <p:spPr>
          <a:xfrm>
            <a:off x="434898" y="1609958"/>
            <a:ext cx="3783590" cy="715581"/>
          </a:xfrm>
          <a:prstGeom prst="rect">
            <a:avLst/>
          </a:prstGeom>
          <a:noFill/>
        </p:spPr>
        <p:txBody>
          <a:bodyPr wrap="square" rtlCol="0">
            <a:spAutoFit/>
          </a:bodyPr>
          <a:lstStyle/>
          <a:p>
            <a:r>
              <a:rPr lang="fr-FR" sz="1350" dirty="0"/>
              <a:t>Travail en ilots sous forme de tâche complexe</a:t>
            </a:r>
          </a:p>
          <a:p>
            <a:endParaRPr lang="fr-FR" sz="1350" dirty="0"/>
          </a:p>
          <a:p>
            <a:r>
              <a:rPr lang="fr-FR" sz="1350" dirty="0"/>
              <a:t>9 groupes de 4 élèves</a:t>
            </a:r>
          </a:p>
        </p:txBody>
      </p:sp>
      <p:sp>
        <p:nvSpPr>
          <p:cNvPr id="4" name="ZoneTexte 3"/>
          <p:cNvSpPr txBox="1"/>
          <p:nvPr/>
        </p:nvSpPr>
        <p:spPr>
          <a:xfrm>
            <a:off x="434897" y="2914651"/>
            <a:ext cx="2652507" cy="1131079"/>
          </a:xfrm>
          <a:prstGeom prst="rect">
            <a:avLst/>
          </a:prstGeom>
          <a:noFill/>
        </p:spPr>
        <p:txBody>
          <a:bodyPr wrap="square" rtlCol="0">
            <a:spAutoFit/>
          </a:bodyPr>
          <a:lstStyle/>
          <a:p>
            <a:r>
              <a:rPr lang="fr-FR" sz="1350" dirty="0"/>
              <a:t>3 groupes sur Séville</a:t>
            </a:r>
          </a:p>
          <a:p>
            <a:endParaRPr lang="fr-FR" sz="1350" dirty="0"/>
          </a:p>
          <a:p>
            <a:r>
              <a:rPr lang="fr-FR" sz="1350" dirty="0"/>
              <a:t>3 groupes sur Lisbonne</a:t>
            </a:r>
          </a:p>
          <a:p>
            <a:endParaRPr lang="fr-FR" sz="1350" dirty="0"/>
          </a:p>
          <a:p>
            <a:r>
              <a:rPr lang="fr-FR" sz="1350" dirty="0"/>
              <a:t>3 groupes sur Anvers</a:t>
            </a:r>
          </a:p>
        </p:txBody>
      </p:sp>
      <p:sp>
        <p:nvSpPr>
          <p:cNvPr id="5" name="ZoneTexte 4"/>
          <p:cNvSpPr txBox="1"/>
          <p:nvPr/>
        </p:nvSpPr>
        <p:spPr>
          <a:xfrm>
            <a:off x="4399156" y="2128489"/>
            <a:ext cx="2691092" cy="1338828"/>
          </a:xfrm>
          <a:prstGeom prst="rect">
            <a:avLst/>
          </a:prstGeom>
          <a:noFill/>
        </p:spPr>
        <p:txBody>
          <a:bodyPr wrap="square" rtlCol="0">
            <a:spAutoFit/>
          </a:bodyPr>
          <a:lstStyle/>
          <a:p>
            <a:r>
              <a:rPr lang="fr-FR" sz="1350" dirty="0"/>
              <a:t>Consigne et corpus documentaire</a:t>
            </a:r>
          </a:p>
          <a:p>
            <a:endParaRPr lang="fr-FR" sz="1350" dirty="0"/>
          </a:p>
          <a:p>
            <a:endParaRPr lang="fr-FR" sz="1350" dirty="0"/>
          </a:p>
          <a:p>
            <a:r>
              <a:rPr lang="fr-FR" sz="1350" dirty="0"/>
              <a:t>Temps 1 h 30</a:t>
            </a:r>
          </a:p>
          <a:p>
            <a:endParaRPr lang="fr-FR" sz="1350" dirty="0"/>
          </a:p>
          <a:p>
            <a:r>
              <a:rPr lang="fr-FR" sz="1350" dirty="0"/>
              <a:t>30 mn de reprise par enseignant</a:t>
            </a:r>
          </a:p>
        </p:txBody>
      </p:sp>
      <p:sp>
        <p:nvSpPr>
          <p:cNvPr id="6" name="ZoneTexte 5"/>
          <p:cNvSpPr txBox="1"/>
          <p:nvPr/>
        </p:nvSpPr>
        <p:spPr>
          <a:xfrm>
            <a:off x="1354873" y="4022646"/>
            <a:ext cx="4174334" cy="300082"/>
          </a:xfrm>
          <a:prstGeom prst="rect">
            <a:avLst/>
          </a:prstGeom>
          <a:noFill/>
        </p:spPr>
        <p:txBody>
          <a:bodyPr wrap="square" rtlCol="0">
            <a:spAutoFit/>
          </a:bodyPr>
          <a:lstStyle/>
          <a:p>
            <a:r>
              <a:rPr lang="fr-FR" sz="1350" dirty="0"/>
              <a:t>Restitution laissée libre ou sous forme de carte mentale</a:t>
            </a:r>
          </a:p>
        </p:txBody>
      </p:sp>
      <p:sp>
        <p:nvSpPr>
          <p:cNvPr id="7" name="ZoneTexte 6"/>
          <p:cNvSpPr txBox="1"/>
          <p:nvPr/>
        </p:nvSpPr>
        <p:spPr>
          <a:xfrm>
            <a:off x="3713355" y="1057972"/>
            <a:ext cx="1354874" cy="300082"/>
          </a:xfrm>
          <a:prstGeom prst="rect">
            <a:avLst/>
          </a:prstGeom>
          <a:noFill/>
        </p:spPr>
        <p:txBody>
          <a:bodyPr wrap="square" rtlCol="0">
            <a:spAutoFit/>
          </a:bodyPr>
          <a:lstStyle/>
          <a:p>
            <a:r>
              <a:rPr lang="fr-FR" sz="1350" dirty="0">
                <a:solidFill>
                  <a:srgbClr val="FF0000"/>
                </a:solidFill>
              </a:rPr>
              <a:t>Possibilité 1 :</a:t>
            </a:r>
          </a:p>
        </p:txBody>
      </p:sp>
      <p:sp>
        <p:nvSpPr>
          <p:cNvPr id="8" name="ZoneTexte 7"/>
          <p:cNvSpPr txBox="1"/>
          <p:nvPr/>
        </p:nvSpPr>
        <p:spPr>
          <a:xfrm>
            <a:off x="635620" y="4821509"/>
            <a:ext cx="7115602" cy="1131079"/>
          </a:xfrm>
          <a:prstGeom prst="rect">
            <a:avLst/>
          </a:prstGeom>
          <a:noFill/>
        </p:spPr>
        <p:txBody>
          <a:bodyPr wrap="none" rtlCol="0">
            <a:spAutoFit/>
          </a:bodyPr>
          <a:lstStyle/>
          <a:p>
            <a:r>
              <a:rPr lang="fr-FR" sz="1350" dirty="0"/>
              <a:t>Journaliste pour un magazine d’histoire vous avez la charge de réaliser un document de votre </a:t>
            </a:r>
          </a:p>
          <a:p>
            <a:r>
              <a:rPr lang="fr-FR" sz="1350" dirty="0"/>
              <a:t> choix(article, affiche, carte mentale, enregistrement vidéo, audio</a:t>
            </a:r>
            <a:r>
              <a:rPr lang="mr-IN" sz="1350" dirty="0"/>
              <a:t>…</a:t>
            </a:r>
            <a:r>
              <a:rPr lang="fr-FR" sz="1350" dirty="0"/>
              <a:t>) dans lequel vous présentez</a:t>
            </a:r>
          </a:p>
          <a:p>
            <a:r>
              <a:rPr lang="fr-FR" sz="1350" dirty="0"/>
              <a:t>un port (Lisbonne, Séville, Anvers) devenu aux XV° et XVI° siècle le centre du commerce atlantique.</a:t>
            </a:r>
          </a:p>
          <a:p>
            <a:r>
              <a:rPr lang="fr-FR" sz="1350" dirty="0"/>
              <a:t>Le magazine attends votre document dans deux heures afin d’être publié demain matin.</a:t>
            </a:r>
          </a:p>
          <a:p>
            <a:r>
              <a:rPr lang="fr-FR" sz="1350" dirty="0"/>
              <a:t>Des coups de pouce peuvent être donnés par votre professeur et la documentaliste.</a:t>
            </a:r>
          </a:p>
        </p:txBody>
      </p:sp>
    </p:spTree>
    <p:extLst>
      <p:ext uri="{BB962C8B-B14F-4D97-AF65-F5344CB8AC3E}">
        <p14:creationId xmlns:p14="http://schemas.microsoft.com/office/powerpoint/2010/main" val="243539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50"/>
            <a:ext cx="3485914" cy="300082"/>
          </a:xfrm>
          <a:prstGeom prst="rect">
            <a:avLst/>
          </a:prstGeom>
          <a:noFill/>
        </p:spPr>
        <p:txBody>
          <a:bodyPr wrap="square" rtlCol="0">
            <a:spAutoFit/>
          </a:bodyPr>
          <a:lstStyle/>
          <a:p>
            <a:r>
              <a:rPr lang="fr-FR" sz="1350" dirty="0">
                <a:solidFill>
                  <a:srgbClr val="FF0000"/>
                </a:solidFill>
              </a:rPr>
              <a:t>Temps 2- La circulation économique</a:t>
            </a:r>
          </a:p>
        </p:txBody>
      </p:sp>
      <p:sp>
        <p:nvSpPr>
          <p:cNvPr id="3" name="ZoneTexte 2"/>
          <p:cNvSpPr txBox="1"/>
          <p:nvPr/>
        </p:nvSpPr>
        <p:spPr>
          <a:xfrm>
            <a:off x="401445" y="2028128"/>
            <a:ext cx="3817043" cy="715581"/>
          </a:xfrm>
          <a:prstGeom prst="rect">
            <a:avLst/>
          </a:prstGeom>
          <a:noFill/>
        </p:spPr>
        <p:txBody>
          <a:bodyPr wrap="square" rtlCol="0">
            <a:spAutoFit/>
          </a:bodyPr>
          <a:lstStyle/>
          <a:p>
            <a:r>
              <a:rPr lang="fr-FR" sz="1350" dirty="0"/>
              <a:t>Travail en ilots sous forme de tâche complexe</a:t>
            </a:r>
          </a:p>
          <a:p>
            <a:endParaRPr lang="fr-FR" sz="1350" dirty="0"/>
          </a:p>
          <a:p>
            <a:r>
              <a:rPr lang="fr-FR" sz="1350" dirty="0"/>
              <a:t>9 groupes de 4 élèves</a:t>
            </a:r>
          </a:p>
        </p:txBody>
      </p:sp>
      <p:sp>
        <p:nvSpPr>
          <p:cNvPr id="4" name="ZoneTexte 3"/>
          <p:cNvSpPr txBox="1"/>
          <p:nvPr/>
        </p:nvSpPr>
        <p:spPr>
          <a:xfrm>
            <a:off x="401444" y="3177925"/>
            <a:ext cx="2685960" cy="1131079"/>
          </a:xfrm>
          <a:prstGeom prst="rect">
            <a:avLst/>
          </a:prstGeom>
          <a:noFill/>
        </p:spPr>
        <p:txBody>
          <a:bodyPr wrap="square" rtlCol="0">
            <a:spAutoFit/>
          </a:bodyPr>
          <a:lstStyle/>
          <a:p>
            <a:r>
              <a:rPr lang="fr-FR" sz="1350" dirty="0"/>
              <a:t>3 groupes sur Séville</a:t>
            </a:r>
          </a:p>
          <a:p>
            <a:endParaRPr lang="fr-FR" sz="1350" dirty="0"/>
          </a:p>
          <a:p>
            <a:r>
              <a:rPr lang="fr-FR" sz="1350" dirty="0"/>
              <a:t>3 groupes sur Lisbonne</a:t>
            </a:r>
          </a:p>
          <a:p>
            <a:endParaRPr lang="fr-FR" sz="1350" dirty="0"/>
          </a:p>
          <a:p>
            <a:r>
              <a:rPr lang="fr-FR" sz="1350" dirty="0"/>
              <a:t>3 groupes sur Anvers</a:t>
            </a:r>
          </a:p>
        </p:txBody>
      </p:sp>
      <p:sp>
        <p:nvSpPr>
          <p:cNvPr id="5" name="ZoneTexte 4"/>
          <p:cNvSpPr txBox="1"/>
          <p:nvPr/>
        </p:nvSpPr>
        <p:spPr>
          <a:xfrm>
            <a:off x="4599878" y="2028128"/>
            <a:ext cx="2490369" cy="1546577"/>
          </a:xfrm>
          <a:prstGeom prst="rect">
            <a:avLst/>
          </a:prstGeom>
          <a:noFill/>
        </p:spPr>
        <p:txBody>
          <a:bodyPr wrap="square" rtlCol="0">
            <a:spAutoFit/>
          </a:bodyPr>
          <a:lstStyle/>
          <a:p>
            <a:r>
              <a:rPr lang="fr-FR" sz="1350" dirty="0"/>
              <a:t>Consigne et corpus documentaire</a:t>
            </a:r>
          </a:p>
          <a:p>
            <a:endParaRPr lang="fr-FR" sz="1350" dirty="0"/>
          </a:p>
          <a:p>
            <a:endParaRPr lang="fr-FR" sz="1350" dirty="0"/>
          </a:p>
          <a:p>
            <a:r>
              <a:rPr lang="fr-FR" sz="1350" dirty="0"/>
              <a:t>Temps 1 h 30</a:t>
            </a:r>
          </a:p>
          <a:p>
            <a:endParaRPr lang="fr-FR" sz="1350" dirty="0"/>
          </a:p>
          <a:p>
            <a:r>
              <a:rPr lang="fr-FR" sz="1350" dirty="0"/>
              <a:t>Pas de reprise par enseignant</a:t>
            </a:r>
          </a:p>
        </p:txBody>
      </p:sp>
      <p:sp>
        <p:nvSpPr>
          <p:cNvPr id="6" name="ZoneTexte 5"/>
          <p:cNvSpPr txBox="1"/>
          <p:nvPr/>
        </p:nvSpPr>
        <p:spPr>
          <a:xfrm>
            <a:off x="685800" y="5105866"/>
            <a:ext cx="6365458" cy="507831"/>
          </a:xfrm>
          <a:prstGeom prst="rect">
            <a:avLst/>
          </a:prstGeom>
          <a:noFill/>
        </p:spPr>
        <p:txBody>
          <a:bodyPr wrap="square" rtlCol="0">
            <a:spAutoFit/>
          </a:bodyPr>
          <a:lstStyle/>
          <a:p>
            <a:r>
              <a:rPr lang="fr-FR" sz="1350" dirty="0"/>
              <a:t>Restitution sous forme de rédaction d’une note de synthèse par groupe qui </a:t>
            </a:r>
          </a:p>
          <a:p>
            <a:r>
              <a:rPr lang="fr-FR" sz="1350" dirty="0"/>
              <a:t>sera exposé aux autres groupe par un rapporteur</a:t>
            </a:r>
          </a:p>
        </p:txBody>
      </p:sp>
      <p:sp>
        <p:nvSpPr>
          <p:cNvPr id="7" name="ZoneTexte 6"/>
          <p:cNvSpPr txBox="1"/>
          <p:nvPr/>
        </p:nvSpPr>
        <p:spPr>
          <a:xfrm>
            <a:off x="2659566" y="1442689"/>
            <a:ext cx="1242182" cy="300082"/>
          </a:xfrm>
          <a:prstGeom prst="rect">
            <a:avLst/>
          </a:prstGeom>
          <a:noFill/>
        </p:spPr>
        <p:txBody>
          <a:bodyPr wrap="square" rtlCol="0">
            <a:spAutoFit/>
          </a:bodyPr>
          <a:lstStyle/>
          <a:p>
            <a:r>
              <a:rPr lang="fr-FR" sz="1350" dirty="0">
                <a:solidFill>
                  <a:srgbClr val="FF0000"/>
                </a:solidFill>
              </a:rPr>
              <a:t>Possibilité 2 :</a:t>
            </a:r>
          </a:p>
        </p:txBody>
      </p:sp>
      <p:sp>
        <p:nvSpPr>
          <p:cNvPr id="8" name="ZoneTexte 7"/>
          <p:cNvSpPr txBox="1"/>
          <p:nvPr/>
        </p:nvSpPr>
        <p:spPr>
          <a:xfrm>
            <a:off x="3485914" y="3708829"/>
            <a:ext cx="4693312" cy="923330"/>
          </a:xfrm>
          <a:prstGeom prst="rect">
            <a:avLst/>
          </a:prstGeom>
          <a:noFill/>
        </p:spPr>
        <p:txBody>
          <a:bodyPr wrap="square" rtlCol="0">
            <a:spAutoFit/>
          </a:bodyPr>
          <a:lstStyle/>
          <a:p>
            <a:r>
              <a:rPr lang="fr-FR" sz="1350" dirty="0"/>
              <a:t>Le journal du lycée </a:t>
            </a:r>
            <a:r>
              <a:rPr lang="fr-FR" sz="1350" dirty="0" err="1"/>
              <a:t>Histaubanel</a:t>
            </a:r>
            <a:r>
              <a:rPr lang="fr-FR" sz="1350" dirty="0"/>
              <a:t> vous demande de </a:t>
            </a:r>
          </a:p>
          <a:p>
            <a:r>
              <a:rPr lang="fr-FR" sz="1350" dirty="0"/>
              <a:t>rédiger une note écrite afin d</a:t>
            </a:r>
            <a:r>
              <a:rPr lang="mr-IN" sz="1350" dirty="0"/>
              <a:t>’</a:t>
            </a:r>
            <a:r>
              <a:rPr lang="fr-FR" sz="1350" dirty="0"/>
              <a:t>expliquer aux autres </a:t>
            </a:r>
          </a:p>
          <a:p>
            <a:r>
              <a:rPr lang="fr-FR" sz="1350" dirty="0"/>
              <a:t>groupes pourquoi Séville, Lisbonne et Anvers sont devenus </a:t>
            </a:r>
          </a:p>
          <a:p>
            <a:r>
              <a:rPr lang="fr-FR" sz="1350" dirty="0"/>
              <a:t>le centre d’un commerce atlantique ?</a:t>
            </a:r>
          </a:p>
        </p:txBody>
      </p:sp>
      <p:sp>
        <p:nvSpPr>
          <p:cNvPr id="9" name="ZoneTexte 8"/>
          <p:cNvSpPr txBox="1"/>
          <p:nvPr/>
        </p:nvSpPr>
        <p:spPr>
          <a:xfrm>
            <a:off x="4850780" y="5724757"/>
            <a:ext cx="3016916" cy="300082"/>
          </a:xfrm>
          <a:prstGeom prst="rect">
            <a:avLst/>
          </a:prstGeom>
          <a:noFill/>
        </p:spPr>
        <p:txBody>
          <a:bodyPr wrap="none" rtlCol="0">
            <a:spAutoFit/>
          </a:bodyPr>
          <a:lstStyle/>
          <a:p>
            <a:r>
              <a:rPr lang="fr-FR" sz="1350" dirty="0"/>
              <a:t>Autoévaluation et évaluation entre pairs</a:t>
            </a:r>
          </a:p>
        </p:txBody>
      </p:sp>
    </p:spTree>
    <p:extLst>
      <p:ext uri="{BB962C8B-B14F-4D97-AF65-F5344CB8AC3E}">
        <p14:creationId xmlns:p14="http://schemas.microsoft.com/office/powerpoint/2010/main" val="415631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Leçon 3 - </a:t>
            </a:r>
            <a:r>
              <a:rPr lang="fr-FR" b="1" dirty="0"/>
              <a:t>Avec quelles conséquences sur les hommes ?</a:t>
            </a:r>
            <a:br>
              <a:rPr lang="fr-FR" b="1" dirty="0"/>
            </a:br>
            <a:endParaRPr lang="fr-FR" dirty="0"/>
          </a:p>
        </p:txBody>
      </p:sp>
      <p:graphicFrame>
        <p:nvGraphicFramePr>
          <p:cNvPr id="5" name="Espace réservé du contenu 4"/>
          <p:cNvGraphicFramePr>
            <a:graphicFrameLocks noGrp="1"/>
          </p:cNvGraphicFramePr>
          <p:nvPr>
            <p:ph idx="1"/>
          </p:nvPr>
        </p:nvGraphicFramePr>
        <p:xfrm>
          <a:off x="508397" y="2477691"/>
          <a:ext cx="6447234" cy="3749040"/>
        </p:xfrm>
        <a:graphic>
          <a:graphicData uri="http://schemas.openxmlformats.org/drawingml/2006/table">
            <a:tbl>
              <a:tblPr firstRow="1" bandRow="1">
                <a:tableStyleId>{5C22544A-7EE6-4342-B048-85BDC9FD1C3A}</a:tableStyleId>
              </a:tblPr>
              <a:tblGrid>
                <a:gridCol w="3223617">
                  <a:extLst>
                    <a:ext uri="{9D8B030D-6E8A-4147-A177-3AD203B41FA5}">
                      <a16:colId xmlns:a16="http://schemas.microsoft.com/office/drawing/2014/main" val="20000"/>
                    </a:ext>
                  </a:extLst>
                </a:gridCol>
                <a:gridCol w="3223617">
                  <a:extLst>
                    <a:ext uri="{9D8B030D-6E8A-4147-A177-3AD203B41FA5}">
                      <a16:colId xmlns:a16="http://schemas.microsoft.com/office/drawing/2014/main" val="20001"/>
                    </a:ext>
                  </a:extLst>
                </a:gridCol>
              </a:tblGrid>
              <a:tr h="278130">
                <a:tc>
                  <a:txBody>
                    <a:bodyPr/>
                    <a:lstStyle/>
                    <a:p>
                      <a:r>
                        <a:rPr lang="fr-FR" sz="1400" dirty="0"/>
                        <a:t>Connaissances </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L’esclavage avant et après la conquête des Amériques</a:t>
                      </a:r>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1"/>
                  </a:ext>
                </a:extLst>
              </a:tr>
              <a:tr h="891540">
                <a:tc>
                  <a:txBody>
                    <a:bodyPr/>
                    <a:lstStyle/>
                    <a:p>
                      <a:r>
                        <a:rPr lang="fr-FR" sz="1400" dirty="0"/>
                        <a:t>Le devenir des populations des Amériques : conquête</a:t>
                      </a:r>
                      <a:r>
                        <a:rPr lang="fr-FR" sz="1400" baseline="0" dirty="0"/>
                        <a:t> et affrontements, évolution du peuplement amérindien, peuplement européen, métissage, choc microbien</a:t>
                      </a:r>
                      <a:endParaRPr lang="fr-FR" sz="1400" dirty="0"/>
                    </a:p>
                  </a:txBody>
                  <a:tcPr marL="68580" marR="68580" marT="34290" marB="34290"/>
                </a:tc>
                <a:tc>
                  <a:txBody>
                    <a:bodyPr/>
                    <a:lstStyle/>
                    <a:p>
                      <a:r>
                        <a:rPr lang="fr-FR" sz="1400" dirty="0"/>
                        <a:t>Employer les notions et le lexique acquis en histoire à bon escient</a:t>
                      </a:r>
                    </a:p>
                    <a:p>
                      <a:r>
                        <a:rPr lang="fr-FR" sz="1400" dirty="0"/>
                        <a:t>S’approprier un questionnement historique</a:t>
                      </a:r>
                    </a:p>
                  </a:txBody>
                  <a:tcPr marL="68580" marR="68580" marT="34290" marB="34290"/>
                </a:tc>
                <a:extLst>
                  <a:ext uri="{0D108BD9-81ED-4DB2-BD59-A6C34878D82A}">
                    <a16:rowId xmlns:a16="http://schemas.microsoft.com/office/drawing/2014/main" val="10002"/>
                  </a:ext>
                </a:extLst>
              </a:tr>
              <a:tr h="480060">
                <a:tc>
                  <a:txBody>
                    <a:bodyPr/>
                    <a:lstStyle/>
                    <a:p>
                      <a:r>
                        <a:rPr lang="fr-FR" sz="1400" dirty="0"/>
                        <a:t>Certains dénoncent la violence  :</a:t>
                      </a:r>
                    </a:p>
                  </a:txBody>
                  <a:tcPr marL="68580" marR="68580" marT="34290" marB="34290"/>
                </a:tc>
                <a:tc>
                  <a:txBody>
                    <a:bodyPr/>
                    <a:lstStyle/>
                    <a:p>
                      <a:r>
                        <a:rPr lang="fr-FR" sz="1400" dirty="0"/>
                        <a:t>Construire et vérifier des hypothèses sur une situation historique</a:t>
                      </a:r>
                    </a:p>
                  </a:txBody>
                  <a:tcPr marL="68580" marR="68580" marT="34290" marB="34290"/>
                </a:tc>
                <a:extLst>
                  <a:ext uri="{0D108BD9-81ED-4DB2-BD59-A6C34878D82A}">
                    <a16:rowId xmlns:a16="http://schemas.microsoft.com/office/drawing/2014/main" val="10003"/>
                  </a:ext>
                </a:extLst>
              </a:tr>
              <a:tr h="480060">
                <a:tc>
                  <a:txBody>
                    <a:bodyPr/>
                    <a:lstStyle/>
                    <a:p>
                      <a:r>
                        <a:rPr lang="fr-FR" sz="1400" dirty="0"/>
                        <a:t>PPO : Bartolomé de Las Casas et la controverse de Valladolid</a:t>
                      </a:r>
                    </a:p>
                  </a:txBody>
                  <a:tcPr marL="68580" marR="68580" marT="34290" marB="34290"/>
                </a:tc>
                <a:tc>
                  <a:txBody>
                    <a:bodyPr/>
                    <a:lstStyle/>
                    <a:p>
                      <a:r>
                        <a:rPr lang="fr-FR" sz="1400" dirty="0"/>
                        <a:t>Mettre un évènement ou une figure en perspective</a:t>
                      </a:r>
                    </a:p>
                  </a:txBody>
                  <a:tcPr marL="68580" marR="68580" marT="34290" marB="34290"/>
                </a:tc>
                <a:extLst>
                  <a:ext uri="{0D108BD9-81ED-4DB2-BD59-A6C34878D82A}">
                    <a16:rowId xmlns:a16="http://schemas.microsoft.com/office/drawing/2014/main" val="10004"/>
                  </a:ext>
                </a:extLst>
              </a:tr>
              <a:tr h="480060">
                <a:tc>
                  <a:txBody>
                    <a:bodyPr/>
                    <a:lstStyle/>
                    <a:p>
                      <a:endParaRPr lang="fr-FR" sz="1400"/>
                    </a:p>
                  </a:txBody>
                  <a:tcPr marL="68580" marR="68580" marT="34290" marB="34290"/>
                </a:tc>
                <a:tc>
                  <a:txBody>
                    <a:bodyPr/>
                    <a:lstStyle/>
                    <a:p>
                      <a:r>
                        <a:rPr lang="fr-FR" sz="1400" dirty="0"/>
                        <a:t>Procéder à l’analyse critique d’un document selon une approche historique</a:t>
                      </a:r>
                    </a:p>
                  </a:txBody>
                  <a:tcPr marL="68580" marR="68580" marT="34290" marB="34290"/>
                </a:tc>
                <a:extLst>
                  <a:ext uri="{0D108BD9-81ED-4DB2-BD59-A6C34878D82A}">
                    <a16:rowId xmlns:a16="http://schemas.microsoft.com/office/drawing/2014/main" val="10005"/>
                  </a:ext>
                </a:extLst>
              </a:tr>
              <a:tr h="278130">
                <a:tc>
                  <a:txBody>
                    <a:bodyPr/>
                    <a:lstStyle/>
                    <a:p>
                      <a:endParaRPr lang="fr-FR" sz="1400"/>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278130">
                <a:tc>
                  <a:txBody>
                    <a:bodyPr/>
                    <a:lstStyle/>
                    <a:p>
                      <a:endParaRPr lang="fr-FR" sz="140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702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4204" y="1107831"/>
            <a:ext cx="3717300" cy="300082"/>
          </a:xfrm>
          <a:prstGeom prst="rect">
            <a:avLst/>
          </a:prstGeom>
          <a:noFill/>
        </p:spPr>
        <p:txBody>
          <a:bodyPr wrap="none" rtlCol="0">
            <a:spAutoFit/>
          </a:bodyPr>
          <a:lstStyle/>
          <a:p>
            <a:r>
              <a:rPr lang="fr-FR" sz="1350" dirty="0">
                <a:solidFill>
                  <a:srgbClr val="FF0000"/>
                </a:solidFill>
              </a:rPr>
              <a:t>Temps 1 : Economie sucrière au Brésil et esclavage</a:t>
            </a:r>
          </a:p>
        </p:txBody>
      </p:sp>
      <p:sp>
        <p:nvSpPr>
          <p:cNvPr id="5" name="ZoneTexte 4"/>
          <p:cNvSpPr txBox="1"/>
          <p:nvPr/>
        </p:nvSpPr>
        <p:spPr>
          <a:xfrm>
            <a:off x="395654" y="1912327"/>
            <a:ext cx="3856440" cy="715581"/>
          </a:xfrm>
          <a:prstGeom prst="rect">
            <a:avLst/>
          </a:prstGeom>
          <a:noFill/>
        </p:spPr>
        <p:txBody>
          <a:bodyPr wrap="none" rtlCol="0">
            <a:spAutoFit/>
          </a:bodyPr>
          <a:lstStyle/>
          <a:p>
            <a:r>
              <a:rPr lang="fr-FR" sz="1350" dirty="0"/>
              <a:t>1474 : Traite entre Afrique et Sao Tomé</a:t>
            </a:r>
          </a:p>
          <a:p>
            <a:r>
              <a:rPr lang="fr-FR" sz="1350" dirty="0"/>
              <a:t>1500 : Découverte du Brésil par le Portugais Cabral</a:t>
            </a:r>
          </a:p>
          <a:p>
            <a:r>
              <a:rPr lang="fr-FR" sz="1350" dirty="0"/>
              <a:t>1532 : Première traversée transatlantique d’esclaves</a:t>
            </a:r>
          </a:p>
        </p:txBody>
      </p:sp>
      <p:sp>
        <p:nvSpPr>
          <p:cNvPr id="6" name="ZoneTexte 5"/>
          <p:cNvSpPr txBox="1"/>
          <p:nvPr/>
        </p:nvSpPr>
        <p:spPr>
          <a:xfrm>
            <a:off x="382466" y="3112477"/>
            <a:ext cx="5117683" cy="300082"/>
          </a:xfrm>
          <a:prstGeom prst="rect">
            <a:avLst/>
          </a:prstGeom>
          <a:noFill/>
        </p:spPr>
        <p:txBody>
          <a:bodyPr wrap="none" rtlCol="0">
            <a:spAutoFit/>
          </a:bodyPr>
          <a:lstStyle/>
          <a:p>
            <a:r>
              <a:rPr lang="fr-FR" sz="1350" dirty="0"/>
              <a:t>Un texte d’historien : Bartolomé </a:t>
            </a:r>
            <a:r>
              <a:rPr lang="fr-FR" sz="1350" dirty="0" err="1"/>
              <a:t>Bennassar</a:t>
            </a:r>
            <a:r>
              <a:rPr lang="fr-FR" sz="1350" dirty="0"/>
              <a:t>, revue l’Histoire, avril 2014</a:t>
            </a:r>
          </a:p>
        </p:txBody>
      </p:sp>
      <p:sp>
        <p:nvSpPr>
          <p:cNvPr id="7" name="ZoneTexte 6"/>
          <p:cNvSpPr txBox="1"/>
          <p:nvPr/>
        </p:nvSpPr>
        <p:spPr>
          <a:xfrm>
            <a:off x="487973" y="3626827"/>
            <a:ext cx="6565836" cy="1546577"/>
          </a:xfrm>
          <a:prstGeom prst="rect">
            <a:avLst/>
          </a:prstGeom>
          <a:noFill/>
        </p:spPr>
        <p:txBody>
          <a:bodyPr wrap="none" rtlCol="0">
            <a:spAutoFit/>
          </a:bodyPr>
          <a:lstStyle/>
          <a:p>
            <a:r>
              <a:rPr lang="fr-FR" sz="1350" dirty="0"/>
              <a:t>« Pour favoriser l’économie sucrière, les Portugais ont besoin de main-d’œuvre pour les </a:t>
            </a:r>
          </a:p>
          <a:p>
            <a:r>
              <a:rPr lang="fr-FR" sz="1350" dirty="0"/>
              <a:t> tâches pénibles. Ils se les procuraient en achetant des indiens captifs d’ethnies rivales</a:t>
            </a:r>
          </a:p>
          <a:p>
            <a:r>
              <a:rPr lang="fr-FR" sz="1350" dirty="0"/>
              <a:t> destinés en principes aux rituels</a:t>
            </a:r>
            <a:r>
              <a:rPr lang="mr-IN" sz="1350" dirty="0"/>
              <a:t>…</a:t>
            </a:r>
            <a:r>
              <a:rPr lang="fr-FR" sz="1350" dirty="0"/>
              <a:t> Mais les Indiens apprirent à se défendre... Dés le XVII° </a:t>
            </a:r>
          </a:p>
          <a:p>
            <a:r>
              <a:rPr lang="fr-FR" sz="1350" dirty="0"/>
              <a:t> siècle les Portugais ont recours à l’importation d’esclaves noirs africains. Ce commerce </a:t>
            </a:r>
          </a:p>
          <a:p>
            <a:r>
              <a:rPr lang="fr-FR" sz="1350" dirty="0"/>
              <a:t> présentait un avantage économique évident, la possibilité d’organiser un commerce </a:t>
            </a:r>
          </a:p>
          <a:p>
            <a:r>
              <a:rPr lang="fr-FR" sz="1350" dirty="0"/>
              <a:t> triangulaire ente Portugal, Afrique et Brésil : pacotilles et armes du Portugal vers l’Afrique, </a:t>
            </a:r>
          </a:p>
          <a:p>
            <a:r>
              <a:rPr lang="fr-FR" sz="1350" dirty="0"/>
              <a:t> esclaves de l’Afrique au Brésil ; sucre et bois du Brésil vers le Portugal ou l’Europe. »</a:t>
            </a:r>
          </a:p>
        </p:txBody>
      </p:sp>
      <p:sp>
        <p:nvSpPr>
          <p:cNvPr id="2" name="ZoneTexte 1"/>
          <p:cNvSpPr txBox="1"/>
          <p:nvPr/>
        </p:nvSpPr>
        <p:spPr>
          <a:xfrm>
            <a:off x="5400676" y="1962150"/>
            <a:ext cx="2019655" cy="300082"/>
          </a:xfrm>
          <a:prstGeom prst="rect">
            <a:avLst/>
          </a:prstGeom>
          <a:noFill/>
        </p:spPr>
        <p:txBody>
          <a:bodyPr wrap="none" rtlCol="0">
            <a:spAutoFit/>
          </a:bodyPr>
          <a:lstStyle/>
          <a:p>
            <a:r>
              <a:rPr lang="fr-FR" sz="1350" dirty="0">
                <a:solidFill>
                  <a:srgbClr val="FF0000"/>
                </a:solidFill>
              </a:rPr>
              <a:t>Etude de deux documents</a:t>
            </a:r>
          </a:p>
        </p:txBody>
      </p:sp>
    </p:spTree>
    <p:extLst>
      <p:ext uri="{BB962C8B-B14F-4D97-AF65-F5344CB8AC3E}">
        <p14:creationId xmlns:p14="http://schemas.microsoft.com/office/powerpoint/2010/main" val="14017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4717" y="1359055"/>
            <a:ext cx="6442085" cy="300082"/>
          </a:xfrm>
          <a:prstGeom prst="rect">
            <a:avLst/>
          </a:prstGeom>
          <a:noFill/>
        </p:spPr>
        <p:txBody>
          <a:bodyPr wrap="none" rtlCol="0">
            <a:spAutoFit/>
          </a:bodyPr>
          <a:lstStyle/>
          <a:p>
            <a:r>
              <a:rPr lang="fr-FR" sz="1350" dirty="0">
                <a:solidFill>
                  <a:srgbClr val="FF0000"/>
                </a:solidFill>
              </a:rPr>
              <a:t>Temps 2-  Récit de enseignant sur  esclavage et le devenir des populations des Amériqu</a:t>
            </a:r>
            <a:r>
              <a:rPr lang="fr-FR" sz="1350" dirty="0"/>
              <a:t>es</a:t>
            </a:r>
          </a:p>
        </p:txBody>
      </p:sp>
      <p:sp>
        <p:nvSpPr>
          <p:cNvPr id="5" name="ZoneTexte 4"/>
          <p:cNvSpPr txBox="1"/>
          <p:nvPr/>
        </p:nvSpPr>
        <p:spPr>
          <a:xfrm>
            <a:off x="970156" y="2847742"/>
            <a:ext cx="2335383" cy="300082"/>
          </a:xfrm>
          <a:prstGeom prst="rect">
            <a:avLst/>
          </a:prstGeom>
          <a:noFill/>
        </p:spPr>
        <p:txBody>
          <a:bodyPr wrap="none" rtlCol="0">
            <a:spAutoFit/>
          </a:bodyPr>
          <a:lstStyle/>
          <a:p>
            <a:r>
              <a:rPr lang="fr-FR" sz="1350" dirty="0"/>
              <a:t>Ecoute active et prise de notes</a:t>
            </a:r>
          </a:p>
        </p:txBody>
      </p:sp>
      <p:sp>
        <p:nvSpPr>
          <p:cNvPr id="6" name="ZoneTexte 5"/>
          <p:cNvSpPr txBox="1"/>
          <p:nvPr/>
        </p:nvSpPr>
        <p:spPr>
          <a:xfrm>
            <a:off x="3161371" y="4085529"/>
            <a:ext cx="5761004" cy="507831"/>
          </a:xfrm>
          <a:prstGeom prst="rect">
            <a:avLst/>
          </a:prstGeom>
          <a:noFill/>
        </p:spPr>
        <p:txBody>
          <a:bodyPr wrap="square" rtlCol="0">
            <a:spAutoFit/>
          </a:bodyPr>
          <a:lstStyle/>
          <a:p>
            <a:r>
              <a:rPr lang="fr-FR" sz="1350" dirty="0"/>
              <a:t>Evaluation formative sous forme d’un travail à la maison :</a:t>
            </a:r>
          </a:p>
          <a:p>
            <a:r>
              <a:rPr lang="fr-FR" sz="1350" dirty="0"/>
              <a:t>Réaliser un schéma fléché</a:t>
            </a:r>
          </a:p>
        </p:txBody>
      </p:sp>
      <p:sp>
        <p:nvSpPr>
          <p:cNvPr id="2" name="ZoneTexte 1"/>
          <p:cNvSpPr txBox="1"/>
          <p:nvPr/>
        </p:nvSpPr>
        <p:spPr>
          <a:xfrm>
            <a:off x="1973766" y="2228850"/>
            <a:ext cx="3931782" cy="300082"/>
          </a:xfrm>
          <a:prstGeom prst="rect">
            <a:avLst/>
          </a:prstGeom>
          <a:noFill/>
        </p:spPr>
        <p:txBody>
          <a:bodyPr wrap="none" rtlCol="0">
            <a:spAutoFit/>
          </a:bodyPr>
          <a:lstStyle/>
          <a:p>
            <a:r>
              <a:rPr lang="fr-FR" sz="1350" dirty="0"/>
              <a:t>Réalisation capsule et/ou  PowerPoint par enseignant</a:t>
            </a:r>
          </a:p>
        </p:txBody>
      </p:sp>
    </p:spTree>
    <p:extLst>
      <p:ext uri="{BB962C8B-B14F-4D97-AF65-F5344CB8AC3E}">
        <p14:creationId xmlns:p14="http://schemas.microsoft.com/office/powerpoint/2010/main" val="6911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67" y="1633287"/>
            <a:ext cx="5715109" cy="2710113"/>
          </a:xfrm>
          <a:prstGeom prst="rect">
            <a:avLst/>
          </a:prstGeom>
        </p:spPr>
      </p:pic>
      <p:sp>
        <p:nvSpPr>
          <p:cNvPr id="3" name="ZoneTexte 2"/>
          <p:cNvSpPr txBox="1"/>
          <p:nvPr/>
        </p:nvSpPr>
        <p:spPr>
          <a:xfrm>
            <a:off x="649705" y="4935955"/>
            <a:ext cx="3413114" cy="300082"/>
          </a:xfrm>
          <a:prstGeom prst="rect">
            <a:avLst/>
          </a:prstGeom>
          <a:noFill/>
        </p:spPr>
        <p:txBody>
          <a:bodyPr wrap="none" rtlCol="0">
            <a:spAutoFit/>
          </a:bodyPr>
          <a:lstStyle/>
          <a:p>
            <a:r>
              <a:rPr lang="fr-FR" sz="1350" dirty="0"/>
              <a:t>A quelles activités les </a:t>
            </a:r>
            <a:r>
              <a:rPr lang="fr-FR" sz="1350" dirty="0" err="1"/>
              <a:t>Mexica</a:t>
            </a:r>
            <a:r>
              <a:rPr lang="fr-FR" sz="1350" dirty="0"/>
              <a:t> sont-ils soumis ?</a:t>
            </a:r>
          </a:p>
        </p:txBody>
      </p:sp>
    </p:spTree>
    <p:extLst>
      <p:ext uri="{BB962C8B-B14F-4D97-AF65-F5344CB8AC3E}">
        <p14:creationId xmlns:p14="http://schemas.microsoft.com/office/powerpoint/2010/main" val="119183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18861" y="1120044"/>
            <a:ext cx="4162839" cy="3490057"/>
          </a:xfrm>
          <a:prstGeom prst="rect">
            <a:avLst/>
          </a:prstGeom>
        </p:spPr>
      </p:pic>
      <p:sp>
        <p:nvSpPr>
          <p:cNvPr id="3" name="ZoneTexte 2"/>
          <p:cNvSpPr txBox="1"/>
          <p:nvPr/>
        </p:nvSpPr>
        <p:spPr>
          <a:xfrm>
            <a:off x="655983" y="5150954"/>
            <a:ext cx="4877425" cy="300082"/>
          </a:xfrm>
          <a:prstGeom prst="rect">
            <a:avLst/>
          </a:prstGeom>
          <a:noFill/>
        </p:spPr>
        <p:txBody>
          <a:bodyPr wrap="none" rtlCol="0">
            <a:spAutoFit/>
          </a:bodyPr>
          <a:lstStyle/>
          <a:p>
            <a:r>
              <a:rPr lang="fr-FR" sz="1350" dirty="0"/>
              <a:t>Gravure de Théodore de Bry, le travail forcé des Indiens, 1592, BNF</a:t>
            </a:r>
          </a:p>
        </p:txBody>
      </p:sp>
      <p:sp>
        <p:nvSpPr>
          <p:cNvPr id="4" name="ZoneTexte 3"/>
          <p:cNvSpPr txBox="1"/>
          <p:nvPr/>
        </p:nvSpPr>
        <p:spPr>
          <a:xfrm>
            <a:off x="6321287" y="1602685"/>
            <a:ext cx="2534796" cy="923330"/>
          </a:xfrm>
          <a:prstGeom prst="rect">
            <a:avLst/>
          </a:prstGeom>
          <a:noFill/>
        </p:spPr>
        <p:txBody>
          <a:bodyPr wrap="none" rtlCol="0">
            <a:spAutoFit/>
          </a:bodyPr>
          <a:lstStyle/>
          <a:p>
            <a:r>
              <a:rPr lang="fr-FR" sz="1350" dirty="0"/>
              <a:t>Expliquez comment les Espagnols</a:t>
            </a:r>
          </a:p>
          <a:p>
            <a:r>
              <a:rPr lang="fr-FR" sz="1350" dirty="0"/>
              <a:t> mettent en  valeur leurs colonies</a:t>
            </a:r>
          </a:p>
          <a:p>
            <a:r>
              <a:rPr lang="fr-FR" sz="1350" dirty="0"/>
              <a:t> et dans quelles  conditions les </a:t>
            </a:r>
          </a:p>
          <a:p>
            <a:r>
              <a:rPr lang="fr-FR" sz="1350" dirty="0"/>
              <a:t>Indiens sont maintenus.</a:t>
            </a:r>
          </a:p>
        </p:txBody>
      </p:sp>
    </p:spTree>
    <p:extLst>
      <p:ext uri="{BB962C8B-B14F-4D97-AF65-F5344CB8AC3E}">
        <p14:creationId xmlns:p14="http://schemas.microsoft.com/office/powerpoint/2010/main" val="121575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44095" y="545086"/>
            <a:ext cx="3926641" cy="4881770"/>
          </a:xfrm>
          <a:prstGeom prst="rect">
            <a:avLst/>
          </a:prstGeom>
        </p:spPr>
      </p:pic>
      <p:sp>
        <p:nvSpPr>
          <p:cNvPr id="3" name="ZoneTexte 2"/>
          <p:cNvSpPr txBox="1"/>
          <p:nvPr/>
        </p:nvSpPr>
        <p:spPr>
          <a:xfrm>
            <a:off x="6112566" y="1483415"/>
            <a:ext cx="2101857" cy="300082"/>
          </a:xfrm>
          <a:prstGeom prst="rect">
            <a:avLst/>
          </a:prstGeom>
          <a:noFill/>
        </p:spPr>
        <p:txBody>
          <a:bodyPr wrap="none" rtlCol="0">
            <a:spAutoFit/>
          </a:bodyPr>
          <a:lstStyle/>
          <a:p>
            <a:r>
              <a:rPr lang="fr-FR" sz="1350" dirty="0"/>
              <a:t>Codex florentin, 1540-1585</a:t>
            </a:r>
          </a:p>
        </p:txBody>
      </p:sp>
      <p:sp>
        <p:nvSpPr>
          <p:cNvPr id="4" name="ZoneTexte 3"/>
          <p:cNvSpPr txBox="1"/>
          <p:nvPr/>
        </p:nvSpPr>
        <p:spPr>
          <a:xfrm>
            <a:off x="954157" y="5300041"/>
            <a:ext cx="5365571" cy="300082"/>
          </a:xfrm>
          <a:prstGeom prst="rect">
            <a:avLst/>
          </a:prstGeom>
          <a:noFill/>
        </p:spPr>
        <p:txBody>
          <a:bodyPr wrap="none" rtlCol="0">
            <a:spAutoFit/>
          </a:bodyPr>
          <a:lstStyle/>
          <a:p>
            <a:r>
              <a:rPr lang="fr-FR" sz="1350" dirty="0"/>
              <a:t>Les Aztèques victimes du choc microbien : Aztèques mourant de la variole</a:t>
            </a:r>
          </a:p>
        </p:txBody>
      </p:sp>
      <p:sp>
        <p:nvSpPr>
          <p:cNvPr id="5" name="ZoneTexte 4"/>
          <p:cNvSpPr txBox="1"/>
          <p:nvPr/>
        </p:nvSpPr>
        <p:spPr>
          <a:xfrm>
            <a:off x="6023113" y="2944468"/>
            <a:ext cx="2945037" cy="1754326"/>
          </a:xfrm>
          <a:prstGeom prst="rect">
            <a:avLst/>
          </a:prstGeom>
          <a:noFill/>
        </p:spPr>
        <p:txBody>
          <a:bodyPr wrap="none" rtlCol="0">
            <a:spAutoFit/>
          </a:bodyPr>
          <a:lstStyle/>
          <a:p>
            <a:r>
              <a:rPr lang="fr-FR" sz="1350" dirty="0">
                <a:latin typeface="Arial" charset="0"/>
                <a:ea typeface="Arial" charset="0"/>
                <a:cs typeface="Arial" charset="0"/>
              </a:rPr>
              <a:t>des maladies bénignes pour les </a:t>
            </a:r>
          </a:p>
          <a:p>
            <a:r>
              <a:rPr lang="fr-FR" sz="1350" dirty="0">
                <a:latin typeface="Arial" charset="0"/>
                <a:ea typeface="Arial" charset="0"/>
                <a:cs typeface="Arial" charset="0"/>
              </a:rPr>
              <a:t>Européens sont amenées avec eux </a:t>
            </a:r>
          </a:p>
          <a:p>
            <a:r>
              <a:rPr lang="fr-FR" sz="1350" dirty="0">
                <a:latin typeface="Arial" charset="0"/>
                <a:ea typeface="Arial" charset="0"/>
                <a:cs typeface="Arial" charset="0"/>
              </a:rPr>
              <a:t>en Amérique où elles frappent des </a:t>
            </a:r>
          </a:p>
          <a:p>
            <a:r>
              <a:rPr lang="fr-FR" sz="1350" dirty="0">
                <a:latin typeface="Arial" charset="0"/>
                <a:ea typeface="Arial" charset="0"/>
                <a:cs typeface="Arial" charset="0"/>
              </a:rPr>
              <a:t>populations non immunisées de</a:t>
            </a:r>
          </a:p>
          <a:p>
            <a:r>
              <a:rPr lang="fr-FR" sz="1350" dirty="0">
                <a:latin typeface="Arial" charset="0"/>
                <a:ea typeface="Arial" charset="0"/>
                <a:cs typeface="Arial" charset="0"/>
              </a:rPr>
              <a:t> manière terrible. Ainsi, la varicelle,</a:t>
            </a:r>
          </a:p>
          <a:p>
            <a:r>
              <a:rPr lang="fr-FR" sz="1350" dirty="0">
                <a:latin typeface="Arial" charset="0"/>
                <a:ea typeface="Arial" charset="0"/>
                <a:cs typeface="Arial" charset="0"/>
              </a:rPr>
              <a:t> la rougeole, la grippe ou la </a:t>
            </a:r>
          </a:p>
          <a:p>
            <a:r>
              <a:rPr lang="fr-FR" sz="1350" dirty="0">
                <a:latin typeface="Arial" charset="0"/>
                <a:ea typeface="Arial" charset="0"/>
                <a:cs typeface="Arial" charset="0"/>
              </a:rPr>
              <a:t>coqueluche font des ravages</a:t>
            </a:r>
            <a:r>
              <a:rPr lang="fr-FR" sz="1350" dirty="0"/>
              <a:t>.</a:t>
            </a:r>
            <a:br>
              <a:rPr lang="fr-FR" sz="1350" dirty="0"/>
            </a:br>
            <a:endParaRPr lang="fr-FR" sz="1350" dirty="0"/>
          </a:p>
        </p:txBody>
      </p:sp>
    </p:spTree>
    <p:extLst>
      <p:ext uri="{BB962C8B-B14F-4D97-AF65-F5344CB8AC3E}">
        <p14:creationId xmlns:p14="http://schemas.microsoft.com/office/powerpoint/2010/main" val="370694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361427"/>
            <a:ext cx="7436804" cy="3763023"/>
          </a:xfrm>
          <a:prstGeom prst="rect">
            <a:avLst/>
          </a:prstGeom>
        </p:spPr>
      </p:pic>
      <p:sp>
        <p:nvSpPr>
          <p:cNvPr id="3" name="ZoneTexte 2"/>
          <p:cNvSpPr txBox="1"/>
          <p:nvPr/>
        </p:nvSpPr>
        <p:spPr>
          <a:xfrm>
            <a:off x="250581" y="1015511"/>
            <a:ext cx="2606804" cy="300082"/>
          </a:xfrm>
          <a:prstGeom prst="rect">
            <a:avLst/>
          </a:prstGeom>
          <a:noFill/>
        </p:spPr>
        <p:txBody>
          <a:bodyPr wrap="none" rtlCol="0">
            <a:spAutoFit/>
          </a:bodyPr>
          <a:lstStyle/>
          <a:p>
            <a:r>
              <a:rPr lang="fr-FR" sz="1350" dirty="0"/>
              <a:t>Schéma possible réalisé par élèves</a:t>
            </a:r>
          </a:p>
        </p:txBody>
      </p:sp>
    </p:spTree>
    <p:extLst>
      <p:ext uri="{BB962C8B-B14F-4D97-AF65-F5344CB8AC3E}">
        <p14:creationId xmlns:p14="http://schemas.microsoft.com/office/powerpoint/2010/main" val="407927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7990" y="1325601"/>
            <a:ext cx="2981714" cy="300082"/>
          </a:xfrm>
          <a:prstGeom prst="rect">
            <a:avLst/>
          </a:prstGeom>
          <a:noFill/>
        </p:spPr>
        <p:txBody>
          <a:bodyPr wrap="none" rtlCol="0">
            <a:spAutoFit/>
          </a:bodyPr>
          <a:lstStyle/>
          <a:p>
            <a:r>
              <a:rPr lang="fr-FR" sz="1350" dirty="0">
                <a:solidFill>
                  <a:srgbClr val="FF0000"/>
                </a:solidFill>
              </a:rPr>
              <a:t>Temps 3- La dénonciation de la violence</a:t>
            </a:r>
          </a:p>
        </p:txBody>
      </p:sp>
      <p:sp>
        <p:nvSpPr>
          <p:cNvPr id="3" name="ZoneTexte 2"/>
          <p:cNvSpPr txBox="1"/>
          <p:nvPr/>
        </p:nvSpPr>
        <p:spPr>
          <a:xfrm>
            <a:off x="4265342" y="1526324"/>
            <a:ext cx="3469219" cy="507831"/>
          </a:xfrm>
          <a:prstGeom prst="rect">
            <a:avLst/>
          </a:prstGeom>
          <a:noFill/>
        </p:spPr>
        <p:txBody>
          <a:bodyPr wrap="none" rtlCol="0">
            <a:spAutoFit/>
          </a:bodyPr>
          <a:lstStyle/>
          <a:p>
            <a:r>
              <a:rPr lang="fr-FR" sz="1350" dirty="0"/>
              <a:t>PPO : Bartolomé de Las Casas et la controverse</a:t>
            </a:r>
          </a:p>
          <a:p>
            <a:r>
              <a:rPr lang="fr-FR" sz="1350" dirty="0"/>
              <a:t> de Valladolid</a:t>
            </a:r>
          </a:p>
        </p:txBody>
      </p:sp>
      <p:sp>
        <p:nvSpPr>
          <p:cNvPr id="4" name="ZoneTexte 3"/>
          <p:cNvSpPr txBox="1"/>
          <p:nvPr/>
        </p:nvSpPr>
        <p:spPr>
          <a:xfrm>
            <a:off x="535259" y="2396119"/>
            <a:ext cx="2651320" cy="507831"/>
          </a:xfrm>
          <a:prstGeom prst="rect">
            <a:avLst/>
          </a:prstGeom>
          <a:noFill/>
        </p:spPr>
        <p:txBody>
          <a:bodyPr wrap="square" rtlCol="0">
            <a:spAutoFit/>
          </a:bodyPr>
          <a:lstStyle/>
          <a:p>
            <a:r>
              <a:rPr lang="fr-FR" sz="1350" dirty="0"/>
              <a:t>Visionnage extraits téléfilm de Jean Daniel </a:t>
            </a:r>
            <a:r>
              <a:rPr lang="fr-FR" sz="1350" dirty="0" err="1"/>
              <a:t>Verhaeghe</a:t>
            </a:r>
            <a:r>
              <a:rPr lang="fr-FR" sz="1350" dirty="0"/>
              <a:t> ; 1992</a:t>
            </a:r>
          </a:p>
        </p:txBody>
      </p:sp>
      <p:sp>
        <p:nvSpPr>
          <p:cNvPr id="5" name="ZoneTexte 4"/>
          <p:cNvSpPr txBox="1"/>
          <p:nvPr/>
        </p:nvSpPr>
        <p:spPr>
          <a:xfrm>
            <a:off x="535259" y="3015011"/>
            <a:ext cx="2853705" cy="300082"/>
          </a:xfrm>
          <a:prstGeom prst="rect">
            <a:avLst/>
          </a:prstGeom>
          <a:noFill/>
        </p:spPr>
        <p:txBody>
          <a:bodyPr wrap="square" rtlCol="0">
            <a:spAutoFit/>
          </a:bodyPr>
          <a:lstStyle/>
          <a:p>
            <a:r>
              <a:rPr lang="fr-FR" sz="1350" dirty="0"/>
              <a:t>Ecoute active et prise de notes</a:t>
            </a:r>
          </a:p>
        </p:txBody>
      </p:sp>
      <p:sp>
        <p:nvSpPr>
          <p:cNvPr id="6" name="ZoneTexte 5"/>
          <p:cNvSpPr txBox="1"/>
          <p:nvPr/>
        </p:nvSpPr>
        <p:spPr>
          <a:xfrm>
            <a:off x="535259" y="3633904"/>
            <a:ext cx="2427794" cy="300082"/>
          </a:xfrm>
          <a:prstGeom prst="rect">
            <a:avLst/>
          </a:prstGeom>
          <a:noFill/>
        </p:spPr>
        <p:txBody>
          <a:bodyPr wrap="square" rtlCol="0">
            <a:spAutoFit/>
          </a:bodyPr>
          <a:lstStyle/>
          <a:p>
            <a:r>
              <a:rPr lang="fr-FR" sz="1350" dirty="0"/>
              <a:t>Répondre à une consigne</a:t>
            </a:r>
          </a:p>
        </p:txBody>
      </p:sp>
      <p:sp>
        <p:nvSpPr>
          <p:cNvPr id="7" name="ZoneTexte 6"/>
          <p:cNvSpPr txBox="1"/>
          <p:nvPr/>
        </p:nvSpPr>
        <p:spPr>
          <a:xfrm>
            <a:off x="2843562" y="4386612"/>
            <a:ext cx="4331379" cy="507831"/>
          </a:xfrm>
          <a:prstGeom prst="rect">
            <a:avLst/>
          </a:prstGeom>
          <a:noFill/>
        </p:spPr>
        <p:txBody>
          <a:bodyPr wrap="none" rtlCol="0">
            <a:spAutoFit/>
          </a:bodyPr>
          <a:lstStyle/>
          <a:p>
            <a:r>
              <a:rPr lang="fr-FR" sz="1350" dirty="0"/>
              <a:t>Mettre en place une différenciation</a:t>
            </a:r>
          </a:p>
          <a:p>
            <a:r>
              <a:rPr lang="fr-FR" sz="1350" dirty="0"/>
              <a:t>Et/ou laisser aux élèves la possibilité de choisir un parcours</a:t>
            </a:r>
          </a:p>
        </p:txBody>
      </p:sp>
    </p:spTree>
    <p:extLst>
      <p:ext uri="{BB962C8B-B14F-4D97-AF65-F5344CB8AC3E}">
        <p14:creationId xmlns:p14="http://schemas.microsoft.com/office/powerpoint/2010/main" val="44175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8671" y="1858149"/>
            <a:ext cx="5449330" cy="2169825"/>
          </a:xfrm>
          <a:prstGeom prst="rect">
            <a:avLst/>
          </a:prstGeom>
        </p:spPr>
        <p:txBody>
          <a:bodyPr wrap="square">
            <a:spAutoFit/>
          </a:bodyPr>
          <a:lstStyle/>
          <a:p>
            <a:r>
              <a:rPr lang="fr-FR" sz="1350" dirty="0">
                <a:latin typeface="DynaGroteskL" charset="0"/>
              </a:rPr>
              <a:t>– http://www.memo.fr/</a:t>
            </a:r>
            <a:r>
              <a:rPr lang="fr-FR" sz="1350" dirty="0" err="1">
                <a:latin typeface="DynaGroteskL" charset="0"/>
              </a:rPr>
              <a:t>dossier.asp?ID</a:t>
            </a:r>
            <a:r>
              <a:rPr lang="fr-FR" sz="1350" dirty="0">
                <a:latin typeface="DynaGroteskL" charset="0"/>
              </a:rPr>
              <a:t>=56 : une carte animée en flash des grandes découvertes et des liens vers d’autres sites inter- net (pour des cartes notamment).</a:t>
            </a:r>
            <a:br>
              <a:rPr lang="fr-FR" sz="1350" dirty="0">
                <a:latin typeface="DynaGroteskL" charset="0"/>
              </a:rPr>
            </a:br>
            <a:r>
              <a:rPr lang="fr-FR" sz="1350" dirty="0">
                <a:latin typeface="DynaGroteskL" charset="0"/>
              </a:rPr>
              <a:t>– http://</a:t>
            </a:r>
            <a:r>
              <a:rPr lang="fr-FR" sz="1350" dirty="0" err="1">
                <a:latin typeface="DynaGroteskL" charset="0"/>
              </a:rPr>
              <a:t>www.lesite.tv</a:t>
            </a:r>
            <a:r>
              <a:rPr lang="fr-FR" sz="1350" dirty="0">
                <a:latin typeface="DynaGroteskL" charset="0"/>
              </a:rPr>
              <a:t>/</a:t>
            </a:r>
            <a:r>
              <a:rPr lang="fr-FR" sz="1350" dirty="0" err="1">
                <a:latin typeface="DynaGroteskL" charset="0"/>
              </a:rPr>
              <a:t>videotheque</a:t>
            </a:r>
            <a:r>
              <a:rPr lang="fr-FR" sz="1350" dirty="0">
                <a:latin typeface="DynaGroteskL" charset="0"/>
              </a:rPr>
              <a:t>/0827.0000.00-les-grandes- decouvertes-xveme-xvieme-siecles: sur le site TV, une collection de cinq vidéos très claires de moins de 5 minutes présentant aussi bien les raisons des grandes   </a:t>
            </a:r>
            <a:r>
              <a:rPr lang="fr-FR" sz="1350" dirty="0" err="1">
                <a:latin typeface="DynaGroteskL" charset="0"/>
              </a:rPr>
              <a:t>découvertes</a:t>
            </a:r>
            <a:r>
              <a:rPr lang="fr-FR" sz="1350" dirty="0">
                <a:latin typeface="DynaGroteskL" charset="0"/>
              </a:rPr>
              <a:t> que la caravelle ou les conséquences de ces voyages.</a:t>
            </a:r>
            <a:br>
              <a:rPr lang="fr-FR" sz="1350" dirty="0">
                <a:latin typeface="DynaGroteskL" charset="0"/>
              </a:rPr>
            </a:br>
            <a:r>
              <a:rPr lang="fr-FR" sz="1350" dirty="0">
                <a:latin typeface="DynaGroteskL" charset="0"/>
              </a:rPr>
              <a:t>– http://</a:t>
            </a:r>
            <a:r>
              <a:rPr lang="fr-FR" sz="1350" dirty="0" err="1">
                <a:latin typeface="DynaGroteskL" charset="0"/>
              </a:rPr>
              <a:t>www.grezprod.com</a:t>
            </a:r>
            <a:r>
              <a:rPr lang="fr-FR" sz="1350" dirty="0">
                <a:latin typeface="DynaGroteskL" charset="0"/>
              </a:rPr>
              <a:t>/</a:t>
            </a:r>
            <a:r>
              <a:rPr lang="fr-FR" sz="1350" dirty="0" err="1">
                <a:latin typeface="DynaGroteskL" charset="0"/>
              </a:rPr>
              <a:t>recons-mexico.html</a:t>
            </a:r>
            <a:r>
              <a:rPr lang="fr-FR" sz="1350" dirty="0">
                <a:latin typeface="DynaGroteskL" charset="0"/>
              </a:rPr>
              <a:t> : une reconstitution en 3D de la ville de Tenochtitlan à l’époque des Aztèques. </a:t>
            </a:r>
            <a:endParaRPr lang="fr-FR" sz="1350" dirty="0"/>
          </a:p>
        </p:txBody>
      </p:sp>
      <p:sp>
        <p:nvSpPr>
          <p:cNvPr id="3" name="ZoneTexte 2"/>
          <p:cNvSpPr txBox="1"/>
          <p:nvPr/>
        </p:nvSpPr>
        <p:spPr>
          <a:xfrm>
            <a:off x="1556952" y="4879374"/>
            <a:ext cx="6296917" cy="923330"/>
          </a:xfrm>
          <a:prstGeom prst="rect">
            <a:avLst/>
          </a:prstGeom>
          <a:noFill/>
        </p:spPr>
        <p:txBody>
          <a:bodyPr wrap="none" rtlCol="0">
            <a:spAutoFit/>
          </a:bodyPr>
          <a:lstStyle/>
          <a:p>
            <a:r>
              <a:rPr lang="fr-FR" sz="1350" dirty="0"/>
              <a:t>Un dossier pédagogique intéressant de la BNF : </a:t>
            </a:r>
            <a:r>
              <a:rPr lang="fr-FR" sz="1350" i="1" dirty="0"/>
              <a:t>le monde au regard des cartes</a:t>
            </a:r>
          </a:p>
          <a:p>
            <a:r>
              <a:rPr lang="fr-FR" sz="1350" i="1" dirty="0"/>
              <a:t> marines, la Terre imaginée par les Européens </a:t>
            </a:r>
          </a:p>
          <a:p>
            <a:r>
              <a:rPr lang="fr-FR" sz="1350" dirty="0"/>
              <a:t>(http:// </a:t>
            </a:r>
            <a:r>
              <a:rPr lang="fr-FR" sz="1350" dirty="0" err="1"/>
              <a:t>classes.bnf.fr</a:t>
            </a:r>
            <a:r>
              <a:rPr lang="fr-FR" sz="1350" dirty="0"/>
              <a:t>/</a:t>
            </a:r>
            <a:r>
              <a:rPr lang="fr-FR" sz="1350" dirty="0" err="1"/>
              <a:t>rendezvous</a:t>
            </a:r>
            <a:r>
              <a:rPr lang="fr-FR" sz="1350" dirty="0"/>
              <a:t>/</a:t>
            </a:r>
            <a:r>
              <a:rPr lang="fr-FR" sz="1350" dirty="0" err="1"/>
              <a:t>pdf</a:t>
            </a:r>
            <a:r>
              <a:rPr lang="fr-FR" sz="1350" dirty="0"/>
              <a:t>/</a:t>
            </a:r>
            <a:r>
              <a:rPr lang="fr-FR" sz="1350" dirty="0" err="1"/>
              <a:t>le_monde.pdf</a:t>
            </a:r>
            <a:r>
              <a:rPr lang="fr-FR" sz="1350" dirty="0"/>
              <a:t>) : elle retrace l’histoire des cartes </a:t>
            </a:r>
          </a:p>
          <a:p>
            <a:r>
              <a:rPr lang="fr-FR" sz="1350" dirty="0"/>
              <a:t>de l’</a:t>
            </a:r>
            <a:r>
              <a:rPr lang="fr-FR" sz="1350" dirty="0" err="1"/>
              <a:t>Antiquite</a:t>
            </a:r>
            <a:r>
              <a:rPr lang="fr-FR" sz="1350" dirty="0"/>
              <a:t>́ à la Renaissance. </a:t>
            </a:r>
          </a:p>
        </p:txBody>
      </p:sp>
    </p:spTree>
    <p:extLst>
      <p:ext uri="{BB962C8B-B14F-4D97-AF65-F5344CB8AC3E}">
        <p14:creationId xmlns:p14="http://schemas.microsoft.com/office/powerpoint/2010/main" val="302862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propositions</a:t>
            </a:r>
          </a:p>
        </p:txBody>
      </p:sp>
      <p:sp>
        <p:nvSpPr>
          <p:cNvPr id="3" name="Espace réservé du contenu 2"/>
          <p:cNvSpPr>
            <a:spLocks noGrp="1"/>
          </p:cNvSpPr>
          <p:nvPr>
            <p:ph sz="half" idx="1"/>
          </p:nvPr>
        </p:nvSpPr>
        <p:spPr>
          <a:xfrm>
            <a:off x="351264" y="2078309"/>
            <a:ext cx="3294764" cy="3309962"/>
          </a:xfrm>
        </p:spPr>
        <p:txBody>
          <a:bodyPr>
            <a:normAutofit fontScale="47500" lnSpcReduction="20000"/>
          </a:bodyPr>
          <a:lstStyle/>
          <a:p>
            <a:r>
              <a:rPr lang="fr-FR" dirty="0"/>
              <a:t>Travail argumentation</a:t>
            </a:r>
          </a:p>
          <a:p>
            <a:endParaRPr lang="fr-FR" dirty="0"/>
          </a:p>
          <a:p>
            <a:r>
              <a:rPr lang="fr-FR" dirty="0"/>
              <a:t>Comparer les points de vue des deux acteurs</a:t>
            </a:r>
          </a:p>
          <a:p>
            <a:r>
              <a:rPr lang="fr-FR" dirty="0"/>
              <a:t>Repérer deux ou trois idées importantes ( = les deux ou trois parties de la rédaction)</a:t>
            </a:r>
          </a:p>
          <a:p>
            <a:r>
              <a:rPr lang="fr-FR" dirty="0"/>
              <a:t>Aide ?</a:t>
            </a:r>
          </a:p>
          <a:p>
            <a:endParaRPr lang="fr-FR" dirty="0"/>
          </a:p>
          <a:p>
            <a:r>
              <a:rPr lang="fr-FR" dirty="0"/>
              <a:t>– comment les deux auteurs s’opposent-ils dans leur description des indiens ?</a:t>
            </a:r>
          </a:p>
          <a:p>
            <a:r>
              <a:rPr lang="fr-FR" dirty="0"/>
              <a:t>--comment s’opposent-ils dans leur description de l’attitude des chrétiens vis-à-vis des Indiens ?</a:t>
            </a:r>
          </a:p>
          <a:p>
            <a:r>
              <a:rPr lang="fr-FR" dirty="0"/>
              <a:t>  --comment s’opposent-ils sur le droit à la conquête ?</a:t>
            </a:r>
          </a:p>
          <a:p>
            <a:endParaRPr lang="fr-FR" dirty="0"/>
          </a:p>
        </p:txBody>
      </p:sp>
      <p:sp>
        <p:nvSpPr>
          <p:cNvPr id="4" name="Espace réservé du contenu 3"/>
          <p:cNvSpPr>
            <a:spLocks noGrp="1"/>
          </p:cNvSpPr>
          <p:nvPr>
            <p:ph sz="half" idx="2"/>
          </p:nvPr>
        </p:nvSpPr>
        <p:spPr>
          <a:xfrm>
            <a:off x="3802764" y="2078309"/>
            <a:ext cx="3152739" cy="3309963"/>
          </a:xfrm>
        </p:spPr>
        <p:txBody>
          <a:bodyPr>
            <a:normAutofit fontScale="47500" lnSpcReduction="20000"/>
          </a:bodyPr>
          <a:lstStyle/>
          <a:p>
            <a:r>
              <a:rPr lang="fr-FR" dirty="0"/>
              <a:t>Rédiger une introduction</a:t>
            </a:r>
          </a:p>
          <a:p>
            <a:endParaRPr lang="fr-FR" dirty="0"/>
          </a:p>
          <a:p>
            <a:endParaRPr lang="fr-FR" dirty="0"/>
          </a:p>
          <a:p>
            <a:r>
              <a:rPr lang="fr-FR" dirty="0"/>
              <a:t>Présenter le contexte de la controverse</a:t>
            </a:r>
          </a:p>
          <a:p>
            <a:r>
              <a:rPr lang="fr-FR" dirty="0"/>
              <a:t>Qui sont les acteurs ?</a:t>
            </a:r>
          </a:p>
          <a:p>
            <a:r>
              <a:rPr lang="fr-FR" dirty="0"/>
              <a:t>Quelles sont leurs idées ?</a:t>
            </a:r>
          </a:p>
        </p:txBody>
      </p:sp>
    </p:spTree>
    <p:extLst>
      <p:ext uri="{BB962C8B-B14F-4D97-AF65-F5344CB8AC3E}">
        <p14:creationId xmlns:p14="http://schemas.microsoft.com/office/powerpoint/2010/main" val="178758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846834" y="199579"/>
            <a:ext cx="4384841" cy="6205103"/>
          </a:xfrm>
          <a:prstGeom prst="rect">
            <a:avLst/>
          </a:prstGeom>
        </p:spPr>
      </p:pic>
      <p:sp>
        <p:nvSpPr>
          <p:cNvPr id="2" name="ZoneTexte 1">
            <a:extLst>
              <a:ext uri="{FF2B5EF4-FFF2-40B4-BE49-F238E27FC236}">
                <a16:creationId xmlns:a16="http://schemas.microsoft.com/office/drawing/2014/main" id="{4122266E-C665-6C4F-B9C2-0728FC2EB95C}"/>
              </a:ext>
            </a:extLst>
          </p:cNvPr>
          <p:cNvSpPr txBox="1"/>
          <p:nvPr/>
        </p:nvSpPr>
        <p:spPr>
          <a:xfrm>
            <a:off x="1409700" y="666750"/>
            <a:ext cx="2656496" cy="369332"/>
          </a:xfrm>
          <a:prstGeom prst="rect">
            <a:avLst/>
          </a:prstGeom>
          <a:noFill/>
        </p:spPr>
        <p:txBody>
          <a:bodyPr wrap="none" rtlCol="0">
            <a:spAutoFit/>
          </a:bodyPr>
          <a:lstStyle/>
          <a:p>
            <a:r>
              <a:rPr lang="fr-FR" dirty="0"/>
              <a:t>Exemple réalisation élèves</a:t>
            </a:r>
          </a:p>
        </p:txBody>
      </p:sp>
    </p:spTree>
    <p:extLst>
      <p:ext uri="{BB962C8B-B14F-4D97-AF65-F5344CB8AC3E}">
        <p14:creationId xmlns:p14="http://schemas.microsoft.com/office/powerpoint/2010/main" val="35779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32904" y="22051"/>
            <a:ext cx="4727621" cy="6690180"/>
          </a:xfrm>
          <a:prstGeom prst="rect">
            <a:avLst/>
          </a:prstGeom>
        </p:spPr>
      </p:pic>
    </p:spTree>
    <p:extLst>
      <p:ext uri="{BB962C8B-B14F-4D97-AF65-F5344CB8AC3E}">
        <p14:creationId xmlns:p14="http://schemas.microsoft.com/office/powerpoint/2010/main" val="61443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accent2">
                  <a:lumMod val="75000"/>
                </a:schemeClr>
              </a:gs>
              <a:gs pos="50000">
                <a:schemeClr val="accent2">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accent2">
                  <a:lumMod val="75000"/>
                </a:schemeClr>
              </a:gs>
              <a:gs pos="0">
                <a:schemeClr val="accent2">
                  <a:lumMod val="75000"/>
                </a:schemeClr>
              </a:gs>
              <a:gs pos="50000">
                <a:schemeClr val="accent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78880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Titre</a:t>
            </a:r>
          </a:p>
        </p:txBody>
      </p:sp>
    </p:spTree>
    <p:extLst>
      <p:ext uri="{BB962C8B-B14F-4D97-AF65-F5344CB8AC3E}">
        <p14:creationId xmlns:p14="http://schemas.microsoft.com/office/powerpoint/2010/main" val="33395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2166" y="964309"/>
            <a:ext cx="7171412" cy="300082"/>
          </a:xfrm>
          <a:prstGeom prst="rect">
            <a:avLst/>
          </a:prstGeom>
          <a:noFill/>
        </p:spPr>
        <p:txBody>
          <a:bodyPr wrap="square" rtlCol="0">
            <a:spAutoFit/>
          </a:bodyPr>
          <a:lstStyle/>
          <a:p>
            <a:r>
              <a:rPr lang="fr-FR" sz="1350" b="1" dirty="0"/>
              <a:t>L’ouverture atlantique : les conséquences de la découverte du « Nouveau Monde »</a:t>
            </a:r>
            <a:endParaRPr lang="fr-FR" sz="1350" dirty="0"/>
          </a:p>
        </p:txBody>
      </p:sp>
      <p:sp>
        <p:nvSpPr>
          <p:cNvPr id="3" name="ZoneTexte 2"/>
          <p:cNvSpPr txBox="1"/>
          <p:nvPr/>
        </p:nvSpPr>
        <p:spPr>
          <a:xfrm>
            <a:off x="384717" y="2145216"/>
            <a:ext cx="2830727" cy="923330"/>
          </a:xfrm>
          <a:prstGeom prst="rect">
            <a:avLst/>
          </a:prstGeom>
          <a:noFill/>
        </p:spPr>
        <p:txBody>
          <a:bodyPr wrap="square" rtlCol="0">
            <a:spAutoFit/>
          </a:bodyPr>
          <a:lstStyle/>
          <a:p>
            <a:r>
              <a:rPr lang="fr-FR" sz="1350" b="1" dirty="0"/>
              <a:t>1-La quête de nouvelles routes</a:t>
            </a:r>
          </a:p>
          <a:p>
            <a:r>
              <a:rPr lang="fr-FR" sz="1350" b="1" dirty="0"/>
              <a:t>qui permet les découvertes</a:t>
            </a:r>
          </a:p>
          <a:p>
            <a:r>
              <a:rPr lang="fr-FR" sz="1350" b="1" dirty="0"/>
              <a:t>et la naissances des Empires </a:t>
            </a:r>
          </a:p>
          <a:p>
            <a:r>
              <a:rPr lang="fr-FR" sz="1350" b="1" dirty="0"/>
              <a:t> coloniaux espagnols et portugais</a:t>
            </a:r>
          </a:p>
        </p:txBody>
      </p:sp>
      <p:sp>
        <p:nvSpPr>
          <p:cNvPr id="4" name="ZoneTexte 3"/>
          <p:cNvSpPr txBox="1"/>
          <p:nvPr/>
        </p:nvSpPr>
        <p:spPr>
          <a:xfrm>
            <a:off x="5135136" y="1994675"/>
            <a:ext cx="4089823" cy="715581"/>
          </a:xfrm>
          <a:prstGeom prst="rect">
            <a:avLst/>
          </a:prstGeom>
          <a:noFill/>
        </p:spPr>
        <p:txBody>
          <a:bodyPr wrap="square" rtlCol="0">
            <a:spAutoFit/>
          </a:bodyPr>
          <a:lstStyle/>
          <a:p>
            <a:r>
              <a:rPr lang="fr-FR" sz="1350" b="1" dirty="0"/>
              <a:t>2-Une circulation économique </a:t>
            </a:r>
          </a:p>
          <a:p>
            <a:r>
              <a:rPr lang="fr-FR" sz="1350" b="1" dirty="0"/>
              <a:t>entre les Amériques, l’Afrique, </a:t>
            </a:r>
          </a:p>
          <a:p>
            <a:r>
              <a:rPr lang="fr-FR" sz="1350" b="1" dirty="0"/>
              <a:t>l’Asie et  l’Europe</a:t>
            </a:r>
          </a:p>
        </p:txBody>
      </p:sp>
      <p:sp>
        <p:nvSpPr>
          <p:cNvPr id="5" name="ZoneTexte 4"/>
          <p:cNvSpPr txBox="1"/>
          <p:nvPr/>
        </p:nvSpPr>
        <p:spPr>
          <a:xfrm>
            <a:off x="3215444" y="3717538"/>
            <a:ext cx="4291192" cy="300082"/>
          </a:xfrm>
          <a:prstGeom prst="rect">
            <a:avLst/>
          </a:prstGeom>
          <a:noFill/>
        </p:spPr>
        <p:txBody>
          <a:bodyPr wrap="square" rtlCol="0">
            <a:spAutoFit/>
          </a:bodyPr>
          <a:lstStyle/>
          <a:p>
            <a:r>
              <a:rPr lang="fr-FR" sz="1350" b="1" dirty="0"/>
              <a:t>3-Avec quelles conséquences sur les hommes ?</a:t>
            </a:r>
          </a:p>
        </p:txBody>
      </p:sp>
      <p:sp>
        <p:nvSpPr>
          <p:cNvPr id="6" name="ZoneTexte 5"/>
          <p:cNvSpPr txBox="1"/>
          <p:nvPr/>
        </p:nvSpPr>
        <p:spPr>
          <a:xfrm>
            <a:off x="602166" y="5289860"/>
            <a:ext cx="6766596" cy="507831"/>
          </a:xfrm>
          <a:prstGeom prst="rect">
            <a:avLst/>
          </a:prstGeom>
          <a:noFill/>
        </p:spPr>
        <p:txBody>
          <a:bodyPr wrap="none" rtlCol="0">
            <a:spAutoFit/>
          </a:bodyPr>
          <a:lstStyle/>
          <a:p>
            <a:r>
              <a:rPr lang="fr-FR" sz="1350" dirty="0">
                <a:solidFill>
                  <a:srgbClr val="FF0000"/>
                </a:solidFill>
              </a:rPr>
              <a:t>Comment la découverte du « Nouveau Monde » entraine un basculement des échanges de la </a:t>
            </a:r>
          </a:p>
          <a:p>
            <a:r>
              <a:rPr lang="fr-FR" sz="1350" dirty="0">
                <a:solidFill>
                  <a:srgbClr val="FF0000"/>
                </a:solidFill>
              </a:rPr>
              <a:t>Méditerranée vers l’Atlantique après 1453 et 1492 ainsi que le début d’une mondialisation ?</a:t>
            </a:r>
          </a:p>
        </p:txBody>
      </p:sp>
      <p:cxnSp>
        <p:nvCxnSpPr>
          <p:cNvPr id="8" name="Connecteur droit avec flèche 7"/>
          <p:cNvCxnSpPr/>
          <p:nvPr/>
        </p:nvCxnSpPr>
        <p:spPr>
          <a:xfrm flipH="1">
            <a:off x="1279281" y="1397977"/>
            <a:ext cx="487973" cy="59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312627" y="1345224"/>
            <a:ext cx="822509" cy="64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05958" y="1397977"/>
            <a:ext cx="0" cy="2176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1083" y="1225240"/>
            <a:ext cx="3573432" cy="923330"/>
          </a:xfrm>
          <a:prstGeom prst="rect">
            <a:avLst/>
          </a:prstGeom>
          <a:noFill/>
        </p:spPr>
        <p:txBody>
          <a:bodyPr wrap="square" rtlCol="0">
            <a:spAutoFit/>
          </a:bodyPr>
          <a:lstStyle/>
          <a:p>
            <a:r>
              <a:rPr lang="fr-FR" sz="1350" b="1" dirty="0"/>
              <a:t>1-La quête de nouvelles routes</a:t>
            </a:r>
          </a:p>
          <a:p>
            <a:r>
              <a:rPr lang="fr-FR" sz="1350" b="1" dirty="0"/>
              <a:t>qui permet les découvertes</a:t>
            </a:r>
          </a:p>
          <a:p>
            <a:r>
              <a:rPr lang="fr-FR" sz="1350" b="1" dirty="0"/>
              <a:t>et la naissances des Empires </a:t>
            </a:r>
          </a:p>
          <a:p>
            <a:r>
              <a:rPr lang="fr-FR" sz="1350" b="1" dirty="0"/>
              <a:t> coloniaux espagnols et portugais</a:t>
            </a:r>
          </a:p>
        </p:txBody>
      </p:sp>
      <p:sp>
        <p:nvSpPr>
          <p:cNvPr id="3" name="ZoneTexte 2"/>
          <p:cNvSpPr txBox="1"/>
          <p:nvPr/>
        </p:nvSpPr>
        <p:spPr>
          <a:xfrm>
            <a:off x="5183066" y="2125487"/>
            <a:ext cx="3156199" cy="300082"/>
          </a:xfrm>
          <a:prstGeom prst="rect">
            <a:avLst/>
          </a:prstGeom>
          <a:noFill/>
        </p:spPr>
        <p:txBody>
          <a:bodyPr wrap="square" rtlCol="0">
            <a:spAutoFit/>
          </a:bodyPr>
          <a:lstStyle/>
          <a:p>
            <a:r>
              <a:rPr lang="fr-FR" sz="1350" dirty="0"/>
              <a:t>OBJECTIFS DU CHAPITRE </a:t>
            </a:r>
          </a:p>
        </p:txBody>
      </p:sp>
      <p:sp>
        <p:nvSpPr>
          <p:cNvPr id="4" name="ZoneTexte 3"/>
          <p:cNvSpPr txBox="1"/>
          <p:nvPr/>
        </p:nvSpPr>
        <p:spPr>
          <a:xfrm>
            <a:off x="635620" y="2680475"/>
            <a:ext cx="1851789" cy="507831"/>
          </a:xfrm>
          <a:prstGeom prst="rect">
            <a:avLst/>
          </a:prstGeom>
          <a:noFill/>
        </p:spPr>
        <p:txBody>
          <a:bodyPr wrap="none" rtlCol="0">
            <a:spAutoFit/>
          </a:bodyPr>
          <a:lstStyle/>
          <a:p>
            <a:r>
              <a:rPr lang="fr-FR" sz="1350" dirty="0"/>
              <a:t>Prise de Constantinople</a:t>
            </a:r>
          </a:p>
          <a:p>
            <a:endParaRPr lang="fr-FR" sz="1350" dirty="0"/>
          </a:p>
        </p:txBody>
      </p:sp>
      <p:sp>
        <p:nvSpPr>
          <p:cNvPr id="5" name="ZoneTexte 4"/>
          <p:cNvSpPr txBox="1"/>
          <p:nvPr/>
        </p:nvSpPr>
        <p:spPr>
          <a:xfrm>
            <a:off x="635620" y="3349547"/>
            <a:ext cx="3538415" cy="300082"/>
          </a:xfrm>
          <a:prstGeom prst="rect">
            <a:avLst/>
          </a:prstGeom>
          <a:noFill/>
        </p:spPr>
        <p:txBody>
          <a:bodyPr wrap="square" rtlCol="0">
            <a:spAutoFit/>
          </a:bodyPr>
          <a:lstStyle/>
          <a:p>
            <a:r>
              <a:rPr lang="fr-FR" sz="1350" dirty="0"/>
              <a:t>Les progrès de la connaissance du monde</a:t>
            </a:r>
          </a:p>
        </p:txBody>
      </p:sp>
      <p:sp>
        <p:nvSpPr>
          <p:cNvPr id="6" name="ZoneTexte 5"/>
          <p:cNvSpPr txBox="1"/>
          <p:nvPr/>
        </p:nvSpPr>
        <p:spPr>
          <a:xfrm>
            <a:off x="635620" y="4171950"/>
            <a:ext cx="2245889" cy="300082"/>
          </a:xfrm>
          <a:prstGeom prst="rect">
            <a:avLst/>
          </a:prstGeom>
          <a:noFill/>
        </p:spPr>
        <p:txBody>
          <a:bodyPr wrap="square" rtlCol="0">
            <a:spAutoFit/>
          </a:bodyPr>
          <a:lstStyle/>
          <a:p>
            <a:r>
              <a:rPr lang="fr-FR" sz="1350" dirty="0"/>
              <a:t>Les motivations diverses</a:t>
            </a:r>
          </a:p>
        </p:txBody>
      </p:sp>
      <p:sp>
        <p:nvSpPr>
          <p:cNvPr id="7" name="ZoneTexte 6"/>
          <p:cNvSpPr txBox="1"/>
          <p:nvPr/>
        </p:nvSpPr>
        <p:spPr>
          <a:xfrm>
            <a:off x="704851" y="4994352"/>
            <a:ext cx="2995811" cy="300082"/>
          </a:xfrm>
          <a:prstGeom prst="rect">
            <a:avLst/>
          </a:prstGeom>
          <a:noFill/>
        </p:spPr>
        <p:txBody>
          <a:bodyPr wrap="square" rtlCol="0">
            <a:spAutoFit/>
          </a:bodyPr>
          <a:lstStyle/>
          <a:p>
            <a:r>
              <a:rPr lang="fr-FR" sz="1350" dirty="0"/>
              <a:t>La constitution d’Empires coloniaux</a:t>
            </a:r>
          </a:p>
        </p:txBody>
      </p:sp>
      <p:sp>
        <p:nvSpPr>
          <p:cNvPr id="8" name="Flèche courbée vers la gauche 7"/>
          <p:cNvSpPr/>
          <p:nvPr/>
        </p:nvSpPr>
        <p:spPr>
          <a:xfrm>
            <a:off x="5183066" y="2680474"/>
            <a:ext cx="1384788" cy="17684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Tree>
    <p:extLst>
      <p:ext uri="{BB962C8B-B14F-4D97-AF65-F5344CB8AC3E}">
        <p14:creationId xmlns:p14="http://schemas.microsoft.com/office/powerpoint/2010/main" val="38166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1057972"/>
            <a:ext cx="4010477" cy="715581"/>
          </a:xfrm>
          <a:prstGeom prst="rect">
            <a:avLst/>
          </a:prstGeom>
          <a:noFill/>
        </p:spPr>
        <p:txBody>
          <a:bodyPr wrap="square" rtlCol="0">
            <a:spAutoFit/>
          </a:bodyPr>
          <a:lstStyle/>
          <a:p>
            <a:r>
              <a:rPr lang="fr-FR" sz="1350" b="1" dirty="0"/>
              <a:t>2-Une circulation économique entre les</a:t>
            </a:r>
          </a:p>
          <a:p>
            <a:r>
              <a:rPr lang="fr-FR" sz="1350" b="1" dirty="0"/>
              <a:t>Amériques, l’Afrique, l’Asie et </a:t>
            </a:r>
          </a:p>
          <a:p>
            <a:r>
              <a:rPr lang="fr-FR" sz="1350" b="1" dirty="0"/>
              <a:t> l’Europe</a:t>
            </a:r>
          </a:p>
        </p:txBody>
      </p:sp>
      <p:sp>
        <p:nvSpPr>
          <p:cNvPr id="3" name="ZoneTexte 2"/>
          <p:cNvSpPr txBox="1"/>
          <p:nvPr/>
        </p:nvSpPr>
        <p:spPr>
          <a:xfrm>
            <a:off x="4523643" y="1635369"/>
            <a:ext cx="4133432" cy="300082"/>
          </a:xfrm>
          <a:prstGeom prst="rect">
            <a:avLst/>
          </a:prstGeom>
          <a:noFill/>
        </p:spPr>
        <p:txBody>
          <a:bodyPr wrap="square" rtlCol="0">
            <a:spAutoFit/>
          </a:bodyPr>
          <a:lstStyle/>
          <a:p>
            <a:r>
              <a:rPr lang="fr-FR" sz="1350" dirty="0"/>
              <a:t>OBJECTIFS DU CHAPITRE</a:t>
            </a:r>
          </a:p>
        </p:txBody>
      </p:sp>
      <p:sp>
        <p:nvSpPr>
          <p:cNvPr id="4" name="ZoneTexte 3"/>
          <p:cNvSpPr txBox="1"/>
          <p:nvPr/>
        </p:nvSpPr>
        <p:spPr>
          <a:xfrm>
            <a:off x="752476" y="3031737"/>
            <a:ext cx="781100" cy="300082"/>
          </a:xfrm>
          <a:prstGeom prst="rect">
            <a:avLst/>
          </a:prstGeom>
          <a:noFill/>
        </p:spPr>
        <p:txBody>
          <a:bodyPr wrap="square" rtlCol="0">
            <a:spAutoFit/>
          </a:bodyPr>
          <a:lstStyle/>
          <a:p>
            <a:r>
              <a:rPr lang="fr-FR" sz="1350" dirty="0"/>
              <a:t>Séville</a:t>
            </a:r>
          </a:p>
        </p:txBody>
      </p:sp>
      <p:sp>
        <p:nvSpPr>
          <p:cNvPr id="5" name="ZoneTexte 4"/>
          <p:cNvSpPr txBox="1"/>
          <p:nvPr/>
        </p:nvSpPr>
        <p:spPr>
          <a:xfrm>
            <a:off x="752476" y="3918259"/>
            <a:ext cx="1019928" cy="300082"/>
          </a:xfrm>
          <a:prstGeom prst="rect">
            <a:avLst/>
          </a:prstGeom>
          <a:noFill/>
        </p:spPr>
        <p:txBody>
          <a:bodyPr wrap="square" rtlCol="0">
            <a:spAutoFit/>
          </a:bodyPr>
          <a:lstStyle/>
          <a:p>
            <a:r>
              <a:rPr lang="fr-FR" sz="1350" dirty="0"/>
              <a:t>Lisbonne</a:t>
            </a:r>
          </a:p>
        </p:txBody>
      </p:sp>
      <p:sp>
        <p:nvSpPr>
          <p:cNvPr id="6" name="ZoneTexte 5"/>
          <p:cNvSpPr txBox="1"/>
          <p:nvPr/>
        </p:nvSpPr>
        <p:spPr>
          <a:xfrm>
            <a:off x="838201" y="4804782"/>
            <a:ext cx="801746" cy="300082"/>
          </a:xfrm>
          <a:prstGeom prst="rect">
            <a:avLst/>
          </a:prstGeom>
          <a:noFill/>
        </p:spPr>
        <p:txBody>
          <a:bodyPr wrap="square" rtlCol="0">
            <a:spAutoFit/>
          </a:bodyPr>
          <a:lstStyle/>
          <a:p>
            <a:r>
              <a:rPr lang="fr-FR" sz="1350" dirty="0"/>
              <a:t>Anvers</a:t>
            </a:r>
          </a:p>
        </p:txBody>
      </p:sp>
      <p:sp>
        <p:nvSpPr>
          <p:cNvPr id="7" name="ZoneTexte 6"/>
          <p:cNvSpPr txBox="1"/>
          <p:nvPr/>
        </p:nvSpPr>
        <p:spPr>
          <a:xfrm>
            <a:off x="685800" y="2359993"/>
            <a:ext cx="1391088" cy="300082"/>
          </a:xfrm>
          <a:prstGeom prst="rect">
            <a:avLst/>
          </a:prstGeom>
          <a:noFill/>
        </p:spPr>
        <p:txBody>
          <a:bodyPr wrap="square" rtlCol="0">
            <a:spAutoFit/>
          </a:bodyPr>
          <a:lstStyle/>
          <a:p>
            <a:r>
              <a:rPr lang="fr-FR" sz="1350" dirty="0"/>
              <a:t>Des échanges</a:t>
            </a:r>
          </a:p>
        </p:txBody>
      </p:sp>
      <p:sp>
        <p:nvSpPr>
          <p:cNvPr id="9" name="ZoneTexte 8"/>
          <p:cNvSpPr txBox="1"/>
          <p:nvPr/>
        </p:nvSpPr>
        <p:spPr>
          <a:xfrm>
            <a:off x="6038850" y="3918259"/>
            <a:ext cx="1199721" cy="300082"/>
          </a:xfrm>
          <a:prstGeom prst="rect">
            <a:avLst/>
          </a:prstGeom>
          <a:noFill/>
        </p:spPr>
        <p:txBody>
          <a:bodyPr wrap="square" rtlCol="0">
            <a:spAutoFit/>
          </a:bodyPr>
          <a:lstStyle/>
          <a:p>
            <a:r>
              <a:rPr lang="fr-FR" sz="1350" dirty="0"/>
              <a:t>PPO</a:t>
            </a:r>
          </a:p>
        </p:txBody>
      </p:sp>
      <p:sp>
        <p:nvSpPr>
          <p:cNvPr id="8" name="ZoneTexte 7"/>
          <p:cNvSpPr txBox="1"/>
          <p:nvPr/>
        </p:nvSpPr>
        <p:spPr>
          <a:xfrm>
            <a:off x="5209443" y="4866542"/>
            <a:ext cx="3004349" cy="300082"/>
          </a:xfrm>
          <a:prstGeom prst="rect">
            <a:avLst/>
          </a:prstGeom>
          <a:noFill/>
        </p:spPr>
        <p:txBody>
          <a:bodyPr wrap="none" rtlCol="0">
            <a:spAutoFit/>
          </a:bodyPr>
          <a:lstStyle/>
          <a:p>
            <a:r>
              <a:rPr lang="fr-FR" sz="1350" dirty="0"/>
              <a:t>L’or et l’argent des Amériques à l’Europe</a:t>
            </a:r>
          </a:p>
        </p:txBody>
      </p:sp>
      <p:sp>
        <p:nvSpPr>
          <p:cNvPr id="10" name="Flèche courbée vers la gauche 9"/>
          <p:cNvSpPr/>
          <p:nvPr/>
        </p:nvSpPr>
        <p:spPr>
          <a:xfrm>
            <a:off x="3534508" y="2123343"/>
            <a:ext cx="1582616" cy="7121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1" name="Flèche vers le bas 10"/>
          <p:cNvSpPr/>
          <p:nvPr/>
        </p:nvSpPr>
        <p:spPr>
          <a:xfrm>
            <a:off x="6132635" y="4339003"/>
            <a:ext cx="316523" cy="465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Flèche courbée vers la gauche 11"/>
          <p:cNvSpPr/>
          <p:nvPr/>
        </p:nvSpPr>
        <p:spPr>
          <a:xfrm>
            <a:off x="3244362" y="4804783"/>
            <a:ext cx="34289" cy="61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3" name="Accolade fermante 12"/>
          <p:cNvSpPr/>
          <p:nvPr/>
        </p:nvSpPr>
        <p:spPr>
          <a:xfrm>
            <a:off x="1639947" y="3152042"/>
            <a:ext cx="839485" cy="22684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cxnSp>
        <p:nvCxnSpPr>
          <p:cNvPr id="15" name="Connecteur droit avec flèche 14"/>
          <p:cNvCxnSpPr/>
          <p:nvPr/>
        </p:nvCxnSpPr>
        <p:spPr>
          <a:xfrm flipH="1" flipV="1">
            <a:off x="2479431" y="4550019"/>
            <a:ext cx="1820008" cy="53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9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815" y="1074700"/>
            <a:ext cx="4318005" cy="300082"/>
          </a:xfrm>
          <a:prstGeom prst="rect">
            <a:avLst/>
          </a:prstGeom>
          <a:noFill/>
        </p:spPr>
        <p:txBody>
          <a:bodyPr wrap="square" rtlCol="0">
            <a:spAutoFit/>
          </a:bodyPr>
          <a:lstStyle/>
          <a:p>
            <a:r>
              <a:rPr lang="fr-FR" sz="1350" b="1" dirty="0"/>
              <a:t>3-Avec quelles conséquences sur les hommes ?</a:t>
            </a:r>
          </a:p>
        </p:txBody>
      </p:sp>
      <p:sp>
        <p:nvSpPr>
          <p:cNvPr id="3" name="ZoneTexte 2"/>
          <p:cNvSpPr txBox="1"/>
          <p:nvPr/>
        </p:nvSpPr>
        <p:spPr>
          <a:xfrm>
            <a:off x="4985239" y="1925515"/>
            <a:ext cx="3705290" cy="300082"/>
          </a:xfrm>
          <a:prstGeom prst="rect">
            <a:avLst/>
          </a:prstGeom>
          <a:noFill/>
        </p:spPr>
        <p:txBody>
          <a:bodyPr wrap="square" rtlCol="0">
            <a:spAutoFit/>
          </a:bodyPr>
          <a:lstStyle/>
          <a:p>
            <a:r>
              <a:rPr lang="fr-FR" sz="1350" dirty="0"/>
              <a:t>OBJECTIFS DU CHAPITRE</a:t>
            </a:r>
          </a:p>
        </p:txBody>
      </p:sp>
      <p:sp>
        <p:nvSpPr>
          <p:cNvPr id="4" name="ZoneTexte 3"/>
          <p:cNvSpPr txBox="1"/>
          <p:nvPr/>
        </p:nvSpPr>
        <p:spPr>
          <a:xfrm>
            <a:off x="702526" y="2161942"/>
            <a:ext cx="1070518" cy="300082"/>
          </a:xfrm>
          <a:prstGeom prst="rect">
            <a:avLst/>
          </a:prstGeom>
          <a:noFill/>
        </p:spPr>
        <p:txBody>
          <a:bodyPr wrap="square" rtlCol="0">
            <a:spAutoFit/>
          </a:bodyPr>
          <a:lstStyle/>
          <a:p>
            <a:r>
              <a:rPr lang="fr-FR" sz="1350" dirty="0"/>
              <a:t>L’esclavage</a:t>
            </a:r>
          </a:p>
        </p:txBody>
      </p:sp>
      <p:sp>
        <p:nvSpPr>
          <p:cNvPr id="5" name="ZoneTexte 4"/>
          <p:cNvSpPr txBox="1"/>
          <p:nvPr/>
        </p:nvSpPr>
        <p:spPr>
          <a:xfrm>
            <a:off x="552450" y="3249185"/>
            <a:ext cx="3703068" cy="1338828"/>
          </a:xfrm>
          <a:prstGeom prst="rect">
            <a:avLst/>
          </a:prstGeom>
          <a:noFill/>
        </p:spPr>
        <p:txBody>
          <a:bodyPr wrap="square" rtlCol="0">
            <a:spAutoFit/>
          </a:bodyPr>
          <a:lstStyle/>
          <a:p>
            <a:r>
              <a:rPr lang="fr-FR" sz="1350" dirty="0"/>
              <a:t>Le devenir des populations des Amériques : </a:t>
            </a:r>
          </a:p>
          <a:p>
            <a:r>
              <a:rPr lang="fr-FR" sz="1350" dirty="0"/>
              <a:t>         conquête et affrontement</a:t>
            </a:r>
          </a:p>
          <a:p>
            <a:r>
              <a:rPr lang="fr-FR" sz="1350" dirty="0"/>
              <a:t>         évolution du peuplement amérindien</a:t>
            </a:r>
          </a:p>
          <a:p>
            <a:r>
              <a:rPr lang="fr-FR" sz="1350" dirty="0"/>
              <a:t>         peuplement européen</a:t>
            </a:r>
          </a:p>
          <a:p>
            <a:r>
              <a:rPr lang="fr-FR" sz="1350" dirty="0"/>
              <a:t>         métissage</a:t>
            </a:r>
          </a:p>
          <a:p>
            <a:r>
              <a:rPr lang="fr-FR" sz="1350" dirty="0"/>
              <a:t>         choc microbien</a:t>
            </a:r>
          </a:p>
        </p:txBody>
      </p:sp>
      <p:sp>
        <p:nvSpPr>
          <p:cNvPr id="6" name="ZoneTexte 5"/>
          <p:cNvSpPr txBox="1"/>
          <p:nvPr/>
        </p:nvSpPr>
        <p:spPr>
          <a:xfrm>
            <a:off x="552451" y="5295900"/>
            <a:ext cx="5101896" cy="300082"/>
          </a:xfrm>
          <a:prstGeom prst="rect">
            <a:avLst/>
          </a:prstGeom>
          <a:noFill/>
        </p:spPr>
        <p:txBody>
          <a:bodyPr wrap="square" rtlCol="0">
            <a:spAutoFit/>
          </a:bodyPr>
          <a:lstStyle/>
          <a:p>
            <a:r>
              <a:rPr lang="fr-FR" sz="1350" dirty="0"/>
              <a:t>Certains dénoncent la violence : la controverse de  Valladolid</a:t>
            </a:r>
          </a:p>
        </p:txBody>
      </p:sp>
      <p:sp>
        <p:nvSpPr>
          <p:cNvPr id="7" name="ZoneTexte 6"/>
          <p:cNvSpPr txBox="1"/>
          <p:nvPr/>
        </p:nvSpPr>
        <p:spPr>
          <a:xfrm>
            <a:off x="6337860" y="4302976"/>
            <a:ext cx="1268702" cy="300082"/>
          </a:xfrm>
          <a:prstGeom prst="rect">
            <a:avLst/>
          </a:prstGeom>
          <a:noFill/>
        </p:spPr>
        <p:txBody>
          <a:bodyPr wrap="square" rtlCol="0">
            <a:spAutoFit/>
          </a:bodyPr>
          <a:lstStyle/>
          <a:p>
            <a:r>
              <a:rPr lang="fr-FR" sz="1350" dirty="0"/>
              <a:t>PPO</a:t>
            </a:r>
          </a:p>
        </p:txBody>
      </p:sp>
      <p:sp>
        <p:nvSpPr>
          <p:cNvPr id="8" name="ZoneTexte 7"/>
          <p:cNvSpPr txBox="1"/>
          <p:nvPr/>
        </p:nvSpPr>
        <p:spPr>
          <a:xfrm>
            <a:off x="672612" y="4906108"/>
            <a:ext cx="2372765" cy="300082"/>
          </a:xfrm>
          <a:prstGeom prst="rect">
            <a:avLst/>
          </a:prstGeom>
          <a:noFill/>
        </p:spPr>
        <p:txBody>
          <a:bodyPr wrap="none" rtlCol="0">
            <a:spAutoFit/>
          </a:bodyPr>
          <a:lstStyle/>
          <a:p>
            <a:r>
              <a:rPr lang="fr-FR" sz="1350" dirty="0"/>
              <a:t>Economie sucrière et esclavage</a:t>
            </a:r>
          </a:p>
        </p:txBody>
      </p:sp>
      <p:sp>
        <p:nvSpPr>
          <p:cNvPr id="9" name="Flèche courbée vers la gauche 8"/>
          <p:cNvSpPr/>
          <p:nvPr/>
        </p:nvSpPr>
        <p:spPr>
          <a:xfrm>
            <a:off x="4826977" y="2343925"/>
            <a:ext cx="685800" cy="9052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0" name="Accolade fermante 9"/>
          <p:cNvSpPr/>
          <p:nvPr/>
        </p:nvSpPr>
        <p:spPr>
          <a:xfrm>
            <a:off x="3758711" y="2044212"/>
            <a:ext cx="593481" cy="22587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11" name="Flèche courbée vers la gauche 10"/>
          <p:cNvSpPr/>
          <p:nvPr/>
        </p:nvSpPr>
        <p:spPr>
          <a:xfrm>
            <a:off x="6238143" y="4708281"/>
            <a:ext cx="791308" cy="8646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12" name="Accolade fermante 11"/>
          <p:cNvSpPr/>
          <p:nvPr/>
        </p:nvSpPr>
        <p:spPr>
          <a:xfrm>
            <a:off x="5235819" y="4708281"/>
            <a:ext cx="418528" cy="10023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Tree>
    <p:extLst>
      <p:ext uri="{BB962C8B-B14F-4D97-AF65-F5344CB8AC3E}">
        <p14:creationId xmlns:p14="http://schemas.microsoft.com/office/powerpoint/2010/main" val="28954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032" y="922759"/>
            <a:ext cx="6347320" cy="4916738"/>
          </a:xfrm>
          <a:prstGeom prst="rect">
            <a:avLst/>
          </a:prstGeom>
        </p:spPr>
      </p:pic>
      <p:sp>
        <p:nvSpPr>
          <p:cNvPr id="3" name="ZoneTexte 2"/>
          <p:cNvSpPr txBox="1"/>
          <p:nvPr/>
        </p:nvSpPr>
        <p:spPr>
          <a:xfrm>
            <a:off x="197827" y="1266092"/>
            <a:ext cx="917239" cy="300082"/>
          </a:xfrm>
          <a:prstGeom prst="rect">
            <a:avLst/>
          </a:prstGeom>
          <a:noFill/>
        </p:spPr>
        <p:txBody>
          <a:bodyPr wrap="none" rtlCol="0">
            <a:spAutoFit/>
          </a:bodyPr>
          <a:lstStyle/>
          <a:p>
            <a:r>
              <a:rPr lang="fr-FR" sz="1350" dirty="0"/>
              <a:t>Accroche :</a:t>
            </a:r>
          </a:p>
        </p:txBody>
      </p:sp>
      <p:sp>
        <p:nvSpPr>
          <p:cNvPr id="4" name="ZoneTexte 3"/>
          <p:cNvSpPr txBox="1"/>
          <p:nvPr/>
        </p:nvSpPr>
        <p:spPr>
          <a:xfrm>
            <a:off x="180975" y="1790701"/>
            <a:ext cx="1168910" cy="507831"/>
          </a:xfrm>
          <a:prstGeom prst="rect">
            <a:avLst/>
          </a:prstGeom>
          <a:noFill/>
        </p:spPr>
        <p:txBody>
          <a:bodyPr wrap="none" rtlCol="0">
            <a:spAutoFit/>
          </a:bodyPr>
          <a:lstStyle/>
          <a:p>
            <a:r>
              <a:rPr lang="fr-FR" sz="1350" dirty="0">
                <a:solidFill>
                  <a:srgbClr val="FF0000"/>
                </a:solidFill>
              </a:rPr>
              <a:t>Donner envie </a:t>
            </a:r>
          </a:p>
          <a:p>
            <a:r>
              <a:rPr lang="fr-FR" sz="1350" dirty="0">
                <a:solidFill>
                  <a:srgbClr val="FF0000"/>
                </a:solidFill>
              </a:rPr>
              <a:t> aux élèves</a:t>
            </a:r>
          </a:p>
        </p:txBody>
      </p:sp>
      <p:sp>
        <p:nvSpPr>
          <p:cNvPr id="5" name="ZoneTexte 4">
            <a:extLst>
              <a:ext uri="{FF2B5EF4-FFF2-40B4-BE49-F238E27FC236}">
                <a16:creationId xmlns:a16="http://schemas.microsoft.com/office/drawing/2014/main" id="{2E109A7E-FD20-A341-B6A4-19B1C943C856}"/>
              </a:ext>
            </a:extLst>
          </p:cNvPr>
          <p:cNvSpPr txBox="1"/>
          <p:nvPr/>
        </p:nvSpPr>
        <p:spPr>
          <a:xfrm>
            <a:off x="552450" y="6286500"/>
            <a:ext cx="5732660" cy="369332"/>
          </a:xfrm>
          <a:prstGeom prst="rect">
            <a:avLst/>
          </a:prstGeom>
          <a:noFill/>
        </p:spPr>
        <p:txBody>
          <a:bodyPr wrap="none" rtlCol="0">
            <a:spAutoFit/>
          </a:bodyPr>
          <a:lstStyle/>
          <a:p>
            <a:r>
              <a:rPr lang="fr-FR" dirty="0"/>
              <a:t>Autre accroche possible : conférence de Boucheron sur site </a:t>
            </a:r>
          </a:p>
        </p:txBody>
      </p:sp>
    </p:spTree>
    <p:extLst>
      <p:ext uri="{BB962C8B-B14F-4D97-AF65-F5344CB8AC3E}">
        <p14:creationId xmlns:p14="http://schemas.microsoft.com/office/powerpoint/2010/main" val="186262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7119434" cy="1366025"/>
          </a:xfrm>
        </p:spPr>
        <p:txBody>
          <a:bodyPr>
            <a:normAutofit fontScale="90000"/>
          </a:bodyPr>
          <a:lstStyle/>
          <a:p>
            <a:r>
              <a:rPr lang="fr-FR" dirty="0"/>
              <a:t>Leçon 1.</a:t>
            </a:r>
            <a:r>
              <a:rPr lang="fr-FR" b="1" dirty="0"/>
              <a:t>La quête de nouvelles routes qui permet les découvertes et la naissances des Empires coloniaux espagnols et portugais</a:t>
            </a:r>
            <a:br>
              <a:rPr lang="fr-FR" b="1" dirty="0"/>
            </a:br>
            <a:endParaRPr lang="fr-FR" dirty="0"/>
          </a:p>
        </p:txBody>
      </p:sp>
      <p:graphicFrame>
        <p:nvGraphicFramePr>
          <p:cNvPr id="3" name="Tableau 2"/>
          <p:cNvGraphicFramePr>
            <a:graphicFrameLocks noGrp="1"/>
          </p:cNvGraphicFramePr>
          <p:nvPr/>
        </p:nvGraphicFramePr>
        <p:xfrm>
          <a:off x="508000" y="2680475"/>
          <a:ext cx="8056136" cy="3479078"/>
        </p:xfrm>
        <a:graphic>
          <a:graphicData uri="http://schemas.openxmlformats.org/drawingml/2006/table">
            <a:tbl>
              <a:tblPr firstRow="1" bandRow="1">
                <a:tableStyleId>{5C22544A-7EE6-4342-B048-85BDC9FD1C3A}</a:tableStyleId>
              </a:tblPr>
              <a:tblGrid>
                <a:gridCol w="4028068">
                  <a:extLst>
                    <a:ext uri="{9D8B030D-6E8A-4147-A177-3AD203B41FA5}">
                      <a16:colId xmlns:a16="http://schemas.microsoft.com/office/drawing/2014/main" val="20000"/>
                    </a:ext>
                  </a:extLst>
                </a:gridCol>
                <a:gridCol w="4028068">
                  <a:extLst>
                    <a:ext uri="{9D8B030D-6E8A-4147-A177-3AD203B41FA5}">
                      <a16:colId xmlns:a16="http://schemas.microsoft.com/office/drawing/2014/main" val="20001"/>
                    </a:ext>
                  </a:extLst>
                </a:gridCol>
              </a:tblGrid>
              <a:tr h="367655">
                <a:tc>
                  <a:txBody>
                    <a:bodyPr/>
                    <a:lstStyle/>
                    <a:p>
                      <a:r>
                        <a:rPr lang="fr-FR" sz="1400" dirty="0"/>
                        <a:t>Connaissances </a:t>
                      </a:r>
                    </a:p>
                  </a:txBody>
                  <a:tcPr marL="68580" marR="68580" marT="34290" marB="34290"/>
                </a:tc>
                <a:tc>
                  <a:txBody>
                    <a:bodyPr/>
                    <a:lstStyle/>
                    <a:p>
                      <a:r>
                        <a:rPr lang="fr-FR" sz="1400" dirty="0"/>
                        <a:t>Compétences visées</a:t>
                      </a:r>
                    </a:p>
                  </a:txBody>
                  <a:tcPr marL="68580" marR="68580" marT="34290" marB="34290"/>
                </a:tc>
                <a:extLst>
                  <a:ext uri="{0D108BD9-81ED-4DB2-BD59-A6C34878D82A}">
                    <a16:rowId xmlns:a16="http://schemas.microsoft.com/office/drawing/2014/main" val="10000"/>
                  </a:ext>
                </a:extLst>
              </a:tr>
              <a:tr h="480060">
                <a:tc>
                  <a:txBody>
                    <a:bodyPr/>
                    <a:lstStyle/>
                    <a:p>
                      <a:r>
                        <a:rPr lang="fr-FR" sz="1400" dirty="0"/>
                        <a:t>Montrer le basculement des échanges de la Méditerranée vers l’Atlantique après 1453 et 1492</a:t>
                      </a:r>
                    </a:p>
                  </a:txBody>
                  <a:tcPr marL="68580" marR="68580" marT="34290" marB="34290"/>
                </a:tc>
                <a:tc>
                  <a:txBody>
                    <a:bodyPr/>
                    <a:lstStyle/>
                    <a:p>
                      <a:r>
                        <a:rPr lang="fr-FR" sz="1400" dirty="0"/>
                        <a:t>Identifier une rupture chronologique</a:t>
                      </a:r>
                    </a:p>
                    <a:p>
                      <a:r>
                        <a:rPr lang="fr-FR" sz="1400" dirty="0"/>
                        <a:t>Identifier et expliciter des dates et acteurs clés</a:t>
                      </a:r>
                    </a:p>
                  </a:txBody>
                  <a:tcPr marL="68580" marR="68580" marT="34290" marB="34290"/>
                </a:tc>
                <a:extLst>
                  <a:ext uri="{0D108BD9-81ED-4DB2-BD59-A6C34878D82A}">
                    <a16:rowId xmlns:a16="http://schemas.microsoft.com/office/drawing/2014/main" val="10001"/>
                  </a:ext>
                </a:extLst>
              </a:tr>
              <a:tr h="480060">
                <a:tc>
                  <a:txBody>
                    <a:bodyPr/>
                    <a:lstStyle/>
                    <a:p>
                      <a:r>
                        <a:rPr lang="fr-FR" sz="1400" dirty="0"/>
                        <a:t>Montrer le début d’une forme de mondialisation</a:t>
                      </a:r>
                    </a:p>
                  </a:txBody>
                  <a:tcPr marL="68580" marR="68580" marT="34290" marB="34290"/>
                </a:tc>
                <a:tc>
                  <a:txBody>
                    <a:bodyPr/>
                    <a:lstStyle/>
                    <a:p>
                      <a:r>
                        <a:rPr lang="fr-FR" sz="1400" dirty="0"/>
                        <a:t>Savoir lire, comprendre et apprécier un document iconographique</a:t>
                      </a:r>
                    </a:p>
                  </a:txBody>
                  <a:tcPr marL="68580" marR="68580" marT="34290" marB="34290"/>
                </a:tc>
                <a:extLst>
                  <a:ext uri="{0D108BD9-81ED-4DB2-BD59-A6C34878D82A}">
                    <a16:rowId xmlns:a16="http://schemas.microsoft.com/office/drawing/2014/main" val="10002"/>
                  </a:ext>
                </a:extLst>
              </a:tr>
              <a:tr h="305621">
                <a:tc>
                  <a:txBody>
                    <a:bodyPr/>
                    <a:lstStyle/>
                    <a:p>
                      <a:r>
                        <a:rPr lang="fr-FR" sz="1400" dirty="0"/>
                        <a:t>La prise de Constantinople en 1453</a:t>
                      </a:r>
                    </a:p>
                  </a:txBody>
                  <a:tcPr marL="68580" marR="68580" marT="34290" marB="34290"/>
                </a:tc>
                <a:tc>
                  <a:txBody>
                    <a:bodyPr/>
                    <a:lstStyle/>
                    <a:p>
                      <a:r>
                        <a:rPr lang="fr-FR" sz="1400" dirty="0"/>
                        <a:t>Savoir prendre des notes</a:t>
                      </a:r>
                    </a:p>
                  </a:txBody>
                  <a:tcPr marL="68580" marR="68580" marT="34290" marB="34290"/>
                </a:tc>
                <a:extLst>
                  <a:ext uri="{0D108BD9-81ED-4DB2-BD59-A6C34878D82A}">
                    <a16:rowId xmlns:a16="http://schemas.microsoft.com/office/drawing/2014/main" val="10003"/>
                  </a:ext>
                </a:extLst>
              </a:tr>
              <a:tr h="305621">
                <a:tc>
                  <a:txBody>
                    <a:bodyPr/>
                    <a:lstStyle/>
                    <a:p>
                      <a:r>
                        <a:rPr lang="fr-FR" sz="1400" dirty="0"/>
                        <a:t>Monter les progrès de la connaissance du monde</a:t>
                      </a:r>
                    </a:p>
                  </a:txBody>
                  <a:tcPr marL="68580" marR="68580" marT="34290" marB="34290"/>
                </a:tc>
                <a:tc>
                  <a:txBody>
                    <a:bodyPr/>
                    <a:lstStyle/>
                    <a:p>
                      <a:r>
                        <a:rPr lang="fr-FR" sz="1400" dirty="0"/>
                        <a:t>Prélever et croiser des informations</a:t>
                      </a:r>
                    </a:p>
                  </a:txBody>
                  <a:tcPr marL="68580" marR="68580" marT="34290" marB="34290"/>
                </a:tc>
                <a:extLst>
                  <a:ext uri="{0D108BD9-81ED-4DB2-BD59-A6C34878D82A}">
                    <a16:rowId xmlns:a16="http://schemas.microsoft.com/office/drawing/2014/main" val="10004"/>
                  </a:ext>
                </a:extLst>
              </a:tr>
              <a:tr h="685800">
                <a:tc>
                  <a:txBody>
                    <a:bodyPr/>
                    <a:lstStyle/>
                    <a:p>
                      <a:r>
                        <a:rPr lang="fr-FR" sz="1400" dirty="0"/>
                        <a:t>Expliquer les diverses motivations</a:t>
                      </a:r>
                    </a:p>
                  </a:txBody>
                  <a:tcPr marL="68580" marR="68580" marT="34290" marB="34290"/>
                </a:tc>
                <a:tc>
                  <a:txBody>
                    <a:bodyPr/>
                    <a:lstStyle/>
                    <a:p>
                      <a:r>
                        <a:rPr lang="fr-FR" sz="1400" dirty="0"/>
                        <a:t>Mettre en relation des faits ou évènements de natures, de périodes, de localisations différentes</a:t>
                      </a:r>
                    </a:p>
                    <a:p>
                      <a:endParaRPr lang="fr-FR" sz="1400" dirty="0"/>
                    </a:p>
                  </a:txBody>
                  <a:tcPr marL="68580" marR="68580" marT="34290" marB="34290"/>
                </a:tc>
                <a:extLst>
                  <a:ext uri="{0D108BD9-81ED-4DB2-BD59-A6C34878D82A}">
                    <a16:rowId xmlns:a16="http://schemas.microsoft.com/office/drawing/2014/main" val="10005"/>
                  </a:ext>
                </a:extLst>
              </a:tr>
              <a:tr h="480060">
                <a:tc>
                  <a:txBody>
                    <a:bodyPr/>
                    <a:lstStyle/>
                    <a:p>
                      <a:r>
                        <a:rPr lang="fr-FR" sz="1400" dirty="0"/>
                        <a:t>Repérer et expliquer la constitution des Empires coloniaux espagnols et portugais</a:t>
                      </a:r>
                    </a:p>
                  </a:txBody>
                  <a:tcPr marL="68580" marR="68580" marT="34290" marB="34290"/>
                </a:tc>
                <a:tc>
                  <a:txBody>
                    <a:bodyPr/>
                    <a:lstStyle/>
                    <a:p>
                      <a:endParaRPr lang="fr-FR" sz="1400"/>
                    </a:p>
                  </a:txBody>
                  <a:tcPr marL="68580" marR="68580" marT="34290" marB="34290"/>
                </a:tc>
                <a:extLst>
                  <a:ext uri="{0D108BD9-81ED-4DB2-BD59-A6C34878D82A}">
                    <a16:rowId xmlns:a16="http://schemas.microsoft.com/office/drawing/2014/main" val="10006"/>
                  </a:ext>
                </a:extLst>
              </a:tr>
              <a:tr h="305621">
                <a:tc>
                  <a:txBody>
                    <a:bodyPr/>
                    <a:lstStyle/>
                    <a:p>
                      <a:endParaRPr lang="fr-FR" sz="1400" dirty="0"/>
                    </a:p>
                  </a:txBody>
                  <a:tcPr marL="68580" marR="68580" marT="34290" marB="34290"/>
                </a:tc>
                <a:tc>
                  <a:txBody>
                    <a:bodyPr/>
                    <a:lstStyle/>
                    <a:p>
                      <a:endParaRPr lang="fr-FR" sz="1400" dirty="0"/>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082320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2161</Words>
  <Application>Microsoft Office PowerPoint</Application>
  <PresentationFormat>Affichage à l'écran (4:3)</PresentationFormat>
  <Paragraphs>321</Paragraphs>
  <Slides>33</Slides>
  <Notes>33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DynaGroteskL</vt:lpstr>
      <vt:lpstr>DynaGroteskL-Italic-SC850</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Leçon 1.La quête de nouvelles routes qui permet les découvertes et la naissances des Empires coloniaux espagnols et portugais </vt:lpstr>
      <vt:lpstr>Quel scénario pédagogique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Leçon 2- Une circulation économique entre les Amériques, l’Afrique, l’Asie et   l’Europe </vt:lpstr>
      <vt:lpstr>Présentation PowerPoint</vt:lpstr>
      <vt:lpstr>Présentation PowerPoint</vt:lpstr>
      <vt:lpstr>Présentation PowerPoint</vt:lpstr>
      <vt:lpstr>Leçon 3 - Avec quelles conséquences sur les hommes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 propositions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XV°-XVI° siècle : un nouveau rapport au monde, un temps de mutation intellectuelle</dc:title>
  <dc:creator>Prof</dc:creator>
  <cp:lastModifiedBy>CHAMAYOU Gilles</cp:lastModifiedBy>
  <cp:revision>36</cp:revision>
  <dcterms:created xsi:type="dcterms:W3CDTF">2017-10-08T19:43:48Z</dcterms:created>
  <dcterms:modified xsi:type="dcterms:W3CDTF">2019-06-24T11:37:00Z</dcterms:modified>
</cp:coreProperties>
</file>