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2" r:id="rId5"/>
    <p:sldId id="261" r:id="rId6"/>
    <p:sldId id="266" r:id="rId7"/>
    <p:sldId id="278" r:id="rId8"/>
    <p:sldId id="264" r:id="rId9"/>
    <p:sldId id="275" r:id="rId10"/>
    <p:sldId id="277" r:id="rId11"/>
    <p:sldId id="268" r:id="rId12"/>
    <p:sldId id="270" r:id="rId13"/>
    <p:sldId id="267" r:id="rId14"/>
    <p:sldId id="269" r:id="rId15"/>
    <p:sldId id="273" r:id="rId16"/>
    <p:sldId id="279" r:id="rId17"/>
    <p:sldId id="272" r:id="rId18"/>
    <p:sldId id="284" r:id="rId19"/>
    <p:sldId id="283" r:id="rId20"/>
    <p:sldId id="286" r:id="rId21"/>
    <p:sldId id="285" r:id="rId22"/>
    <p:sldId id="287" r:id="rId23"/>
    <p:sldId id="274" r:id="rId24"/>
    <p:sldId id="271" r:id="rId25"/>
    <p:sldId id="281" r:id="rId26"/>
    <p:sldId id="280" r:id="rId27"/>
    <p:sldId id="282" r:id="rId28"/>
    <p:sldId id="288" r:id="rId29"/>
    <p:sldId id="291" r:id="rId30"/>
    <p:sldId id="292" r:id="rId31"/>
    <p:sldId id="265" r:id="rId32"/>
    <p:sldId id="296" r:id="rId33"/>
    <p:sldId id="297" r:id="rId34"/>
    <p:sldId id="289" r:id="rId35"/>
    <p:sldId id="290" r:id="rId36"/>
    <p:sldId id="293" r:id="rId37"/>
    <p:sldId id="295" r:id="rId38"/>
    <p:sldId id="294" r:id="rId39"/>
    <p:sldId id="298" r:id="rId40"/>
    <p:sldId id="299"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18/06/2019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pPr/>
              <a:t>18/06/2019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frank\Desktop\Documents\Nouveaux%20programmes%202019\Ressources%20seconde\Th&#232;me1-chapitre%201%20L'ouverture%20atlantique\Colonisation%20espagnole%20du%20Mexique%20et%20acculturation%20-%20Histoire%20-%20seconde%20-%20SchoolMouv.mp4" TargetMode="External"/><Relationship Id="rId6" Type="http://schemas.openxmlformats.org/officeDocument/2006/relationships/image" Target="../media/image8.png"/><Relationship Id="rId5" Type="http://schemas.openxmlformats.org/officeDocument/2006/relationships/hyperlink" Target="https://www.youtube.com/watch?v=_gtkQLujcNQ"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frank\Desktop\Documents\Nouveaux%20programmes%202019\Ressources%20seconde\Th&#232;me1-chapitre%201%20L'ouverture%20atlantique\Peut-on_parler_de_mondialisation_au_XVe_Boucheron_1-xclhx4.mp4" TargetMode="External"/><Relationship Id="rId6" Type="http://schemas.openxmlformats.org/officeDocument/2006/relationships/hyperlink" Target="https://www.dailymotion.com/video/kix6hYrJOnuQRB1qMgo"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frank\Desktop\Documents\Nouveaux%20programmes%202019\Ressources%20seconde\Th&#232;me1-chapitre%201%20L'ouverture%20atlantique\L_Europe_conquerante_pour_surmonter_fragilites_-_Boucheron-k67k0YcZId64l71qMsa.mp4" TargetMode="External"/><Relationship Id="rId6" Type="http://schemas.openxmlformats.org/officeDocument/2006/relationships/image" Target="../media/image8.png"/><Relationship Id="rId5" Type="http://schemas.openxmlformats.org/officeDocument/2006/relationships/hyperlink" Target="https://www.dailymotion.com/video/k67k0YcZId64l71qMsa"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ducation.francetv.fr/matiere/temps-modernes/quatrieme/video/l-esclavage-et-le-commerce-triangulai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www.youtube.com/watch?v=pe_i2UH6eN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S6UtIWga1IE" TargetMode="External"/><Relationship Id="rId5" Type="http://schemas.openxmlformats.org/officeDocument/2006/relationships/hyperlink" Target="https://www.youtube.com/watch?v=0O1giwoqtXk" TargetMode="External"/><Relationship Id="rId4" Type="http://schemas.openxmlformats.org/officeDocument/2006/relationships/hyperlink" Target="https://www.youtube.com/watch?v=0fJkaB871e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slavevoyages.org/assessment/estimates" TargetMode="External"/><Relationship Id="rId4" Type="http://schemas.openxmlformats.org/officeDocument/2006/relationships/hyperlink" Target="https://www.persee.fr/doc/mhnly_1966-6845_2009_num_3_1_14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899592" y="1196752"/>
            <a:ext cx="7632848" cy="4708981"/>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Diapo d’introduction </a:t>
            </a:r>
          </a:p>
          <a:p>
            <a:pPr algn="ctr"/>
            <a:endParaRPr lang="fr-FR" sz="2400" b="1" dirty="0">
              <a:latin typeface="Arial" panose="020B0604020202020204" pitchFamily="34" charset="0"/>
              <a:cs typeface="Arial" panose="020B0604020202020204" pitchFamily="34" charset="0"/>
            </a:endParaRPr>
          </a:p>
          <a:p>
            <a:r>
              <a:rPr lang="fr-FR" altLang="fr-FR" dirty="0">
                <a:solidFill>
                  <a:srgbClr val="000000"/>
                </a:solidFill>
                <a:latin typeface="Arial" pitchFamily="34" charset="0"/>
                <a:cs typeface="Arial" pitchFamily="34" charset="0"/>
                <a:sym typeface="Arial" pitchFamily="34" charset="0"/>
              </a:rPr>
              <a:t>Niveau</a:t>
            </a:r>
            <a:r>
              <a:rPr lang="fr-FR" altLang="fr-FR" dirty="0" smtClean="0">
                <a:solidFill>
                  <a:srgbClr val="000000"/>
                </a:solidFill>
                <a:latin typeface="Arial" pitchFamily="34" charset="0"/>
                <a:cs typeface="Arial" pitchFamily="34" charset="0"/>
                <a:sym typeface="Arial" pitchFamily="34" charset="0"/>
              </a:rPr>
              <a:t>: seconde</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Thème</a:t>
            </a:r>
            <a:r>
              <a:rPr lang="fr-FR" altLang="fr-FR" dirty="0" smtClean="0">
                <a:solidFill>
                  <a:srgbClr val="000000"/>
                </a:solidFill>
                <a:latin typeface="Arial" pitchFamily="34" charset="0"/>
                <a:cs typeface="Arial" pitchFamily="34" charset="0"/>
                <a:sym typeface="Arial" pitchFamily="34" charset="0"/>
              </a:rPr>
              <a:t>: 2 XV</a:t>
            </a:r>
            <a:r>
              <a:rPr lang="fr-FR" altLang="fr-FR" baseline="30000" dirty="0" smtClean="0">
                <a:solidFill>
                  <a:srgbClr val="000000"/>
                </a:solidFill>
                <a:latin typeface="Arial" pitchFamily="34" charset="0"/>
                <a:cs typeface="Arial" pitchFamily="34" charset="0"/>
                <a:sym typeface="Arial" pitchFamily="34" charset="0"/>
              </a:rPr>
              <a:t>e</a:t>
            </a:r>
            <a:r>
              <a:rPr lang="fr-FR" altLang="fr-FR" dirty="0" smtClean="0">
                <a:solidFill>
                  <a:srgbClr val="000000"/>
                </a:solidFill>
                <a:latin typeface="Arial" pitchFamily="34" charset="0"/>
                <a:cs typeface="Arial" pitchFamily="34" charset="0"/>
                <a:sym typeface="Arial" pitchFamily="34" charset="0"/>
              </a:rPr>
              <a:t>-XVI</a:t>
            </a:r>
            <a:r>
              <a:rPr lang="fr-FR" altLang="fr-FR" baseline="30000" dirty="0" smtClean="0">
                <a:solidFill>
                  <a:srgbClr val="000000"/>
                </a:solidFill>
                <a:latin typeface="Arial" pitchFamily="34" charset="0"/>
                <a:cs typeface="Arial" pitchFamily="34" charset="0"/>
                <a:sym typeface="Arial" pitchFamily="34" charset="0"/>
              </a:rPr>
              <a:t>e</a:t>
            </a:r>
            <a:r>
              <a:rPr lang="fr-FR" altLang="fr-FR" dirty="0" smtClean="0">
                <a:solidFill>
                  <a:srgbClr val="000000"/>
                </a:solidFill>
                <a:latin typeface="Arial" pitchFamily="34" charset="0"/>
                <a:cs typeface="Arial" pitchFamily="34" charset="0"/>
                <a:sym typeface="Arial" pitchFamily="34" charset="0"/>
              </a:rPr>
              <a:t> siècles: un nouveau rapport au monde, un temps de mutation intellectuelle</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Sous-thème</a:t>
            </a:r>
            <a:r>
              <a:rPr lang="fr-FR" altLang="fr-FR" dirty="0" smtClean="0">
                <a:solidFill>
                  <a:srgbClr val="000000"/>
                </a:solidFill>
                <a:latin typeface="Arial" pitchFamily="34" charset="0"/>
                <a:cs typeface="Arial" pitchFamily="34" charset="0"/>
                <a:sym typeface="Arial" pitchFamily="34" charset="0"/>
              </a:rPr>
              <a:t>: Chap.1 L’ouverture atlantique: les conséquences de la découverte des « nouveaux monde »</a:t>
            </a: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Situation d’apprentissage</a:t>
            </a:r>
            <a:r>
              <a:rPr lang="fr-FR" altLang="fr-FR" dirty="0" smtClean="0">
                <a:solidFill>
                  <a:srgbClr val="000000"/>
                </a:solidFill>
                <a:latin typeface="Arial" pitchFamily="34" charset="0"/>
                <a:cs typeface="Arial" pitchFamily="34" charset="0"/>
                <a:sym typeface="Arial" pitchFamily="34" charset="0"/>
              </a:rPr>
              <a:t>:</a:t>
            </a:r>
          </a:p>
          <a:p>
            <a:r>
              <a:rPr lang="fr-FR" altLang="fr-FR" dirty="0" smtClean="0">
                <a:solidFill>
                  <a:srgbClr val="000000"/>
                </a:solidFill>
                <a:latin typeface="Arial" pitchFamily="34" charset="0"/>
                <a:cs typeface="Arial" pitchFamily="34" charset="0"/>
                <a:sym typeface="Arial" pitchFamily="34" charset="0"/>
              </a:rPr>
              <a:t>Utilisation d’un outil numérique : </a:t>
            </a:r>
            <a:r>
              <a:rPr lang="fr-FR" altLang="fr-FR" dirty="0" smtClean="0">
                <a:solidFill>
                  <a:srgbClr val="000000"/>
                </a:solidFill>
                <a:latin typeface="Arial" pitchFamily="34" charset="0"/>
                <a:cs typeface="Arial" pitchFamily="34" charset="0"/>
                <a:sym typeface="Arial" pitchFamily="34" charset="0"/>
              </a:rPr>
              <a:t>tablettes, téléphones, ordinateurs</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Evaluation</a:t>
            </a:r>
            <a:r>
              <a:rPr lang="fr-FR" altLang="fr-FR" dirty="0" smtClean="0">
                <a:solidFill>
                  <a:srgbClr val="000000"/>
                </a:solidFill>
                <a:latin typeface="Arial" pitchFamily="34" charset="0"/>
                <a:cs typeface="Arial" pitchFamily="34" charset="0"/>
                <a:sym typeface="Arial" pitchFamily="34" charset="0"/>
              </a:rPr>
              <a:t>: diverses</a:t>
            </a:r>
            <a:endParaRPr lang="fr-FR" altLang="fr-FR" dirty="0" smtClean="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Mots clefs</a:t>
            </a:r>
            <a:r>
              <a:rPr lang="fr-FR" altLang="fr-FR" dirty="0" smtClean="0">
                <a:solidFill>
                  <a:srgbClr val="000000"/>
                </a:solidFill>
                <a:latin typeface="Arial" pitchFamily="34" charset="0"/>
                <a:cs typeface="Arial" pitchFamily="34" charset="0"/>
                <a:sym typeface="Arial" pitchFamily="34" charset="0"/>
              </a:rPr>
              <a:t>: Atlantique, commerce triangulaire, esclavage, exploitation, mondialisation, conquête</a:t>
            </a:r>
            <a:endParaRPr lang="fr-FR" altLang="fr-FR" dirty="0" smtClean="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pPr algn="just"/>
            <a:r>
              <a:rPr lang="fr-FR" altLang="fr-FR" dirty="0">
                <a:solidFill>
                  <a:srgbClr val="000000"/>
                </a:solidFill>
                <a:latin typeface="Arial" pitchFamily="34" charset="0"/>
                <a:cs typeface="Arial" pitchFamily="34" charset="0"/>
                <a:sym typeface="Arial" pitchFamily="34" charset="0"/>
              </a:rPr>
              <a:t>Présentation de la ressource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914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260648"/>
            <a:ext cx="6192688" cy="461665"/>
          </a:xfrm>
          <a:prstGeom prst="rect">
            <a:avLst/>
          </a:prstGeom>
          <a:noFill/>
        </p:spPr>
        <p:txBody>
          <a:bodyPr wrap="square" rtlCol="0">
            <a:spAutoFit/>
          </a:bodyPr>
          <a:lstStyle/>
          <a:p>
            <a:r>
              <a:rPr lang="fr-FR" sz="2400" dirty="0" smtClean="0">
                <a:solidFill>
                  <a:schemeClr val="tx2">
                    <a:lumMod val="60000"/>
                    <a:lumOff val="40000"/>
                  </a:schemeClr>
                </a:solidFill>
                <a:latin typeface="Arial" panose="020B0604020202020204" pitchFamily="34" charset="0"/>
                <a:cs typeface="Arial" panose="020B0604020202020204" pitchFamily="34" charset="0"/>
              </a:rPr>
              <a:t>I.</a:t>
            </a:r>
            <a:r>
              <a:rPr lang="fr-FR" sz="2400" dirty="0" smtClean="0"/>
              <a:t> </a:t>
            </a:r>
            <a:r>
              <a:rPr lang="fr-FR" sz="2400" dirty="0" smtClean="0">
                <a:solidFill>
                  <a:schemeClr val="tx2">
                    <a:lumMod val="60000"/>
                    <a:lumOff val="40000"/>
                  </a:schemeClr>
                </a:solidFill>
              </a:rPr>
              <a:t>La constitutions d’empires coloniaux: </a:t>
            </a:r>
            <a:r>
              <a:rPr lang="fr-FR" sz="2400" dirty="0" smtClean="0">
                <a:solidFill>
                  <a:srgbClr val="FF0000"/>
                </a:solidFill>
              </a:rPr>
              <a:t>1 heure</a:t>
            </a:r>
            <a:r>
              <a:rPr lang="fr-FR" sz="2400" dirty="0" smtClean="0">
                <a:solidFill>
                  <a:schemeClr val="tx2">
                    <a:lumMod val="60000"/>
                    <a:lumOff val="40000"/>
                  </a:schemeClr>
                </a:solidFill>
                <a:latin typeface="Arial" panose="020B0604020202020204" pitchFamily="34" charset="0"/>
                <a:cs typeface="Arial" panose="020B0604020202020204" pitchFamily="34" charset="0"/>
              </a:rPr>
              <a:t> </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83568" y="908720"/>
            <a:ext cx="8280920" cy="6001643"/>
          </a:xfrm>
          <a:prstGeom prst="rect">
            <a:avLst/>
          </a:prstGeom>
          <a:noFill/>
        </p:spPr>
        <p:txBody>
          <a:bodyPr wrap="square" rtlCol="0">
            <a:spAutoFit/>
          </a:bodyPr>
          <a:lstStyle/>
          <a:p>
            <a:pPr algn="just"/>
            <a:r>
              <a:rPr lang="fr-FR" sz="2400" dirty="0" smtClean="0"/>
              <a:t>Pour cette première partie nous utiliserons un dispositif de travail coopératif et collaboratif: Pense, Paire, carré.</a:t>
            </a:r>
          </a:p>
          <a:p>
            <a:pPr algn="just"/>
            <a:endParaRPr lang="fr-FR" sz="2400" dirty="0" smtClean="0"/>
          </a:p>
          <a:p>
            <a:pPr algn="just"/>
            <a:r>
              <a:rPr lang="fr-FR" sz="2400" dirty="0" smtClean="0"/>
              <a:t>-Dans un premier temps le professeur présente le travail et les documents à disposition. </a:t>
            </a:r>
            <a:r>
              <a:rPr lang="fr-FR" sz="2400" dirty="0" smtClean="0">
                <a:solidFill>
                  <a:srgbClr val="FF0000"/>
                </a:solidFill>
              </a:rPr>
              <a:t>10 minutes</a:t>
            </a:r>
          </a:p>
          <a:p>
            <a:pPr algn="just"/>
            <a:r>
              <a:rPr lang="fr-FR" sz="2400" dirty="0" smtClean="0"/>
              <a:t>-Dans un second temps, chaque élève individuellement doit réfléchir à la question et trouve ses propres réponses. </a:t>
            </a:r>
            <a:r>
              <a:rPr lang="fr-FR" sz="2400" dirty="0" smtClean="0">
                <a:solidFill>
                  <a:srgbClr val="FF0000"/>
                </a:solidFill>
              </a:rPr>
              <a:t>20 minutes</a:t>
            </a:r>
          </a:p>
          <a:p>
            <a:pPr algn="just"/>
            <a:r>
              <a:rPr lang="fr-FR" sz="2400" dirty="0" smtClean="0"/>
              <a:t>-Dans un troisième temps, les élèves travaillent par paire. Les réponses sont comparées, reformulées, corrigées. </a:t>
            </a:r>
            <a:r>
              <a:rPr lang="fr-FR" sz="2400" dirty="0" smtClean="0">
                <a:solidFill>
                  <a:srgbClr val="FF0000"/>
                </a:solidFill>
              </a:rPr>
              <a:t>20 minutes</a:t>
            </a:r>
          </a:p>
          <a:p>
            <a:pPr algn="just"/>
            <a:r>
              <a:rPr lang="fr-FR" sz="2400" dirty="0" smtClean="0"/>
              <a:t>-Dans un dernier temps, les réponses sont échangées dans des groupes de 4. Ils rédigent une réponse globale qui aura été négociée et validée. </a:t>
            </a:r>
          </a:p>
          <a:p>
            <a:pPr algn="just"/>
            <a:endParaRPr lang="fr-FR" sz="2400" dirty="0" smtClean="0"/>
          </a:p>
          <a:p>
            <a:pPr algn="just"/>
            <a:r>
              <a:rPr lang="fr-FR" sz="2400" dirty="0" smtClean="0"/>
              <a:t>La trace écrite est ramassée et validée par le professeur.</a:t>
            </a:r>
          </a:p>
          <a:p>
            <a:endParaRPr lang="fr-FR" sz="2400" dirty="0" smtClean="0"/>
          </a:p>
          <a:p>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https://static1.assistancescolaire.com/ele/images/gdv05z.jpg"/>
          <p:cNvPicPr>
            <a:picLocks noChangeAspect="1" noChangeArrowheads="1"/>
          </p:cNvPicPr>
          <p:nvPr/>
        </p:nvPicPr>
        <p:blipFill>
          <a:blip r:embed="rId4" cstate="print"/>
          <a:srcRect/>
          <a:stretch>
            <a:fillRect/>
          </a:stretch>
        </p:blipFill>
        <p:spPr bwMode="auto">
          <a:xfrm>
            <a:off x="1115616" y="1556792"/>
            <a:ext cx="7048500" cy="4076701"/>
          </a:xfrm>
          <a:prstGeom prst="rect">
            <a:avLst/>
          </a:prstGeom>
          <a:noFill/>
        </p:spPr>
      </p:pic>
      <p:sp>
        <p:nvSpPr>
          <p:cNvPr id="13" name="ZoneTexte 12"/>
          <p:cNvSpPr txBox="1"/>
          <p:nvPr/>
        </p:nvSpPr>
        <p:spPr>
          <a:xfrm>
            <a:off x="683568" y="0"/>
            <a:ext cx="6624736" cy="830997"/>
          </a:xfrm>
          <a:prstGeom prst="rect">
            <a:avLst/>
          </a:prstGeom>
          <a:noFill/>
        </p:spPr>
        <p:txBody>
          <a:bodyPr wrap="square" rtlCol="0">
            <a:spAutoFit/>
          </a:bodyPr>
          <a:lstStyle/>
          <a:p>
            <a:r>
              <a:rPr lang="fr-FR" sz="2400" dirty="0" smtClean="0">
                <a:solidFill>
                  <a:srgbClr val="FF0000"/>
                </a:solidFill>
              </a:rPr>
              <a:t>Comment les Européens ont-ils transformé leurs  explorations en domination?</a:t>
            </a:r>
            <a:endParaRPr lang="fr-FR" sz="2400"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788806" cy="461665"/>
          </a:xfrm>
          <a:prstGeom prst="rect">
            <a:avLst/>
          </a:prstGeom>
          <a:noFill/>
        </p:spPr>
        <p:txBody>
          <a:bodyPr wrap="none" rtlCol="0">
            <a:spAutoFit/>
          </a:bodyPr>
          <a:lstStyle/>
          <a:p>
            <a:r>
              <a:rPr lang="fr-FR" sz="2400" dirty="0" smtClean="0">
                <a:solidFill>
                  <a:schemeClr val="tx2">
                    <a:lumMod val="60000"/>
                    <a:lumOff val="40000"/>
                  </a:schemeClr>
                </a:solidFill>
                <a:latin typeface="Arial" panose="020B0604020202020204" pitchFamily="34" charset="0"/>
                <a:cs typeface="Arial" panose="020B0604020202020204" pitchFamily="34" charset="0"/>
              </a:rPr>
              <a:t>Titre</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3556" name="Picture 4" descr="https://fracademic.com/pictures/frwiki/67/Cantino_Planisphere.jpg"/>
          <p:cNvPicPr>
            <a:picLocks noChangeAspect="1" noChangeArrowheads="1"/>
          </p:cNvPicPr>
          <p:nvPr/>
        </p:nvPicPr>
        <p:blipFill>
          <a:blip r:embed="rId3" cstate="print"/>
          <a:srcRect/>
          <a:stretch>
            <a:fillRect/>
          </a:stretch>
        </p:blipFill>
        <p:spPr bwMode="auto">
          <a:xfrm>
            <a:off x="323528" y="188640"/>
            <a:ext cx="6935885" cy="3240360"/>
          </a:xfrm>
          <a:prstGeom prst="rect">
            <a:avLst/>
          </a:prstGeom>
          <a:noFill/>
        </p:spPr>
      </p:pic>
      <p:sp>
        <p:nvSpPr>
          <p:cNvPr id="13" name="ZoneTexte 12"/>
          <p:cNvSpPr txBox="1"/>
          <p:nvPr/>
        </p:nvSpPr>
        <p:spPr>
          <a:xfrm>
            <a:off x="611560" y="3645024"/>
            <a:ext cx="7704856" cy="830997"/>
          </a:xfrm>
          <a:prstGeom prst="rect">
            <a:avLst/>
          </a:prstGeom>
          <a:noFill/>
        </p:spPr>
        <p:txBody>
          <a:bodyPr wrap="square" rtlCol="0">
            <a:spAutoFit/>
          </a:bodyPr>
          <a:lstStyle/>
          <a:p>
            <a:r>
              <a:rPr lang="fr-FR" sz="2400" dirty="0" smtClean="0"/>
              <a:t>La ligne de partage du traité de Tordesillas sur le planisphère d’Alberto </a:t>
            </a:r>
            <a:r>
              <a:rPr lang="fr-FR" sz="2400" dirty="0" smtClean="0"/>
              <a:t>Cantino</a:t>
            </a:r>
            <a:r>
              <a:rPr lang="fr-FR" sz="2400" dirty="0" smtClean="0"/>
              <a:t> (1502)</a:t>
            </a:r>
            <a:endParaRPr lang="fr-FR" sz="2400" dirty="0"/>
          </a:p>
        </p:txBody>
      </p:sp>
      <p:sp>
        <p:nvSpPr>
          <p:cNvPr id="15" name="ZoneTexte 14"/>
          <p:cNvSpPr txBox="1"/>
          <p:nvPr/>
        </p:nvSpPr>
        <p:spPr>
          <a:xfrm>
            <a:off x="2555776" y="4581128"/>
            <a:ext cx="6336704" cy="2031325"/>
          </a:xfrm>
          <a:prstGeom prst="rect">
            <a:avLst/>
          </a:prstGeom>
          <a:noFill/>
        </p:spPr>
        <p:txBody>
          <a:bodyPr wrap="square" rtlCol="0">
            <a:spAutoFit/>
          </a:bodyPr>
          <a:lstStyle/>
          <a:p>
            <a:pPr algn="just"/>
            <a:r>
              <a:rPr lang="fr-FR" dirty="0" smtClean="0"/>
              <a:t>Les continents et grandes îles sont représentés en vert, tandis que les petites îles sont rouges ou bleues. Des drapeaux marquent la souveraineté des territoires. La ligne de démarcation entre territoire espagnols et portugais est représentée par une ligne bleue. La côte du Brésil découverte en 1500 par le navigateur portugais Pedro Cabral a été modifiée en plaquant une bande de parchemin sur la carte.</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683568" y="260648"/>
            <a:ext cx="7992888" cy="5509200"/>
          </a:xfrm>
          <a:prstGeom prst="rect">
            <a:avLst/>
          </a:prstGeom>
          <a:solidFill>
            <a:schemeClr val="bg1"/>
          </a:solidFill>
        </p:spPr>
        <p:txBody>
          <a:bodyPr wrap="square" rtlCol="0">
            <a:spAutoFit/>
          </a:bodyPr>
          <a:lstStyle/>
          <a:p>
            <a:pPr algn="just"/>
            <a:r>
              <a:rPr lang="fr-FR" sz="1600" dirty="0" smtClean="0"/>
              <a:t>1. Et aussitôt lesdits procureurs desdits seigneurs roi et reine de Castille, de Léon, d'Aragon, de Sicile, de Grenade, etc., et dudit seigneur roi de Portugal et des </a:t>
            </a:r>
            <a:r>
              <a:rPr lang="fr-FR" sz="1600" dirty="0" smtClean="0"/>
              <a:t>Algarves</a:t>
            </a:r>
            <a:r>
              <a:rPr lang="fr-FR" sz="1600" dirty="0" smtClean="0"/>
              <a:t>, etc., ont dit qu'autant qu'il existe entre lesdits seigneurs, leurs constituants, un différend sur ce qui appartient à chacune des deux parties de l'espace qui reste à découvrir jusqu'à ce jour d'</a:t>
            </a:r>
            <a:r>
              <a:rPr lang="fr-FR" sz="1600" dirty="0" smtClean="0"/>
              <a:t>lmi</a:t>
            </a:r>
            <a:r>
              <a:rPr lang="fr-FR" sz="1600" dirty="0" smtClean="0"/>
              <a:t>, jour de la présente capitulation, dans la mer Océane ; attendu que, pour le bien de la paix et de la concorde, et pour la conservation de l'amitié qui lie ledit seigneur roi de Portugal aux seigneurs roi et reine de Castille et d'Aragon, il plaît à </a:t>
            </a:r>
            <a:r>
              <a:rPr lang="fr-FR" sz="1600" dirty="0" smtClean="0"/>
              <a:t>LL</a:t>
            </a:r>
            <a:r>
              <a:rPr lang="fr-FR" sz="1600" dirty="0" smtClean="0"/>
              <a:t>. AA., et que lesdits procureurs, en leur nom et en vertu de leurs pouvoirs, ont accordé et consenti qu'il se fasse et se tire par ladite mer Océane une ligne droite de pôle à pôle, c'est-à-dire du pôle arctique au pôle antarctique, ce qui est du nord au sud, laquelle ligne devant se tirer et se tirant droite, comme il a été dit, à 370 lieues des îles du Cap-Vert, vers le couchant, par degrés ou d'autre manière, comme on pourra le faire pour le mieux et le plus promptement, de façon qu'il n'y ait pas plus de lieues, et que tout ce qui a été découvert jusqu'à présent et se découvrirait à l'avenir par ledit seigneur roi de Portugal et ses vaisseaux, soit iles ou terre ferme, depuis ladite ligne tirée dans la forme susdite, allant par ladite partie du levant, en dedans de ladite ligne du côté du levant, du nord ou du sud, pourvu qu'on ne passe pas ladite ligne, que tout cela soit et appartienne audit seigneur roi de Portugal et à ses successeurs pour à tout jamais, et que tout le reste, tant îles que terre ferme, trouvés ou à trouver, découverts et à découvrir par lesdits seigneurs roi et reine de Castille et d'Aragon, etc., et par leurs vaisseaux, depuis ladite ligne tirée en la forme susdite, allant par ladite partie du couchant et après avoir passé ladite ligne vers le couchant, le nord et le sud, soit et appartienne auxdits seigneurs roi et reine de Castille et de Léon et à leurs successeurs à tout jamais.</a:t>
            </a:r>
            <a:endParaRPr lang="fr-FR" sz="1600" dirty="0"/>
          </a:p>
        </p:txBody>
      </p:sp>
      <p:sp>
        <p:nvSpPr>
          <p:cNvPr id="16" name="ZoneTexte 15"/>
          <p:cNvSpPr txBox="1"/>
          <p:nvPr/>
        </p:nvSpPr>
        <p:spPr>
          <a:xfrm>
            <a:off x="683568" y="5949280"/>
            <a:ext cx="7416824" cy="369332"/>
          </a:xfrm>
          <a:prstGeom prst="rect">
            <a:avLst/>
          </a:prstGeom>
          <a:noFill/>
        </p:spPr>
        <p:txBody>
          <a:bodyPr wrap="square" rtlCol="0">
            <a:spAutoFit/>
          </a:bodyPr>
          <a:lstStyle/>
          <a:p>
            <a:r>
              <a:rPr lang="fr-FR" dirty="0" smtClean="0"/>
              <a:t>L’article 1 du traité de Tordesillas 7 juin 1494</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84731" cy="461665"/>
          </a:xfrm>
          <a:prstGeom prst="rect">
            <a:avLst/>
          </a:prstGeom>
          <a:noFill/>
        </p:spPr>
        <p:txBody>
          <a:bodyPr wrap="none" rtlCol="0">
            <a:spAutoFit/>
          </a:bodyPr>
          <a:lstStyle/>
          <a:p>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10" name="Picture 4" descr="vue Tenochtitlan"/>
          <p:cNvPicPr>
            <a:picLocks noChangeAspect="1" noChangeArrowheads="1"/>
          </p:cNvPicPr>
          <p:nvPr/>
        </p:nvPicPr>
        <p:blipFill>
          <a:blip r:embed="rId4" cstate="print"/>
          <a:srcRect/>
          <a:stretch>
            <a:fillRect/>
          </a:stretch>
        </p:blipFill>
        <p:spPr bwMode="auto">
          <a:xfrm>
            <a:off x="1187624" y="1124744"/>
            <a:ext cx="6781800" cy="4606925"/>
          </a:xfrm>
          <a:prstGeom prst="rect">
            <a:avLst/>
          </a:prstGeom>
          <a:noFill/>
          <a:ln w="9525">
            <a:noFill/>
            <a:miter lim="800000"/>
            <a:headEnd/>
            <a:tailEnd/>
          </a:ln>
        </p:spPr>
      </p:pic>
      <p:sp>
        <p:nvSpPr>
          <p:cNvPr id="13" name="ZoneTexte 12"/>
          <p:cNvSpPr txBox="1"/>
          <p:nvPr/>
        </p:nvSpPr>
        <p:spPr>
          <a:xfrm>
            <a:off x="1403648" y="1124744"/>
            <a:ext cx="3168352" cy="369332"/>
          </a:xfrm>
          <a:prstGeom prst="rect">
            <a:avLst/>
          </a:prstGeom>
          <a:noFill/>
        </p:spPr>
        <p:txBody>
          <a:bodyPr wrap="square" rtlCol="0">
            <a:spAutoFit/>
          </a:bodyPr>
          <a:lstStyle/>
          <a:p>
            <a:r>
              <a:rPr lang="fr-FR" dirty="0" smtClean="0"/>
              <a:t>.</a:t>
            </a:r>
            <a:endParaRPr lang="fr-FR" dirty="0"/>
          </a:p>
        </p:txBody>
      </p:sp>
      <p:sp>
        <p:nvSpPr>
          <p:cNvPr id="16" name="ZoneTexte 15"/>
          <p:cNvSpPr txBox="1"/>
          <p:nvPr/>
        </p:nvSpPr>
        <p:spPr>
          <a:xfrm>
            <a:off x="6876256" y="5589240"/>
            <a:ext cx="2088232" cy="369332"/>
          </a:xfrm>
          <a:prstGeom prst="rect">
            <a:avLst/>
          </a:prstGeom>
          <a:noFill/>
        </p:spPr>
        <p:txBody>
          <a:bodyPr wrap="square" rtlCol="0">
            <a:spAutoFit/>
          </a:bodyPr>
          <a:lstStyle/>
          <a:p>
            <a:endParaRPr lang="fr-FR" dirty="0"/>
          </a:p>
        </p:txBody>
      </p:sp>
      <p:sp>
        <p:nvSpPr>
          <p:cNvPr id="17" name="ZoneTexte 16"/>
          <p:cNvSpPr txBox="1"/>
          <p:nvPr/>
        </p:nvSpPr>
        <p:spPr>
          <a:xfrm>
            <a:off x="755576" y="5805264"/>
            <a:ext cx="8136904" cy="369332"/>
          </a:xfrm>
          <a:prstGeom prst="rect">
            <a:avLst/>
          </a:prstGeom>
          <a:noFill/>
        </p:spPr>
        <p:txBody>
          <a:bodyPr wrap="square" rtlCol="0">
            <a:spAutoFit/>
          </a:bodyPr>
          <a:lstStyle/>
          <a:p>
            <a:pPr>
              <a:spcBef>
                <a:spcPct val="50000"/>
              </a:spcBef>
            </a:pPr>
            <a:r>
              <a:rPr lang="fr-FR" dirty="0" smtClean="0"/>
              <a:t>Plan de </a:t>
            </a:r>
            <a:r>
              <a:rPr lang="fr-FR" dirty="0" smtClean="0"/>
              <a:t>Tenochtitlán </a:t>
            </a:r>
            <a:r>
              <a:rPr lang="fr-FR" dirty="0" smtClean="0"/>
              <a:t>inspiré par un croquis envoyé par Cortès à Charles Quint, 1524</a:t>
            </a:r>
            <a:endParaRPr lang="fr-FR" dirty="0"/>
          </a:p>
        </p:txBody>
      </p:sp>
      <p:sp>
        <p:nvSpPr>
          <p:cNvPr id="18" name="ZoneTexte 17"/>
          <p:cNvSpPr txBox="1"/>
          <p:nvPr/>
        </p:nvSpPr>
        <p:spPr>
          <a:xfrm>
            <a:off x="755576" y="260648"/>
            <a:ext cx="6696744" cy="461665"/>
          </a:xfrm>
          <a:prstGeom prst="rect">
            <a:avLst/>
          </a:prstGeom>
          <a:noFill/>
        </p:spPr>
        <p:txBody>
          <a:bodyPr wrap="square" rtlCol="0">
            <a:spAutoFit/>
          </a:bodyPr>
          <a:lstStyle/>
          <a:p>
            <a:r>
              <a:rPr lang="fr-FR" sz="2400" dirty="0" smtClean="0"/>
              <a:t>De Tenochtitlan à Mexico: </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1"/>
          <p:cNvPicPr>
            <a:picLocks noChangeAspect="1" noChangeArrowheads="1"/>
          </p:cNvPicPr>
          <p:nvPr/>
        </p:nvPicPr>
        <p:blipFill>
          <a:blip r:embed="rId4" cstate="print"/>
          <a:srcRect/>
          <a:stretch>
            <a:fillRect/>
          </a:stretch>
        </p:blipFill>
        <p:spPr bwMode="auto">
          <a:xfrm>
            <a:off x="2267744" y="188640"/>
            <a:ext cx="4286250" cy="5095875"/>
          </a:xfrm>
          <a:prstGeom prst="rect">
            <a:avLst/>
          </a:prstGeom>
          <a:noFill/>
          <a:ln w="9525">
            <a:noFill/>
            <a:miter lim="800000"/>
            <a:headEnd/>
            <a:tailEnd/>
          </a:ln>
        </p:spPr>
      </p:pic>
      <p:sp>
        <p:nvSpPr>
          <p:cNvPr id="13" name="Rectangle 12"/>
          <p:cNvSpPr/>
          <p:nvPr/>
        </p:nvSpPr>
        <p:spPr>
          <a:xfrm>
            <a:off x="611560" y="5445224"/>
            <a:ext cx="8352928" cy="646331"/>
          </a:xfrm>
          <a:prstGeom prst="rect">
            <a:avLst/>
          </a:prstGeom>
        </p:spPr>
        <p:txBody>
          <a:bodyPr wrap="square">
            <a:spAutoFit/>
          </a:bodyPr>
          <a:lstStyle/>
          <a:p>
            <a:r>
              <a:rPr lang="fr-FR" dirty="0" smtClean="0"/>
              <a:t>Tenochtitlan au début du XVIème </a:t>
            </a:r>
            <a:r>
              <a:rPr lang="fr-FR" dirty="0" smtClean="0"/>
              <a:t>siècle Représentation </a:t>
            </a:r>
            <a:r>
              <a:rPr lang="fr-FR" dirty="0" smtClean="0"/>
              <a:t>probablement inspirée d'un croquis d'Hernán Cortés de 1524, British </a:t>
            </a:r>
            <a:r>
              <a:rPr lang="fr-FR" dirty="0" smtClean="0"/>
              <a:t>Museum</a:t>
            </a:r>
            <a:r>
              <a:rPr lang="fr-FR" dirty="0" smtClean="0"/>
              <a:t>, Londres</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971600" y="5229200"/>
            <a:ext cx="6678488" cy="646331"/>
          </a:xfrm>
          <a:prstGeom prst="rect">
            <a:avLst/>
          </a:prstGeom>
        </p:spPr>
        <p:txBody>
          <a:bodyPr wrap="square">
            <a:spAutoFit/>
          </a:bodyPr>
          <a:lstStyle/>
          <a:p>
            <a:r>
              <a:rPr lang="fr-FR" dirty="0" smtClean="0">
                <a:hlinkClick r:id="rId5"/>
              </a:rPr>
              <a:t>https://www.youtube.com/watch?v=_gtkQLujcNQ</a:t>
            </a:r>
            <a:endParaRPr lang="fr-FR" dirty="0" smtClean="0"/>
          </a:p>
          <a:p>
            <a:endParaRPr lang="fr-FR" dirty="0"/>
          </a:p>
        </p:txBody>
      </p:sp>
      <p:pic>
        <p:nvPicPr>
          <p:cNvPr id="13" name="Colonisation espagnole du Mexique et acculturation - Histoire - seconde - SchoolMouv.mp4">
            <a:hlinkClick r:id="" action="ppaction://media"/>
          </p:cNvPr>
          <p:cNvPicPr>
            <a:picLocks noRot="1" noChangeAspect="1"/>
          </p:cNvPicPr>
          <p:nvPr>
            <a:videoFile r:link="rId1"/>
          </p:nvPr>
        </p:nvPicPr>
        <p:blipFill>
          <a:blip r:embed="rId6" cstate="print"/>
          <a:stretch>
            <a:fillRect/>
          </a:stretch>
        </p:blipFill>
        <p:spPr>
          <a:xfrm>
            <a:off x="539552" y="836712"/>
            <a:ext cx="5760640" cy="4320480"/>
          </a:xfrm>
          <a:prstGeom prst="rect">
            <a:avLst/>
          </a:prstGeom>
        </p:spPr>
      </p:pic>
      <p:sp>
        <p:nvSpPr>
          <p:cNvPr id="14" name="ZoneTexte 13"/>
          <p:cNvSpPr txBox="1"/>
          <p:nvPr/>
        </p:nvSpPr>
        <p:spPr>
          <a:xfrm>
            <a:off x="6372200" y="1268760"/>
            <a:ext cx="2448272" cy="923330"/>
          </a:xfrm>
          <a:prstGeom prst="rect">
            <a:avLst/>
          </a:prstGeom>
          <a:noFill/>
        </p:spPr>
        <p:txBody>
          <a:bodyPr wrap="square" rtlCol="0">
            <a:spAutoFit/>
          </a:bodyPr>
          <a:lstStyle/>
          <a:p>
            <a:r>
              <a:rPr lang="fr-FR" dirty="0" smtClean="0"/>
              <a:t>Colonisation espagnole au Mexique et acculturation.</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27584" y="188640"/>
            <a:ext cx="6480720" cy="461665"/>
          </a:xfrm>
          <a:prstGeom prst="rect">
            <a:avLst/>
          </a:prstGeom>
          <a:noFill/>
        </p:spPr>
        <p:txBody>
          <a:bodyPr wrap="square" rtlCol="0">
            <a:spAutoFit/>
          </a:bodyPr>
          <a:lstStyle/>
          <a:p>
            <a:r>
              <a:rPr lang="fr-FR" sz="2400" dirty="0" smtClean="0">
                <a:solidFill>
                  <a:schemeClr val="tx2">
                    <a:lumMod val="60000"/>
                    <a:lumOff val="40000"/>
                  </a:schemeClr>
                </a:solidFill>
              </a:rPr>
              <a:t>II. Une forme de mondialisation</a:t>
            </a:r>
            <a:r>
              <a:rPr lang="fr-FR" dirty="0" smtClean="0">
                <a:solidFill>
                  <a:schemeClr val="tx2">
                    <a:lumMod val="60000"/>
                    <a:lumOff val="40000"/>
                  </a:schemeClr>
                </a:solidFill>
              </a:rPr>
              <a:t>: </a:t>
            </a:r>
            <a:r>
              <a:rPr lang="fr-FR" dirty="0" smtClean="0">
                <a:solidFill>
                  <a:srgbClr val="FF0000"/>
                </a:solidFill>
              </a:rPr>
              <a:t> </a:t>
            </a:r>
            <a:r>
              <a:rPr lang="fr-FR" sz="2400" dirty="0" smtClean="0">
                <a:solidFill>
                  <a:srgbClr val="FF0000"/>
                </a:solidFill>
              </a:rPr>
              <a:t>2 heures</a:t>
            </a:r>
            <a:endParaRPr lang="fr-FR" sz="2400" dirty="0"/>
          </a:p>
        </p:txBody>
      </p:sp>
      <p:sp>
        <p:nvSpPr>
          <p:cNvPr id="15" name="ZoneTexte 14"/>
          <p:cNvSpPr txBox="1"/>
          <p:nvPr/>
        </p:nvSpPr>
        <p:spPr>
          <a:xfrm>
            <a:off x="611560" y="1196752"/>
            <a:ext cx="8280920" cy="2677656"/>
          </a:xfrm>
          <a:prstGeom prst="rect">
            <a:avLst/>
          </a:prstGeom>
          <a:noFill/>
        </p:spPr>
        <p:txBody>
          <a:bodyPr wrap="square" rtlCol="0">
            <a:spAutoFit/>
          </a:bodyPr>
          <a:lstStyle/>
          <a:p>
            <a:pPr algn="just"/>
            <a:r>
              <a:rPr lang="fr-FR" sz="2400" dirty="0" smtClean="0">
                <a:solidFill>
                  <a:srgbClr val="FF0000"/>
                </a:solidFill>
              </a:rPr>
              <a:t>Peut-on dire qu’une première mondialisation se met en place?</a:t>
            </a:r>
          </a:p>
          <a:p>
            <a:pPr algn="just"/>
            <a:endParaRPr lang="fr-FR" sz="2400" dirty="0" smtClean="0"/>
          </a:p>
          <a:p>
            <a:pPr algn="just"/>
            <a:r>
              <a:rPr lang="fr-FR" sz="2400" dirty="0" smtClean="0"/>
              <a:t>Pour cette seconde partie, nous débuterons par l’analyse du point de passage consacré à: Séville: l’or et l’argent des Amériques en Europe. </a:t>
            </a:r>
            <a:r>
              <a:rPr lang="fr-FR" sz="2400" dirty="0" smtClean="0">
                <a:solidFill>
                  <a:srgbClr val="FF0000"/>
                </a:solidFill>
              </a:rPr>
              <a:t>1 heure</a:t>
            </a:r>
            <a:endParaRPr lang="fr-FR" sz="2400" dirty="0" smtClean="0"/>
          </a:p>
          <a:p>
            <a:pPr algn="just"/>
            <a:r>
              <a:rPr lang="fr-FR" sz="2400" dirty="0" smtClean="0">
                <a:solidFill>
                  <a:srgbClr val="FF0000"/>
                </a:solidFill>
              </a:rPr>
              <a:t>Comment Séville devient-elle un pôle majeur du commerce au XV</a:t>
            </a:r>
            <a:r>
              <a:rPr lang="fr-FR" sz="2400" baseline="30000" dirty="0" smtClean="0">
                <a:solidFill>
                  <a:srgbClr val="FF0000"/>
                </a:solidFill>
              </a:rPr>
              <a:t>e</a:t>
            </a:r>
            <a:r>
              <a:rPr lang="fr-FR" sz="2400" dirty="0" smtClean="0">
                <a:solidFill>
                  <a:srgbClr val="FF0000"/>
                </a:solidFill>
              </a:rPr>
              <a:t> et XVI</a:t>
            </a:r>
            <a:r>
              <a:rPr lang="fr-FR" sz="2400" baseline="30000" dirty="0" smtClean="0">
                <a:solidFill>
                  <a:srgbClr val="FF0000"/>
                </a:solidFill>
              </a:rPr>
              <a:t>e</a:t>
            </a:r>
            <a:r>
              <a:rPr lang="fr-FR" sz="2400" dirty="0" smtClean="0">
                <a:solidFill>
                  <a:srgbClr val="FF0000"/>
                </a:solidFill>
              </a:rPr>
              <a:t> siècles?</a:t>
            </a:r>
            <a:endParaRPr lang="fr-FR" sz="2400" dirty="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5842" name="Picture 2" descr="Image associée"/>
          <p:cNvPicPr>
            <a:picLocks noChangeAspect="1" noChangeArrowheads="1"/>
          </p:cNvPicPr>
          <p:nvPr/>
        </p:nvPicPr>
        <p:blipFill>
          <a:blip r:embed="rId4" cstate="print"/>
          <a:srcRect/>
          <a:stretch>
            <a:fillRect/>
          </a:stretch>
        </p:blipFill>
        <p:spPr bwMode="auto">
          <a:xfrm>
            <a:off x="899592" y="404664"/>
            <a:ext cx="6991350" cy="3514726"/>
          </a:xfrm>
          <a:prstGeom prst="rect">
            <a:avLst/>
          </a:prstGeom>
          <a:noFill/>
        </p:spPr>
      </p:pic>
      <p:sp>
        <p:nvSpPr>
          <p:cNvPr id="10" name="ZoneTexte 9"/>
          <p:cNvSpPr txBox="1"/>
          <p:nvPr/>
        </p:nvSpPr>
        <p:spPr>
          <a:xfrm>
            <a:off x="971600" y="4221088"/>
            <a:ext cx="7560840" cy="646331"/>
          </a:xfrm>
          <a:prstGeom prst="rect">
            <a:avLst/>
          </a:prstGeom>
          <a:noFill/>
        </p:spPr>
        <p:txBody>
          <a:bodyPr wrap="square" rtlCol="0">
            <a:spAutoFit/>
          </a:bodyPr>
          <a:lstStyle/>
          <a:p>
            <a:r>
              <a:rPr lang="fr-FR" dirty="0" smtClean="0"/>
              <a:t>Le port de Séville à la fin du XVI</a:t>
            </a:r>
            <a:r>
              <a:rPr lang="fr-FR" baseline="30000" dirty="0" smtClean="0"/>
              <a:t>e</a:t>
            </a:r>
            <a:r>
              <a:rPr lang="fr-FR" dirty="0" smtClean="0"/>
              <a:t> siècle (tableau attribué à </a:t>
            </a:r>
            <a:r>
              <a:rPr lang="fr-FR" dirty="0" smtClean="0"/>
              <a:t>Alphonso</a:t>
            </a:r>
            <a:r>
              <a:rPr lang="fr-FR" dirty="0" smtClean="0"/>
              <a:t> Sanchez Coello fin XVI</a:t>
            </a:r>
            <a:r>
              <a:rPr lang="fr-FR" baseline="30000" dirty="0" smtClean="0"/>
              <a:t>e</a:t>
            </a:r>
            <a:r>
              <a:rPr lang="fr-FR" dirty="0" smtClean="0"/>
              <a:t> siècle)</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611560" y="1397000"/>
          <a:ext cx="8352930" cy="3591560"/>
        </p:xfrm>
        <a:graphic>
          <a:graphicData uri="http://schemas.openxmlformats.org/drawingml/2006/table">
            <a:tbl>
              <a:tblPr firstRow="1" bandRow="1">
                <a:tableStyleId>{5C22544A-7EE6-4342-B048-85BDC9FD1C3A}</a:tableStyleId>
              </a:tblPr>
              <a:tblGrid>
                <a:gridCol w="1670586"/>
                <a:gridCol w="1670586"/>
                <a:gridCol w="1670586"/>
                <a:gridCol w="1670586"/>
                <a:gridCol w="1670586"/>
              </a:tblGrid>
              <a:tr h="370840">
                <a:tc>
                  <a:txBody>
                    <a:bodyPr/>
                    <a:lstStyle/>
                    <a:p>
                      <a:endParaRPr lang="fr-FR" dirty="0"/>
                    </a:p>
                  </a:txBody>
                  <a:tcPr/>
                </a:tc>
                <a:tc>
                  <a:txBody>
                    <a:bodyPr/>
                    <a:lstStyle/>
                    <a:p>
                      <a:r>
                        <a:rPr lang="fr-FR" dirty="0" smtClean="0"/>
                        <a:t>Population</a:t>
                      </a:r>
                      <a:r>
                        <a:rPr lang="fr-FR" baseline="0" dirty="0" smtClean="0"/>
                        <a:t> de la ville (estimations)</a:t>
                      </a:r>
                      <a:endParaRPr lang="fr-FR" dirty="0"/>
                    </a:p>
                  </a:txBody>
                  <a:tcPr/>
                </a:tc>
                <a:tc>
                  <a:txBody>
                    <a:bodyPr/>
                    <a:lstStyle/>
                    <a:p>
                      <a:r>
                        <a:rPr lang="fr-FR" dirty="0" smtClean="0"/>
                        <a:t>Nombre de trajets aller-retour vers l’Amérique (moyenne annuelle)</a:t>
                      </a:r>
                      <a:endParaRPr lang="fr-FR" dirty="0"/>
                    </a:p>
                  </a:txBody>
                  <a:tcPr/>
                </a:tc>
                <a:tc>
                  <a:txBody>
                    <a:bodyPr/>
                    <a:lstStyle/>
                    <a:p>
                      <a:r>
                        <a:rPr lang="fr-FR" dirty="0" smtClean="0"/>
                        <a:t>Or en transit (en kilos)</a:t>
                      </a:r>
                      <a:endParaRPr lang="fr-FR" dirty="0"/>
                    </a:p>
                  </a:txBody>
                  <a:tcPr/>
                </a:tc>
                <a:tc>
                  <a:txBody>
                    <a:bodyPr/>
                    <a:lstStyle/>
                    <a:p>
                      <a:r>
                        <a:rPr lang="fr-FR" dirty="0" smtClean="0"/>
                        <a:t>Argent en transit  (en kilos)</a:t>
                      </a:r>
                      <a:endParaRPr lang="fr-FR" dirty="0"/>
                    </a:p>
                  </a:txBody>
                  <a:tcPr/>
                </a:tc>
              </a:tr>
              <a:tr h="370840">
                <a:tc>
                  <a:txBody>
                    <a:bodyPr/>
                    <a:lstStyle/>
                    <a:p>
                      <a:r>
                        <a:rPr lang="fr-FR" dirty="0" smtClean="0"/>
                        <a:t>1503-1520</a:t>
                      </a:r>
                      <a:endParaRPr lang="fr-FR" dirty="0"/>
                    </a:p>
                  </a:txBody>
                  <a:tcPr/>
                </a:tc>
                <a:tc>
                  <a:txBody>
                    <a:bodyPr/>
                    <a:lstStyle/>
                    <a:p>
                      <a:pPr algn="ctr"/>
                      <a:r>
                        <a:rPr lang="fr-FR" dirty="0" smtClean="0"/>
                        <a:t>50 000</a:t>
                      </a:r>
                      <a:endParaRPr lang="fr-FR" dirty="0"/>
                    </a:p>
                  </a:txBody>
                  <a:tcPr/>
                </a:tc>
                <a:tc>
                  <a:txBody>
                    <a:bodyPr/>
                    <a:lstStyle/>
                    <a:p>
                      <a:pPr algn="ctr"/>
                      <a:r>
                        <a:rPr lang="fr-FR" dirty="0" smtClean="0"/>
                        <a:t>50</a:t>
                      </a:r>
                      <a:endParaRPr lang="fr-FR" dirty="0"/>
                    </a:p>
                  </a:txBody>
                  <a:tcPr/>
                </a:tc>
                <a:tc>
                  <a:txBody>
                    <a:bodyPr/>
                    <a:lstStyle/>
                    <a:p>
                      <a:pPr algn="ctr"/>
                      <a:r>
                        <a:rPr lang="fr-FR" dirty="0" smtClean="0"/>
                        <a:t>14118</a:t>
                      </a:r>
                      <a:endParaRPr lang="fr-FR" dirty="0"/>
                    </a:p>
                  </a:txBody>
                  <a:tcPr/>
                </a:tc>
                <a:tc>
                  <a:txBody>
                    <a:bodyPr/>
                    <a:lstStyle/>
                    <a:p>
                      <a:pPr algn="ctr"/>
                      <a:r>
                        <a:rPr lang="fr-FR" dirty="0" smtClean="0"/>
                        <a:t>0</a:t>
                      </a:r>
                      <a:endParaRPr lang="fr-FR" dirty="0"/>
                    </a:p>
                  </a:txBody>
                  <a:tcPr/>
                </a:tc>
              </a:tr>
              <a:tr h="370840">
                <a:tc>
                  <a:txBody>
                    <a:bodyPr/>
                    <a:lstStyle/>
                    <a:p>
                      <a:r>
                        <a:rPr lang="fr-FR" dirty="0" smtClean="0"/>
                        <a:t>1521-1540</a:t>
                      </a:r>
                      <a:endParaRPr lang="fr-FR" dirty="0"/>
                    </a:p>
                  </a:txBody>
                  <a:tcPr/>
                </a:tc>
                <a:tc>
                  <a:txBody>
                    <a:bodyPr/>
                    <a:lstStyle/>
                    <a:p>
                      <a:pPr algn="ctr"/>
                      <a:r>
                        <a:rPr lang="fr-FR" dirty="0" smtClean="0"/>
                        <a:t>65 862</a:t>
                      </a:r>
                      <a:endParaRPr lang="fr-FR" dirty="0"/>
                    </a:p>
                  </a:txBody>
                  <a:tcPr/>
                </a:tc>
                <a:tc>
                  <a:txBody>
                    <a:bodyPr/>
                    <a:lstStyle/>
                    <a:p>
                      <a:pPr algn="ctr"/>
                      <a:r>
                        <a:rPr lang="fr-FR" dirty="0" smtClean="0"/>
                        <a:t>50</a:t>
                      </a:r>
                      <a:endParaRPr lang="fr-FR" dirty="0"/>
                    </a:p>
                  </a:txBody>
                  <a:tcPr/>
                </a:tc>
                <a:tc>
                  <a:txBody>
                    <a:bodyPr/>
                    <a:lstStyle/>
                    <a:p>
                      <a:pPr algn="ctr"/>
                      <a:r>
                        <a:rPr lang="fr-FR" dirty="0" smtClean="0"/>
                        <a:t>19335</a:t>
                      </a:r>
                      <a:endParaRPr lang="fr-FR" dirty="0"/>
                    </a:p>
                  </a:txBody>
                  <a:tcPr/>
                </a:tc>
                <a:tc>
                  <a:txBody>
                    <a:bodyPr/>
                    <a:lstStyle/>
                    <a:p>
                      <a:pPr algn="ctr"/>
                      <a:r>
                        <a:rPr lang="fr-FR" dirty="0" smtClean="0"/>
                        <a:t>86341</a:t>
                      </a:r>
                      <a:endParaRPr lang="fr-FR" dirty="0"/>
                    </a:p>
                  </a:txBody>
                  <a:tcPr/>
                </a:tc>
              </a:tr>
              <a:tr h="370840">
                <a:tc>
                  <a:txBody>
                    <a:bodyPr/>
                    <a:lstStyle/>
                    <a:p>
                      <a:r>
                        <a:rPr lang="fr-FR" dirty="0" smtClean="0"/>
                        <a:t>1541-1560</a:t>
                      </a:r>
                      <a:endParaRPr lang="fr-FR" dirty="0"/>
                    </a:p>
                  </a:txBody>
                  <a:tcPr/>
                </a:tc>
                <a:tc>
                  <a:txBody>
                    <a:bodyPr/>
                    <a:lstStyle/>
                    <a:p>
                      <a:pPr algn="ctr"/>
                      <a:r>
                        <a:rPr lang="fr-FR" dirty="0" smtClean="0"/>
                        <a:t>130 000</a:t>
                      </a:r>
                      <a:endParaRPr lang="fr-FR" dirty="0"/>
                    </a:p>
                  </a:txBody>
                  <a:tcPr/>
                </a:tc>
                <a:tc>
                  <a:txBody>
                    <a:bodyPr/>
                    <a:lstStyle/>
                    <a:p>
                      <a:pPr algn="ctr"/>
                      <a:r>
                        <a:rPr lang="fr-FR" dirty="0" smtClean="0"/>
                        <a:t>100</a:t>
                      </a:r>
                      <a:endParaRPr lang="fr-FR" dirty="0"/>
                    </a:p>
                  </a:txBody>
                  <a:tcPr/>
                </a:tc>
                <a:tc>
                  <a:txBody>
                    <a:bodyPr/>
                    <a:lstStyle/>
                    <a:p>
                      <a:pPr algn="ctr"/>
                      <a:r>
                        <a:rPr lang="fr-FR" dirty="0" smtClean="0"/>
                        <a:t>65577</a:t>
                      </a:r>
                      <a:endParaRPr lang="fr-FR" dirty="0"/>
                    </a:p>
                  </a:txBody>
                  <a:tcPr/>
                </a:tc>
                <a:tc>
                  <a:txBody>
                    <a:bodyPr/>
                    <a:lstStyle/>
                    <a:p>
                      <a:pPr algn="ctr"/>
                      <a:r>
                        <a:rPr lang="fr-FR" dirty="0" smtClean="0"/>
                        <a:t>480704</a:t>
                      </a:r>
                      <a:endParaRPr lang="fr-FR" dirty="0"/>
                    </a:p>
                  </a:txBody>
                  <a:tcPr/>
                </a:tc>
              </a:tr>
              <a:tr h="370840">
                <a:tc>
                  <a:txBody>
                    <a:bodyPr/>
                    <a:lstStyle/>
                    <a:p>
                      <a:r>
                        <a:rPr lang="fr-FR" dirty="0" smtClean="0"/>
                        <a:t>1561-1580</a:t>
                      </a:r>
                      <a:endParaRPr lang="fr-FR" dirty="0"/>
                    </a:p>
                  </a:txBody>
                  <a:tcPr/>
                </a:tc>
                <a:tc>
                  <a:txBody>
                    <a:bodyPr/>
                    <a:lstStyle/>
                    <a:p>
                      <a:pPr algn="ctr"/>
                      <a:r>
                        <a:rPr lang="fr-FR" dirty="0" smtClean="0"/>
                        <a:t>150 000</a:t>
                      </a:r>
                      <a:endParaRPr lang="fr-FR" dirty="0"/>
                    </a:p>
                  </a:txBody>
                  <a:tcPr/>
                </a:tc>
                <a:tc>
                  <a:txBody>
                    <a:bodyPr/>
                    <a:lstStyle/>
                    <a:p>
                      <a:pPr algn="ctr"/>
                      <a:r>
                        <a:rPr lang="fr-FR" dirty="0" smtClean="0"/>
                        <a:t>100</a:t>
                      </a:r>
                      <a:endParaRPr lang="fr-FR" dirty="0"/>
                    </a:p>
                  </a:txBody>
                  <a:tcPr/>
                </a:tc>
                <a:tc>
                  <a:txBody>
                    <a:bodyPr/>
                    <a:lstStyle/>
                    <a:p>
                      <a:pPr algn="ctr"/>
                      <a:r>
                        <a:rPr lang="fr-FR" dirty="0" smtClean="0"/>
                        <a:t>20959</a:t>
                      </a:r>
                      <a:endParaRPr lang="fr-FR" dirty="0"/>
                    </a:p>
                  </a:txBody>
                  <a:tcPr/>
                </a:tc>
                <a:tc>
                  <a:txBody>
                    <a:bodyPr/>
                    <a:lstStyle/>
                    <a:p>
                      <a:pPr algn="ctr"/>
                      <a:r>
                        <a:rPr lang="fr-FR" dirty="0" smtClean="0"/>
                        <a:t>2 061 449</a:t>
                      </a:r>
                      <a:endParaRPr lang="fr-FR" dirty="0"/>
                    </a:p>
                  </a:txBody>
                  <a:tcPr/>
                </a:tc>
              </a:tr>
              <a:tr h="370840">
                <a:tc>
                  <a:txBody>
                    <a:bodyPr/>
                    <a:lstStyle/>
                    <a:p>
                      <a:r>
                        <a:rPr lang="fr-FR" dirty="0" smtClean="0"/>
                        <a:t>1581-1600</a:t>
                      </a:r>
                      <a:endParaRPr lang="fr-FR" dirty="0"/>
                    </a:p>
                  </a:txBody>
                  <a:tcPr/>
                </a:tc>
                <a:tc>
                  <a:txBody>
                    <a:bodyPr/>
                    <a:lstStyle/>
                    <a:p>
                      <a:pPr algn="ctr"/>
                      <a:r>
                        <a:rPr lang="fr-FR" dirty="0" smtClean="0"/>
                        <a:t>150 000</a:t>
                      </a:r>
                      <a:endParaRPr lang="fr-FR" dirty="0"/>
                    </a:p>
                  </a:txBody>
                  <a:tcPr/>
                </a:tc>
                <a:tc>
                  <a:txBody>
                    <a:bodyPr/>
                    <a:lstStyle/>
                    <a:p>
                      <a:pPr algn="ctr"/>
                      <a:r>
                        <a:rPr lang="fr-FR" dirty="0" smtClean="0"/>
                        <a:t>187</a:t>
                      </a:r>
                      <a:endParaRPr lang="fr-FR" dirty="0"/>
                    </a:p>
                  </a:txBody>
                  <a:tcPr/>
                </a:tc>
                <a:tc>
                  <a:txBody>
                    <a:bodyPr/>
                    <a:lstStyle/>
                    <a:p>
                      <a:pPr algn="ctr"/>
                      <a:r>
                        <a:rPr lang="fr-FR" dirty="0" smtClean="0"/>
                        <a:t>31552</a:t>
                      </a:r>
                      <a:endParaRPr lang="fr-FR" dirty="0"/>
                    </a:p>
                  </a:txBody>
                  <a:tcPr/>
                </a:tc>
                <a:tc>
                  <a:txBody>
                    <a:bodyPr/>
                    <a:lstStyle/>
                    <a:p>
                      <a:pPr algn="ctr"/>
                      <a:r>
                        <a:rPr lang="fr-FR" dirty="0" smtClean="0"/>
                        <a:t>4 810 553</a:t>
                      </a:r>
                      <a:endParaRPr lang="fr-FR" dirty="0"/>
                    </a:p>
                  </a:txBody>
                  <a:tcPr/>
                </a:tc>
              </a:tr>
            </a:tbl>
          </a:graphicData>
        </a:graphic>
      </p:graphicFrame>
      <p:sp>
        <p:nvSpPr>
          <p:cNvPr id="13" name="ZoneTexte 12"/>
          <p:cNvSpPr txBox="1"/>
          <p:nvPr/>
        </p:nvSpPr>
        <p:spPr>
          <a:xfrm>
            <a:off x="755576" y="5301208"/>
            <a:ext cx="7848872" cy="646331"/>
          </a:xfrm>
          <a:prstGeom prst="rect">
            <a:avLst/>
          </a:prstGeom>
          <a:noFill/>
        </p:spPr>
        <p:txBody>
          <a:bodyPr wrap="square" rtlCol="0">
            <a:spAutoFit/>
          </a:bodyPr>
          <a:lstStyle/>
          <a:p>
            <a:r>
              <a:rPr lang="fr-FR" dirty="0" smtClean="0"/>
              <a:t>D’après Pierre Chaunu, </a:t>
            </a:r>
            <a:r>
              <a:rPr lang="fr-FR" i="1" dirty="0" smtClean="0"/>
              <a:t>Séville et l’Amérique au XVI</a:t>
            </a:r>
            <a:r>
              <a:rPr lang="fr-FR" i="1" baseline="30000" dirty="0" smtClean="0"/>
              <a:t>e</a:t>
            </a:r>
            <a:r>
              <a:rPr lang="fr-FR" i="1" dirty="0" smtClean="0"/>
              <a:t> et XVII</a:t>
            </a:r>
            <a:r>
              <a:rPr lang="fr-FR" i="1" baseline="30000" dirty="0" smtClean="0"/>
              <a:t>e</a:t>
            </a:r>
            <a:r>
              <a:rPr lang="fr-FR" i="1" dirty="0" smtClean="0"/>
              <a:t> siècles</a:t>
            </a:r>
            <a:r>
              <a:rPr lang="fr-FR" dirty="0" smtClean="0"/>
              <a:t>, Flammarion, 1977.</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575018" cy="461665"/>
          </a:xfrm>
          <a:prstGeom prst="rect">
            <a:avLst/>
          </a:prstGeom>
          <a:noFill/>
        </p:spPr>
        <p:txBody>
          <a:bodyPr wrap="none" rtlCol="0">
            <a:spAutoFit/>
          </a:bodyPr>
          <a:lstStyle/>
          <a:p>
            <a:r>
              <a:rPr lang="fr-FR" sz="2400" dirty="0" smtClean="0">
                <a:solidFill>
                  <a:schemeClr val="tx2">
                    <a:lumMod val="60000"/>
                    <a:lumOff val="40000"/>
                  </a:schemeClr>
                </a:solidFill>
                <a:latin typeface="Arial" panose="020B0604020202020204" pitchFamily="34" charset="0"/>
                <a:cs typeface="Arial" panose="020B0604020202020204" pitchFamily="34" charset="0"/>
              </a:rPr>
              <a:t>Ce que dit le programme</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804863" y="1028700"/>
            <a:ext cx="7534275" cy="4800600"/>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755576" y="1124744"/>
            <a:ext cx="7776864" cy="5016758"/>
          </a:xfrm>
          <a:prstGeom prst="rect">
            <a:avLst/>
          </a:prstGeom>
        </p:spPr>
        <p:txBody>
          <a:bodyPr wrap="square">
            <a:spAutoFit/>
          </a:bodyPr>
          <a:lstStyle/>
          <a:p>
            <a:pPr algn="just"/>
            <a:r>
              <a:rPr lang="fr-FR" sz="2000" b="1" dirty="0" smtClean="0"/>
              <a:t>La description de la ville par Alonso </a:t>
            </a:r>
            <a:r>
              <a:rPr lang="fr-FR" sz="2000" b="1" dirty="0" smtClean="0"/>
              <a:t>Morgado</a:t>
            </a:r>
            <a:endParaRPr lang="fr-FR" sz="2000" b="1" dirty="0" smtClean="0"/>
          </a:p>
          <a:p>
            <a:pPr algn="just"/>
            <a:r>
              <a:rPr lang="fr-FR" sz="2000" dirty="0" smtClean="0"/>
              <a:t>«C’est une chose admirable et que l’on ne voit dans aucun autre port que les charrettes à quatre bœufs qui transportent l’immense richesse d’or et d’argent en barres depuis le Guadalquivir jusqu’à la Casa de </a:t>
            </a:r>
            <a:r>
              <a:rPr lang="fr-FR" sz="2000" dirty="0" smtClean="0"/>
              <a:t>Contratación</a:t>
            </a:r>
            <a:r>
              <a:rPr lang="fr-FR" sz="2000" dirty="0" smtClean="0"/>
              <a:t>. [...] C’est merveille que de voir les richesses qui s’accumulent dans beaucoup de rues de Séville, habitées par des marchands de Flandre, de Grèce, de Gênes, de France, d’Italie, d’Angleterre et autres régions septentrionales, ainsi que des Indes portugaises; et aussi cette autre quantité de richesse que recèle l’</a:t>
            </a:r>
            <a:r>
              <a:rPr lang="fr-FR" sz="2000" dirty="0" smtClean="0"/>
              <a:t>Alcaceira</a:t>
            </a:r>
            <a:r>
              <a:rPr lang="fr-FR" sz="2000" dirty="0" smtClean="0"/>
              <a:t>, consistant en or, argent, perles, cristaux, pierres précieuses, émaux, corail, brocards, étoffes de grand prix et toutes espèces de soieries et de draps des plus fins. [...] Aujourd’hui, on se préoccupe de donner aux maisons plus de splendeur, avec quantité de fenêtres qui donnent sur la rue, et que relève et embellit la présence de nombreuses femmes nobles et distinguées qui s’y font voir. »</a:t>
            </a:r>
          </a:p>
          <a:p>
            <a:pPr algn="just"/>
            <a:r>
              <a:rPr lang="fr-FR" sz="2000" dirty="0" smtClean="0"/>
              <a:t>Alonso </a:t>
            </a:r>
            <a:r>
              <a:rPr lang="fr-FR" sz="2000" dirty="0" smtClean="0"/>
              <a:t>Morgado</a:t>
            </a:r>
            <a:r>
              <a:rPr lang="fr-FR" sz="2000" dirty="0" smtClean="0"/>
              <a:t>, Histoire de Séville, 1587. </a:t>
            </a:r>
            <a:endParaRPr lang="fr-FR" sz="20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39552" y="1196752"/>
            <a:ext cx="8280920" cy="1631216"/>
          </a:xfrm>
          <a:prstGeom prst="rect">
            <a:avLst/>
          </a:prstGeom>
        </p:spPr>
        <p:txBody>
          <a:bodyPr wrap="square">
            <a:spAutoFit/>
          </a:bodyPr>
          <a:lstStyle/>
          <a:p>
            <a:r>
              <a:rPr lang="fr-FR" sz="2000" b="1" dirty="0" smtClean="0"/>
              <a:t>Proposition 1: répondre aux questions:</a:t>
            </a:r>
          </a:p>
          <a:p>
            <a:r>
              <a:rPr lang="fr-FR" sz="2000" dirty="0" smtClean="0"/>
              <a:t>1. Quelles avantages offrent la situation de la ville?</a:t>
            </a:r>
          </a:p>
          <a:p>
            <a:r>
              <a:rPr lang="fr-FR" sz="2000" dirty="0" smtClean="0"/>
              <a:t>2.Quelle est l’origine du développement économique de la ville.</a:t>
            </a:r>
          </a:p>
          <a:p>
            <a:r>
              <a:rPr lang="fr-FR" sz="2000" dirty="0" smtClean="0"/>
              <a:t>3.Pourquoi peut-on dire que Séville est une «porte ouverte sur les Amériques»?</a:t>
            </a:r>
          </a:p>
        </p:txBody>
      </p:sp>
      <p:sp>
        <p:nvSpPr>
          <p:cNvPr id="15" name="Rectangle 14"/>
          <p:cNvSpPr/>
          <p:nvPr/>
        </p:nvSpPr>
        <p:spPr>
          <a:xfrm>
            <a:off x="539552" y="3212976"/>
            <a:ext cx="8136904" cy="1323439"/>
          </a:xfrm>
          <a:prstGeom prst="rect">
            <a:avLst/>
          </a:prstGeom>
        </p:spPr>
        <p:txBody>
          <a:bodyPr wrap="square">
            <a:spAutoFit/>
          </a:bodyPr>
          <a:lstStyle/>
          <a:p>
            <a:r>
              <a:rPr lang="fr-FR" sz="2000" b="1" dirty="0" smtClean="0"/>
              <a:t>Proposition 2: rédigez un paragraphe argumenté répondant à la question problématisée suivante:</a:t>
            </a:r>
          </a:p>
          <a:p>
            <a:r>
              <a:rPr lang="fr-FR" sz="2000" dirty="0" smtClean="0"/>
              <a:t>Montrez que le développement de la ville est davantage lié à l’exploitation des Amériques que du commerce avec ce continent?</a:t>
            </a: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24744"/>
            <a:ext cx="8064896" cy="1200329"/>
          </a:xfrm>
          <a:prstGeom prst="rect">
            <a:avLst/>
          </a:prstGeom>
          <a:noFill/>
        </p:spPr>
        <p:txBody>
          <a:bodyPr wrap="square" rtlCol="0">
            <a:spAutoFit/>
          </a:bodyPr>
          <a:lstStyle/>
          <a:p>
            <a:pPr algn="just"/>
            <a:r>
              <a:rPr lang="fr-FR" sz="2400" dirty="0" smtClean="0"/>
              <a:t>Pour la seconde heure, les élèves auront vu en amont les 2 vidéos du cours et le planisphère  sur l’</a:t>
            </a:r>
            <a:r>
              <a:rPr lang="fr-FR" sz="2400" dirty="0" smtClean="0"/>
              <a:t>ENT</a:t>
            </a:r>
            <a:r>
              <a:rPr lang="fr-FR" sz="2400" dirty="0" smtClean="0"/>
              <a:t> </a:t>
            </a:r>
            <a:r>
              <a:rPr lang="fr-FR" sz="2400" dirty="0" smtClean="0"/>
              <a:t>Chamilo</a:t>
            </a:r>
            <a:r>
              <a:rPr lang="fr-FR" sz="2400" dirty="0" smtClean="0"/>
              <a:t>. On vérifie la travail effectué avec un court quizz sur les vidéos.</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eut-on_parler_de_mondialisation_au_XVe_Boucheron_1-xclhx4.mp4">
            <a:hlinkClick r:id="" action="ppaction://media"/>
          </p:cNvPr>
          <p:cNvPicPr>
            <a:picLocks noRot="1" noChangeAspect="1"/>
          </p:cNvPicPr>
          <p:nvPr>
            <a:videoFile r:link="rId1"/>
          </p:nvPr>
        </p:nvPicPr>
        <p:blipFill>
          <a:blip r:embed="rId5" cstate="print"/>
          <a:stretch>
            <a:fillRect/>
          </a:stretch>
        </p:blipFill>
        <p:spPr>
          <a:xfrm>
            <a:off x="683568" y="692696"/>
            <a:ext cx="5484440" cy="4113330"/>
          </a:xfrm>
          <a:prstGeom prst="rect">
            <a:avLst/>
          </a:prstGeom>
        </p:spPr>
      </p:pic>
      <p:sp>
        <p:nvSpPr>
          <p:cNvPr id="13" name="ZoneTexte 12"/>
          <p:cNvSpPr txBox="1"/>
          <p:nvPr/>
        </p:nvSpPr>
        <p:spPr>
          <a:xfrm>
            <a:off x="755576" y="5301208"/>
            <a:ext cx="6552728" cy="646331"/>
          </a:xfrm>
          <a:prstGeom prst="rect">
            <a:avLst/>
          </a:prstGeom>
          <a:noFill/>
        </p:spPr>
        <p:txBody>
          <a:bodyPr wrap="square" rtlCol="0">
            <a:spAutoFit/>
          </a:bodyPr>
          <a:lstStyle/>
          <a:p>
            <a:r>
              <a:rPr lang="fr-FR" dirty="0" smtClean="0">
                <a:hlinkClick r:id="rId6"/>
              </a:rPr>
              <a:t>https://www.dailymotion.com/video/kix6hYrJOnuQRB1qMgo</a:t>
            </a:r>
            <a:endParaRPr lang="fr-FR" dirty="0" smtClean="0"/>
          </a:p>
          <a:p>
            <a:endParaRPr lang="fr-FR" dirty="0"/>
          </a:p>
        </p:txBody>
      </p:sp>
      <p:sp>
        <p:nvSpPr>
          <p:cNvPr id="15" name="ZoneTexte 14"/>
          <p:cNvSpPr txBox="1"/>
          <p:nvPr/>
        </p:nvSpPr>
        <p:spPr>
          <a:xfrm>
            <a:off x="6516216" y="1124744"/>
            <a:ext cx="2304256" cy="1477328"/>
          </a:xfrm>
          <a:prstGeom prst="rect">
            <a:avLst/>
          </a:prstGeom>
          <a:noFill/>
        </p:spPr>
        <p:txBody>
          <a:bodyPr wrap="square" rtlCol="0">
            <a:spAutoFit/>
          </a:bodyPr>
          <a:lstStyle/>
          <a:p>
            <a:r>
              <a:rPr lang="fr-FR" dirty="0" smtClean="0"/>
              <a:t>Patrick Boucheron: Peut-on parler de mondialisation au </a:t>
            </a:r>
            <a:r>
              <a:rPr lang="fr-FR" dirty="0" smtClean="0"/>
              <a:t>XVe </a:t>
            </a:r>
            <a:r>
              <a:rPr lang="fr-FR" dirty="0" smtClean="0"/>
              <a:t>siècle? Entretien avec La Vie des Idées</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115616" y="5301208"/>
            <a:ext cx="7560840" cy="646331"/>
          </a:xfrm>
          <a:prstGeom prst="rect">
            <a:avLst/>
          </a:prstGeom>
          <a:noFill/>
        </p:spPr>
        <p:txBody>
          <a:bodyPr wrap="square" rtlCol="0">
            <a:spAutoFit/>
          </a:bodyPr>
          <a:lstStyle/>
          <a:p>
            <a:r>
              <a:rPr lang="fr-FR" dirty="0" smtClean="0">
                <a:hlinkClick r:id="rId5"/>
              </a:rPr>
              <a:t>https://www.dailymotion.com/video/k67k0YcZId64l71qMsa</a:t>
            </a:r>
            <a:endParaRPr lang="fr-FR" dirty="0" smtClean="0"/>
          </a:p>
          <a:p>
            <a:endParaRPr lang="fr-FR" dirty="0"/>
          </a:p>
        </p:txBody>
      </p:sp>
      <p:sp>
        <p:nvSpPr>
          <p:cNvPr id="13" name="ZoneTexte 12"/>
          <p:cNvSpPr txBox="1"/>
          <p:nvPr/>
        </p:nvSpPr>
        <p:spPr>
          <a:xfrm>
            <a:off x="6623720" y="1628800"/>
            <a:ext cx="2520280" cy="1754326"/>
          </a:xfrm>
          <a:prstGeom prst="rect">
            <a:avLst/>
          </a:prstGeom>
          <a:noFill/>
        </p:spPr>
        <p:txBody>
          <a:bodyPr wrap="square" rtlCol="0">
            <a:spAutoFit/>
          </a:bodyPr>
          <a:lstStyle/>
          <a:p>
            <a:r>
              <a:rPr lang="fr-FR" dirty="0" smtClean="0"/>
              <a:t>Patrick Boucheron: L’Europe conquérante pour surmonter ses difficultés?</a:t>
            </a:r>
          </a:p>
          <a:p>
            <a:r>
              <a:rPr lang="fr-FR" dirty="0" smtClean="0"/>
              <a:t>Entretien avec La Vie des Idées</a:t>
            </a:r>
            <a:endParaRPr lang="fr-FR" dirty="0"/>
          </a:p>
        </p:txBody>
      </p:sp>
      <p:pic>
        <p:nvPicPr>
          <p:cNvPr id="15" name="L_Europe_conquerante_pour_surmonter_fragilites_-_Boucheron-k67k0YcZId64l71qMsa.mp4">
            <a:hlinkClick r:id="" action="ppaction://media"/>
          </p:cNvPr>
          <p:cNvPicPr>
            <a:picLocks noRot="1" noChangeAspect="1"/>
          </p:cNvPicPr>
          <p:nvPr>
            <a:videoFile r:link="rId1"/>
          </p:nvPr>
        </p:nvPicPr>
        <p:blipFill>
          <a:blip r:embed="rId6" cstate="print"/>
          <a:stretch>
            <a:fillRect/>
          </a:stretch>
        </p:blipFill>
        <p:spPr>
          <a:xfrm>
            <a:off x="755575" y="566682"/>
            <a:ext cx="5928659" cy="4446494"/>
          </a:xfrm>
          <a:prstGeom prst="rect">
            <a:avLst/>
          </a:prstGeom>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descr="https://img.lelivrescolaire.fr/histoire-5e-2016/le-monde-au-xvi-siecle/de-la-mediterranee-a-latlantique/800.h.5.6.c1..png"/>
          <p:cNvPicPr>
            <a:picLocks noChangeAspect="1" noChangeArrowheads="1"/>
          </p:cNvPicPr>
          <p:nvPr/>
        </p:nvPicPr>
        <p:blipFill>
          <a:blip r:embed="rId4" cstate="print"/>
          <a:srcRect/>
          <a:stretch>
            <a:fillRect/>
          </a:stretch>
        </p:blipFill>
        <p:spPr bwMode="auto">
          <a:xfrm>
            <a:off x="899592" y="620688"/>
            <a:ext cx="7836024" cy="5073826"/>
          </a:xfrm>
          <a:prstGeom prst="rect">
            <a:avLst/>
          </a:prstGeom>
          <a:noFill/>
        </p:spPr>
      </p:pic>
      <p:sp>
        <p:nvSpPr>
          <p:cNvPr id="10" name="ZoneTexte 9"/>
          <p:cNvSpPr txBox="1"/>
          <p:nvPr/>
        </p:nvSpPr>
        <p:spPr>
          <a:xfrm>
            <a:off x="899592" y="6021288"/>
            <a:ext cx="7200800" cy="369332"/>
          </a:xfrm>
          <a:prstGeom prst="rect">
            <a:avLst/>
          </a:prstGeom>
          <a:noFill/>
        </p:spPr>
        <p:txBody>
          <a:bodyPr wrap="square" rtlCol="0">
            <a:spAutoFit/>
          </a:bodyPr>
          <a:lstStyle/>
          <a:p>
            <a:r>
              <a:rPr lang="fr-FR" dirty="0" smtClean="0"/>
              <a:t>Le Livrescolaire.fr (tous droits réservés)</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196752"/>
            <a:ext cx="8280920" cy="2308324"/>
          </a:xfrm>
          <a:prstGeom prst="rect">
            <a:avLst/>
          </a:prstGeom>
          <a:noFill/>
        </p:spPr>
        <p:txBody>
          <a:bodyPr wrap="square" rtlCol="0">
            <a:spAutoFit/>
          </a:bodyPr>
          <a:lstStyle/>
          <a:p>
            <a:pPr algn="just"/>
            <a:r>
              <a:rPr lang="fr-FR" sz="2400" dirty="0" smtClean="0"/>
              <a:t>En classe, on adoptera une écoute active dans un cours dialogué. Nous interrogerons l’idée d’une « première mondialisation » à partir des vidéos de Patrick Boucheron. </a:t>
            </a:r>
            <a:r>
              <a:rPr lang="fr-FR" sz="2400" dirty="0" smtClean="0">
                <a:solidFill>
                  <a:srgbClr val="FF0000"/>
                </a:solidFill>
              </a:rPr>
              <a:t>40 minutes</a:t>
            </a:r>
          </a:p>
          <a:p>
            <a:pPr algn="just"/>
            <a:endParaRPr lang="fr-FR" sz="2400" dirty="0" smtClean="0"/>
          </a:p>
          <a:p>
            <a:pPr algn="just"/>
            <a:r>
              <a:rPr lang="fr-FR" sz="2400" dirty="0" smtClean="0"/>
              <a:t>Les élèves devront  compléter un </a:t>
            </a:r>
            <a:r>
              <a:rPr lang="fr-FR" sz="2400" dirty="0" smtClean="0"/>
              <a:t>tableau à partir du cours </a:t>
            </a:r>
            <a:r>
              <a:rPr lang="fr-FR" sz="2400" dirty="0" smtClean="0"/>
              <a:t>afin d’organiser </a:t>
            </a:r>
            <a:r>
              <a:rPr lang="fr-FR" sz="2400" dirty="0" smtClean="0"/>
              <a:t> leur prise de notes sur les </a:t>
            </a:r>
            <a:r>
              <a:rPr lang="fr-FR" sz="2400" dirty="0" smtClean="0"/>
              <a:t>arguments de l’historien.  </a:t>
            </a:r>
            <a:endParaRPr lang="fr-FR" sz="2400" dirty="0"/>
          </a:p>
        </p:txBody>
      </p:sp>
      <p:graphicFrame>
        <p:nvGraphicFramePr>
          <p:cNvPr id="13" name="Tableau 12"/>
          <p:cNvGraphicFramePr>
            <a:graphicFrameLocks noGrp="1"/>
          </p:cNvGraphicFramePr>
          <p:nvPr/>
        </p:nvGraphicFramePr>
        <p:xfrm>
          <a:off x="323528" y="3861048"/>
          <a:ext cx="8820472" cy="2926080"/>
        </p:xfrm>
        <a:graphic>
          <a:graphicData uri="http://schemas.openxmlformats.org/drawingml/2006/table">
            <a:tbl>
              <a:tblPr firstRow="1" bandRow="1">
                <a:tableStyleId>{5C22544A-7EE6-4342-B048-85BDC9FD1C3A}</a:tableStyleId>
              </a:tblPr>
              <a:tblGrid>
                <a:gridCol w="2205118"/>
                <a:gridCol w="2205118"/>
                <a:gridCol w="2205118"/>
                <a:gridCol w="2205118"/>
              </a:tblGrid>
              <a:tr h="370840">
                <a:tc>
                  <a:txBody>
                    <a:bodyPr/>
                    <a:lstStyle/>
                    <a:p>
                      <a:endParaRPr lang="fr-FR" dirty="0"/>
                    </a:p>
                  </a:txBody>
                  <a:tcPr/>
                </a:tc>
                <a:tc>
                  <a:txBody>
                    <a:bodyPr/>
                    <a:lstStyle/>
                    <a:p>
                      <a:r>
                        <a:rPr lang="fr-FR" dirty="0" smtClean="0"/>
                        <a:t>Peut-on</a:t>
                      </a:r>
                      <a:r>
                        <a:rPr lang="fr-FR" baseline="0" dirty="0" smtClean="0"/>
                        <a:t> parler d’une « mondialisation?</a:t>
                      </a:r>
                      <a:endParaRPr lang="fr-FR" dirty="0"/>
                    </a:p>
                  </a:txBody>
                  <a:tcPr/>
                </a:tc>
                <a:tc>
                  <a:txBody>
                    <a:bodyPr/>
                    <a:lstStyle/>
                    <a:p>
                      <a:r>
                        <a:rPr lang="fr-FR" dirty="0" smtClean="0"/>
                        <a:t>Quelles étaient les autres « mondialisations » possibles?</a:t>
                      </a:r>
                      <a:endParaRPr lang="fr-FR" dirty="0"/>
                    </a:p>
                  </a:txBody>
                  <a:tcPr/>
                </a:tc>
                <a:tc>
                  <a:txBody>
                    <a:bodyPr/>
                    <a:lstStyle/>
                    <a:p>
                      <a:r>
                        <a:rPr lang="fr-FR" dirty="0" smtClean="0"/>
                        <a:t>Quels</a:t>
                      </a:r>
                      <a:r>
                        <a:rPr lang="fr-FR" baseline="0" dirty="0" smtClean="0"/>
                        <a:t> étaient les « moteurs » de la « découverte »?</a:t>
                      </a:r>
                      <a:endParaRPr lang="fr-FR" dirty="0"/>
                    </a:p>
                  </a:txBody>
                  <a:tcPr/>
                </a:tc>
              </a:tr>
              <a:tr h="370840">
                <a:tc>
                  <a:txBody>
                    <a:bodyPr/>
                    <a:lstStyle/>
                    <a:p>
                      <a:r>
                        <a:rPr lang="fr-FR" dirty="0" smtClean="0"/>
                        <a:t>Arguments</a:t>
                      </a:r>
                    </a:p>
                    <a:p>
                      <a:endParaRPr lang="fr-FR" dirty="0" smtClean="0"/>
                    </a:p>
                    <a:p>
                      <a:endParaRPr lang="fr-FR" dirty="0" smtClean="0"/>
                    </a:p>
                    <a:p>
                      <a:endParaRPr lang="fr-FR" dirty="0" smtClean="0"/>
                    </a:p>
                    <a:p>
                      <a:endParaRPr lang="fr-FR" dirty="0" smtClean="0"/>
                    </a:p>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268760"/>
            <a:ext cx="7920880" cy="2308324"/>
          </a:xfrm>
          <a:prstGeom prst="rect">
            <a:avLst/>
          </a:prstGeom>
          <a:noFill/>
        </p:spPr>
        <p:txBody>
          <a:bodyPr wrap="square" rtlCol="0">
            <a:spAutoFit/>
          </a:bodyPr>
          <a:lstStyle/>
          <a:p>
            <a:pPr algn="just"/>
            <a:r>
              <a:rPr lang="fr-FR" sz="2400" dirty="0" smtClean="0"/>
              <a:t>On pourra aider les élèves en leur donnant quelques termes clefs: connexion, basculement, fragilités, conquête, exploitation…</a:t>
            </a:r>
          </a:p>
          <a:p>
            <a:pPr algn="just"/>
            <a:endParaRPr lang="fr-FR" sz="2400" dirty="0" smtClean="0"/>
          </a:p>
          <a:p>
            <a:pPr algn="just"/>
            <a:r>
              <a:rPr lang="fr-FR" sz="2400" dirty="0" smtClean="0"/>
              <a:t>On reprendra le tableau pour élaborer une trace écrite commune. </a:t>
            </a:r>
            <a:r>
              <a:rPr lang="fr-FR" sz="2400" dirty="0" smtClean="0">
                <a:solidFill>
                  <a:srgbClr val="FF0000"/>
                </a:solidFill>
              </a:rPr>
              <a:t>10 minutes</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67544" y="188640"/>
            <a:ext cx="7416824" cy="461665"/>
          </a:xfrm>
          <a:prstGeom prst="rect">
            <a:avLst/>
          </a:prstGeom>
          <a:noFill/>
        </p:spPr>
        <p:txBody>
          <a:bodyPr wrap="square" rtlCol="0">
            <a:spAutoFit/>
          </a:bodyPr>
          <a:lstStyle/>
          <a:p>
            <a:r>
              <a:rPr lang="fr-FR" sz="2400" dirty="0" smtClean="0">
                <a:solidFill>
                  <a:schemeClr val="tx2">
                    <a:lumMod val="60000"/>
                    <a:lumOff val="40000"/>
                  </a:schemeClr>
                </a:solidFill>
              </a:rPr>
              <a:t>III. Le sort des populations amérindiennes et l’esclavage:</a:t>
            </a:r>
            <a:endParaRPr lang="fr-FR" sz="2400" dirty="0">
              <a:solidFill>
                <a:schemeClr val="tx2">
                  <a:lumMod val="60000"/>
                  <a:lumOff val="40000"/>
                </a:schemeClr>
              </a:solidFill>
            </a:endParaRPr>
          </a:p>
        </p:txBody>
      </p:sp>
      <p:sp>
        <p:nvSpPr>
          <p:cNvPr id="17" name="ZoneTexte 16"/>
          <p:cNvSpPr txBox="1"/>
          <p:nvPr/>
        </p:nvSpPr>
        <p:spPr>
          <a:xfrm>
            <a:off x="539552" y="1052736"/>
            <a:ext cx="8352928" cy="5262979"/>
          </a:xfrm>
          <a:prstGeom prst="rect">
            <a:avLst/>
          </a:prstGeom>
          <a:noFill/>
        </p:spPr>
        <p:txBody>
          <a:bodyPr wrap="square" rtlCol="0">
            <a:spAutoFit/>
          </a:bodyPr>
          <a:lstStyle/>
          <a:p>
            <a:r>
              <a:rPr lang="fr-FR" sz="2400" dirty="0" smtClean="0">
                <a:solidFill>
                  <a:srgbClr val="FF0000"/>
                </a:solidFill>
              </a:rPr>
              <a:t>Quelles sont les conséquences de la domination européenne sur les populations amérindiennes et africaines</a:t>
            </a:r>
            <a:r>
              <a:rPr lang="fr-FR" sz="2400" dirty="0" smtClean="0">
                <a:solidFill>
                  <a:srgbClr val="FF0000"/>
                </a:solidFill>
              </a:rPr>
              <a:t>?</a:t>
            </a:r>
          </a:p>
          <a:p>
            <a:r>
              <a:rPr lang="fr-FR" sz="2400" dirty="0" smtClean="0">
                <a:solidFill>
                  <a:srgbClr val="FF0000"/>
                </a:solidFill>
              </a:rPr>
              <a:t>(3 heures)</a:t>
            </a:r>
            <a:endParaRPr lang="fr-FR" sz="2400" dirty="0" smtClean="0">
              <a:solidFill>
                <a:srgbClr val="FF0000"/>
              </a:solidFill>
            </a:endParaRPr>
          </a:p>
          <a:p>
            <a:endParaRPr lang="fr-FR" sz="2400" dirty="0" smtClean="0">
              <a:solidFill>
                <a:srgbClr val="FF0000"/>
              </a:solidFill>
            </a:endParaRPr>
          </a:p>
          <a:p>
            <a:pPr algn="just"/>
            <a:r>
              <a:rPr lang="fr-FR" sz="2400" dirty="0" smtClean="0"/>
              <a:t>On partagera la classe en 8 groupes de 4 à 5 élèves. Chaque groupe disposera d’un dossier documentaire sur les thèmes suivants:</a:t>
            </a:r>
          </a:p>
          <a:p>
            <a:pPr algn="just"/>
            <a:r>
              <a:rPr lang="fr-FR" sz="2400" dirty="0" smtClean="0"/>
              <a:t>-Groupe 1: esclavage et économie « sucrière » au Brésil.</a:t>
            </a:r>
          </a:p>
          <a:p>
            <a:pPr algn="just"/>
            <a:r>
              <a:rPr lang="fr-FR" sz="2400" dirty="0" smtClean="0"/>
              <a:t>-Groupe 2: Bartolomé de Las Casas et la controverse de Valladolid.</a:t>
            </a:r>
          </a:p>
          <a:p>
            <a:pPr algn="just"/>
            <a:r>
              <a:rPr lang="fr-FR" sz="2400" dirty="0" smtClean="0"/>
              <a:t>Les groupes 3, 4, 5, 6,7 et 8 auront les mêmes dossiers.  </a:t>
            </a:r>
            <a:r>
              <a:rPr lang="fr-FR" sz="2400" dirty="0" smtClean="0">
                <a:solidFill>
                  <a:srgbClr val="FF0000"/>
                </a:solidFill>
              </a:rPr>
              <a:t>1,5</a:t>
            </a:r>
            <a:r>
              <a:rPr lang="fr-FR" sz="2400" dirty="0" smtClean="0">
                <a:solidFill>
                  <a:srgbClr val="FF0000"/>
                </a:solidFill>
              </a:rPr>
              <a:t> heure</a:t>
            </a:r>
          </a:p>
          <a:p>
            <a:pPr algn="just"/>
            <a:endParaRPr lang="fr-FR" sz="2400" dirty="0" smtClean="0">
              <a:solidFill>
                <a:srgbClr val="FF0000"/>
              </a:solidFill>
            </a:endParaRPr>
          </a:p>
          <a:p>
            <a:pPr algn="just"/>
            <a:r>
              <a:rPr lang="fr-FR" sz="2400" dirty="0" smtClean="0">
                <a:solidFill>
                  <a:srgbClr val="FF0000"/>
                </a:solidFill>
              </a:rPr>
              <a:t>Chaque groupe dispose d’une fiche indiquant les attentes et les capacités évaluées.</a:t>
            </a:r>
            <a:endParaRPr lang="fr-FR" sz="2400" dirty="0" smtClean="0">
              <a:solidFill>
                <a:srgbClr val="FF0000"/>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124744"/>
            <a:ext cx="8064896" cy="3046988"/>
          </a:xfrm>
          <a:prstGeom prst="rect">
            <a:avLst/>
          </a:prstGeom>
          <a:noFill/>
        </p:spPr>
        <p:txBody>
          <a:bodyPr wrap="square" rtlCol="0">
            <a:spAutoFit/>
          </a:bodyPr>
          <a:lstStyle/>
          <a:p>
            <a:pPr algn="just"/>
            <a:r>
              <a:rPr lang="fr-FR" sz="2400" dirty="0" smtClean="0"/>
              <a:t>Groupes 1, </a:t>
            </a:r>
            <a:r>
              <a:rPr lang="fr-FR" sz="2400" dirty="0" smtClean="0"/>
              <a:t>3</a:t>
            </a:r>
            <a:r>
              <a:rPr lang="fr-FR" sz="2400" dirty="0" smtClean="0"/>
              <a:t>, </a:t>
            </a:r>
            <a:r>
              <a:rPr lang="fr-FR" sz="2400" dirty="0" smtClean="0"/>
              <a:t>5</a:t>
            </a:r>
            <a:r>
              <a:rPr lang="fr-FR" sz="2400" dirty="0" smtClean="0"/>
              <a:t> et </a:t>
            </a:r>
            <a:r>
              <a:rPr lang="fr-FR" sz="2400" dirty="0" smtClean="0"/>
              <a:t>7</a:t>
            </a:r>
            <a:r>
              <a:rPr lang="fr-FR" sz="2400" dirty="0" smtClean="0"/>
              <a:t>: </a:t>
            </a:r>
            <a:r>
              <a:rPr lang="fr-FR" sz="2400" dirty="0" smtClean="0"/>
              <a:t>A partir du dossier documentaire que vous avez consulté et des ressources que vous pouvez trouver sur internet et dont vous pourriez avoir besoin vous rédigerez un paragraphe problématisé montrant  comment l’économie sucrière mise en place au Brésil par les Portugais développe l’esclavage?</a:t>
            </a:r>
          </a:p>
          <a:p>
            <a:endParaRPr lang="fr-FR" sz="2400" dirty="0" smtClean="0"/>
          </a:p>
          <a:p>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555234" cy="461665"/>
          </a:xfrm>
          <a:prstGeom prst="rect">
            <a:avLst/>
          </a:prstGeom>
          <a:noFill/>
        </p:spPr>
        <p:txBody>
          <a:bodyPr wrap="none" rtlCol="0">
            <a:spAutoFit/>
          </a:bodyPr>
          <a:lstStyle/>
          <a:p>
            <a:r>
              <a:rPr lang="fr-FR" sz="2400" dirty="0" smtClean="0">
                <a:solidFill>
                  <a:schemeClr val="tx2">
                    <a:lumMod val="60000"/>
                    <a:lumOff val="40000"/>
                  </a:schemeClr>
                </a:solidFill>
                <a:latin typeface="Arial" panose="020B0604020202020204" pitchFamily="34" charset="0"/>
                <a:cs typeface="Arial" panose="020B0604020202020204" pitchFamily="34" charset="0"/>
              </a:rPr>
              <a:t>Capacités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11560" y="1196752"/>
            <a:ext cx="8208912" cy="3785652"/>
          </a:xfrm>
          <a:prstGeom prst="rect">
            <a:avLst/>
          </a:prstGeom>
          <a:noFill/>
        </p:spPr>
        <p:txBody>
          <a:bodyPr wrap="square" rtlCol="0">
            <a:spAutoFit/>
          </a:bodyPr>
          <a:lstStyle/>
          <a:p>
            <a:r>
              <a:rPr lang="fr-FR" sz="2400" dirty="0" smtClean="0"/>
              <a:t>-Identifier et expliciter les dates et acteurs clés des grands évènements</a:t>
            </a:r>
          </a:p>
          <a:p>
            <a:r>
              <a:rPr lang="fr-FR" sz="2400" dirty="0" smtClean="0"/>
              <a:t>-Mettre un évènement ou une figure en perspective</a:t>
            </a:r>
          </a:p>
          <a:p>
            <a:r>
              <a:rPr lang="fr-FR" sz="2400" dirty="0" smtClean="0"/>
              <a:t>-Employer les notions et le lexique acquis en histoire</a:t>
            </a:r>
          </a:p>
          <a:p>
            <a:r>
              <a:rPr lang="fr-FR" sz="2400" dirty="0" smtClean="0"/>
              <a:t>-S’approprier un questionnement historique</a:t>
            </a:r>
          </a:p>
          <a:p>
            <a:r>
              <a:rPr lang="fr-FR" sz="2400" dirty="0" smtClean="0"/>
              <a:t>-Procéder à l’analyse critique d’un document selon une approche historique</a:t>
            </a:r>
          </a:p>
          <a:p>
            <a:r>
              <a:rPr lang="fr-FR" sz="2400" dirty="0" smtClean="0"/>
              <a:t>-Utiliser une approche historique d’un document pour mener une analyse ou construire une argumentation</a:t>
            </a:r>
          </a:p>
          <a:p>
            <a:r>
              <a:rPr lang="fr-FR" sz="2400" dirty="0" smtClean="0"/>
              <a:t>-Identifier et évaluer les ressources pertinentes en histoire</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827584" y="1268760"/>
            <a:ext cx="8136904" cy="1200329"/>
          </a:xfrm>
          <a:prstGeom prst="rect">
            <a:avLst/>
          </a:prstGeom>
        </p:spPr>
        <p:txBody>
          <a:bodyPr wrap="square">
            <a:spAutoFit/>
          </a:bodyPr>
          <a:lstStyle/>
          <a:p>
            <a:endParaRPr lang="fr-FR" dirty="0" smtClean="0">
              <a:hlinkClick r:id="rId4"/>
            </a:endParaRPr>
          </a:p>
          <a:p>
            <a:r>
              <a:rPr lang="fr-FR" dirty="0" smtClean="0">
                <a:hlinkClick r:id="rId4"/>
              </a:rPr>
              <a:t>https://education.francetv.fr/matiere/temps-modernes/quatrieme/video/l-esclavage-et-le-commerce-triangulaire</a:t>
            </a:r>
            <a:endParaRPr lang="fr-FR" dirty="0" smtClean="0"/>
          </a:p>
          <a:p>
            <a:r>
              <a:rPr lang="fr-FR" dirty="0" smtClean="0"/>
              <a:t>Une vidéo sur le commerce triangulaire</a:t>
            </a: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194" name="Picture 2" descr="https://journals.openedition.org/nda/docannexe/image/3901/img-1-small480.jpg"/>
          <p:cNvPicPr>
            <a:picLocks noChangeAspect="1" noChangeArrowheads="1"/>
          </p:cNvPicPr>
          <p:nvPr/>
        </p:nvPicPr>
        <p:blipFill>
          <a:blip r:embed="rId4" cstate="print"/>
          <a:srcRect/>
          <a:stretch>
            <a:fillRect/>
          </a:stretch>
        </p:blipFill>
        <p:spPr bwMode="auto">
          <a:xfrm>
            <a:off x="1249868" y="332656"/>
            <a:ext cx="6444104" cy="4752528"/>
          </a:xfrm>
          <a:prstGeom prst="rect">
            <a:avLst/>
          </a:prstGeom>
          <a:noFill/>
        </p:spPr>
      </p:pic>
      <p:sp>
        <p:nvSpPr>
          <p:cNvPr id="15" name="Rectangle 14"/>
          <p:cNvSpPr/>
          <p:nvPr/>
        </p:nvSpPr>
        <p:spPr>
          <a:xfrm>
            <a:off x="1331640" y="5517232"/>
            <a:ext cx="7128792" cy="369332"/>
          </a:xfrm>
          <a:prstGeom prst="rect">
            <a:avLst/>
          </a:prstGeom>
        </p:spPr>
        <p:txBody>
          <a:bodyPr wrap="square">
            <a:spAutoFit/>
          </a:bodyPr>
          <a:lstStyle/>
          <a:p>
            <a:r>
              <a:rPr lang="fr-FR" dirty="0" smtClean="0"/>
              <a:t>Croquis d’un moulin à sucre à bêtes au Brésil de Frans Post, vers 1640 </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0178" name="Picture 2" descr="https://www.larousse.fr/encyclopedie/data/images/1315937-Bateau_n%c3%a9grier.jpg"/>
          <p:cNvPicPr>
            <a:picLocks noChangeAspect="1" noChangeArrowheads="1"/>
          </p:cNvPicPr>
          <p:nvPr/>
        </p:nvPicPr>
        <p:blipFill>
          <a:blip r:embed="rId4" cstate="print"/>
          <a:srcRect/>
          <a:stretch>
            <a:fillRect/>
          </a:stretch>
        </p:blipFill>
        <p:spPr bwMode="auto">
          <a:xfrm>
            <a:off x="827584" y="908720"/>
            <a:ext cx="7714023" cy="2244081"/>
          </a:xfrm>
          <a:prstGeom prst="rect">
            <a:avLst/>
          </a:prstGeom>
          <a:noFill/>
        </p:spPr>
      </p:pic>
      <p:sp>
        <p:nvSpPr>
          <p:cNvPr id="10" name="ZoneTexte 9"/>
          <p:cNvSpPr txBox="1"/>
          <p:nvPr/>
        </p:nvSpPr>
        <p:spPr>
          <a:xfrm>
            <a:off x="827584" y="3645024"/>
            <a:ext cx="7704856" cy="1477328"/>
          </a:xfrm>
          <a:prstGeom prst="rect">
            <a:avLst/>
          </a:prstGeom>
          <a:noFill/>
        </p:spPr>
        <p:txBody>
          <a:bodyPr wrap="square" rtlCol="0">
            <a:spAutoFit/>
          </a:bodyPr>
          <a:lstStyle/>
          <a:p>
            <a:r>
              <a:rPr lang="fr-FR" dirty="0" smtClean="0"/>
              <a:t>Coupe du premier pont du </a:t>
            </a:r>
            <a:r>
              <a:rPr lang="fr-FR" i="1" dirty="0" smtClean="0"/>
              <a:t>Brooks</a:t>
            </a:r>
            <a:r>
              <a:rPr lang="fr-FR" dirty="0" smtClean="0"/>
              <a:t>, où sont parqués les esclaves. Gravure de propagande contre l'esclavage diffusée par la Society for </a:t>
            </a:r>
            <a:r>
              <a:rPr lang="fr-FR" dirty="0" smtClean="0"/>
              <a:t>Effecting</a:t>
            </a:r>
            <a:r>
              <a:rPr lang="fr-FR" dirty="0" smtClean="0"/>
              <a:t> the Abolition of the Slave Trade, Londres, 1789.</a:t>
            </a:r>
          </a:p>
          <a:p>
            <a:r>
              <a:rPr lang="fr-FR" dirty="0" smtClean="0"/>
              <a:t>Ph. Coll. Archives Larousse</a:t>
            </a:r>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3" name="Tableau 12"/>
          <p:cNvGraphicFramePr>
            <a:graphicFrameLocks noGrp="1"/>
          </p:cNvGraphicFramePr>
          <p:nvPr/>
        </p:nvGraphicFramePr>
        <p:xfrm>
          <a:off x="1115616" y="476672"/>
          <a:ext cx="7008440" cy="2123440"/>
        </p:xfrm>
        <a:graphic>
          <a:graphicData uri="http://schemas.openxmlformats.org/drawingml/2006/table">
            <a:tbl>
              <a:tblPr firstRow="1" bandRow="1">
                <a:tableStyleId>{5940675A-B579-460E-94D1-54222C63F5DA}</a:tableStyleId>
              </a:tblPr>
              <a:tblGrid>
                <a:gridCol w="3504220"/>
                <a:gridCol w="3504220"/>
              </a:tblGrid>
              <a:tr h="370840">
                <a:tc>
                  <a:txBody>
                    <a:bodyPr/>
                    <a:lstStyle/>
                    <a:p>
                      <a:r>
                        <a:rPr lang="fr-FR" dirty="0" smtClean="0"/>
                        <a:t>Esclaves</a:t>
                      </a:r>
                      <a:r>
                        <a:rPr lang="fr-FR" baseline="0" dirty="0" smtClean="0"/>
                        <a:t> embarqués</a:t>
                      </a:r>
                      <a:endParaRPr lang="fr-FR" dirty="0"/>
                    </a:p>
                  </a:txBody>
                  <a:tcPr>
                    <a:solidFill>
                      <a:schemeClr val="bg1"/>
                    </a:solidFill>
                  </a:tcPr>
                </a:tc>
                <a:tc>
                  <a:txBody>
                    <a:bodyPr/>
                    <a:lstStyle/>
                    <a:p>
                      <a:pPr algn="ctr"/>
                      <a:r>
                        <a:rPr lang="fr-FR" dirty="0" smtClean="0"/>
                        <a:t>55 323</a:t>
                      </a:r>
                      <a:endParaRPr lang="fr-FR" dirty="0"/>
                    </a:p>
                  </a:txBody>
                  <a:tcPr>
                    <a:solidFill>
                      <a:schemeClr val="bg1"/>
                    </a:solidFill>
                  </a:tcPr>
                </a:tc>
              </a:tr>
              <a:tr h="370840">
                <a:tc>
                  <a:txBody>
                    <a:bodyPr/>
                    <a:lstStyle/>
                    <a:p>
                      <a:r>
                        <a:rPr lang="fr-FR" dirty="0" smtClean="0"/>
                        <a:t>Esclaves débarqués</a:t>
                      </a:r>
                      <a:endParaRPr lang="fr-FR" dirty="0"/>
                    </a:p>
                  </a:txBody>
                  <a:tcPr>
                    <a:solidFill>
                      <a:schemeClr val="bg1"/>
                    </a:solidFill>
                  </a:tcPr>
                </a:tc>
                <a:tc>
                  <a:txBody>
                    <a:bodyPr/>
                    <a:lstStyle/>
                    <a:p>
                      <a:pPr algn="ctr"/>
                      <a:r>
                        <a:rPr lang="fr-FR" dirty="0" smtClean="0"/>
                        <a:t>44269</a:t>
                      </a:r>
                      <a:endParaRPr lang="fr-FR" dirty="0"/>
                    </a:p>
                  </a:txBody>
                  <a:tcPr>
                    <a:solidFill>
                      <a:schemeClr val="bg1"/>
                    </a:solidFill>
                  </a:tcPr>
                </a:tc>
              </a:tr>
              <a:tr h="370840">
                <a:tc>
                  <a:txBody>
                    <a:bodyPr/>
                    <a:lstStyle/>
                    <a:p>
                      <a:r>
                        <a:rPr lang="fr-FR" dirty="0" smtClean="0"/>
                        <a:t>Nombre de traversés</a:t>
                      </a:r>
                      <a:endParaRPr lang="fr-FR" dirty="0"/>
                    </a:p>
                  </a:txBody>
                  <a:tcPr>
                    <a:solidFill>
                      <a:schemeClr val="bg1"/>
                    </a:solidFill>
                  </a:tcPr>
                </a:tc>
                <a:tc>
                  <a:txBody>
                    <a:bodyPr/>
                    <a:lstStyle/>
                    <a:p>
                      <a:pPr algn="ctr"/>
                      <a:r>
                        <a:rPr lang="fr-FR" dirty="0" smtClean="0"/>
                        <a:t>151</a:t>
                      </a:r>
                      <a:endParaRPr lang="fr-FR" dirty="0"/>
                    </a:p>
                  </a:txBody>
                  <a:tcPr>
                    <a:solidFill>
                      <a:schemeClr val="bg1"/>
                    </a:solidFill>
                  </a:tcPr>
                </a:tc>
              </a:tr>
              <a:tr h="370840">
                <a:tc>
                  <a:txBody>
                    <a:bodyPr/>
                    <a:lstStyle/>
                    <a:p>
                      <a:r>
                        <a:rPr lang="fr-FR" dirty="0" smtClean="0"/>
                        <a:t>Nombre moyen d’esclaves par bateau (au</a:t>
                      </a:r>
                      <a:r>
                        <a:rPr lang="fr-FR" baseline="0" dirty="0" smtClean="0"/>
                        <a:t> départ)</a:t>
                      </a:r>
                      <a:endParaRPr lang="fr-FR" dirty="0"/>
                    </a:p>
                  </a:txBody>
                  <a:tcPr>
                    <a:solidFill>
                      <a:schemeClr val="bg1"/>
                    </a:solidFill>
                  </a:tcPr>
                </a:tc>
                <a:tc>
                  <a:txBody>
                    <a:bodyPr/>
                    <a:lstStyle/>
                    <a:p>
                      <a:pPr algn="ctr"/>
                      <a:r>
                        <a:rPr lang="fr-FR" dirty="0" smtClean="0"/>
                        <a:t>366</a:t>
                      </a:r>
                      <a:endParaRPr lang="fr-FR" dirty="0"/>
                    </a:p>
                  </a:txBody>
                  <a:tcPr>
                    <a:solidFill>
                      <a:schemeClr val="bg1"/>
                    </a:solidFill>
                  </a:tcPr>
                </a:tc>
              </a:tr>
              <a:tr h="370840">
                <a:tc>
                  <a:txBody>
                    <a:bodyPr/>
                    <a:lstStyle/>
                    <a:p>
                      <a:r>
                        <a:rPr lang="fr-FR" dirty="0" smtClean="0"/>
                        <a:t>% moyen de femmes</a:t>
                      </a:r>
                      <a:endParaRPr lang="fr-FR" dirty="0"/>
                    </a:p>
                  </a:txBody>
                  <a:tcPr>
                    <a:solidFill>
                      <a:schemeClr val="bg1"/>
                    </a:solidFill>
                  </a:tcPr>
                </a:tc>
                <a:tc>
                  <a:txBody>
                    <a:bodyPr/>
                    <a:lstStyle/>
                    <a:p>
                      <a:pPr algn="ctr"/>
                      <a:r>
                        <a:rPr lang="fr-FR" dirty="0" smtClean="0"/>
                        <a:t>33</a:t>
                      </a:r>
                      <a:endParaRPr lang="fr-FR" dirty="0"/>
                    </a:p>
                  </a:txBody>
                  <a:tcPr>
                    <a:solidFill>
                      <a:schemeClr val="bg1"/>
                    </a:solidFill>
                  </a:tcPr>
                </a:tc>
              </a:tr>
            </a:tbl>
          </a:graphicData>
        </a:graphic>
      </p:graphicFrame>
      <p:sp>
        <p:nvSpPr>
          <p:cNvPr id="14" name="ZoneTexte 13"/>
          <p:cNvSpPr txBox="1"/>
          <p:nvPr/>
        </p:nvSpPr>
        <p:spPr>
          <a:xfrm>
            <a:off x="827584" y="2780928"/>
            <a:ext cx="7272808" cy="646331"/>
          </a:xfrm>
          <a:prstGeom prst="rect">
            <a:avLst/>
          </a:prstGeom>
          <a:noFill/>
        </p:spPr>
        <p:txBody>
          <a:bodyPr wrap="square" rtlCol="0">
            <a:spAutoFit/>
          </a:bodyPr>
          <a:lstStyle/>
          <a:p>
            <a:r>
              <a:rPr lang="fr-FR" dirty="0" smtClean="0"/>
              <a:t>La traite portugaise atlantique au XVIe siècle (D’après les bases de données internationales/David </a:t>
            </a:r>
            <a:r>
              <a:rPr lang="fr-FR" dirty="0" smtClean="0"/>
              <a:t>Eltis</a:t>
            </a:r>
            <a:r>
              <a:rPr lang="fr-FR" dirty="0" smtClean="0"/>
              <a:t>-Allen </a:t>
            </a:r>
            <a:r>
              <a:rPr lang="fr-FR" dirty="0" smtClean="0"/>
              <a:t>Tulos</a:t>
            </a:r>
            <a:r>
              <a:rPr lang="fr-FR" dirty="0" smtClean="0"/>
              <a:t> (slavevoyages.org)/ Magnard )</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467544" y="1124744"/>
            <a:ext cx="8280920" cy="2308324"/>
          </a:xfrm>
          <a:prstGeom prst="rect">
            <a:avLst/>
          </a:prstGeom>
        </p:spPr>
        <p:txBody>
          <a:bodyPr wrap="square">
            <a:spAutoFit/>
          </a:bodyPr>
          <a:lstStyle/>
          <a:p>
            <a:pPr algn="just"/>
            <a:r>
              <a:rPr lang="fr-FR" sz="2400" dirty="0" smtClean="0"/>
              <a:t>Groupes </a:t>
            </a:r>
            <a:r>
              <a:rPr lang="fr-FR" sz="2400" dirty="0" smtClean="0"/>
              <a:t>2, 4, 6 et </a:t>
            </a:r>
            <a:r>
              <a:rPr lang="fr-FR" sz="2400" dirty="0" smtClean="0"/>
              <a:t>8</a:t>
            </a:r>
            <a:r>
              <a:rPr lang="fr-FR" sz="2400" dirty="0" smtClean="0"/>
              <a:t>: </a:t>
            </a:r>
            <a:r>
              <a:rPr lang="fr-FR" sz="2400" dirty="0" smtClean="0"/>
              <a:t>A partir du dossier documentaire que vous avez consulté et des ressources que vous pouvez trouver sur internet et dont vous pourriez avoir besoin (comme une biographie de Las Casas) vous rédigerez un paragraphe problématisé montrant le sort des populations amérindiennes  révélé par Bartolomé de Las Casas.</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39552" y="1196752"/>
            <a:ext cx="6318448" cy="646331"/>
          </a:xfrm>
          <a:prstGeom prst="rect">
            <a:avLst/>
          </a:prstGeom>
        </p:spPr>
        <p:txBody>
          <a:bodyPr wrap="square">
            <a:spAutoFit/>
          </a:bodyPr>
          <a:lstStyle/>
          <a:p>
            <a:r>
              <a:rPr lang="fr-FR" dirty="0" smtClean="0">
                <a:hlinkClick r:id="rId4"/>
              </a:rPr>
              <a:t>https://www.youtube.com/watch?v=pe_i2UH6eNU</a:t>
            </a:r>
            <a:endParaRPr lang="fr-FR" dirty="0" smtClean="0"/>
          </a:p>
          <a:p>
            <a:r>
              <a:rPr lang="fr-FR" dirty="0" smtClean="0"/>
              <a:t>Une vidéo sur le choc microbien</a:t>
            </a:r>
            <a:endParaRPr lang="fr-FR" dirty="0"/>
          </a:p>
        </p:txBody>
      </p:sp>
      <p:pic>
        <p:nvPicPr>
          <p:cNvPr id="44034" name="Picture 2" descr="https://assets.lls.fr/pages/6440129/HIS.2de.3.DOS2.codex_variole.jpg"/>
          <p:cNvPicPr>
            <a:picLocks noChangeAspect="1" noChangeArrowheads="1"/>
          </p:cNvPicPr>
          <p:nvPr/>
        </p:nvPicPr>
        <p:blipFill>
          <a:blip r:embed="rId5" cstate="print"/>
          <a:srcRect/>
          <a:stretch>
            <a:fillRect/>
          </a:stretch>
        </p:blipFill>
        <p:spPr bwMode="auto">
          <a:xfrm>
            <a:off x="3779912" y="2762650"/>
            <a:ext cx="4827315" cy="3727349"/>
          </a:xfrm>
          <a:prstGeom prst="rect">
            <a:avLst/>
          </a:prstGeom>
          <a:noFill/>
        </p:spPr>
      </p:pic>
      <p:sp>
        <p:nvSpPr>
          <p:cNvPr id="13" name="ZoneTexte 12"/>
          <p:cNvSpPr txBox="1"/>
          <p:nvPr/>
        </p:nvSpPr>
        <p:spPr>
          <a:xfrm>
            <a:off x="755576" y="3501008"/>
            <a:ext cx="2664296" cy="923330"/>
          </a:xfrm>
          <a:prstGeom prst="rect">
            <a:avLst/>
          </a:prstGeom>
          <a:noFill/>
        </p:spPr>
        <p:txBody>
          <a:bodyPr wrap="square" rtlCol="0">
            <a:spAutoFit/>
          </a:bodyPr>
          <a:lstStyle/>
          <a:p>
            <a:r>
              <a:rPr lang="fr-FR" dirty="0" smtClean="0"/>
              <a:t>Dessin aztèque de description de la variole au XVIe siècle</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39552" y="1196752"/>
            <a:ext cx="6030416" cy="646331"/>
          </a:xfrm>
          <a:prstGeom prst="rect">
            <a:avLst/>
          </a:prstGeom>
        </p:spPr>
        <p:txBody>
          <a:bodyPr wrap="square">
            <a:spAutoFit/>
          </a:bodyPr>
          <a:lstStyle/>
          <a:p>
            <a:r>
              <a:rPr lang="fr-FR" dirty="0" smtClean="0">
                <a:hlinkClick r:id="rId4"/>
              </a:rPr>
              <a:t>https://www.youtube.com/watch?v=0fJkaB871e4</a:t>
            </a:r>
            <a:endParaRPr lang="fr-FR" dirty="0" smtClean="0"/>
          </a:p>
          <a:p>
            <a:r>
              <a:rPr lang="fr-FR" dirty="0" smtClean="0"/>
              <a:t>La controverse de Valladolid 1 h27</a:t>
            </a:r>
            <a:endParaRPr lang="fr-FR" dirty="0"/>
          </a:p>
        </p:txBody>
      </p:sp>
      <p:sp>
        <p:nvSpPr>
          <p:cNvPr id="13" name="Rectangle 12"/>
          <p:cNvSpPr/>
          <p:nvPr/>
        </p:nvSpPr>
        <p:spPr>
          <a:xfrm>
            <a:off x="683568" y="2348880"/>
            <a:ext cx="6174432" cy="646331"/>
          </a:xfrm>
          <a:prstGeom prst="rect">
            <a:avLst/>
          </a:prstGeom>
        </p:spPr>
        <p:txBody>
          <a:bodyPr wrap="square">
            <a:spAutoFit/>
          </a:bodyPr>
          <a:lstStyle/>
          <a:p>
            <a:r>
              <a:rPr lang="fr-FR" dirty="0" smtClean="0">
                <a:hlinkClick r:id="rId5"/>
              </a:rPr>
              <a:t>https://www.youtube.com/watch?v=0O1giwoqtXk</a:t>
            </a:r>
            <a:endParaRPr lang="fr-FR" dirty="0" smtClean="0"/>
          </a:p>
          <a:p>
            <a:r>
              <a:rPr lang="fr-FR" dirty="0" smtClean="0"/>
              <a:t>La controverse de Valladolid (extrait de 7 mn 13)</a:t>
            </a:r>
            <a:endParaRPr lang="fr-FR" dirty="0"/>
          </a:p>
        </p:txBody>
      </p:sp>
      <p:sp>
        <p:nvSpPr>
          <p:cNvPr id="14" name="Rectangle 13"/>
          <p:cNvSpPr/>
          <p:nvPr/>
        </p:nvSpPr>
        <p:spPr>
          <a:xfrm>
            <a:off x="755576" y="3105835"/>
            <a:ext cx="6102424" cy="646331"/>
          </a:xfrm>
          <a:prstGeom prst="rect">
            <a:avLst/>
          </a:prstGeom>
        </p:spPr>
        <p:txBody>
          <a:bodyPr wrap="square">
            <a:spAutoFit/>
          </a:bodyPr>
          <a:lstStyle/>
          <a:p>
            <a:r>
              <a:rPr lang="fr-FR" dirty="0" smtClean="0">
                <a:hlinkClick r:id="rId6"/>
              </a:rPr>
              <a:t>https://www.youtube.com/watch?v=S6UtIWga1IE</a:t>
            </a:r>
            <a:endParaRPr lang="fr-FR" dirty="0" smtClean="0"/>
          </a:p>
          <a:p>
            <a:r>
              <a:rPr lang="fr-FR" dirty="0" smtClean="0"/>
              <a:t>La controverse de Valladolid (extrait </a:t>
            </a:r>
            <a:r>
              <a:rPr lang="fr-FR" dirty="0" smtClean="0"/>
              <a:t>5mn10</a:t>
            </a:r>
            <a:r>
              <a:rPr lang="fr-FR" dirty="0" smtClean="0"/>
              <a:t>)</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914" name="Picture 2" descr="https://clio-texte.clionautes.org/wp-content/uploads/cliotexte/IMG/jpg/lascasas2.jpg"/>
          <p:cNvPicPr>
            <a:picLocks noChangeAspect="1" noChangeArrowheads="1"/>
          </p:cNvPicPr>
          <p:nvPr/>
        </p:nvPicPr>
        <p:blipFill>
          <a:blip r:embed="rId4" cstate="print"/>
          <a:srcRect/>
          <a:stretch>
            <a:fillRect/>
          </a:stretch>
        </p:blipFill>
        <p:spPr bwMode="auto">
          <a:xfrm>
            <a:off x="467544" y="188640"/>
            <a:ext cx="3808884" cy="3168352"/>
          </a:xfrm>
          <a:prstGeom prst="rect">
            <a:avLst/>
          </a:prstGeom>
          <a:noFill/>
        </p:spPr>
      </p:pic>
      <p:pic>
        <p:nvPicPr>
          <p:cNvPr id="38916" name="Picture 4" descr="http://utpictura18.univ-montp3.fr/Images/A/6/A6072.jpg"/>
          <p:cNvPicPr>
            <a:picLocks noChangeAspect="1" noChangeArrowheads="1"/>
          </p:cNvPicPr>
          <p:nvPr/>
        </p:nvPicPr>
        <p:blipFill>
          <a:blip r:embed="rId5" cstate="print"/>
          <a:srcRect/>
          <a:stretch>
            <a:fillRect/>
          </a:stretch>
        </p:blipFill>
        <p:spPr bwMode="auto">
          <a:xfrm>
            <a:off x="4400550" y="1412776"/>
            <a:ext cx="4743450" cy="3648076"/>
          </a:xfrm>
          <a:prstGeom prst="rect">
            <a:avLst/>
          </a:prstGeom>
          <a:noFill/>
        </p:spPr>
      </p:pic>
      <p:sp>
        <p:nvSpPr>
          <p:cNvPr id="13" name="Rectangle 12"/>
          <p:cNvSpPr/>
          <p:nvPr/>
        </p:nvSpPr>
        <p:spPr>
          <a:xfrm>
            <a:off x="827584" y="5157192"/>
            <a:ext cx="4572000" cy="923330"/>
          </a:xfrm>
          <a:prstGeom prst="rect">
            <a:avLst/>
          </a:prstGeom>
        </p:spPr>
        <p:txBody>
          <a:bodyPr>
            <a:spAutoFit/>
          </a:bodyPr>
          <a:lstStyle/>
          <a:p>
            <a:r>
              <a:rPr lang="fr-FR" dirty="0" smtClean="0">
                <a:solidFill>
                  <a:schemeClr val="tx1">
                    <a:lumMod val="95000"/>
                    <a:lumOff val="5000"/>
                  </a:schemeClr>
                </a:solidFill>
              </a:rPr>
              <a:t>Las Casas, </a:t>
            </a:r>
            <a:r>
              <a:rPr lang="fr-FR" i="1" dirty="0" smtClean="0">
                <a:solidFill>
                  <a:schemeClr val="tx1">
                    <a:lumMod val="95000"/>
                    <a:lumOff val="5000"/>
                  </a:schemeClr>
                </a:solidFill>
              </a:rPr>
              <a:t>Très brève relation de la destruction des Indes</a:t>
            </a:r>
            <a:r>
              <a:rPr lang="fr-FR" dirty="0" smtClean="0">
                <a:solidFill>
                  <a:schemeClr val="tx1">
                    <a:lumMod val="95000"/>
                    <a:lumOff val="5000"/>
                  </a:schemeClr>
                </a:solidFill>
              </a:rPr>
              <a:t>, </a:t>
            </a:r>
            <a:r>
              <a:rPr lang="fr-FR" dirty="0" smtClean="0">
                <a:solidFill>
                  <a:schemeClr val="tx1">
                    <a:lumMod val="95000"/>
                    <a:lumOff val="5000"/>
                  </a:schemeClr>
                </a:solidFill>
              </a:rPr>
              <a:t>1552, </a:t>
            </a:r>
            <a:r>
              <a:rPr lang="fr-FR" dirty="0" smtClean="0">
                <a:solidFill>
                  <a:schemeClr val="tx1">
                    <a:lumMod val="95000"/>
                    <a:lumOff val="5000"/>
                  </a:schemeClr>
                </a:solidFill>
              </a:rPr>
              <a:t>gravure de Théodore de </a:t>
            </a:r>
            <a:r>
              <a:rPr lang="fr-FR" dirty="0" smtClean="0">
                <a:solidFill>
                  <a:schemeClr val="tx1">
                    <a:lumMod val="95000"/>
                    <a:lumOff val="5000"/>
                  </a:schemeClr>
                </a:solidFill>
              </a:rPr>
              <a:t>Bruy</a:t>
            </a:r>
            <a:r>
              <a:rPr lang="fr-FR" dirty="0" smtClean="0">
                <a:solidFill>
                  <a:schemeClr val="tx1">
                    <a:lumMod val="95000"/>
                    <a:lumOff val="5000"/>
                  </a:schemeClr>
                </a:solidFill>
              </a:rPr>
              <a:t> pour l’édition de 1598.</a:t>
            </a:r>
            <a:endParaRPr lang="fr-FR" dirty="0">
              <a:solidFill>
                <a:schemeClr val="tx1">
                  <a:lumMod val="95000"/>
                  <a:lumOff val="5000"/>
                </a:schemeClr>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611560" y="836712"/>
            <a:ext cx="8136904" cy="5355312"/>
          </a:xfrm>
          <a:prstGeom prst="rect">
            <a:avLst/>
          </a:prstGeom>
        </p:spPr>
        <p:txBody>
          <a:bodyPr wrap="square">
            <a:spAutoFit/>
          </a:bodyPr>
          <a:lstStyle/>
          <a:p>
            <a:pPr algn="just"/>
            <a:r>
              <a:rPr lang="fr-FR" dirty="0" smtClean="0"/>
              <a:t>« Tous ces peuples, innombrables, universels, divers, Dieu les a créés simples, sans malveillance ni duplicité : plus humbles, plus patients, plus pacifiques que quiconque au monde, d’une santé plus délicate, ni orgueilleux, ni ambitieux, ni cupides. C’est chez ces douces brebis que les Espagnols ont pénétré, tels des loups, des tigres et des lions très cruels. Et, depuis quarante ans, ainsi qu’à l’heure actuelle, ils ne font que les mettre en pièces, les tuer, les tourmenter et les détruire par des actes de cruauté étrangers. Sur trois millions d’âmes que nous avons vues dans l’île de Haïti, il n’en reste pas deux cents. L’île de Cuba est presque entièrement dépeuplée. Les îles Lucayes sont une soixantaine. On y trouvait plus de cinq cent mille âmes : aujourd’hui, il n’y a plus un seul être vivant. En quarante ans, par suite de la tyrannie et des actions infernales des chrétiens, douze millions d’âmes, hommes, femmes et enfants sont morts. Pourquoi les chrétiens ont-ils tué et détruit un pareil nombre d’âmes ? Seulement pour avoir de l’or, se gonfler de richesses en quelques jours. Jamais les habitants de toutes les Indes n’ont fait le moindre mal aux chrétiens. Bien au contraire, ils les ont considérés comme venus du Ciel. Les armes des Indiens sont plutôt faibles, peu offensives, peu résistantes. Les chrétiens, avec leurs chevaux, leurs épées et leurs lances, ont commencé les tueries et les actes cruels, étrangers aux Indiens. »</a:t>
            </a:r>
          </a:p>
          <a:p>
            <a:pPr algn="just"/>
            <a:r>
              <a:rPr lang="fr-FR" b="1" dirty="0" smtClean="0"/>
              <a:t>Bartolomé de Las Casas, Très brève relation sur la destruction des Indiens, 1552.</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2492896"/>
            <a:ext cx="7920880" cy="1569660"/>
          </a:xfrm>
          <a:prstGeom prst="rect">
            <a:avLst/>
          </a:prstGeom>
          <a:noFill/>
        </p:spPr>
        <p:txBody>
          <a:bodyPr wrap="square" rtlCol="0">
            <a:spAutoFit/>
          </a:bodyPr>
          <a:lstStyle/>
          <a:p>
            <a:pPr algn="just"/>
            <a:r>
              <a:rPr lang="fr-FR" sz="2400" b="1" dirty="0" smtClean="0"/>
              <a:t>Seconde proposition: </a:t>
            </a:r>
            <a:r>
              <a:rPr lang="fr-FR" sz="2400" dirty="0" smtClean="0"/>
              <a:t>Les groupes ayant travaillé sur chacun des thèmes devront désigner deux élèves pour mettre en commun le travail réalisé. Le résultat final doit être amendé et accepté par tous les groupes. </a:t>
            </a:r>
            <a:endParaRPr lang="fr-FR" sz="2400" dirty="0"/>
          </a:p>
        </p:txBody>
      </p:sp>
      <p:sp>
        <p:nvSpPr>
          <p:cNvPr id="13" name="ZoneTexte 12"/>
          <p:cNvSpPr txBox="1"/>
          <p:nvPr/>
        </p:nvSpPr>
        <p:spPr>
          <a:xfrm>
            <a:off x="539552" y="1268760"/>
            <a:ext cx="7776864" cy="830997"/>
          </a:xfrm>
          <a:prstGeom prst="rect">
            <a:avLst/>
          </a:prstGeom>
          <a:noFill/>
        </p:spPr>
        <p:txBody>
          <a:bodyPr wrap="square" rtlCol="0">
            <a:spAutoFit/>
          </a:bodyPr>
          <a:lstStyle/>
          <a:p>
            <a:r>
              <a:rPr lang="fr-FR" sz="2400" b="1" dirty="0" smtClean="0"/>
              <a:t>Première proposition: </a:t>
            </a:r>
            <a:r>
              <a:rPr lang="fr-FR" sz="2400" dirty="0" smtClean="0"/>
              <a:t>Le professeur ramasse les productions des 8 groupes et peut les évaluer. </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196752"/>
            <a:ext cx="7848872" cy="2308324"/>
          </a:xfrm>
          <a:prstGeom prst="rect">
            <a:avLst/>
          </a:prstGeom>
          <a:noFill/>
        </p:spPr>
        <p:txBody>
          <a:bodyPr wrap="square" rtlCol="0">
            <a:spAutoFit/>
          </a:bodyPr>
          <a:lstStyle/>
          <a:p>
            <a:pPr algn="just"/>
            <a:r>
              <a:rPr lang="fr-FR" sz="2400" dirty="0" smtClean="0"/>
              <a:t>Le thème « un nouveau rapport au monde, un temps de mutation intellectuelle est proposé en </a:t>
            </a:r>
            <a:r>
              <a:rPr lang="fr-FR" sz="2400" dirty="0" smtClean="0">
                <a:solidFill>
                  <a:srgbClr val="FF0000"/>
                </a:solidFill>
              </a:rPr>
              <a:t>11 à 12 heures.</a:t>
            </a:r>
          </a:p>
          <a:p>
            <a:pPr algn="just"/>
            <a:r>
              <a:rPr lang="fr-FR" sz="2400" dirty="0" smtClean="0"/>
              <a:t>Nous proposons de consacrer </a:t>
            </a:r>
            <a:r>
              <a:rPr lang="fr-FR" sz="2400" dirty="0" smtClean="0">
                <a:solidFill>
                  <a:srgbClr val="FF0000"/>
                </a:solidFill>
              </a:rPr>
              <a:t>6 heures </a:t>
            </a:r>
            <a:r>
              <a:rPr lang="fr-FR" sz="2400" dirty="0" smtClean="0"/>
              <a:t>(évaluations comprises) au premier chapitre du thème: les conséquences de la découverte du « Nouveau monde » L’ouverture atlantique</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683568" y="260648"/>
            <a:ext cx="6840760" cy="461665"/>
          </a:xfrm>
          <a:prstGeom prst="rect">
            <a:avLst/>
          </a:prstGeom>
          <a:noFill/>
        </p:spPr>
        <p:txBody>
          <a:bodyPr wrap="square" rtlCol="0">
            <a:spAutoFit/>
          </a:bodyPr>
          <a:lstStyle/>
          <a:p>
            <a:r>
              <a:rPr lang="fr-FR" sz="2400" dirty="0" smtClean="0"/>
              <a:t>Bibliographie/</a:t>
            </a:r>
            <a:r>
              <a:rPr lang="fr-FR" sz="2400" dirty="0" smtClean="0"/>
              <a:t>sitographie</a:t>
            </a:r>
            <a:endParaRPr lang="fr-FR" sz="2400" dirty="0"/>
          </a:p>
        </p:txBody>
      </p:sp>
      <p:sp>
        <p:nvSpPr>
          <p:cNvPr id="14" name="ZoneTexte 13"/>
          <p:cNvSpPr txBox="1"/>
          <p:nvPr/>
        </p:nvSpPr>
        <p:spPr>
          <a:xfrm>
            <a:off x="575048" y="1196752"/>
            <a:ext cx="8568952" cy="3416320"/>
          </a:xfrm>
          <a:prstGeom prst="rect">
            <a:avLst/>
          </a:prstGeom>
          <a:noFill/>
        </p:spPr>
        <p:txBody>
          <a:bodyPr wrap="square" rtlCol="0">
            <a:spAutoFit/>
          </a:bodyPr>
          <a:lstStyle/>
          <a:p>
            <a:pPr>
              <a:buFontTx/>
              <a:buChar char="-"/>
            </a:pPr>
            <a:r>
              <a:rPr lang="fr-FR" dirty="0" smtClean="0"/>
              <a:t>Almeida Mendes António de , « Le Portugal et l'Atlantique », </a:t>
            </a:r>
            <a:r>
              <a:rPr lang="fr-FR" i="1" dirty="0" smtClean="0"/>
              <a:t>Rives méditerranéennes</a:t>
            </a:r>
            <a:r>
              <a:rPr lang="fr-FR" dirty="0" smtClean="0"/>
              <a:t>, 53 | 2016, 139-157.</a:t>
            </a:r>
          </a:p>
          <a:p>
            <a:r>
              <a:rPr lang="fr-FR" dirty="0" smtClean="0"/>
              <a:t>http://journals.openedition.org/rives/5152 ; </a:t>
            </a:r>
            <a:r>
              <a:rPr lang="fr-FR" dirty="0" smtClean="0"/>
              <a:t>DOI</a:t>
            </a:r>
            <a:r>
              <a:rPr lang="fr-FR" dirty="0" smtClean="0"/>
              <a:t> : </a:t>
            </a:r>
            <a:r>
              <a:rPr lang="fr-FR" dirty="0" smtClean="0"/>
              <a:t>10.4000/rives.5152</a:t>
            </a:r>
            <a:endParaRPr lang="fr-FR" dirty="0" smtClean="0"/>
          </a:p>
          <a:p>
            <a:r>
              <a:rPr lang="fr-FR" dirty="0" smtClean="0"/>
              <a:t>-Boucheron Patrick (</a:t>
            </a:r>
            <a:r>
              <a:rPr lang="fr-FR" dirty="0" smtClean="0"/>
              <a:t>dir</a:t>
            </a:r>
            <a:r>
              <a:rPr lang="fr-FR" dirty="0" smtClean="0"/>
              <a:t>), </a:t>
            </a:r>
            <a:r>
              <a:rPr lang="fr-FR" i="1" dirty="0" smtClean="0"/>
              <a:t>Histoire du monde au XV</a:t>
            </a:r>
            <a:r>
              <a:rPr lang="fr-FR" i="1" baseline="30000" dirty="0" smtClean="0"/>
              <a:t>e</a:t>
            </a:r>
            <a:r>
              <a:rPr lang="fr-FR" i="1" dirty="0" smtClean="0"/>
              <a:t> siècle: aux origines de la mondialisation, </a:t>
            </a:r>
            <a:r>
              <a:rPr lang="fr-FR" dirty="0" smtClean="0"/>
              <a:t>Hachette Pluriel, 2012 pour l’édition en poche. </a:t>
            </a:r>
          </a:p>
          <a:p>
            <a:pPr>
              <a:buFontTx/>
              <a:buChar char="-"/>
            </a:pPr>
            <a:r>
              <a:rPr lang="fr-FR" dirty="0" smtClean="0"/>
              <a:t>L’Histoire</a:t>
            </a:r>
            <a:r>
              <a:rPr lang="fr-FR" dirty="0" smtClean="0"/>
              <a:t>, numéro spécial, Les grandes découvertes, juillet-aout 2010, </a:t>
            </a:r>
            <a:r>
              <a:rPr lang="fr-FR" dirty="0" smtClean="0"/>
              <a:t>n°355.</a:t>
            </a:r>
          </a:p>
          <a:p>
            <a:r>
              <a:rPr lang="fr-FR" dirty="0" smtClean="0"/>
              <a:t>- Van Ruymbeke Bertrand. L'héritage colombien : les conséquences de la «découverte » du Nouveau Monde. In: </a:t>
            </a:r>
            <a:r>
              <a:rPr lang="fr-FR" i="1" dirty="0" smtClean="0"/>
              <a:t>Les Cahiers du Musée des Confluences. Revue thématique Sciences et Sociétés du Musée des Confluences</a:t>
            </a:r>
            <a:r>
              <a:rPr lang="fr-FR" dirty="0" smtClean="0"/>
              <a:t>, tome 3, 2009. Les Echanges. pp. 11-20.</a:t>
            </a:r>
          </a:p>
          <a:p>
            <a:r>
              <a:rPr lang="fr-FR" dirty="0" smtClean="0">
                <a:hlinkClick r:id="rId4"/>
              </a:rPr>
              <a:t>www.persee.fr/doc/mhnly_1966-6845_2009_num_3_1_1460</a:t>
            </a:r>
            <a:endParaRPr lang="fr-FR" dirty="0" smtClean="0"/>
          </a:p>
          <a:p>
            <a:r>
              <a:rPr lang="fr-FR" dirty="0" smtClean="0">
                <a:hlinkClick r:id="rId5"/>
              </a:rPr>
              <a:t>- https</a:t>
            </a:r>
            <a:r>
              <a:rPr lang="fr-FR" dirty="0" smtClean="0">
                <a:hlinkClick r:id="rId5"/>
              </a:rPr>
              <a:t>://</a:t>
            </a:r>
            <a:r>
              <a:rPr lang="fr-FR" dirty="0" smtClean="0">
                <a:hlinkClick r:id="rId5"/>
              </a:rPr>
              <a:t>slavevoyages.org/assessment/estimates</a:t>
            </a:r>
            <a:endParaRPr lang="fr-FR" dirty="0" smtClean="0"/>
          </a:p>
          <a:p>
            <a:r>
              <a:rPr lang="fr-FR" dirty="0" smtClean="0"/>
              <a:t>Une data base sur la traite négrière (en Anglais)</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Tableau 9"/>
          <p:cNvGraphicFramePr>
            <a:graphicFrameLocks noGrp="1"/>
          </p:cNvGraphicFramePr>
          <p:nvPr/>
        </p:nvGraphicFramePr>
        <p:xfrm>
          <a:off x="683568" y="764704"/>
          <a:ext cx="3744416" cy="5496560"/>
        </p:xfrm>
        <a:graphic>
          <a:graphicData uri="http://schemas.openxmlformats.org/drawingml/2006/table">
            <a:tbl>
              <a:tblPr firstRow="1" bandRow="1">
                <a:tableStyleId>{5C22544A-7EE6-4342-B048-85BDC9FD1C3A}</a:tableStyleId>
              </a:tblPr>
              <a:tblGrid>
                <a:gridCol w="3744416"/>
              </a:tblGrid>
              <a:tr h="370840">
                <a:tc>
                  <a:txBody>
                    <a:bodyPr/>
                    <a:lstStyle/>
                    <a:p>
                      <a:r>
                        <a:rPr lang="fr-FR" dirty="0" smtClean="0"/>
                        <a:t>Objectifs</a:t>
                      </a:r>
                      <a:r>
                        <a:rPr lang="fr-FR" baseline="0" dirty="0" smtClean="0"/>
                        <a:t> et points de passage</a:t>
                      </a:r>
                      <a:endParaRPr lang="fr-FR" dirty="0"/>
                    </a:p>
                  </a:txBody>
                  <a:tcPr/>
                </a:tc>
              </a:tr>
              <a:tr h="370840">
                <a:tc>
                  <a:txBody>
                    <a:bodyPr/>
                    <a:lstStyle/>
                    <a:p>
                      <a:r>
                        <a:rPr lang="fr-FR" dirty="0" smtClean="0"/>
                        <a:t>La constitution d’empires coloniaux</a:t>
                      </a:r>
                      <a:endParaRPr lang="fr-FR" dirty="0"/>
                    </a:p>
                  </a:txBody>
                  <a:tcPr/>
                </a:tc>
              </a:tr>
              <a:tr h="370840">
                <a:tc>
                  <a:txBody>
                    <a:bodyPr/>
                    <a:lstStyle/>
                    <a:p>
                      <a:r>
                        <a:rPr lang="fr-FR" dirty="0" smtClean="0"/>
                        <a:t>Une circulation économique</a:t>
                      </a:r>
                      <a:r>
                        <a:rPr lang="fr-FR" baseline="0" dirty="0" smtClean="0"/>
                        <a:t> entre les Amériques, l’Afrique, l’Asie et l’Europe</a:t>
                      </a:r>
                      <a:endParaRPr lang="fr-FR" dirty="0"/>
                    </a:p>
                  </a:txBody>
                  <a:tcPr/>
                </a:tc>
              </a:tr>
              <a:tr h="370840">
                <a:tc>
                  <a:txBody>
                    <a:bodyPr/>
                    <a:lstStyle/>
                    <a:p>
                      <a:r>
                        <a:rPr lang="fr-FR" dirty="0" smtClean="0"/>
                        <a:t>L’esclavage avant et après la conquête des Amériques</a:t>
                      </a:r>
                      <a:endParaRPr lang="fr-FR" dirty="0"/>
                    </a:p>
                  </a:txBody>
                  <a:tcPr/>
                </a:tc>
              </a:tr>
              <a:tr h="370840">
                <a:tc>
                  <a:txBody>
                    <a:bodyPr/>
                    <a:lstStyle/>
                    <a:p>
                      <a:r>
                        <a:rPr lang="fr-FR" dirty="0" smtClean="0"/>
                        <a:t>Les progrès de la connaissance du monde</a:t>
                      </a:r>
                      <a:endParaRPr lang="fr-FR" dirty="0"/>
                    </a:p>
                  </a:txBody>
                  <a:tcPr/>
                </a:tc>
              </a:tr>
              <a:tr h="370840">
                <a:tc>
                  <a:txBody>
                    <a:bodyPr/>
                    <a:lstStyle/>
                    <a:p>
                      <a:r>
                        <a:rPr lang="fr-FR" dirty="0" smtClean="0"/>
                        <a:t>Le devenir des populations des Amériques</a:t>
                      </a:r>
                      <a:endParaRPr lang="fr-FR" dirty="0"/>
                    </a:p>
                  </a:txBody>
                  <a:tcPr/>
                </a:tc>
              </a:tr>
              <a:tr h="370840">
                <a:tc>
                  <a:txBody>
                    <a:bodyPr/>
                    <a:lstStyle/>
                    <a:p>
                      <a:r>
                        <a:rPr lang="fr-FR" dirty="0" smtClean="0">
                          <a:solidFill>
                            <a:schemeClr val="accent5">
                              <a:lumMod val="75000"/>
                            </a:schemeClr>
                          </a:solidFill>
                        </a:rPr>
                        <a:t>L’or et l’argent</a:t>
                      </a:r>
                      <a:r>
                        <a:rPr lang="fr-FR" baseline="0" dirty="0" smtClean="0">
                          <a:solidFill>
                            <a:schemeClr val="accent5">
                              <a:lumMod val="75000"/>
                            </a:schemeClr>
                          </a:solidFill>
                        </a:rPr>
                        <a:t> des Amériques à l’Europe</a:t>
                      </a:r>
                      <a:endParaRPr lang="fr-FR" dirty="0">
                        <a:solidFill>
                          <a:schemeClr val="accent5">
                            <a:lumMod val="75000"/>
                          </a:schemeClr>
                        </a:solidFill>
                      </a:endParaRPr>
                    </a:p>
                  </a:txBody>
                  <a:tcPr/>
                </a:tc>
              </a:tr>
              <a:tr h="370840">
                <a:tc>
                  <a:txBody>
                    <a:bodyPr/>
                    <a:lstStyle/>
                    <a:p>
                      <a:r>
                        <a:rPr lang="fr-FR" dirty="0" smtClean="0">
                          <a:solidFill>
                            <a:schemeClr val="accent5">
                              <a:lumMod val="75000"/>
                            </a:schemeClr>
                          </a:solidFill>
                        </a:rPr>
                        <a:t>Bartolomé</a:t>
                      </a:r>
                      <a:r>
                        <a:rPr lang="fr-FR" baseline="0" dirty="0" smtClean="0">
                          <a:solidFill>
                            <a:schemeClr val="accent5">
                              <a:lumMod val="75000"/>
                            </a:schemeClr>
                          </a:solidFill>
                        </a:rPr>
                        <a:t> de Las Casa et la controverse de Valladolid</a:t>
                      </a:r>
                      <a:endParaRPr lang="fr-FR" dirty="0">
                        <a:solidFill>
                          <a:schemeClr val="accent5">
                            <a:lumMod val="75000"/>
                          </a:schemeClr>
                        </a:solidFill>
                      </a:endParaRPr>
                    </a:p>
                  </a:txBody>
                  <a:tcPr/>
                </a:tc>
              </a:tr>
              <a:tr h="370840">
                <a:tc>
                  <a:txBody>
                    <a:bodyPr/>
                    <a:lstStyle/>
                    <a:p>
                      <a:r>
                        <a:rPr lang="fr-FR" dirty="0" smtClean="0">
                          <a:solidFill>
                            <a:schemeClr val="accent5">
                              <a:lumMod val="75000"/>
                            </a:schemeClr>
                          </a:solidFill>
                        </a:rPr>
                        <a:t>Le développement de l’économie « sucrière » et de l’esclavage</a:t>
                      </a:r>
                      <a:r>
                        <a:rPr lang="fr-FR" baseline="0" dirty="0" smtClean="0">
                          <a:solidFill>
                            <a:schemeClr val="accent5">
                              <a:lumMod val="75000"/>
                            </a:schemeClr>
                          </a:solidFill>
                        </a:rPr>
                        <a:t> dans les îles portugaises et au Brésil</a:t>
                      </a:r>
                      <a:endParaRPr lang="fr-FR" dirty="0">
                        <a:solidFill>
                          <a:schemeClr val="accent5">
                            <a:lumMod val="75000"/>
                          </a:schemeClr>
                        </a:solidFill>
                      </a:endParaRPr>
                    </a:p>
                  </a:txBody>
                  <a:tcPr/>
                </a:tc>
              </a:tr>
            </a:tbl>
          </a:graphicData>
        </a:graphic>
      </p:graphicFrame>
      <p:sp>
        <p:nvSpPr>
          <p:cNvPr id="13" name="ZoneTexte 12"/>
          <p:cNvSpPr txBox="1"/>
          <p:nvPr/>
        </p:nvSpPr>
        <p:spPr>
          <a:xfrm>
            <a:off x="4716016" y="1196752"/>
            <a:ext cx="4104456" cy="2677656"/>
          </a:xfrm>
          <a:prstGeom prst="rect">
            <a:avLst/>
          </a:prstGeom>
          <a:noFill/>
        </p:spPr>
        <p:txBody>
          <a:bodyPr wrap="square" rtlCol="0">
            <a:spAutoFit/>
          </a:bodyPr>
          <a:lstStyle/>
          <a:p>
            <a:pPr algn="just"/>
            <a:r>
              <a:rPr lang="fr-FR" sz="2400" dirty="0" smtClean="0"/>
              <a:t>Il y a donc 5 objectifs et 3 points de passage. </a:t>
            </a:r>
          </a:p>
          <a:p>
            <a:pPr algn="just"/>
            <a:r>
              <a:rPr lang="fr-FR" sz="2400" dirty="0" smtClean="0"/>
              <a:t>Cela fait donc 8 points à traiter en 6 heures, soit 45 minutes par points.  Il faut donc prioriser et problématiser ce chapitre.</a:t>
            </a:r>
            <a:endParaRPr lang="fr-FR" sz="2400" dirty="0"/>
          </a:p>
        </p:txBody>
      </p:sp>
      <p:sp>
        <p:nvSpPr>
          <p:cNvPr id="14" name="ZoneTexte 13"/>
          <p:cNvSpPr txBox="1"/>
          <p:nvPr/>
        </p:nvSpPr>
        <p:spPr>
          <a:xfrm>
            <a:off x="611560" y="188640"/>
            <a:ext cx="6768752" cy="461665"/>
          </a:xfrm>
          <a:prstGeom prst="rect">
            <a:avLst/>
          </a:prstGeom>
          <a:noFill/>
        </p:spPr>
        <p:txBody>
          <a:bodyPr wrap="square" rtlCol="0">
            <a:spAutoFit/>
          </a:bodyPr>
          <a:lstStyle/>
          <a:p>
            <a:r>
              <a:rPr lang="fr-FR" sz="2400" dirty="0" smtClean="0">
                <a:solidFill>
                  <a:schemeClr val="tx2">
                    <a:lumMod val="60000"/>
                    <a:lumOff val="40000"/>
                  </a:schemeClr>
                </a:solidFill>
              </a:rPr>
              <a:t>Mise en œuvre:</a:t>
            </a:r>
            <a:endParaRPr lang="fr-FR" sz="2400" dirty="0">
              <a:solidFill>
                <a:schemeClr val="tx2">
                  <a:lumMod val="60000"/>
                  <a:lumOff val="40000"/>
                </a:schemeClr>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84731" cy="461665"/>
          </a:xfrm>
          <a:prstGeom prst="rect">
            <a:avLst/>
          </a:prstGeom>
          <a:noFill/>
        </p:spPr>
        <p:txBody>
          <a:bodyPr wrap="none" rtlCol="0">
            <a:spAutoFit/>
          </a:bodyPr>
          <a:lstStyle/>
          <a:p>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11560" y="980728"/>
            <a:ext cx="7992888" cy="830997"/>
          </a:xfrm>
          <a:prstGeom prst="rect">
            <a:avLst/>
          </a:prstGeom>
          <a:noFill/>
        </p:spPr>
        <p:txBody>
          <a:bodyPr wrap="square" rtlCol="0">
            <a:spAutoFit/>
          </a:bodyPr>
          <a:lstStyle/>
          <a:p>
            <a:r>
              <a:rPr lang="fr-FR" sz="2400" b="1" dirty="0" smtClean="0">
                <a:solidFill>
                  <a:srgbClr val="FF0000"/>
                </a:solidFill>
              </a:rPr>
              <a:t>Quelles sont les conséquences économiques et humaines de l’ouverture atlantique?</a:t>
            </a:r>
            <a:endParaRPr lang="fr-FR" sz="2400" b="1" dirty="0">
              <a:solidFill>
                <a:srgbClr val="FF0000"/>
              </a:solidFill>
            </a:endParaRPr>
          </a:p>
        </p:txBody>
      </p:sp>
      <p:sp>
        <p:nvSpPr>
          <p:cNvPr id="15" name="ZoneTexte 14"/>
          <p:cNvSpPr txBox="1"/>
          <p:nvPr/>
        </p:nvSpPr>
        <p:spPr>
          <a:xfrm>
            <a:off x="611560" y="2348880"/>
            <a:ext cx="3744416" cy="3416320"/>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marL="514350" indent="-514350"/>
            <a:r>
              <a:rPr lang="fr-FR" sz="2400" dirty="0" smtClean="0"/>
              <a:t>I. La constitutions d’empires coloniaux</a:t>
            </a:r>
          </a:p>
          <a:p>
            <a:pPr marL="514350" indent="-514350"/>
            <a:endParaRPr lang="fr-FR" sz="2400" dirty="0" smtClean="0"/>
          </a:p>
          <a:p>
            <a:pPr marL="514350" indent="-514350"/>
            <a:r>
              <a:rPr lang="fr-FR" sz="2400" dirty="0" smtClean="0"/>
              <a:t>II. Une forme de mondialisation</a:t>
            </a:r>
          </a:p>
          <a:p>
            <a:pPr marL="514350" indent="-514350"/>
            <a:endParaRPr lang="fr-FR" sz="2400" dirty="0" smtClean="0"/>
          </a:p>
          <a:p>
            <a:pPr marL="514350" indent="-514350"/>
            <a:r>
              <a:rPr lang="fr-FR" sz="2400" dirty="0" smtClean="0"/>
              <a:t>III. Le sort des populations amérindiennes et l’esclavage</a:t>
            </a:r>
            <a:endParaRPr lang="fr-FR" sz="2400" dirty="0"/>
          </a:p>
        </p:txBody>
      </p:sp>
      <p:graphicFrame>
        <p:nvGraphicFramePr>
          <p:cNvPr id="19" name="Tableau 18"/>
          <p:cNvGraphicFramePr>
            <a:graphicFrameLocks noGrp="1"/>
          </p:cNvGraphicFramePr>
          <p:nvPr/>
        </p:nvGraphicFramePr>
        <p:xfrm>
          <a:off x="5004048" y="1361440"/>
          <a:ext cx="3744416" cy="5496560"/>
        </p:xfrm>
        <a:graphic>
          <a:graphicData uri="http://schemas.openxmlformats.org/drawingml/2006/table">
            <a:tbl>
              <a:tblPr firstRow="1" bandRow="1">
                <a:tableStyleId>{5C22544A-7EE6-4342-B048-85BDC9FD1C3A}</a:tableStyleId>
              </a:tblPr>
              <a:tblGrid>
                <a:gridCol w="3744416"/>
              </a:tblGrid>
              <a:tr h="370840">
                <a:tc>
                  <a:txBody>
                    <a:bodyPr/>
                    <a:lstStyle/>
                    <a:p>
                      <a:r>
                        <a:rPr lang="fr-FR" dirty="0" smtClean="0"/>
                        <a:t>Objectifs</a:t>
                      </a:r>
                      <a:r>
                        <a:rPr lang="fr-FR" baseline="0" dirty="0" smtClean="0"/>
                        <a:t> et points de passage</a:t>
                      </a:r>
                      <a:endParaRPr lang="fr-FR" dirty="0"/>
                    </a:p>
                  </a:txBody>
                  <a:tcPr/>
                </a:tc>
              </a:tr>
              <a:tr h="370840">
                <a:tc>
                  <a:txBody>
                    <a:bodyPr/>
                    <a:lstStyle/>
                    <a:p>
                      <a:r>
                        <a:rPr lang="fr-FR" dirty="0" smtClean="0"/>
                        <a:t>La constitution d’empires coloniaux</a:t>
                      </a:r>
                      <a:endParaRPr lang="fr-FR" dirty="0"/>
                    </a:p>
                  </a:txBody>
                  <a:tcPr/>
                </a:tc>
              </a:tr>
              <a:tr h="370840">
                <a:tc>
                  <a:txBody>
                    <a:bodyPr/>
                    <a:lstStyle/>
                    <a:p>
                      <a:r>
                        <a:rPr lang="fr-FR" dirty="0" smtClean="0"/>
                        <a:t>Une circulation économique</a:t>
                      </a:r>
                      <a:r>
                        <a:rPr lang="fr-FR" baseline="0" dirty="0" smtClean="0"/>
                        <a:t> entre les Amériques, l’Afrique, l’Asie et l’Europe</a:t>
                      </a:r>
                      <a:endParaRPr lang="fr-FR" dirty="0"/>
                    </a:p>
                  </a:txBody>
                  <a:tcPr/>
                </a:tc>
              </a:tr>
              <a:tr h="370840">
                <a:tc>
                  <a:txBody>
                    <a:bodyPr/>
                    <a:lstStyle/>
                    <a:p>
                      <a:r>
                        <a:rPr lang="fr-FR" dirty="0" smtClean="0"/>
                        <a:t>L’esclavage avant et après la conquête des Amériques</a:t>
                      </a:r>
                      <a:endParaRPr lang="fr-FR" dirty="0"/>
                    </a:p>
                  </a:txBody>
                  <a:tcPr/>
                </a:tc>
              </a:tr>
              <a:tr h="370840">
                <a:tc>
                  <a:txBody>
                    <a:bodyPr/>
                    <a:lstStyle/>
                    <a:p>
                      <a:r>
                        <a:rPr lang="fr-FR" dirty="0" smtClean="0"/>
                        <a:t>Les progrès de la connaissance du monde</a:t>
                      </a:r>
                      <a:endParaRPr lang="fr-FR" dirty="0"/>
                    </a:p>
                  </a:txBody>
                  <a:tcPr/>
                </a:tc>
              </a:tr>
              <a:tr h="370840">
                <a:tc>
                  <a:txBody>
                    <a:bodyPr/>
                    <a:lstStyle/>
                    <a:p>
                      <a:r>
                        <a:rPr lang="fr-FR" dirty="0" smtClean="0"/>
                        <a:t>Le devenir des populations des Amériques</a:t>
                      </a:r>
                      <a:endParaRPr lang="fr-FR" dirty="0"/>
                    </a:p>
                  </a:txBody>
                  <a:tcPr/>
                </a:tc>
              </a:tr>
              <a:tr h="370840">
                <a:tc>
                  <a:txBody>
                    <a:bodyPr/>
                    <a:lstStyle/>
                    <a:p>
                      <a:r>
                        <a:rPr lang="fr-FR" dirty="0" smtClean="0">
                          <a:solidFill>
                            <a:schemeClr val="accent5">
                              <a:lumMod val="75000"/>
                            </a:schemeClr>
                          </a:solidFill>
                        </a:rPr>
                        <a:t>L’or et l’argent</a:t>
                      </a:r>
                      <a:r>
                        <a:rPr lang="fr-FR" baseline="0" dirty="0" smtClean="0">
                          <a:solidFill>
                            <a:schemeClr val="accent5">
                              <a:lumMod val="75000"/>
                            </a:schemeClr>
                          </a:solidFill>
                        </a:rPr>
                        <a:t> des Amériques à l’Europe</a:t>
                      </a:r>
                      <a:endParaRPr lang="fr-FR" dirty="0">
                        <a:solidFill>
                          <a:schemeClr val="accent5">
                            <a:lumMod val="75000"/>
                          </a:schemeClr>
                        </a:solidFill>
                      </a:endParaRPr>
                    </a:p>
                  </a:txBody>
                  <a:tcPr/>
                </a:tc>
              </a:tr>
              <a:tr h="370840">
                <a:tc>
                  <a:txBody>
                    <a:bodyPr/>
                    <a:lstStyle/>
                    <a:p>
                      <a:r>
                        <a:rPr lang="fr-FR" dirty="0" smtClean="0">
                          <a:solidFill>
                            <a:schemeClr val="accent5">
                              <a:lumMod val="75000"/>
                            </a:schemeClr>
                          </a:solidFill>
                        </a:rPr>
                        <a:t>Bartolomé</a:t>
                      </a:r>
                      <a:r>
                        <a:rPr lang="fr-FR" baseline="0" dirty="0" smtClean="0">
                          <a:solidFill>
                            <a:schemeClr val="accent5">
                              <a:lumMod val="75000"/>
                            </a:schemeClr>
                          </a:solidFill>
                        </a:rPr>
                        <a:t> de Las Casa et la controverse de Valladolid</a:t>
                      </a:r>
                      <a:endParaRPr lang="fr-FR" dirty="0">
                        <a:solidFill>
                          <a:schemeClr val="accent5">
                            <a:lumMod val="75000"/>
                          </a:schemeClr>
                        </a:solidFill>
                      </a:endParaRPr>
                    </a:p>
                  </a:txBody>
                  <a:tcPr/>
                </a:tc>
              </a:tr>
              <a:tr h="370840">
                <a:tc>
                  <a:txBody>
                    <a:bodyPr/>
                    <a:lstStyle/>
                    <a:p>
                      <a:r>
                        <a:rPr lang="fr-FR" dirty="0" smtClean="0">
                          <a:solidFill>
                            <a:schemeClr val="accent5">
                              <a:lumMod val="75000"/>
                            </a:schemeClr>
                          </a:solidFill>
                        </a:rPr>
                        <a:t>Le développement de l’économie « sucrière » et de l’esclavage</a:t>
                      </a:r>
                      <a:r>
                        <a:rPr lang="fr-FR" baseline="0" dirty="0" smtClean="0">
                          <a:solidFill>
                            <a:schemeClr val="accent5">
                              <a:lumMod val="75000"/>
                            </a:schemeClr>
                          </a:solidFill>
                        </a:rPr>
                        <a:t> dans les îles portugaises et au Brésil</a:t>
                      </a:r>
                      <a:endParaRPr lang="fr-FR" dirty="0">
                        <a:solidFill>
                          <a:schemeClr val="accent5">
                            <a:lumMod val="75000"/>
                          </a:schemeClr>
                        </a:solidFill>
                      </a:endParaRPr>
                    </a:p>
                  </a:txBody>
                  <a:tcPr/>
                </a:tc>
              </a:tr>
            </a:tbl>
          </a:graphicData>
        </a:graphic>
      </p:graphicFrame>
      <p:cxnSp>
        <p:nvCxnSpPr>
          <p:cNvPr id="21" name="Connecteur droit avec flèche 20"/>
          <p:cNvCxnSpPr/>
          <p:nvPr/>
        </p:nvCxnSpPr>
        <p:spPr>
          <a:xfrm flipH="1">
            <a:off x="3995936" y="1916832"/>
            <a:ext cx="1008112" cy="576064"/>
          </a:xfrm>
          <a:prstGeom prst="straightConnector1">
            <a:avLst/>
          </a:prstGeom>
          <a:ln w="38100">
            <a:headEnd w="lg" len="med"/>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p:nvPr/>
        </p:nvCxnSpPr>
        <p:spPr>
          <a:xfrm flipH="1">
            <a:off x="3419872" y="2564904"/>
            <a:ext cx="1656184" cy="108012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Connecteur droit avec flèche 24"/>
          <p:cNvCxnSpPr/>
          <p:nvPr/>
        </p:nvCxnSpPr>
        <p:spPr>
          <a:xfrm flipH="1">
            <a:off x="3635896" y="2996952"/>
            <a:ext cx="1728192"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3419872" y="3861048"/>
            <a:ext cx="1584176"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3923928" y="4509120"/>
            <a:ext cx="108012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3995936" y="2924944"/>
            <a:ext cx="1512168" cy="2088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3635896" y="5085184"/>
            <a:ext cx="1368152"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flipV="1">
            <a:off x="3635896" y="5373216"/>
            <a:ext cx="1440160"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539552" y="2132856"/>
            <a:ext cx="4104456"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Ellipse 43"/>
          <p:cNvSpPr/>
          <p:nvPr/>
        </p:nvSpPr>
        <p:spPr>
          <a:xfrm>
            <a:off x="539552" y="3356992"/>
            <a:ext cx="316835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p:cNvSpPr/>
          <p:nvPr/>
        </p:nvSpPr>
        <p:spPr>
          <a:xfrm>
            <a:off x="323528" y="4365104"/>
            <a:ext cx="3888432"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188640"/>
            <a:ext cx="6768752" cy="461665"/>
          </a:xfrm>
          <a:prstGeom prst="rect">
            <a:avLst/>
          </a:prstGeom>
          <a:noFill/>
        </p:spPr>
        <p:txBody>
          <a:bodyPr wrap="square" rtlCol="0">
            <a:spAutoFit/>
          </a:bodyPr>
          <a:lstStyle/>
          <a:p>
            <a:r>
              <a:rPr lang="fr-FR" sz="2400" dirty="0" smtClean="0">
                <a:solidFill>
                  <a:schemeClr val="tx2">
                    <a:lumMod val="60000"/>
                    <a:lumOff val="40000"/>
                  </a:schemeClr>
                </a:solidFill>
              </a:rPr>
              <a:t>Evaluations possibles:</a:t>
            </a:r>
            <a:endParaRPr lang="fr-FR" sz="2400" dirty="0">
              <a:solidFill>
                <a:schemeClr val="tx2">
                  <a:lumMod val="60000"/>
                  <a:lumOff val="40000"/>
                </a:schemeClr>
              </a:solidFill>
            </a:endParaRPr>
          </a:p>
        </p:txBody>
      </p:sp>
      <p:sp>
        <p:nvSpPr>
          <p:cNvPr id="13" name="ZoneTexte 12"/>
          <p:cNvSpPr txBox="1"/>
          <p:nvPr/>
        </p:nvSpPr>
        <p:spPr>
          <a:xfrm>
            <a:off x="611560" y="1124744"/>
            <a:ext cx="8064896" cy="3416320"/>
          </a:xfrm>
          <a:prstGeom prst="rect">
            <a:avLst/>
          </a:prstGeom>
          <a:noFill/>
        </p:spPr>
        <p:txBody>
          <a:bodyPr wrap="square" rtlCol="0">
            <a:spAutoFit/>
          </a:bodyPr>
          <a:lstStyle/>
          <a:p>
            <a:pPr algn="just">
              <a:buFontTx/>
              <a:buChar char="-"/>
            </a:pPr>
            <a:r>
              <a:rPr lang="fr-FR" sz="2400" dirty="0" smtClean="0"/>
              <a:t>Evaluation de la trace écrite réalisée par les groupes collaboratifs (première heure)</a:t>
            </a:r>
          </a:p>
          <a:p>
            <a:pPr algn="just">
              <a:buFontTx/>
              <a:buChar char="-"/>
            </a:pPr>
            <a:r>
              <a:rPr lang="fr-FR" sz="2400" dirty="0" smtClean="0"/>
              <a:t>Evaluation </a:t>
            </a:r>
            <a:r>
              <a:rPr lang="fr-FR" sz="2400" dirty="0" smtClean="0"/>
              <a:t>des réponses aux questions ou de la question problématisée sur le point de passage consacré à </a:t>
            </a:r>
            <a:r>
              <a:rPr lang="fr-FR" sz="2400" dirty="0" smtClean="0"/>
              <a:t>Séville</a:t>
            </a:r>
            <a:endParaRPr lang="fr-FR" sz="2400" dirty="0" smtClean="0"/>
          </a:p>
          <a:p>
            <a:pPr algn="just">
              <a:buFontTx/>
              <a:buChar char="-"/>
            </a:pPr>
            <a:r>
              <a:rPr lang="fr-FR" sz="2400" dirty="0" smtClean="0"/>
              <a:t>Evaluation du travail sur les quizz dans </a:t>
            </a:r>
            <a:r>
              <a:rPr lang="fr-FR" sz="2400" dirty="0" smtClean="0"/>
              <a:t>Chamilo</a:t>
            </a:r>
            <a:endParaRPr lang="fr-FR" sz="2400" dirty="0" smtClean="0"/>
          </a:p>
          <a:p>
            <a:pPr algn="just"/>
            <a:r>
              <a:rPr lang="fr-FR" sz="2400" dirty="0" smtClean="0"/>
              <a:t>-Evaluation de la trace écrite commune  sur les vidéos de Patrick Boucheron</a:t>
            </a:r>
          </a:p>
          <a:p>
            <a:pPr algn="just"/>
            <a:r>
              <a:rPr lang="fr-FR" sz="2400" dirty="0" smtClean="0"/>
              <a:t>-Evaluation de la trace écrite sur le </a:t>
            </a:r>
            <a:r>
              <a:rPr lang="fr-FR" sz="2400" dirty="0" smtClean="0"/>
              <a:t>sort des populations amérindiennes et l’esclavage</a:t>
            </a:r>
            <a:endParaRPr lang="fr-FR" sz="2400"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260648"/>
            <a:ext cx="6408712" cy="461665"/>
          </a:xfrm>
          <a:prstGeom prst="rect">
            <a:avLst/>
          </a:prstGeom>
          <a:noFill/>
        </p:spPr>
        <p:txBody>
          <a:bodyPr wrap="square" rtlCol="0">
            <a:spAutoFit/>
          </a:bodyPr>
          <a:lstStyle/>
          <a:p>
            <a:r>
              <a:rPr lang="fr-FR" sz="2400" dirty="0" smtClean="0">
                <a:solidFill>
                  <a:schemeClr val="tx2">
                    <a:lumMod val="60000"/>
                    <a:lumOff val="40000"/>
                  </a:schemeClr>
                </a:solidFill>
              </a:rPr>
              <a:t>Mise en œuvre:</a:t>
            </a:r>
            <a:endParaRPr lang="fr-FR" sz="2400" dirty="0">
              <a:solidFill>
                <a:schemeClr val="tx2">
                  <a:lumMod val="60000"/>
                  <a:lumOff val="40000"/>
                </a:schemeClr>
              </a:solidFill>
            </a:endParaRPr>
          </a:p>
        </p:txBody>
      </p:sp>
      <p:sp>
        <p:nvSpPr>
          <p:cNvPr id="13" name="ZoneTexte 12"/>
          <p:cNvSpPr txBox="1"/>
          <p:nvPr/>
        </p:nvSpPr>
        <p:spPr>
          <a:xfrm>
            <a:off x="683568" y="1124744"/>
            <a:ext cx="8136904" cy="1938992"/>
          </a:xfrm>
          <a:prstGeom prst="rect">
            <a:avLst/>
          </a:prstGeom>
          <a:noFill/>
        </p:spPr>
        <p:txBody>
          <a:bodyPr wrap="square" rtlCol="0">
            <a:spAutoFit/>
          </a:bodyPr>
          <a:lstStyle/>
          <a:p>
            <a:pPr algn="just"/>
            <a:r>
              <a:rPr lang="fr-FR" sz="2400" dirty="0" smtClean="0"/>
              <a:t>On commencera ce chapitre avec un quizz sur les voyages d’exploration des Européens au XV</a:t>
            </a:r>
            <a:r>
              <a:rPr lang="fr-FR" sz="2400" baseline="30000" dirty="0" smtClean="0"/>
              <a:t>e</a:t>
            </a:r>
            <a:r>
              <a:rPr lang="fr-FR" sz="2400" dirty="0" smtClean="0"/>
              <a:t> et au début du XVI</a:t>
            </a:r>
            <a:r>
              <a:rPr lang="fr-FR" sz="2400" baseline="30000" dirty="0" smtClean="0"/>
              <a:t>e</a:t>
            </a:r>
            <a:r>
              <a:rPr lang="fr-FR" sz="2400" dirty="0" smtClean="0"/>
              <a:t> siècle. Les élèves les ont étudié dans le thème 3 du programme d’histoire de 5</a:t>
            </a:r>
            <a:r>
              <a:rPr lang="fr-FR" sz="2400" baseline="30000" dirty="0" smtClean="0"/>
              <a:t>e</a:t>
            </a:r>
            <a:r>
              <a:rPr lang="fr-FR" sz="2400" dirty="0" smtClean="0"/>
              <a:t>.  On utilisera l’</a:t>
            </a:r>
            <a:r>
              <a:rPr lang="fr-FR" sz="2400" dirty="0" smtClean="0"/>
              <a:t>ENT</a:t>
            </a:r>
            <a:r>
              <a:rPr lang="fr-FR" sz="2400" dirty="0" smtClean="0"/>
              <a:t> </a:t>
            </a:r>
            <a:r>
              <a:rPr lang="fr-FR" sz="2400" dirty="0" smtClean="0"/>
              <a:t>CHAMILO</a:t>
            </a:r>
            <a:r>
              <a:rPr lang="fr-FR" sz="2400" dirty="0" smtClean="0"/>
              <a:t> qui permet un suivi du travail des élèves et la mémorisation active.</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539552" y="1196752"/>
            <a:ext cx="8424936" cy="3046988"/>
          </a:xfrm>
          <a:prstGeom prst="rect">
            <a:avLst/>
          </a:prstGeom>
          <a:noFill/>
        </p:spPr>
        <p:txBody>
          <a:bodyPr wrap="square" rtlCol="0">
            <a:spAutoFit/>
          </a:bodyPr>
          <a:lstStyle/>
          <a:p>
            <a:pPr algn="just"/>
            <a:r>
              <a:rPr lang="fr-FR" sz="2400" dirty="0" smtClean="0"/>
              <a:t>Nous répartirons les heures prévues pour ce chapitre de la manière suivante:</a:t>
            </a:r>
          </a:p>
          <a:p>
            <a:pPr algn="just"/>
            <a:r>
              <a:rPr lang="fr-FR" sz="2400" dirty="0" smtClean="0"/>
              <a:t>La constitutions d’empires coloniaux  </a:t>
            </a:r>
            <a:r>
              <a:rPr lang="fr-FR" sz="2400" dirty="0" smtClean="0">
                <a:solidFill>
                  <a:srgbClr val="FF0000"/>
                </a:solidFill>
              </a:rPr>
              <a:t>1 heure</a:t>
            </a:r>
          </a:p>
          <a:p>
            <a:pPr algn="just"/>
            <a:r>
              <a:rPr lang="fr-FR" sz="2400" dirty="0" smtClean="0"/>
              <a:t>Une forme de mondialisation </a:t>
            </a:r>
            <a:r>
              <a:rPr lang="fr-FR" sz="2400" dirty="0" smtClean="0">
                <a:solidFill>
                  <a:srgbClr val="FF0000"/>
                </a:solidFill>
              </a:rPr>
              <a:t>2 heure</a:t>
            </a:r>
          </a:p>
          <a:p>
            <a:pPr algn="just"/>
            <a:r>
              <a:rPr lang="fr-FR" sz="2400" dirty="0" smtClean="0"/>
              <a:t>Le sort des populations amérindiennes et l’esclavage </a:t>
            </a:r>
            <a:r>
              <a:rPr lang="fr-FR" sz="2400" dirty="0" smtClean="0">
                <a:solidFill>
                  <a:srgbClr val="FF0000"/>
                </a:solidFill>
              </a:rPr>
              <a:t>3 heures</a:t>
            </a:r>
          </a:p>
          <a:p>
            <a:endParaRPr lang="fr-FR" sz="2400" dirty="0" smtClean="0"/>
          </a:p>
          <a:p>
            <a:endParaRPr lang="fr-FR" sz="2400" dirty="0" smtClean="0"/>
          </a:p>
          <a:p>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2520</Words>
  <Application>Microsoft Office PowerPoint</Application>
  <PresentationFormat>Affichage à l'écran (4:3)</PresentationFormat>
  <Paragraphs>280</Paragraphs>
  <Slides>40</Slides>
  <Notes>0</Notes>
  <HiddenSlides>0</HiddenSlides>
  <MMClips>3</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frank</cp:lastModifiedBy>
  <cp:revision>114</cp:revision>
  <dcterms:created xsi:type="dcterms:W3CDTF">2017-10-08T19:43:48Z</dcterms:created>
  <dcterms:modified xsi:type="dcterms:W3CDTF">2019-06-18T15:04:10Z</dcterms:modified>
</cp:coreProperties>
</file>