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2" r:id="rId5"/>
    <p:sldId id="266" r:id="rId6"/>
    <p:sldId id="264" r:id="rId7"/>
    <p:sldId id="267" r:id="rId8"/>
    <p:sldId id="268" r:id="rId9"/>
    <p:sldId id="272" r:id="rId10"/>
    <p:sldId id="271" r:id="rId11"/>
    <p:sldId id="273" r:id="rId12"/>
    <p:sldId id="274" r:id="rId13"/>
    <p:sldId id="263" r:id="rId14"/>
    <p:sldId id="265" r:id="rId15"/>
    <p:sldId id="275" r:id="rId16"/>
    <p:sldId id="276" r:id="rId17"/>
    <p:sldId id="283" r:id="rId18"/>
    <p:sldId id="284" r:id="rId19"/>
    <p:sldId id="285" r:id="rId20"/>
    <p:sldId id="270" r:id="rId21"/>
    <p:sldId id="282" r:id="rId22"/>
    <p:sldId id="277" r:id="rId23"/>
    <p:sldId id="279" r:id="rId24"/>
    <p:sldId id="278" r:id="rId25"/>
    <p:sldId id="269" r:id="rId26"/>
    <p:sldId id="280" r:id="rId27"/>
    <p:sldId id="260" r:id="rId28"/>
    <p:sldId id="281"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1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03/07/2019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33839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03/07/2019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21824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03/07/2019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22956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03/07/2019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4508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pPr/>
              <a:t>03/07/2019</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359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D2F965-0B49-4490-A6F0-4FD43C8213FA}" type="datetimeFigureOut">
              <a:rPr lang="fr-FR" smtClean="0"/>
              <a:pPr/>
              <a:t>03/07/2019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4885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D2F965-0B49-4490-A6F0-4FD43C8213FA}" type="datetimeFigureOut">
              <a:rPr lang="fr-FR" smtClean="0"/>
              <a:pPr/>
              <a:t>03/07/2019</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38194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7D2F965-0B49-4490-A6F0-4FD43C8213FA}" type="datetimeFigureOut">
              <a:rPr lang="fr-FR" smtClean="0"/>
              <a:pPr/>
              <a:t>03/07/2019</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90263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F965-0B49-4490-A6F0-4FD43C8213FA}" type="datetimeFigureOut">
              <a:rPr lang="fr-FR" smtClean="0"/>
              <a:pPr/>
              <a:t>03/07/2019</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90705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pPr/>
              <a:t>03/07/2019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349930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pPr/>
              <a:t>03/07/2019</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199312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F965-0B49-4490-A6F0-4FD43C8213FA}" type="datetimeFigureOut">
              <a:rPr lang="fr-FR" smtClean="0"/>
              <a:pPr/>
              <a:t>03/07/2019</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76FF8-D6F8-486A-BF86-0441F052A5B8}" type="slidenum">
              <a:rPr lang="fr-FR" smtClean="0"/>
              <a:pPr/>
              <a:t>‹N°›</a:t>
            </a:fld>
            <a:endParaRPr lang="fr-FR" dirty="0"/>
          </a:p>
        </p:txBody>
      </p:sp>
    </p:spTree>
    <p:extLst>
      <p:ext uri="{BB962C8B-B14F-4D97-AF65-F5344CB8AC3E}">
        <p14:creationId xmlns:p14="http://schemas.microsoft.com/office/powerpoint/2010/main" xmlns="" val="48195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file:///C:\Users\frank\Desktop\Documents\Nouveaux%20programmes%202019\Ressources%20seconde\Th&#232;me4-g&#233;o-seconde\La%20s&#233;cheresse%20au%20Lesotho%20ch&#226;teau%20deau%20de%20lAfrique%20du%20Sud.mp4" TargetMode="External"/><Relationship Id="rId6" Type="http://schemas.openxmlformats.org/officeDocument/2006/relationships/hyperlink" Target="https://www.youtube.com/watch?v=fmkyyaXltWw&amp;feature=player_embedded" TargetMode="External"/><Relationship Id="rId5" Type="http://schemas.openxmlformats.org/officeDocument/2006/relationships/image" Target="../media/image12.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rfi.fr/emission/20160119-secheresse-afrique-australe-tous-pays-sont-touch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total.com/fr/"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s://www.total.com/fr/media/video/kaombo-lhistoire-dun-projet-deep-offshore-hors-norme-en-angola" TargetMode="External"/><Relationship Id="rId4" Type="http://schemas.openxmlformats.org/officeDocument/2006/relationships/hyperlink" Target="https://www.lemonde.fr/afrique/article/2019/06/07/l-angola-va-construire-une-seconde-raffinerie-de-petrole_5472787_3212.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tresor.economie.gouv.fr/Articles/2017/12/27/le-gaz-au-mozambiq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geoconfluences.enslyon.fr/doc/etpays/Afsubsah/AfsubsahScient2.htm" TargetMode="Externa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lemonde.fr/economie/article/2019/04/27/en-afrique-australe-la-difficile-bataille-pour-l-acces-a-l-electricite_5455656_3234.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geoconfluences.ens-lyon.fr/doc/etpays/Afsubsah/AfsubsahScient2.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oecd.org/fr/afriquedusud/environnement-en-afrique-du-sud-pour-transformer-un-bel-essai-ne-pas-relacher-leffort.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cartevoyage.com/esprit-voyageur/tourisme-croissant-afrique-austral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fr.depositphotos.com/77502336/stock-photo-victoria-falls.html" TargetMode="Externa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phototheque.net/namibie.html" TargetMode="Externa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8" Type="http://schemas.openxmlformats.org/officeDocument/2006/relationships/hyperlink" Target="https://www.persee.fr/doc/ingeo_0020-0093_2003_hos_67_1_2869" TargetMode="External"/><Relationship Id="rId3" Type="http://schemas.openxmlformats.org/officeDocument/2006/relationships/image" Target="../media/image2.png"/><Relationship Id="rId7" Type="http://schemas.openxmlformats.org/officeDocument/2006/relationships/hyperlink" Target="https://doi.org/10.3406/ingeo.2003.2869"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geoconfluences.ens-lyon.fr/informations-scientifiques/dossiers-regionaux/afrique-dynamiques-regionales/articles-scientifiques/mozambique-pma-en-sortie" TargetMode="External"/><Relationship Id="rId5" Type="http://schemas.openxmlformats.org/officeDocument/2006/relationships/hyperlink" Target="http://geoconfluences.ens-lyon.fr/doc/typespace/tourisme/TourScient7.htm" TargetMode="External"/><Relationship Id="rId4" Type="http://schemas.openxmlformats.org/officeDocument/2006/relationships/hyperlink" Target="http://geoconfluences.ens-lyon.fr/informations-scientifiques/dossiers-regionaux/afrique-dynamiques-regionales/articles-scientifiques/afrique-australe-cadrag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geoconfluences.ens-lyon.fr/informations-scientifiques/dossiers-regionaux/afrique-dynamiques-regionales/corpus-documentaire/mines-energie-afrique-sud"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persee.fr/doc/bagf_0004-5322_2009_num_86_2_2669" TargetMode="External"/><Relationship Id="rId5" Type="http://schemas.openxmlformats.org/officeDocument/2006/relationships/hyperlink" Target="https://www.youtube.com/watch?v=-wNUauLRJ1Y" TargetMode="External"/><Relationship Id="rId4" Type="http://schemas.openxmlformats.org/officeDocument/2006/relationships/hyperlink" Target="http://geoconfluences.ens-lyon.fr/doc/etpays/Afsubsah/AfsubsahScient2.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framacarte.org/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p:nvPr/>
        </p:nvSpPr>
        <p:spPr>
          <a:xfrm>
            <a:off x="899592" y="1196752"/>
            <a:ext cx="7632848" cy="4708981"/>
          </a:xfrm>
          <a:prstGeom prst="rect">
            <a:avLst/>
          </a:prstGeom>
        </p:spPr>
        <p:txBody>
          <a:bodyPr wrap="square">
            <a:spAutoFit/>
          </a:bodyPr>
          <a:lstStyle/>
          <a:p>
            <a:pPr algn="ctr"/>
            <a:r>
              <a:rPr lang="fr-FR" sz="2400" b="1" dirty="0">
                <a:latin typeface="Arial" panose="020B0604020202020204" pitchFamily="34" charset="0"/>
                <a:cs typeface="Arial" panose="020B0604020202020204" pitchFamily="34" charset="0"/>
              </a:rPr>
              <a:t>Diapo d’introduction </a:t>
            </a:r>
          </a:p>
          <a:p>
            <a:pPr algn="ctr"/>
            <a:endParaRPr lang="fr-FR" sz="2400" b="1" dirty="0">
              <a:latin typeface="Arial" panose="020B0604020202020204" pitchFamily="34" charset="0"/>
              <a:cs typeface="Arial" panose="020B0604020202020204" pitchFamily="34" charset="0"/>
            </a:endParaRPr>
          </a:p>
          <a:p>
            <a:r>
              <a:rPr lang="fr-FR" altLang="fr-FR" dirty="0">
                <a:solidFill>
                  <a:srgbClr val="000000"/>
                </a:solidFill>
                <a:latin typeface="Arial" pitchFamily="34" charset="0"/>
                <a:cs typeface="Arial" pitchFamily="34" charset="0"/>
                <a:sym typeface="Arial" pitchFamily="34" charset="0"/>
              </a:rPr>
              <a:t>Niveau</a:t>
            </a:r>
            <a:r>
              <a:rPr lang="fr-FR" altLang="fr-FR" dirty="0" smtClean="0">
                <a:solidFill>
                  <a:srgbClr val="000000"/>
                </a:solidFill>
                <a:latin typeface="Arial" pitchFamily="34" charset="0"/>
                <a:cs typeface="Arial" pitchFamily="34" charset="0"/>
                <a:sym typeface="Arial" pitchFamily="34" charset="0"/>
              </a:rPr>
              <a:t>: seconde</a:t>
            </a:r>
            <a:endParaRPr lang="fr-FR" altLang="fr-FR" dirty="0">
              <a:solidFill>
                <a:srgbClr val="000000"/>
              </a:solidFill>
              <a:latin typeface="Arial" pitchFamily="34" charset="0"/>
              <a:cs typeface="Arial" pitchFamily="34" charset="0"/>
              <a:sym typeface="Arial" pitchFamily="34" charset="0"/>
            </a:endParaRPr>
          </a:p>
          <a:p>
            <a:r>
              <a:rPr lang="fr-FR" altLang="fr-FR" dirty="0">
                <a:solidFill>
                  <a:srgbClr val="000000"/>
                </a:solidFill>
                <a:latin typeface="Arial" pitchFamily="34" charset="0"/>
                <a:cs typeface="Arial" pitchFamily="34" charset="0"/>
                <a:sym typeface="Arial" pitchFamily="34" charset="0"/>
              </a:rPr>
              <a:t>Thème</a:t>
            </a:r>
            <a:r>
              <a:rPr lang="fr-FR" altLang="fr-FR" dirty="0" smtClean="0">
                <a:solidFill>
                  <a:srgbClr val="000000"/>
                </a:solidFill>
                <a:latin typeface="Arial" pitchFamily="34" charset="0"/>
                <a:cs typeface="Arial" pitchFamily="34" charset="0"/>
                <a:sym typeface="Arial" pitchFamily="34" charset="0"/>
              </a:rPr>
              <a:t>: Thème 4 conclusif</a:t>
            </a:r>
            <a:endParaRPr lang="fr-FR" altLang="fr-FR" dirty="0">
              <a:solidFill>
                <a:srgbClr val="000000"/>
              </a:solidFill>
              <a:latin typeface="Arial" pitchFamily="34" charset="0"/>
              <a:cs typeface="Arial" pitchFamily="34" charset="0"/>
              <a:sym typeface="Arial" pitchFamily="34" charset="0"/>
            </a:endParaRPr>
          </a:p>
          <a:p>
            <a:r>
              <a:rPr lang="fr-FR" altLang="fr-FR" dirty="0">
                <a:solidFill>
                  <a:srgbClr val="000000"/>
                </a:solidFill>
                <a:latin typeface="Arial" pitchFamily="34" charset="0"/>
                <a:cs typeface="Arial" pitchFamily="34" charset="0"/>
                <a:sym typeface="Arial" pitchFamily="34" charset="0"/>
              </a:rPr>
              <a:t>Sous-thème</a:t>
            </a:r>
            <a:r>
              <a:rPr lang="fr-FR" altLang="fr-FR" dirty="0" smtClean="0">
                <a:solidFill>
                  <a:srgbClr val="000000"/>
                </a:solidFill>
                <a:latin typeface="Arial" pitchFamily="34" charset="0"/>
                <a:cs typeface="Arial" pitchFamily="34" charset="0"/>
                <a:sym typeface="Arial" pitchFamily="34" charset="0"/>
              </a:rPr>
              <a:t>: 4.1 des milieux à valoriser et à ménager</a:t>
            </a:r>
          </a:p>
          <a:p>
            <a:endParaRPr lang="fr-FR" altLang="fr-FR" dirty="0">
              <a:solidFill>
                <a:srgbClr val="000000"/>
              </a:solidFill>
              <a:latin typeface="Arial" pitchFamily="34" charset="0"/>
              <a:cs typeface="Arial" pitchFamily="34" charset="0"/>
              <a:sym typeface="Arial" pitchFamily="34" charset="0"/>
            </a:endParaRPr>
          </a:p>
          <a:p>
            <a:r>
              <a:rPr lang="fr-FR" altLang="fr-FR" dirty="0">
                <a:solidFill>
                  <a:srgbClr val="000000"/>
                </a:solidFill>
                <a:latin typeface="Arial" pitchFamily="34" charset="0"/>
                <a:cs typeface="Arial" pitchFamily="34" charset="0"/>
                <a:sym typeface="Arial" pitchFamily="34" charset="0"/>
              </a:rPr>
              <a:t>Situation d’apprentissage</a:t>
            </a:r>
            <a:r>
              <a:rPr lang="fr-FR" altLang="fr-FR" dirty="0" smtClean="0">
                <a:solidFill>
                  <a:srgbClr val="000000"/>
                </a:solidFill>
                <a:latin typeface="Arial" pitchFamily="34" charset="0"/>
                <a:cs typeface="Arial" pitchFamily="34" charset="0"/>
                <a:sym typeface="Arial" pitchFamily="34" charset="0"/>
              </a:rPr>
              <a:t>: classe inversée. Travail en groupe collaboratif</a:t>
            </a:r>
          </a:p>
          <a:p>
            <a:r>
              <a:rPr lang="fr-FR" altLang="fr-FR" dirty="0" smtClean="0">
                <a:solidFill>
                  <a:srgbClr val="000000"/>
                </a:solidFill>
                <a:latin typeface="Arial" pitchFamily="34" charset="0"/>
                <a:cs typeface="Arial" pitchFamily="34" charset="0"/>
                <a:sym typeface="Arial" pitchFamily="34" charset="0"/>
              </a:rPr>
              <a:t>Utilisation d’un outil numérique : </a:t>
            </a:r>
            <a:r>
              <a:rPr lang="fr-FR" altLang="fr-FR" dirty="0" err="1" smtClean="0">
                <a:solidFill>
                  <a:srgbClr val="000000"/>
                </a:solidFill>
                <a:latin typeface="Arial" pitchFamily="34" charset="0"/>
                <a:cs typeface="Arial" pitchFamily="34" charset="0"/>
                <a:sym typeface="Arial" pitchFamily="34" charset="0"/>
              </a:rPr>
              <a:t>ENT</a:t>
            </a:r>
            <a:r>
              <a:rPr lang="fr-FR" altLang="fr-FR" dirty="0" smtClean="0">
                <a:solidFill>
                  <a:srgbClr val="000000"/>
                </a:solidFill>
                <a:latin typeface="Arial" pitchFamily="34" charset="0"/>
                <a:cs typeface="Arial" pitchFamily="34" charset="0"/>
                <a:sym typeface="Arial" pitchFamily="34" charset="0"/>
              </a:rPr>
              <a:t> </a:t>
            </a:r>
            <a:r>
              <a:rPr lang="fr-FR" altLang="fr-FR" dirty="0" err="1" smtClean="0">
                <a:solidFill>
                  <a:srgbClr val="000000"/>
                </a:solidFill>
                <a:latin typeface="Arial" pitchFamily="34" charset="0"/>
                <a:cs typeface="Arial" pitchFamily="34" charset="0"/>
                <a:sym typeface="Arial" pitchFamily="34" charset="0"/>
              </a:rPr>
              <a:t>Chamilo</a:t>
            </a:r>
            <a:endParaRPr lang="fr-FR" altLang="fr-FR" dirty="0">
              <a:solidFill>
                <a:srgbClr val="000000"/>
              </a:solidFill>
              <a:latin typeface="Arial" pitchFamily="34" charset="0"/>
              <a:cs typeface="Arial" pitchFamily="34" charset="0"/>
              <a:sym typeface="Arial" pitchFamily="34" charset="0"/>
            </a:endParaRPr>
          </a:p>
          <a:p>
            <a:r>
              <a:rPr lang="fr-FR" altLang="fr-FR" dirty="0">
                <a:solidFill>
                  <a:srgbClr val="000000"/>
                </a:solidFill>
                <a:latin typeface="Arial" pitchFamily="34" charset="0"/>
                <a:cs typeface="Arial" pitchFamily="34" charset="0"/>
                <a:sym typeface="Arial" pitchFamily="34" charset="0"/>
              </a:rPr>
              <a:t>Evaluation</a:t>
            </a:r>
            <a:r>
              <a:rPr lang="fr-FR" altLang="fr-FR" dirty="0" smtClean="0">
                <a:solidFill>
                  <a:srgbClr val="000000"/>
                </a:solidFill>
                <a:latin typeface="Arial" pitchFamily="34" charset="0"/>
                <a:cs typeface="Arial" pitchFamily="34" charset="0"/>
                <a:sym typeface="Arial" pitchFamily="34" charset="0"/>
              </a:rPr>
              <a:t>: diverses</a:t>
            </a:r>
          </a:p>
          <a:p>
            <a:endParaRPr lang="fr-FR" altLang="fr-FR" dirty="0">
              <a:solidFill>
                <a:srgbClr val="000000"/>
              </a:solidFill>
              <a:latin typeface="Arial" pitchFamily="34" charset="0"/>
              <a:cs typeface="Arial" pitchFamily="34" charset="0"/>
              <a:sym typeface="Arial" pitchFamily="34" charset="0"/>
            </a:endParaRPr>
          </a:p>
          <a:p>
            <a:r>
              <a:rPr lang="fr-FR" altLang="fr-FR" dirty="0">
                <a:solidFill>
                  <a:srgbClr val="000000"/>
                </a:solidFill>
                <a:latin typeface="Arial" pitchFamily="34" charset="0"/>
                <a:cs typeface="Arial" pitchFamily="34" charset="0"/>
                <a:sym typeface="Arial" pitchFamily="34" charset="0"/>
              </a:rPr>
              <a:t>Mots clefs</a:t>
            </a:r>
            <a:r>
              <a:rPr lang="fr-FR" altLang="fr-FR" dirty="0" smtClean="0">
                <a:solidFill>
                  <a:srgbClr val="000000"/>
                </a:solidFill>
                <a:latin typeface="Arial" pitchFamily="34" charset="0"/>
                <a:cs typeface="Arial" pitchFamily="34" charset="0"/>
                <a:sym typeface="Arial" pitchFamily="34" charset="0"/>
              </a:rPr>
              <a:t>: acteur, mondialisation, territoire, transition, changement climatique, environnement, milieu, ressources, risques, croissance, développement, développement durable, émergence, inégalité, population, peuplement, migration, mobilité</a:t>
            </a:r>
            <a:r>
              <a:rPr lang="fr-FR" altLang="fr-FR" smtClean="0">
                <a:solidFill>
                  <a:srgbClr val="000000"/>
                </a:solidFill>
                <a:latin typeface="Arial" pitchFamily="34" charset="0"/>
                <a:cs typeface="Arial" pitchFamily="34" charset="0"/>
                <a:sym typeface="Arial" pitchFamily="34" charset="0"/>
              </a:rPr>
              <a:t>, tourisme. </a:t>
            </a:r>
            <a:endParaRPr lang="fr-FR" altLang="fr-FR" dirty="0" smtClean="0">
              <a:solidFill>
                <a:srgbClr val="000000"/>
              </a:solidFill>
              <a:latin typeface="Arial" pitchFamily="34" charset="0"/>
              <a:cs typeface="Arial" pitchFamily="34" charset="0"/>
              <a:sym typeface="Arial" pitchFamily="34" charset="0"/>
            </a:endParaRPr>
          </a:p>
          <a:p>
            <a:endParaRPr lang="fr-FR" altLang="fr-FR" dirty="0">
              <a:solidFill>
                <a:srgbClr val="000000"/>
              </a:solidFill>
              <a:latin typeface="Arial" pitchFamily="34" charset="0"/>
              <a:cs typeface="Arial" pitchFamily="34" charset="0"/>
              <a:sym typeface="Arial" pitchFamily="34" charset="0"/>
            </a:endParaRPr>
          </a:p>
          <a:p>
            <a:pPr algn="just"/>
            <a:r>
              <a:rPr lang="fr-FR" altLang="fr-FR" dirty="0">
                <a:solidFill>
                  <a:srgbClr val="000000"/>
                </a:solidFill>
                <a:latin typeface="Arial" pitchFamily="34" charset="0"/>
                <a:cs typeface="Arial" pitchFamily="34" charset="0"/>
                <a:sym typeface="Arial" pitchFamily="34" charset="0"/>
              </a:rPr>
              <a:t>Présentation de la ressource :</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39140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76" name="Picture 4"/>
          <p:cNvPicPr>
            <a:picLocks noChangeAspect="1" noChangeArrowheads="1"/>
          </p:cNvPicPr>
          <p:nvPr/>
        </p:nvPicPr>
        <p:blipFill>
          <a:blip r:embed="rId4" cstate="print"/>
          <a:srcRect/>
          <a:stretch>
            <a:fillRect/>
          </a:stretch>
        </p:blipFill>
        <p:spPr bwMode="auto">
          <a:xfrm>
            <a:off x="5724128" y="1772816"/>
            <a:ext cx="2352675" cy="2571750"/>
          </a:xfrm>
          <a:prstGeom prst="rect">
            <a:avLst/>
          </a:prstGeom>
          <a:noFill/>
          <a:ln w="9525">
            <a:noFill/>
            <a:miter lim="800000"/>
            <a:headEnd/>
            <a:tailEnd/>
          </a:ln>
        </p:spPr>
      </p:pic>
      <p:sp>
        <p:nvSpPr>
          <p:cNvPr id="13" name="ZoneTexte 12"/>
          <p:cNvSpPr txBox="1"/>
          <p:nvPr/>
        </p:nvSpPr>
        <p:spPr>
          <a:xfrm>
            <a:off x="827584" y="4869160"/>
            <a:ext cx="7632848" cy="646331"/>
          </a:xfrm>
          <a:prstGeom prst="rect">
            <a:avLst/>
          </a:prstGeom>
          <a:noFill/>
        </p:spPr>
        <p:txBody>
          <a:bodyPr wrap="square" rtlCol="0">
            <a:spAutoFit/>
          </a:bodyPr>
          <a:lstStyle/>
          <a:p>
            <a:r>
              <a:rPr lang="fr-FR" dirty="0" smtClean="0"/>
              <a:t>Disponibilité et dépendance hydrique en 2015 (source source Atlas </a:t>
            </a:r>
            <a:r>
              <a:rPr lang="fr-FR" dirty="0" err="1" smtClean="0"/>
              <a:t>NEPAD</a:t>
            </a:r>
            <a:r>
              <a:rPr lang="fr-FR" dirty="0" smtClean="0"/>
              <a:t> .</a:t>
            </a:r>
            <a:r>
              <a:rPr lang="fr-FR" dirty="0" err="1" smtClean="0"/>
              <a:t>fr</a:t>
            </a:r>
            <a:r>
              <a:rPr lang="fr-FR" dirty="0" smtClean="0"/>
              <a:t>/FAO </a:t>
            </a:r>
            <a:r>
              <a:rPr lang="fr-FR" dirty="0" err="1" smtClean="0"/>
              <a:t>Aquastat</a:t>
            </a:r>
            <a:r>
              <a:rPr lang="fr-FR" dirty="0" smtClean="0"/>
              <a:t> 2016)</a:t>
            </a:r>
            <a:endParaRPr lang="fr-FR" dirty="0"/>
          </a:p>
        </p:txBody>
      </p:sp>
      <p:pic>
        <p:nvPicPr>
          <p:cNvPr id="3077" name="Picture 5"/>
          <p:cNvPicPr>
            <a:picLocks noChangeAspect="1" noChangeArrowheads="1"/>
          </p:cNvPicPr>
          <p:nvPr/>
        </p:nvPicPr>
        <p:blipFill>
          <a:blip r:embed="rId5" cstate="print"/>
          <a:srcRect/>
          <a:stretch>
            <a:fillRect/>
          </a:stretch>
        </p:blipFill>
        <p:spPr bwMode="auto">
          <a:xfrm>
            <a:off x="899592" y="404664"/>
            <a:ext cx="4638675" cy="4133850"/>
          </a:xfrm>
          <a:prstGeom prst="rect">
            <a:avLst/>
          </a:prstGeom>
          <a:noFill/>
          <a:ln w="9525">
            <a:noFill/>
            <a:miter lim="800000"/>
            <a:headEnd/>
            <a:tailEnd/>
          </a:ln>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099" name="Picture 3"/>
          <p:cNvPicPr>
            <a:picLocks noChangeAspect="1" noChangeArrowheads="1"/>
          </p:cNvPicPr>
          <p:nvPr/>
        </p:nvPicPr>
        <p:blipFill>
          <a:blip r:embed="rId4" cstate="print"/>
          <a:srcRect/>
          <a:stretch>
            <a:fillRect/>
          </a:stretch>
        </p:blipFill>
        <p:spPr bwMode="auto">
          <a:xfrm>
            <a:off x="5580112" y="836712"/>
            <a:ext cx="2514600" cy="3810000"/>
          </a:xfrm>
          <a:prstGeom prst="rect">
            <a:avLst/>
          </a:prstGeom>
          <a:noFill/>
          <a:ln w="9525">
            <a:noFill/>
            <a:miter lim="800000"/>
            <a:headEnd/>
            <a:tailEnd/>
          </a:ln>
        </p:spPr>
      </p:pic>
      <p:sp>
        <p:nvSpPr>
          <p:cNvPr id="13" name="ZoneTexte 12"/>
          <p:cNvSpPr txBox="1"/>
          <p:nvPr/>
        </p:nvSpPr>
        <p:spPr>
          <a:xfrm>
            <a:off x="899592" y="5013176"/>
            <a:ext cx="7344816" cy="646331"/>
          </a:xfrm>
          <a:prstGeom prst="rect">
            <a:avLst/>
          </a:prstGeom>
          <a:noFill/>
        </p:spPr>
        <p:txBody>
          <a:bodyPr wrap="square" rtlCol="0">
            <a:spAutoFit/>
          </a:bodyPr>
          <a:lstStyle/>
          <a:p>
            <a:r>
              <a:rPr lang="fr-FR" dirty="0" smtClean="0"/>
              <a:t>Consommation et usage de l’eau en 2015 (source source Atlas </a:t>
            </a:r>
            <a:r>
              <a:rPr lang="fr-FR" dirty="0" err="1" smtClean="0"/>
              <a:t>NEPAD</a:t>
            </a:r>
            <a:r>
              <a:rPr lang="fr-FR" dirty="0" smtClean="0"/>
              <a:t> .</a:t>
            </a:r>
            <a:r>
              <a:rPr lang="fr-FR" dirty="0" err="1" smtClean="0"/>
              <a:t>fr</a:t>
            </a:r>
            <a:r>
              <a:rPr lang="fr-FR" dirty="0" smtClean="0"/>
              <a:t>/FAO </a:t>
            </a:r>
            <a:r>
              <a:rPr lang="fr-FR" dirty="0" err="1" smtClean="0"/>
              <a:t>Aquastat</a:t>
            </a:r>
            <a:r>
              <a:rPr lang="fr-FR" dirty="0" smtClean="0"/>
              <a:t> 2016)</a:t>
            </a:r>
            <a:endParaRPr lang="fr-FR" dirty="0"/>
          </a:p>
        </p:txBody>
      </p:sp>
      <p:pic>
        <p:nvPicPr>
          <p:cNvPr id="4100" name="Picture 4"/>
          <p:cNvPicPr>
            <a:picLocks noChangeAspect="1" noChangeArrowheads="1"/>
          </p:cNvPicPr>
          <p:nvPr/>
        </p:nvPicPr>
        <p:blipFill>
          <a:blip r:embed="rId5" cstate="print"/>
          <a:srcRect/>
          <a:stretch>
            <a:fillRect/>
          </a:stretch>
        </p:blipFill>
        <p:spPr bwMode="auto">
          <a:xfrm>
            <a:off x="611560" y="548680"/>
            <a:ext cx="4733925" cy="4305300"/>
          </a:xfrm>
          <a:prstGeom prst="rect">
            <a:avLst/>
          </a:prstGeom>
          <a:noFill/>
          <a:ln w="9525">
            <a:noFill/>
            <a:miter lim="800000"/>
            <a:headEnd/>
            <a:tailEnd/>
          </a:ln>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123" name="Picture 3"/>
          <p:cNvPicPr>
            <a:picLocks noChangeAspect="1" noChangeArrowheads="1"/>
          </p:cNvPicPr>
          <p:nvPr/>
        </p:nvPicPr>
        <p:blipFill>
          <a:blip r:embed="rId4" cstate="print"/>
          <a:srcRect/>
          <a:stretch>
            <a:fillRect/>
          </a:stretch>
        </p:blipFill>
        <p:spPr bwMode="auto">
          <a:xfrm>
            <a:off x="5436096" y="1556792"/>
            <a:ext cx="2714625" cy="2952750"/>
          </a:xfrm>
          <a:prstGeom prst="rect">
            <a:avLst/>
          </a:prstGeom>
          <a:noFill/>
          <a:ln w="9525">
            <a:noFill/>
            <a:miter lim="800000"/>
            <a:headEnd/>
            <a:tailEnd/>
          </a:ln>
        </p:spPr>
      </p:pic>
      <p:sp>
        <p:nvSpPr>
          <p:cNvPr id="13" name="ZoneTexte 12"/>
          <p:cNvSpPr txBox="1"/>
          <p:nvPr/>
        </p:nvSpPr>
        <p:spPr>
          <a:xfrm>
            <a:off x="827584" y="4797152"/>
            <a:ext cx="6768752" cy="646331"/>
          </a:xfrm>
          <a:prstGeom prst="rect">
            <a:avLst/>
          </a:prstGeom>
          <a:noFill/>
        </p:spPr>
        <p:txBody>
          <a:bodyPr wrap="square" rtlCol="0">
            <a:spAutoFit/>
          </a:bodyPr>
          <a:lstStyle/>
          <a:p>
            <a:r>
              <a:rPr lang="fr-FR" dirty="0" smtClean="0"/>
              <a:t>Accès à l’eau potable en 2015 (source source Atlas </a:t>
            </a:r>
            <a:r>
              <a:rPr lang="fr-FR" dirty="0" err="1" smtClean="0"/>
              <a:t>NEPAD</a:t>
            </a:r>
            <a:r>
              <a:rPr lang="fr-FR" dirty="0" smtClean="0"/>
              <a:t> .</a:t>
            </a:r>
            <a:r>
              <a:rPr lang="fr-FR" dirty="0" err="1" smtClean="0"/>
              <a:t>fr</a:t>
            </a:r>
            <a:r>
              <a:rPr lang="fr-FR" dirty="0" smtClean="0"/>
              <a:t>/FAO </a:t>
            </a:r>
            <a:r>
              <a:rPr lang="fr-FR" dirty="0" err="1" smtClean="0"/>
              <a:t>Aquastat</a:t>
            </a:r>
            <a:r>
              <a:rPr lang="fr-FR" dirty="0" smtClean="0"/>
              <a:t> 2016)</a:t>
            </a:r>
            <a:endParaRPr lang="fr-FR" dirty="0"/>
          </a:p>
        </p:txBody>
      </p:sp>
      <p:pic>
        <p:nvPicPr>
          <p:cNvPr id="5124" name="Picture 4"/>
          <p:cNvPicPr>
            <a:picLocks noChangeAspect="1" noChangeArrowheads="1"/>
          </p:cNvPicPr>
          <p:nvPr/>
        </p:nvPicPr>
        <p:blipFill>
          <a:blip r:embed="rId5" cstate="print"/>
          <a:srcRect/>
          <a:stretch>
            <a:fillRect/>
          </a:stretch>
        </p:blipFill>
        <p:spPr bwMode="auto">
          <a:xfrm>
            <a:off x="611560" y="188640"/>
            <a:ext cx="4762500" cy="4191000"/>
          </a:xfrm>
          <a:prstGeom prst="rect">
            <a:avLst/>
          </a:prstGeom>
          <a:noFill/>
          <a:ln w="9525">
            <a:noFill/>
            <a:miter lim="800000"/>
            <a:headEnd/>
            <a:tailEnd/>
          </a:ln>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La sécheresse au Lesotho château deau de lAfrique du Sud.mp4">
            <a:hlinkClick r:id="" action="ppaction://media"/>
          </p:cNvPr>
          <p:cNvPicPr>
            <a:picLocks noRot="1" noChangeAspect="1"/>
          </p:cNvPicPr>
          <p:nvPr>
            <a:videoFile r:link="rId1"/>
          </p:nvPr>
        </p:nvPicPr>
        <p:blipFill>
          <a:blip r:embed="rId5" cstate="print"/>
          <a:stretch>
            <a:fillRect/>
          </a:stretch>
        </p:blipFill>
        <p:spPr>
          <a:xfrm>
            <a:off x="395536" y="980728"/>
            <a:ext cx="4896544" cy="3465258"/>
          </a:xfrm>
          <a:prstGeom prst="rect">
            <a:avLst/>
          </a:prstGeom>
        </p:spPr>
      </p:pic>
      <p:sp>
        <p:nvSpPr>
          <p:cNvPr id="13" name="Rectangle 12"/>
          <p:cNvSpPr/>
          <p:nvPr/>
        </p:nvSpPr>
        <p:spPr>
          <a:xfrm>
            <a:off x="395536" y="4941168"/>
            <a:ext cx="4572000" cy="923330"/>
          </a:xfrm>
          <a:prstGeom prst="rect">
            <a:avLst/>
          </a:prstGeom>
        </p:spPr>
        <p:txBody>
          <a:bodyPr>
            <a:spAutoFit/>
          </a:bodyPr>
          <a:lstStyle/>
          <a:p>
            <a:r>
              <a:rPr lang="fr-FR" dirty="0" smtClean="0">
                <a:hlinkClick r:id="rId6"/>
              </a:rPr>
              <a:t>https://www.youtube.com/watch?v=fmkyyaXltWw&amp;feature=player_embedded</a:t>
            </a:r>
            <a:endParaRPr lang="fr-FR" dirty="0" smtClean="0"/>
          </a:p>
          <a:p>
            <a:endParaRPr lang="fr-FR" dirty="0"/>
          </a:p>
        </p:txBody>
      </p:sp>
      <p:sp>
        <p:nvSpPr>
          <p:cNvPr id="14" name="ZoneTexte 13"/>
          <p:cNvSpPr txBox="1"/>
          <p:nvPr/>
        </p:nvSpPr>
        <p:spPr>
          <a:xfrm>
            <a:off x="5652120" y="1412776"/>
            <a:ext cx="3096344" cy="369332"/>
          </a:xfrm>
          <a:prstGeom prst="rect">
            <a:avLst/>
          </a:prstGeom>
          <a:noFill/>
        </p:spPr>
        <p:txBody>
          <a:bodyPr wrap="square" rtlCol="0">
            <a:spAutoFit/>
          </a:bodyPr>
          <a:lstStyle/>
          <a:p>
            <a:r>
              <a:rPr lang="fr-FR" dirty="0" smtClean="0"/>
              <a:t>La sécheresse au Lesotho</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683568" y="1052736"/>
            <a:ext cx="8208912" cy="1477328"/>
          </a:xfrm>
          <a:prstGeom prst="rect">
            <a:avLst/>
          </a:prstGeom>
        </p:spPr>
        <p:txBody>
          <a:bodyPr wrap="square">
            <a:spAutoFit/>
          </a:bodyPr>
          <a:lstStyle/>
          <a:p>
            <a:r>
              <a:rPr lang="fr-FR" dirty="0" smtClean="0">
                <a:hlinkClick r:id="rId4"/>
              </a:rPr>
              <a:t>http://www.rfi.fr/emission/20160119-secheresse-afrique-australe-tous-pays-sont-touches</a:t>
            </a:r>
            <a:endParaRPr lang="fr-FR" dirty="0" smtClean="0"/>
          </a:p>
          <a:p>
            <a:r>
              <a:rPr lang="fr-FR" dirty="0" smtClean="0"/>
              <a:t>Un dossier documentaire sur RFI sur la sécheresse en Afrique australe. Cliquez sur la photographie de la page d’accueil pour entendre le reportage. </a:t>
            </a:r>
          </a:p>
          <a:p>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170" name="Picture 2" descr="http://geoconfluences.ens-lyon.fr/images/afrique/baffi/carte-afrique-australe.png"/>
          <p:cNvPicPr>
            <a:picLocks noChangeAspect="1" noChangeArrowheads="1"/>
          </p:cNvPicPr>
          <p:nvPr/>
        </p:nvPicPr>
        <p:blipFill>
          <a:blip r:embed="rId4" cstate="print"/>
          <a:srcRect/>
          <a:stretch>
            <a:fillRect/>
          </a:stretch>
        </p:blipFill>
        <p:spPr bwMode="auto">
          <a:xfrm>
            <a:off x="395536" y="0"/>
            <a:ext cx="7442256" cy="5256584"/>
          </a:xfrm>
          <a:prstGeom prst="rect">
            <a:avLst/>
          </a:prstGeom>
          <a:noFill/>
        </p:spPr>
      </p:pic>
      <p:sp>
        <p:nvSpPr>
          <p:cNvPr id="13" name="ZoneTexte 12"/>
          <p:cNvSpPr txBox="1"/>
          <p:nvPr/>
        </p:nvSpPr>
        <p:spPr>
          <a:xfrm>
            <a:off x="827584" y="5517232"/>
            <a:ext cx="7848872" cy="923330"/>
          </a:xfrm>
          <a:prstGeom prst="rect">
            <a:avLst/>
          </a:prstGeom>
          <a:noFill/>
        </p:spPr>
        <p:txBody>
          <a:bodyPr wrap="square" rtlCol="0">
            <a:spAutoFit/>
          </a:bodyPr>
          <a:lstStyle/>
          <a:p>
            <a:r>
              <a:rPr lang="fr-FR" dirty="0" smtClean="0"/>
              <a:t>L’Afrique des mines (source Solène Baffi et Jeanne </a:t>
            </a:r>
            <a:r>
              <a:rPr lang="fr-FR" dirty="0" err="1" smtClean="0"/>
              <a:t>Vivet</a:t>
            </a:r>
            <a:r>
              <a:rPr lang="fr-FR" dirty="0" smtClean="0"/>
              <a:t>, « L’Afrique australe : un ensemble composite, inégalement intégré à la mondialisation », </a:t>
            </a:r>
            <a:r>
              <a:rPr lang="fr-FR" i="1" dirty="0" err="1" smtClean="0"/>
              <a:t>Géoconfluences</a:t>
            </a:r>
            <a:r>
              <a:rPr lang="fr-FR" dirty="0" smtClean="0"/>
              <a:t>, janvier 2017. </a:t>
            </a:r>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539552" y="908720"/>
            <a:ext cx="8604448" cy="3416320"/>
          </a:xfrm>
          <a:prstGeom prst="rect">
            <a:avLst/>
          </a:prstGeom>
        </p:spPr>
        <p:txBody>
          <a:bodyPr wrap="square">
            <a:spAutoFit/>
          </a:bodyPr>
          <a:lstStyle/>
          <a:p>
            <a:pPr algn="just"/>
            <a:r>
              <a:rPr lang="fr-FR" dirty="0" smtClean="0"/>
              <a:t>« Au sein de cet espace composite, la présence de ressources minières diversifiées permet de comprendre, dans un premier temps, la forte extraversion de la région. Aujourd’hui, plus de la moitié de la production mondiale de vanadium, de platine et de diamant se trouvent en Afrique australe, où l’on trouve également 36 % de la production d’or et 20 % de la production de cobalt. Seul le pétrole est plus rare car uniquement présent en Angola, tandis que de nouvelles découvertes d’immenses gisements de gaz offshore ont été faites sur la côté nord du Mozambique [..]. Les ressources minières représentaient en 2015 18 % du PIB sud-africain, 12 % du PIB de la Zambie, 11,5 % du PIB de la Namibie et 15 % du PIB zimbabwéen et 5 % du PIB du Mozambique. »</a:t>
            </a:r>
          </a:p>
          <a:p>
            <a:pPr algn="just"/>
            <a:r>
              <a:rPr lang="fr-FR" dirty="0" smtClean="0"/>
              <a:t>Solène Baffi et Jeanne </a:t>
            </a:r>
            <a:r>
              <a:rPr lang="fr-FR" dirty="0" err="1" smtClean="0"/>
              <a:t>Vivet</a:t>
            </a:r>
            <a:r>
              <a:rPr lang="fr-FR" dirty="0" smtClean="0"/>
              <a:t>, « L’Afrique australe : un ensemble composite, inégalement intégré à la mondialisation », </a:t>
            </a:r>
            <a:r>
              <a:rPr lang="fr-FR" i="1" dirty="0" err="1" smtClean="0"/>
              <a:t>Géoconfluences</a:t>
            </a:r>
            <a:r>
              <a:rPr lang="fr-FR" dirty="0" smtClean="0"/>
              <a:t>, janvier 2017.</a:t>
            </a:r>
          </a:p>
          <a:p>
            <a:pPr algn="just"/>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980728"/>
            <a:ext cx="8064896" cy="769441"/>
          </a:xfrm>
          <a:prstGeom prst="rect">
            <a:avLst/>
          </a:prstGeom>
          <a:noFill/>
        </p:spPr>
        <p:txBody>
          <a:bodyPr wrap="square" rtlCol="0">
            <a:spAutoFit/>
          </a:bodyPr>
          <a:lstStyle/>
          <a:p>
            <a:endParaRPr lang="fr-FR" sz="2000" dirty="0" smtClean="0"/>
          </a:p>
          <a:p>
            <a:endParaRPr lang="fr-FR" sz="2400" dirty="0" smtClean="0"/>
          </a:p>
        </p:txBody>
      </p:sp>
      <p:pic>
        <p:nvPicPr>
          <p:cNvPr id="3074" name="Picture 2" descr="https://www.total.com/sites/default/files/styles/infographie/public/thumbnails/image/25_infog_ep_24_kaombo-projet_fr_nol_1_0.jpg"/>
          <p:cNvPicPr>
            <a:picLocks noChangeAspect="1" noChangeArrowheads="1"/>
          </p:cNvPicPr>
          <p:nvPr/>
        </p:nvPicPr>
        <p:blipFill>
          <a:blip r:embed="rId4" cstate="print"/>
          <a:srcRect/>
          <a:stretch>
            <a:fillRect/>
          </a:stretch>
        </p:blipFill>
        <p:spPr bwMode="auto">
          <a:xfrm>
            <a:off x="251520" y="0"/>
            <a:ext cx="6705600" cy="6477000"/>
          </a:xfrm>
          <a:prstGeom prst="rect">
            <a:avLst/>
          </a:prstGeom>
          <a:noFill/>
        </p:spPr>
      </p:pic>
      <p:sp>
        <p:nvSpPr>
          <p:cNvPr id="13" name="ZoneTexte 12"/>
          <p:cNvSpPr txBox="1"/>
          <p:nvPr/>
        </p:nvSpPr>
        <p:spPr>
          <a:xfrm>
            <a:off x="6948264" y="908720"/>
            <a:ext cx="2195736" cy="5355312"/>
          </a:xfrm>
          <a:prstGeom prst="rect">
            <a:avLst/>
          </a:prstGeom>
          <a:noFill/>
        </p:spPr>
        <p:txBody>
          <a:bodyPr wrap="square" rtlCol="0">
            <a:spAutoFit/>
          </a:bodyPr>
          <a:lstStyle/>
          <a:p>
            <a:r>
              <a:rPr lang="fr-FR" dirty="0" smtClean="0"/>
              <a:t>Situé en Angola, </a:t>
            </a:r>
            <a:r>
              <a:rPr lang="fr-FR" dirty="0" err="1" smtClean="0"/>
              <a:t>Kaombo</a:t>
            </a:r>
            <a:r>
              <a:rPr lang="fr-FR" dirty="0" smtClean="0"/>
              <a:t> est un projet en offshore très profond, destiné à valoriser des gisements d'huile répartis sur 6 champs. Ceux-ci sont reliés par 300 km de pipelines sous-marins à 2 barges flottantes de production et de stockage en mer (</a:t>
            </a:r>
            <a:r>
              <a:rPr lang="fr-FR" dirty="0" err="1" smtClean="0"/>
              <a:t>FPSO</a:t>
            </a:r>
            <a:r>
              <a:rPr lang="fr-FR" dirty="0" smtClean="0"/>
              <a:t>), </a:t>
            </a:r>
            <a:r>
              <a:rPr lang="fr-FR" dirty="0" err="1" smtClean="0"/>
              <a:t>Kaombo</a:t>
            </a:r>
            <a:r>
              <a:rPr lang="fr-FR" dirty="0" smtClean="0"/>
              <a:t> </a:t>
            </a:r>
            <a:r>
              <a:rPr lang="fr-FR" dirty="0" err="1" smtClean="0"/>
              <a:t>Norte</a:t>
            </a:r>
            <a:r>
              <a:rPr lang="fr-FR" dirty="0" smtClean="0"/>
              <a:t> et </a:t>
            </a:r>
            <a:r>
              <a:rPr lang="fr-FR" dirty="0" err="1" smtClean="0"/>
              <a:t>Kaombo</a:t>
            </a:r>
            <a:r>
              <a:rPr lang="fr-FR" dirty="0" smtClean="0"/>
              <a:t> Sul</a:t>
            </a:r>
            <a:r>
              <a:rPr lang="fr-FR" dirty="0" smtClean="0"/>
              <a:t>.</a:t>
            </a:r>
          </a:p>
          <a:p>
            <a:r>
              <a:rPr lang="fr-FR" dirty="0" smtClean="0"/>
              <a:t>Source: </a:t>
            </a:r>
            <a:r>
              <a:rPr lang="fr-FR" dirty="0" smtClean="0">
                <a:hlinkClick r:id="rId5"/>
              </a:rPr>
              <a:t>https://www.total.com/fr</a:t>
            </a:r>
            <a:r>
              <a:rPr lang="fr-FR" dirty="0" smtClean="0">
                <a:hlinkClick r:id="rId5"/>
              </a:rPr>
              <a:t>/</a:t>
            </a:r>
            <a:endParaRPr lang="fr-FR" dirty="0" smtClean="0"/>
          </a:p>
          <a:p>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980728"/>
            <a:ext cx="8064896" cy="769441"/>
          </a:xfrm>
          <a:prstGeom prst="rect">
            <a:avLst/>
          </a:prstGeom>
          <a:noFill/>
        </p:spPr>
        <p:txBody>
          <a:bodyPr wrap="square" rtlCol="0">
            <a:spAutoFit/>
          </a:bodyPr>
          <a:lstStyle/>
          <a:p>
            <a:endParaRPr lang="fr-FR" sz="2000" dirty="0" smtClean="0"/>
          </a:p>
          <a:p>
            <a:endParaRPr lang="fr-FR" sz="2400" dirty="0" smtClean="0"/>
          </a:p>
        </p:txBody>
      </p:sp>
      <p:sp>
        <p:nvSpPr>
          <p:cNvPr id="13" name="ZoneTexte 12"/>
          <p:cNvSpPr txBox="1"/>
          <p:nvPr/>
        </p:nvSpPr>
        <p:spPr>
          <a:xfrm>
            <a:off x="827584" y="980728"/>
            <a:ext cx="8316416" cy="4524315"/>
          </a:xfrm>
          <a:prstGeom prst="rect">
            <a:avLst/>
          </a:prstGeom>
          <a:noFill/>
        </p:spPr>
        <p:txBody>
          <a:bodyPr wrap="square" rtlCol="0">
            <a:spAutoFit/>
          </a:bodyPr>
          <a:lstStyle/>
          <a:p>
            <a:r>
              <a:rPr lang="fr-FR" dirty="0" smtClean="0"/>
              <a:t>Un article du Monde du 7 juin 2019:</a:t>
            </a:r>
          </a:p>
          <a:p>
            <a:r>
              <a:rPr lang="fr-FR" dirty="0" smtClean="0">
                <a:hlinkClick r:id="rId4"/>
              </a:rPr>
              <a:t>https://</a:t>
            </a:r>
            <a:r>
              <a:rPr lang="fr-FR" dirty="0" smtClean="0">
                <a:hlinkClick r:id="rId4"/>
              </a:rPr>
              <a:t>www.lemonde.fr/afrique/article/2019/06/07/l-angola-va-construire-une-seconde-raffinerie-de-petrole_5472787_3212.html</a:t>
            </a:r>
            <a:endParaRPr lang="fr-FR" dirty="0" smtClean="0"/>
          </a:p>
          <a:p>
            <a:endParaRPr lang="fr-FR" dirty="0" smtClean="0"/>
          </a:p>
          <a:p>
            <a:r>
              <a:rPr lang="fr-FR" dirty="0" smtClean="0"/>
              <a:t>Un lien vers une vidéo de Total sur les </a:t>
            </a:r>
            <a:r>
              <a:rPr lang="fr-FR" dirty="0" err="1" smtClean="0"/>
              <a:t>MPSO</a:t>
            </a:r>
            <a:r>
              <a:rPr lang="fr-FR" dirty="0" smtClean="0"/>
              <a:t>: </a:t>
            </a:r>
            <a:r>
              <a:rPr lang="fr-FR" dirty="0" smtClean="0"/>
              <a:t>ce sont des unité flottante de production, de stockage et de déchargement (</a:t>
            </a:r>
            <a:r>
              <a:rPr lang="fr-FR" dirty="0" err="1" smtClean="0"/>
              <a:t>Floating</a:t>
            </a:r>
            <a:r>
              <a:rPr lang="fr-FR" dirty="0" smtClean="0"/>
              <a:t> Production Storage and </a:t>
            </a:r>
            <a:r>
              <a:rPr lang="fr-FR" dirty="0" err="1" smtClean="0"/>
              <a:t>Offloading</a:t>
            </a:r>
            <a:r>
              <a:rPr lang="fr-FR" dirty="0" smtClean="0"/>
              <a:t>). Ces navires permettent d’exploiter les ressources off-shore sans infrastructures fixes et peuvent être relocalisés quand les puits </a:t>
            </a:r>
            <a:r>
              <a:rPr lang="fr-FR" dirty="0" smtClean="0"/>
              <a:t>sont épuisés. </a:t>
            </a:r>
            <a:r>
              <a:rPr lang="fr-FR" dirty="0" smtClean="0">
                <a:hlinkClick r:id="rId5"/>
              </a:rPr>
              <a:t>https://</a:t>
            </a:r>
            <a:r>
              <a:rPr lang="fr-FR" dirty="0" smtClean="0">
                <a:hlinkClick r:id="rId5"/>
              </a:rPr>
              <a:t>www.total.com/fr/media/video/kaombo-lhistoire-dun-projet-deep-offshore-hors-norme-en-angola</a:t>
            </a: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2050" name="Picture 2" descr="http://www.petrole-et-gaz.fr/wp-content/uploads/2015/07/TOTAL-Angola-FPSO-CLOV-59059.jpg"/>
          <p:cNvPicPr>
            <a:picLocks noChangeAspect="1" noChangeArrowheads="1"/>
          </p:cNvPicPr>
          <p:nvPr/>
        </p:nvPicPr>
        <p:blipFill>
          <a:blip r:embed="rId6" cstate="print"/>
          <a:srcRect/>
          <a:stretch>
            <a:fillRect/>
          </a:stretch>
        </p:blipFill>
        <p:spPr bwMode="auto">
          <a:xfrm>
            <a:off x="3419872" y="3508286"/>
            <a:ext cx="5027712" cy="3349714"/>
          </a:xfrm>
          <a:prstGeom prst="rect">
            <a:avLst/>
          </a:prstGeom>
          <a:noFill/>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980728"/>
            <a:ext cx="8064896" cy="769441"/>
          </a:xfrm>
          <a:prstGeom prst="rect">
            <a:avLst/>
          </a:prstGeom>
          <a:noFill/>
        </p:spPr>
        <p:txBody>
          <a:bodyPr wrap="square" rtlCol="0">
            <a:spAutoFit/>
          </a:bodyPr>
          <a:lstStyle/>
          <a:p>
            <a:endParaRPr lang="fr-FR" sz="2000" dirty="0" smtClean="0"/>
          </a:p>
          <a:p>
            <a:endParaRPr lang="fr-FR" sz="2400" dirty="0" smtClean="0"/>
          </a:p>
        </p:txBody>
      </p:sp>
      <p:sp>
        <p:nvSpPr>
          <p:cNvPr id="13" name="ZoneTexte 12"/>
          <p:cNvSpPr txBox="1"/>
          <p:nvPr/>
        </p:nvSpPr>
        <p:spPr>
          <a:xfrm>
            <a:off x="683568" y="1196752"/>
            <a:ext cx="8280920" cy="2308324"/>
          </a:xfrm>
          <a:prstGeom prst="rect">
            <a:avLst/>
          </a:prstGeom>
          <a:noFill/>
        </p:spPr>
        <p:txBody>
          <a:bodyPr wrap="square" rtlCol="0">
            <a:spAutoFit/>
          </a:bodyPr>
          <a:lstStyle/>
          <a:p>
            <a:pPr algn="just"/>
            <a:r>
              <a:rPr lang="fr-FR" sz="2400" dirty="0" smtClean="0"/>
              <a:t>Un article sur la future exploitation du gaz naturel </a:t>
            </a:r>
            <a:r>
              <a:rPr lang="fr-FR" sz="2400" dirty="0" smtClean="0"/>
              <a:t>au </a:t>
            </a:r>
            <a:r>
              <a:rPr lang="fr-FR" sz="2400" dirty="0" smtClean="0"/>
              <a:t>Mozambique sur le site du Ministère  de l’Economie et des Finances.</a:t>
            </a:r>
          </a:p>
          <a:p>
            <a:r>
              <a:rPr lang="fr-FR" sz="2400" dirty="0" smtClean="0">
                <a:hlinkClick r:id="rId4"/>
              </a:rPr>
              <a:t>https</a:t>
            </a:r>
            <a:r>
              <a:rPr lang="fr-FR" sz="2400" dirty="0" smtClean="0">
                <a:hlinkClick r:id="rId4"/>
              </a:rPr>
              <a:t>://</a:t>
            </a:r>
            <a:r>
              <a:rPr lang="fr-FR" sz="2400" dirty="0" smtClean="0">
                <a:hlinkClick r:id="rId4"/>
              </a:rPr>
              <a:t>www.tresor.economie.gouv.fr/Articles/2017/12/27/le-gaz-au-mozambique</a:t>
            </a:r>
            <a:endParaRPr lang="fr-FR" sz="2400" dirty="0" smtClean="0"/>
          </a:p>
          <a:p>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1268760"/>
            <a:ext cx="8280920" cy="2308324"/>
          </a:xfrm>
          <a:prstGeom prst="rect">
            <a:avLst/>
          </a:prstGeom>
          <a:noFill/>
        </p:spPr>
        <p:txBody>
          <a:bodyPr wrap="square" rtlCol="0">
            <a:spAutoFit/>
          </a:bodyPr>
          <a:lstStyle/>
          <a:p>
            <a:pPr algn="just"/>
            <a:r>
              <a:rPr lang="fr-FR" sz="2400" dirty="0" smtClean="0"/>
              <a:t>La première chose à faire est de donner </a:t>
            </a:r>
            <a:r>
              <a:rPr lang="fr-FR" sz="2400" dirty="0" smtClean="0"/>
              <a:t>les limites </a:t>
            </a:r>
            <a:r>
              <a:rPr lang="fr-FR" sz="2400" dirty="0" smtClean="0"/>
              <a:t>spatiales </a:t>
            </a:r>
            <a:r>
              <a:rPr lang="fr-FR" sz="2400" dirty="0" smtClean="0"/>
              <a:t>du </a:t>
            </a:r>
            <a:r>
              <a:rPr lang="fr-FR" sz="2400" dirty="0" smtClean="0"/>
              <a:t>sujet. Les différents éditeurs de manuels scolaires ne sont  pas d’accord sur ces limites.  Nous proposons ci-dessous un texte  qui donne les limites de cet ensemble géographique: Afrique du Sud, Angola, Botswana, Lesotho, Malawi, Mozambique, Namibie, Swaziland, Zambie et Zimbabwe.</a:t>
            </a:r>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74" name="Picture 2" descr="http://geoconfluences.ens-lyon.fr/geoconfluences/doc/etpays/Afsubsah/images/Guyot1.jpg"/>
          <p:cNvPicPr>
            <a:picLocks noChangeAspect="1" noChangeArrowheads="1"/>
          </p:cNvPicPr>
          <p:nvPr/>
        </p:nvPicPr>
        <p:blipFill>
          <a:blip r:embed="rId4" cstate="print"/>
          <a:srcRect/>
          <a:stretch>
            <a:fillRect/>
          </a:stretch>
        </p:blipFill>
        <p:spPr bwMode="auto">
          <a:xfrm>
            <a:off x="539551" y="836712"/>
            <a:ext cx="5932709" cy="4392488"/>
          </a:xfrm>
          <a:prstGeom prst="rect">
            <a:avLst/>
          </a:prstGeom>
          <a:noFill/>
        </p:spPr>
      </p:pic>
      <p:sp>
        <p:nvSpPr>
          <p:cNvPr id="10" name="ZoneTexte 9"/>
          <p:cNvSpPr txBox="1"/>
          <p:nvPr/>
        </p:nvSpPr>
        <p:spPr>
          <a:xfrm>
            <a:off x="971600" y="5445224"/>
            <a:ext cx="6984776" cy="1200329"/>
          </a:xfrm>
          <a:prstGeom prst="rect">
            <a:avLst/>
          </a:prstGeom>
          <a:noFill/>
        </p:spPr>
        <p:txBody>
          <a:bodyPr wrap="square" rtlCol="0">
            <a:spAutoFit/>
          </a:bodyPr>
          <a:lstStyle/>
          <a:p>
            <a:r>
              <a:rPr lang="fr-FR" dirty="0" smtClean="0"/>
              <a:t>Source: </a:t>
            </a:r>
            <a:r>
              <a:rPr lang="fr-FR" dirty="0" smtClean="0">
                <a:hlinkClick r:id="rId5"/>
              </a:rPr>
              <a:t>http://geoconfluences.enslyon.fr/doc/etpays/Afsubsah/AfsubsahScient2.htm</a:t>
            </a:r>
            <a:endParaRPr lang="fr-FR" dirty="0" smtClean="0"/>
          </a:p>
          <a:p>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980728"/>
            <a:ext cx="8064896" cy="769441"/>
          </a:xfrm>
          <a:prstGeom prst="rect">
            <a:avLst/>
          </a:prstGeom>
          <a:noFill/>
        </p:spPr>
        <p:txBody>
          <a:bodyPr wrap="square" rtlCol="0">
            <a:spAutoFit/>
          </a:bodyPr>
          <a:lstStyle/>
          <a:p>
            <a:endParaRPr lang="fr-FR" sz="2000" dirty="0" smtClean="0"/>
          </a:p>
          <a:p>
            <a:endParaRPr lang="fr-FR" sz="2400" dirty="0" smtClean="0"/>
          </a:p>
        </p:txBody>
      </p:sp>
      <p:sp>
        <p:nvSpPr>
          <p:cNvPr id="13" name="ZoneTexte 12"/>
          <p:cNvSpPr txBox="1"/>
          <p:nvPr/>
        </p:nvSpPr>
        <p:spPr>
          <a:xfrm>
            <a:off x="827584" y="1268760"/>
            <a:ext cx="7992888" cy="2031325"/>
          </a:xfrm>
          <a:prstGeom prst="rect">
            <a:avLst/>
          </a:prstGeom>
          <a:noFill/>
        </p:spPr>
        <p:txBody>
          <a:bodyPr wrap="square" rtlCol="0">
            <a:spAutoFit/>
          </a:bodyPr>
          <a:lstStyle/>
          <a:p>
            <a:r>
              <a:rPr lang="fr-FR" dirty="0" smtClean="0"/>
              <a:t>Un article du monde sur l’électricité en Afrique australe du 27 avril 2019, accessible gratuitement par le site </a:t>
            </a:r>
            <a:r>
              <a:rPr lang="fr-FR" dirty="0" err="1" smtClean="0"/>
              <a:t>Corrélyce</a:t>
            </a:r>
            <a:r>
              <a:rPr lang="fr-FR" dirty="0" smtClean="0"/>
              <a:t> sur l’</a:t>
            </a:r>
            <a:r>
              <a:rPr lang="fr-FR" dirty="0" err="1" smtClean="0"/>
              <a:t>ENT</a:t>
            </a:r>
            <a:r>
              <a:rPr lang="fr-FR" dirty="0" smtClean="0"/>
              <a:t> Atrium.</a:t>
            </a:r>
          </a:p>
          <a:p>
            <a:r>
              <a:rPr lang="fr-FR" dirty="0" smtClean="0"/>
              <a:t> Wakim Nabil, « En Afrique australe, la difficile bataille pour l’accès à l’électricité »</a:t>
            </a:r>
          </a:p>
          <a:p>
            <a:endParaRPr lang="fr-FR" dirty="0" smtClean="0"/>
          </a:p>
          <a:p>
            <a:r>
              <a:rPr lang="fr-FR" dirty="0" smtClean="0">
                <a:hlinkClick r:id="rId4"/>
              </a:rPr>
              <a:t>https://www.lemonde.fr/economie/article/2019/04/27/en-afrique-australe-la-difficile-bataille-pour-l-acces-a-l-electricite_5455656_3234.html</a:t>
            </a:r>
            <a:endParaRPr lang="fr-FR" dirty="0" smtClean="0"/>
          </a:p>
          <a:p>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ZoneTexte 12"/>
          <p:cNvSpPr txBox="1"/>
          <p:nvPr/>
        </p:nvSpPr>
        <p:spPr>
          <a:xfrm>
            <a:off x="683568" y="1196752"/>
            <a:ext cx="8208912" cy="1384995"/>
          </a:xfrm>
          <a:prstGeom prst="rect">
            <a:avLst/>
          </a:prstGeom>
          <a:noFill/>
        </p:spPr>
        <p:txBody>
          <a:bodyPr wrap="square" rtlCol="0">
            <a:spAutoFit/>
          </a:bodyPr>
          <a:lstStyle/>
          <a:p>
            <a:r>
              <a:rPr lang="fr-FR" sz="2400" dirty="0" smtClean="0"/>
              <a:t>Le lien avec l’article de Sylvain Guyot  sur les parcs naturels d’Afrique australe sur le site de </a:t>
            </a:r>
            <a:r>
              <a:rPr lang="fr-FR" sz="2400" dirty="0" err="1" smtClean="0"/>
              <a:t>géoconfluence</a:t>
            </a:r>
            <a:r>
              <a:rPr lang="fr-FR" sz="2400" dirty="0" smtClean="0"/>
              <a:t>: </a:t>
            </a:r>
          </a:p>
          <a:p>
            <a:r>
              <a:rPr lang="fr-FR" dirty="0" smtClean="0">
                <a:hlinkClick r:id="rId4"/>
              </a:rPr>
              <a:t>http://geoconfluences.ens-lyon.fr/doc/etpays/Afsubsah/AfsubsahScient2.htm</a:t>
            </a:r>
            <a:endParaRPr lang="fr-FR" dirty="0" smtClean="0"/>
          </a:p>
          <a:p>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755576" y="1196752"/>
            <a:ext cx="7992888" cy="1661993"/>
          </a:xfrm>
          <a:prstGeom prst="rect">
            <a:avLst/>
          </a:prstGeom>
          <a:noFill/>
        </p:spPr>
        <p:txBody>
          <a:bodyPr wrap="square" rtlCol="0">
            <a:spAutoFit/>
          </a:bodyPr>
          <a:lstStyle/>
          <a:p>
            <a:r>
              <a:rPr lang="fr-FR" sz="2400" dirty="0" smtClean="0"/>
              <a:t>Un lien vers le site de </a:t>
            </a:r>
            <a:r>
              <a:rPr lang="fr-FR" sz="2400" dirty="0" smtClean="0"/>
              <a:t>l’OCDE avec  </a:t>
            </a:r>
            <a:r>
              <a:rPr lang="fr-FR" sz="2400" dirty="0" smtClean="0"/>
              <a:t>un court article sur l’environnement en Afrique du Sud daté de 2013:</a:t>
            </a:r>
          </a:p>
          <a:p>
            <a:r>
              <a:rPr lang="fr-FR" dirty="0" smtClean="0"/>
              <a:t> </a:t>
            </a:r>
            <a:r>
              <a:rPr lang="fr-FR" dirty="0" smtClean="0">
                <a:hlinkClick r:id="rId4"/>
              </a:rPr>
              <a:t>https://www.oecd.org/fr/afriquedusud/environnement-en-afrique-du-sud-pour-transformer-un-bel-essai-ne-pas-relacher-leffort.htm</a:t>
            </a:r>
            <a:endParaRPr lang="fr-FR" dirty="0" smtClean="0"/>
          </a:p>
          <a:p>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980728"/>
            <a:ext cx="8064896" cy="2123658"/>
          </a:xfrm>
          <a:prstGeom prst="rect">
            <a:avLst/>
          </a:prstGeom>
          <a:noFill/>
        </p:spPr>
        <p:txBody>
          <a:bodyPr wrap="square" rtlCol="0">
            <a:spAutoFit/>
          </a:bodyPr>
          <a:lstStyle/>
          <a:p>
            <a:r>
              <a:rPr lang="fr-FR" sz="2400" dirty="0" smtClean="0"/>
              <a:t>Un lien vers un site d’une agence de tourisme consacré au tourisme en Afrique australe:</a:t>
            </a:r>
          </a:p>
          <a:p>
            <a:r>
              <a:rPr lang="fr-FR" sz="2000" dirty="0" smtClean="0">
                <a:hlinkClick r:id="rId4"/>
              </a:rPr>
              <a:t>http://www.cartevoyage.com/esprit-voyageur/tourisme-croissant-afrique-australe/</a:t>
            </a:r>
            <a:endParaRPr lang="fr-FR" sz="2000" dirty="0" smtClean="0"/>
          </a:p>
          <a:p>
            <a:endParaRPr lang="fr-FR" sz="2000" dirty="0" smtClean="0"/>
          </a:p>
          <a:p>
            <a:endParaRPr lang="fr-FR" sz="2400" dirty="0" smtClean="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3" name="Picture 4" descr="https://st2.depositphotos.com/4385323/7750/i/950/depositphotos_77502336-stock-photo-victoria-falls.jpg"/>
          <p:cNvPicPr>
            <a:picLocks noChangeAspect="1" noChangeArrowheads="1"/>
          </p:cNvPicPr>
          <p:nvPr/>
        </p:nvPicPr>
        <p:blipFill>
          <a:blip r:embed="rId4" cstate="print"/>
          <a:srcRect/>
          <a:stretch>
            <a:fillRect/>
          </a:stretch>
        </p:blipFill>
        <p:spPr bwMode="auto">
          <a:xfrm>
            <a:off x="539552" y="260648"/>
            <a:ext cx="4191000" cy="6229351"/>
          </a:xfrm>
          <a:prstGeom prst="rect">
            <a:avLst/>
          </a:prstGeom>
          <a:noFill/>
        </p:spPr>
      </p:pic>
      <p:sp>
        <p:nvSpPr>
          <p:cNvPr id="14" name="ZoneTexte 13"/>
          <p:cNvSpPr txBox="1"/>
          <p:nvPr/>
        </p:nvSpPr>
        <p:spPr>
          <a:xfrm>
            <a:off x="5508104" y="1628800"/>
            <a:ext cx="3312368" cy="2308324"/>
          </a:xfrm>
          <a:prstGeom prst="rect">
            <a:avLst/>
          </a:prstGeom>
          <a:noFill/>
        </p:spPr>
        <p:txBody>
          <a:bodyPr wrap="square" rtlCol="0">
            <a:spAutoFit/>
          </a:bodyPr>
          <a:lstStyle/>
          <a:p>
            <a:r>
              <a:rPr lang="fr-FR" dirty="0" smtClean="0"/>
              <a:t>Les chutes Victoria sur le Zambèze entre la Zambie et le Zimbabwe.</a:t>
            </a:r>
          </a:p>
          <a:p>
            <a:r>
              <a:rPr lang="fr-FR" dirty="0" smtClean="0"/>
              <a:t>Image libre de droits </a:t>
            </a:r>
            <a:r>
              <a:rPr lang="fr-FR" dirty="0" smtClean="0">
                <a:hlinkClick r:id="rId5"/>
              </a:rPr>
              <a:t>https://fr.depositphotos.com/77502336/stock-photo-victoria-falls.html</a:t>
            </a:r>
            <a:endParaRPr lang="fr-FR" dirty="0" smtClean="0"/>
          </a:p>
          <a:p>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3794" name="Picture 2" descr="http://www.phototheque.net/assets/0873-sossusvlei.jpg"/>
          <p:cNvPicPr>
            <a:picLocks noChangeAspect="1" noChangeArrowheads="1"/>
          </p:cNvPicPr>
          <p:nvPr/>
        </p:nvPicPr>
        <p:blipFill>
          <a:blip r:embed="rId4" cstate="print"/>
          <a:srcRect/>
          <a:stretch>
            <a:fillRect/>
          </a:stretch>
        </p:blipFill>
        <p:spPr bwMode="auto">
          <a:xfrm>
            <a:off x="251520" y="1268760"/>
            <a:ext cx="6166247" cy="4110832"/>
          </a:xfrm>
          <a:prstGeom prst="rect">
            <a:avLst/>
          </a:prstGeom>
          <a:noFill/>
        </p:spPr>
      </p:pic>
      <p:sp>
        <p:nvSpPr>
          <p:cNvPr id="13" name="ZoneTexte 12"/>
          <p:cNvSpPr txBox="1"/>
          <p:nvPr/>
        </p:nvSpPr>
        <p:spPr>
          <a:xfrm>
            <a:off x="6516216" y="1556792"/>
            <a:ext cx="2376264" cy="1754326"/>
          </a:xfrm>
          <a:prstGeom prst="rect">
            <a:avLst/>
          </a:prstGeom>
          <a:noFill/>
        </p:spPr>
        <p:txBody>
          <a:bodyPr wrap="square" rtlCol="0">
            <a:spAutoFit/>
          </a:bodyPr>
          <a:lstStyle/>
          <a:p>
            <a:r>
              <a:rPr lang="fr-FR" dirty="0" smtClean="0"/>
              <a:t>Le désert de Namib, (Namibie)</a:t>
            </a:r>
          </a:p>
          <a:p>
            <a:r>
              <a:rPr lang="fr-FR" dirty="0" smtClean="0"/>
              <a:t>Image libre de droits </a:t>
            </a:r>
            <a:r>
              <a:rPr lang="fr-FR" dirty="0" smtClean="0">
                <a:hlinkClick r:id="rId5"/>
              </a:rPr>
              <a:t>http://www.phototheque.net/namibie.html</a:t>
            </a:r>
            <a:endParaRPr lang="fr-FR" dirty="0" smtClean="0"/>
          </a:p>
          <a:p>
            <a:endParaRPr lang="fr-FR"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0" y="69269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467544" y="836712"/>
            <a:ext cx="8352928" cy="6740307"/>
          </a:xfrm>
          <a:prstGeom prst="rect">
            <a:avLst/>
          </a:prstGeom>
        </p:spPr>
        <p:txBody>
          <a:bodyPr wrap="square">
            <a:spAutoFit/>
          </a:bodyPr>
          <a:lstStyle/>
          <a:p>
            <a:pPr>
              <a:buFontTx/>
              <a:buChar char="-"/>
            </a:pPr>
            <a:r>
              <a:rPr lang="fr-FR" dirty="0" smtClean="0"/>
              <a:t>Baffi Solène et </a:t>
            </a:r>
            <a:r>
              <a:rPr lang="fr-FR" dirty="0" err="1" smtClean="0"/>
              <a:t>Vivet</a:t>
            </a:r>
            <a:r>
              <a:rPr lang="fr-FR" dirty="0" smtClean="0"/>
              <a:t> Jeanne, « </a:t>
            </a:r>
            <a:r>
              <a:rPr lang="fr-FR" dirty="0" smtClean="0">
                <a:hlinkClick r:id="rId4"/>
              </a:rPr>
              <a:t>L’Afrique australe : un ensemble composite, inégalement intégré à la mondialisation</a:t>
            </a:r>
            <a:r>
              <a:rPr lang="fr-FR" dirty="0" smtClean="0"/>
              <a:t> », </a:t>
            </a:r>
            <a:r>
              <a:rPr lang="fr-FR" i="1" dirty="0" err="1" smtClean="0"/>
              <a:t>Géoconfluences</a:t>
            </a:r>
            <a:r>
              <a:rPr lang="fr-FR" dirty="0" smtClean="0"/>
              <a:t>, janvier 2017. </a:t>
            </a:r>
          </a:p>
          <a:p>
            <a:pPr>
              <a:buFontTx/>
              <a:buChar char="-"/>
            </a:pPr>
            <a:endParaRPr lang="fr-FR" dirty="0" smtClean="0"/>
          </a:p>
          <a:p>
            <a:pPr>
              <a:buFontTx/>
              <a:buChar char="-"/>
            </a:pPr>
            <a:r>
              <a:rPr lang="fr-FR" dirty="0" smtClean="0"/>
              <a:t>Folio Fabrice, « </a:t>
            </a:r>
            <a:r>
              <a:rPr lang="fr-FR" dirty="0" smtClean="0">
                <a:hlinkClick r:id="rId5"/>
              </a:rPr>
              <a:t>Que nous apprennent les initiatives </a:t>
            </a:r>
            <a:r>
              <a:rPr lang="fr-FR" dirty="0" err="1" smtClean="0">
                <a:hlinkClick r:id="rId5"/>
              </a:rPr>
              <a:t>écotouristiques</a:t>
            </a:r>
            <a:r>
              <a:rPr lang="fr-FR" dirty="0" smtClean="0">
                <a:hlinkClick r:id="rId5"/>
              </a:rPr>
              <a:t> en Afrique australe ? Leçons d’expériences croisées en Afrique du Sud et au Mozambique</a:t>
            </a:r>
            <a:r>
              <a:rPr lang="fr-FR" dirty="0" smtClean="0"/>
              <a:t> », </a:t>
            </a:r>
            <a:r>
              <a:rPr lang="fr-FR" i="1" dirty="0" err="1" smtClean="0"/>
              <a:t>Géoconfluences</a:t>
            </a:r>
            <a:r>
              <a:rPr lang="fr-FR" dirty="0" smtClean="0"/>
              <a:t>, mai 2011, </a:t>
            </a:r>
            <a:r>
              <a:rPr lang="fr-FR" dirty="0" smtClean="0">
                <a:hlinkClick r:id="rId5"/>
              </a:rPr>
              <a:t>http://geoconfluences.ens-lyon.fr/doc/typespace/tourisme/TourScient7.htm</a:t>
            </a:r>
            <a:endParaRPr lang="fr-FR" dirty="0" smtClean="0"/>
          </a:p>
          <a:p>
            <a:endParaRPr lang="fr-FR" dirty="0" smtClean="0"/>
          </a:p>
          <a:p>
            <a:r>
              <a:rPr lang="fr-FR" dirty="0" smtClean="0"/>
              <a:t>Folio Fabrice, 2017, « </a:t>
            </a:r>
            <a:r>
              <a:rPr lang="fr-FR" dirty="0" smtClean="0">
                <a:hlinkClick r:id="rId6"/>
              </a:rPr>
              <a:t>Dynamisme et réorientation territoriale au Mozambique : un PMA en sortie ?</a:t>
            </a:r>
            <a:r>
              <a:rPr lang="fr-FR" dirty="0" smtClean="0"/>
              <a:t> », </a:t>
            </a:r>
            <a:r>
              <a:rPr lang="fr-FR" i="1" dirty="0" err="1" smtClean="0"/>
              <a:t>Géoconfluences</a:t>
            </a:r>
            <a:r>
              <a:rPr lang="fr-FR" dirty="0" smtClean="0"/>
              <a:t>, janvier 2017 </a:t>
            </a:r>
            <a:r>
              <a:rPr lang="fr-FR" dirty="0" smtClean="0">
                <a:hlinkClick r:id="rId6"/>
              </a:rPr>
              <a:t>http://geoconfluences.ens-lyon.fr/informations-scientifiques/dossiers-regionaux/afrique-dynamiques-regionales/articles-scientifiques/mozambique-pma-en-sortie</a:t>
            </a:r>
            <a:r>
              <a:rPr lang="fr-FR" dirty="0" smtClean="0"/>
              <a:t>  </a:t>
            </a:r>
          </a:p>
          <a:p>
            <a:endParaRPr lang="fr-FR" dirty="0" smtClean="0"/>
          </a:p>
          <a:p>
            <a:pPr>
              <a:buFontTx/>
              <a:buChar char="-"/>
            </a:pPr>
            <a:r>
              <a:rPr lang="fr-FR" dirty="0" smtClean="0"/>
              <a:t> Gervais-</a:t>
            </a:r>
            <a:r>
              <a:rPr lang="fr-FR" dirty="0" err="1" smtClean="0"/>
              <a:t>Lambony</a:t>
            </a:r>
            <a:r>
              <a:rPr lang="fr-FR" dirty="0" smtClean="0"/>
              <a:t> Philippe, </a:t>
            </a:r>
            <a:r>
              <a:rPr lang="fr-FR" dirty="0" err="1" smtClean="0"/>
              <a:t>Serrat</a:t>
            </a:r>
            <a:r>
              <a:rPr lang="fr-FR" dirty="0" smtClean="0"/>
              <a:t> Mélanie, « L'Afrique australe au singulier et au pluriel : éléments de réflexion sur une sous-région continentale », In: </a:t>
            </a:r>
            <a:r>
              <a:rPr lang="fr-FR" i="1" dirty="0" smtClean="0"/>
              <a:t>L'information géographique</a:t>
            </a:r>
            <a:r>
              <a:rPr lang="fr-FR" dirty="0" smtClean="0"/>
              <a:t>, volume 67, n°1, 2003. pp. 180-195.</a:t>
            </a:r>
          </a:p>
          <a:p>
            <a:r>
              <a:rPr lang="fr-FR" dirty="0" smtClean="0">
                <a:hlinkClick r:id="rId7"/>
              </a:rPr>
              <a:t>https://doi.org/10.3406/ingeo.2003.2869</a:t>
            </a:r>
            <a:endParaRPr lang="fr-FR" dirty="0" smtClean="0"/>
          </a:p>
          <a:p>
            <a:r>
              <a:rPr lang="fr-FR" dirty="0" smtClean="0">
                <a:hlinkClick r:id="rId8"/>
              </a:rPr>
              <a:t>www.persee.fr/doc/ingeo_0020-0093_2003_hos_67_1_2869</a:t>
            </a: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p:txBody>
      </p:sp>
      <p:sp>
        <p:nvSpPr>
          <p:cNvPr id="13" name="ZoneTexte 12"/>
          <p:cNvSpPr txBox="1"/>
          <p:nvPr/>
        </p:nvSpPr>
        <p:spPr>
          <a:xfrm>
            <a:off x="683568" y="188640"/>
            <a:ext cx="6840760" cy="461665"/>
          </a:xfrm>
          <a:prstGeom prst="rect">
            <a:avLst/>
          </a:prstGeom>
          <a:noFill/>
        </p:spPr>
        <p:txBody>
          <a:bodyPr wrap="square" rtlCol="0">
            <a:spAutoFit/>
          </a:bodyPr>
          <a:lstStyle/>
          <a:p>
            <a:r>
              <a:rPr lang="fr-FR" sz="2400" dirty="0" smtClean="0">
                <a:solidFill>
                  <a:schemeClr val="accent1">
                    <a:lumMod val="75000"/>
                  </a:schemeClr>
                </a:solidFill>
              </a:rPr>
              <a:t>Bibliographie/</a:t>
            </a:r>
            <a:r>
              <a:rPr lang="fr-FR" sz="2400" dirty="0" err="1" smtClean="0">
                <a:solidFill>
                  <a:schemeClr val="accent1">
                    <a:lumMod val="75000"/>
                  </a:schemeClr>
                </a:solidFill>
              </a:rPr>
              <a:t>sitographie</a:t>
            </a:r>
            <a:endParaRPr lang="fr-FR" sz="2400" dirty="0">
              <a:solidFill>
                <a:schemeClr val="accent1">
                  <a:lumMod val="75000"/>
                </a:schemeClr>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611560" y="1196752"/>
            <a:ext cx="8064896" cy="5078313"/>
          </a:xfrm>
          <a:prstGeom prst="rect">
            <a:avLst/>
          </a:prstGeom>
        </p:spPr>
        <p:txBody>
          <a:bodyPr wrap="square">
            <a:spAutoFit/>
          </a:bodyPr>
          <a:lstStyle/>
          <a:p>
            <a:endParaRPr lang="fr-FR" dirty="0" smtClean="0">
              <a:solidFill>
                <a:schemeClr val="tx1">
                  <a:lumMod val="95000"/>
                  <a:lumOff val="5000"/>
                </a:schemeClr>
              </a:solidFill>
            </a:endParaRPr>
          </a:p>
          <a:p>
            <a:r>
              <a:rPr lang="fr-FR" dirty="0" smtClean="0"/>
              <a:t>-Guyot Sylvain, «  Les parcs naturels d'Afrique australe : d'autres territoires de conflits », </a:t>
            </a:r>
            <a:r>
              <a:rPr lang="fr-FR" i="1" dirty="0" err="1" smtClean="0"/>
              <a:t>Géoconfluence</a:t>
            </a:r>
            <a:r>
              <a:rPr lang="fr-FR" i="1" dirty="0" smtClean="0"/>
              <a:t> 2006,</a:t>
            </a:r>
            <a:r>
              <a:rPr lang="fr-FR" dirty="0" smtClean="0"/>
              <a:t>  </a:t>
            </a:r>
            <a:r>
              <a:rPr lang="fr-FR" dirty="0" smtClean="0">
                <a:hlinkClick r:id="rId4"/>
              </a:rPr>
              <a:t>http://geoconfluences.ens-lyon.fr/doc/etpays/Afsubsah/AfsubsahScient2.htm</a:t>
            </a:r>
            <a:endParaRPr lang="fr-FR" dirty="0" smtClean="0"/>
          </a:p>
          <a:p>
            <a:endParaRPr lang="fr-FR" dirty="0" smtClean="0"/>
          </a:p>
          <a:p>
            <a:r>
              <a:rPr lang="fr-FR" dirty="0" smtClean="0">
                <a:hlinkClick r:id="rId5"/>
              </a:rPr>
              <a:t>https://www.youtube.com/watch?v=-wNUauLRJ1Y</a:t>
            </a:r>
            <a:endParaRPr lang="fr-FR" dirty="0" smtClean="0"/>
          </a:p>
          <a:p>
            <a:r>
              <a:rPr lang="fr-FR" dirty="0" smtClean="0"/>
              <a:t>Le dessous des cartes Afrique du Sud </a:t>
            </a:r>
          </a:p>
          <a:p>
            <a:endParaRPr lang="fr-FR" dirty="0" smtClean="0"/>
          </a:p>
          <a:p>
            <a:r>
              <a:rPr lang="fr-FR" dirty="0" smtClean="0"/>
              <a:t>-</a:t>
            </a:r>
            <a:r>
              <a:rPr lang="fr-FR" dirty="0" err="1" smtClean="0"/>
              <a:t>Maupin</a:t>
            </a:r>
            <a:r>
              <a:rPr lang="fr-FR" dirty="0" smtClean="0"/>
              <a:t> Agathe, « Gérer l'eau en Afrique australe : conflits d'usages entre système de gestion régional et pratiques locales », In: </a:t>
            </a:r>
            <a:r>
              <a:rPr lang="fr-FR" i="1" dirty="0" smtClean="0"/>
              <a:t>Bulletin de l'Association de géographes français</a:t>
            </a:r>
            <a:r>
              <a:rPr lang="fr-FR" dirty="0" smtClean="0"/>
              <a:t>, 86e année, 2009-2 ( juin). Regards croisés sur l'Ethiopie / Systèmes de production et durabilité dans les pays du Sud, sous la direction de Alain Gascon, B. Thibaud et A. </a:t>
            </a:r>
            <a:r>
              <a:rPr lang="fr-FR" dirty="0" err="1" smtClean="0"/>
              <a:t>Francois</a:t>
            </a:r>
            <a:r>
              <a:rPr lang="fr-FR" dirty="0" smtClean="0"/>
              <a:t>. pp. 242-257.</a:t>
            </a:r>
          </a:p>
          <a:p>
            <a:r>
              <a:rPr lang="fr-FR" dirty="0" smtClean="0">
                <a:hlinkClick r:id="rId6"/>
              </a:rPr>
              <a:t>www.persee.fr/doc/bagf_0004-5322_2009_num_86_2_2669</a:t>
            </a:r>
            <a:endParaRPr lang="fr-FR" dirty="0" smtClean="0"/>
          </a:p>
          <a:p>
            <a:endParaRPr lang="fr-FR" dirty="0" smtClean="0"/>
          </a:p>
          <a:p>
            <a:pPr>
              <a:buFontTx/>
              <a:buChar char="-"/>
            </a:pPr>
            <a:r>
              <a:rPr lang="fr-FR" dirty="0" err="1" smtClean="0"/>
              <a:t>Mérenne</a:t>
            </a:r>
            <a:r>
              <a:rPr lang="fr-FR" dirty="0" smtClean="0"/>
              <a:t>-</a:t>
            </a:r>
            <a:r>
              <a:rPr lang="fr-FR" dirty="0" err="1" smtClean="0"/>
              <a:t>Schoumaker</a:t>
            </a:r>
            <a:r>
              <a:rPr lang="fr-FR" dirty="0" smtClean="0"/>
              <a:t> Bernadette, « </a:t>
            </a:r>
            <a:r>
              <a:rPr lang="fr-FR" dirty="0" smtClean="0">
                <a:hlinkClick r:id="rId7"/>
              </a:rPr>
              <a:t>Afrique du Sud, les défis énergétiques et miniers d'un pays émergent</a:t>
            </a:r>
            <a:r>
              <a:rPr lang="fr-FR" dirty="0" smtClean="0"/>
              <a:t> », </a:t>
            </a:r>
            <a:r>
              <a:rPr lang="fr-FR" i="1" dirty="0" err="1" smtClean="0"/>
              <a:t>Géoconfluences</a:t>
            </a:r>
            <a:r>
              <a:rPr lang="fr-FR" dirty="0" smtClean="0"/>
              <a:t>, janvier 2018. </a:t>
            </a:r>
          </a:p>
          <a:p>
            <a:endParaRPr lang="fr-FR" dirty="0" smtClean="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p:cNvSpPr/>
          <p:nvPr/>
        </p:nvSpPr>
        <p:spPr>
          <a:xfrm>
            <a:off x="539552" y="908720"/>
            <a:ext cx="8424936" cy="5355312"/>
          </a:xfrm>
          <a:prstGeom prst="rect">
            <a:avLst/>
          </a:prstGeom>
        </p:spPr>
        <p:txBody>
          <a:bodyPr wrap="square">
            <a:spAutoFit/>
          </a:bodyPr>
          <a:lstStyle/>
          <a:p>
            <a:pPr algn="just"/>
            <a:r>
              <a:rPr lang="fr-FR" dirty="0" smtClean="0"/>
              <a:t>« Au-delà de la dépendance des pays voisins à ce géant émergent, il existe d’autres éléments de cohésion pour penser cet espace et son inscription dans des logiques de mondialisation : cette </a:t>
            </a:r>
            <a:r>
              <a:rPr lang="fr-FR" b="1" dirty="0" smtClean="0"/>
              <a:t>« Afrique des mines »</a:t>
            </a:r>
            <a:r>
              <a:rPr lang="fr-FR" dirty="0" smtClean="0"/>
              <a:t> (</a:t>
            </a:r>
            <a:r>
              <a:rPr lang="fr-FR" i="1" dirty="0" smtClean="0"/>
              <a:t>Géographie Universelle</a:t>
            </a:r>
            <a:r>
              <a:rPr lang="fr-FR" dirty="0" smtClean="0"/>
              <a:t>, 1994), </a:t>
            </a:r>
            <a:r>
              <a:rPr lang="fr-FR" b="1" dirty="0" smtClean="0"/>
              <a:t>riche en ressources minières et aurifères a été aussi l’Afrique des régimes ségrégationnistes drastiques.</a:t>
            </a:r>
            <a:r>
              <a:rPr lang="fr-FR" dirty="0" smtClean="0"/>
              <a:t> Aujourd’hui, cette région est souvent associée à la pandémie du sida, qui affecte terriblement les pays qui la composent (en 2015 d’après la Banque mondiale, le taux de prévalence atteint 19,2 % de la population âgée de 15 à 49 ans en Afrique du Sud, 22,2 % au Botswana et 28,8% au Swaziland). Toutefois, ces différents éléments se font écho : la séparation raciale trouve son origine dans l’organisation spatiale des mines, tandis que le virus du sida s’est largement répandu par le biais des migrations de travailleurs à l’échelle de la région.</a:t>
            </a:r>
            <a:r>
              <a:rPr lang="fr-FR" b="1" dirty="0" smtClean="0"/>
              <a:t> L’un des dénominateurs communs aux pays du sud de l’Afrique consiste donc davantage dans les circulations de populations, africaines et européennes, qui l’animent depuis plusieurs siècles et qui ont contribué à en faire un ensemble hybride et inscrit de longue date dans des flux mondialisés.</a:t>
            </a:r>
            <a:r>
              <a:rPr lang="fr-FR" dirty="0" smtClean="0"/>
              <a:t> La prise en compte de ces différents éléments conduits à délimiter ici l’Afrique australe autour des pays suivants : </a:t>
            </a:r>
            <a:r>
              <a:rPr lang="fr-FR" b="1" dirty="0" smtClean="0"/>
              <a:t>Afrique du Sud, Angola, Botswana, Lesotho, Malawi, Mozambique, Namibie, Swaziland, Zambie et Zimbabwe. »</a:t>
            </a:r>
          </a:p>
          <a:p>
            <a:pPr algn="just"/>
            <a:endParaRPr lang="fr-FR" dirty="0" smtClean="0"/>
          </a:p>
          <a:p>
            <a:pPr algn="just"/>
            <a:endParaRPr lang="fr-FR" dirty="0"/>
          </a:p>
        </p:txBody>
      </p:sp>
      <p:sp>
        <p:nvSpPr>
          <p:cNvPr id="13" name="Rectangle 12"/>
          <p:cNvSpPr/>
          <p:nvPr/>
        </p:nvSpPr>
        <p:spPr>
          <a:xfrm>
            <a:off x="611560" y="5661248"/>
            <a:ext cx="8352928" cy="646331"/>
          </a:xfrm>
          <a:prstGeom prst="rect">
            <a:avLst/>
          </a:prstGeom>
        </p:spPr>
        <p:txBody>
          <a:bodyPr wrap="square">
            <a:spAutoFit/>
          </a:bodyPr>
          <a:lstStyle/>
          <a:p>
            <a:r>
              <a:rPr lang="fr-FR" dirty="0" smtClean="0"/>
              <a:t>Solène Baffi et Jeanne </a:t>
            </a:r>
            <a:r>
              <a:rPr lang="fr-FR" dirty="0" err="1" smtClean="0"/>
              <a:t>Vivet</a:t>
            </a:r>
            <a:r>
              <a:rPr lang="fr-FR" dirty="0" smtClean="0"/>
              <a:t>, « L’Afrique australe : un ensemble composite, inégalement intégré à la mondialisation », </a:t>
            </a:r>
            <a:r>
              <a:rPr lang="fr-FR" i="1" dirty="0" err="1" smtClean="0"/>
              <a:t>Géoconfluences</a:t>
            </a:r>
            <a:r>
              <a:rPr lang="fr-FR" dirty="0" smtClean="0"/>
              <a:t>, janvier 2017.</a:t>
            </a: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Picture 2"/>
          <p:cNvPicPr>
            <a:picLocks noChangeAspect="1" noChangeArrowheads="1"/>
          </p:cNvPicPr>
          <p:nvPr/>
        </p:nvPicPr>
        <p:blipFill>
          <a:blip r:embed="rId4" cstate="print"/>
          <a:srcRect/>
          <a:stretch>
            <a:fillRect/>
          </a:stretch>
        </p:blipFill>
        <p:spPr bwMode="auto">
          <a:xfrm>
            <a:off x="642604" y="325566"/>
            <a:ext cx="7673812" cy="5765673"/>
          </a:xfrm>
          <a:prstGeom prst="rect">
            <a:avLst/>
          </a:prstGeom>
          <a:noFill/>
          <a:ln w="9525">
            <a:noFill/>
            <a:miter lim="800000"/>
            <a:headEnd/>
            <a:tailEnd/>
          </a:ln>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 name="Picture 2"/>
          <p:cNvPicPr>
            <a:picLocks noChangeAspect="1" noChangeArrowheads="1"/>
          </p:cNvPicPr>
          <p:nvPr/>
        </p:nvPicPr>
        <p:blipFill>
          <a:blip r:embed="rId4" cstate="print"/>
          <a:srcRect/>
          <a:stretch>
            <a:fillRect/>
          </a:stretch>
        </p:blipFill>
        <p:spPr bwMode="auto">
          <a:xfrm>
            <a:off x="636015" y="980728"/>
            <a:ext cx="8396772" cy="4608511"/>
          </a:xfrm>
          <a:prstGeom prst="rect">
            <a:avLst/>
          </a:prstGeom>
          <a:noFill/>
          <a:ln w="9525">
            <a:noFill/>
            <a:miter lim="800000"/>
            <a:headEnd/>
            <a:tailEnd/>
          </a:ln>
        </p:spPr>
      </p:pic>
      <p:sp>
        <p:nvSpPr>
          <p:cNvPr id="10" name="ZoneTexte 9"/>
          <p:cNvSpPr txBox="1"/>
          <p:nvPr/>
        </p:nvSpPr>
        <p:spPr>
          <a:xfrm>
            <a:off x="827584" y="260648"/>
            <a:ext cx="6768752" cy="461665"/>
          </a:xfrm>
          <a:prstGeom prst="rect">
            <a:avLst/>
          </a:prstGeom>
          <a:noFill/>
        </p:spPr>
        <p:txBody>
          <a:bodyPr wrap="square" rtlCol="0">
            <a:spAutoFit/>
          </a:bodyPr>
          <a:lstStyle/>
          <a:p>
            <a:r>
              <a:rPr lang="fr-FR" sz="2400" dirty="0" smtClean="0">
                <a:solidFill>
                  <a:schemeClr val="tx2">
                    <a:lumMod val="60000"/>
                    <a:lumOff val="40000"/>
                  </a:schemeClr>
                </a:solidFill>
              </a:rPr>
              <a:t>La place dans les programmes:</a:t>
            </a:r>
            <a:endParaRPr lang="fr-FR" sz="2400" dirty="0">
              <a:solidFill>
                <a:schemeClr val="tx2">
                  <a:lumMod val="60000"/>
                  <a:lumOff val="40000"/>
                </a:schemeClr>
              </a:solidFill>
            </a:endParaRPr>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755576" y="1124744"/>
            <a:ext cx="7848872" cy="1569660"/>
          </a:xfrm>
          <a:prstGeom prst="rect">
            <a:avLst/>
          </a:prstGeom>
          <a:noFill/>
        </p:spPr>
        <p:txBody>
          <a:bodyPr wrap="square" rtlCol="0">
            <a:spAutoFit/>
          </a:bodyPr>
          <a:lstStyle/>
          <a:p>
            <a:r>
              <a:rPr lang="fr-FR" sz="2400" dirty="0" smtClean="0"/>
              <a:t>Chapitre 1: des milieux à valoriser et à ménager: </a:t>
            </a:r>
            <a:r>
              <a:rPr lang="fr-FR" sz="2400" dirty="0" smtClean="0">
                <a:solidFill>
                  <a:srgbClr val="FF0000"/>
                </a:solidFill>
              </a:rPr>
              <a:t>(2 heures)</a:t>
            </a:r>
          </a:p>
          <a:p>
            <a:endParaRPr lang="fr-FR" sz="2400" dirty="0" smtClean="0">
              <a:solidFill>
                <a:srgbClr val="FF0000"/>
              </a:solidFill>
            </a:endParaRPr>
          </a:p>
          <a:p>
            <a:r>
              <a:rPr lang="fr-FR" sz="2400" dirty="0" smtClean="0">
                <a:solidFill>
                  <a:srgbClr val="FF0000"/>
                </a:solidFill>
              </a:rPr>
              <a:t>Pourquoi l’Afrique australe doit-elle s’engager dans la transition environnementale et énergétique? </a:t>
            </a:r>
            <a:endParaRPr lang="fr-FR" sz="2400" dirty="0"/>
          </a:p>
        </p:txBody>
      </p:sp>
      <p:pic>
        <p:nvPicPr>
          <p:cNvPr id="2050" name="Picture 2"/>
          <p:cNvPicPr>
            <a:picLocks noChangeAspect="1" noChangeArrowheads="1"/>
          </p:cNvPicPr>
          <p:nvPr/>
        </p:nvPicPr>
        <p:blipFill>
          <a:blip r:embed="rId4" cstate="print"/>
          <a:srcRect/>
          <a:stretch>
            <a:fillRect/>
          </a:stretch>
        </p:blipFill>
        <p:spPr bwMode="auto">
          <a:xfrm>
            <a:off x="395536" y="3140968"/>
            <a:ext cx="8436385" cy="2331888"/>
          </a:xfrm>
          <a:prstGeom prst="rect">
            <a:avLst/>
          </a:prstGeom>
          <a:noFill/>
          <a:ln w="9525">
            <a:noFill/>
            <a:miter lim="800000"/>
            <a:headEnd/>
            <a:tailEnd/>
          </a:ln>
        </p:spPr>
      </p:pic>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83568" y="188640"/>
            <a:ext cx="6408712" cy="461665"/>
          </a:xfrm>
          <a:prstGeom prst="rect">
            <a:avLst/>
          </a:prstGeom>
          <a:noFill/>
        </p:spPr>
        <p:txBody>
          <a:bodyPr wrap="square" rtlCol="0">
            <a:spAutoFit/>
          </a:bodyPr>
          <a:lstStyle/>
          <a:p>
            <a:r>
              <a:rPr lang="fr-FR" sz="2400" dirty="0" smtClean="0">
                <a:solidFill>
                  <a:schemeClr val="tx2">
                    <a:lumMod val="60000"/>
                    <a:lumOff val="40000"/>
                  </a:schemeClr>
                </a:solidFill>
              </a:rPr>
              <a:t>Capacités:</a:t>
            </a:r>
            <a:endParaRPr lang="fr-FR" sz="2400" dirty="0">
              <a:solidFill>
                <a:schemeClr val="tx2">
                  <a:lumMod val="60000"/>
                  <a:lumOff val="40000"/>
                </a:schemeClr>
              </a:solidFill>
            </a:endParaRPr>
          </a:p>
        </p:txBody>
      </p:sp>
      <p:sp>
        <p:nvSpPr>
          <p:cNvPr id="13" name="ZoneTexte 12"/>
          <p:cNvSpPr txBox="1"/>
          <p:nvPr/>
        </p:nvSpPr>
        <p:spPr>
          <a:xfrm>
            <a:off x="755576" y="1196752"/>
            <a:ext cx="7488832" cy="3046988"/>
          </a:xfrm>
          <a:prstGeom prst="rect">
            <a:avLst/>
          </a:prstGeom>
          <a:noFill/>
        </p:spPr>
        <p:txBody>
          <a:bodyPr wrap="square" rtlCol="0">
            <a:spAutoFit/>
          </a:bodyPr>
          <a:lstStyle/>
          <a:p>
            <a:pPr algn="just"/>
            <a:r>
              <a:rPr lang="fr-FR" sz="2400" dirty="0" smtClean="0"/>
              <a:t>-Nommer et localiser les grands repères géographiques ainsi que les principaux processus et phénomènes étudiés.</a:t>
            </a:r>
          </a:p>
          <a:p>
            <a:pPr algn="just"/>
            <a:r>
              <a:rPr lang="fr-FR" sz="2400" dirty="0" smtClean="0"/>
              <a:t>-Utiliser l’échelle appropriée pour étudier un phénomène.</a:t>
            </a:r>
          </a:p>
          <a:p>
            <a:pPr algn="just"/>
            <a:r>
              <a:rPr lang="fr-FR" sz="2400" dirty="0" smtClean="0"/>
              <a:t>-Mettre en œuvre le changement d’échelles, ou l’analyse à différentes échelles (</a:t>
            </a:r>
            <a:r>
              <a:rPr lang="fr-FR" sz="2400" dirty="0" err="1" smtClean="0"/>
              <a:t>multiscalaire</a:t>
            </a:r>
            <a:r>
              <a:rPr lang="fr-FR" sz="2400" dirty="0" smtClean="0"/>
              <a:t>), en géographie. </a:t>
            </a:r>
          </a:p>
          <a:p>
            <a:pPr algn="just"/>
            <a:r>
              <a:rPr lang="fr-FR" sz="2400" dirty="0" smtClean="0"/>
              <a:t>-Identifier </a:t>
            </a:r>
            <a:r>
              <a:rPr lang="fr-FR" sz="2400" dirty="0" smtClean="0"/>
              <a:t>les contraintes et les ressources d’une situation géographique.</a:t>
            </a:r>
          </a:p>
          <a:p>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11560" y="188640"/>
            <a:ext cx="6768752" cy="461665"/>
          </a:xfrm>
          <a:prstGeom prst="rect">
            <a:avLst/>
          </a:prstGeom>
          <a:noFill/>
        </p:spPr>
        <p:txBody>
          <a:bodyPr wrap="square" rtlCol="0">
            <a:spAutoFit/>
          </a:bodyPr>
          <a:lstStyle/>
          <a:p>
            <a:r>
              <a:rPr lang="fr-FR" sz="2400" dirty="0" smtClean="0">
                <a:solidFill>
                  <a:schemeClr val="tx2">
                    <a:lumMod val="60000"/>
                    <a:lumOff val="40000"/>
                  </a:schemeClr>
                </a:solidFill>
              </a:rPr>
              <a:t>Evaluations possibles:</a:t>
            </a:r>
            <a:endParaRPr lang="fr-FR" sz="2400" dirty="0">
              <a:solidFill>
                <a:schemeClr val="tx2">
                  <a:lumMod val="60000"/>
                  <a:lumOff val="40000"/>
                </a:schemeClr>
              </a:solidFill>
            </a:endParaRPr>
          </a:p>
        </p:txBody>
      </p:sp>
      <p:sp>
        <p:nvSpPr>
          <p:cNvPr id="13" name="ZoneTexte 12"/>
          <p:cNvSpPr txBox="1"/>
          <p:nvPr/>
        </p:nvSpPr>
        <p:spPr>
          <a:xfrm>
            <a:off x="683568" y="1196752"/>
            <a:ext cx="8136904" cy="1569660"/>
          </a:xfrm>
          <a:prstGeom prst="rect">
            <a:avLst/>
          </a:prstGeom>
          <a:noFill/>
        </p:spPr>
        <p:txBody>
          <a:bodyPr wrap="square" rtlCol="0">
            <a:spAutoFit/>
          </a:bodyPr>
          <a:lstStyle/>
          <a:p>
            <a:pPr>
              <a:buFontTx/>
              <a:buChar char="-"/>
            </a:pPr>
            <a:r>
              <a:rPr lang="fr-FR" sz="2400" dirty="0" smtClean="0"/>
              <a:t>On peut évaluer le travail et l’investissement des élèves pendant la séquence. </a:t>
            </a:r>
          </a:p>
          <a:p>
            <a:pPr>
              <a:buFontTx/>
              <a:buChar char="-"/>
            </a:pPr>
            <a:r>
              <a:rPr lang="fr-FR" sz="2400" dirty="0" smtClean="0"/>
              <a:t> Evaluation des textes problématisés réalisés par les groupes.</a:t>
            </a:r>
          </a:p>
          <a:p>
            <a:pPr>
              <a:buFontTx/>
              <a:buChar char="-"/>
            </a:pPr>
            <a:r>
              <a:rPr lang="fr-FR" sz="2400" dirty="0" smtClean="0"/>
              <a:t> Evaluation des productions graphiques. </a:t>
            </a:r>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683568" y="188640"/>
            <a:ext cx="6840760" cy="461665"/>
          </a:xfrm>
          <a:prstGeom prst="rect">
            <a:avLst/>
          </a:prstGeom>
          <a:noFill/>
        </p:spPr>
        <p:txBody>
          <a:bodyPr wrap="square" rtlCol="0">
            <a:spAutoFit/>
          </a:bodyPr>
          <a:lstStyle/>
          <a:p>
            <a:r>
              <a:rPr lang="fr-FR" sz="2400" dirty="0" smtClean="0">
                <a:solidFill>
                  <a:schemeClr val="tx2">
                    <a:lumMod val="60000"/>
                    <a:lumOff val="40000"/>
                  </a:schemeClr>
                </a:solidFill>
              </a:rPr>
              <a:t>Mise en œuvre:</a:t>
            </a:r>
            <a:endParaRPr lang="fr-FR" sz="2400" dirty="0">
              <a:solidFill>
                <a:schemeClr val="tx2">
                  <a:lumMod val="60000"/>
                  <a:lumOff val="40000"/>
                </a:schemeClr>
              </a:solidFill>
            </a:endParaRPr>
          </a:p>
        </p:txBody>
      </p:sp>
      <p:sp>
        <p:nvSpPr>
          <p:cNvPr id="13" name="ZoneTexte 12"/>
          <p:cNvSpPr txBox="1"/>
          <p:nvPr/>
        </p:nvSpPr>
        <p:spPr>
          <a:xfrm>
            <a:off x="755576" y="1196752"/>
            <a:ext cx="7920880" cy="4893647"/>
          </a:xfrm>
          <a:prstGeom prst="rect">
            <a:avLst/>
          </a:prstGeom>
          <a:noFill/>
        </p:spPr>
        <p:txBody>
          <a:bodyPr wrap="square" rtlCol="0">
            <a:spAutoFit/>
          </a:bodyPr>
          <a:lstStyle/>
          <a:p>
            <a:pPr algn="just"/>
            <a:r>
              <a:rPr lang="fr-FR" sz="2400" dirty="0" smtClean="0"/>
              <a:t>-Les élèves travaillent en groupes d’experts soit 7 groupes de 5 pour une classe de 35 élèves.</a:t>
            </a:r>
          </a:p>
          <a:p>
            <a:pPr algn="just"/>
            <a:r>
              <a:rPr lang="fr-FR" sz="2400" dirty="0" smtClean="0"/>
              <a:t>-Ils doivent utiliser le dossier documentaire mis à leur disposition (soit en dossier papier, soit sur l’</a:t>
            </a:r>
            <a:r>
              <a:rPr lang="fr-FR" sz="2400" dirty="0" err="1" smtClean="0"/>
              <a:t>ENT</a:t>
            </a:r>
            <a:r>
              <a:rPr lang="fr-FR" sz="2400" dirty="0" smtClean="0"/>
              <a:t> </a:t>
            </a:r>
            <a:r>
              <a:rPr lang="fr-FR" sz="2400" dirty="0" err="1" smtClean="0"/>
              <a:t>Chamilo</a:t>
            </a:r>
            <a:r>
              <a:rPr lang="fr-FR" sz="2400" dirty="0" smtClean="0"/>
              <a:t>.)</a:t>
            </a:r>
          </a:p>
          <a:p>
            <a:pPr algn="just"/>
            <a:r>
              <a:rPr lang="fr-FR" sz="2400" dirty="0" smtClean="0"/>
              <a:t>-Chaque groupe doit rédiger un texte problématisé sur un des trois thèmes: l’eau en Afrique australe, les </a:t>
            </a:r>
            <a:r>
              <a:rPr lang="fr-FR" sz="2400" dirty="0" smtClean="0"/>
              <a:t>ressources </a:t>
            </a:r>
            <a:r>
              <a:rPr lang="fr-FR" sz="2400" dirty="0" smtClean="0"/>
              <a:t>ou l’environnement. </a:t>
            </a:r>
          </a:p>
          <a:p>
            <a:pPr algn="just">
              <a:buFontTx/>
              <a:buChar char="-"/>
            </a:pPr>
            <a:r>
              <a:rPr lang="fr-FR" sz="2400" dirty="0" smtClean="0"/>
              <a:t>Chaque groupe doit également construire une réalisation graphique: schéma ou croquis de synthèse avec  </a:t>
            </a:r>
            <a:r>
              <a:rPr lang="fr-FR" sz="2400" dirty="0" err="1" smtClean="0"/>
              <a:t>Framacarte</a:t>
            </a:r>
            <a:r>
              <a:rPr lang="fr-FR" sz="2400" dirty="0" smtClean="0"/>
              <a:t>  </a:t>
            </a:r>
          </a:p>
          <a:p>
            <a:pPr algn="just"/>
            <a:r>
              <a:rPr lang="fr-FR" sz="2400" dirty="0" smtClean="0">
                <a:hlinkClick r:id="rId4"/>
              </a:rPr>
              <a:t>https://framacarte.org/fr/</a:t>
            </a:r>
            <a:endParaRPr lang="fr-FR" sz="2400" dirty="0" smtClean="0"/>
          </a:p>
          <a:p>
            <a:pPr algn="just"/>
            <a:r>
              <a:rPr lang="fr-FR" sz="2400" dirty="0" smtClean="0"/>
              <a:t>Un logiciel simple d’emploi, sans obligation d’inscription et sans publicité.</a:t>
            </a:r>
          </a:p>
          <a:p>
            <a:pPr algn="just"/>
            <a:endParaRPr lang="fr-FR" sz="2400" dirty="0"/>
          </a:p>
        </p:txBody>
      </p:sp>
    </p:spTree>
    <p:extLst>
      <p:ext uri="{BB962C8B-B14F-4D97-AF65-F5344CB8AC3E}">
        <p14:creationId xmlns:p14="http://schemas.microsoft.com/office/powerpoint/2010/main" xmlns="" val="1475853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1090</Words>
  <Application>Microsoft Office PowerPoint</Application>
  <PresentationFormat>Affichage à l'écran (4:3)</PresentationFormat>
  <Paragraphs>153</Paragraphs>
  <Slides>28</Slides>
  <Notes>0</Notes>
  <HiddenSlides>0</HiddenSlides>
  <MMClips>1</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Prof</dc:creator>
  <cp:lastModifiedBy>frank</cp:lastModifiedBy>
  <cp:revision>74</cp:revision>
  <dcterms:created xsi:type="dcterms:W3CDTF">2017-10-08T19:43:48Z</dcterms:created>
  <dcterms:modified xsi:type="dcterms:W3CDTF">2019-07-03T13:32:26Z</dcterms:modified>
</cp:coreProperties>
</file>