
<file path=[Content_Types].xml><?xml version="1.0" encoding="utf-8"?>
<Types xmlns="http://schemas.openxmlformats.org/package/2006/content-types">
  <Default Extension="docx" ContentType="application/vnd.openxmlformats-officedocument.wordprocessingml.documen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1" r:id="rId4"/>
    <p:sldId id="260" r:id="rId5"/>
    <p:sldId id="272" r:id="rId6"/>
    <p:sldId id="265" r:id="rId7"/>
    <p:sldId id="262" r:id="rId8"/>
    <p:sldId id="264" r:id="rId9"/>
    <p:sldId id="284" r:id="rId10"/>
    <p:sldId id="283" r:id="rId11"/>
    <p:sldId id="288" r:id="rId12"/>
    <p:sldId id="286" r:id="rId13"/>
    <p:sldId id="263" r:id="rId14"/>
    <p:sldId id="267" r:id="rId15"/>
    <p:sldId id="291" r:id="rId16"/>
    <p:sldId id="268" r:id="rId17"/>
    <p:sldId id="266" r:id="rId18"/>
    <p:sldId id="269" r:id="rId19"/>
    <p:sldId id="274" r:id="rId20"/>
    <p:sldId id="276" r:id="rId21"/>
    <p:sldId id="275" r:id="rId22"/>
    <p:sldId id="292" r:id="rId23"/>
    <p:sldId id="293" r:id="rId24"/>
    <p:sldId id="289" r:id="rId25"/>
    <p:sldId id="294" r:id="rId26"/>
    <p:sldId id="295" r:id="rId27"/>
    <p:sldId id="279" r:id="rId28"/>
    <p:sldId id="282" r:id="rId29"/>
    <p:sldId id="296" r:id="rId30"/>
    <p:sldId id="290" r:id="rId31"/>
    <p:sldId id="273" r:id="rId32"/>
    <p:sldId id="277" r:id="rId33"/>
    <p:sldId id="280" r:id="rId34"/>
    <p:sldId id="278" r:id="rId35"/>
    <p:sldId id="281" r:id="rId36"/>
    <p:sldId id="285" r:id="rId3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01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87455" autoAdjust="0"/>
  </p:normalViewPr>
  <p:slideViewPr>
    <p:cSldViewPr>
      <p:cViewPr varScale="1">
        <p:scale>
          <a:sx n="118" d="100"/>
          <a:sy n="118" d="100"/>
        </p:scale>
        <p:origin x="1480" y="1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27D2F965-0B49-4490-A6F0-4FD43C8213FA}" type="datetimeFigureOut">
              <a:rPr lang="fr-FR" smtClean="0"/>
              <a:pPr/>
              <a:t>25/03/2020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83F76FF8-D6F8-486A-BF86-0441F052A5B8}" type="slidenum">
              <a:rPr lang="fr-FR" smtClean="0"/>
              <a:pPr/>
              <a:t>‹N°›</a:t>
            </a:fld>
            <a:endParaRPr lang="fr-FR" dirty="0"/>
          </a:p>
        </p:txBody>
      </p:sp>
    </p:spTree>
    <p:extLst>
      <p:ext uri="{BB962C8B-B14F-4D97-AF65-F5344CB8AC3E}">
        <p14:creationId xmlns:p14="http://schemas.microsoft.com/office/powerpoint/2010/main" val="1338396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7D2F965-0B49-4490-A6F0-4FD43C8213FA}" type="datetimeFigureOut">
              <a:rPr lang="fr-FR" smtClean="0"/>
              <a:pPr/>
              <a:t>25/03/2020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83F76FF8-D6F8-486A-BF86-0441F052A5B8}" type="slidenum">
              <a:rPr lang="fr-FR" smtClean="0"/>
              <a:pPr/>
              <a:t>‹N°›</a:t>
            </a:fld>
            <a:endParaRPr lang="fr-FR" dirty="0"/>
          </a:p>
        </p:txBody>
      </p:sp>
    </p:spTree>
    <p:extLst>
      <p:ext uri="{BB962C8B-B14F-4D97-AF65-F5344CB8AC3E}">
        <p14:creationId xmlns:p14="http://schemas.microsoft.com/office/powerpoint/2010/main" val="2182475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7D2F965-0B49-4490-A6F0-4FD43C8213FA}" type="datetimeFigureOut">
              <a:rPr lang="fr-FR" smtClean="0"/>
              <a:pPr/>
              <a:t>25/03/2020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83F76FF8-D6F8-486A-BF86-0441F052A5B8}" type="slidenum">
              <a:rPr lang="fr-FR" smtClean="0"/>
              <a:pPr/>
              <a:t>‹N°›</a:t>
            </a:fld>
            <a:endParaRPr lang="fr-FR" dirty="0"/>
          </a:p>
        </p:txBody>
      </p:sp>
    </p:spTree>
    <p:extLst>
      <p:ext uri="{BB962C8B-B14F-4D97-AF65-F5344CB8AC3E}">
        <p14:creationId xmlns:p14="http://schemas.microsoft.com/office/powerpoint/2010/main" val="2295633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7D2F965-0B49-4490-A6F0-4FD43C8213FA}" type="datetimeFigureOut">
              <a:rPr lang="fr-FR" smtClean="0"/>
              <a:pPr/>
              <a:t>25/03/2020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83F76FF8-D6F8-486A-BF86-0441F052A5B8}" type="slidenum">
              <a:rPr lang="fr-FR" smtClean="0"/>
              <a:pPr/>
              <a:t>‹N°›</a:t>
            </a:fld>
            <a:endParaRPr lang="fr-FR" dirty="0"/>
          </a:p>
        </p:txBody>
      </p:sp>
    </p:spTree>
    <p:extLst>
      <p:ext uri="{BB962C8B-B14F-4D97-AF65-F5344CB8AC3E}">
        <p14:creationId xmlns:p14="http://schemas.microsoft.com/office/powerpoint/2010/main" val="1450877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27D2F965-0B49-4490-A6F0-4FD43C8213FA}" type="datetimeFigureOut">
              <a:rPr lang="fr-FR" smtClean="0"/>
              <a:pPr/>
              <a:t>25/03/2020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83F76FF8-D6F8-486A-BF86-0441F052A5B8}" type="slidenum">
              <a:rPr lang="fr-FR" smtClean="0"/>
              <a:pPr/>
              <a:t>‹N°›</a:t>
            </a:fld>
            <a:endParaRPr lang="fr-FR" dirty="0"/>
          </a:p>
        </p:txBody>
      </p:sp>
    </p:spTree>
    <p:extLst>
      <p:ext uri="{BB962C8B-B14F-4D97-AF65-F5344CB8AC3E}">
        <p14:creationId xmlns:p14="http://schemas.microsoft.com/office/powerpoint/2010/main" val="1359419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27D2F965-0B49-4490-A6F0-4FD43C8213FA}" type="datetimeFigureOut">
              <a:rPr lang="fr-FR" smtClean="0"/>
              <a:pPr/>
              <a:t>25/03/2020</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83F76FF8-D6F8-486A-BF86-0441F052A5B8}" type="slidenum">
              <a:rPr lang="fr-FR" smtClean="0"/>
              <a:pPr/>
              <a:t>‹N°›</a:t>
            </a:fld>
            <a:endParaRPr lang="fr-FR" dirty="0"/>
          </a:p>
        </p:txBody>
      </p:sp>
    </p:spTree>
    <p:extLst>
      <p:ext uri="{BB962C8B-B14F-4D97-AF65-F5344CB8AC3E}">
        <p14:creationId xmlns:p14="http://schemas.microsoft.com/office/powerpoint/2010/main" val="1488559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27D2F965-0B49-4490-A6F0-4FD43C8213FA}" type="datetimeFigureOut">
              <a:rPr lang="fr-FR" smtClean="0"/>
              <a:pPr/>
              <a:t>25/03/2020</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83F76FF8-D6F8-486A-BF86-0441F052A5B8}" type="slidenum">
              <a:rPr lang="fr-FR" smtClean="0"/>
              <a:pPr/>
              <a:t>‹N°›</a:t>
            </a:fld>
            <a:endParaRPr lang="fr-FR" dirty="0"/>
          </a:p>
        </p:txBody>
      </p:sp>
    </p:spTree>
    <p:extLst>
      <p:ext uri="{BB962C8B-B14F-4D97-AF65-F5344CB8AC3E}">
        <p14:creationId xmlns:p14="http://schemas.microsoft.com/office/powerpoint/2010/main" val="3819449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27D2F965-0B49-4490-A6F0-4FD43C8213FA}" type="datetimeFigureOut">
              <a:rPr lang="fr-FR" smtClean="0"/>
              <a:pPr/>
              <a:t>25/03/2020</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83F76FF8-D6F8-486A-BF86-0441F052A5B8}" type="slidenum">
              <a:rPr lang="fr-FR" smtClean="0"/>
              <a:pPr/>
              <a:t>‹N°›</a:t>
            </a:fld>
            <a:endParaRPr lang="fr-FR" dirty="0"/>
          </a:p>
        </p:txBody>
      </p:sp>
    </p:spTree>
    <p:extLst>
      <p:ext uri="{BB962C8B-B14F-4D97-AF65-F5344CB8AC3E}">
        <p14:creationId xmlns:p14="http://schemas.microsoft.com/office/powerpoint/2010/main" val="1902636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7D2F965-0B49-4490-A6F0-4FD43C8213FA}" type="datetimeFigureOut">
              <a:rPr lang="fr-FR" smtClean="0"/>
              <a:pPr/>
              <a:t>25/03/2020</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83F76FF8-D6F8-486A-BF86-0441F052A5B8}" type="slidenum">
              <a:rPr lang="fr-FR" smtClean="0"/>
              <a:pPr/>
              <a:t>‹N°›</a:t>
            </a:fld>
            <a:endParaRPr lang="fr-FR" dirty="0"/>
          </a:p>
        </p:txBody>
      </p:sp>
    </p:spTree>
    <p:extLst>
      <p:ext uri="{BB962C8B-B14F-4D97-AF65-F5344CB8AC3E}">
        <p14:creationId xmlns:p14="http://schemas.microsoft.com/office/powerpoint/2010/main" val="1907055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27D2F965-0B49-4490-A6F0-4FD43C8213FA}" type="datetimeFigureOut">
              <a:rPr lang="fr-FR" smtClean="0"/>
              <a:pPr/>
              <a:t>25/03/2020</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83F76FF8-D6F8-486A-BF86-0441F052A5B8}" type="slidenum">
              <a:rPr lang="fr-FR" smtClean="0"/>
              <a:pPr/>
              <a:t>‹N°›</a:t>
            </a:fld>
            <a:endParaRPr lang="fr-FR" dirty="0"/>
          </a:p>
        </p:txBody>
      </p:sp>
    </p:spTree>
    <p:extLst>
      <p:ext uri="{BB962C8B-B14F-4D97-AF65-F5344CB8AC3E}">
        <p14:creationId xmlns:p14="http://schemas.microsoft.com/office/powerpoint/2010/main" val="3499304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27D2F965-0B49-4490-A6F0-4FD43C8213FA}" type="datetimeFigureOut">
              <a:rPr lang="fr-FR" smtClean="0"/>
              <a:pPr/>
              <a:t>25/03/2020</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83F76FF8-D6F8-486A-BF86-0441F052A5B8}" type="slidenum">
              <a:rPr lang="fr-FR" smtClean="0"/>
              <a:pPr/>
              <a:t>‹N°›</a:t>
            </a:fld>
            <a:endParaRPr lang="fr-FR" dirty="0"/>
          </a:p>
        </p:txBody>
      </p:sp>
    </p:spTree>
    <p:extLst>
      <p:ext uri="{BB962C8B-B14F-4D97-AF65-F5344CB8AC3E}">
        <p14:creationId xmlns:p14="http://schemas.microsoft.com/office/powerpoint/2010/main" val="1993127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D2F965-0B49-4490-A6F0-4FD43C8213FA}" type="datetimeFigureOut">
              <a:rPr lang="fr-FR" smtClean="0"/>
              <a:pPr/>
              <a:t>25/03/2020</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F76FF8-D6F8-486A-BF86-0441F052A5B8}" type="slidenum">
              <a:rPr lang="fr-FR" smtClean="0"/>
              <a:pPr/>
              <a:t>‹N°›</a:t>
            </a:fld>
            <a:endParaRPr lang="fr-FR" dirty="0"/>
          </a:p>
        </p:txBody>
      </p:sp>
    </p:spTree>
    <p:extLst>
      <p:ext uri="{BB962C8B-B14F-4D97-AF65-F5344CB8AC3E}">
        <p14:creationId xmlns:p14="http://schemas.microsoft.com/office/powerpoint/2010/main" val="481952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geoconfluences.ens-lyon.fr/informations-scientifiques/dossiers-regionaux/etats-unis-espaces-de-la-puissance-espaces-en-crises/articles-scientifiques/silicon-valley-territoire-productif-innovation"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geoconfluences.ens-lyon.fr/informations-scientifiques/dossiers-regionaux/etats-unis-espaces-de-la-puissance-espaces-en-crises/articles-scientifiques/silicon-valley-territoire-productif-innovation" TargetMode="Externa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geoconfluences.ens-lyon.fr/informations-scientifiques/dossiers-regionaux/etats-unis-espaces-de-la-puissance-espaces-en-crises/articles-scientifiques/silicon-valley-territoire-productif-innovation"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geoimage.cnes.fr/fr/californie-la-silicon-valley-un-pole-mondial-et-etasunien-de-linnovation"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geoconfluences.ens-lyon.fr/informations-scientifiques/dossiers-regionaux/etats-unis-espaces-de-la-puissance-espaces-en-crises/articles-scientifiques/silicon-valley-territoire-productif-innovation"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video" Target="file:////C:/Users/frank/Desktop/Documents/Nouveaux%20programmes%202019/Ressources%20premi&#232;re%20g&#233;ographie/Coolio_-_Gangstas_Paradise_feat_LV_Official_Music_Video.mp4" TargetMode="External"/><Relationship Id="rId6" Type="http://schemas.openxmlformats.org/officeDocument/2006/relationships/hyperlink" Target="https://www.youtube.com/watch?v=fPO76Jlnz6c" TargetMode="External"/><Relationship Id="rId5" Type="http://schemas.openxmlformats.org/officeDocument/2006/relationships/image" Target="../media/image9.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www.revue-urbanites.fr/chroniques-east-palo-alto-un-suburban-ghetto-au-coeur-de-la-silicon-valley-californi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0.emf"/><Relationship Id="rId5" Type="http://schemas.openxmlformats.org/officeDocument/2006/relationships/package" Target="../embeddings/Document_Microsoft_Word.docx"/><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11.emf"/><Relationship Id="rId5" Type="http://schemas.openxmlformats.org/officeDocument/2006/relationships/package" Target="../embeddings/Document_Microsoft_Word1.docx"/><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12.emf"/><Relationship Id="rId5" Type="http://schemas.openxmlformats.org/officeDocument/2006/relationships/package" Target="../embeddings/Document_Microsoft_Word2.docx"/><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13.emf"/><Relationship Id="rId5" Type="http://schemas.openxmlformats.org/officeDocument/2006/relationships/package" Target="../embeddings/Document_Microsoft_Word3.docx"/><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14.emf"/><Relationship Id="rId5" Type="http://schemas.openxmlformats.org/officeDocument/2006/relationships/package" Target="../embeddings/Document_Microsoft_Word4.docx"/><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espace-mondial-atlas.sciencespo.fr/fr/rubrique-strategies-des-acteurs-internationaux/carte-3C49-pays-emergents-2018.html" TargetMode="External"/><Relationship Id="rId4" Type="http://schemas.openxmlformats.org/officeDocument/2006/relationships/image" Target="../media/image15.jpe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16.emf"/><Relationship Id="rId5" Type="http://schemas.openxmlformats.org/officeDocument/2006/relationships/package" Target="../embeddings/Document_Microsoft_Word5.docx"/><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espace-mondial-atlas.sciencespo.fr/fr/rubrique-strategies-des-acteurs-internationaux/carte-3C25-les-2-000-premieres-firmes-multinationales-2008-2017.html" TargetMode="External"/><Relationship Id="rId4" Type="http://schemas.openxmlformats.org/officeDocument/2006/relationships/image" Target="../media/image17.jpe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espace-mondial-atlas.sciencespo.fr/fr/rubrique-strategies-des-acteurs-internationaux/carte-3C24-investissements-directs-etrangers-(ide)-entrants-2007-2016.html" TargetMode="External"/><Relationship Id="rId4" Type="http://schemas.openxmlformats.org/officeDocument/2006/relationships/image" Target="../media/image18.jpe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espace-mondial-atlas.sciencespo.fr/fr/rubrique-strategies-des-acteurs-internationaux/article-3A11-firmes-multinationales.html"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9.gif"/></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geoconfluences.ens-lyon.fr/informations-scientifiques/dossiers-regionaux/etats-unis-espaces-de-la-puissance-espaces-en-crises/articles-scientifiques/silicon-valley-territoire-productif-innovation"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geoconfluences.ens-lyon.fr/informations-scientifiques/dossiers-regionaux/etats-unis-espaces-de-la-puissance-espaces-en-crises/articles-scientifiques/silicon-valley-territoire-productif-innovation" TargetMode="Externa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geoconfluences.ens-lyon.fr/informations-scientifiques/dossiers-regionaux/etats-unis-espaces-de-la-puissance-espaces-en-crises/articles-scientifiques/silicon-valley-territoire-productif-innova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Rectangle 13"/>
          <p:cNvSpPr/>
          <p:nvPr/>
        </p:nvSpPr>
        <p:spPr>
          <a:xfrm>
            <a:off x="899592" y="1196752"/>
            <a:ext cx="7632848" cy="5262979"/>
          </a:xfrm>
          <a:prstGeom prst="rect">
            <a:avLst/>
          </a:prstGeom>
        </p:spPr>
        <p:txBody>
          <a:bodyPr wrap="square">
            <a:spAutoFit/>
          </a:bodyPr>
          <a:lstStyle/>
          <a:p>
            <a:pPr algn="ctr"/>
            <a:r>
              <a:rPr lang="fr-FR" sz="2400" b="1" dirty="0">
                <a:latin typeface="Arial" panose="020B0604020202020204" pitchFamily="34" charset="0"/>
                <a:cs typeface="Arial" panose="020B0604020202020204" pitchFamily="34" charset="0"/>
              </a:rPr>
              <a:t>Diapo d’introduction </a:t>
            </a:r>
          </a:p>
          <a:p>
            <a:pPr algn="ctr"/>
            <a:endParaRPr lang="fr-FR" sz="2400" b="1" dirty="0">
              <a:latin typeface="Arial" panose="020B0604020202020204" pitchFamily="34" charset="0"/>
              <a:cs typeface="Arial" panose="020B0604020202020204" pitchFamily="34" charset="0"/>
            </a:endParaRPr>
          </a:p>
          <a:p>
            <a:r>
              <a:rPr lang="fr-FR" altLang="fr-FR" dirty="0">
                <a:solidFill>
                  <a:srgbClr val="000000"/>
                </a:solidFill>
                <a:latin typeface="Arial" pitchFamily="34" charset="0"/>
                <a:cs typeface="Arial" pitchFamily="34" charset="0"/>
                <a:sym typeface="Arial" pitchFamily="34" charset="0"/>
              </a:rPr>
              <a:t>Niveau: première</a:t>
            </a:r>
          </a:p>
          <a:p>
            <a:endParaRPr lang="fr-FR" altLang="fr-FR" dirty="0">
              <a:solidFill>
                <a:srgbClr val="000000"/>
              </a:solidFill>
              <a:latin typeface="Arial" pitchFamily="34" charset="0"/>
              <a:cs typeface="Arial" pitchFamily="34" charset="0"/>
              <a:sym typeface="Arial" pitchFamily="34" charset="0"/>
            </a:endParaRPr>
          </a:p>
          <a:p>
            <a:pPr algn="ctr"/>
            <a:r>
              <a:rPr lang="fr-FR" altLang="fr-FR" dirty="0">
                <a:solidFill>
                  <a:srgbClr val="000000"/>
                </a:solidFill>
                <a:latin typeface="Arial" pitchFamily="34" charset="0"/>
                <a:cs typeface="Arial" pitchFamily="34" charset="0"/>
                <a:sym typeface="Arial" pitchFamily="34" charset="0"/>
              </a:rPr>
              <a:t>Thème: </a:t>
            </a:r>
            <a:r>
              <a:rPr lang="fr-FR" altLang="fr-FR" b="1" dirty="0">
                <a:solidFill>
                  <a:srgbClr val="1E01F1"/>
                </a:solidFill>
                <a:latin typeface="Arial" pitchFamily="34" charset="0"/>
                <a:cs typeface="Arial" pitchFamily="34" charset="0"/>
                <a:sym typeface="Arial" pitchFamily="34" charset="0"/>
              </a:rPr>
              <a:t>Une diversification des espaces et des acteurs de la production</a:t>
            </a:r>
          </a:p>
          <a:p>
            <a:pPr algn="ctr"/>
            <a:endParaRPr lang="fr-FR" altLang="fr-FR" dirty="0">
              <a:solidFill>
                <a:srgbClr val="000000"/>
              </a:solidFill>
              <a:latin typeface="Arial" pitchFamily="34" charset="0"/>
              <a:cs typeface="Arial" pitchFamily="34" charset="0"/>
              <a:sym typeface="Arial" pitchFamily="34" charset="0"/>
            </a:endParaRPr>
          </a:p>
          <a:p>
            <a:pPr algn="ctr"/>
            <a:r>
              <a:rPr lang="fr-FR" altLang="fr-FR" dirty="0">
                <a:solidFill>
                  <a:srgbClr val="000000"/>
                </a:solidFill>
                <a:latin typeface="Arial" pitchFamily="34" charset="0"/>
                <a:cs typeface="Arial" pitchFamily="34" charset="0"/>
                <a:sym typeface="Arial" pitchFamily="34" charset="0"/>
              </a:rPr>
              <a:t>Sous-thème: </a:t>
            </a:r>
            <a:r>
              <a:rPr lang="fr-FR" altLang="fr-FR" dirty="0">
                <a:solidFill>
                  <a:srgbClr val="1E01F1"/>
                </a:solidFill>
                <a:latin typeface="Arial" pitchFamily="34" charset="0"/>
                <a:cs typeface="Arial" pitchFamily="34" charset="0"/>
                <a:sym typeface="Arial" pitchFamily="34" charset="0"/>
              </a:rPr>
              <a:t>Les espaces de production dans le monde: une diversité croissante.</a:t>
            </a:r>
          </a:p>
          <a:p>
            <a:endParaRPr lang="fr-FR" altLang="fr-FR" dirty="0">
              <a:solidFill>
                <a:srgbClr val="000000"/>
              </a:solidFill>
              <a:latin typeface="Arial" pitchFamily="34" charset="0"/>
              <a:cs typeface="Arial" pitchFamily="34" charset="0"/>
              <a:sym typeface="Arial" pitchFamily="34" charset="0"/>
            </a:endParaRPr>
          </a:p>
          <a:p>
            <a:endParaRPr lang="fr-FR" altLang="fr-FR" dirty="0">
              <a:solidFill>
                <a:srgbClr val="000000"/>
              </a:solidFill>
              <a:latin typeface="Arial" pitchFamily="34" charset="0"/>
              <a:cs typeface="Arial" pitchFamily="34" charset="0"/>
              <a:sym typeface="Arial" pitchFamily="34" charset="0"/>
            </a:endParaRPr>
          </a:p>
          <a:p>
            <a:r>
              <a:rPr lang="fr-FR" altLang="fr-FR" dirty="0">
                <a:solidFill>
                  <a:srgbClr val="000000"/>
                </a:solidFill>
                <a:latin typeface="Arial" pitchFamily="34" charset="0"/>
                <a:cs typeface="Arial" pitchFamily="34" charset="0"/>
                <a:sym typeface="Arial" pitchFamily="34" charset="0"/>
              </a:rPr>
              <a:t>Auteur : Frank DELLION, Professeur au lycée Lurçat à Martigues</a:t>
            </a:r>
          </a:p>
          <a:p>
            <a:endParaRPr lang="fr-FR" altLang="fr-FR" dirty="0">
              <a:solidFill>
                <a:srgbClr val="000000"/>
              </a:solidFill>
              <a:latin typeface="Arial" pitchFamily="34" charset="0"/>
              <a:cs typeface="Arial" pitchFamily="34" charset="0"/>
              <a:sym typeface="Arial" pitchFamily="34" charset="0"/>
            </a:endParaRPr>
          </a:p>
          <a:p>
            <a:endParaRPr lang="fr-FR" altLang="fr-FR" dirty="0">
              <a:solidFill>
                <a:srgbClr val="000000"/>
              </a:solidFill>
              <a:latin typeface="Arial" pitchFamily="34" charset="0"/>
              <a:cs typeface="Arial" pitchFamily="34" charset="0"/>
              <a:sym typeface="Arial" pitchFamily="34" charset="0"/>
            </a:endParaRPr>
          </a:p>
          <a:p>
            <a:endParaRPr lang="fr-FR" altLang="fr-FR" dirty="0">
              <a:solidFill>
                <a:srgbClr val="000000"/>
              </a:solidFill>
              <a:latin typeface="Arial" pitchFamily="34" charset="0"/>
              <a:cs typeface="Arial" pitchFamily="34" charset="0"/>
              <a:sym typeface="Arial" pitchFamily="34" charset="0"/>
            </a:endParaRPr>
          </a:p>
          <a:p>
            <a:r>
              <a:rPr lang="fr-FR" altLang="fr-FR" dirty="0">
                <a:solidFill>
                  <a:srgbClr val="000000"/>
                </a:solidFill>
                <a:latin typeface="Arial" pitchFamily="34" charset="0"/>
                <a:cs typeface="Arial" pitchFamily="34" charset="0"/>
                <a:sym typeface="Arial" pitchFamily="34" charset="0"/>
              </a:rPr>
              <a:t>Mots clefs: Espace productif, entreprise multinationale, chaîne de la valeur ajoutée, flux, production, système productif.</a:t>
            </a:r>
          </a:p>
          <a:p>
            <a:endParaRPr lang="fr-FR" altLang="fr-FR" dirty="0">
              <a:solidFill>
                <a:srgbClr val="000000"/>
              </a:solidFill>
              <a:latin typeface="Arial" pitchFamily="34" charset="0"/>
              <a:cs typeface="Arial" pitchFamily="34" charset="0"/>
              <a:sym typeface="Arial" pitchFamily="34" charset="0"/>
            </a:endParaRPr>
          </a:p>
        </p:txBody>
      </p:sp>
    </p:spTree>
    <p:extLst>
      <p:ext uri="{BB962C8B-B14F-4D97-AF65-F5344CB8AC3E}">
        <p14:creationId xmlns:p14="http://schemas.microsoft.com/office/powerpoint/2010/main" val="1939140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Rectangle 13"/>
          <p:cNvSpPr/>
          <p:nvPr/>
        </p:nvSpPr>
        <p:spPr>
          <a:xfrm>
            <a:off x="467544" y="0"/>
            <a:ext cx="8676456" cy="6740307"/>
          </a:xfrm>
          <a:prstGeom prst="rect">
            <a:avLst/>
          </a:prstGeom>
          <a:solidFill>
            <a:schemeClr val="bg1"/>
          </a:solidFill>
        </p:spPr>
        <p:txBody>
          <a:bodyPr wrap="square">
            <a:spAutoFit/>
          </a:bodyPr>
          <a:lstStyle/>
          <a:p>
            <a:pPr algn="just"/>
            <a:r>
              <a:rPr lang="fr-FR" b="1" dirty="0"/>
              <a:t>Le rôle des activités militaires dans le développement de la </a:t>
            </a:r>
            <a:r>
              <a:rPr lang="fr-FR" b="1" dirty="0" err="1"/>
              <a:t>Silicon</a:t>
            </a:r>
            <a:r>
              <a:rPr lang="fr-FR" b="1" dirty="0"/>
              <a:t> </a:t>
            </a:r>
            <a:r>
              <a:rPr lang="fr-FR" b="1" dirty="0" err="1"/>
              <a:t>Valley</a:t>
            </a:r>
            <a:endParaRPr lang="fr-FR" b="1" dirty="0"/>
          </a:p>
          <a:p>
            <a:pPr algn="just"/>
            <a:r>
              <a:rPr lang="fr-FR" dirty="0"/>
              <a:t>Le centre de recherche J. S. Ames (ARC) de la NASA est fondé dès 1939 à </a:t>
            </a:r>
            <a:r>
              <a:rPr lang="fr-FR" dirty="0" err="1"/>
              <a:t>Mountain</a:t>
            </a:r>
            <a:r>
              <a:rPr lang="fr-FR" dirty="0"/>
              <a:t> </a:t>
            </a:r>
            <a:r>
              <a:rPr lang="fr-FR" dirty="0" err="1"/>
              <a:t>View</a:t>
            </a:r>
            <a:r>
              <a:rPr lang="fr-FR" dirty="0"/>
              <a:t> sur la base aéronavale W. A. </a:t>
            </a:r>
            <a:r>
              <a:rPr lang="fr-FR" dirty="0" err="1"/>
              <a:t>Moffett</a:t>
            </a:r>
            <a:r>
              <a:rPr lang="fr-FR" dirty="0"/>
              <a:t>. Il emploie aujourd’hui 2 300 chercheurs spécialisés dans les grands programmes des vols aérospatiaux (souffleries aérodynamiques…), l’imagerie, la robotique, la gestion du trafic aérien, les technologies de l’information (intelligence artificielle) et l’informatique embarquée. Dans ce cadre, la </a:t>
            </a:r>
            <a:r>
              <a:rPr lang="fr-FR" dirty="0" err="1"/>
              <a:t>NAS</a:t>
            </a:r>
            <a:r>
              <a:rPr lang="fr-FR" dirty="0"/>
              <a:t> (NASA Advanced </a:t>
            </a:r>
            <a:r>
              <a:rPr lang="fr-FR" dirty="0" err="1"/>
              <a:t>Supercomputing</a:t>
            </a:r>
            <a:r>
              <a:rPr lang="fr-FR" dirty="0"/>
              <a:t> Division, créée en 1982) dispose d’un potentiel gigantesque de calcul grâce à un parc de superordinateurs parmi les plus puissants au monde.</a:t>
            </a:r>
          </a:p>
          <a:p>
            <a:pPr algn="just"/>
            <a:r>
              <a:rPr lang="fr-FR" dirty="0"/>
              <a:t>Le grand essor de la </a:t>
            </a:r>
            <a:r>
              <a:rPr lang="fr-FR" dirty="0" err="1"/>
              <a:t>Silicon</a:t>
            </a:r>
            <a:r>
              <a:rPr lang="fr-FR" dirty="0"/>
              <a:t> </a:t>
            </a:r>
            <a:r>
              <a:rPr lang="fr-FR" dirty="0" err="1"/>
              <a:t>Valley</a:t>
            </a:r>
            <a:r>
              <a:rPr lang="fr-FR" dirty="0"/>
              <a:t> débute en fait dans les années 1950-1960 avec la guerre froide et l’explosion des budgets militaires du Pentagone qui dope l’économie locale et régionale. Ainsi, de 1960 à 2010, l’US Air Force dispose à Sunnyvale d’une base pour le contrôle des satellites militaires (Air Force Satellite Test Center). </a:t>
            </a:r>
            <a:r>
              <a:rPr lang="fr-FR" b="1" dirty="0"/>
              <a:t>Le nom de </a:t>
            </a:r>
            <a:r>
              <a:rPr lang="fr-FR" b="1" dirty="0" err="1"/>
              <a:t>Silicon</a:t>
            </a:r>
            <a:r>
              <a:rPr lang="fr-FR" b="1" dirty="0"/>
              <a:t> </a:t>
            </a:r>
            <a:r>
              <a:rPr lang="fr-FR" b="1" dirty="0" err="1"/>
              <a:t>Valley</a:t>
            </a:r>
            <a:r>
              <a:rPr lang="fr-FR" b="1" dirty="0"/>
              <a:t> – la vallée du silicone – est lui-même directement lié au développement des composants électroniques pour l’informatique (calculs balistiques et pour la force nucléaire) et l’électronique embarquée (systèmes d’armements, fusées, missiles…).</a:t>
            </a:r>
            <a:r>
              <a:rPr lang="fr-FR" dirty="0"/>
              <a:t> Rappelons aussi que l’internet n’aurait jamais vu le jour sans l’</a:t>
            </a:r>
            <a:r>
              <a:rPr lang="fr-FR" dirty="0" err="1"/>
              <a:t>ARPANET</a:t>
            </a:r>
            <a:r>
              <a:rPr lang="fr-FR" dirty="0"/>
              <a:t>, le premier réseau à transferts de paquets développé au tournant des années 1960-1970 par l’Advanced </a:t>
            </a:r>
            <a:r>
              <a:rPr lang="fr-FR" dirty="0" err="1"/>
              <a:t>Research</a:t>
            </a:r>
            <a:r>
              <a:rPr lang="fr-FR" dirty="0"/>
              <a:t> </a:t>
            </a:r>
            <a:r>
              <a:rPr lang="fr-FR" dirty="0" err="1"/>
              <a:t>Projects</a:t>
            </a:r>
            <a:r>
              <a:rPr lang="fr-FR" dirty="0"/>
              <a:t> </a:t>
            </a:r>
            <a:r>
              <a:rPr lang="fr-FR" dirty="0" err="1"/>
              <a:t>Agency</a:t>
            </a:r>
            <a:r>
              <a:rPr lang="fr-FR" dirty="0"/>
              <a:t> (</a:t>
            </a:r>
            <a:r>
              <a:rPr lang="fr-FR" dirty="0" err="1"/>
              <a:t>ARPA</a:t>
            </a:r>
            <a:r>
              <a:rPr lang="fr-FR" dirty="0"/>
              <a:t>), l’ancêtre de la </a:t>
            </a:r>
            <a:r>
              <a:rPr lang="fr-FR" dirty="0" err="1"/>
              <a:t>DARPA</a:t>
            </a:r>
            <a:r>
              <a:rPr lang="fr-FR" dirty="0"/>
              <a:t>, l’Agence innovation du Pentagone, créée justement en 1958 par le Président Eisenhower pour contrer l’URSS à la suite du lancement du Spoutnik.</a:t>
            </a:r>
          </a:p>
          <a:p>
            <a:pPr algn="just"/>
            <a:r>
              <a:rPr lang="fr-FR" dirty="0"/>
              <a:t>Laurent Carroué </a:t>
            </a:r>
            <a:r>
              <a:rPr lang="fr-FR" dirty="0">
                <a:hlinkClick r:id="rId4"/>
              </a:rPr>
              <a:t>http://geoconfluences.ens-lyon.fr/informations-scientifiques/dossiers-regionaux/etats-unis-espaces-de-la-puissance-espaces-en-crises/articles-scientifiques/silicon-valley-territoire-productif-innovation</a:t>
            </a:r>
            <a:endParaRPr lang="fr-FR" dirty="0"/>
          </a:p>
          <a:p>
            <a:pPr algn="just"/>
            <a:endParaRPr lang="fr-FR" dirty="0"/>
          </a:p>
        </p:txBody>
      </p:sp>
    </p:spTree>
    <p:extLst>
      <p:ext uri="{BB962C8B-B14F-4D97-AF65-F5344CB8AC3E}">
        <p14:creationId xmlns:p14="http://schemas.microsoft.com/office/powerpoint/2010/main" val="1475853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 name="Picture 2" descr="http://geoconfluences.ens-lyon.fr/images/articles/img-carroue-silicon-valley/demesure-sieges-gafam.png"/>
          <p:cNvPicPr>
            <a:picLocks noChangeAspect="1" noChangeArrowheads="1"/>
          </p:cNvPicPr>
          <p:nvPr/>
        </p:nvPicPr>
        <p:blipFill>
          <a:blip r:embed="rId4" cstate="print"/>
          <a:srcRect/>
          <a:stretch>
            <a:fillRect/>
          </a:stretch>
        </p:blipFill>
        <p:spPr bwMode="auto">
          <a:xfrm>
            <a:off x="683568" y="548680"/>
            <a:ext cx="7691479" cy="4614888"/>
          </a:xfrm>
          <a:prstGeom prst="rect">
            <a:avLst/>
          </a:prstGeom>
          <a:noFill/>
        </p:spPr>
      </p:pic>
      <p:sp>
        <p:nvSpPr>
          <p:cNvPr id="10" name="Rectangle 9"/>
          <p:cNvSpPr/>
          <p:nvPr/>
        </p:nvSpPr>
        <p:spPr>
          <a:xfrm>
            <a:off x="1187624" y="260648"/>
            <a:ext cx="4332725" cy="369332"/>
          </a:xfrm>
          <a:prstGeom prst="rect">
            <a:avLst/>
          </a:prstGeom>
        </p:spPr>
        <p:txBody>
          <a:bodyPr wrap="none">
            <a:spAutoFit/>
          </a:bodyPr>
          <a:lstStyle/>
          <a:p>
            <a:r>
              <a:rPr lang="fr-FR" b="1" dirty="0"/>
              <a:t>La démesure des sièges sociaux des </a:t>
            </a:r>
            <a:r>
              <a:rPr lang="fr-FR" b="1" dirty="0" err="1"/>
              <a:t>GAFAM</a:t>
            </a:r>
            <a:endParaRPr lang="fr-FR" b="1" dirty="0"/>
          </a:p>
        </p:txBody>
      </p:sp>
      <p:sp>
        <p:nvSpPr>
          <p:cNvPr id="14" name="ZoneTexte 13"/>
          <p:cNvSpPr txBox="1"/>
          <p:nvPr/>
        </p:nvSpPr>
        <p:spPr>
          <a:xfrm>
            <a:off x="755576" y="5229200"/>
            <a:ext cx="7632848" cy="2031325"/>
          </a:xfrm>
          <a:prstGeom prst="rect">
            <a:avLst/>
          </a:prstGeom>
          <a:solidFill>
            <a:schemeClr val="bg1"/>
          </a:solidFill>
        </p:spPr>
        <p:txBody>
          <a:bodyPr wrap="square" rtlCol="0">
            <a:spAutoFit/>
          </a:bodyPr>
          <a:lstStyle/>
          <a:p>
            <a:r>
              <a:rPr lang="fr-FR" dirty="0"/>
              <a:t>Fichier </a:t>
            </a:r>
            <a:r>
              <a:rPr lang="fr-FR" dirty="0" err="1"/>
              <a:t>KMZ</a:t>
            </a:r>
            <a:r>
              <a:rPr lang="fr-FR" dirty="0"/>
              <a:t> Apple Park, </a:t>
            </a:r>
            <a:r>
              <a:rPr lang="fr-FR" dirty="0" err="1"/>
              <a:t>Facebook</a:t>
            </a:r>
            <a:r>
              <a:rPr lang="fr-FR" dirty="0"/>
              <a:t>, </a:t>
            </a:r>
            <a:r>
              <a:rPr lang="fr-FR" dirty="0" err="1"/>
              <a:t>Googleplex</a:t>
            </a:r>
            <a:r>
              <a:rPr lang="fr-FR" dirty="0"/>
              <a:t>  </a:t>
            </a:r>
            <a:r>
              <a:rPr lang="fr-FR" dirty="0">
                <a:hlinkClick r:id="rId5"/>
              </a:rPr>
              <a:t>http://geoconfluences.ens-lyon.fr/informations-scientifiques/dossiers-regionaux/etats-unis-espaces-de-la-puissance-espaces-en-crises/articles-scientifiques/silicon-valley-territoire-productif-innovation</a:t>
            </a:r>
            <a:endParaRPr lang="fr-FR" dirty="0"/>
          </a:p>
          <a:p>
            <a:r>
              <a:rPr lang="fr-FR" dirty="0"/>
              <a:t> </a:t>
            </a:r>
          </a:p>
          <a:p>
            <a:endParaRPr lang="fr-FR" dirty="0"/>
          </a:p>
          <a:p>
            <a:endParaRPr lang="fr-FR" dirty="0"/>
          </a:p>
        </p:txBody>
      </p:sp>
    </p:spTree>
    <p:extLst>
      <p:ext uri="{BB962C8B-B14F-4D97-AF65-F5344CB8AC3E}">
        <p14:creationId xmlns:p14="http://schemas.microsoft.com/office/powerpoint/2010/main" val="1475853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Rectangle 9"/>
          <p:cNvSpPr/>
          <p:nvPr/>
        </p:nvSpPr>
        <p:spPr>
          <a:xfrm>
            <a:off x="467544" y="0"/>
            <a:ext cx="8676456" cy="6463308"/>
          </a:xfrm>
          <a:prstGeom prst="rect">
            <a:avLst/>
          </a:prstGeom>
          <a:solidFill>
            <a:schemeClr val="bg1"/>
          </a:solidFill>
        </p:spPr>
        <p:txBody>
          <a:bodyPr wrap="square">
            <a:spAutoFit/>
          </a:bodyPr>
          <a:lstStyle/>
          <a:p>
            <a:r>
              <a:rPr lang="fr-FR" dirty="0"/>
              <a:t>Dans ce contexte, les firmes de la </a:t>
            </a:r>
            <a:r>
              <a:rPr lang="fr-FR" dirty="0" err="1"/>
              <a:t>Silicon</a:t>
            </a:r>
            <a:r>
              <a:rPr lang="fr-FR" dirty="0"/>
              <a:t> </a:t>
            </a:r>
            <a:r>
              <a:rPr lang="fr-FR" dirty="0" err="1"/>
              <a:t>Valley</a:t>
            </a:r>
            <a:r>
              <a:rPr lang="fr-FR" dirty="0"/>
              <a:t> sont largement intégrées dans la mondialisation comme l’illustre le poids de l’étranger dans leur chiffre d’affaires. Pour autant, au-delà de quelques exceptions comme Google ou </a:t>
            </a:r>
            <a:r>
              <a:rPr lang="fr-FR" dirty="0" err="1"/>
              <a:t>Flextronic</a:t>
            </a:r>
            <a:r>
              <a:rPr lang="fr-FR" dirty="0"/>
              <a:t>, qui est un grand sous-traitant, la localisation de leurs actifs – terme qui définit le patrimoine financier et non financier d’une firme – demeure encore largement ancrée dans leur base nationale et régionale. Apple localise encore 61 % de ses actifs aux États-Unis, 71 % pour Intel.</a:t>
            </a:r>
          </a:p>
          <a:p>
            <a:r>
              <a:rPr lang="fr-FR" dirty="0"/>
              <a:t>Ceci s’explique par le fait que l’insertion des hautes technologies étatsuniennes dans la mondialisation s’est traduite par une </a:t>
            </a:r>
            <a:r>
              <a:rPr lang="fr-FR" b="1" dirty="0"/>
              <a:t>externalisation progressive des productions concrètes manufacturières</a:t>
            </a:r>
            <a:r>
              <a:rPr lang="fr-FR" dirty="0"/>
              <a:t> en voie de banalisation (par exemple avec le recours d’Apple aux sous-traitants asiatiques comme </a:t>
            </a:r>
            <a:r>
              <a:rPr lang="fr-FR" dirty="0" err="1"/>
              <a:t>Foxconn</a:t>
            </a:r>
            <a:r>
              <a:rPr lang="fr-FR" dirty="0"/>
              <a:t>) au profit d’une spécialisation croissante dans les fonctions abstraites de la production d’un côté (conception, recherche, design, architecture des systèmes) et les fonctions de commandement et de gestion mondiale (sièges sociaux et administratifs) de l’autre. Cette </a:t>
            </a:r>
            <a:r>
              <a:rPr lang="fr-FR" b="1" dirty="0"/>
              <a:t>« nouvelle division internationale du travail », dans laquelle la </a:t>
            </a:r>
            <a:r>
              <a:rPr lang="fr-FR" b="1" dirty="0" err="1"/>
              <a:t>Silicon</a:t>
            </a:r>
            <a:r>
              <a:rPr lang="fr-FR" b="1" dirty="0"/>
              <a:t> </a:t>
            </a:r>
            <a:r>
              <a:rPr lang="fr-FR" b="1" dirty="0" err="1"/>
              <a:t>Valley</a:t>
            </a:r>
            <a:r>
              <a:rPr lang="fr-FR" b="1" dirty="0"/>
              <a:t> joua un rôle moteur comme laboratoire dès la décennie 1980</a:t>
            </a:r>
            <a:r>
              <a:rPr lang="fr-FR" dirty="0"/>
              <a:t>, a un effet géographique immédiat sur le territoire des États-Unis : il </a:t>
            </a:r>
            <a:r>
              <a:rPr lang="fr-FR" b="1" dirty="0"/>
              <a:t>contribue au net renforcement du processus de métropolisation</a:t>
            </a:r>
            <a:r>
              <a:rPr lang="fr-FR" dirty="0"/>
              <a:t> avec une concentration croissante des activités abstraites, de recherche et d’innovation sur le haut de la hiérarchie urbaine. Mondialisation et métropolisation sont dans ce cas précis les deux facettes d’une même médaille.</a:t>
            </a:r>
          </a:p>
          <a:p>
            <a:r>
              <a:rPr lang="fr-FR" dirty="0"/>
              <a:t>Laurent Carroué </a:t>
            </a:r>
            <a:r>
              <a:rPr lang="fr-FR" dirty="0">
                <a:hlinkClick r:id="rId4"/>
              </a:rPr>
              <a:t>http://geoconfluences.ens-lyon.fr/informations-scientifiques/dossiers-regionaux/etats-unis-espaces-de-la-puissance-espaces-en-crises/articles-scientifiques/silicon-valley-territoire-productif-innovation</a:t>
            </a:r>
            <a:endParaRPr lang="fr-FR" dirty="0"/>
          </a:p>
          <a:p>
            <a:endParaRPr lang="fr-FR" dirty="0"/>
          </a:p>
        </p:txBody>
      </p:sp>
    </p:spTree>
    <p:extLst>
      <p:ext uri="{BB962C8B-B14F-4D97-AF65-F5344CB8AC3E}">
        <p14:creationId xmlns:p14="http://schemas.microsoft.com/office/powerpoint/2010/main" val="1475853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Rectangle 9"/>
          <p:cNvSpPr/>
          <p:nvPr/>
        </p:nvSpPr>
        <p:spPr>
          <a:xfrm>
            <a:off x="611560" y="2967335"/>
            <a:ext cx="8352928" cy="923330"/>
          </a:xfrm>
          <a:prstGeom prst="rect">
            <a:avLst/>
          </a:prstGeom>
        </p:spPr>
        <p:txBody>
          <a:bodyPr wrap="square">
            <a:spAutoFit/>
          </a:bodyPr>
          <a:lstStyle/>
          <a:p>
            <a:r>
              <a:rPr lang="fr-FR" dirty="0">
                <a:hlinkClick r:id="rId4"/>
              </a:rPr>
              <a:t>https://geoimage.cnes.fr/fr/californie-la-silicon-valley-un-pole-mondial-et-etasunien-de-linnovation</a:t>
            </a:r>
            <a:endParaRPr lang="fr-FR" dirty="0"/>
          </a:p>
          <a:p>
            <a:endParaRPr lang="fr-FR" dirty="0"/>
          </a:p>
        </p:txBody>
      </p:sp>
      <p:sp>
        <p:nvSpPr>
          <p:cNvPr id="13" name="ZoneTexte 12"/>
          <p:cNvSpPr txBox="1"/>
          <p:nvPr/>
        </p:nvSpPr>
        <p:spPr>
          <a:xfrm>
            <a:off x="755576" y="1268760"/>
            <a:ext cx="7920880" cy="830997"/>
          </a:xfrm>
          <a:prstGeom prst="rect">
            <a:avLst/>
          </a:prstGeom>
          <a:noFill/>
        </p:spPr>
        <p:txBody>
          <a:bodyPr wrap="square" rtlCol="0">
            <a:spAutoFit/>
          </a:bodyPr>
          <a:lstStyle/>
          <a:p>
            <a:r>
              <a:rPr lang="fr-FR" sz="2400" dirty="0"/>
              <a:t>L’image satellitaire de la </a:t>
            </a:r>
            <a:r>
              <a:rPr lang="fr-FR" sz="2400" dirty="0" err="1"/>
              <a:t>Silicon</a:t>
            </a:r>
            <a:r>
              <a:rPr lang="fr-FR" sz="2400" dirty="0"/>
              <a:t> </a:t>
            </a:r>
            <a:r>
              <a:rPr lang="fr-FR" sz="2400" dirty="0" err="1"/>
              <a:t>Valley</a:t>
            </a:r>
            <a:r>
              <a:rPr lang="fr-FR" sz="2400" dirty="0"/>
              <a:t> sur le site du CNES </a:t>
            </a:r>
            <a:r>
              <a:rPr lang="fr-FR" sz="2400" i="1" dirty="0" err="1"/>
              <a:t>Geoimage</a:t>
            </a:r>
            <a:r>
              <a:rPr lang="fr-FR" sz="2400" i="1" dirty="0"/>
              <a:t>.</a:t>
            </a:r>
          </a:p>
        </p:txBody>
      </p:sp>
    </p:spTree>
    <p:extLst>
      <p:ext uri="{BB962C8B-B14F-4D97-AF65-F5344CB8AC3E}">
        <p14:creationId xmlns:p14="http://schemas.microsoft.com/office/powerpoint/2010/main" val="1475853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050" name="Picture 2" descr="http://geoconfluences.ens-lyon.fr/images/articles/img-carroue-silicon-valley/metropoles-innovantes-etats-unis.png"/>
          <p:cNvPicPr>
            <a:picLocks noChangeAspect="1" noChangeArrowheads="1"/>
          </p:cNvPicPr>
          <p:nvPr/>
        </p:nvPicPr>
        <p:blipFill>
          <a:blip r:embed="rId4" cstate="print"/>
          <a:srcRect/>
          <a:stretch>
            <a:fillRect/>
          </a:stretch>
        </p:blipFill>
        <p:spPr bwMode="auto">
          <a:xfrm>
            <a:off x="611560" y="980728"/>
            <a:ext cx="7320812" cy="4392488"/>
          </a:xfrm>
          <a:prstGeom prst="rect">
            <a:avLst/>
          </a:prstGeom>
          <a:noFill/>
        </p:spPr>
      </p:pic>
      <p:sp>
        <p:nvSpPr>
          <p:cNvPr id="15" name="Rectangle 14"/>
          <p:cNvSpPr/>
          <p:nvPr/>
        </p:nvSpPr>
        <p:spPr>
          <a:xfrm>
            <a:off x="611560" y="5373216"/>
            <a:ext cx="8532440" cy="923330"/>
          </a:xfrm>
          <a:prstGeom prst="rect">
            <a:avLst/>
          </a:prstGeom>
        </p:spPr>
        <p:txBody>
          <a:bodyPr wrap="square">
            <a:spAutoFit/>
          </a:bodyPr>
          <a:lstStyle/>
          <a:p>
            <a:r>
              <a:rPr lang="fr-FR" dirty="0">
                <a:hlinkClick r:id="rId5"/>
              </a:rPr>
              <a:t>http://geoconfluences.ens-lyon.fr/informations-scientifiques/dossiers-regionaux/etats-unis-espaces-de-la-puissance-espaces-en-crises/articles-scientifiques/silicon-valley-territoire-productif-innovation</a:t>
            </a:r>
            <a:endParaRPr lang="fr-FR" dirty="0"/>
          </a:p>
        </p:txBody>
      </p:sp>
      <p:sp>
        <p:nvSpPr>
          <p:cNvPr id="16" name="ZoneTexte 15"/>
          <p:cNvSpPr txBox="1"/>
          <p:nvPr/>
        </p:nvSpPr>
        <p:spPr>
          <a:xfrm>
            <a:off x="395536" y="188640"/>
            <a:ext cx="8568952" cy="461665"/>
          </a:xfrm>
          <a:prstGeom prst="rect">
            <a:avLst/>
          </a:prstGeom>
          <a:solidFill>
            <a:schemeClr val="bg1"/>
          </a:solidFill>
        </p:spPr>
        <p:txBody>
          <a:bodyPr wrap="square" rtlCol="0">
            <a:spAutoFit/>
          </a:bodyPr>
          <a:lstStyle/>
          <a:p>
            <a:r>
              <a:rPr lang="fr-FR" sz="2400" dirty="0"/>
              <a:t>La </a:t>
            </a:r>
            <a:r>
              <a:rPr lang="fr-FR" sz="2400" dirty="0" err="1"/>
              <a:t>Silicon</a:t>
            </a:r>
            <a:r>
              <a:rPr lang="fr-FR" sz="2400" dirty="0"/>
              <a:t> </a:t>
            </a:r>
            <a:r>
              <a:rPr lang="fr-FR" sz="2400" dirty="0" err="1"/>
              <a:t>Valley</a:t>
            </a:r>
            <a:r>
              <a:rPr lang="fr-FR" sz="2400" dirty="0"/>
              <a:t>, troisième place dans les métropoles innovantes</a:t>
            </a:r>
          </a:p>
        </p:txBody>
      </p:sp>
    </p:spTree>
    <p:extLst>
      <p:ext uri="{BB962C8B-B14F-4D97-AF65-F5344CB8AC3E}">
        <p14:creationId xmlns:p14="http://schemas.microsoft.com/office/powerpoint/2010/main" val="1475853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0" name="Coolio_-_Gangstas_Paradise_feat_LV_Official_Music_Video.mp4">
            <a:hlinkClick r:id="" action="ppaction://media"/>
          </p:cNvPr>
          <p:cNvPicPr>
            <a:picLocks noRot="1" noChangeAspect="1"/>
          </p:cNvPicPr>
          <p:nvPr>
            <a:videoFile r:link="rId1"/>
          </p:nvPr>
        </p:nvPicPr>
        <p:blipFill>
          <a:blip r:embed="rId5" cstate="print"/>
          <a:stretch>
            <a:fillRect/>
          </a:stretch>
        </p:blipFill>
        <p:spPr>
          <a:xfrm>
            <a:off x="323529" y="188640"/>
            <a:ext cx="4512502" cy="3384376"/>
          </a:xfrm>
          <a:prstGeom prst="rect">
            <a:avLst/>
          </a:prstGeom>
        </p:spPr>
      </p:pic>
      <p:sp>
        <p:nvSpPr>
          <p:cNvPr id="14" name="Rectangle 13"/>
          <p:cNvSpPr/>
          <p:nvPr/>
        </p:nvSpPr>
        <p:spPr>
          <a:xfrm>
            <a:off x="0" y="3933056"/>
            <a:ext cx="8064896" cy="646331"/>
          </a:xfrm>
          <a:prstGeom prst="rect">
            <a:avLst/>
          </a:prstGeom>
        </p:spPr>
        <p:txBody>
          <a:bodyPr wrap="square">
            <a:spAutoFit/>
          </a:bodyPr>
          <a:lstStyle/>
          <a:p>
            <a:r>
              <a:rPr lang="fr-FR" dirty="0">
                <a:hlinkClick r:id="rId6"/>
              </a:rPr>
              <a:t>https://www.youtube.com/watch?v=fPO76Jlnz6c</a:t>
            </a:r>
            <a:endParaRPr lang="fr-FR" dirty="0"/>
          </a:p>
          <a:p>
            <a:endParaRPr lang="fr-FR" dirty="0"/>
          </a:p>
        </p:txBody>
      </p:sp>
      <p:sp>
        <p:nvSpPr>
          <p:cNvPr id="15" name="Rectangle 14"/>
          <p:cNvSpPr/>
          <p:nvPr/>
        </p:nvSpPr>
        <p:spPr>
          <a:xfrm>
            <a:off x="5364088" y="188640"/>
            <a:ext cx="3779912" cy="5755422"/>
          </a:xfrm>
          <a:prstGeom prst="rect">
            <a:avLst/>
          </a:prstGeom>
          <a:solidFill>
            <a:schemeClr val="bg1"/>
          </a:solidFill>
        </p:spPr>
        <p:txBody>
          <a:bodyPr wrap="square">
            <a:spAutoFit/>
          </a:bodyPr>
          <a:lstStyle/>
          <a:p>
            <a:pPr algn="just"/>
            <a:r>
              <a:rPr lang="fr-FR" sz="1600" dirty="0"/>
              <a:t>Tout le monde se souvient du tube de l’été 1995 « </a:t>
            </a:r>
            <a:r>
              <a:rPr lang="fr-FR" sz="1600" dirty="0" err="1"/>
              <a:t>Gangsta’s</a:t>
            </a:r>
            <a:r>
              <a:rPr lang="fr-FR" sz="1600" dirty="0"/>
              <a:t> </a:t>
            </a:r>
            <a:r>
              <a:rPr lang="fr-FR" sz="1600" dirty="0" err="1"/>
              <a:t>Paradise</a:t>
            </a:r>
            <a:r>
              <a:rPr lang="fr-FR" sz="1600" dirty="0"/>
              <a:t> » avec le refrain </a:t>
            </a:r>
            <a:r>
              <a:rPr lang="fr-FR" sz="1600" i="1" dirty="0"/>
              <a:t>« As I </a:t>
            </a:r>
            <a:r>
              <a:rPr lang="fr-FR" sz="1600" i="1" dirty="0" err="1"/>
              <a:t>walk</a:t>
            </a:r>
            <a:r>
              <a:rPr lang="fr-FR" sz="1600" i="1" dirty="0"/>
              <a:t> </a:t>
            </a:r>
            <a:r>
              <a:rPr lang="fr-FR" sz="1600" i="1" dirty="0" err="1"/>
              <a:t>through</a:t>
            </a:r>
            <a:r>
              <a:rPr lang="fr-FR" sz="1600" i="1" dirty="0"/>
              <a:t> the </a:t>
            </a:r>
            <a:r>
              <a:rPr lang="fr-FR" sz="1600" i="1" dirty="0" err="1"/>
              <a:t>Valley</a:t>
            </a:r>
            <a:r>
              <a:rPr lang="fr-FR" sz="1600" i="1" dirty="0"/>
              <a:t> of the </a:t>
            </a:r>
            <a:r>
              <a:rPr lang="fr-FR" sz="1600" i="1" dirty="0" err="1"/>
              <a:t>shadow</a:t>
            </a:r>
            <a:r>
              <a:rPr lang="fr-FR" sz="1600" i="1" dirty="0"/>
              <a:t> of the </a:t>
            </a:r>
            <a:r>
              <a:rPr lang="fr-FR" sz="1600" i="1" dirty="0" err="1"/>
              <a:t>death</a:t>
            </a:r>
            <a:r>
              <a:rPr lang="fr-FR" sz="1600" i="1" dirty="0"/>
              <a:t>/ I </a:t>
            </a:r>
            <a:r>
              <a:rPr lang="fr-FR" sz="1600" i="1" dirty="0" err="1"/>
              <a:t>take</a:t>
            </a:r>
            <a:r>
              <a:rPr lang="fr-FR" sz="1600" i="1" dirty="0"/>
              <a:t> a look </a:t>
            </a:r>
            <a:r>
              <a:rPr lang="fr-FR" sz="1600" i="1" dirty="0" err="1"/>
              <a:t>at</a:t>
            </a:r>
            <a:r>
              <a:rPr lang="fr-FR" sz="1600" i="1" dirty="0"/>
              <a:t> </a:t>
            </a:r>
            <a:r>
              <a:rPr lang="fr-FR" sz="1600" i="1" dirty="0" err="1"/>
              <a:t>my</a:t>
            </a:r>
            <a:r>
              <a:rPr lang="fr-FR" sz="1600" i="1" dirty="0"/>
              <a:t> life and </a:t>
            </a:r>
            <a:r>
              <a:rPr lang="fr-FR" sz="1600" i="1" dirty="0" err="1"/>
              <a:t>realize</a:t>
            </a:r>
            <a:r>
              <a:rPr lang="fr-FR" sz="1600" i="1" dirty="0"/>
              <a:t> </a:t>
            </a:r>
            <a:r>
              <a:rPr lang="fr-FR" sz="1600" i="1" dirty="0" err="1"/>
              <a:t>there’s</a:t>
            </a:r>
            <a:r>
              <a:rPr lang="fr-FR" sz="1600" i="1" dirty="0"/>
              <a:t> </a:t>
            </a:r>
            <a:r>
              <a:rPr lang="fr-FR" sz="1600" i="1" dirty="0" err="1"/>
              <a:t>nothin</a:t>
            </a:r>
            <a:r>
              <a:rPr lang="fr-FR" sz="1600" i="1" dirty="0"/>
              <a:t>’ </a:t>
            </a:r>
            <a:r>
              <a:rPr lang="fr-FR" sz="1600" i="1" dirty="0" err="1"/>
              <a:t>left</a:t>
            </a:r>
            <a:r>
              <a:rPr lang="fr-FR" sz="1600" i="1" dirty="0"/>
              <a:t>/ (…) On </a:t>
            </a:r>
            <a:r>
              <a:rPr lang="fr-FR" sz="1600" i="1" dirty="0" err="1"/>
              <a:t>my</a:t>
            </a:r>
            <a:r>
              <a:rPr lang="fr-FR" sz="1600" i="1" dirty="0"/>
              <a:t> </a:t>
            </a:r>
            <a:r>
              <a:rPr lang="fr-FR" sz="1600" i="1" dirty="0" err="1"/>
              <a:t>knees</a:t>
            </a:r>
            <a:r>
              <a:rPr lang="fr-FR" sz="1600" i="1" dirty="0"/>
              <a:t> in the night </a:t>
            </a:r>
            <a:r>
              <a:rPr lang="fr-FR" sz="1600" i="1" dirty="0" err="1"/>
              <a:t>saying</a:t>
            </a:r>
            <a:r>
              <a:rPr lang="fr-FR" sz="1600" i="1" dirty="0"/>
              <a:t> </a:t>
            </a:r>
            <a:r>
              <a:rPr lang="fr-FR" sz="1600" i="1" dirty="0" err="1"/>
              <a:t>prayers</a:t>
            </a:r>
            <a:r>
              <a:rPr lang="fr-FR" sz="1600" i="1" dirty="0"/>
              <a:t> in the </a:t>
            </a:r>
            <a:r>
              <a:rPr lang="fr-FR" sz="1600" i="1" dirty="0" err="1"/>
              <a:t>street</a:t>
            </a:r>
            <a:r>
              <a:rPr lang="fr-FR" sz="1600" i="1" dirty="0"/>
              <a:t> light ». </a:t>
            </a:r>
            <a:r>
              <a:rPr lang="fr-FR" sz="1600" dirty="0"/>
              <a:t>Le rappeur </a:t>
            </a:r>
            <a:r>
              <a:rPr lang="fr-FR" sz="1600" dirty="0" err="1"/>
              <a:t>Coolio</a:t>
            </a:r>
            <a:r>
              <a:rPr lang="fr-FR" sz="1600" dirty="0"/>
              <a:t> fait ici référence à son Compton natal, dans le sud du comté de Los Angeles, connu comme une ville violente et criminogène, mais on s’en souviendra comme la bande-son du film </a:t>
            </a:r>
            <a:r>
              <a:rPr lang="fr-FR" sz="1600" i="1" dirty="0"/>
              <a:t>Esprits Rebelles</a:t>
            </a:r>
            <a:r>
              <a:rPr lang="fr-FR" sz="1600" dirty="0"/>
              <a:t>, inspiré d’une histoire qui a lieu à East </a:t>
            </a:r>
            <a:r>
              <a:rPr lang="fr-FR" sz="1600" dirty="0" err="1"/>
              <a:t>Palo</a:t>
            </a:r>
            <a:r>
              <a:rPr lang="fr-FR" sz="1600" dirty="0"/>
              <a:t> Alto, une petite ville du sud de la Baie de San Francisco. Michelle Pfeiffer y joue une professeure remplaçante, ex-Marine. Veste en cuir et démonstrations de karaté en prime, elle s’engage à sauver les « rescapés du ghetto », lycéens d’East </a:t>
            </a:r>
            <a:r>
              <a:rPr lang="fr-FR" sz="1600" dirty="0" err="1"/>
              <a:t>Palo</a:t>
            </a:r>
            <a:r>
              <a:rPr lang="fr-FR" sz="1600" dirty="0"/>
              <a:t> Alto transportés quotidiennement en bus dans les années 1980 pour assister aux cours du lycée </a:t>
            </a:r>
            <a:r>
              <a:rPr lang="fr-FR" sz="1600" dirty="0" err="1"/>
              <a:t>Carlmont</a:t>
            </a:r>
            <a:r>
              <a:rPr lang="fr-FR" sz="1600" dirty="0"/>
              <a:t>, situé dans la paisible ville voisine de </a:t>
            </a:r>
            <a:r>
              <a:rPr lang="fr-FR" sz="1600" dirty="0" err="1"/>
              <a:t>Belmont</a:t>
            </a:r>
            <a:r>
              <a:rPr lang="fr-FR" sz="1600" dirty="0"/>
              <a:t>.</a:t>
            </a:r>
          </a:p>
        </p:txBody>
      </p:sp>
      <p:sp>
        <p:nvSpPr>
          <p:cNvPr id="16" name="Rectangle 15"/>
          <p:cNvSpPr/>
          <p:nvPr/>
        </p:nvSpPr>
        <p:spPr>
          <a:xfrm>
            <a:off x="251520" y="4581128"/>
            <a:ext cx="4572000" cy="1200329"/>
          </a:xfrm>
          <a:prstGeom prst="rect">
            <a:avLst/>
          </a:prstGeom>
        </p:spPr>
        <p:txBody>
          <a:bodyPr>
            <a:spAutoFit/>
          </a:bodyPr>
          <a:lstStyle/>
          <a:p>
            <a:r>
              <a:rPr lang="fr-FR" dirty="0" err="1"/>
              <a:t>Maaoui</a:t>
            </a:r>
            <a:r>
              <a:rPr lang="fr-FR" dirty="0"/>
              <a:t> Magda, East </a:t>
            </a:r>
            <a:r>
              <a:rPr lang="fr-FR" dirty="0" err="1"/>
              <a:t>Palo</a:t>
            </a:r>
            <a:r>
              <a:rPr lang="fr-FR" dirty="0"/>
              <a:t> Alto : un </a:t>
            </a:r>
            <a:r>
              <a:rPr lang="fr-FR" dirty="0" err="1"/>
              <a:t>suburban</a:t>
            </a:r>
            <a:r>
              <a:rPr lang="fr-FR" dirty="0"/>
              <a:t> ghetto au </a:t>
            </a:r>
            <a:r>
              <a:rPr lang="fr-FR" dirty="0" err="1"/>
              <a:t>coeur</a:t>
            </a:r>
            <a:r>
              <a:rPr lang="fr-FR" dirty="0"/>
              <a:t> de la </a:t>
            </a:r>
            <a:r>
              <a:rPr lang="fr-FR" dirty="0" err="1"/>
              <a:t>Silicon</a:t>
            </a:r>
            <a:r>
              <a:rPr lang="fr-FR" dirty="0"/>
              <a:t> </a:t>
            </a:r>
            <a:r>
              <a:rPr lang="fr-FR" dirty="0" err="1"/>
              <a:t>Valley</a:t>
            </a:r>
            <a:r>
              <a:rPr lang="fr-FR" dirty="0"/>
              <a:t> (Californie), Urbanité, mai 2015.</a:t>
            </a:r>
          </a:p>
          <a:p>
            <a:r>
              <a:rPr lang="fr-FR" dirty="0"/>
              <a:t> </a:t>
            </a:r>
          </a:p>
        </p:txBody>
      </p:sp>
    </p:spTree>
    <p:extLst>
      <p:ext uri="{BB962C8B-B14F-4D97-AF65-F5344CB8AC3E}">
        <p14:creationId xmlns:p14="http://schemas.microsoft.com/office/powerpoint/2010/main" val="14758534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0"/>
                                        </p:tgtEl>
                                      </p:cBhvr>
                                    </p:cmd>
                                  </p:childTnLst>
                                </p:cTn>
                              </p:par>
                            </p:childTnLst>
                          </p:cTn>
                        </p:par>
                      </p:childTnLst>
                    </p:cTn>
                  </p:par>
                </p:childTnLst>
              </p:cTn>
              <p:nextCondLst>
                <p:cond evt="onClick" delay="0">
                  <p:tgtEl>
                    <p:spTgt spid="10"/>
                  </p:tgtEl>
                </p:cond>
              </p:nextCondLst>
            </p:seq>
            <p:video>
              <p:cMediaNode>
                <p:cTn id="7" fill="hold" display="0">
                  <p:stCondLst>
                    <p:cond delay="indefinite"/>
                  </p:stCondLst>
                  <p:endCondLst>
                    <p:cond evt="onNext" delay="0">
                      <p:tgtEl>
                        <p:sldTgt/>
                      </p:tgtEl>
                    </p:cond>
                    <p:cond evt="onPrev" delay="0">
                      <p:tgtEl>
                        <p:sldTgt/>
                      </p:tgtEl>
                    </p:cond>
                  </p:endCondLst>
                </p:cTn>
                <p:tgtEl>
                  <p:spTgt spid="10"/>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Rectangle 9"/>
          <p:cNvSpPr/>
          <p:nvPr/>
        </p:nvSpPr>
        <p:spPr>
          <a:xfrm>
            <a:off x="899592" y="5229200"/>
            <a:ext cx="8064896" cy="923330"/>
          </a:xfrm>
          <a:prstGeom prst="rect">
            <a:avLst/>
          </a:prstGeom>
        </p:spPr>
        <p:txBody>
          <a:bodyPr wrap="square">
            <a:spAutoFit/>
          </a:bodyPr>
          <a:lstStyle/>
          <a:p>
            <a:r>
              <a:rPr lang="fr-FR" dirty="0">
                <a:hlinkClick r:id="rId4"/>
              </a:rPr>
              <a:t>http://www.revue-urbanites.fr/chroniques-east-palo-alto-un-suburban-ghetto-au-coeur-de-la-silicon-valley-californie/</a:t>
            </a:r>
            <a:endParaRPr lang="fr-FR" dirty="0"/>
          </a:p>
          <a:p>
            <a:endParaRPr lang="fr-FR" dirty="0"/>
          </a:p>
        </p:txBody>
      </p:sp>
      <p:sp>
        <p:nvSpPr>
          <p:cNvPr id="13" name="ZoneTexte 12"/>
          <p:cNvSpPr txBox="1"/>
          <p:nvPr/>
        </p:nvSpPr>
        <p:spPr>
          <a:xfrm>
            <a:off x="683568" y="1196752"/>
            <a:ext cx="7920880" cy="1384995"/>
          </a:xfrm>
          <a:prstGeom prst="rect">
            <a:avLst/>
          </a:prstGeom>
          <a:noFill/>
        </p:spPr>
        <p:txBody>
          <a:bodyPr wrap="square" rtlCol="0">
            <a:spAutoFit/>
          </a:bodyPr>
          <a:lstStyle/>
          <a:p>
            <a:r>
              <a:rPr lang="fr-FR" dirty="0"/>
              <a:t>Un extrait de l’article de </a:t>
            </a:r>
            <a:r>
              <a:rPr lang="fr-FR" dirty="0" err="1"/>
              <a:t>Maagda</a:t>
            </a:r>
            <a:r>
              <a:rPr lang="fr-FR" dirty="0"/>
              <a:t> </a:t>
            </a:r>
            <a:r>
              <a:rPr lang="fr-FR" dirty="0" err="1"/>
              <a:t>Maaoui</a:t>
            </a:r>
            <a:r>
              <a:rPr lang="fr-FR" dirty="0"/>
              <a:t> sur East </a:t>
            </a:r>
            <a:r>
              <a:rPr lang="fr-FR" dirty="0" err="1"/>
              <a:t>Palo</a:t>
            </a:r>
            <a:r>
              <a:rPr lang="fr-FR" dirty="0"/>
              <a:t> Alto au cœur de la </a:t>
            </a:r>
            <a:r>
              <a:rPr lang="fr-FR" dirty="0" err="1"/>
              <a:t>Silicon</a:t>
            </a:r>
            <a:r>
              <a:rPr lang="fr-FR" dirty="0"/>
              <a:t> </a:t>
            </a:r>
            <a:r>
              <a:rPr lang="fr-FR" dirty="0" err="1"/>
              <a:t>Valley</a:t>
            </a:r>
            <a:r>
              <a:rPr lang="fr-FR" dirty="0"/>
              <a:t>, Urbanité, mai 2015.</a:t>
            </a:r>
          </a:p>
          <a:p>
            <a:endParaRPr lang="fr-FR" sz="2400" dirty="0"/>
          </a:p>
          <a:p>
            <a:endParaRPr lang="fr-FR" sz="2400" dirty="0"/>
          </a:p>
        </p:txBody>
      </p:sp>
      <p:sp>
        <p:nvSpPr>
          <p:cNvPr id="14" name="Rectangle 13"/>
          <p:cNvSpPr/>
          <p:nvPr/>
        </p:nvSpPr>
        <p:spPr>
          <a:xfrm>
            <a:off x="611560" y="1916832"/>
            <a:ext cx="8208912" cy="2862322"/>
          </a:xfrm>
          <a:prstGeom prst="rect">
            <a:avLst/>
          </a:prstGeom>
        </p:spPr>
        <p:txBody>
          <a:bodyPr wrap="square">
            <a:spAutoFit/>
          </a:bodyPr>
          <a:lstStyle/>
          <a:p>
            <a:pPr algn="just"/>
            <a:r>
              <a:rPr lang="fr-FR" dirty="0"/>
              <a:t>« La </a:t>
            </a:r>
            <a:r>
              <a:rPr lang="fr-FR" dirty="0" err="1"/>
              <a:t>Silicon</a:t>
            </a:r>
            <a:r>
              <a:rPr lang="fr-FR" dirty="0"/>
              <a:t> </a:t>
            </a:r>
            <a:r>
              <a:rPr lang="fr-FR" dirty="0" err="1"/>
              <a:t>Valley</a:t>
            </a:r>
            <a:r>
              <a:rPr lang="fr-FR" dirty="0"/>
              <a:t> est généralement définie comme un vaste ensemble régional compétitif. Invoquons plutôt les expressions d’« îlots de richesse », ou d’« îlots de pauvreté », en tant que poches spécifiquement caractérisées par des différentiels extrêmes du point de vue démographique, économique et ethnique. Lorsqu’il définit les manifestations spatiales du ghetto comme un produit du racisme endémique et de la compétition immobilière, Loïc </a:t>
            </a:r>
            <a:r>
              <a:rPr lang="fr-FR" dirty="0" err="1"/>
              <a:t>Wacquant</a:t>
            </a:r>
            <a:r>
              <a:rPr lang="fr-FR" dirty="0"/>
              <a:t> fait référence à ses paysages spécifiques, ainsi qu’à ses limites </a:t>
            </a:r>
            <a:r>
              <a:rPr lang="fr-FR" dirty="0" err="1"/>
              <a:t>matérialisables</a:t>
            </a:r>
            <a:r>
              <a:rPr lang="fr-FR" dirty="0"/>
              <a:t>, la plupart étant en général des frontières ou des murs (</a:t>
            </a:r>
            <a:r>
              <a:rPr lang="fr-FR" dirty="0" err="1"/>
              <a:t>Wacquant</a:t>
            </a:r>
            <a:r>
              <a:rPr lang="fr-FR" dirty="0"/>
              <a:t>, 2005) : à East </a:t>
            </a:r>
            <a:r>
              <a:rPr lang="fr-FR" dirty="0" err="1"/>
              <a:t>Palo</a:t>
            </a:r>
            <a:r>
              <a:rPr lang="fr-FR" dirty="0"/>
              <a:t> Alto, la séparation peut largement être incarnée par la </a:t>
            </a:r>
            <a:r>
              <a:rPr lang="fr-FR" dirty="0" err="1"/>
              <a:t>Bayshore</a:t>
            </a:r>
            <a:r>
              <a:rPr lang="fr-FR" dirty="0"/>
              <a:t> </a:t>
            </a:r>
            <a:r>
              <a:rPr lang="fr-FR" dirty="0" err="1"/>
              <a:t>Freeway</a:t>
            </a:r>
            <a:r>
              <a:rPr lang="fr-FR" dirty="0"/>
              <a:t>, qui fonctionne comme une rupture physique entre la riche </a:t>
            </a:r>
            <a:r>
              <a:rPr lang="fr-FR" dirty="0" err="1"/>
              <a:t>Palo</a:t>
            </a:r>
            <a:r>
              <a:rPr lang="fr-FR" dirty="0"/>
              <a:t> Alto et son parent pauvre. »</a:t>
            </a:r>
          </a:p>
        </p:txBody>
      </p:sp>
    </p:spTree>
    <p:extLst>
      <p:ext uri="{BB962C8B-B14F-4D97-AF65-F5344CB8AC3E}">
        <p14:creationId xmlns:p14="http://schemas.microsoft.com/office/powerpoint/2010/main" val="1475853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ZoneTexte 9"/>
          <p:cNvSpPr txBox="1"/>
          <p:nvPr/>
        </p:nvSpPr>
        <p:spPr>
          <a:xfrm>
            <a:off x="611560" y="1196752"/>
            <a:ext cx="8208912" cy="2677656"/>
          </a:xfrm>
          <a:prstGeom prst="rect">
            <a:avLst/>
          </a:prstGeom>
          <a:noFill/>
        </p:spPr>
        <p:txBody>
          <a:bodyPr wrap="square" rtlCol="0">
            <a:spAutoFit/>
          </a:bodyPr>
          <a:lstStyle/>
          <a:p>
            <a:r>
              <a:rPr lang="fr-FR" sz="2400" dirty="0">
                <a:solidFill>
                  <a:srgbClr val="FF0000"/>
                </a:solidFill>
              </a:rPr>
              <a:t>Choix 1 : répondre à la consigne</a:t>
            </a:r>
          </a:p>
          <a:p>
            <a:r>
              <a:rPr lang="fr-FR" sz="2400" dirty="0">
                <a:solidFill>
                  <a:srgbClr val="FF0000"/>
                </a:solidFill>
              </a:rPr>
              <a:t>A l’aide des documents vos montrerez le rôle et les limites de la </a:t>
            </a:r>
            <a:r>
              <a:rPr lang="fr-FR" sz="2400" dirty="0" err="1">
                <a:solidFill>
                  <a:srgbClr val="FF0000"/>
                </a:solidFill>
              </a:rPr>
              <a:t>Silicon</a:t>
            </a:r>
            <a:r>
              <a:rPr lang="fr-FR" sz="2400" dirty="0">
                <a:solidFill>
                  <a:srgbClr val="FF0000"/>
                </a:solidFill>
              </a:rPr>
              <a:t> </a:t>
            </a:r>
            <a:r>
              <a:rPr lang="fr-FR" sz="2400" dirty="0" err="1">
                <a:solidFill>
                  <a:srgbClr val="FF0000"/>
                </a:solidFill>
              </a:rPr>
              <a:t>Valley</a:t>
            </a:r>
            <a:r>
              <a:rPr lang="fr-FR" sz="2400" dirty="0">
                <a:solidFill>
                  <a:srgbClr val="FF0000"/>
                </a:solidFill>
              </a:rPr>
              <a:t> dans la mondialisation. </a:t>
            </a:r>
          </a:p>
          <a:p>
            <a:endParaRPr lang="fr-FR" sz="2400" dirty="0">
              <a:solidFill>
                <a:srgbClr val="FF0000"/>
              </a:solidFill>
            </a:endParaRPr>
          </a:p>
          <a:p>
            <a:r>
              <a:rPr lang="fr-FR" sz="2400" dirty="0">
                <a:solidFill>
                  <a:srgbClr val="FF0000"/>
                </a:solidFill>
              </a:rPr>
              <a:t>Choix 2 : répondre à la consigne avec l’aide d’un tableau.</a:t>
            </a:r>
          </a:p>
          <a:p>
            <a:endParaRPr lang="fr-FR" sz="2400" dirty="0">
              <a:solidFill>
                <a:srgbClr val="FF0000"/>
              </a:solidFill>
            </a:endParaRPr>
          </a:p>
          <a:p>
            <a:endParaRPr lang="fr-FR" sz="2400" dirty="0">
              <a:solidFill>
                <a:srgbClr val="FF0000"/>
              </a:solidFill>
            </a:endParaRPr>
          </a:p>
        </p:txBody>
      </p:sp>
      <p:graphicFrame>
        <p:nvGraphicFramePr>
          <p:cNvPr id="13" name="Tableau 12"/>
          <p:cNvGraphicFramePr>
            <a:graphicFrameLocks noGrp="1"/>
          </p:cNvGraphicFramePr>
          <p:nvPr/>
        </p:nvGraphicFramePr>
        <p:xfrm>
          <a:off x="1187624" y="3429000"/>
          <a:ext cx="6096000" cy="26670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endParaRPr lang="fr-FR" dirty="0"/>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10000"/>
                  </a:ext>
                </a:extLst>
              </a:tr>
              <a:tr h="370840">
                <a:tc>
                  <a:txBody>
                    <a:bodyPr/>
                    <a:lstStyle/>
                    <a:p>
                      <a:r>
                        <a:rPr lang="fr-FR" dirty="0"/>
                        <a:t>Localisation</a:t>
                      </a: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10001"/>
                  </a:ext>
                </a:extLst>
              </a:tr>
              <a:tr h="370840">
                <a:tc>
                  <a:txBody>
                    <a:bodyPr/>
                    <a:lstStyle/>
                    <a:p>
                      <a:r>
                        <a:rPr lang="fr-FR" dirty="0"/>
                        <a:t>Les facteurs de réussite</a:t>
                      </a: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10002"/>
                  </a:ext>
                </a:extLst>
              </a:tr>
              <a:tr h="370840">
                <a:tc>
                  <a:txBody>
                    <a:bodyPr/>
                    <a:lstStyle/>
                    <a:p>
                      <a:r>
                        <a:rPr lang="fr-FR" dirty="0"/>
                        <a:t>Les entreprises</a:t>
                      </a: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10003"/>
                  </a:ext>
                </a:extLst>
              </a:tr>
              <a:tr h="370840">
                <a:tc>
                  <a:txBody>
                    <a:bodyPr/>
                    <a:lstStyle/>
                    <a:p>
                      <a:r>
                        <a:rPr lang="fr-FR" dirty="0" err="1"/>
                        <a:t>Gentrification</a:t>
                      </a:r>
                      <a:r>
                        <a:rPr lang="fr-FR" dirty="0"/>
                        <a:t> et disparités socio-spatiales</a:t>
                      </a:r>
                    </a:p>
                  </a:txBody>
                  <a:tcPr/>
                </a:tc>
                <a:tc>
                  <a:txBody>
                    <a:bodyPr/>
                    <a:lstStyle/>
                    <a:p>
                      <a:endParaRPr lang="fr-FR"/>
                    </a:p>
                  </a:txBody>
                  <a:tcPr/>
                </a:tc>
                <a:tc>
                  <a:txBody>
                    <a:bodyPr/>
                    <a:lstStyle/>
                    <a:p>
                      <a:endParaRPr lang="fr-FR"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475853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ZoneTexte 9"/>
          <p:cNvSpPr txBox="1"/>
          <p:nvPr/>
        </p:nvSpPr>
        <p:spPr>
          <a:xfrm>
            <a:off x="539552" y="0"/>
            <a:ext cx="7560840" cy="830997"/>
          </a:xfrm>
          <a:prstGeom prst="rect">
            <a:avLst/>
          </a:prstGeom>
          <a:noFill/>
        </p:spPr>
        <p:txBody>
          <a:bodyPr wrap="square" rtlCol="0">
            <a:spAutoFit/>
          </a:bodyPr>
          <a:lstStyle/>
          <a:p>
            <a:r>
              <a:rPr lang="fr-FR" sz="2400" dirty="0">
                <a:solidFill>
                  <a:schemeClr val="accent1">
                    <a:lumMod val="60000"/>
                    <a:lumOff val="40000"/>
                  </a:schemeClr>
                </a:solidFill>
              </a:rPr>
              <a:t>Logiques et dynamiques des principaux espaces de production: </a:t>
            </a:r>
            <a:r>
              <a:rPr lang="fr-FR" sz="2400" dirty="0">
                <a:solidFill>
                  <a:srgbClr val="FF0000"/>
                </a:solidFill>
              </a:rPr>
              <a:t>(3h30)</a:t>
            </a:r>
            <a:endParaRPr lang="fr-FR" sz="2400" dirty="0">
              <a:solidFill>
                <a:schemeClr val="accent1">
                  <a:lumMod val="60000"/>
                  <a:lumOff val="40000"/>
                </a:schemeClr>
              </a:solidFill>
            </a:endParaRPr>
          </a:p>
        </p:txBody>
      </p:sp>
      <p:sp>
        <p:nvSpPr>
          <p:cNvPr id="14" name="ZoneTexte 13"/>
          <p:cNvSpPr txBox="1"/>
          <p:nvPr/>
        </p:nvSpPr>
        <p:spPr>
          <a:xfrm>
            <a:off x="755576" y="1124744"/>
            <a:ext cx="7488832" cy="3508653"/>
          </a:xfrm>
          <a:prstGeom prst="rect">
            <a:avLst/>
          </a:prstGeom>
          <a:noFill/>
        </p:spPr>
        <p:txBody>
          <a:bodyPr wrap="square" rtlCol="0">
            <a:spAutoFit/>
          </a:bodyPr>
          <a:lstStyle/>
          <a:p>
            <a:r>
              <a:rPr lang="fr-FR" sz="2400" dirty="0"/>
              <a:t>Un problème de définition</a:t>
            </a:r>
            <a:r>
              <a:rPr lang="fr-FR" dirty="0"/>
              <a:t>:</a:t>
            </a:r>
            <a:r>
              <a:rPr lang="fr-FR" sz="2400" dirty="0"/>
              <a:t> lisez et comparez les différentes définitions de la mondialisation. Interrogez vous sur leur sens. </a:t>
            </a:r>
            <a:r>
              <a:rPr lang="fr-FR" sz="2400" dirty="0">
                <a:solidFill>
                  <a:srgbClr val="FF0000"/>
                </a:solidFill>
              </a:rPr>
              <a:t>(30 mn)</a:t>
            </a:r>
            <a:endParaRPr lang="fr-FR" sz="2400" dirty="0"/>
          </a:p>
          <a:p>
            <a:r>
              <a:rPr lang="fr-FR" sz="2400" dirty="0">
                <a:solidFill>
                  <a:srgbClr val="FF0000"/>
                </a:solidFill>
              </a:rPr>
              <a:t>Proposition 1: Quel est pour vous la plus pertinente?</a:t>
            </a:r>
          </a:p>
          <a:p>
            <a:r>
              <a:rPr lang="fr-FR" sz="2400" dirty="0">
                <a:solidFill>
                  <a:srgbClr val="FF0000"/>
                </a:solidFill>
              </a:rPr>
              <a:t>Proposition 2: Proposez votre définition de la mondialisation en prenant les éléments des définitions qui vous semblent les plus pertinents. </a:t>
            </a:r>
          </a:p>
          <a:p>
            <a:endParaRPr lang="fr-FR" dirty="0"/>
          </a:p>
          <a:p>
            <a:endParaRPr lang="fr-FR" dirty="0"/>
          </a:p>
          <a:p>
            <a:endParaRPr lang="fr-FR" dirty="0"/>
          </a:p>
        </p:txBody>
      </p:sp>
      <p:sp>
        <p:nvSpPr>
          <p:cNvPr id="15" name="Rectangle 14"/>
          <p:cNvSpPr/>
          <p:nvPr/>
        </p:nvSpPr>
        <p:spPr>
          <a:xfrm>
            <a:off x="755576" y="4437112"/>
            <a:ext cx="7920880" cy="923330"/>
          </a:xfrm>
          <a:prstGeom prst="rect">
            <a:avLst/>
          </a:prstGeom>
        </p:spPr>
        <p:txBody>
          <a:bodyPr wrap="square">
            <a:spAutoFit/>
          </a:bodyPr>
          <a:lstStyle/>
          <a:p>
            <a:pPr algn="just"/>
            <a:r>
              <a:rPr lang="fr-FR" dirty="0"/>
              <a:t>« La mondialisation désigne le processus de mise en relation et en interdépendance des territoires au sein d'échanges à l'échelle de la planète. Elle est le résultat de  l'expansion du capitalisme libéral à l'échelle planétaire. »</a:t>
            </a:r>
          </a:p>
        </p:txBody>
      </p:sp>
    </p:spTree>
    <p:extLst>
      <p:ext uri="{BB962C8B-B14F-4D97-AF65-F5344CB8AC3E}">
        <p14:creationId xmlns:p14="http://schemas.microsoft.com/office/powerpoint/2010/main" val="1475853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49" name="Rectangle 1"/>
          <p:cNvSpPr>
            <a:spLocks noChangeArrowheads="1"/>
          </p:cNvSpPr>
          <p:nvPr/>
        </p:nvSpPr>
        <p:spPr bwMode="auto">
          <a:xfrm>
            <a:off x="611560" y="764704"/>
            <a:ext cx="8136904"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a:ln>
                  <a:noFill/>
                </a:ln>
                <a:solidFill>
                  <a:schemeClr val="tx1"/>
                </a:solidFill>
                <a:effectLst/>
                <a:latin typeface="Calibri"/>
                <a:ea typeface="Calibri" pitchFamily="34" charset="0"/>
                <a:cs typeface="Times New Roman" pitchFamily="18" charset="0"/>
              </a:rPr>
              <a:t>« </a:t>
            </a:r>
            <a:r>
              <a:rPr kumimoji="0" lang="fr-F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Apparu aux </a:t>
            </a:r>
            <a:r>
              <a:rPr kumimoji="0" lang="fr-FR" b="0" i="0" u="none" strike="noStrike" cap="none" normalizeH="0" baseline="0" dirty="0" err="1">
                <a:ln>
                  <a:noFill/>
                </a:ln>
                <a:solidFill>
                  <a:schemeClr val="tx1"/>
                </a:solidFill>
                <a:effectLst/>
                <a:latin typeface="Calibri"/>
                <a:ea typeface="Calibri" pitchFamily="34" charset="0"/>
                <a:cs typeface="Times New Roman" pitchFamily="18" charset="0"/>
              </a:rPr>
              <a:t>É</a:t>
            </a:r>
            <a:r>
              <a:rPr kumimoji="0" lang="fr-FR"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tats-unis</a:t>
            </a:r>
            <a:r>
              <a:rPr kumimoji="0" lang="fr-F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au d</a:t>
            </a:r>
            <a:r>
              <a:rPr kumimoji="0" lang="fr-FR" b="0" i="0" u="none" strike="noStrike" cap="none" normalizeH="0" baseline="0" dirty="0">
                <a:ln>
                  <a:noFill/>
                </a:ln>
                <a:solidFill>
                  <a:schemeClr val="tx1"/>
                </a:solidFill>
                <a:effectLst/>
                <a:latin typeface="Calibri"/>
                <a:ea typeface="Calibri" pitchFamily="34" charset="0"/>
                <a:cs typeface="Times New Roman" pitchFamily="18" charset="0"/>
              </a:rPr>
              <a:t>é</a:t>
            </a:r>
            <a:r>
              <a:rPr kumimoji="0" lang="fr-F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but des ann</a:t>
            </a:r>
            <a:r>
              <a:rPr kumimoji="0" lang="fr-FR" b="0" i="0" u="none" strike="noStrike" cap="none" normalizeH="0" baseline="0" dirty="0">
                <a:ln>
                  <a:noFill/>
                </a:ln>
                <a:solidFill>
                  <a:schemeClr val="tx1"/>
                </a:solidFill>
                <a:effectLst/>
                <a:latin typeface="Calibri"/>
                <a:ea typeface="Calibri" pitchFamily="34" charset="0"/>
                <a:cs typeface="Times New Roman" pitchFamily="18" charset="0"/>
              </a:rPr>
              <a:t>é</a:t>
            </a:r>
            <a:r>
              <a:rPr kumimoji="0" lang="fr-F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es 1980, le terme de </a:t>
            </a:r>
            <a:r>
              <a:rPr kumimoji="0" lang="fr-FR" b="0" i="0" u="none" strike="noStrike" cap="none" normalizeH="0" baseline="0" dirty="0">
                <a:ln>
                  <a:noFill/>
                </a:ln>
                <a:solidFill>
                  <a:schemeClr val="tx1"/>
                </a:solidFill>
                <a:effectLst/>
                <a:latin typeface="Calibri"/>
                <a:ea typeface="Calibri" pitchFamily="34" charset="0"/>
                <a:cs typeface="Times New Roman" pitchFamily="18" charset="0"/>
              </a:rPr>
              <a:t>« </a:t>
            </a:r>
            <a:r>
              <a:rPr kumimoji="0" lang="fr-FR"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globalization</a:t>
            </a:r>
            <a:r>
              <a:rPr kumimoji="0" lang="fr-FR" b="0" i="0" u="none" strike="noStrike" cap="none" normalizeH="0" baseline="0" dirty="0">
                <a:ln>
                  <a:noFill/>
                </a:ln>
                <a:solidFill>
                  <a:schemeClr val="tx1"/>
                </a:solidFill>
                <a:effectLst/>
                <a:latin typeface="Calibri"/>
                <a:ea typeface="Calibri" pitchFamily="34" charset="0"/>
                <a:cs typeface="Times New Roman" pitchFamily="18" charset="0"/>
              </a:rPr>
              <a:t> »</a:t>
            </a:r>
            <a:r>
              <a:rPr kumimoji="0" lang="fr-F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traduit en Fran</a:t>
            </a:r>
            <a:r>
              <a:rPr kumimoji="0" lang="fr-FR" b="0" i="0" u="none" strike="noStrike" cap="none" normalizeH="0" baseline="0" dirty="0">
                <a:ln>
                  <a:noFill/>
                </a:ln>
                <a:solidFill>
                  <a:schemeClr val="tx1"/>
                </a:solidFill>
                <a:effectLst/>
                <a:latin typeface="Calibri"/>
                <a:ea typeface="Calibri" pitchFamily="34" charset="0"/>
                <a:cs typeface="Times New Roman" pitchFamily="18" charset="0"/>
              </a:rPr>
              <a:t>ç</a:t>
            </a:r>
            <a:r>
              <a:rPr kumimoji="0" lang="fr-F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ais par </a:t>
            </a:r>
            <a:r>
              <a:rPr kumimoji="0" lang="fr-FR" b="0" i="0" u="none" strike="noStrike" cap="none" normalizeH="0" baseline="0" dirty="0">
                <a:ln>
                  <a:noFill/>
                </a:ln>
                <a:solidFill>
                  <a:schemeClr val="tx1"/>
                </a:solidFill>
                <a:effectLst/>
                <a:latin typeface="Calibri"/>
                <a:ea typeface="Calibri" pitchFamily="34" charset="0"/>
                <a:cs typeface="Times New Roman" pitchFamily="18" charset="0"/>
              </a:rPr>
              <a:t>« </a:t>
            </a:r>
            <a:r>
              <a:rPr kumimoji="0" lang="fr-F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mondialisation</a:t>
            </a:r>
            <a:r>
              <a:rPr kumimoji="0" lang="fr-FR" b="0" i="0" u="none" strike="noStrike" cap="none" normalizeH="0" baseline="0" dirty="0">
                <a:ln>
                  <a:noFill/>
                </a:ln>
                <a:solidFill>
                  <a:schemeClr val="tx1"/>
                </a:solidFill>
                <a:effectLst/>
                <a:latin typeface="Calibri"/>
                <a:ea typeface="Calibri" pitchFamily="34" charset="0"/>
                <a:cs typeface="Times New Roman" pitchFamily="18" charset="0"/>
              </a:rPr>
              <a:t> »</a:t>
            </a:r>
            <a:r>
              <a:rPr kumimoji="0" lang="fr-F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signifiait alors la mondialisation des march</a:t>
            </a:r>
            <a:r>
              <a:rPr kumimoji="0" lang="fr-FR" b="0" i="0" u="none" strike="noStrike" cap="none" normalizeH="0" baseline="0" dirty="0">
                <a:ln>
                  <a:noFill/>
                </a:ln>
                <a:solidFill>
                  <a:schemeClr val="tx1"/>
                </a:solidFill>
                <a:effectLst/>
                <a:latin typeface="Calibri"/>
                <a:ea typeface="Calibri" pitchFamily="34" charset="0"/>
                <a:cs typeface="Times New Roman" pitchFamily="18" charset="0"/>
              </a:rPr>
              <a:t>é</a:t>
            </a:r>
            <a:r>
              <a:rPr kumimoji="0" lang="fr-F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s mettant en concurrence, sur l</a:t>
            </a:r>
            <a:r>
              <a:rPr kumimoji="0" lang="fr-FR" b="0" i="0" u="none" strike="noStrike" cap="none" normalizeH="0" baseline="0" dirty="0">
                <a:ln>
                  <a:noFill/>
                </a:ln>
                <a:solidFill>
                  <a:schemeClr val="tx1"/>
                </a:solidFill>
                <a:effectLst/>
                <a:latin typeface="Calibri"/>
                <a:ea typeface="Calibri" pitchFamily="34" charset="0"/>
                <a:cs typeface="Times New Roman" pitchFamily="18" charset="0"/>
              </a:rPr>
              <a:t>’</a:t>
            </a:r>
            <a:r>
              <a:rPr kumimoji="0" lang="fr-F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ensemble de la plan</a:t>
            </a:r>
            <a:r>
              <a:rPr kumimoji="0" lang="fr-FR" b="0" i="0" u="none" strike="noStrike" cap="none" normalizeH="0" baseline="0" dirty="0">
                <a:ln>
                  <a:noFill/>
                </a:ln>
                <a:solidFill>
                  <a:schemeClr val="tx1"/>
                </a:solidFill>
                <a:effectLst/>
                <a:latin typeface="Calibri"/>
                <a:ea typeface="Calibri" pitchFamily="34" charset="0"/>
                <a:cs typeface="Times New Roman" pitchFamily="18" charset="0"/>
              </a:rPr>
              <a:t>è</a:t>
            </a:r>
            <a:r>
              <a:rPr kumimoji="0" lang="fr-F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te, les acteurs </a:t>
            </a:r>
            <a:r>
              <a:rPr kumimoji="0" lang="fr-FR" b="0" i="0" u="none" strike="noStrike" cap="none" normalizeH="0" baseline="0" dirty="0">
                <a:ln>
                  <a:noFill/>
                </a:ln>
                <a:solidFill>
                  <a:schemeClr val="tx1"/>
                </a:solidFill>
                <a:effectLst/>
                <a:latin typeface="Calibri"/>
                <a:ea typeface="Calibri" pitchFamily="34" charset="0"/>
                <a:cs typeface="Times New Roman" pitchFamily="18" charset="0"/>
              </a:rPr>
              <a:t>é</a:t>
            </a:r>
            <a:r>
              <a:rPr kumimoji="0" lang="fr-F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conomiques et financiers nationaux ou multinationaux. Ce concept traduisait une ind</a:t>
            </a:r>
            <a:r>
              <a:rPr kumimoji="0" lang="fr-FR" b="0" i="0" u="none" strike="noStrike" cap="none" normalizeH="0" baseline="0" dirty="0">
                <a:ln>
                  <a:noFill/>
                </a:ln>
                <a:solidFill>
                  <a:schemeClr val="tx1"/>
                </a:solidFill>
                <a:effectLst/>
                <a:latin typeface="Calibri"/>
                <a:ea typeface="Calibri" pitchFamily="34" charset="0"/>
                <a:cs typeface="Times New Roman" pitchFamily="18" charset="0"/>
              </a:rPr>
              <a:t>é</a:t>
            </a:r>
            <a:r>
              <a:rPr kumimoji="0" lang="fr-F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niable lib</a:t>
            </a:r>
            <a:r>
              <a:rPr kumimoji="0" lang="fr-FR" b="0" i="0" u="none" strike="noStrike" cap="none" normalizeH="0" baseline="0" dirty="0">
                <a:ln>
                  <a:noFill/>
                </a:ln>
                <a:solidFill>
                  <a:schemeClr val="tx1"/>
                </a:solidFill>
                <a:effectLst/>
                <a:latin typeface="Calibri"/>
                <a:ea typeface="Calibri" pitchFamily="34" charset="0"/>
                <a:cs typeface="Times New Roman" pitchFamily="18" charset="0"/>
              </a:rPr>
              <a:t>é</a:t>
            </a:r>
            <a:r>
              <a:rPr kumimoji="0" lang="fr-F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ralisation des </a:t>
            </a:r>
            <a:r>
              <a:rPr kumimoji="0" lang="fr-FR" b="0" i="0" u="none" strike="noStrike" cap="none" normalizeH="0" baseline="0" dirty="0">
                <a:ln>
                  <a:noFill/>
                </a:ln>
                <a:solidFill>
                  <a:schemeClr val="tx1"/>
                </a:solidFill>
                <a:effectLst/>
                <a:latin typeface="Calibri"/>
                <a:ea typeface="Calibri" pitchFamily="34" charset="0"/>
                <a:cs typeface="Times New Roman" pitchFamily="18" charset="0"/>
              </a:rPr>
              <a:t>é</a:t>
            </a:r>
            <a:r>
              <a:rPr kumimoji="0" lang="fr-F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changes.</a:t>
            </a:r>
            <a:r>
              <a:rPr kumimoji="0" lang="fr-FR" b="0" i="0" u="none" strike="noStrike" cap="none" normalizeH="0" baseline="0" dirty="0">
                <a:ln>
                  <a:noFill/>
                </a:ln>
                <a:solidFill>
                  <a:schemeClr val="tx1"/>
                </a:solidFill>
                <a:effectLst/>
                <a:latin typeface="Calibri"/>
                <a:ea typeface="Calibri" pitchFamily="34" charset="0"/>
                <a:cs typeface="Times New Roman" pitchFamily="18" charset="0"/>
              </a:rPr>
              <a:t> »</a:t>
            </a:r>
            <a:endParaRPr kumimoji="0" lang="fr-FR"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Jean-Michel Gaillard, </a:t>
            </a:r>
            <a:r>
              <a:rPr kumimoji="0" lang="fr-FR"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Comment la plan</a:t>
            </a:r>
            <a:r>
              <a:rPr kumimoji="0" lang="fr-FR" b="0" i="1" u="none" strike="noStrike" cap="none" normalizeH="0" baseline="0" dirty="0">
                <a:ln>
                  <a:noFill/>
                </a:ln>
                <a:solidFill>
                  <a:schemeClr val="tx1"/>
                </a:solidFill>
                <a:effectLst/>
                <a:latin typeface="Calibri"/>
                <a:ea typeface="Calibri" pitchFamily="34" charset="0"/>
                <a:cs typeface="Times New Roman" pitchFamily="18" charset="0"/>
              </a:rPr>
              <a:t>è</a:t>
            </a:r>
            <a:r>
              <a:rPr kumimoji="0" lang="fr-FR"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te est devenue un village, </a:t>
            </a:r>
            <a:r>
              <a:rPr kumimoji="0" lang="fr-F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L</a:t>
            </a:r>
            <a:r>
              <a:rPr kumimoji="0" lang="fr-FR" b="0" i="0" u="none" strike="noStrike" cap="none" normalizeH="0" baseline="0" dirty="0">
                <a:ln>
                  <a:noFill/>
                </a:ln>
                <a:solidFill>
                  <a:schemeClr val="tx1"/>
                </a:solidFill>
                <a:effectLst/>
                <a:latin typeface="Calibri"/>
                <a:ea typeface="Calibri" pitchFamily="34" charset="0"/>
                <a:cs typeface="Times New Roman" pitchFamily="18" charset="0"/>
              </a:rPr>
              <a:t>’</a:t>
            </a:r>
            <a:r>
              <a:rPr kumimoji="0" lang="fr-F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Histoire, novembre 2002.</a:t>
            </a:r>
            <a:endParaRPr kumimoji="0" lang="fr-FR" b="0" i="0" u="none" strike="noStrike" cap="none" normalizeH="0" baseline="0" dirty="0">
              <a:ln>
                <a:noFill/>
              </a:ln>
              <a:solidFill>
                <a:schemeClr val="tx1"/>
              </a:solidFill>
              <a:effectLst/>
              <a:latin typeface="Arial" pitchFamily="34" charset="0"/>
              <a:cs typeface="Arial" pitchFamily="34" charset="0"/>
            </a:endParaRPr>
          </a:p>
        </p:txBody>
      </p:sp>
      <p:sp>
        <p:nvSpPr>
          <p:cNvPr id="2050" name="Rectangle 2"/>
          <p:cNvSpPr>
            <a:spLocks noChangeArrowheads="1"/>
          </p:cNvSpPr>
          <p:nvPr/>
        </p:nvSpPr>
        <p:spPr bwMode="auto">
          <a:xfrm>
            <a:off x="539552" y="2852936"/>
            <a:ext cx="8316416"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a:ln>
                  <a:noFill/>
                </a:ln>
                <a:solidFill>
                  <a:schemeClr val="tx1"/>
                </a:solidFill>
                <a:effectLst/>
                <a:latin typeface="Calibri"/>
                <a:ea typeface="Calibri" pitchFamily="34" charset="0"/>
                <a:cs typeface="Times New Roman" pitchFamily="18" charset="0"/>
              </a:rPr>
              <a:t>« </a:t>
            </a:r>
            <a:r>
              <a:rPr kumimoji="0" lang="fr-F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La langue fran</a:t>
            </a:r>
            <a:r>
              <a:rPr kumimoji="0" lang="fr-FR" b="0" i="0" u="none" strike="noStrike" cap="none" normalizeH="0" baseline="0" dirty="0">
                <a:ln>
                  <a:noFill/>
                </a:ln>
                <a:solidFill>
                  <a:schemeClr val="tx1"/>
                </a:solidFill>
                <a:effectLst/>
                <a:latin typeface="Calibri"/>
                <a:ea typeface="Calibri" pitchFamily="34" charset="0"/>
                <a:cs typeface="Times New Roman" pitchFamily="18" charset="0"/>
              </a:rPr>
              <a:t>ç</a:t>
            </a:r>
            <a:r>
              <a:rPr kumimoji="0" lang="fr-F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aise invite </a:t>
            </a:r>
            <a:r>
              <a:rPr kumimoji="0" lang="fr-FR" b="0" i="0" u="none" strike="noStrike" cap="none" normalizeH="0" baseline="0" dirty="0">
                <a:ln>
                  <a:noFill/>
                </a:ln>
                <a:solidFill>
                  <a:schemeClr val="tx1"/>
                </a:solidFill>
                <a:effectLst/>
                <a:latin typeface="Calibri"/>
                <a:ea typeface="Calibri" pitchFamily="34" charset="0"/>
                <a:cs typeface="Times New Roman" pitchFamily="18" charset="0"/>
              </a:rPr>
              <a:t>à</a:t>
            </a:r>
            <a:r>
              <a:rPr kumimoji="0" lang="fr-F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distinguer globalisation et mondialisation </a:t>
            </a:r>
            <a:r>
              <a:rPr kumimoji="0" lang="fr-FR" b="0" i="0" u="none" strike="noStrike" cap="none" normalizeH="0" baseline="0" dirty="0">
                <a:ln>
                  <a:noFill/>
                </a:ln>
                <a:solidFill>
                  <a:schemeClr val="tx1"/>
                </a:solidFill>
                <a:effectLst/>
                <a:latin typeface="Calibri"/>
                <a:ea typeface="Calibri" pitchFamily="34" charset="0"/>
                <a:cs typeface="Times New Roman" pitchFamily="18" charset="0"/>
              </a:rPr>
              <a:t>« </a:t>
            </a:r>
            <a:r>
              <a:rPr kumimoji="0" lang="fr-F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au sens premier du mot (ou monde s</a:t>
            </a:r>
            <a:r>
              <a:rPr kumimoji="0" lang="fr-FR" b="0" i="0" u="none" strike="noStrike" cap="none" normalizeH="0" baseline="0" dirty="0">
                <a:ln>
                  <a:noFill/>
                </a:ln>
                <a:solidFill>
                  <a:schemeClr val="tx1"/>
                </a:solidFill>
                <a:effectLst/>
                <a:latin typeface="Calibri"/>
                <a:ea typeface="Calibri" pitchFamily="34" charset="0"/>
                <a:cs typeface="Times New Roman" pitchFamily="18" charset="0"/>
              </a:rPr>
              <a:t>’</a:t>
            </a:r>
            <a:r>
              <a:rPr kumimoji="0" lang="fr-F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oppose </a:t>
            </a:r>
            <a:r>
              <a:rPr kumimoji="0" lang="fr-FR" b="0" i="0" u="none" strike="noStrike" cap="none" normalizeH="0" baseline="0" dirty="0">
                <a:ln>
                  <a:noFill/>
                </a:ln>
                <a:solidFill>
                  <a:schemeClr val="tx1"/>
                </a:solidFill>
                <a:effectLst/>
                <a:latin typeface="Calibri"/>
                <a:ea typeface="Calibri" pitchFamily="34" charset="0"/>
                <a:cs typeface="Times New Roman" pitchFamily="18" charset="0"/>
              </a:rPr>
              <a:t>à</a:t>
            </a:r>
            <a:r>
              <a:rPr kumimoji="0" lang="fr-F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immonde comme cosmos s</a:t>
            </a:r>
            <a:r>
              <a:rPr kumimoji="0" lang="fr-FR" b="0" i="0" u="none" strike="noStrike" cap="none" normalizeH="0" baseline="0" dirty="0">
                <a:ln>
                  <a:noFill/>
                </a:ln>
                <a:solidFill>
                  <a:schemeClr val="tx1"/>
                </a:solidFill>
                <a:effectLst/>
                <a:latin typeface="Calibri"/>
                <a:ea typeface="Calibri" pitchFamily="34" charset="0"/>
                <a:cs typeface="Times New Roman" pitchFamily="18" charset="0"/>
              </a:rPr>
              <a:t>’</a:t>
            </a:r>
            <a:r>
              <a:rPr kumimoji="0" lang="fr-F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oppose </a:t>
            </a:r>
            <a:r>
              <a:rPr kumimoji="0" lang="fr-FR" b="0" i="0" u="none" strike="noStrike" cap="none" normalizeH="0" baseline="0" dirty="0">
                <a:ln>
                  <a:noFill/>
                </a:ln>
                <a:solidFill>
                  <a:schemeClr val="tx1"/>
                </a:solidFill>
                <a:effectLst/>
                <a:latin typeface="Calibri"/>
                <a:ea typeface="Calibri" pitchFamily="34" charset="0"/>
                <a:cs typeface="Times New Roman" pitchFamily="18" charset="0"/>
              </a:rPr>
              <a:t>à</a:t>
            </a:r>
            <a:r>
              <a:rPr kumimoji="0" lang="fr-F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chaos), mondialiser consiste </a:t>
            </a:r>
            <a:r>
              <a:rPr kumimoji="0" lang="fr-FR" b="0" i="0" u="none" strike="noStrike" cap="none" normalizeH="0" baseline="0" dirty="0">
                <a:ln>
                  <a:noFill/>
                </a:ln>
                <a:solidFill>
                  <a:schemeClr val="tx1"/>
                </a:solidFill>
                <a:effectLst/>
                <a:latin typeface="Calibri"/>
                <a:ea typeface="Calibri" pitchFamily="34" charset="0"/>
                <a:cs typeface="Times New Roman" pitchFamily="18" charset="0"/>
              </a:rPr>
              <a:t>à</a:t>
            </a:r>
            <a:r>
              <a:rPr kumimoji="0" lang="fr-F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rendre humainement vivable un univers physique</a:t>
            </a:r>
            <a:r>
              <a:rPr kumimoji="0" lang="fr-FR" b="0" i="0" u="none" strike="noStrike" cap="none" normalizeH="0" baseline="0" dirty="0">
                <a:ln>
                  <a:noFill/>
                </a:ln>
                <a:solidFill>
                  <a:schemeClr val="tx1"/>
                </a:solidFill>
                <a:effectLst/>
                <a:latin typeface="Calibri"/>
                <a:ea typeface="Calibri" pitchFamily="34" charset="0"/>
                <a:cs typeface="Times New Roman" pitchFamily="18" charset="0"/>
              </a:rPr>
              <a:t> </a:t>
            </a:r>
            <a:r>
              <a:rPr kumimoji="0" lang="fr-F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fr-FR" b="0" i="0" u="none" strike="noStrike" cap="none" normalizeH="0" baseline="0" dirty="0">
                <a:ln>
                  <a:noFill/>
                </a:ln>
                <a:solidFill>
                  <a:schemeClr val="tx1"/>
                </a:solidFill>
                <a:effectLst/>
                <a:latin typeface="Calibri"/>
                <a:ea typeface="Calibri" pitchFamily="34" charset="0"/>
                <a:cs typeface="Times New Roman" pitchFamily="18" charset="0"/>
              </a:rPr>
              <a:t>à</a:t>
            </a:r>
            <a:r>
              <a:rPr kumimoji="0" lang="fr-F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faire de notre plan</a:t>
            </a:r>
            <a:r>
              <a:rPr kumimoji="0" lang="fr-FR" b="0" i="0" u="none" strike="noStrike" cap="none" normalizeH="0" baseline="0" dirty="0">
                <a:ln>
                  <a:noFill/>
                </a:ln>
                <a:solidFill>
                  <a:schemeClr val="tx1"/>
                </a:solidFill>
                <a:effectLst/>
                <a:latin typeface="Calibri"/>
                <a:ea typeface="Calibri" pitchFamily="34" charset="0"/>
                <a:cs typeface="Times New Roman" pitchFamily="18" charset="0"/>
              </a:rPr>
              <a:t>è</a:t>
            </a:r>
            <a:r>
              <a:rPr kumimoji="0" lang="fr-F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te un monde habitable. Autrement dit, mondialiser consiste </a:t>
            </a:r>
            <a:r>
              <a:rPr kumimoji="0" lang="fr-FR" b="0" i="0" u="none" strike="noStrike" cap="none" normalizeH="0" baseline="0" dirty="0">
                <a:ln>
                  <a:noFill/>
                </a:ln>
                <a:solidFill>
                  <a:schemeClr val="tx1"/>
                </a:solidFill>
                <a:effectLst/>
                <a:latin typeface="Calibri"/>
                <a:ea typeface="Calibri" pitchFamily="34" charset="0"/>
                <a:cs typeface="Times New Roman" pitchFamily="18" charset="0"/>
              </a:rPr>
              <a:t>à</a:t>
            </a:r>
            <a:r>
              <a:rPr kumimoji="0" lang="fr-F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ma</a:t>
            </a:r>
            <a:r>
              <a:rPr kumimoji="0" lang="fr-FR" b="0" i="0" u="none" strike="noStrike" cap="none" normalizeH="0" baseline="0" dirty="0">
                <a:ln>
                  <a:noFill/>
                </a:ln>
                <a:solidFill>
                  <a:schemeClr val="tx1"/>
                </a:solidFill>
                <a:effectLst/>
                <a:latin typeface="Calibri"/>
                <a:ea typeface="Calibri" pitchFamily="34" charset="0"/>
                <a:cs typeface="Times New Roman" pitchFamily="18" charset="0"/>
              </a:rPr>
              <a:t>î</a:t>
            </a:r>
            <a:r>
              <a:rPr kumimoji="0" lang="fr-F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triser les diff</a:t>
            </a:r>
            <a:r>
              <a:rPr kumimoji="0" lang="fr-FR" b="0" i="0" u="none" strike="noStrike" cap="none" normalizeH="0" baseline="0" dirty="0">
                <a:ln>
                  <a:noFill/>
                </a:ln>
                <a:solidFill>
                  <a:schemeClr val="tx1"/>
                </a:solidFill>
                <a:effectLst/>
                <a:latin typeface="Calibri"/>
                <a:ea typeface="Calibri" pitchFamily="34" charset="0"/>
                <a:cs typeface="Times New Roman" pitchFamily="18" charset="0"/>
              </a:rPr>
              <a:t>é</a:t>
            </a:r>
            <a:r>
              <a:rPr kumimoji="0" lang="fr-F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rentes dimensions du processus de globalisation. Ma</a:t>
            </a:r>
            <a:r>
              <a:rPr kumimoji="0" lang="fr-FR" b="0" i="0" u="none" strike="noStrike" cap="none" normalizeH="0" baseline="0" dirty="0">
                <a:ln>
                  <a:noFill/>
                </a:ln>
                <a:solidFill>
                  <a:schemeClr val="tx1"/>
                </a:solidFill>
                <a:effectLst/>
                <a:latin typeface="Calibri"/>
                <a:ea typeface="Calibri" pitchFamily="34" charset="0"/>
                <a:cs typeface="Times New Roman" pitchFamily="18" charset="0"/>
              </a:rPr>
              <a:t>î</a:t>
            </a:r>
            <a:r>
              <a:rPr kumimoji="0" lang="fr-F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triser sa dimension technologique suppose d</a:t>
            </a:r>
            <a:r>
              <a:rPr kumimoji="0" lang="fr-FR" b="0" i="0" u="none" strike="noStrike" cap="none" normalizeH="0" baseline="0" dirty="0">
                <a:ln>
                  <a:noFill/>
                </a:ln>
                <a:solidFill>
                  <a:schemeClr val="tx1"/>
                </a:solidFill>
                <a:effectLst/>
                <a:latin typeface="Calibri"/>
                <a:ea typeface="Calibri" pitchFamily="34" charset="0"/>
                <a:cs typeface="Times New Roman" pitchFamily="18" charset="0"/>
              </a:rPr>
              <a:t>’</a:t>
            </a:r>
            <a:r>
              <a:rPr kumimoji="0" lang="fr-F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adapter les formes juridiques d</a:t>
            </a:r>
            <a:r>
              <a:rPr kumimoji="0" lang="fr-FR" b="0" i="0" u="none" strike="noStrike" cap="none" normalizeH="0" baseline="0" dirty="0">
                <a:ln>
                  <a:noFill/>
                </a:ln>
                <a:solidFill>
                  <a:schemeClr val="tx1"/>
                </a:solidFill>
                <a:effectLst/>
                <a:latin typeface="Calibri"/>
                <a:ea typeface="Calibri" pitchFamily="34" charset="0"/>
                <a:cs typeface="Times New Roman" pitchFamily="18" charset="0"/>
              </a:rPr>
              <a:t>’</a:t>
            </a:r>
            <a:r>
              <a:rPr kumimoji="0" lang="fr-F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organisation du travail h</a:t>
            </a:r>
            <a:r>
              <a:rPr kumimoji="0" lang="fr-FR" b="0" i="0" u="none" strike="noStrike" cap="none" normalizeH="0" baseline="0" dirty="0">
                <a:ln>
                  <a:noFill/>
                </a:ln>
                <a:solidFill>
                  <a:schemeClr val="tx1"/>
                </a:solidFill>
                <a:effectLst/>
                <a:latin typeface="Calibri"/>
                <a:ea typeface="Calibri" pitchFamily="34" charset="0"/>
                <a:cs typeface="Times New Roman" pitchFamily="18" charset="0"/>
              </a:rPr>
              <a:t>é</a:t>
            </a:r>
            <a:r>
              <a:rPr kumimoji="0" lang="fr-F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rit</a:t>
            </a:r>
            <a:r>
              <a:rPr kumimoji="0" lang="fr-FR" b="0" i="0" u="none" strike="noStrike" cap="none" normalizeH="0" baseline="0" dirty="0">
                <a:ln>
                  <a:noFill/>
                </a:ln>
                <a:solidFill>
                  <a:schemeClr val="tx1"/>
                </a:solidFill>
                <a:effectLst/>
                <a:latin typeface="Calibri"/>
                <a:ea typeface="Calibri" pitchFamily="34" charset="0"/>
                <a:cs typeface="Times New Roman" pitchFamily="18" charset="0"/>
              </a:rPr>
              <a:t>é</a:t>
            </a:r>
            <a:r>
              <a:rPr kumimoji="0" lang="fr-F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es du monde industriel aux risques et aux opportunit</a:t>
            </a:r>
            <a:r>
              <a:rPr kumimoji="0" lang="fr-FR" b="0" i="0" u="none" strike="noStrike" cap="none" normalizeH="0" baseline="0" dirty="0">
                <a:ln>
                  <a:noFill/>
                </a:ln>
                <a:solidFill>
                  <a:schemeClr val="tx1"/>
                </a:solidFill>
                <a:effectLst/>
                <a:latin typeface="Calibri"/>
                <a:ea typeface="Calibri" pitchFamily="34" charset="0"/>
                <a:cs typeface="Times New Roman" pitchFamily="18" charset="0"/>
              </a:rPr>
              <a:t>é</a:t>
            </a:r>
            <a:r>
              <a:rPr kumimoji="0" lang="fr-F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s engendr</a:t>
            </a:r>
            <a:r>
              <a:rPr kumimoji="0" lang="fr-FR" b="0" i="0" u="none" strike="noStrike" cap="none" normalizeH="0" baseline="0" dirty="0">
                <a:ln>
                  <a:noFill/>
                </a:ln>
                <a:solidFill>
                  <a:schemeClr val="tx1"/>
                </a:solidFill>
                <a:effectLst/>
                <a:latin typeface="Calibri"/>
                <a:ea typeface="Calibri" pitchFamily="34" charset="0"/>
                <a:cs typeface="Times New Roman" pitchFamily="18" charset="0"/>
              </a:rPr>
              <a:t>é</a:t>
            </a:r>
            <a:r>
              <a:rPr kumimoji="0" lang="fr-F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es par la r</a:t>
            </a:r>
            <a:r>
              <a:rPr kumimoji="0" lang="fr-FR" b="0" i="0" u="none" strike="noStrike" cap="none" normalizeH="0" baseline="0" dirty="0">
                <a:ln>
                  <a:noFill/>
                </a:ln>
                <a:solidFill>
                  <a:schemeClr val="tx1"/>
                </a:solidFill>
                <a:effectLst/>
                <a:latin typeface="Calibri"/>
                <a:ea typeface="Calibri" pitchFamily="34" charset="0"/>
                <a:cs typeface="Times New Roman" pitchFamily="18" charset="0"/>
              </a:rPr>
              <a:t>é</a:t>
            </a:r>
            <a:r>
              <a:rPr kumimoji="0" lang="fr-F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volution num</a:t>
            </a:r>
            <a:r>
              <a:rPr kumimoji="0" lang="fr-FR" b="0" i="0" u="none" strike="noStrike" cap="none" normalizeH="0" baseline="0" dirty="0">
                <a:ln>
                  <a:noFill/>
                </a:ln>
                <a:solidFill>
                  <a:schemeClr val="tx1"/>
                </a:solidFill>
                <a:effectLst/>
                <a:latin typeface="Calibri"/>
                <a:ea typeface="Calibri" pitchFamily="34" charset="0"/>
                <a:cs typeface="Times New Roman" pitchFamily="18" charset="0"/>
              </a:rPr>
              <a:t>é</a:t>
            </a:r>
            <a:r>
              <a:rPr kumimoji="0" lang="fr-F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rique. Ma</a:t>
            </a:r>
            <a:r>
              <a:rPr kumimoji="0" lang="fr-FR" b="0" i="0" u="none" strike="noStrike" cap="none" normalizeH="0" baseline="0" dirty="0">
                <a:ln>
                  <a:noFill/>
                </a:ln>
                <a:solidFill>
                  <a:schemeClr val="tx1"/>
                </a:solidFill>
                <a:effectLst/>
                <a:latin typeface="Calibri"/>
                <a:ea typeface="Calibri" pitchFamily="34" charset="0"/>
                <a:cs typeface="Times New Roman" pitchFamily="18" charset="0"/>
              </a:rPr>
              <a:t>î</a:t>
            </a:r>
            <a:r>
              <a:rPr kumimoji="0" lang="fr-F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triser sa dimension commerciale suppose de concevoir un ordre juridique international qui interdise d</a:t>
            </a:r>
            <a:r>
              <a:rPr kumimoji="0" lang="fr-FR" b="0" i="0" u="none" strike="noStrike" cap="none" normalizeH="0" baseline="0" dirty="0">
                <a:ln>
                  <a:noFill/>
                </a:ln>
                <a:solidFill>
                  <a:schemeClr val="tx1"/>
                </a:solidFill>
                <a:effectLst/>
                <a:latin typeface="Calibri"/>
                <a:ea typeface="Calibri" pitchFamily="34" charset="0"/>
                <a:cs typeface="Times New Roman" pitchFamily="18" charset="0"/>
              </a:rPr>
              <a:t>’</a:t>
            </a:r>
            <a:r>
              <a:rPr kumimoji="0" lang="fr-F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user de l</a:t>
            </a:r>
            <a:r>
              <a:rPr kumimoji="0" lang="fr-FR" b="0" i="0" u="none" strike="noStrike" cap="none" normalizeH="0" baseline="0" dirty="0">
                <a:ln>
                  <a:noFill/>
                </a:ln>
                <a:solidFill>
                  <a:schemeClr val="tx1"/>
                </a:solidFill>
                <a:effectLst/>
                <a:latin typeface="Calibri"/>
                <a:ea typeface="Calibri" pitchFamily="34" charset="0"/>
                <a:cs typeface="Times New Roman" pitchFamily="18" charset="0"/>
              </a:rPr>
              <a:t>’</a:t>
            </a:r>
            <a:r>
              <a:rPr kumimoji="0" lang="fr-F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ouverture des fronti</a:t>
            </a:r>
            <a:r>
              <a:rPr kumimoji="0" lang="fr-FR" b="0" i="0" u="none" strike="noStrike" cap="none" normalizeH="0" baseline="0" dirty="0">
                <a:ln>
                  <a:noFill/>
                </a:ln>
                <a:solidFill>
                  <a:schemeClr val="tx1"/>
                </a:solidFill>
                <a:effectLst/>
                <a:latin typeface="Calibri"/>
                <a:ea typeface="Calibri" pitchFamily="34" charset="0"/>
                <a:cs typeface="Times New Roman" pitchFamily="18" charset="0"/>
              </a:rPr>
              <a:t>è</a:t>
            </a:r>
            <a:r>
              <a:rPr kumimoji="0" lang="fr-F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res du commerce pour </a:t>
            </a:r>
            <a:r>
              <a:rPr kumimoji="0" lang="fr-FR" b="0" i="0" u="none" strike="noStrike" cap="none" normalizeH="0" baseline="0" dirty="0">
                <a:ln>
                  <a:noFill/>
                </a:ln>
                <a:solidFill>
                  <a:schemeClr val="tx1"/>
                </a:solidFill>
                <a:effectLst/>
                <a:latin typeface="Calibri"/>
                <a:ea typeface="Calibri" pitchFamily="34" charset="0"/>
                <a:cs typeface="Times New Roman" pitchFamily="18" charset="0"/>
              </a:rPr>
              <a:t>é</a:t>
            </a:r>
            <a:r>
              <a:rPr kumimoji="0" lang="fr-F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chapper aux devoirs de solidarit</a:t>
            </a:r>
            <a:r>
              <a:rPr kumimoji="0" lang="fr-FR" b="0" i="0" u="none" strike="noStrike" cap="none" normalizeH="0" baseline="0" dirty="0">
                <a:ln>
                  <a:noFill/>
                </a:ln>
                <a:solidFill>
                  <a:schemeClr val="tx1"/>
                </a:solidFill>
                <a:effectLst/>
                <a:latin typeface="Calibri"/>
                <a:ea typeface="Calibri" pitchFamily="34" charset="0"/>
                <a:cs typeface="Times New Roman" pitchFamily="18" charset="0"/>
              </a:rPr>
              <a:t>é</a:t>
            </a:r>
            <a:r>
              <a:rPr kumimoji="0" lang="fr-F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inh</a:t>
            </a:r>
            <a:r>
              <a:rPr kumimoji="0" lang="fr-FR" b="0" i="0" u="none" strike="noStrike" cap="none" normalizeH="0" baseline="0" dirty="0">
                <a:ln>
                  <a:noFill/>
                </a:ln>
                <a:solidFill>
                  <a:schemeClr val="tx1"/>
                </a:solidFill>
                <a:effectLst/>
                <a:latin typeface="Calibri"/>
                <a:ea typeface="Calibri" pitchFamily="34" charset="0"/>
                <a:cs typeface="Times New Roman" pitchFamily="18" charset="0"/>
              </a:rPr>
              <a:t>é</a:t>
            </a:r>
            <a:r>
              <a:rPr kumimoji="0" lang="fr-F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rents </a:t>
            </a:r>
            <a:r>
              <a:rPr kumimoji="0" lang="fr-FR" b="0" i="0" u="none" strike="noStrike" cap="none" normalizeH="0" baseline="0" dirty="0">
                <a:ln>
                  <a:noFill/>
                </a:ln>
                <a:solidFill>
                  <a:schemeClr val="tx1"/>
                </a:solidFill>
                <a:effectLst/>
                <a:latin typeface="Calibri"/>
                <a:ea typeface="Calibri" pitchFamily="34" charset="0"/>
                <a:cs typeface="Times New Roman" pitchFamily="18" charset="0"/>
              </a:rPr>
              <a:t>à</a:t>
            </a:r>
            <a:r>
              <a:rPr kumimoji="0" lang="fr-F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la reconnaissance des droits </a:t>
            </a:r>
            <a:r>
              <a:rPr kumimoji="0" lang="fr-FR" b="0" i="0" u="none" strike="noStrike" cap="none" normalizeH="0" baseline="0" dirty="0">
                <a:ln>
                  <a:noFill/>
                </a:ln>
                <a:solidFill>
                  <a:schemeClr val="tx1"/>
                </a:solidFill>
                <a:effectLst/>
                <a:latin typeface="Calibri"/>
                <a:ea typeface="Calibri" pitchFamily="34" charset="0"/>
                <a:cs typeface="Times New Roman" pitchFamily="18" charset="0"/>
              </a:rPr>
              <a:t>é</a:t>
            </a:r>
            <a:r>
              <a:rPr kumimoji="0" lang="fr-F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conomiques et sociaux.</a:t>
            </a:r>
            <a:r>
              <a:rPr kumimoji="0" lang="fr-FR" b="0" i="0" u="none" strike="noStrike" cap="none" normalizeH="0" baseline="0" dirty="0">
                <a:ln>
                  <a:noFill/>
                </a:ln>
                <a:solidFill>
                  <a:schemeClr val="tx1"/>
                </a:solidFill>
                <a:effectLst/>
                <a:latin typeface="Calibri"/>
                <a:ea typeface="Calibri" pitchFamily="34" charset="0"/>
                <a:cs typeface="Times New Roman" pitchFamily="18" charset="0"/>
              </a:rPr>
              <a:t> »</a:t>
            </a:r>
            <a:endParaRPr kumimoji="0" lang="fr-FR"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Alain </a:t>
            </a:r>
            <a:r>
              <a:rPr kumimoji="0" lang="fr-FR"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Supiot</a:t>
            </a:r>
            <a:r>
              <a:rPr kumimoji="0" lang="fr-F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fr-FR"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Grandeur et mis</a:t>
            </a:r>
            <a:r>
              <a:rPr kumimoji="0" lang="fr-FR" b="0" i="1" u="none" strike="noStrike" cap="none" normalizeH="0" baseline="0" dirty="0">
                <a:ln>
                  <a:noFill/>
                </a:ln>
                <a:solidFill>
                  <a:schemeClr val="tx1"/>
                </a:solidFill>
                <a:effectLst/>
                <a:latin typeface="Calibri"/>
                <a:ea typeface="Calibri" pitchFamily="34" charset="0"/>
                <a:cs typeface="Times New Roman" pitchFamily="18" charset="0"/>
              </a:rPr>
              <a:t>è</a:t>
            </a:r>
            <a:r>
              <a:rPr kumimoji="0" lang="fr-FR"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re de l</a:t>
            </a:r>
            <a:r>
              <a:rPr kumimoji="0" lang="fr-FR" b="0" i="1" u="none" strike="noStrike" cap="none" normalizeH="0" baseline="0" dirty="0">
                <a:ln>
                  <a:noFill/>
                </a:ln>
                <a:solidFill>
                  <a:schemeClr val="tx1"/>
                </a:solidFill>
                <a:effectLst/>
                <a:latin typeface="Calibri"/>
                <a:ea typeface="Calibri" pitchFamily="34" charset="0"/>
                <a:cs typeface="Times New Roman" pitchFamily="18" charset="0"/>
              </a:rPr>
              <a:t>’</a:t>
            </a:r>
            <a:r>
              <a:rPr kumimoji="0" lang="fr-FR"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Etat social, </a:t>
            </a:r>
            <a:r>
              <a:rPr kumimoji="0" lang="fr-F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Fayard, Coll</a:t>
            </a:r>
            <a:r>
              <a:rPr kumimoji="0" lang="fr-FR" b="0" i="0" u="none" strike="noStrike" cap="none" normalizeH="0" baseline="0" dirty="0">
                <a:ln>
                  <a:noFill/>
                </a:ln>
                <a:solidFill>
                  <a:schemeClr val="tx1"/>
                </a:solidFill>
                <a:effectLst/>
                <a:latin typeface="Calibri"/>
                <a:ea typeface="Calibri" pitchFamily="34" charset="0"/>
                <a:cs typeface="Times New Roman" pitchFamily="18" charset="0"/>
              </a:rPr>
              <a:t>è</a:t>
            </a:r>
            <a:r>
              <a:rPr kumimoji="0" lang="fr-F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ge de France, 2013.</a:t>
            </a:r>
            <a:endParaRPr kumimoji="0" lang="fr-FR"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475853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 name="Picture 2"/>
          <p:cNvPicPr>
            <a:picLocks noChangeAspect="1" noChangeArrowheads="1"/>
          </p:cNvPicPr>
          <p:nvPr/>
        </p:nvPicPr>
        <p:blipFill>
          <a:blip r:embed="rId4" cstate="print"/>
          <a:srcRect/>
          <a:stretch>
            <a:fillRect/>
          </a:stretch>
        </p:blipFill>
        <p:spPr bwMode="auto">
          <a:xfrm>
            <a:off x="497094" y="1052736"/>
            <a:ext cx="8412709" cy="4608512"/>
          </a:xfrm>
          <a:prstGeom prst="rect">
            <a:avLst/>
          </a:prstGeom>
          <a:noFill/>
          <a:ln w="9525">
            <a:noFill/>
            <a:miter lim="800000"/>
            <a:headEnd/>
            <a:tailEnd/>
          </a:ln>
        </p:spPr>
      </p:pic>
      <p:sp>
        <p:nvSpPr>
          <p:cNvPr id="13" name="ZoneTexte 12"/>
          <p:cNvSpPr txBox="1"/>
          <p:nvPr/>
        </p:nvSpPr>
        <p:spPr>
          <a:xfrm>
            <a:off x="611560" y="188640"/>
            <a:ext cx="6912768" cy="461665"/>
          </a:xfrm>
          <a:prstGeom prst="rect">
            <a:avLst/>
          </a:prstGeom>
          <a:noFill/>
        </p:spPr>
        <p:txBody>
          <a:bodyPr wrap="square" rtlCol="0">
            <a:spAutoFit/>
          </a:bodyPr>
          <a:lstStyle/>
          <a:p>
            <a:r>
              <a:rPr lang="fr-FR" sz="2400" dirty="0">
                <a:solidFill>
                  <a:schemeClr val="accent1">
                    <a:lumMod val="60000"/>
                    <a:lumOff val="40000"/>
                  </a:schemeClr>
                </a:solidFill>
              </a:rPr>
              <a:t>Ce que dit le programme</a:t>
            </a:r>
          </a:p>
        </p:txBody>
      </p:sp>
    </p:spTree>
    <p:extLst>
      <p:ext uri="{BB962C8B-B14F-4D97-AF65-F5344CB8AC3E}">
        <p14:creationId xmlns:p14="http://schemas.microsoft.com/office/powerpoint/2010/main" val="14758534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745" name="Rectangle 1"/>
          <p:cNvSpPr>
            <a:spLocks noChangeArrowheads="1"/>
          </p:cNvSpPr>
          <p:nvPr/>
        </p:nvSpPr>
        <p:spPr bwMode="auto">
          <a:xfrm>
            <a:off x="755576" y="872660"/>
            <a:ext cx="8388424" cy="6001643"/>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a:ln>
                  <a:noFill/>
                </a:ln>
                <a:solidFill>
                  <a:srgbClr val="000000"/>
                </a:solidFill>
                <a:effectLst/>
                <a:latin typeface="Arial" pitchFamily="34" charset="0"/>
                <a:ea typeface="Times New Roman" pitchFamily="18" charset="0"/>
                <a:cs typeface="Arial" pitchFamily="34" charset="0"/>
              </a:rPr>
              <a:t>« Les notions de globalisation et de mondialisation sont couramment utilisées l'une pour l'autre. Pour Henri Bartoli, professeur d'économie à l'université de Paris-I, il s'agit pourtant de réalités différentes. </a:t>
            </a:r>
            <a:r>
              <a:rPr kumimoji="0" lang="fr-FR" sz="1600" b="0" i="1" u="none" strike="noStrike" cap="none" normalizeH="0" baseline="0" dirty="0">
                <a:ln>
                  <a:noFill/>
                </a:ln>
                <a:solidFill>
                  <a:srgbClr val="000000"/>
                </a:solidFill>
                <a:effectLst/>
                <a:latin typeface="Arial" pitchFamily="34" charset="0"/>
                <a:ea typeface="Times New Roman" pitchFamily="18" charset="0"/>
                <a:cs typeface="Arial" pitchFamily="34" charset="0"/>
              </a:rPr>
              <a:t>« Ce qui se "globalise", </a:t>
            </a:r>
            <a:r>
              <a:rPr kumimoji="0" lang="fr-FR" sz="1600" b="0" i="0" u="none" strike="noStrike" cap="none" normalizeH="0" baseline="0" dirty="0">
                <a:ln>
                  <a:noFill/>
                </a:ln>
                <a:solidFill>
                  <a:srgbClr val="000000"/>
                </a:solidFill>
                <a:effectLst/>
                <a:latin typeface="Arial" pitchFamily="34" charset="0"/>
                <a:ea typeface="Times New Roman" pitchFamily="18" charset="0"/>
                <a:cs typeface="Arial" pitchFamily="34" charset="0"/>
              </a:rPr>
              <a:t>rappelle-t-il,</a:t>
            </a:r>
            <a:r>
              <a:rPr kumimoji="0" lang="fr-FR" sz="1600" b="0" i="1" u="none" strike="noStrike" cap="none" normalizeH="0" baseline="0" dirty="0">
                <a:ln>
                  <a:noFill/>
                </a:ln>
                <a:solidFill>
                  <a:srgbClr val="000000"/>
                </a:solidFill>
                <a:effectLst/>
                <a:latin typeface="Arial" pitchFamily="34" charset="0"/>
                <a:ea typeface="Times New Roman" pitchFamily="18" charset="0"/>
                <a:cs typeface="Arial" pitchFamily="34" charset="0"/>
              </a:rPr>
              <a:t> tend à devenir un ensemble régi par des règles telles que le tout organisé constitue un "système". »</a:t>
            </a:r>
            <a:r>
              <a:rPr kumimoji="0" lang="fr-FR" sz="16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 l'inverse, </a:t>
            </a:r>
            <a:r>
              <a:rPr kumimoji="0" lang="fr-FR" sz="1600" b="0" i="1" u="none" strike="noStrike" cap="none" normalizeH="0" baseline="0" dirty="0">
                <a:ln>
                  <a:noFill/>
                </a:ln>
                <a:solidFill>
                  <a:srgbClr val="000000"/>
                </a:solidFill>
                <a:effectLst/>
                <a:latin typeface="Arial" pitchFamily="34" charset="0"/>
                <a:ea typeface="Times New Roman" pitchFamily="18" charset="0"/>
                <a:cs typeface="Arial" pitchFamily="34" charset="0"/>
              </a:rPr>
              <a:t>« ce qui se "mondialise" tisse de multiples liens et interconnexions entre les Etats-nations, les entreprises, les sociétés de telle sorte que les événements, les décisions survenant en un lieu de la planète retentissent plus ou moins intensément sur les individus et les collectivités vivant en d'autres lieux »</a:t>
            </a:r>
            <a:r>
              <a:rPr kumimoji="0" lang="fr-FR" sz="1600" b="0" i="0" u="none" strike="noStrike" cap="none" normalizeH="0" baseline="0" dirty="0">
                <a:ln>
                  <a:noFill/>
                </a:ln>
                <a:solidFill>
                  <a:srgbClr val="000000"/>
                </a:solidFill>
                <a:effectLst/>
                <a:latin typeface="Arial" pitchFamily="34" charset="0"/>
                <a:ea typeface="Times New Roman" pitchFamily="18" charset="0"/>
                <a:cs typeface="Arial" pitchFamily="34" charset="0"/>
              </a:rPr>
              <a:t>. Définie en ce sens, la mondialisation, ajoute H. Bartoli, ne peut être assimilée trop vite à une loi qui s'appliquerait uniformément aux quatre coins de la planète.</a:t>
            </a:r>
            <a:endParaRPr kumimoji="0" lang="fr-FR" sz="16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a:ln>
                  <a:noFill/>
                </a:ln>
                <a:solidFill>
                  <a:srgbClr val="000000"/>
                </a:solidFill>
                <a:effectLst/>
                <a:latin typeface="Arial" pitchFamily="34" charset="0"/>
                <a:ea typeface="Times New Roman" pitchFamily="18" charset="0"/>
                <a:cs typeface="Arial" pitchFamily="34" charset="0"/>
              </a:rPr>
              <a:t>Et </a:t>
            </a:r>
            <a:r>
              <a:rPr kumimoji="0" lang="fr-FR" sz="1600" b="0" i="1" u="none" strike="noStrike" cap="none" normalizeH="0" baseline="0" dirty="0">
                <a:ln>
                  <a:noFill/>
                </a:ln>
                <a:solidFill>
                  <a:srgbClr val="000000"/>
                </a:solidFill>
                <a:effectLst/>
                <a:latin typeface="Arial" pitchFamily="34" charset="0"/>
                <a:ea typeface="Times New Roman" pitchFamily="18" charset="0"/>
                <a:cs typeface="Arial" pitchFamily="34" charset="0"/>
              </a:rPr>
              <a:t>quid</a:t>
            </a:r>
            <a:r>
              <a:rPr kumimoji="0" lang="fr-FR" sz="1600" b="0" i="0" u="none" strike="noStrike" cap="none" normalizeH="0" baseline="0" dirty="0">
                <a:ln>
                  <a:noFill/>
                </a:ln>
                <a:solidFill>
                  <a:srgbClr val="000000"/>
                </a:solidFill>
                <a:effectLst/>
                <a:latin typeface="Arial" pitchFamily="34" charset="0"/>
                <a:ea typeface="Times New Roman" pitchFamily="18" charset="0"/>
                <a:cs typeface="Arial" pitchFamily="34" charset="0"/>
              </a:rPr>
              <a:t> de l'internationalisation (des entreprises) qu'on prend aussi parfois pour un effet de la globalisation (des marchés) ? Pour Hervé Dumez, du Centre de recherche en gestion de l'Ecole polytechnique, et Alain </a:t>
            </a:r>
            <a:r>
              <a:rPr kumimoji="0" lang="fr-FR" sz="16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Jeunemaître</a:t>
            </a:r>
            <a:r>
              <a:rPr kumimoji="0" lang="fr-FR" sz="1600" b="0" i="0" u="none" strike="noStrike" cap="none" normalizeH="0" baseline="0" dirty="0">
                <a:ln>
                  <a:noFill/>
                </a:ln>
                <a:solidFill>
                  <a:srgbClr val="000000"/>
                </a:solidFill>
                <a:effectLst/>
                <a:latin typeface="Arial" pitchFamily="34" charset="0"/>
                <a:ea typeface="Times New Roman" pitchFamily="18" charset="0"/>
                <a:cs typeface="Arial" pitchFamily="34" charset="0"/>
              </a:rPr>
              <a:t> du </a:t>
            </a:r>
            <a:r>
              <a:rPr kumimoji="0" lang="fr-FR" sz="16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Nuffield</a:t>
            </a:r>
            <a:r>
              <a:rPr kumimoji="0" lang="fr-FR" sz="16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fr-FR" sz="16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College</a:t>
            </a:r>
            <a:r>
              <a:rPr kumimoji="0" lang="fr-FR" sz="1600" b="0" i="0" u="none" strike="noStrike" cap="none" normalizeH="0" baseline="0" dirty="0">
                <a:ln>
                  <a:noFill/>
                </a:ln>
                <a:solidFill>
                  <a:srgbClr val="000000"/>
                </a:solidFill>
                <a:effectLst/>
                <a:latin typeface="Arial" pitchFamily="34" charset="0"/>
                <a:ea typeface="Times New Roman" pitchFamily="18" charset="0"/>
                <a:cs typeface="Arial" pitchFamily="34" charset="0"/>
              </a:rPr>
              <a:t> (Oxford), il s'agit encore de deux tendances distinctes, voire contradictoires. Alors que la première </a:t>
            </a:r>
            <a:r>
              <a:rPr kumimoji="0" lang="fr-FR" sz="1600" b="0" i="1" u="none" strike="noStrike" cap="none" normalizeH="0" baseline="0" dirty="0">
                <a:ln>
                  <a:noFill/>
                </a:ln>
                <a:solidFill>
                  <a:srgbClr val="000000"/>
                </a:solidFill>
                <a:effectLst/>
                <a:latin typeface="Arial" pitchFamily="34" charset="0"/>
                <a:ea typeface="Times New Roman" pitchFamily="18" charset="0"/>
                <a:cs typeface="Arial" pitchFamily="34" charset="0"/>
              </a:rPr>
              <a:t>« se conjugue avec le maintien de la logique locale des marchés »</a:t>
            </a:r>
            <a:r>
              <a:rPr kumimoji="0" lang="fr-FR" sz="1600" b="0" i="0" u="none" strike="noStrike" cap="none" normalizeH="0" baseline="0" dirty="0">
                <a:ln>
                  <a:noFill/>
                </a:ln>
                <a:solidFill>
                  <a:srgbClr val="000000"/>
                </a:solidFill>
                <a:effectLst/>
                <a:latin typeface="Arial" pitchFamily="34" charset="0"/>
                <a:ea typeface="Times New Roman" pitchFamily="18" charset="0"/>
                <a:cs typeface="Arial" pitchFamily="34" charset="0"/>
              </a:rPr>
              <a:t>, la seconde signifie l'</a:t>
            </a:r>
            <a:r>
              <a:rPr kumimoji="0" lang="fr-FR" sz="1600" b="0" i="1" u="none" strike="noStrike" cap="none" normalizeH="0" baseline="0" dirty="0">
                <a:ln>
                  <a:noFill/>
                </a:ln>
                <a:solidFill>
                  <a:srgbClr val="000000"/>
                </a:solidFill>
                <a:effectLst/>
                <a:latin typeface="Arial" pitchFamily="34" charset="0"/>
                <a:ea typeface="Times New Roman" pitchFamily="18" charset="0"/>
                <a:cs typeface="Arial" pitchFamily="34" charset="0"/>
              </a:rPr>
              <a:t>« interconnexion brutale »</a:t>
            </a:r>
            <a:r>
              <a:rPr kumimoji="0" lang="fr-FR" sz="1600" b="0" i="0" u="none" strike="noStrike" cap="none" normalizeH="0" baseline="0" dirty="0">
                <a:ln>
                  <a:noFill/>
                </a:ln>
                <a:solidFill>
                  <a:srgbClr val="000000"/>
                </a:solidFill>
                <a:effectLst/>
                <a:latin typeface="Arial" pitchFamily="34" charset="0"/>
                <a:ea typeface="Times New Roman" pitchFamily="18" charset="0"/>
                <a:cs typeface="Arial" pitchFamily="34" charset="0"/>
              </a:rPr>
              <a:t> de ces marchés. Aussi est-elle rarement le fait des entreprises internationales les plus anciennes mais de nouveaux entrants, voire des Etats eux-mêmes, lesquels </a:t>
            </a:r>
            <a:r>
              <a:rPr kumimoji="0" lang="fr-FR" sz="1600" b="0" i="1" u="none" strike="noStrike" cap="none" normalizeH="0" baseline="0" dirty="0">
                <a:ln>
                  <a:noFill/>
                </a:ln>
                <a:solidFill>
                  <a:srgbClr val="000000"/>
                </a:solidFill>
                <a:effectLst/>
                <a:latin typeface="Arial" pitchFamily="34" charset="0"/>
                <a:ea typeface="Times New Roman" pitchFamily="18" charset="0"/>
                <a:cs typeface="Arial" pitchFamily="34" charset="0"/>
              </a:rPr>
              <a:t>« appuient à la fois sur l'accélérateur (les politiques de concurrence, de libéralisation des marchés) et sur le frein (les politiques antidumping, les quotas, les protections) »</a:t>
            </a:r>
            <a:r>
              <a:rPr kumimoji="0" lang="fr-FR" sz="1600" b="0" i="0" u="none" strike="noStrike" cap="none" normalizeH="0" baseline="0" dirty="0">
                <a:ln>
                  <a:noFill/>
                </a:ln>
                <a:solidFill>
                  <a:srgbClr val="000000"/>
                </a:solidFill>
                <a:effectLst/>
                <a:latin typeface="Arial" pitchFamily="34" charset="0"/>
                <a:ea typeface="Times New Roman" pitchFamily="18" charset="0"/>
                <a:cs typeface="Arial" pitchFamily="34" charset="0"/>
              </a:rPr>
              <a:t>. Faut-il s'en étonner ? Une entreprise installée de longue date sur un marché local ne voit généralement pas d'un bon œil son ouverture à la concurrence étrangère. »</a:t>
            </a:r>
            <a:endParaRPr kumimoji="0" lang="fr-FR" sz="16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H. Bartoli, </a:t>
            </a:r>
            <a:r>
              <a:rPr kumimoji="0" lang="fr-FR" sz="1600" b="0" i="0" u="none" strike="noStrike" cap="none" normalizeH="0" baseline="0" dirty="0">
                <a:ln>
                  <a:noFill/>
                </a:ln>
                <a:solidFill>
                  <a:srgbClr val="000000"/>
                </a:solidFill>
                <a:effectLst/>
                <a:latin typeface="Calibri"/>
                <a:ea typeface="Times New Roman" pitchFamily="18" charset="0"/>
                <a:cs typeface="Times New Roman" pitchFamily="18" charset="0"/>
              </a:rPr>
              <a:t>«</a:t>
            </a:r>
            <a:r>
              <a:rPr kumimoji="0" lang="fr-FR" sz="1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La mondialisation doit être gouvern</a:t>
            </a:r>
            <a:r>
              <a:rPr kumimoji="0" lang="fr-FR" sz="1600" b="0" i="0" u="none" strike="noStrike" cap="none" normalizeH="0" baseline="0" dirty="0">
                <a:ln>
                  <a:noFill/>
                </a:ln>
                <a:solidFill>
                  <a:srgbClr val="000000"/>
                </a:solidFill>
                <a:effectLst/>
                <a:latin typeface="Calibri"/>
                <a:ea typeface="Times New Roman" pitchFamily="18" charset="0"/>
                <a:cs typeface="Times New Roman" pitchFamily="18" charset="0"/>
              </a:rPr>
              <a:t>é</a:t>
            </a:r>
            <a:r>
              <a:rPr kumimoji="0" lang="fr-FR" sz="1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e </a:t>
            </a:r>
            <a:r>
              <a:rPr kumimoji="0" lang="fr-FR" sz="1600" b="0" i="0" u="none" strike="noStrike" cap="none" normalizeH="0" baseline="0" dirty="0">
                <a:ln>
                  <a:noFill/>
                </a:ln>
                <a:solidFill>
                  <a:srgbClr val="000000"/>
                </a:solidFill>
                <a:effectLst/>
                <a:latin typeface="Calibri"/>
                <a:ea typeface="Times New Roman" pitchFamily="18" charset="0"/>
                <a:cs typeface="Times New Roman" pitchFamily="18" charset="0"/>
              </a:rPr>
              <a:t>»</a:t>
            </a:r>
            <a:r>
              <a:rPr kumimoji="0" lang="fr-FR" sz="1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revue Quart Monde, n° 175, septembre 2000 ; H. Dumez et A. </a:t>
            </a:r>
            <a:r>
              <a:rPr kumimoji="0" lang="fr-FR" sz="16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Jeunema</a:t>
            </a:r>
            <a:r>
              <a:rPr kumimoji="0" lang="fr-FR" sz="1600" b="0" i="0" u="none" strike="noStrike" cap="none" normalizeH="0" baseline="0" dirty="0" err="1">
                <a:ln>
                  <a:noFill/>
                </a:ln>
                <a:solidFill>
                  <a:srgbClr val="000000"/>
                </a:solidFill>
                <a:effectLst/>
                <a:latin typeface="Calibri"/>
                <a:ea typeface="Times New Roman" pitchFamily="18" charset="0"/>
                <a:cs typeface="Times New Roman" pitchFamily="18" charset="0"/>
              </a:rPr>
              <a:t>î</a:t>
            </a:r>
            <a:r>
              <a:rPr kumimoji="0" lang="fr-FR" sz="16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tre</a:t>
            </a:r>
            <a:r>
              <a:rPr kumimoji="0" lang="fr-FR" sz="1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fr-FR" sz="1600" b="0" i="0" u="none" strike="noStrike" cap="none" normalizeH="0" baseline="0" dirty="0">
                <a:ln>
                  <a:noFill/>
                </a:ln>
                <a:solidFill>
                  <a:srgbClr val="000000"/>
                </a:solidFill>
                <a:effectLst/>
                <a:latin typeface="Calibri"/>
                <a:ea typeface="Times New Roman" pitchFamily="18" charset="0"/>
                <a:cs typeface="Times New Roman" pitchFamily="18" charset="0"/>
              </a:rPr>
              <a:t>«</a:t>
            </a:r>
            <a:r>
              <a:rPr kumimoji="0" lang="fr-FR" sz="1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Comprendre la globalisation </a:t>
            </a:r>
            <a:r>
              <a:rPr kumimoji="0" lang="fr-FR" sz="1600" b="0" i="0" u="none" strike="noStrike" cap="none" normalizeH="0" baseline="0" dirty="0">
                <a:ln>
                  <a:noFill/>
                </a:ln>
                <a:solidFill>
                  <a:srgbClr val="000000"/>
                </a:solidFill>
                <a:effectLst/>
                <a:latin typeface="Calibri"/>
                <a:ea typeface="Times New Roman" pitchFamily="18" charset="0"/>
                <a:cs typeface="Times New Roman" pitchFamily="18" charset="0"/>
              </a:rPr>
              <a:t>»</a:t>
            </a:r>
            <a:r>
              <a:rPr kumimoji="0" lang="fr-FR" sz="1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La Gazette de la soci</a:t>
            </a:r>
            <a:r>
              <a:rPr kumimoji="0" lang="fr-FR" sz="1600" b="0" i="0" u="none" strike="noStrike" cap="none" normalizeH="0" baseline="0" dirty="0">
                <a:ln>
                  <a:noFill/>
                </a:ln>
                <a:solidFill>
                  <a:srgbClr val="000000"/>
                </a:solidFill>
                <a:effectLst/>
                <a:latin typeface="Calibri"/>
                <a:ea typeface="Times New Roman" pitchFamily="18" charset="0"/>
                <a:cs typeface="Times New Roman" pitchFamily="18" charset="0"/>
              </a:rPr>
              <a:t>é</a:t>
            </a:r>
            <a:r>
              <a:rPr kumimoji="0" lang="fr-FR" sz="1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t</a:t>
            </a:r>
            <a:r>
              <a:rPr kumimoji="0" lang="fr-FR" sz="1600" b="0" i="0" u="none" strike="noStrike" cap="none" normalizeH="0" baseline="0" dirty="0">
                <a:ln>
                  <a:noFill/>
                </a:ln>
                <a:solidFill>
                  <a:srgbClr val="000000"/>
                </a:solidFill>
                <a:effectLst/>
                <a:latin typeface="Calibri"/>
                <a:ea typeface="Times New Roman" pitchFamily="18" charset="0"/>
                <a:cs typeface="Times New Roman" pitchFamily="18" charset="0"/>
              </a:rPr>
              <a:t>é</a:t>
            </a:r>
            <a:r>
              <a:rPr kumimoji="0" lang="fr-FR" sz="16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et des techniques, n° 4, septembre 2000.</a:t>
            </a:r>
            <a:endParaRPr kumimoji="0" lang="fr-FR" sz="16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475853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ZoneTexte 9"/>
          <p:cNvSpPr txBox="1"/>
          <p:nvPr/>
        </p:nvSpPr>
        <p:spPr>
          <a:xfrm>
            <a:off x="683568" y="188640"/>
            <a:ext cx="7344816" cy="461665"/>
          </a:xfrm>
          <a:prstGeom prst="rect">
            <a:avLst/>
          </a:prstGeom>
          <a:noFill/>
        </p:spPr>
        <p:txBody>
          <a:bodyPr wrap="square" rtlCol="0">
            <a:spAutoFit/>
          </a:bodyPr>
          <a:lstStyle/>
          <a:p>
            <a:r>
              <a:rPr lang="fr-FR" sz="2400" dirty="0">
                <a:solidFill>
                  <a:schemeClr val="tx2">
                    <a:lumMod val="60000"/>
                    <a:lumOff val="40000"/>
                  </a:schemeClr>
                </a:solidFill>
              </a:rPr>
              <a:t>I. La recomposition spatiale des espaces de production</a:t>
            </a:r>
          </a:p>
        </p:txBody>
      </p:sp>
      <p:sp>
        <p:nvSpPr>
          <p:cNvPr id="13" name="ZoneTexte 12"/>
          <p:cNvSpPr txBox="1"/>
          <p:nvPr/>
        </p:nvSpPr>
        <p:spPr>
          <a:xfrm>
            <a:off x="683568" y="1124744"/>
            <a:ext cx="8280920" cy="4893647"/>
          </a:xfrm>
          <a:prstGeom prst="rect">
            <a:avLst/>
          </a:prstGeom>
          <a:noFill/>
        </p:spPr>
        <p:txBody>
          <a:bodyPr wrap="square" rtlCol="0">
            <a:spAutoFit/>
          </a:bodyPr>
          <a:lstStyle/>
          <a:p>
            <a:r>
              <a:rPr lang="fr-FR" sz="2400" dirty="0"/>
              <a:t>Ecoute active: le professeur fait le cours sur cette première partie du chapitre (voir fiche cours). </a:t>
            </a:r>
            <a:r>
              <a:rPr lang="fr-FR" sz="2400" dirty="0">
                <a:solidFill>
                  <a:srgbClr val="FF0000"/>
                </a:solidFill>
              </a:rPr>
              <a:t>(1 heure)</a:t>
            </a:r>
            <a:r>
              <a:rPr lang="fr-FR" sz="2400" dirty="0"/>
              <a:t> </a:t>
            </a:r>
          </a:p>
          <a:p>
            <a:endParaRPr lang="fr-FR" sz="2400" dirty="0"/>
          </a:p>
          <a:p>
            <a:pPr algn="just"/>
            <a:r>
              <a:rPr lang="fr-FR" sz="2400" dirty="0">
                <a:solidFill>
                  <a:srgbClr val="FF0000"/>
                </a:solidFill>
              </a:rPr>
              <a:t>Proposition 1 : Les élèves complètent le tableau proposé.</a:t>
            </a:r>
          </a:p>
          <a:p>
            <a:pPr algn="just"/>
            <a:r>
              <a:rPr lang="fr-FR" sz="2400" dirty="0">
                <a:solidFill>
                  <a:srgbClr val="FF0000"/>
                </a:solidFill>
              </a:rPr>
              <a:t>Proposition 2 : les élèves disposent du plan du cours et doivent le compléter à partir de l’apport magistral. </a:t>
            </a:r>
          </a:p>
          <a:p>
            <a:pPr algn="just"/>
            <a:r>
              <a:rPr lang="fr-FR" sz="2400" dirty="0">
                <a:solidFill>
                  <a:srgbClr val="FF0000"/>
                </a:solidFill>
              </a:rPr>
              <a:t>Proposition 3 : faire réfléchir les élèves à la recomposition des espaces de production à partir des deux études de documents.</a:t>
            </a:r>
          </a:p>
          <a:p>
            <a:pPr algn="just"/>
            <a:r>
              <a:rPr lang="fr-FR" sz="2400" dirty="0">
                <a:solidFill>
                  <a:srgbClr val="FF0000"/>
                </a:solidFill>
              </a:rPr>
              <a:t>Proposition 4 : à partir de l’apport magistral du professeur les élèves doivent recomposer les informations données pour compléter le plan d’une question problématisée. </a:t>
            </a:r>
          </a:p>
          <a:p>
            <a:endParaRPr lang="fr-FR" sz="2400" dirty="0"/>
          </a:p>
          <a:p>
            <a:r>
              <a:rPr lang="fr-FR" sz="2400" dirty="0"/>
              <a:t> </a:t>
            </a:r>
          </a:p>
        </p:txBody>
      </p:sp>
    </p:spTree>
    <p:extLst>
      <p:ext uri="{BB962C8B-B14F-4D97-AF65-F5344CB8AC3E}">
        <p14:creationId xmlns:p14="http://schemas.microsoft.com/office/powerpoint/2010/main" val="14758534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p>
        </p:txBody>
      </p:sp>
      <p:graphicFrame>
        <p:nvGraphicFramePr>
          <p:cNvPr id="10" name="Objet 9"/>
          <p:cNvGraphicFramePr>
            <a:graphicFrameLocks noChangeAspect="1"/>
          </p:cNvGraphicFramePr>
          <p:nvPr/>
        </p:nvGraphicFramePr>
        <p:xfrm>
          <a:off x="0" y="620688"/>
          <a:ext cx="9144000" cy="5799137"/>
        </p:xfrm>
        <a:graphic>
          <a:graphicData uri="http://schemas.openxmlformats.org/presentationml/2006/ole">
            <mc:AlternateContent xmlns:mc="http://schemas.openxmlformats.org/markup-compatibility/2006">
              <mc:Choice xmlns:v="urn:schemas-microsoft-com:vml" Requires="v">
                <p:oleObj spid="_x0000_s80899" name="Document" r:id="rId5" imgW="9544793" imgH="6052464" progId="Word.Document.12">
                  <p:embed/>
                </p:oleObj>
              </mc:Choice>
              <mc:Fallback>
                <p:oleObj name="Document" r:id="rId5" imgW="9544793" imgH="6052464" progId="Word.Document.12">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20688"/>
                        <a:ext cx="9144000" cy="5799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758534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aphicFrame>
        <p:nvGraphicFramePr>
          <p:cNvPr id="10" name="Objet 9"/>
          <p:cNvGraphicFramePr>
            <a:graphicFrameLocks noChangeAspect="1"/>
          </p:cNvGraphicFramePr>
          <p:nvPr/>
        </p:nvGraphicFramePr>
        <p:xfrm>
          <a:off x="1706563" y="0"/>
          <a:ext cx="5730875" cy="6858000"/>
        </p:xfrm>
        <a:graphic>
          <a:graphicData uri="http://schemas.openxmlformats.org/presentationml/2006/ole">
            <mc:AlternateContent xmlns:mc="http://schemas.openxmlformats.org/markup-compatibility/2006">
              <mc:Choice xmlns:v="urn:schemas-microsoft-com:vml" Requires="v">
                <p:oleObj spid="_x0000_s81923" name="Document" r:id="rId5" imgW="6931222" imgH="8293818" progId="Word.Document.12">
                  <p:embed/>
                </p:oleObj>
              </mc:Choice>
              <mc:Fallback>
                <p:oleObj name="Document" r:id="rId5" imgW="6931222" imgH="8293818" progId="Word.Document.12">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6563" y="0"/>
                        <a:ext cx="5730875" cy="685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75853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aphicFrame>
        <p:nvGraphicFramePr>
          <p:cNvPr id="10" name="Objet 9"/>
          <p:cNvGraphicFramePr>
            <a:graphicFrameLocks noChangeAspect="1"/>
          </p:cNvGraphicFramePr>
          <p:nvPr/>
        </p:nvGraphicFramePr>
        <p:xfrm>
          <a:off x="2128838" y="185738"/>
          <a:ext cx="4471987" cy="6415087"/>
        </p:xfrm>
        <a:graphic>
          <a:graphicData uri="http://schemas.openxmlformats.org/presentationml/2006/ole">
            <mc:AlternateContent xmlns:mc="http://schemas.openxmlformats.org/markup-compatibility/2006">
              <mc:Choice xmlns:v="urn:schemas-microsoft-com:vml" Requires="v">
                <p:oleObj spid="_x0000_s45059" name="Document" r:id="rId5" imgW="6635068" imgH="9496623" progId="Word.Document.12">
                  <p:embed/>
                </p:oleObj>
              </mc:Choice>
              <mc:Fallback>
                <p:oleObj name="Document" r:id="rId5" imgW="6635068" imgH="9496623" progId="Word.Document.12">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8838" y="185738"/>
                        <a:ext cx="4471987" cy="6415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758534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aphicFrame>
        <p:nvGraphicFramePr>
          <p:cNvPr id="10" name="Objet 9"/>
          <p:cNvGraphicFramePr>
            <a:graphicFrameLocks noChangeAspect="1"/>
          </p:cNvGraphicFramePr>
          <p:nvPr/>
        </p:nvGraphicFramePr>
        <p:xfrm>
          <a:off x="1043608" y="0"/>
          <a:ext cx="4949825" cy="6858000"/>
        </p:xfrm>
        <a:graphic>
          <a:graphicData uri="http://schemas.openxmlformats.org/presentationml/2006/ole">
            <mc:AlternateContent xmlns:mc="http://schemas.openxmlformats.org/markup-compatibility/2006">
              <mc:Choice xmlns:v="urn:schemas-microsoft-com:vml" Requires="v">
                <p:oleObj spid="_x0000_s82947" name="Document" r:id="rId5" imgW="6635068" imgH="9195382" progId="Word.Document.12">
                  <p:embed/>
                </p:oleObj>
              </mc:Choice>
              <mc:Fallback>
                <p:oleObj name="Document" r:id="rId5" imgW="6635068" imgH="9195382" progId="Word.Document.12">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3608" y="0"/>
                        <a:ext cx="4949825" cy="685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758534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aphicFrame>
        <p:nvGraphicFramePr>
          <p:cNvPr id="10" name="Objet 9"/>
          <p:cNvGraphicFramePr>
            <a:graphicFrameLocks noChangeAspect="1"/>
          </p:cNvGraphicFramePr>
          <p:nvPr/>
        </p:nvGraphicFramePr>
        <p:xfrm>
          <a:off x="1254125" y="449263"/>
          <a:ext cx="6635750" cy="5959475"/>
        </p:xfrm>
        <a:graphic>
          <a:graphicData uri="http://schemas.openxmlformats.org/presentationml/2006/ole">
            <mc:AlternateContent xmlns:mc="http://schemas.openxmlformats.org/markup-compatibility/2006">
              <mc:Choice xmlns:v="urn:schemas-microsoft-com:vml" Requires="v">
                <p:oleObj spid="_x0000_s83971" name="Document" r:id="rId5" imgW="6635068" imgH="5960103" progId="Word.Document.12">
                  <p:embed/>
                </p:oleObj>
              </mc:Choice>
              <mc:Fallback>
                <p:oleObj name="Document" r:id="rId5" imgW="6635068" imgH="5960103" progId="Word.Document.12">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4125" y="449263"/>
                        <a:ext cx="6635750" cy="5959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758534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33794" name="Picture 2" descr="C:\Users\frank\Downloads\3C49 - version détaillée.jpg"/>
          <p:cNvPicPr>
            <a:picLocks noChangeAspect="1" noChangeArrowheads="1"/>
          </p:cNvPicPr>
          <p:nvPr/>
        </p:nvPicPr>
        <p:blipFill>
          <a:blip r:embed="rId4" cstate="print"/>
          <a:srcRect/>
          <a:stretch>
            <a:fillRect/>
          </a:stretch>
        </p:blipFill>
        <p:spPr bwMode="auto">
          <a:xfrm>
            <a:off x="467544" y="188640"/>
            <a:ext cx="7848872" cy="4982844"/>
          </a:xfrm>
          <a:prstGeom prst="rect">
            <a:avLst/>
          </a:prstGeom>
          <a:noFill/>
        </p:spPr>
      </p:pic>
      <p:sp>
        <p:nvSpPr>
          <p:cNvPr id="10" name="Rectangle 9"/>
          <p:cNvSpPr/>
          <p:nvPr/>
        </p:nvSpPr>
        <p:spPr>
          <a:xfrm>
            <a:off x="467544" y="5229200"/>
            <a:ext cx="7992888" cy="923330"/>
          </a:xfrm>
          <a:prstGeom prst="rect">
            <a:avLst/>
          </a:prstGeom>
        </p:spPr>
        <p:txBody>
          <a:bodyPr wrap="square">
            <a:spAutoFit/>
          </a:bodyPr>
          <a:lstStyle/>
          <a:p>
            <a:r>
              <a:rPr lang="fr-FR" dirty="0">
                <a:hlinkClick r:id="rId5"/>
              </a:rPr>
              <a:t>https://espace-mondial-atlas.sciencespo.fr/fr/rubrique-strategies-des-acteurs-internationaux/carte-3C49-pays-emergents-2018.html</a:t>
            </a:r>
            <a:endParaRPr lang="fr-FR" dirty="0"/>
          </a:p>
          <a:p>
            <a:r>
              <a:rPr lang="fr-FR" dirty="0"/>
              <a:t>Document libre de droit</a:t>
            </a:r>
          </a:p>
        </p:txBody>
      </p:sp>
    </p:spTree>
    <p:extLst>
      <p:ext uri="{BB962C8B-B14F-4D97-AF65-F5344CB8AC3E}">
        <p14:creationId xmlns:p14="http://schemas.microsoft.com/office/powerpoint/2010/main" val="14758534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ZoneTexte 9"/>
          <p:cNvSpPr txBox="1"/>
          <p:nvPr/>
        </p:nvSpPr>
        <p:spPr>
          <a:xfrm>
            <a:off x="683568" y="1124744"/>
            <a:ext cx="8280920" cy="2308324"/>
          </a:xfrm>
          <a:prstGeom prst="rect">
            <a:avLst/>
          </a:prstGeom>
          <a:noFill/>
        </p:spPr>
        <p:txBody>
          <a:bodyPr wrap="square" rtlCol="0">
            <a:spAutoFit/>
          </a:bodyPr>
          <a:lstStyle/>
          <a:p>
            <a:pPr algn="just"/>
            <a:r>
              <a:rPr lang="fr-FR" sz="2400" dirty="0"/>
              <a:t>Par groupe de 2 d’un niveau homogène les élèves échangent leurs productions et corrigent, amendent émettent des remarques. Le travail est ensuite revu par l ’élève qui y apporte les corrections qu’il estime nécessaires. </a:t>
            </a:r>
            <a:r>
              <a:rPr lang="fr-FR" sz="2400" dirty="0">
                <a:solidFill>
                  <a:srgbClr val="FF0000"/>
                </a:solidFill>
              </a:rPr>
              <a:t>(30 mn)</a:t>
            </a:r>
            <a:endParaRPr lang="fr-FR" sz="2400" dirty="0"/>
          </a:p>
          <a:p>
            <a:pPr algn="just"/>
            <a:endParaRPr lang="fr-FR" sz="2400" dirty="0"/>
          </a:p>
          <a:p>
            <a:pPr algn="just"/>
            <a:r>
              <a:rPr lang="fr-FR" sz="2400" dirty="0"/>
              <a:t>Le professeur peut ramasser et évaluer ces productions. </a:t>
            </a:r>
          </a:p>
        </p:txBody>
      </p:sp>
    </p:spTree>
    <p:extLst>
      <p:ext uri="{BB962C8B-B14F-4D97-AF65-F5344CB8AC3E}">
        <p14:creationId xmlns:p14="http://schemas.microsoft.com/office/powerpoint/2010/main" val="14758534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ZoneTexte 9"/>
          <p:cNvSpPr txBox="1"/>
          <p:nvPr/>
        </p:nvSpPr>
        <p:spPr>
          <a:xfrm>
            <a:off x="611560" y="0"/>
            <a:ext cx="7704856" cy="830997"/>
          </a:xfrm>
          <a:prstGeom prst="rect">
            <a:avLst/>
          </a:prstGeom>
          <a:noFill/>
        </p:spPr>
        <p:txBody>
          <a:bodyPr wrap="square" rtlCol="0">
            <a:spAutoFit/>
          </a:bodyPr>
          <a:lstStyle/>
          <a:p>
            <a:r>
              <a:rPr lang="fr-FR" sz="2400" dirty="0">
                <a:solidFill>
                  <a:schemeClr val="tx2">
                    <a:lumMod val="60000"/>
                    <a:lumOff val="40000"/>
                  </a:schemeClr>
                </a:solidFill>
              </a:rPr>
              <a:t>II. Les processus en œuvre dans les mutations des espaces productifs </a:t>
            </a:r>
            <a:r>
              <a:rPr lang="fr-FR" sz="2400" dirty="0">
                <a:solidFill>
                  <a:srgbClr val="FF0000"/>
                </a:solidFill>
              </a:rPr>
              <a:t>(1h30)</a:t>
            </a:r>
          </a:p>
        </p:txBody>
      </p:sp>
      <p:sp>
        <p:nvSpPr>
          <p:cNvPr id="14" name="ZoneTexte 13"/>
          <p:cNvSpPr txBox="1"/>
          <p:nvPr/>
        </p:nvSpPr>
        <p:spPr>
          <a:xfrm>
            <a:off x="755576" y="1124744"/>
            <a:ext cx="7632848" cy="830997"/>
          </a:xfrm>
          <a:prstGeom prst="rect">
            <a:avLst/>
          </a:prstGeom>
          <a:noFill/>
        </p:spPr>
        <p:txBody>
          <a:bodyPr wrap="square" rtlCol="0">
            <a:spAutoFit/>
          </a:bodyPr>
          <a:lstStyle/>
          <a:p>
            <a:r>
              <a:rPr lang="fr-FR" sz="2400" dirty="0"/>
              <a:t>Ecoute active: les élèves doivent réaliser ou compléter une carte heuristique à partir de l’écoute du cours. </a:t>
            </a:r>
            <a:r>
              <a:rPr lang="fr-FR" sz="2400" dirty="0">
                <a:solidFill>
                  <a:srgbClr val="FF0000"/>
                </a:solidFill>
              </a:rPr>
              <a:t>(1 heure)</a:t>
            </a:r>
            <a:endParaRPr lang="fr-FR" sz="2400" dirty="0"/>
          </a:p>
        </p:txBody>
      </p:sp>
    </p:spTree>
    <p:extLst>
      <p:ext uri="{BB962C8B-B14F-4D97-AF65-F5344CB8AC3E}">
        <p14:creationId xmlns:p14="http://schemas.microsoft.com/office/powerpoint/2010/main" val="1475853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050" name="Picture 2"/>
          <p:cNvPicPr>
            <a:picLocks noChangeAspect="1" noChangeArrowheads="1"/>
          </p:cNvPicPr>
          <p:nvPr/>
        </p:nvPicPr>
        <p:blipFill>
          <a:blip r:embed="rId4" cstate="print"/>
          <a:srcRect/>
          <a:stretch>
            <a:fillRect/>
          </a:stretch>
        </p:blipFill>
        <p:spPr bwMode="auto">
          <a:xfrm>
            <a:off x="395536" y="1268760"/>
            <a:ext cx="8381751" cy="4142581"/>
          </a:xfrm>
          <a:prstGeom prst="rect">
            <a:avLst/>
          </a:prstGeom>
          <a:noFill/>
          <a:ln w="9525">
            <a:noFill/>
            <a:miter lim="800000"/>
            <a:headEnd/>
            <a:tailEnd/>
          </a:ln>
        </p:spPr>
      </p:pic>
    </p:spTree>
    <p:extLst>
      <p:ext uri="{BB962C8B-B14F-4D97-AF65-F5344CB8AC3E}">
        <p14:creationId xmlns:p14="http://schemas.microsoft.com/office/powerpoint/2010/main" val="14758534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aphicFrame>
        <p:nvGraphicFramePr>
          <p:cNvPr id="14" name="Objet 13"/>
          <p:cNvGraphicFramePr>
            <a:graphicFrameLocks noChangeAspect="1"/>
          </p:cNvGraphicFramePr>
          <p:nvPr/>
        </p:nvGraphicFramePr>
        <p:xfrm>
          <a:off x="0" y="588963"/>
          <a:ext cx="9144000" cy="5680075"/>
        </p:xfrm>
        <a:graphic>
          <a:graphicData uri="http://schemas.openxmlformats.org/presentationml/2006/ole">
            <mc:AlternateContent xmlns:mc="http://schemas.openxmlformats.org/markup-compatibility/2006">
              <mc:Choice xmlns:v="urn:schemas-microsoft-com:vml" Requires="v">
                <p:oleObj spid="_x0000_s84996" name="Document" r:id="rId5" imgW="10071065" imgH="6255890" progId="Word.Document.12">
                  <p:embed/>
                </p:oleObj>
              </mc:Choice>
              <mc:Fallback>
                <p:oleObj name="Document" r:id="rId5" imgW="10071065" imgH="6255890" progId="Word.Document.12">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88963"/>
                        <a:ext cx="9144000" cy="5680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758534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3073" name="Picture 1" descr="C:\Users\frank\Downloads\3C25 - version détaillée.jpg"/>
          <p:cNvPicPr>
            <a:picLocks noChangeAspect="1" noChangeArrowheads="1"/>
          </p:cNvPicPr>
          <p:nvPr/>
        </p:nvPicPr>
        <p:blipFill>
          <a:blip r:embed="rId4" cstate="print"/>
          <a:srcRect/>
          <a:stretch>
            <a:fillRect/>
          </a:stretch>
        </p:blipFill>
        <p:spPr bwMode="auto">
          <a:xfrm>
            <a:off x="323528" y="0"/>
            <a:ext cx="8271688" cy="5040560"/>
          </a:xfrm>
          <a:prstGeom prst="rect">
            <a:avLst/>
          </a:prstGeom>
          <a:noFill/>
        </p:spPr>
      </p:pic>
      <p:sp>
        <p:nvSpPr>
          <p:cNvPr id="10" name="Rectangle 9"/>
          <p:cNvSpPr/>
          <p:nvPr/>
        </p:nvSpPr>
        <p:spPr>
          <a:xfrm>
            <a:off x="611560" y="5085184"/>
            <a:ext cx="8280920" cy="1477328"/>
          </a:xfrm>
          <a:prstGeom prst="rect">
            <a:avLst/>
          </a:prstGeom>
        </p:spPr>
        <p:txBody>
          <a:bodyPr wrap="square">
            <a:spAutoFit/>
          </a:bodyPr>
          <a:lstStyle/>
          <a:p>
            <a:r>
              <a:rPr lang="fr-FR" dirty="0">
                <a:hlinkClick r:id="rId5"/>
              </a:rPr>
              <a:t>https://espace-mondial-atlas.sciencespo.fr/fr/rubrique-strategies-des-acteurs-internationaux/carte-3C25-les-2-000-premieres-firmes-multinationales-2008-2017.html</a:t>
            </a:r>
            <a:endParaRPr lang="fr-FR" dirty="0"/>
          </a:p>
          <a:p>
            <a:r>
              <a:rPr lang="fr-FR" dirty="0"/>
              <a:t>Document libre de droit </a:t>
            </a:r>
          </a:p>
          <a:p>
            <a:endParaRPr lang="fr-FR" dirty="0"/>
          </a:p>
        </p:txBody>
      </p:sp>
    </p:spTree>
    <p:extLst>
      <p:ext uri="{BB962C8B-B14F-4D97-AF65-F5344CB8AC3E}">
        <p14:creationId xmlns:p14="http://schemas.microsoft.com/office/powerpoint/2010/main" val="14758534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32770" name="Picture 2" descr="C:\Users\frank\Downloads\3C24 - version détaillée.jpg"/>
          <p:cNvPicPr>
            <a:picLocks noChangeAspect="1" noChangeArrowheads="1"/>
          </p:cNvPicPr>
          <p:nvPr/>
        </p:nvPicPr>
        <p:blipFill>
          <a:blip r:embed="rId4" cstate="print"/>
          <a:srcRect/>
          <a:stretch>
            <a:fillRect/>
          </a:stretch>
        </p:blipFill>
        <p:spPr bwMode="auto">
          <a:xfrm>
            <a:off x="683568" y="260648"/>
            <a:ext cx="8082898" cy="4898726"/>
          </a:xfrm>
          <a:prstGeom prst="rect">
            <a:avLst/>
          </a:prstGeom>
          <a:noFill/>
        </p:spPr>
      </p:pic>
      <p:sp>
        <p:nvSpPr>
          <p:cNvPr id="10" name="Rectangle 9"/>
          <p:cNvSpPr/>
          <p:nvPr/>
        </p:nvSpPr>
        <p:spPr>
          <a:xfrm>
            <a:off x="467544" y="5229200"/>
            <a:ext cx="8280920" cy="1200329"/>
          </a:xfrm>
          <a:prstGeom prst="rect">
            <a:avLst/>
          </a:prstGeom>
        </p:spPr>
        <p:txBody>
          <a:bodyPr wrap="square">
            <a:spAutoFit/>
          </a:bodyPr>
          <a:lstStyle/>
          <a:p>
            <a:r>
              <a:rPr lang="fr-FR" dirty="0">
                <a:hlinkClick r:id="rId5"/>
              </a:rPr>
              <a:t>https://espace-mondial-atlas.sciencespo.fr/fr/rubrique-strategies-des-acteurs-internationaux/carte-3C24-investissements-directs-etrangers-(ide)-entrants-2007-2016.html</a:t>
            </a:r>
            <a:endParaRPr lang="fr-FR" dirty="0"/>
          </a:p>
          <a:p>
            <a:r>
              <a:rPr lang="fr-FR" dirty="0"/>
              <a:t>Document libre de droit</a:t>
            </a:r>
          </a:p>
        </p:txBody>
      </p:sp>
    </p:spTree>
    <p:extLst>
      <p:ext uri="{BB962C8B-B14F-4D97-AF65-F5344CB8AC3E}">
        <p14:creationId xmlns:p14="http://schemas.microsoft.com/office/powerpoint/2010/main" val="14758534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817" name="Rectangle 1"/>
          <p:cNvSpPr>
            <a:spLocks noChangeArrowheads="1"/>
          </p:cNvSpPr>
          <p:nvPr/>
        </p:nvSpPr>
        <p:spPr bwMode="auto">
          <a:xfrm>
            <a:off x="683568" y="1196752"/>
            <a:ext cx="8136904"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Les 60 000</a:t>
            </a:r>
            <a:r>
              <a:rPr kumimoji="0" lang="fr-FR"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fr-F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firmes transnationales sont les principaux agents de la mondialisation. Elles r</a:t>
            </a:r>
            <a:r>
              <a:rPr kumimoji="0" lang="fr-FR" b="0" i="0" u="none" strike="noStrike" cap="none" normalizeH="0" baseline="0" dirty="0">
                <a:ln>
                  <a:noFill/>
                </a:ln>
                <a:solidFill>
                  <a:schemeClr val="tx1"/>
                </a:solidFill>
                <a:effectLst/>
                <a:latin typeface="Calibri"/>
                <a:ea typeface="Calibri" pitchFamily="34" charset="0"/>
                <a:cs typeface="Times New Roman" pitchFamily="18" charset="0"/>
              </a:rPr>
              <a:t>é</a:t>
            </a:r>
            <a:r>
              <a:rPr kumimoji="0" lang="fr-F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alisent 50% du commerce mondial en particulier avec les </a:t>
            </a:r>
            <a:r>
              <a:rPr kumimoji="0" lang="fr-FR" b="0" i="0" u="none" strike="noStrike" cap="none" normalizeH="0" baseline="0" dirty="0">
                <a:ln>
                  <a:noFill/>
                </a:ln>
                <a:solidFill>
                  <a:schemeClr val="tx1"/>
                </a:solidFill>
                <a:effectLst/>
                <a:latin typeface="Calibri"/>
                <a:ea typeface="Calibri" pitchFamily="34" charset="0"/>
                <a:cs typeface="Times New Roman" pitchFamily="18" charset="0"/>
              </a:rPr>
              <a:t>é</a:t>
            </a:r>
            <a:r>
              <a:rPr kumimoji="0" lang="fr-F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changes intra-firme (entre les filiales d</a:t>
            </a:r>
            <a:r>
              <a:rPr kumimoji="0" lang="fr-FR" b="0" i="0" u="none" strike="noStrike" cap="none" normalizeH="0" baseline="0" dirty="0">
                <a:ln>
                  <a:noFill/>
                </a:ln>
                <a:solidFill>
                  <a:schemeClr val="tx1"/>
                </a:solidFill>
                <a:effectLst/>
                <a:latin typeface="Calibri"/>
                <a:ea typeface="Calibri" pitchFamily="34" charset="0"/>
                <a:cs typeface="Times New Roman" pitchFamily="18" charset="0"/>
              </a:rPr>
              <a:t>’</a:t>
            </a:r>
            <a:r>
              <a:rPr kumimoji="0" lang="fr-F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une même entreprise). Elles ont 500 000 filiales </a:t>
            </a:r>
            <a:r>
              <a:rPr kumimoji="0" lang="fr-FR" b="0" i="0" u="none" strike="noStrike" cap="none" normalizeH="0" baseline="0" dirty="0">
                <a:ln>
                  <a:noFill/>
                </a:ln>
                <a:solidFill>
                  <a:schemeClr val="tx1"/>
                </a:solidFill>
                <a:effectLst/>
                <a:latin typeface="Calibri"/>
                <a:ea typeface="Calibri" pitchFamily="34" charset="0"/>
                <a:cs typeface="Times New Roman" pitchFamily="18" charset="0"/>
              </a:rPr>
              <a:t>à</a:t>
            </a:r>
            <a:r>
              <a:rPr kumimoji="0" lang="fr-F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l</a:t>
            </a:r>
            <a:r>
              <a:rPr kumimoji="0" lang="fr-FR" b="0" i="0" u="none" strike="noStrike" cap="none" normalizeH="0" baseline="0" dirty="0">
                <a:ln>
                  <a:noFill/>
                </a:ln>
                <a:solidFill>
                  <a:schemeClr val="tx1"/>
                </a:solidFill>
                <a:effectLst/>
                <a:latin typeface="Calibri"/>
                <a:ea typeface="Calibri" pitchFamily="34" charset="0"/>
                <a:cs typeface="Times New Roman" pitchFamily="18" charset="0"/>
              </a:rPr>
              <a:t>’é</a:t>
            </a:r>
            <a:r>
              <a:rPr kumimoji="0" lang="fr-F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tranger en 2017. Elles emploient 75 millions de personnes dans le monde. Certaines d</a:t>
            </a:r>
            <a:r>
              <a:rPr kumimoji="0" lang="fr-FR" b="0" i="0" u="none" strike="noStrike" cap="none" normalizeH="0" baseline="0" dirty="0">
                <a:ln>
                  <a:noFill/>
                </a:ln>
                <a:solidFill>
                  <a:schemeClr val="tx1"/>
                </a:solidFill>
                <a:effectLst/>
                <a:latin typeface="Calibri"/>
                <a:ea typeface="Calibri" pitchFamily="34" charset="0"/>
                <a:cs typeface="Times New Roman" pitchFamily="18" charset="0"/>
              </a:rPr>
              <a:t>’</a:t>
            </a:r>
            <a:r>
              <a:rPr kumimoji="0" lang="fr-F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entres-elles ont une valeur sup</a:t>
            </a:r>
            <a:r>
              <a:rPr kumimoji="0" lang="fr-FR" b="0" i="0" u="none" strike="noStrike" cap="none" normalizeH="0" baseline="0" dirty="0">
                <a:ln>
                  <a:noFill/>
                </a:ln>
                <a:solidFill>
                  <a:schemeClr val="tx1"/>
                </a:solidFill>
                <a:effectLst/>
                <a:latin typeface="Calibri"/>
                <a:ea typeface="Calibri" pitchFamily="34" charset="0"/>
                <a:cs typeface="Times New Roman" pitchFamily="18" charset="0"/>
              </a:rPr>
              <a:t>é</a:t>
            </a:r>
            <a:r>
              <a:rPr kumimoji="0" lang="fr-F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rieure au PIB de certains Etats. La puissance des </a:t>
            </a:r>
            <a:r>
              <a:rPr kumimoji="0" lang="fr-FR"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FTN</a:t>
            </a:r>
            <a:r>
              <a:rPr kumimoji="0" lang="fr-F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repose sur leur capacit</a:t>
            </a:r>
            <a:r>
              <a:rPr kumimoji="0" lang="fr-FR" b="0" i="0" u="none" strike="noStrike" cap="none" normalizeH="0" baseline="0" dirty="0">
                <a:ln>
                  <a:noFill/>
                </a:ln>
                <a:solidFill>
                  <a:schemeClr val="tx1"/>
                </a:solidFill>
                <a:effectLst/>
                <a:latin typeface="Calibri"/>
                <a:ea typeface="Calibri" pitchFamily="34" charset="0"/>
                <a:cs typeface="Times New Roman" pitchFamily="18" charset="0"/>
              </a:rPr>
              <a:t>é</a:t>
            </a:r>
            <a:r>
              <a:rPr kumimoji="0" lang="fr-F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r>
              <a:rPr kumimoji="0" lang="fr-FR" b="0" i="0" u="none" strike="noStrike" cap="none" normalizeH="0" baseline="0" dirty="0">
                <a:ln>
                  <a:noFill/>
                </a:ln>
                <a:solidFill>
                  <a:schemeClr val="tx1"/>
                </a:solidFill>
                <a:effectLst/>
                <a:latin typeface="Calibri"/>
                <a:ea typeface="Calibri" pitchFamily="34" charset="0"/>
                <a:cs typeface="Times New Roman" pitchFamily="18" charset="0"/>
              </a:rPr>
              <a:t>à</a:t>
            </a:r>
            <a:r>
              <a:rPr kumimoji="0" lang="fr-F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g</a:t>
            </a:r>
            <a:r>
              <a:rPr kumimoji="0" lang="fr-FR" b="0" i="0" u="none" strike="noStrike" cap="none" normalizeH="0" baseline="0" dirty="0">
                <a:ln>
                  <a:noFill/>
                </a:ln>
                <a:solidFill>
                  <a:schemeClr val="tx1"/>
                </a:solidFill>
                <a:effectLst/>
                <a:latin typeface="Calibri"/>
                <a:ea typeface="Calibri" pitchFamily="34" charset="0"/>
                <a:cs typeface="Times New Roman" pitchFamily="18" charset="0"/>
              </a:rPr>
              <a:t>é</a:t>
            </a:r>
            <a:r>
              <a:rPr kumimoji="0" lang="fr-F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rer et </a:t>
            </a:r>
            <a:r>
              <a:rPr kumimoji="0" lang="fr-FR" b="0" i="0" u="none" strike="noStrike" cap="none" normalizeH="0" baseline="0" dirty="0">
                <a:ln>
                  <a:noFill/>
                </a:ln>
                <a:solidFill>
                  <a:schemeClr val="tx1"/>
                </a:solidFill>
                <a:effectLst/>
                <a:latin typeface="Calibri"/>
                <a:ea typeface="Calibri" pitchFamily="34" charset="0"/>
                <a:cs typeface="Times New Roman" pitchFamily="18" charset="0"/>
              </a:rPr>
              <a:t>à</a:t>
            </a:r>
            <a:r>
              <a:rPr kumimoji="0" lang="fr-F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utiliser l</a:t>
            </a:r>
            <a:r>
              <a:rPr kumimoji="0" lang="fr-FR" b="0" i="0" u="none" strike="noStrike" cap="none" normalizeH="0" baseline="0" dirty="0">
                <a:ln>
                  <a:noFill/>
                </a:ln>
                <a:solidFill>
                  <a:schemeClr val="tx1"/>
                </a:solidFill>
                <a:effectLst/>
                <a:latin typeface="Calibri"/>
                <a:ea typeface="Calibri" pitchFamily="34" charset="0"/>
                <a:cs typeface="Times New Roman" pitchFamily="18" charset="0"/>
              </a:rPr>
              <a:t>’</a:t>
            </a:r>
            <a:r>
              <a:rPr kumimoji="0" lang="fr-F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espace mondial </a:t>
            </a:r>
            <a:r>
              <a:rPr kumimoji="0" lang="fr-FR" b="0" i="0" u="none" strike="noStrike" cap="none" normalizeH="0" baseline="0" dirty="0">
                <a:ln>
                  <a:noFill/>
                </a:ln>
                <a:solidFill>
                  <a:schemeClr val="tx1"/>
                </a:solidFill>
                <a:effectLst/>
                <a:latin typeface="Calibri"/>
                <a:ea typeface="Calibri" pitchFamily="34" charset="0"/>
                <a:cs typeface="Times New Roman" pitchFamily="18" charset="0"/>
              </a:rPr>
              <a:t>à</a:t>
            </a:r>
            <a:r>
              <a:rPr kumimoji="0" lang="fr-F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leur profit, comme zone de fourniture, de production et de vente. Elles ont b</a:t>
            </a:r>
            <a:r>
              <a:rPr kumimoji="0" lang="fr-FR" b="0" i="0" u="none" strike="noStrike" cap="none" normalizeH="0" baseline="0" dirty="0">
                <a:ln>
                  <a:noFill/>
                </a:ln>
                <a:solidFill>
                  <a:schemeClr val="tx1"/>
                </a:solidFill>
                <a:effectLst/>
                <a:latin typeface="Calibri"/>
                <a:ea typeface="Calibri" pitchFamily="34" charset="0"/>
                <a:cs typeface="Times New Roman" pitchFamily="18" charset="0"/>
              </a:rPr>
              <a:t>é</a:t>
            </a:r>
            <a:r>
              <a:rPr kumimoji="0" lang="fr-F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n</a:t>
            </a:r>
            <a:r>
              <a:rPr kumimoji="0" lang="fr-FR" b="0" i="0" u="none" strike="noStrike" cap="none" normalizeH="0" baseline="0" dirty="0">
                <a:ln>
                  <a:noFill/>
                </a:ln>
                <a:solidFill>
                  <a:schemeClr val="tx1"/>
                </a:solidFill>
                <a:effectLst/>
                <a:latin typeface="Calibri"/>
                <a:ea typeface="Calibri" pitchFamily="34" charset="0"/>
                <a:cs typeface="Times New Roman" pitchFamily="18" charset="0"/>
              </a:rPr>
              <a:t>é</a:t>
            </a:r>
            <a:r>
              <a:rPr kumimoji="0" lang="fr-F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fici</a:t>
            </a:r>
            <a:r>
              <a:rPr kumimoji="0" lang="fr-FR" b="0" i="0" u="none" strike="noStrike" cap="none" normalizeH="0" baseline="0" dirty="0">
                <a:ln>
                  <a:noFill/>
                </a:ln>
                <a:solidFill>
                  <a:schemeClr val="tx1"/>
                </a:solidFill>
                <a:effectLst/>
                <a:latin typeface="Calibri"/>
                <a:ea typeface="Calibri" pitchFamily="34" charset="0"/>
                <a:cs typeface="Times New Roman" pitchFamily="18" charset="0"/>
              </a:rPr>
              <a:t>é</a:t>
            </a:r>
            <a:r>
              <a:rPr kumimoji="0" lang="fr-F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de l</a:t>
            </a:r>
            <a:r>
              <a:rPr kumimoji="0" lang="fr-FR" b="0" i="0" u="none" strike="noStrike" cap="none" normalizeH="0" baseline="0" dirty="0">
                <a:ln>
                  <a:noFill/>
                </a:ln>
                <a:solidFill>
                  <a:schemeClr val="tx1"/>
                </a:solidFill>
                <a:effectLst/>
                <a:latin typeface="Calibri"/>
                <a:ea typeface="Calibri" pitchFamily="34" charset="0"/>
                <a:cs typeface="Times New Roman" pitchFamily="18" charset="0"/>
              </a:rPr>
              <a:t>’</a:t>
            </a:r>
            <a:r>
              <a:rPr kumimoji="0" lang="fr-F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ouverture commerciale des </a:t>
            </a:r>
            <a:r>
              <a:rPr kumimoji="0" lang="fr-FR" b="0" i="0" u="none" strike="noStrike" cap="none" normalizeH="0" baseline="0" dirty="0">
                <a:ln>
                  <a:noFill/>
                </a:ln>
                <a:solidFill>
                  <a:schemeClr val="tx1"/>
                </a:solidFill>
                <a:effectLst/>
                <a:latin typeface="Calibri"/>
                <a:ea typeface="Calibri" pitchFamily="34" charset="0"/>
                <a:cs typeface="Times New Roman" pitchFamily="18" charset="0"/>
              </a:rPr>
              <a:t>É</a:t>
            </a:r>
            <a:r>
              <a:rPr kumimoji="0" lang="fr-F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tats dans le cadre des accords du GATT (Accord g</a:t>
            </a:r>
            <a:r>
              <a:rPr kumimoji="0" lang="fr-FR" b="0" i="0" u="none" strike="noStrike" cap="none" normalizeH="0" baseline="0" dirty="0">
                <a:ln>
                  <a:noFill/>
                </a:ln>
                <a:solidFill>
                  <a:schemeClr val="tx1"/>
                </a:solidFill>
                <a:effectLst/>
                <a:latin typeface="Calibri"/>
                <a:ea typeface="Calibri" pitchFamily="34" charset="0"/>
                <a:cs typeface="Times New Roman" pitchFamily="18" charset="0"/>
              </a:rPr>
              <a:t>é</a:t>
            </a:r>
            <a:r>
              <a:rPr kumimoji="0" lang="fr-F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n</a:t>
            </a:r>
            <a:r>
              <a:rPr kumimoji="0" lang="fr-FR" b="0" i="0" u="none" strike="noStrike" cap="none" normalizeH="0" baseline="0" dirty="0">
                <a:ln>
                  <a:noFill/>
                </a:ln>
                <a:solidFill>
                  <a:schemeClr val="tx1"/>
                </a:solidFill>
                <a:effectLst/>
                <a:latin typeface="Calibri"/>
                <a:ea typeface="Calibri" pitchFamily="34" charset="0"/>
                <a:cs typeface="Times New Roman" pitchFamily="18" charset="0"/>
              </a:rPr>
              <a:t>é</a:t>
            </a:r>
            <a:r>
              <a:rPr kumimoji="0" lang="fr-F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ral sur les tarifs douaniers et le commerce) puis de l</a:t>
            </a:r>
            <a:r>
              <a:rPr kumimoji="0" lang="fr-FR" b="0" i="0" u="none" strike="noStrike" cap="none" normalizeH="0" baseline="0" dirty="0">
                <a:ln>
                  <a:noFill/>
                </a:ln>
                <a:solidFill>
                  <a:schemeClr val="tx1"/>
                </a:solidFill>
                <a:effectLst/>
                <a:latin typeface="Calibri"/>
                <a:ea typeface="Calibri" pitchFamily="34" charset="0"/>
                <a:cs typeface="Times New Roman" pitchFamily="18" charset="0"/>
              </a:rPr>
              <a:t>’</a:t>
            </a:r>
            <a:r>
              <a:rPr kumimoji="0" lang="fr-F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OMC (Organisation mondiale du commerce), de la lib</a:t>
            </a:r>
            <a:r>
              <a:rPr kumimoji="0" lang="fr-FR" b="0" i="0" u="none" strike="noStrike" cap="none" normalizeH="0" baseline="0" dirty="0">
                <a:ln>
                  <a:noFill/>
                </a:ln>
                <a:solidFill>
                  <a:schemeClr val="tx1"/>
                </a:solidFill>
                <a:effectLst/>
                <a:latin typeface="Calibri"/>
                <a:ea typeface="Calibri" pitchFamily="34" charset="0"/>
                <a:cs typeface="Times New Roman" pitchFamily="18" charset="0"/>
              </a:rPr>
              <a:t>é</a:t>
            </a:r>
            <a:r>
              <a:rPr kumimoji="0" lang="fr-F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ralisation financi</a:t>
            </a:r>
            <a:r>
              <a:rPr kumimoji="0" lang="fr-FR" b="0" i="0" u="none" strike="noStrike" cap="none" normalizeH="0" baseline="0" dirty="0">
                <a:ln>
                  <a:noFill/>
                </a:ln>
                <a:solidFill>
                  <a:schemeClr val="tx1"/>
                </a:solidFill>
                <a:effectLst/>
                <a:latin typeface="Calibri"/>
                <a:ea typeface="Calibri" pitchFamily="34" charset="0"/>
                <a:cs typeface="Times New Roman" pitchFamily="18" charset="0"/>
              </a:rPr>
              <a:t>è</a:t>
            </a:r>
            <a:r>
              <a:rPr kumimoji="0" lang="fr-F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re, et de la baisse des co</a:t>
            </a:r>
            <a:r>
              <a:rPr kumimoji="0" lang="fr-FR" b="0" i="0" u="none" strike="noStrike" cap="none" normalizeH="0" baseline="0" dirty="0">
                <a:ln>
                  <a:noFill/>
                </a:ln>
                <a:solidFill>
                  <a:schemeClr val="tx1"/>
                </a:solidFill>
                <a:effectLst/>
                <a:latin typeface="Calibri"/>
                <a:ea typeface="Calibri" pitchFamily="34" charset="0"/>
                <a:cs typeface="Times New Roman" pitchFamily="18" charset="0"/>
              </a:rPr>
              <a:t>û</a:t>
            </a:r>
            <a:r>
              <a:rPr kumimoji="0" lang="fr-F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ts de transport et du d</a:t>
            </a:r>
            <a:r>
              <a:rPr kumimoji="0" lang="fr-FR" b="0" i="0" u="none" strike="noStrike" cap="none" normalizeH="0" baseline="0" dirty="0">
                <a:ln>
                  <a:noFill/>
                </a:ln>
                <a:solidFill>
                  <a:schemeClr val="tx1"/>
                </a:solidFill>
                <a:effectLst/>
                <a:latin typeface="Calibri"/>
                <a:ea typeface="Calibri" pitchFamily="34" charset="0"/>
                <a:cs typeface="Times New Roman" pitchFamily="18" charset="0"/>
              </a:rPr>
              <a:t>é</a:t>
            </a:r>
            <a:r>
              <a:rPr kumimoji="0" lang="fr-F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veloppement des </a:t>
            </a:r>
            <a:r>
              <a:rPr kumimoji="0" lang="fr-FR"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NTIC</a:t>
            </a:r>
            <a:r>
              <a:rPr kumimoji="0" lang="fr-F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(nouvelles technologies de l</a:t>
            </a:r>
            <a:r>
              <a:rPr kumimoji="0" lang="fr-FR" b="0" i="0" u="none" strike="noStrike" cap="none" normalizeH="0" baseline="0" dirty="0">
                <a:ln>
                  <a:noFill/>
                </a:ln>
                <a:solidFill>
                  <a:schemeClr val="tx1"/>
                </a:solidFill>
                <a:effectLst/>
                <a:latin typeface="Calibri"/>
                <a:ea typeface="Calibri" pitchFamily="34" charset="0"/>
                <a:cs typeface="Times New Roman" pitchFamily="18" charset="0"/>
              </a:rPr>
              <a:t>’</a:t>
            </a:r>
            <a:r>
              <a:rPr kumimoji="0" lang="fr-F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information et de la communication). </a:t>
            </a:r>
            <a:endParaRPr kumimoji="0" lang="fr-FR"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4758534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841" name="Rectangle 1"/>
          <p:cNvSpPr>
            <a:spLocks noChangeArrowheads="1"/>
          </p:cNvSpPr>
          <p:nvPr/>
        </p:nvSpPr>
        <p:spPr bwMode="auto">
          <a:xfrm>
            <a:off x="755576" y="1124744"/>
            <a:ext cx="7920880"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b="0" i="1" u="none" strike="noStrike" cap="none" normalizeH="0" baseline="0" dirty="0">
                <a:ln>
                  <a:noFill/>
                </a:ln>
                <a:solidFill>
                  <a:schemeClr val="tx1"/>
                </a:solidFill>
                <a:effectLst/>
                <a:latin typeface="Calibri"/>
                <a:ea typeface="Calibri" pitchFamily="34" charset="0"/>
                <a:cs typeface="Times New Roman" pitchFamily="18" charset="0"/>
              </a:rPr>
              <a:t>« À</a:t>
            </a:r>
            <a:r>
              <a:rPr kumimoji="0" lang="fr-FR"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partir des ann</a:t>
            </a:r>
            <a:r>
              <a:rPr kumimoji="0" lang="fr-FR" b="0" i="1" u="none" strike="noStrike" cap="none" normalizeH="0" baseline="0" dirty="0">
                <a:ln>
                  <a:noFill/>
                </a:ln>
                <a:solidFill>
                  <a:schemeClr val="tx1"/>
                </a:solidFill>
                <a:effectLst/>
                <a:latin typeface="Calibri"/>
                <a:ea typeface="Calibri" pitchFamily="34" charset="0"/>
                <a:cs typeface="Times New Roman" pitchFamily="18" charset="0"/>
              </a:rPr>
              <a:t>é</a:t>
            </a:r>
            <a:r>
              <a:rPr kumimoji="0" lang="fr-FR"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es</a:t>
            </a:r>
            <a:r>
              <a:rPr kumimoji="0" lang="fr-FR" b="0" i="1" u="none" strike="noStrike" cap="none" normalizeH="0" baseline="0" dirty="0">
                <a:ln>
                  <a:noFill/>
                </a:ln>
                <a:solidFill>
                  <a:schemeClr val="tx1"/>
                </a:solidFill>
                <a:effectLst/>
                <a:latin typeface="Calibri"/>
                <a:ea typeface="Calibri" pitchFamily="34" charset="0"/>
                <a:cs typeface="Times New Roman" pitchFamily="18" charset="0"/>
              </a:rPr>
              <a:t> </a:t>
            </a:r>
            <a:r>
              <a:rPr kumimoji="0" lang="fr-FR"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1980, les </a:t>
            </a:r>
            <a:r>
              <a:rPr kumimoji="0" lang="fr-FR" b="0" i="1"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FMN</a:t>
            </a:r>
            <a:r>
              <a:rPr kumimoji="0" lang="fr-FR"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ont pu d</a:t>
            </a:r>
            <a:r>
              <a:rPr kumimoji="0" lang="fr-FR" b="0" i="1" u="none" strike="noStrike" cap="none" normalizeH="0" baseline="0" dirty="0">
                <a:ln>
                  <a:noFill/>
                </a:ln>
                <a:solidFill>
                  <a:schemeClr val="tx1"/>
                </a:solidFill>
                <a:effectLst/>
                <a:latin typeface="Calibri"/>
                <a:ea typeface="Calibri" pitchFamily="34" charset="0"/>
                <a:cs typeface="Times New Roman" pitchFamily="18" charset="0"/>
              </a:rPr>
              <a:t>é</a:t>
            </a:r>
            <a:r>
              <a:rPr kumimoji="0" lang="fr-FR"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localiser leur production pour profiter des faibles co</a:t>
            </a:r>
            <a:r>
              <a:rPr kumimoji="0" lang="fr-FR" b="0" i="1" u="none" strike="noStrike" cap="none" normalizeH="0" baseline="0" dirty="0">
                <a:ln>
                  <a:noFill/>
                </a:ln>
                <a:solidFill>
                  <a:schemeClr val="tx1"/>
                </a:solidFill>
                <a:effectLst/>
                <a:latin typeface="Calibri"/>
                <a:ea typeface="Calibri" pitchFamily="34" charset="0"/>
                <a:cs typeface="Times New Roman" pitchFamily="18" charset="0"/>
              </a:rPr>
              <a:t>û</a:t>
            </a:r>
            <a:r>
              <a:rPr kumimoji="0" lang="fr-FR"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ts de main-d</a:t>
            </a:r>
            <a:r>
              <a:rPr kumimoji="0" lang="fr-FR" b="0" i="1" u="none" strike="noStrike" cap="none" normalizeH="0" baseline="0" dirty="0">
                <a:ln>
                  <a:noFill/>
                </a:ln>
                <a:solidFill>
                  <a:schemeClr val="tx1"/>
                </a:solidFill>
                <a:effectLst/>
                <a:latin typeface="Calibri"/>
                <a:ea typeface="Calibri" pitchFamily="34" charset="0"/>
                <a:cs typeface="Times New Roman" pitchFamily="18" charset="0"/>
              </a:rPr>
              <a:t>’œ</a:t>
            </a:r>
            <a:r>
              <a:rPr kumimoji="0" lang="fr-FR"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uvre et des normes sociales, environnementales et de s</a:t>
            </a:r>
            <a:r>
              <a:rPr kumimoji="0" lang="fr-FR" b="0" i="1" u="none" strike="noStrike" cap="none" normalizeH="0" baseline="0" dirty="0">
                <a:ln>
                  <a:noFill/>
                </a:ln>
                <a:solidFill>
                  <a:schemeClr val="tx1"/>
                </a:solidFill>
                <a:effectLst/>
                <a:latin typeface="Calibri"/>
                <a:ea typeface="Calibri" pitchFamily="34" charset="0"/>
                <a:cs typeface="Times New Roman" pitchFamily="18" charset="0"/>
              </a:rPr>
              <a:t>é</a:t>
            </a:r>
            <a:r>
              <a:rPr kumimoji="0" lang="fr-FR"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curit</a:t>
            </a:r>
            <a:r>
              <a:rPr kumimoji="0" lang="fr-FR" b="0" i="1" u="none" strike="noStrike" cap="none" normalizeH="0" baseline="0" dirty="0">
                <a:ln>
                  <a:noFill/>
                </a:ln>
                <a:solidFill>
                  <a:schemeClr val="tx1"/>
                </a:solidFill>
                <a:effectLst/>
                <a:latin typeface="Calibri"/>
                <a:ea typeface="Calibri" pitchFamily="34" charset="0"/>
                <a:cs typeface="Times New Roman" pitchFamily="18" charset="0"/>
              </a:rPr>
              <a:t>é</a:t>
            </a:r>
            <a:r>
              <a:rPr kumimoji="0" lang="fr-FR"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tr</a:t>
            </a:r>
            <a:r>
              <a:rPr kumimoji="0" lang="fr-FR" b="0" i="1" u="none" strike="noStrike" cap="none" normalizeH="0" baseline="0" dirty="0">
                <a:ln>
                  <a:noFill/>
                </a:ln>
                <a:solidFill>
                  <a:schemeClr val="tx1"/>
                </a:solidFill>
                <a:effectLst/>
                <a:latin typeface="Calibri"/>
                <a:ea typeface="Calibri" pitchFamily="34" charset="0"/>
                <a:cs typeface="Times New Roman" pitchFamily="18" charset="0"/>
              </a:rPr>
              <a:t>è</a:t>
            </a:r>
            <a:r>
              <a:rPr kumimoji="0" lang="fr-FR"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s basses offertes par les pays en d</a:t>
            </a:r>
            <a:r>
              <a:rPr kumimoji="0" lang="fr-FR" b="0" i="1" u="none" strike="noStrike" cap="none" normalizeH="0" baseline="0" dirty="0">
                <a:ln>
                  <a:noFill/>
                </a:ln>
                <a:solidFill>
                  <a:schemeClr val="tx1"/>
                </a:solidFill>
                <a:effectLst/>
                <a:latin typeface="Calibri"/>
                <a:ea typeface="Calibri" pitchFamily="34" charset="0"/>
                <a:cs typeface="Times New Roman" pitchFamily="18" charset="0"/>
              </a:rPr>
              <a:t>é</a:t>
            </a:r>
            <a:r>
              <a:rPr kumimoji="0" lang="fr-FR"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veloppement (PED), en particulier ceux d</a:t>
            </a:r>
            <a:r>
              <a:rPr kumimoji="0" lang="fr-FR" b="0" i="1" u="none" strike="noStrike" cap="none" normalizeH="0" baseline="0" dirty="0">
                <a:ln>
                  <a:noFill/>
                </a:ln>
                <a:solidFill>
                  <a:schemeClr val="tx1"/>
                </a:solidFill>
                <a:effectLst/>
                <a:latin typeface="Calibri"/>
                <a:ea typeface="Calibri" pitchFamily="34" charset="0"/>
                <a:cs typeface="Times New Roman" pitchFamily="18" charset="0"/>
              </a:rPr>
              <a:t>’</a:t>
            </a:r>
            <a:r>
              <a:rPr kumimoji="0" lang="fr-FR"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Asie du Sud-Est. Dor</a:t>
            </a:r>
            <a:r>
              <a:rPr kumimoji="0" lang="fr-FR" b="0" i="1" u="none" strike="noStrike" cap="none" normalizeH="0" baseline="0" dirty="0">
                <a:ln>
                  <a:noFill/>
                </a:ln>
                <a:solidFill>
                  <a:schemeClr val="tx1"/>
                </a:solidFill>
                <a:effectLst/>
                <a:latin typeface="Calibri"/>
                <a:ea typeface="Calibri" pitchFamily="34" charset="0"/>
                <a:cs typeface="Times New Roman" pitchFamily="18" charset="0"/>
              </a:rPr>
              <a:t>é</a:t>
            </a:r>
            <a:r>
              <a:rPr kumimoji="0" lang="fr-FR"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navant, la cha</a:t>
            </a:r>
            <a:r>
              <a:rPr kumimoji="0" lang="fr-FR" b="0" i="1" u="none" strike="noStrike" cap="none" normalizeH="0" baseline="0" dirty="0">
                <a:ln>
                  <a:noFill/>
                </a:ln>
                <a:solidFill>
                  <a:schemeClr val="tx1"/>
                </a:solidFill>
                <a:effectLst/>
                <a:latin typeface="Calibri"/>
                <a:ea typeface="Calibri" pitchFamily="34" charset="0"/>
                <a:cs typeface="Times New Roman" pitchFamily="18" charset="0"/>
              </a:rPr>
              <a:t>î</a:t>
            </a:r>
            <a:r>
              <a:rPr kumimoji="0" lang="fr-FR"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ne de production est </a:t>
            </a:r>
            <a:r>
              <a:rPr kumimoji="0" lang="fr-FR" b="0" i="1" u="none" strike="noStrike" cap="none" normalizeH="0" baseline="0" dirty="0">
                <a:ln>
                  <a:noFill/>
                </a:ln>
                <a:solidFill>
                  <a:schemeClr val="tx1"/>
                </a:solidFill>
                <a:effectLst/>
                <a:latin typeface="Calibri"/>
                <a:ea typeface="Calibri" pitchFamily="34" charset="0"/>
                <a:cs typeface="Times New Roman" pitchFamily="18" charset="0"/>
              </a:rPr>
              <a:t>é</a:t>
            </a:r>
            <a:r>
              <a:rPr kumimoji="0" lang="fr-FR"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clat</a:t>
            </a:r>
            <a:r>
              <a:rPr kumimoji="0" lang="fr-FR" b="0" i="1" u="none" strike="noStrike" cap="none" normalizeH="0" baseline="0" dirty="0">
                <a:ln>
                  <a:noFill/>
                </a:ln>
                <a:solidFill>
                  <a:schemeClr val="tx1"/>
                </a:solidFill>
                <a:effectLst/>
                <a:latin typeface="Calibri"/>
                <a:ea typeface="Calibri" pitchFamily="34" charset="0"/>
                <a:cs typeface="Times New Roman" pitchFamily="18" charset="0"/>
              </a:rPr>
              <a:t>é</a:t>
            </a:r>
            <a:r>
              <a:rPr kumimoji="0" lang="fr-FR"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e entre de multiples unit</a:t>
            </a:r>
            <a:r>
              <a:rPr kumimoji="0" lang="fr-FR" b="0" i="1" u="none" strike="noStrike" cap="none" normalizeH="0" baseline="0" dirty="0">
                <a:ln>
                  <a:noFill/>
                </a:ln>
                <a:solidFill>
                  <a:schemeClr val="tx1"/>
                </a:solidFill>
                <a:effectLst/>
                <a:latin typeface="Calibri"/>
                <a:ea typeface="Calibri" pitchFamily="34" charset="0"/>
                <a:cs typeface="Times New Roman" pitchFamily="18" charset="0"/>
              </a:rPr>
              <a:t>é</a:t>
            </a:r>
            <a:r>
              <a:rPr kumimoji="0" lang="fr-FR"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s r</a:t>
            </a:r>
            <a:r>
              <a:rPr kumimoji="0" lang="fr-FR" b="0" i="1" u="none" strike="noStrike" cap="none" normalizeH="0" baseline="0" dirty="0">
                <a:ln>
                  <a:noFill/>
                </a:ln>
                <a:solidFill>
                  <a:schemeClr val="tx1"/>
                </a:solidFill>
                <a:effectLst/>
                <a:latin typeface="Calibri"/>
                <a:ea typeface="Calibri" pitchFamily="34" charset="0"/>
                <a:cs typeface="Times New Roman" pitchFamily="18" charset="0"/>
              </a:rPr>
              <a:t>é</a:t>
            </a:r>
            <a:r>
              <a:rPr kumimoji="0" lang="fr-FR"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parties dans les pays o</a:t>
            </a:r>
            <a:r>
              <a:rPr kumimoji="0" lang="fr-FR" b="0" i="1" u="none" strike="noStrike" cap="none" normalizeH="0" baseline="0" dirty="0">
                <a:ln>
                  <a:noFill/>
                </a:ln>
                <a:solidFill>
                  <a:schemeClr val="tx1"/>
                </a:solidFill>
                <a:effectLst/>
                <a:latin typeface="Calibri"/>
                <a:ea typeface="Calibri" pitchFamily="34" charset="0"/>
                <a:cs typeface="Times New Roman" pitchFamily="18" charset="0"/>
              </a:rPr>
              <a:t>ù</a:t>
            </a:r>
            <a:r>
              <a:rPr kumimoji="0" lang="fr-FR"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la main-d</a:t>
            </a:r>
            <a:r>
              <a:rPr kumimoji="0" lang="fr-FR" b="0" i="1" u="none" strike="noStrike" cap="none" normalizeH="0" baseline="0" dirty="0">
                <a:ln>
                  <a:noFill/>
                </a:ln>
                <a:solidFill>
                  <a:schemeClr val="tx1"/>
                </a:solidFill>
                <a:effectLst/>
                <a:latin typeface="Calibri"/>
                <a:ea typeface="Calibri" pitchFamily="34" charset="0"/>
                <a:cs typeface="Times New Roman" pitchFamily="18" charset="0"/>
              </a:rPr>
              <a:t>’œ</a:t>
            </a:r>
            <a:r>
              <a:rPr kumimoji="0" lang="fr-FR"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uvre est la moins ch</a:t>
            </a:r>
            <a:r>
              <a:rPr kumimoji="0" lang="fr-FR" b="0" i="1" u="none" strike="noStrike" cap="none" normalizeH="0" baseline="0" dirty="0">
                <a:ln>
                  <a:noFill/>
                </a:ln>
                <a:solidFill>
                  <a:schemeClr val="tx1"/>
                </a:solidFill>
                <a:effectLst/>
                <a:latin typeface="Calibri"/>
                <a:ea typeface="Calibri" pitchFamily="34" charset="0"/>
                <a:cs typeface="Times New Roman" pitchFamily="18" charset="0"/>
              </a:rPr>
              <a:t>è</a:t>
            </a:r>
            <a:r>
              <a:rPr kumimoji="0" lang="fr-FR"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re, tandis que les strat</a:t>
            </a:r>
            <a:r>
              <a:rPr kumimoji="0" lang="fr-FR" b="0" i="1" u="none" strike="noStrike" cap="none" normalizeH="0" baseline="0" dirty="0">
                <a:ln>
                  <a:noFill/>
                </a:ln>
                <a:solidFill>
                  <a:schemeClr val="tx1"/>
                </a:solidFill>
                <a:effectLst/>
                <a:latin typeface="Calibri"/>
                <a:ea typeface="Calibri" pitchFamily="34" charset="0"/>
                <a:cs typeface="Times New Roman" pitchFamily="18" charset="0"/>
              </a:rPr>
              <a:t>é</a:t>
            </a:r>
            <a:r>
              <a:rPr kumimoji="0" lang="fr-FR"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gies de communication et de marketing se font </a:t>
            </a:r>
            <a:r>
              <a:rPr kumimoji="0" lang="fr-FR" b="0" i="1" u="none" strike="noStrike" cap="none" normalizeH="0" baseline="0" dirty="0">
                <a:ln>
                  <a:noFill/>
                </a:ln>
                <a:solidFill>
                  <a:schemeClr val="tx1"/>
                </a:solidFill>
                <a:effectLst/>
                <a:latin typeface="Calibri"/>
                <a:ea typeface="Calibri" pitchFamily="34" charset="0"/>
                <a:cs typeface="Times New Roman" pitchFamily="18" charset="0"/>
              </a:rPr>
              <a:t>à</a:t>
            </a:r>
            <a:r>
              <a:rPr kumimoji="0" lang="fr-FR"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l</a:t>
            </a:r>
            <a:r>
              <a:rPr kumimoji="0" lang="fr-FR" b="0" i="1" u="none" strike="noStrike" cap="none" normalizeH="0" baseline="0" dirty="0">
                <a:ln>
                  <a:noFill/>
                </a:ln>
                <a:solidFill>
                  <a:schemeClr val="tx1"/>
                </a:solidFill>
                <a:effectLst/>
                <a:latin typeface="Calibri"/>
                <a:ea typeface="Calibri" pitchFamily="34" charset="0"/>
                <a:cs typeface="Times New Roman" pitchFamily="18" charset="0"/>
              </a:rPr>
              <a:t>’é</a:t>
            </a:r>
            <a:r>
              <a:rPr kumimoji="0" lang="fr-FR"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chelle du monde (avec l</a:t>
            </a:r>
            <a:r>
              <a:rPr kumimoji="0" lang="fr-FR" b="0" i="1" u="none" strike="noStrike" cap="none" normalizeH="0" baseline="0" dirty="0">
                <a:ln>
                  <a:noFill/>
                </a:ln>
                <a:solidFill>
                  <a:schemeClr val="tx1"/>
                </a:solidFill>
                <a:effectLst/>
                <a:latin typeface="Calibri"/>
                <a:ea typeface="Calibri" pitchFamily="34" charset="0"/>
                <a:cs typeface="Times New Roman" pitchFamily="18" charset="0"/>
              </a:rPr>
              <a:t>’é</a:t>
            </a:r>
            <a:r>
              <a:rPr kumimoji="0" lang="fr-FR"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mergence de marques et de produits globaux) et que les profits sont localis</a:t>
            </a:r>
            <a:r>
              <a:rPr kumimoji="0" lang="fr-FR" b="0" i="1" u="none" strike="noStrike" cap="none" normalizeH="0" baseline="0" dirty="0">
                <a:ln>
                  <a:noFill/>
                </a:ln>
                <a:solidFill>
                  <a:schemeClr val="tx1"/>
                </a:solidFill>
                <a:effectLst/>
                <a:latin typeface="Calibri"/>
                <a:ea typeface="Calibri" pitchFamily="34" charset="0"/>
                <a:cs typeface="Times New Roman" pitchFamily="18" charset="0"/>
              </a:rPr>
              <a:t>é</a:t>
            </a:r>
            <a:r>
              <a:rPr kumimoji="0" lang="fr-FR"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s dans des paradis fiscaux afin de minimiser l</a:t>
            </a:r>
            <a:r>
              <a:rPr kumimoji="0" lang="fr-FR" b="0" i="1" u="none" strike="noStrike" cap="none" normalizeH="0" baseline="0" dirty="0">
                <a:ln>
                  <a:noFill/>
                </a:ln>
                <a:solidFill>
                  <a:schemeClr val="tx1"/>
                </a:solidFill>
                <a:effectLst/>
                <a:latin typeface="Calibri"/>
                <a:ea typeface="Calibri" pitchFamily="34" charset="0"/>
                <a:cs typeface="Times New Roman" pitchFamily="18" charset="0"/>
              </a:rPr>
              <a:t>’</a:t>
            </a:r>
            <a:r>
              <a:rPr kumimoji="0" lang="fr-FR"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impôt. Piliers de la globalisation des </a:t>
            </a:r>
            <a:r>
              <a:rPr kumimoji="0" lang="fr-FR" b="0" i="1"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FMN</a:t>
            </a:r>
            <a:r>
              <a:rPr kumimoji="0" lang="fr-FR"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les flux d</a:t>
            </a:r>
            <a:r>
              <a:rPr kumimoji="0" lang="fr-FR" b="0" i="1" u="none" strike="noStrike" cap="none" normalizeH="0" baseline="0" dirty="0">
                <a:ln>
                  <a:noFill/>
                </a:ln>
                <a:solidFill>
                  <a:schemeClr val="tx1"/>
                </a:solidFill>
                <a:effectLst/>
                <a:latin typeface="Calibri"/>
                <a:ea typeface="Calibri" pitchFamily="34" charset="0"/>
                <a:cs typeface="Times New Roman" pitchFamily="18" charset="0"/>
              </a:rPr>
              <a:t>’</a:t>
            </a:r>
            <a:r>
              <a:rPr kumimoji="0" lang="fr-FR"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IDE (investissements directs </a:t>
            </a:r>
            <a:r>
              <a:rPr kumimoji="0" lang="fr-FR" b="0" i="1" u="none" strike="noStrike" cap="none" normalizeH="0" baseline="0" dirty="0">
                <a:ln>
                  <a:noFill/>
                </a:ln>
                <a:solidFill>
                  <a:schemeClr val="tx1"/>
                </a:solidFill>
                <a:effectLst/>
                <a:latin typeface="Calibri"/>
                <a:ea typeface="Calibri" pitchFamily="34" charset="0"/>
                <a:cs typeface="Times New Roman" pitchFamily="18" charset="0"/>
              </a:rPr>
              <a:t>é</a:t>
            </a:r>
            <a:r>
              <a:rPr kumimoji="0" lang="fr-FR"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trangers) ont </a:t>
            </a:r>
            <a:r>
              <a:rPr kumimoji="0" lang="fr-FR" b="0" i="1" u="none" strike="noStrike" cap="none" normalizeH="0" baseline="0" dirty="0">
                <a:ln>
                  <a:noFill/>
                </a:ln>
                <a:solidFill>
                  <a:schemeClr val="tx1"/>
                </a:solidFill>
                <a:effectLst/>
                <a:latin typeface="Calibri"/>
                <a:ea typeface="Calibri" pitchFamily="34" charset="0"/>
                <a:cs typeface="Times New Roman" pitchFamily="18" charset="0"/>
              </a:rPr>
              <a:t>é</a:t>
            </a:r>
            <a:r>
              <a:rPr kumimoji="0" lang="fr-FR"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t</a:t>
            </a:r>
            <a:r>
              <a:rPr kumimoji="0" lang="fr-FR" b="0" i="1" u="none" strike="noStrike" cap="none" normalizeH="0" baseline="0" dirty="0">
                <a:ln>
                  <a:noFill/>
                </a:ln>
                <a:solidFill>
                  <a:schemeClr val="tx1"/>
                </a:solidFill>
                <a:effectLst/>
                <a:latin typeface="Calibri"/>
                <a:ea typeface="Calibri" pitchFamily="34" charset="0"/>
                <a:cs typeface="Times New Roman" pitchFamily="18" charset="0"/>
              </a:rPr>
              <a:t>é</a:t>
            </a:r>
            <a:r>
              <a:rPr kumimoji="0" lang="fr-FR"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multipli</a:t>
            </a:r>
            <a:r>
              <a:rPr kumimoji="0" lang="fr-FR" b="0" i="1" u="none" strike="noStrike" cap="none" normalizeH="0" baseline="0" dirty="0">
                <a:ln>
                  <a:noFill/>
                </a:ln>
                <a:solidFill>
                  <a:schemeClr val="tx1"/>
                </a:solidFill>
                <a:effectLst/>
                <a:latin typeface="Calibri"/>
                <a:ea typeface="Calibri" pitchFamily="34" charset="0"/>
                <a:cs typeface="Times New Roman" pitchFamily="18" charset="0"/>
              </a:rPr>
              <a:t>é</a:t>
            </a:r>
            <a:r>
              <a:rPr kumimoji="0" lang="fr-FR"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s par plus de 130 en un demi-si</a:t>
            </a:r>
            <a:r>
              <a:rPr kumimoji="0" lang="fr-FR" b="0" i="1" u="none" strike="noStrike" cap="none" normalizeH="0" baseline="0" dirty="0">
                <a:ln>
                  <a:noFill/>
                </a:ln>
                <a:solidFill>
                  <a:schemeClr val="tx1"/>
                </a:solidFill>
                <a:effectLst/>
                <a:latin typeface="Calibri"/>
                <a:ea typeface="Calibri" pitchFamily="34" charset="0"/>
                <a:cs typeface="Times New Roman" pitchFamily="18" charset="0"/>
              </a:rPr>
              <a:t>è</a:t>
            </a:r>
            <a:r>
              <a:rPr kumimoji="0" lang="fr-FR"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cle (pour passer de 13</a:t>
            </a:r>
            <a:r>
              <a:rPr kumimoji="0" lang="fr-FR" b="0" i="1" u="none" strike="noStrike" cap="none" normalizeH="0" baseline="0" dirty="0">
                <a:ln>
                  <a:noFill/>
                </a:ln>
                <a:solidFill>
                  <a:schemeClr val="tx1"/>
                </a:solidFill>
                <a:effectLst/>
                <a:latin typeface="Calibri"/>
                <a:ea typeface="Calibri" pitchFamily="34" charset="0"/>
                <a:cs typeface="Times New Roman" pitchFamily="18" charset="0"/>
              </a:rPr>
              <a:t> </a:t>
            </a:r>
            <a:r>
              <a:rPr kumimoji="0" lang="fr-FR"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milliards de dollars en</a:t>
            </a:r>
            <a:r>
              <a:rPr kumimoji="0" lang="fr-FR" b="0" i="1" u="none" strike="noStrike" cap="none" normalizeH="0" baseline="0" dirty="0">
                <a:ln>
                  <a:noFill/>
                </a:ln>
                <a:solidFill>
                  <a:schemeClr val="tx1"/>
                </a:solidFill>
                <a:effectLst/>
                <a:latin typeface="Calibri"/>
                <a:ea typeface="Calibri" pitchFamily="34" charset="0"/>
                <a:cs typeface="Times New Roman" pitchFamily="18" charset="0"/>
              </a:rPr>
              <a:t> </a:t>
            </a:r>
            <a:r>
              <a:rPr kumimoji="0" lang="fr-FR"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1970 </a:t>
            </a:r>
            <a:r>
              <a:rPr kumimoji="0" lang="fr-FR" b="0" i="1" u="none" strike="noStrike" cap="none" normalizeH="0" baseline="0" dirty="0">
                <a:ln>
                  <a:noFill/>
                </a:ln>
                <a:solidFill>
                  <a:schemeClr val="tx1"/>
                </a:solidFill>
                <a:effectLst/>
                <a:latin typeface="Calibri"/>
                <a:ea typeface="Calibri" pitchFamily="34" charset="0"/>
                <a:cs typeface="Times New Roman" pitchFamily="18" charset="0"/>
              </a:rPr>
              <a:t>à</a:t>
            </a:r>
            <a:r>
              <a:rPr kumimoji="0" lang="fr-FR"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1</a:t>
            </a:r>
            <a:r>
              <a:rPr kumimoji="0" lang="fr-FR" b="0" i="1" u="none" strike="noStrike" cap="none" normalizeH="0" baseline="0" dirty="0">
                <a:ln>
                  <a:noFill/>
                </a:ln>
                <a:solidFill>
                  <a:schemeClr val="tx1"/>
                </a:solidFill>
                <a:effectLst/>
                <a:latin typeface="Calibri"/>
                <a:ea typeface="Calibri" pitchFamily="34" charset="0"/>
                <a:cs typeface="Times New Roman" pitchFamily="18" charset="0"/>
              </a:rPr>
              <a:t> </a:t>
            </a:r>
            <a:r>
              <a:rPr kumimoji="0" lang="fr-FR"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750</a:t>
            </a:r>
            <a:r>
              <a:rPr kumimoji="0" lang="fr-FR" b="0" i="1" u="none" strike="noStrike" cap="none" normalizeH="0" baseline="0" dirty="0">
                <a:ln>
                  <a:noFill/>
                </a:ln>
                <a:solidFill>
                  <a:schemeClr val="tx1"/>
                </a:solidFill>
                <a:effectLst/>
                <a:latin typeface="Calibri"/>
                <a:ea typeface="Calibri" pitchFamily="34" charset="0"/>
                <a:cs typeface="Times New Roman" pitchFamily="18" charset="0"/>
              </a:rPr>
              <a:t> </a:t>
            </a:r>
            <a:r>
              <a:rPr kumimoji="0" lang="fr-FR"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milliards de dollars en</a:t>
            </a:r>
            <a:r>
              <a:rPr kumimoji="0" lang="fr-FR" b="0" i="1" u="none" strike="noStrike" cap="none" normalizeH="0" baseline="0" dirty="0">
                <a:ln>
                  <a:noFill/>
                </a:ln>
                <a:solidFill>
                  <a:schemeClr val="tx1"/>
                </a:solidFill>
                <a:effectLst/>
                <a:latin typeface="Calibri"/>
                <a:ea typeface="Calibri" pitchFamily="34" charset="0"/>
                <a:cs typeface="Times New Roman" pitchFamily="18" charset="0"/>
              </a:rPr>
              <a:t> </a:t>
            </a:r>
            <a:r>
              <a:rPr kumimoji="0" lang="fr-FR" b="0"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2016).</a:t>
            </a:r>
            <a:r>
              <a:rPr kumimoji="0" lang="fr-FR" b="0" i="1" u="none" strike="noStrike" cap="none" normalizeH="0" baseline="0" dirty="0">
                <a:ln>
                  <a:noFill/>
                </a:ln>
                <a:solidFill>
                  <a:schemeClr val="tx1"/>
                </a:solidFill>
                <a:effectLst/>
                <a:latin typeface="Calibri"/>
                <a:ea typeface="Calibri" pitchFamily="34" charset="0"/>
                <a:cs typeface="Times New Roman" pitchFamily="18" charset="0"/>
              </a:rPr>
              <a:t> »</a:t>
            </a:r>
            <a:r>
              <a:rPr kumimoji="0" lang="fr-FR"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a:t>
            </a:r>
            <a:r>
              <a:rPr kumimoji="0" lang="fr-FR"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hlinkClick r:id="rId4"/>
              </a:rPr>
              <a:t>https://espace-mondial-atlas.sciencespo.fr/fr/rubrique-strategies-des-acteurs-internationaux/article-3A11-firmes-multinationales.html</a:t>
            </a:r>
            <a:endParaRPr kumimoji="0" lang="fr-FR"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4758534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0" name="Image 9" descr="http://www.lomag-man.org/hubdetransport/imageshubaero/hubnetwork.gif"/>
          <p:cNvPicPr/>
          <p:nvPr/>
        </p:nvPicPr>
        <p:blipFill>
          <a:blip r:embed="rId4" cstate="print"/>
          <a:srcRect/>
          <a:stretch>
            <a:fillRect/>
          </a:stretch>
        </p:blipFill>
        <p:spPr bwMode="auto">
          <a:xfrm>
            <a:off x="755576" y="1268760"/>
            <a:ext cx="5003145" cy="2724568"/>
          </a:xfrm>
          <a:prstGeom prst="rect">
            <a:avLst/>
          </a:prstGeom>
          <a:noFill/>
          <a:ln w="9525">
            <a:noFill/>
            <a:miter lim="800000"/>
            <a:headEnd/>
            <a:tailEnd/>
          </a:ln>
        </p:spPr>
      </p:pic>
      <p:sp>
        <p:nvSpPr>
          <p:cNvPr id="36865" name="Text Box 1"/>
          <p:cNvSpPr txBox="1">
            <a:spLocks noChangeArrowheads="1"/>
          </p:cNvSpPr>
          <p:nvPr/>
        </p:nvSpPr>
        <p:spPr bwMode="auto">
          <a:xfrm>
            <a:off x="3995936" y="4293096"/>
            <a:ext cx="4271466" cy="63090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1600" b="0" i="0" u="none" strike="noStrike" cap="none" normalizeH="0" baseline="0" dirty="0">
                <a:ln>
                  <a:noFill/>
                </a:ln>
                <a:solidFill>
                  <a:schemeClr val="tx1"/>
                </a:solidFill>
                <a:effectLst/>
                <a:latin typeface="Calibri" pitchFamily="34" charset="0"/>
                <a:cs typeface="Arial" pitchFamily="34" charset="0"/>
              </a:rPr>
              <a:t>K. Joseph </a:t>
            </a:r>
            <a:r>
              <a:rPr kumimoji="0" lang="fr-FR" sz="1600" b="0" i="0" u="none" strike="noStrike" cap="none" normalizeH="0" baseline="0" dirty="0" err="1">
                <a:ln>
                  <a:noFill/>
                </a:ln>
                <a:solidFill>
                  <a:schemeClr val="tx1"/>
                </a:solidFill>
                <a:effectLst/>
                <a:latin typeface="Calibri" pitchFamily="34" charset="0"/>
                <a:cs typeface="Arial" pitchFamily="34" charset="0"/>
              </a:rPr>
              <a:t>Packiarrajah</a:t>
            </a:r>
            <a:r>
              <a:rPr kumimoji="0" lang="fr-FR" sz="1600" b="0" i="0" u="none" strike="noStrike" cap="none" normalizeH="0" baseline="0" dirty="0">
                <a:ln>
                  <a:noFill/>
                </a:ln>
                <a:solidFill>
                  <a:schemeClr val="tx1"/>
                </a:solidFill>
                <a:effectLst/>
                <a:latin typeface="Calibri" pitchFamily="34" charset="0"/>
                <a:cs typeface="Arial" pitchFamily="34" charset="0"/>
              </a:rPr>
              <a:t>, X. Wang et </a:t>
            </a:r>
            <a:r>
              <a:rPr kumimoji="0" lang="fr-FR" sz="1600" b="0" i="0" u="none" strike="noStrike" cap="none" normalizeH="0" baseline="0" dirty="0" err="1">
                <a:ln>
                  <a:noFill/>
                </a:ln>
                <a:solidFill>
                  <a:schemeClr val="tx1"/>
                </a:solidFill>
                <a:effectLst/>
                <a:latin typeface="Calibri" pitchFamily="34" charset="0"/>
                <a:cs typeface="Arial" pitchFamily="34" charset="0"/>
              </a:rPr>
              <a:t>K.Xu</a:t>
            </a:r>
            <a:r>
              <a:rPr kumimoji="0" lang="fr-FR" sz="1600" b="0" i="0" u="none" strike="noStrike" cap="none" normalizeH="0" baseline="0" dirty="0">
                <a:ln>
                  <a:noFill/>
                </a:ln>
                <a:solidFill>
                  <a:schemeClr val="tx1"/>
                </a:solidFill>
                <a:effectLst/>
                <a:latin typeface="Calibri" pitchFamily="34" charset="0"/>
                <a:cs typeface="Arial" pitchFamily="34" charset="0"/>
              </a:rPr>
              <a:t>, </a:t>
            </a:r>
            <a:r>
              <a:rPr kumimoji="0" lang="fr-FR" sz="1600" b="0" i="1" u="none" strike="noStrike" cap="none" normalizeH="0" baseline="0" dirty="0">
                <a:ln>
                  <a:noFill/>
                </a:ln>
                <a:solidFill>
                  <a:schemeClr val="tx1"/>
                </a:solidFill>
                <a:effectLst/>
                <a:latin typeface="Calibri" pitchFamily="34" charset="0"/>
                <a:cs typeface="Arial" pitchFamily="34" charset="0"/>
              </a:rPr>
              <a:t>Les hubs atouts et limites, </a:t>
            </a:r>
            <a:r>
              <a:rPr kumimoji="0" lang="fr-FR" sz="1600" b="0" i="0" u="none" strike="noStrike" cap="none" normalizeH="0" baseline="0" dirty="0">
                <a:ln>
                  <a:noFill/>
                </a:ln>
                <a:solidFill>
                  <a:schemeClr val="tx1"/>
                </a:solidFill>
                <a:effectLst/>
                <a:latin typeface="Calibri" pitchFamily="34" charset="0"/>
                <a:cs typeface="Arial" pitchFamily="34" charset="0"/>
              </a:rPr>
              <a:t>2006, www.transport.com</a:t>
            </a:r>
            <a:endParaRPr kumimoji="0" lang="fr-FR" sz="1600" b="0" i="0" u="none" strike="noStrike" cap="none" normalizeH="0" baseline="0" dirty="0">
              <a:ln>
                <a:noFill/>
              </a:ln>
              <a:solidFill>
                <a:schemeClr val="tx1"/>
              </a:solidFill>
              <a:effectLst/>
              <a:latin typeface="Arial" pitchFamily="34" charset="0"/>
              <a:cs typeface="Arial" pitchFamily="34" charset="0"/>
            </a:endParaRPr>
          </a:p>
        </p:txBody>
      </p:sp>
      <p:sp>
        <p:nvSpPr>
          <p:cNvPr id="13" name="ZoneTexte 12"/>
          <p:cNvSpPr txBox="1"/>
          <p:nvPr/>
        </p:nvSpPr>
        <p:spPr>
          <a:xfrm>
            <a:off x="611560" y="188640"/>
            <a:ext cx="6408712" cy="461665"/>
          </a:xfrm>
          <a:prstGeom prst="rect">
            <a:avLst/>
          </a:prstGeom>
          <a:noFill/>
        </p:spPr>
        <p:txBody>
          <a:bodyPr wrap="square" rtlCol="0">
            <a:spAutoFit/>
          </a:bodyPr>
          <a:lstStyle/>
          <a:p>
            <a:r>
              <a:rPr lang="fr-FR" sz="2400" dirty="0">
                <a:solidFill>
                  <a:schemeClr val="tx2">
                    <a:lumMod val="60000"/>
                    <a:lumOff val="40000"/>
                  </a:schemeClr>
                </a:solidFill>
              </a:rPr>
              <a:t>Un Hub</a:t>
            </a:r>
          </a:p>
        </p:txBody>
      </p:sp>
    </p:spTree>
    <p:extLst>
      <p:ext uri="{BB962C8B-B14F-4D97-AF65-F5344CB8AC3E}">
        <p14:creationId xmlns:p14="http://schemas.microsoft.com/office/powerpoint/2010/main" val="14758534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ZoneTexte 9"/>
          <p:cNvSpPr txBox="1"/>
          <p:nvPr/>
        </p:nvSpPr>
        <p:spPr>
          <a:xfrm>
            <a:off x="755576" y="1124744"/>
            <a:ext cx="8208912" cy="1200329"/>
          </a:xfrm>
          <a:prstGeom prst="rect">
            <a:avLst/>
          </a:prstGeom>
          <a:noFill/>
        </p:spPr>
        <p:txBody>
          <a:bodyPr wrap="square" rtlCol="0">
            <a:spAutoFit/>
          </a:bodyPr>
          <a:lstStyle/>
          <a:p>
            <a:r>
              <a:rPr lang="fr-FR" sz="2400" dirty="0"/>
              <a:t>On projette la carte heuristique vide. Les élèves proposent leurs interprétation du cours et leurs choix en les argumentant. La classe amende, corrige et adopte la carte heuristique. </a:t>
            </a:r>
            <a:r>
              <a:rPr lang="fr-FR" sz="2400" dirty="0">
                <a:solidFill>
                  <a:srgbClr val="FF0000"/>
                </a:solidFill>
              </a:rPr>
              <a:t>(30 mn)</a:t>
            </a:r>
            <a:endParaRPr lang="fr-FR" sz="2400" dirty="0"/>
          </a:p>
        </p:txBody>
      </p:sp>
    </p:spTree>
    <p:extLst>
      <p:ext uri="{BB962C8B-B14F-4D97-AF65-F5344CB8AC3E}">
        <p14:creationId xmlns:p14="http://schemas.microsoft.com/office/powerpoint/2010/main" val="1475853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ZoneTexte 13"/>
          <p:cNvSpPr txBox="1"/>
          <p:nvPr/>
        </p:nvSpPr>
        <p:spPr>
          <a:xfrm>
            <a:off x="840929" y="91575"/>
            <a:ext cx="1555234" cy="461665"/>
          </a:xfrm>
          <a:prstGeom prst="rect">
            <a:avLst/>
          </a:prstGeom>
          <a:noFill/>
        </p:spPr>
        <p:txBody>
          <a:bodyPr wrap="none" rtlCol="0">
            <a:spAutoFit/>
          </a:bodyPr>
          <a:lstStyle/>
          <a:p>
            <a:r>
              <a:rPr lang="fr-FR" sz="2400" dirty="0">
                <a:solidFill>
                  <a:schemeClr val="tx2">
                    <a:lumMod val="60000"/>
                    <a:lumOff val="40000"/>
                  </a:schemeClr>
                </a:solidFill>
                <a:latin typeface="Arial" panose="020B0604020202020204" pitchFamily="34" charset="0"/>
                <a:cs typeface="Arial" panose="020B0604020202020204" pitchFamily="34" charset="0"/>
              </a:rPr>
              <a:t>Capacités</a:t>
            </a:r>
          </a:p>
        </p:txBody>
      </p:sp>
      <p:sp>
        <p:nvSpPr>
          <p:cNvPr id="13" name="ZoneTexte 12"/>
          <p:cNvSpPr txBox="1"/>
          <p:nvPr/>
        </p:nvSpPr>
        <p:spPr>
          <a:xfrm>
            <a:off x="683568" y="1268760"/>
            <a:ext cx="7776864" cy="3046988"/>
          </a:xfrm>
          <a:prstGeom prst="rect">
            <a:avLst/>
          </a:prstGeom>
          <a:noFill/>
        </p:spPr>
        <p:txBody>
          <a:bodyPr wrap="square" rtlCol="0">
            <a:spAutoFit/>
          </a:bodyPr>
          <a:lstStyle/>
          <a:p>
            <a:pPr algn="just"/>
            <a:r>
              <a:rPr lang="fr-FR" sz="2400" dirty="0"/>
              <a:t>-Nommer et localiser les grands repères géographiques ainsi que les principaux processus et phénomènes étudiés.</a:t>
            </a:r>
          </a:p>
          <a:p>
            <a:pPr algn="just"/>
            <a:r>
              <a:rPr lang="fr-FR" sz="2400" dirty="0"/>
              <a:t>-Utiliser l’échelle appropriée pour étudier un phénomène.</a:t>
            </a:r>
          </a:p>
          <a:p>
            <a:pPr algn="just">
              <a:buFontTx/>
              <a:buChar char="-"/>
            </a:pPr>
            <a:r>
              <a:rPr lang="fr-FR" sz="2400" dirty="0"/>
              <a:t>Mettre en œuvre le changement d’échelles, ou l’analyse à différentes échelles (</a:t>
            </a:r>
            <a:r>
              <a:rPr lang="fr-FR" sz="2400" dirty="0" err="1"/>
              <a:t>multiscalaire</a:t>
            </a:r>
            <a:r>
              <a:rPr lang="fr-FR" sz="2400" dirty="0"/>
              <a:t>) en géographie.</a:t>
            </a:r>
          </a:p>
          <a:p>
            <a:pPr algn="just">
              <a:buFontTx/>
              <a:buChar char="-"/>
            </a:pPr>
            <a:r>
              <a:rPr lang="fr-FR" sz="2400" dirty="0"/>
              <a:t> Confronter le savoir acquis en géographie avec ce qui est entendu, lu et vécu.</a:t>
            </a:r>
          </a:p>
          <a:p>
            <a:endParaRPr lang="fr-FR" sz="2400" dirty="0"/>
          </a:p>
        </p:txBody>
      </p:sp>
    </p:spTree>
    <p:extLst>
      <p:ext uri="{BB962C8B-B14F-4D97-AF65-F5344CB8AC3E}">
        <p14:creationId xmlns:p14="http://schemas.microsoft.com/office/powerpoint/2010/main" val="1475853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ZoneTexte 9"/>
          <p:cNvSpPr txBox="1"/>
          <p:nvPr/>
        </p:nvSpPr>
        <p:spPr>
          <a:xfrm>
            <a:off x="683568" y="1196752"/>
            <a:ext cx="7992888" cy="830997"/>
          </a:xfrm>
          <a:prstGeom prst="rect">
            <a:avLst/>
          </a:prstGeom>
          <a:noFill/>
        </p:spPr>
        <p:txBody>
          <a:bodyPr wrap="square" rtlCol="0">
            <a:spAutoFit/>
          </a:bodyPr>
          <a:lstStyle/>
          <a:p>
            <a:r>
              <a:rPr lang="fr-FR" sz="2400" dirty="0"/>
              <a:t>Chap.1 Les espaces de production dans le monde: une diversité croissante: </a:t>
            </a:r>
            <a:r>
              <a:rPr lang="fr-FR" sz="2400" dirty="0">
                <a:solidFill>
                  <a:srgbClr val="FF0000"/>
                </a:solidFill>
              </a:rPr>
              <a:t>(5 heures)</a:t>
            </a:r>
            <a:endParaRPr lang="fr-FR" sz="2400" dirty="0"/>
          </a:p>
        </p:txBody>
      </p:sp>
    </p:spTree>
    <p:extLst>
      <p:ext uri="{BB962C8B-B14F-4D97-AF65-F5344CB8AC3E}">
        <p14:creationId xmlns:p14="http://schemas.microsoft.com/office/powerpoint/2010/main" val="1475853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ZoneTexte 13"/>
          <p:cNvSpPr txBox="1"/>
          <p:nvPr/>
        </p:nvSpPr>
        <p:spPr>
          <a:xfrm>
            <a:off x="840929" y="91575"/>
            <a:ext cx="1981633" cy="461665"/>
          </a:xfrm>
          <a:prstGeom prst="rect">
            <a:avLst/>
          </a:prstGeom>
          <a:noFill/>
        </p:spPr>
        <p:txBody>
          <a:bodyPr wrap="none" rtlCol="0">
            <a:spAutoFit/>
          </a:bodyPr>
          <a:lstStyle/>
          <a:p>
            <a:r>
              <a:rPr lang="fr-FR" sz="2400" dirty="0">
                <a:solidFill>
                  <a:schemeClr val="tx2">
                    <a:lumMod val="60000"/>
                    <a:lumOff val="40000"/>
                  </a:schemeClr>
                </a:solidFill>
                <a:latin typeface="Arial" panose="020B0604020202020204" pitchFamily="34" charset="0"/>
                <a:cs typeface="Arial" panose="020B0604020202020204" pitchFamily="34" charset="0"/>
              </a:rPr>
              <a:t>Etude de cas</a:t>
            </a:r>
          </a:p>
        </p:txBody>
      </p:sp>
      <p:sp>
        <p:nvSpPr>
          <p:cNvPr id="10" name="ZoneTexte 9"/>
          <p:cNvSpPr txBox="1"/>
          <p:nvPr/>
        </p:nvSpPr>
        <p:spPr>
          <a:xfrm>
            <a:off x="755576" y="1052736"/>
            <a:ext cx="7992888" cy="2677656"/>
          </a:xfrm>
          <a:prstGeom prst="rect">
            <a:avLst/>
          </a:prstGeom>
          <a:noFill/>
        </p:spPr>
        <p:txBody>
          <a:bodyPr wrap="square" rtlCol="0">
            <a:spAutoFit/>
          </a:bodyPr>
          <a:lstStyle/>
          <a:p>
            <a:pPr algn="just"/>
            <a:r>
              <a:rPr lang="fr-FR" sz="2400" dirty="0"/>
              <a:t>Californie-La </a:t>
            </a:r>
            <a:r>
              <a:rPr lang="fr-FR" sz="2400" dirty="0" err="1"/>
              <a:t>Silicon</a:t>
            </a:r>
            <a:r>
              <a:rPr lang="fr-FR" sz="2400" dirty="0"/>
              <a:t> </a:t>
            </a:r>
            <a:r>
              <a:rPr lang="fr-FR" sz="2400" dirty="0" err="1"/>
              <a:t>Valley</a:t>
            </a:r>
            <a:r>
              <a:rPr lang="fr-FR" sz="2400" dirty="0"/>
              <a:t>: un pôle mondial et étasunien de l’innovation </a:t>
            </a:r>
            <a:r>
              <a:rPr lang="fr-FR" sz="2400" dirty="0">
                <a:solidFill>
                  <a:srgbClr val="FF0000"/>
                </a:solidFill>
              </a:rPr>
              <a:t>(1h30 heure)</a:t>
            </a:r>
          </a:p>
          <a:p>
            <a:pPr algn="just"/>
            <a:endParaRPr lang="fr-FR" sz="2400" dirty="0">
              <a:solidFill>
                <a:srgbClr val="FF0000"/>
              </a:solidFill>
            </a:endParaRPr>
          </a:p>
          <a:p>
            <a:pPr algn="just"/>
            <a:r>
              <a:rPr lang="fr-FR" sz="2400" dirty="0"/>
              <a:t>Le dossier documentaire est déposé en amont dans un parcours sur l’espace numérique de travail </a:t>
            </a:r>
            <a:r>
              <a:rPr lang="fr-FR" sz="2400" dirty="0" err="1"/>
              <a:t>Chamilo</a:t>
            </a:r>
            <a:r>
              <a:rPr lang="fr-FR" sz="2400" dirty="0"/>
              <a:t>. Les élèves sont invités à la consulter. Le professeur dispose du suivi du travail individuel des élèves. </a:t>
            </a:r>
          </a:p>
        </p:txBody>
      </p:sp>
    </p:spTree>
    <p:extLst>
      <p:ext uri="{BB962C8B-B14F-4D97-AF65-F5344CB8AC3E}">
        <p14:creationId xmlns:p14="http://schemas.microsoft.com/office/powerpoint/2010/main" val="1475853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Rectangle 9"/>
          <p:cNvSpPr/>
          <p:nvPr/>
        </p:nvSpPr>
        <p:spPr>
          <a:xfrm>
            <a:off x="251520" y="5445224"/>
            <a:ext cx="8388424" cy="1200329"/>
          </a:xfrm>
          <a:prstGeom prst="rect">
            <a:avLst/>
          </a:prstGeom>
        </p:spPr>
        <p:txBody>
          <a:bodyPr wrap="square">
            <a:spAutoFit/>
          </a:bodyPr>
          <a:lstStyle/>
          <a:p>
            <a:r>
              <a:rPr lang="fr-FR" dirty="0">
                <a:hlinkClick r:id="rId4"/>
              </a:rPr>
              <a:t>http://geoconfluences.ens-lyon.fr/informations-scientifiques/dossiers-regionaux/etats-unis-espaces-de-la-puissance-espaces-en-crises/articles-scientifiques/silicon-valley-territoire-productif-innovation</a:t>
            </a:r>
            <a:endParaRPr lang="fr-FR" dirty="0"/>
          </a:p>
          <a:p>
            <a:endParaRPr lang="fr-FR" dirty="0"/>
          </a:p>
        </p:txBody>
      </p:sp>
      <p:pic>
        <p:nvPicPr>
          <p:cNvPr id="5122" name="Picture 2" descr="http://geoconfluences.ens-lyon.fr/images/articles/img-carroue-silicon-valley/carte-silicon-valley.png"/>
          <p:cNvPicPr>
            <a:picLocks noChangeAspect="1" noChangeArrowheads="1"/>
          </p:cNvPicPr>
          <p:nvPr/>
        </p:nvPicPr>
        <p:blipFill>
          <a:blip r:embed="rId5" cstate="print"/>
          <a:srcRect/>
          <a:stretch>
            <a:fillRect/>
          </a:stretch>
        </p:blipFill>
        <p:spPr bwMode="auto">
          <a:xfrm>
            <a:off x="0" y="260648"/>
            <a:ext cx="7560840" cy="5040560"/>
          </a:xfrm>
          <a:prstGeom prst="rect">
            <a:avLst/>
          </a:prstGeom>
          <a:noFill/>
        </p:spPr>
      </p:pic>
      <p:sp>
        <p:nvSpPr>
          <p:cNvPr id="13" name="ZoneTexte 12"/>
          <p:cNvSpPr txBox="1"/>
          <p:nvPr/>
        </p:nvSpPr>
        <p:spPr>
          <a:xfrm>
            <a:off x="7812360" y="1268760"/>
            <a:ext cx="1331640" cy="923330"/>
          </a:xfrm>
          <a:prstGeom prst="rect">
            <a:avLst/>
          </a:prstGeom>
          <a:noFill/>
        </p:spPr>
        <p:txBody>
          <a:bodyPr wrap="square" rtlCol="0">
            <a:spAutoFit/>
          </a:bodyPr>
          <a:lstStyle/>
          <a:p>
            <a:r>
              <a:rPr lang="fr-FR" dirty="0"/>
              <a:t>Localisation de la </a:t>
            </a:r>
            <a:r>
              <a:rPr lang="fr-FR" dirty="0" err="1"/>
              <a:t>Silicon</a:t>
            </a:r>
            <a:r>
              <a:rPr lang="fr-FR" dirty="0"/>
              <a:t> </a:t>
            </a:r>
            <a:r>
              <a:rPr lang="fr-FR" dirty="0" err="1"/>
              <a:t>Valley</a:t>
            </a:r>
            <a:endParaRPr lang="fr-FR" dirty="0"/>
          </a:p>
        </p:txBody>
      </p:sp>
    </p:spTree>
    <p:extLst>
      <p:ext uri="{BB962C8B-B14F-4D97-AF65-F5344CB8AC3E}">
        <p14:creationId xmlns:p14="http://schemas.microsoft.com/office/powerpoint/2010/main" val="1475853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3074" name="Picture 2" descr="http://geoconfluences.ens-lyon.fr/images/articles/img-carroue-silicon-valley/carte-silicon-valley-salaries.png"/>
          <p:cNvPicPr>
            <a:picLocks noChangeAspect="1" noChangeArrowheads="1"/>
          </p:cNvPicPr>
          <p:nvPr/>
        </p:nvPicPr>
        <p:blipFill>
          <a:blip r:embed="rId4" cstate="print"/>
          <a:srcRect/>
          <a:stretch>
            <a:fillRect/>
          </a:stretch>
        </p:blipFill>
        <p:spPr bwMode="auto">
          <a:xfrm>
            <a:off x="0" y="692696"/>
            <a:ext cx="7519764" cy="5013176"/>
          </a:xfrm>
          <a:prstGeom prst="rect">
            <a:avLst/>
          </a:prstGeom>
          <a:noFill/>
        </p:spPr>
      </p:pic>
      <p:sp>
        <p:nvSpPr>
          <p:cNvPr id="13" name="Rectangle 12"/>
          <p:cNvSpPr/>
          <p:nvPr/>
        </p:nvSpPr>
        <p:spPr>
          <a:xfrm>
            <a:off x="179512" y="5589240"/>
            <a:ext cx="8964488" cy="1477328"/>
          </a:xfrm>
          <a:prstGeom prst="rect">
            <a:avLst/>
          </a:prstGeom>
        </p:spPr>
        <p:txBody>
          <a:bodyPr wrap="square">
            <a:spAutoFit/>
          </a:bodyPr>
          <a:lstStyle/>
          <a:p>
            <a:endParaRPr lang="fr-FR" dirty="0"/>
          </a:p>
          <a:p>
            <a:endParaRPr lang="fr-FR" dirty="0"/>
          </a:p>
          <a:p>
            <a:endParaRPr lang="fr-FR" dirty="0"/>
          </a:p>
          <a:p>
            <a:endParaRPr lang="fr-FR" dirty="0"/>
          </a:p>
          <a:p>
            <a:endParaRPr lang="fr-FR" dirty="0"/>
          </a:p>
        </p:txBody>
      </p:sp>
      <p:sp>
        <p:nvSpPr>
          <p:cNvPr id="15" name="Rectangle 14"/>
          <p:cNvSpPr/>
          <p:nvPr/>
        </p:nvSpPr>
        <p:spPr>
          <a:xfrm>
            <a:off x="0" y="5589240"/>
            <a:ext cx="8712968" cy="923330"/>
          </a:xfrm>
          <a:prstGeom prst="rect">
            <a:avLst/>
          </a:prstGeom>
        </p:spPr>
        <p:txBody>
          <a:bodyPr wrap="square">
            <a:spAutoFit/>
          </a:bodyPr>
          <a:lstStyle/>
          <a:p>
            <a:r>
              <a:rPr lang="fr-FR" dirty="0">
                <a:hlinkClick r:id="rId5"/>
              </a:rPr>
              <a:t>http://geoconfluences.ens-lyon.fr/informations-scientifiques/dossiers-regionaux/etats-unis-espaces-de-la-puissance-espaces-en-crises/articles-scientifiques/silicon-valley-territoire-productif-innovation</a:t>
            </a:r>
            <a:endParaRPr lang="fr-FR" dirty="0"/>
          </a:p>
        </p:txBody>
      </p:sp>
      <p:sp>
        <p:nvSpPr>
          <p:cNvPr id="16" name="ZoneTexte 15"/>
          <p:cNvSpPr txBox="1"/>
          <p:nvPr/>
        </p:nvSpPr>
        <p:spPr>
          <a:xfrm>
            <a:off x="7662217" y="1196752"/>
            <a:ext cx="1302271" cy="2308324"/>
          </a:xfrm>
          <a:prstGeom prst="rect">
            <a:avLst/>
          </a:prstGeom>
          <a:noFill/>
        </p:spPr>
        <p:txBody>
          <a:bodyPr wrap="square" rtlCol="0">
            <a:spAutoFit/>
          </a:bodyPr>
          <a:lstStyle/>
          <a:p>
            <a:pPr algn="just"/>
            <a:r>
              <a:rPr lang="fr-FR" dirty="0"/>
              <a:t>Les sièges sociaux des entreprises de la </a:t>
            </a:r>
            <a:r>
              <a:rPr lang="fr-FR" dirty="0" err="1"/>
              <a:t>Silicon</a:t>
            </a:r>
            <a:r>
              <a:rPr lang="fr-FR" dirty="0"/>
              <a:t> </a:t>
            </a:r>
            <a:r>
              <a:rPr lang="fr-FR" dirty="0" err="1"/>
              <a:t>Valley</a:t>
            </a:r>
            <a:r>
              <a:rPr lang="fr-FR" dirty="0"/>
              <a:t> et le nombre de leurs employés.</a:t>
            </a:r>
          </a:p>
        </p:txBody>
      </p:sp>
    </p:spTree>
    <p:extLst>
      <p:ext uri="{BB962C8B-B14F-4D97-AF65-F5344CB8AC3E}">
        <p14:creationId xmlns:p14="http://schemas.microsoft.com/office/powerpoint/2010/main" val="1475853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Rectangle 9"/>
          <p:cNvSpPr/>
          <p:nvPr/>
        </p:nvSpPr>
        <p:spPr>
          <a:xfrm>
            <a:off x="683568" y="476672"/>
            <a:ext cx="8460432" cy="6186309"/>
          </a:xfrm>
          <a:prstGeom prst="rect">
            <a:avLst/>
          </a:prstGeom>
          <a:solidFill>
            <a:schemeClr val="bg1"/>
          </a:solidFill>
        </p:spPr>
        <p:txBody>
          <a:bodyPr wrap="square">
            <a:spAutoFit/>
          </a:bodyPr>
          <a:lstStyle/>
          <a:p>
            <a:pPr algn="just"/>
            <a:r>
              <a:rPr lang="fr-FR" b="1" dirty="0"/>
              <a:t>L’université technologique de </a:t>
            </a:r>
            <a:r>
              <a:rPr lang="fr-FR" b="1" dirty="0" err="1"/>
              <a:t>Stanford</a:t>
            </a:r>
            <a:r>
              <a:rPr lang="fr-FR" b="1" dirty="0"/>
              <a:t> : au cœur de la création de la </a:t>
            </a:r>
            <a:r>
              <a:rPr lang="fr-FR" b="1" dirty="0" err="1"/>
              <a:t>Silicon</a:t>
            </a:r>
            <a:r>
              <a:rPr lang="fr-FR" b="1" dirty="0"/>
              <a:t> </a:t>
            </a:r>
            <a:r>
              <a:rPr lang="fr-FR" b="1" dirty="0" err="1"/>
              <a:t>Valley</a:t>
            </a:r>
            <a:endParaRPr lang="fr-FR" b="1" dirty="0"/>
          </a:p>
          <a:p>
            <a:pPr algn="just"/>
            <a:r>
              <a:rPr lang="fr-FR" dirty="0"/>
              <a:t>L’université de </a:t>
            </a:r>
            <a:r>
              <a:rPr lang="fr-FR" dirty="0" err="1"/>
              <a:t>Stanford</a:t>
            </a:r>
            <a:r>
              <a:rPr lang="fr-FR" dirty="0"/>
              <a:t> joua un rôle déterminant dans la création puis le développement de la </a:t>
            </a:r>
            <a:r>
              <a:rPr lang="fr-FR" dirty="0" err="1"/>
              <a:t>Silicon</a:t>
            </a:r>
            <a:r>
              <a:rPr lang="fr-FR" dirty="0"/>
              <a:t> </a:t>
            </a:r>
            <a:r>
              <a:rPr lang="fr-FR" dirty="0" err="1"/>
              <a:t>Valley</a:t>
            </a:r>
            <a:r>
              <a:rPr lang="fr-FR" dirty="0"/>
              <a:t>. Fondée en 1891 par </a:t>
            </a:r>
            <a:r>
              <a:rPr lang="fr-FR" dirty="0" err="1"/>
              <a:t>Leland</a:t>
            </a:r>
            <a:r>
              <a:rPr lang="fr-FR" dirty="0"/>
              <a:t> et Lena </a:t>
            </a:r>
            <a:r>
              <a:rPr lang="fr-FR" dirty="0" err="1"/>
              <a:t>Stanford</a:t>
            </a:r>
            <a:r>
              <a:rPr lang="fr-FR" dirty="0"/>
              <a:t>, la </a:t>
            </a:r>
            <a:r>
              <a:rPr lang="fr-FR" dirty="0" err="1"/>
              <a:t>Leland</a:t>
            </a:r>
            <a:r>
              <a:rPr lang="fr-FR" dirty="0"/>
              <a:t> </a:t>
            </a:r>
            <a:r>
              <a:rPr lang="fr-FR" dirty="0" err="1"/>
              <a:t>Stanford</a:t>
            </a:r>
            <a:r>
              <a:rPr lang="fr-FR" dirty="0"/>
              <a:t> Junior </a:t>
            </a:r>
            <a:r>
              <a:rPr lang="fr-FR" dirty="0" err="1"/>
              <a:t>University</a:t>
            </a:r>
            <a:r>
              <a:rPr lang="fr-FR" dirty="0"/>
              <a:t> – ou Université </a:t>
            </a:r>
            <a:r>
              <a:rPr lang="fr-FR" dirty="0" err="1"/>
              <a:t>Stanford</a:t>
            </a:r>
            <a:r>
              <a:rPr lang="fr-FR" dirty="0"/>
              <a:t> – fut l’une des premières universités technologiques des États-Unis lors de la seconde révolution industrielle. </a:t>
            </a:r>
            <a:r>
              <a:rPr lang="fr-FR" dirty="0" err="1"/>
              <a:t>Leland</a:t>
            </a:r>
            <a:r>
              <a:rPr lang="fr-FR" dirty="0"/>
              <a:t> </a:t>
            </a:r>
            <a:r>
              <a:rPr lang="fr-FR" dirty="0" err="1"/>
              <a:t>Stanford</a:t>
            </a:r>
            <a:r>
              <a:rPr lang="fr-FR" dirty="0"/>
              <a:t> symbolise alors la collusion, courante aux Etats-Unis, entre le milieu des affaires et le pouvoir politique puisqu’il fit fortune dans les chemins de fer, alors en plein déploiement, avant de devenir gouverneur puis sénateur de l’État de Californie. Dès l’origine, la pratique de l’essaimage – c’est à dire la création de petites entreprises innovantes par des ingénieurs et cadres de grandes firmes ou institutions de recherche – est mise en œuvre. Ainsi, dans les années 1930, William Hewlett et David Packard, anciens étudiants, sont les fondateurs de ce qui deviendra le groupe informatique Hewlett-Packard, qui garde encore aujourd’hui son siège social à proximité. </a:t>
            </a:r>
            <a:r>
              <a:rPr lang="fr-FR" dirty="0" err="1"/>
              <a:t>Sergey</a:t>
            </a:r>
            <a:r>
              <a:rPr lang="fr-FR" dirty="0"/>
              <a:t> Brin et Larry Page, les deux fondateurs de Google, née en 1998 à </a:t>
            </a:r>
            <a:r>
              <a:rPr lang="fr-FR" dirty="0" err="1"/>
              <a:t>Mountain</a:t>
            </a:r>
            <a:r>
              <a:rPr lang="fr-FR" dirty="0"/>
              <a:t> </a:t>
            </a:r>
            <a:r>
              <a:rPr lang="fr-FR" dirty="0" err="1"/>
              <a:t>View</a:t>
            </a:r>
            <a:r>
              <a:rPr lang="fr-FR" dirty="0"/>
              <a:t>, étaient eux aussi étudiants à </a:t>
            </a:r>
            <a:r>
              <a:rPr lang="fr-FR" dirty="0" err="1"/>
              <a:t>Stanford</a:t>
            </a:r>
            <a:r>
              <a:rPr lang="fr-FR" dirty="0"/>
              <a:t>, tout comme David </a:t>
            </a:r>
            <a:r>
              <a:rPr lang="fr-FR" dirty="0" err="1"/>
              <a:t>Fillo</a:t>
            </a:r>
            <a:r>
              <a:rPr lang="fr-FR" dirty="0"/>
              <a:t> et Jerry Yang les fondateurs de Yahoo, née à Sunnyvale en 1995. Ce processus d’essaimage se diffuse largement comme en témoigne le mathématicien John </a:t>
            </a:r>
            <a:r>
              <a:rPr lang="fr-FR" dirty="0" err="1"/>
              <a:t>Warnock</a:t>
            </a:r>
            <a:r>
              <a:rPr lang="fr-FR" dirty="0"/>
              <a:t> qui quitte le </a:t>
            </a:r>
            <a:r>
              <a:rPr lang="fr-FR" dirty="0" err="1"/>
              <a:t>Palo</a:t>
            </a:r>
            <a:r>
              <a:rPr lang="fr-FR" dirty="0"/>
              <a:t> Alto </a:t>
            </a:r>
            <a:r>
              <a:rPr lang="fr-FR" dirty="0" err="1"/>
              <a:t>Research</a:t>
            </a:r>
            <a:r>
              <a:rPr lang="fr-FR" dirty="0"/>
              <a:t> Center de Xerox en 1982 pour fonder l'entreprise Adobe. </a:t>
            </a:r>
          </a:p>
          <a:p>
            <a:pPr algn="just"/>
            <a:r>
              <a:rPr lang="fr-FR" dirty="0"/>
              <a:t>Laurent Carroué </a:t>
            </a:r>
            <a:r>
              <a:rPr lang="fr-FR" dirty="0">
                <a:hlinkClick r:id="rId4"/>
              </a:rPr>
              <a:t>http://geoconfluences.ens-lyon.fr/informations-scientifiques/dossiers-regionaux/etats-unis-espaces-de-la-puissance-espaces-en-crises/articles-scientifiques/silicon-valley-territoire-productif-innovation</a:t>
            </a:r>
            <a:endParaRPr lang="fr-FR" dirty="0"/>
          </a:p>
          <a:p>
            <a:pPr algn="just"/>
            <a:endParaRPr lang="fr-FR" dirty="0"/>
          </a:p>
        </p:txBody>
      </p:sp>
    </p:spTree>
    <p:extLst>
      <p:ext uri="{BB962C8B-B14F-4D97-AF65-F5344CB8AC3E}">
        <p14:creationId xmlns:p14="http://schemas.microsoft.com/office/powerpoint/2010/main" val="147585347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561</TotalTime>
  <Words>3884</Words>
  <Application>Microsoft Macintosh PowerPoint</Application>
  <PresentationFormat>Affichage à l'écran (4:3)</PresentationFormat>
  <Paragraphs>174</Paragraphs>
  <Slides>36</Slides>
  <Notes>0</Notes>
  <HiddenSlides>0</HiddenSlides>
  <MMClips>1</MMClips>
  <ScaleCrop>false</ScaleCrop>
  <HeadingPairs>
    <vt:vector size="8" baseType="variant">
      <vt:variant>
        <vt:lpstr>Polices utilisées</vt:lpstr>
      </vt:variant>
      <vt:variant>
        <vt:i4>3</vt:i4>
      </vt:variant>
      <vt:variant>
        <vt:lpstr>Thème</vt:lpstr>
      </vt:variant>
      <vt:variant>
        <vt:i4>1</vt:i4>
      </vt:variant>
      <vt:variant>
        <vt:lpstr>Serveurs OLE incorporés</vt:lpstr>
      </vt:variant>
      <vt:variant>
        <vt:i4>1</vt:i4>
      </vt:variant>
      <vt:variant>
        <vt:lpstr>Titres des diapositives</vt:lpstr>
      </vt:variant>
      <vt:variant>
        <vt:i4>36</vt:i4>
      </vt:variant>
    </vt:vector>
  </HeadingPairs>
  <TitlesOfParts>
    <vt:vector size="41" baseType="lpstr">
      <vt:lpstr>Arial</vt:lpstr>
      <vt:lpstr>Calibri</vt:lpstr>
      <vt:lpstr>Times New Roman</vt:lpstr>
      <vt:lpstr>Thème Office</vt:lpstr>
      <vt:lpstr>Document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Prof</dc:creator>
  <cp:lastModifiedBy>MEJEAN Isabelle</cp:lastModifiedBy>
  <cp:revision>66</cp:revision>
  <dcterms:created xsi:type="dcterms:W3CDTF">2017-10-08T19:43:48Z</dcterms:created>
  <dcterms:modified xsi:type="dcterms:W3CDTF">2020-03-25T13:56:02Z</dcterms:modified>
</cp:coreProperties>
</file>