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2" r:id="rId4"/>
    <p:sldId id="263" r:id="rId5"/>
    <p:sldId id="264" r:id="rId6"/>
    <p:sldId id="265" r:id="rId7"/>
    <p:sldId id="266" r:id="rId8"/>
    <p:sldId id="268" r:id="rId9"/>
    <p:sldId id="274" r:id="rId10"/>
    <p:sldId id="269" r:id="rId11"/>
    <p:sldId id="270" r:id="rId12"/>
    <p:sldId id="267" r:id="rId13"/>
    <p:sldId id="271" r:id="rId14"/>
    <p:sldId id="272" r:id="rId15"/>
    <p:sldId id="273" r:id="rId16"/>
    <p:sldId id="275" r:id="rId17"/>
    <p:sldId id="277" r:id="rId18"/>
    <p:sldId id="276" r:id="rId19"/>
    <p:sldId id="278" r:id="rId20"/>
    <p:sldId id="282" r:id="rId21"/>
    <p:sldId id="283" r:id="rId22"/>
    <p:sldId id="285" r:id="rId23"/>
    <p:sldId id="279" r:id="rId24"/>
    <p:sldId id="280" r:id="rId25"/>
    <p:sldId id="281" r:id="rId26"/>
    <p:sldId id="286" r:id="rId27"/>
    <p:sldId id="287" r:id="rId28"/>
    <p:sldId id="294" r:id="rId29"/>
    <p:sldId id="288" r:id="rId30"/>
    <p:sldId id="300" r:id="rId31"/>
    <p:sldId id="290" r:id="rId32"/>
    <p:sldId id="295" r:id="rId33"/>
    <p:sldId id="301" r:id="rId34"/>
    <p:sldId id="296" r:id="rId35"/>
    <p:sldId id="297" r:id="rId36"/>
    <p:sldId id="298" r:id="rId37"/>
    <p:sldId id="299" r:id="rId38"/>
    <p:sldId id="291"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p:cViewPr varScale="1">
        <p:scale>
          <a:sx n="85" d="100"/>
          <a:sy n="85" d="100"/>
        </p:scale>
        <p:origin x="94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11/03/2020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5" name="Picture 391" descr="C:\Users\Tom\AppData\Local\Microsoft\Windows\Temporary Internet Files\Content.IE5\CVCJG8ZL\MPj04393930000[1].jpg"/>
          <p:cNvPicPr>
            <a:picLocks noChangeAspect="1" noChangeArrowheads="1"/>
          </p:cNvPicPr>
          <p:nvPr/>
        </p:nvPicPr>
        <p:blipFill>
          <a:blip r:embed="rId2" cstate="print"/>
          <a:srcRect/>
          <a:stretch>
            <a:fillRect/>
          </a:stretch>
        </p:blipFill>
        <p:spPr bwMode="auto">
          <a:xfrm>
            <a:off x="-209374" y="0"/>
            <a:ext cx="5214942" cy="6858000"/>
          </a:xfrm>
          <a:prstGeom prst="rect">
            <a:avLst/>
          </a:prstGeom>
          <a:noFill/>
        </p:spPr>
      </p:pic>
      <p:sp>
        <p:nvSpPr>
          <p:cNvPr id="3" name="Sous-titre 2"/>
          <p:cNvSpPr>
            <a:spLocks noGrp="1"/>
          </p:cNvSpPr>
          <p:nvPr>
            <p:ph type="subTitle" idx="1"/>
          </p:nvPr>
        </p:nvSpPr>
        <p:spPr>
          <a:xfrm>
            <a:off x="1547664" y="5730874"/>
            <a:ext cx="6400800" cy="1034901"/>
          </a:xfrm>
        </p:spPr>
        <p:txBody>
          <a:bodyPr>
            <a:normAutofit/>
          </a:bodyPr>
          <a:lstStyle/>
          <a:p>
            <a:r>
              <a:rPr lang="fr-FR" sz="1600" dirty="0" smtClean="0"/>
              <a:t>Nouveaux programmes Lettres 2019</a:t>
            </a:r>
          </a:p>
          <a:p>
            <a:r>
              <a:rPr lang="fr-FR" sz="1600" dirty="0" smtClean="0"/>
              <a:t> </a:t>
            </a:r>
            <a:r>
              <a:rPr lang="fr-FR" sz="1600" dirty="0"/>
              <a:t>Anne </a:t>
            </a:r>
            <a:r>
              <a:rPr lang="fr-FR" sz="1600" dirty="0" smtClean="0"/>
              <a:t>Bernard</a:t>
            </a:r>
            <a:r>
              <a:rPr lang="fr-FR" sz="1600" dirty="0"/>
              <a:t>, </a:t>
            </a:r>
            <a:r>
              <a:rPr lang="fr-FR" sz="1600" dirty="0" smtClean="0"/>
              <a:t>faisant fonction d’IEN en lettres-histoire </a:t>
            </a:r>
            <a:endParaRPr lang="fr-FR" sz="1600" dirty="0"/>
          </a:p>
        </p:txBody>
      </p:sp>
      <p:sp>
        <p:nvSpPr>
          <p:cNvPr id="2" name="Titre 1"/>
          <p:cNvSpPr>
            <a:spLocks noGrp="1"/>
          </p:cNvSpPr>
          <p:nvPr>
            <p:ph type="ctrTitle"/>
          </p:nvPr>
        </p:nvSpPr>
        <p:spPr>
          <a:xfrm>
            <a:off x="1115616" y="116632"/>
            <a:ext cx="7772400" cy="1683618"/>
          </a:xfrm>
        </p:spPr>
        <p:txBody>
          <a:bodyPr>
            <a:normAutofit/>
          </a:bodyPr>
          <a:lstStyle/>
          <a:p>
            <a:r>
              <a:rPr lang="fr-FR" sz="2800" b="1" dirty="0" smtClean="0"/>
              <a:t>FORMATION NOUVEAUX PROGRAMMES EN LETTRES </a:t>
            </a:r>
            <a:endParaRPr lang="fr-FR" sz="2800" b="1" dirty="0"/>
          </a:p>
        </p:txBody>
      </p:sp>
      <p:sp>
        <p:nvSpPr>
          <p:cNvPr id="5" name="Rectangle 4"/>
          <p:cNvSpPr/>
          <p:nvPr/>
        </p:nvSpPr>
        <p:spPr>
          <a:xfrm>
            <a:off x="3203848" y="2842232"/>
            <a:ext cx="4572000" cy="369332"/>
          </a:xfrm>
          <a:prstGeom prst="rect">
            <a:avLst/>
          </a:prstGeom>
        </p:spPr>
        <p:txBody>
          <a:bodyPr>
            <a:spAutoFit/>
          </a:bodyPr>
          <a:lstStyle/>
          <a:p>
            <a:r>
              <a:rPr lang="fr-FR" b="1" dirty="0"/>
              <a:t>BO spécial n°5 du 11 avril 2019</a:t>
            </a:r>
            <a:r>
              <a:rPr lang="fr-FR"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fontScale="92500" lnSpcReduction="20000"/>
          </a:bodyPr>
          <a:lstStyle/>
          <a:p>
            <a:endParaRPr lang="fr-FR" dirty="0" smtClean="0"/>
          </a:p>
          <a:p>
            <a:endParaRPr lang="fr-FR" dirty="0"/>
          </a:p>
          <a:p>
            <a:endParaRPr lang="fr-FR" dirty="0" smtClean="0"/>
          </a:p>
          <a:p>
            <a:r>
              <a:rPr lang="fr-FR" sz="2600" b="1" dirty="0" smtClean="0">
                <a:solidFill>
                  <a:srgbClr val="C00000"/>
                </a:solidFill>
              </a:rPr>
              <a:t>BRUNO </a:t>
            </a:r>
            <a:r>
              <a:rPr lang="fr-FR" sz="2600" b="1" dirty="0">
                <a:solidFill>
                  <a:srgbClr val="C00000"/>
                </a:solidFill>
              </a:rPr>
              <a:t>MAURER  INSISTE SUR LA NECESSITE de travailler  les dialogues,  les actes de paroles. (stratégies interlocutives dans les dialogues). </a:t>
            </a:r>
            <a:br>
              <a:rPr lang="fr-FR" sz="2600" b="1" dirty="0">
                <a:solidFill>
                  <a:srgbClr val="C00000"/>
                </a:solidFill>
              </a:rPr>
            </a:br>
            <a:r>
              <a:rPr lang="fr-FR" dirty="0"/>
              <a:t/>
            </a:r>
            <a:br>
              <a:rPr lang="fr-FR" dirty="0"/>
            </a:br>
            <a:r>
              <a:rPr lang="fr-FR" dirty="0">
                <a:solidFill>
                  <a:schemeClr val="tx1"/>
                </a:solidFill>
              </a:rPr>
              <a:t>IL PROPOSE :</a:t>
            </a:r>
            <a:br>
              <a:rPr lang="fr-FR" dirty="0">
                <a:solidFill>
                  <a:schemeClr val="tx1"/>
                </a:solidFill>
              </a:rPr>
            </a:br>
            <a:r>
              <a:rPr lang="fr-FR" dirty="0">
                <a:solidFill>
                  <a:schemeClr val="tx1"/>
                </a:solidFill>
              </a:rPr>
              <a:t/>
            </a:r>
            <a:br>
              <a:rPr lang="fr-FR" dirty="0">
                <a:solidFill>
                  <a:schemeClr val="tx1"/>
                </a:solidFill>
              </a:rPr>
            </a:br>
            <a:r>
              <a:rPr lang="fr-FR" dirty="0">
                <a:solidFill>
                  <a:schemeClr val="tx1"/>
                </a:solidFill>
              </a:rPr>
              <a:t>Un programme </a:t>
            </a:r>
            <a:r>
              <a:rPr lang="fr-FR" b="1" dirty="0">
                <a:solidFill>
                  <a:srgbClr val="C00000"/>
                </a:solidFill>
              </a:rPr>
              <a:t>d’actes de paroles qu’il qualifie de périlleux </a:t>
            </a:r>
            <a:r>
              <a:rPr lang="fr-FR" dirty="0">
                <a:solidFill>
                  <a:schemeClr val="tx1"/>
                </a:solidFill>
              </a:rPr>
              <a:t>( actes dont la réalisation engage très fortement l’identité des interlocuteurs et menace de mettre en péril la poursuite de la communication)</a:t>
            </a:r>
            <a:br>
              <a:rPr lang="fr-FR" dirty="0">
                <a:solidFill>
                  <a:schemeClr val="tx1"/>
                </a:solidFill>
              </a:rPr>
            </a:br>
            <a:r>
              <a:rPr lang="fr-FR" dirty="0">
                <a:solidFill>
                  <a:schemeClr val="tx1"/>
                </a:solidFill>
              </a:rPr>
              <a:t>des actes de paroles particulièrement importants </a:t>
            </a:r>
            <a:r>
              <a:rPr lang="fr-FR" b="1" dirty="0">
                <a:solidFill>
                  <a:srgbClr val="C00000"/>
                </a:solidFill>
              </a:rPr>
              <a:t>pour la réussite de la communication</a:t>
            </a:r>
            <a:r>
              <a:rPr lang="fr-FR" dirty="0">
                <a:solidFill>
                  <a:srgbClr val="C00000"/>
                </a:solidFill>
              </a:rPr>
              <a:t> : </a:t>
            </a:r>
            <a:endParaRPr lang="fr-FR" dirty="0" smtClean="0">
              <a:solidFill>
                <a:srgbClr val="C00000"/>
              </a:solidFill>
            </a:endParaRPr>
          </a:p>
          <a:p>
            <a:r>
              <a:rPr lang="fr-FR" dirty="0">
                <a:solidFill>
                  <a:schemeClr val="tx1"/>
                </a:solidFill>
              </a:rPr>
              <a:t/>
            </a:r>
            <a:br>
              <a:rPr lang="fr-FR" dirty="0">
                <a:solidFill>
                  <a:schemeClr val="tx1"/>
                </a:solidFill>
              </a:rPr>
            </a:br>
            <a:r>
              <a:rPr lang="fr-FR" dirty="0">
                <a:solidFill>
                  <a:schemeClr val="tx1"/>
                </a:solidFill>
              </a:rPr>
              <a:t>    </a:t>
            </a:r>
            <a:r>
              <a:rPr lang="fr-FR" b="1" dirty="0">
                <a:solidFill>
                  <a:schemeClr val="accent1">
                    <a:lumMod val="50000"/>
                  </a:schemeClr>
                </a:solidFill>
              </a:rPr>
              <a:t>• exprimer son désaccord</a:t>
            </a:r>
            <a:br>
              <a:rPr lang="fr-FR" b="1" dirty="0">
                <a:solidFill>
                  <a:schemeClr val="accent1">
                    <a:lumMod val="50000"/>
                  </a:schemeClr>
                </a:solidFill>
              </a:rPr>
            </a:br>
            <a:r>
              <a:rPr lang="fr-FR" b="1" dirty="0">
                <a:solidFill>
                  <a:schemeClr val="accent1">
                    <a:lumMod val="50000"/>
                  </a:schemeClr>
                </a:solidFill>
              </a:rPr>
              <a:t>    • faire un compliment</a:t>
            </a:r>
            <a:br>
              <a:rPr lang="fr-FR" b="1" dirty="0">
                <a:solidFill>
                  <a:schemeClr val="accent1">
                    <a:lumMod val="50000"/>
                  </a:schemeClr>
                </a:solidFill>
              </a:rPr>
            </a:br>
            <a:r>
              <a:rPr lang="fr-FR" b="1" dirty="0">
                <a:solidFill>
                  <a:schemeClr val="accent1">
                    <a:lumMod val="50000"/>
                  </a:schemeClr>
                </a:solidFill>
              </a:rPr>
              <a:t>    • refuser d’obéir à un ordre</a:t>
            </a:r>
            <a:br>
              <a:rPr lang="fr-FR" b="1" dirty="0">
                <a:solidFill>
                  <a:schemeClr val="accent1">
                    <a:lumMod val="50000"/>
                  </a:schemeClr>
                </a:solidFill>
              </a:rPr>
            </a:br>
            <a:r>
              <a:rPr lang="fr-FR" b="1" dirty="0">
                <a:solidFill>
                  <a:schemeClr val="accent1">
                    <a:lumMod val="50000"/>
                  </a:schemeClr>
                </a:solidFill>
              </a:rPr>
              <a:t>    • présenter ses excuses</a:t>
            </a:r>
            <a:br>
              <a:rPr lang="fr-FR" b="1" dirty="0">
                <a:solidFill>
                  <a:schemeClr val="accent1">
                    <a:lumMod val="50000"/>
                  </a:schemeClr>
                </a:solidFill>
              </a:rPr>
            </a:br>
            <a:r>
              <a:rPr lang="fr-FR" b="1" dirty="0">
                <a:solidFill>
                  <a:schemeClr val="accent1">
                    <a:lumMod val="50000"/>
                  </a:schemeClr>
                </a:solidFill>
              </a:rPr>
              <a:t>    • entrer en contact, se </a:t>
            </a:r>
            <a:r>
              <a:rPr lang="fr-FR" b="1" dirty="0" smtClean="0">
                <a:solidFill>
                  <a:schemeClr val="accent1">
                    <a:lumMod val="50000"/>
                  </a:schemeClr>
                </a:solidFill>
              </a:rPr>
              <a:t>présenter</a:t>
            </a:r>
          </a:p>
          <a:p>
            <a:endParaRPr lang="fr-FR" b="1" dirty="0">
              <a:solidFill>
                <a:schemeClr val="accent1">
                  <a:lumMod val="50000"/>
                </a:schemeClr>
              </a:solidFill>
            </a:endParaRPr>
          </a:p>
          <a:p>
            <a:endParaRPr lang="fr-FR" b="1" dirty="0" smtClean="0"/>
          </a:p>
          <a:p>
            <a:endParaRPr lang="fr-FR" b="1" dirty="0"/>
          </a:p>
        </p:txBody>
      </p:sp>
    </p:spTree>
    <p:extLst>
      <p:ext uri="{BB962C8B-B14F-4D97-AF65-F5344CB8AC3E}">
        <p14:creationId xmlns:p14="http://schemas.microsoft.com/office/powerpoint/2010/main" val="3669910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47500" lnSpcReduction="20000"/>
          </a:bodyPr>
          <a:lstStyle/>
          <a:p>
            <a:endParaRPr lang="fr-FR" dirty="0" smtClean="0"/>
          </a:p>
          <a:p>
            <a:r>
              <a:rPr lang="fr-FR" sz="5100" b="1" dirty="0">
                <a:solidFill>
                  <a:srgbClr val="C00000"/>
                </a:solidFill>
              </a:rPr>
              <a:t>POUR ABORDER CES ACTES PERILLEUX </a:t>
            </a:r>
            <a:r>
              <a:rPr lang="fr-FR" sz="5100" b="1" dirty="0" smtClean="0">
                <a:solidFill>
                  <a:srgbClr val="C00000"/>
                </a:solidFill>
              </a:rPr>
              <a:t>IL </a:t>
            </a:r>
            <a:r>
              <a:rPr lang="fr-FR" sz="5100" b="1" dirty="0">
                <a:solidFill>
                  <a:srgbClr val="C00000"/>
                </a:solidFill>
              </a:rPr>
              <a:t>PROPOSE AUX ENSEIGNANTS de suivre UNE METHODOLOGIE </a:t>
            </a:r>
            <a:r>
              <a:rPr lang="fr-FR" sz="3400" b="1" dirty="0">
                <a:solidFill>
                  <a:srgbClr val="C00000"/>
                </a:solidFill>
              </a:rPr>
              <a:t>:</a:t>
            </a:r>
            <a:br>
              <a:rPr lang="fr-FR" sz="3400" b="1" dirty="0">
                <a:solidFill>
                  <a:srgbClr val="C00000"/>
                </a:solidFill>
              </a:rPr>
            </a:br>
            <a:r>
              <a:rPr lang="fr-FR" sz="2900" b="1" dirty="0">
                <a:solidFill>
                  <a:schemeClr val="tx1"/>
                </a:solidFill>
              </a:rPr>
              <a:t/>
            </a:r>
            <a:br>
              <a:rPr lang="fr-FR" sz="2900" b="1" dirty="0">
                <a:solidFill>
                  <a:schemeClr val="tx1"/>
                </a:solidFill>
              </a:rPr>
            </a:br>
            <a:r>
              <a:rPr lang="fr-FR" sz="3800" dirty="0" smtClean="0">
                <a:solidFill>
                  <a:schemeClr val="tx1"/>
                </a:solidFill>
              </a:rPr>
              <a:t>Pour </a:t>
            </a:r>
            <a:r>
              <a:rPr lang="fr-FR" sz="3800" dirty="0">
                <a:solidFill>
                  <a:schemeClr val="tx1"/>
                </a:solidFill>
              </a:rPr>
              <a:t>chaque acte de parole travaillé, seront </a:t>
            </a:r>
            <a:r>
              <a:rPr lang="fr-FR" sz="3800" dirty="0" smtClean="0">
                <a:solidFill>
                  <a:schemeClr val="tx1"/>
                </a:solidFill>
              </a:rPr>
              <a:t>prévues </a:t>
            </a:r>
            <a:r>
              <a:rPr lang="fr-FR" sz="3800" dirty="0">
                <a:solidFill>
                  <a:schemeClr val="tx1"/>
                </a:solidFill>
              </a:rPr>
              <a:t>:</a:t>
            </a:r>
            <a:br>
              <a:rPr lang="fr-FR" sz="3800" dirty="0">
                <a:solidFill>
                  <a:schemeClr val="tx1"/>
                </a:solidFill>
              </a:rPr>
            </a:br>
            <a:r>
              <a:rPr lang="fr-FR" sz="3800" dirty="0">
                <a:solidFill>
                  <a:schemeClr val="tx1"/>
                </a:solidFill>
              </a:rPr>
              <a:t/>
            </a:r>
            <a:br>
              <a:rPr lang="fr-FR" sz="3800" dirty="0">
                <a:solidFill>
                  <a:schemeClr val="tx1"/>
                </a:solidFill>
              </a:rPr>
            </a:br>
            <a:r>
              <a:rPr lang="fr-FR" sz="3800" b="1" dirty="0">
                <a:solidFill>
                  <a:schemeClr val="tx1"/>
                </a:solidFill>
              </a:rPr>
              <a:t>-  des séances de découverte s’appuyant sur un corpus audio </a:t>
            </a:r>
            <a:r>
              <a:rPr lang="fr-FR" sz="3800" dirty="0">
                <a:solidFill>
                  <a:schemeClr val="tx1"/>
                </a:solidFill>
              </a:rPr>
              <a:t>( des enregistrements, une séquence de télévision mettant en jeu un désaccord entre deux invités, un extrait de dialogue de théâtre…)</a:t>
            </a:r>
            <a:br>
              <a:rPr lang="fr-FR" sz="3800" dirty="0">
                <a:solidFill>
                  <a:schemeClr val="tx1"/>
                </a:solidFill>
              </a:rPr>
            </a:br>
            <a:r>
              <a:rPr lang="fr-FR" sz="3800" dirty="0">
                <a:solidFill>
                  <a:schemeClr val="tx1"/>
                </a:solidFill>
              </a:rPr>
              <a:t/>
            </a:r>
            <a:br>
              <a:rPr lang="fr-FR" sz="3800" dirty="0">
                <a:solidFill>
                  <a:schemeClr val="tx1"/>
                </a:solidFill>
              </a:rPr>
            </a:br>
            <a:r>
              <a:rPr lang="fr-FR" sz="3800" dirty="0">
                <a:solidFill>
                  <a:schemeClr val="tx1"/>
                </a:solidFill>
              </a:rPr>
              <a:t>La démarche de ces séances de découverte pourra suivre trois étapes: </a:t>
            </a:r>
            <a:br>
              <a:rPr lang="fr-FR" sz="3800" dirty="0">
                <a:solidFill>
                  <a:schemeClr val="tx1"/>
                </a:solidFill>
              </a:rPr>
            </a:br>
            <a:r>
              <a:rPr lang="fr-FR" sz="3800" dirty="0">
                <a:solidFill>
                  <a:schemeClr val="tx1"/>
                </a:solidFill>
              </a:rPr>
              <a:t/>
            </a:r>
            <a:br>
              <a:rPr lang="fr-FR" sz="3800" dirty="0">
                <a:solidFill>
                  <a:schemeClr val="tx1"/>
                </a:solidFill>
              </a:rPr>
            </a:br>
            <a:r>
              <a:rPr lang="fr-FR" sz="3800" dirty="0">
                <a:solidFill>
                  <a:schemeClr val="tx1"/>
                </a:solidFill>
              </a:rPr>
              <a:t>° RECONNAISSANCE DE LA SITUATION D’énonciation: «  Qui parle? A qui? Dans quelles circonstances? Pourquoi? Dans quel but ? »</a:t>
            </a:r>
            <a:br>
              <a:rPr lang="fr-FR" sz="3800" dirty="0">
                <a:solidFill>
                  <a:schemeClr val="tx1"/>
                </a:solidFill>
              </a:rPr>
            </a:br>
            <a:r>
              <a:rPr lang="fr-FR" sz="3800" dirty="0">
                <a:solidFill>
                  <a:schemeClr val="tx1"/>
                </a:solidFill>
              </a:rPr>
              <a:t>° mise à jour de l’intention énonciative ( désigner et surtout comprendre l’acte de parole identifié : ex exprimer son désaccord)</a:t>
            </a:r>
            <a:br>
              <a:rPr lang="fr-FR" sz="3800" dirty="0">
                <a:solidFill>
                  <a:schemeClr val="tx1"/>
                </a:solidFill>
              </a:rPr>
            </a:br>
            <a:r>
              <a:rPr lang="fr-FR" sz="3800" dirty="0">
                <a:solidFill>
                  <a:schemeClr val="tx1"/>
                </a:solidFill>
              </a:rPr>
              <a:t>° repérage des matériaux linguistiques : </a:t>
            </a:r>
            <a:br>
              <a:rPr lang="fr-FR" sz="3800" dirty="0">
                <a:solidFill>
                  <a:schemeClr val="tx1"/>
                </a:solidFill>
              </a:rPr>
            </a:br>
            <a:r>
              <a:rPr lang="fr-FR" sz="3800" dirty="0">
                <a:solidFill>
                  <a:schemeClr val="tx1"/>
                </a:solidFill>
              </a:rPr>
              <a:t>en proposant des questions permettant le repérage des formes linguistiques qui peuvent être source de conflit : A quel moment l’échange glisse vers la dispute, dérape dans la violence verbale? Qu’est-ce qui est maladroit? Pourquoi la conversation s’arrête-t-elle ? </a:t>
            </a:r>
            <a:br>
              <a:rPr lang="fr-FR" sz="3800" dirty="0">
                <a:solidFill>
                  <a:schemeClr val="tx1"/>
                </a:solidFill>
              </a:rPr>
            </a:br>
            <a:r>
              <a:rPr lang="fr-FR" sz="3800" b="1" dirty="0" smtClean="0">
                <a:solidFill>
                  <a:schemeClr val="tx1"/>
                </a:solidFill>
              </a:rPr>
              <a:t>- </a:t>
            </a:r>
            <a:r>
              <a:rPr lang="fr-FR" sz="3800" b="1" dirty="0">
                <a:solidFill>
                  <a:schemeClr val="tx1"/>
                </a:solidFill>
              </a:rPr>
              <a:t>des séances </a:t>
            </a:r>
            <a:r>
              <a:rPr lang="fr-FR" sz="3800" b="1" dirty="0" smtClean="0">
                <a:solidFill>
                  <a:schemeClr val="tx1"/>
                </a:solidFill>
              </a:rPr>
              <a:t>d’entraînement</a:t>
            </a:r>
            <a:r>
              <a:rPr lang="fr-FR" sz="3800" b="1" dirty="0">
                <a:solidFill>
                  <a:schemeClr val="tx1"/>
                </a:solidFill>
              </a:rPr>
              <a:t/>
            </a:r>
            <a:br>
              <a:rPr lang="fr-FR" sz="3800" b="1" dirty="0">
                <a:solidFill>
                  <a:schemeClr val="tx1"/>
                </a:solidFill>
              </a:rPr>
            </a:br>
            <a:r>
              <a:rPr lang="fr-FR" sz="3800" b="1" dirty="0">
                <a:solidFill>
                  <a:schemeClr val="tx1"/>
                </a:solidFill>
              </a:rPr>
              <a:t/>
            </a:r>
            <a:br>
              <a:rPr lang="fr-FR" sz="3800" b="1" dirty="0">
                <a:solidFill>
                  <a:schemeClr val="tx1"/>
                </a:solidFill>
              </a:rPr>
            </a:br>
            <a:r>
              <a:rPr lang="fr-FR" sz="3800" b="1" dirty="0">
                <a:solidFill>
                  <a:schemeClr val="tx1"/>
                </a:solidFill>
              </a:rPr>
              <a:t>- des séances de </a:t>
            </a:r>
            <a:r>
              <a:rPr lang="fr-FR" sz="3800" b="1" dirty="0" smtClean="0">
                <a:solidFill>
                  <a:schemeClr val="tx1"/>
                </a:solidFill>
              </a:rPr>
              <a:t>réinvestissement</a:t>
            </a:r>
          </a:p>
          <a:p>
            <a:endParaRPr lang="fr-FR" sz="3800" b="1" dirty="0">
              <a:solidFill>
                <a:schemeClr val="tx1"/>
              </a:solidFill>
            </a:endParaRPr>
          </a:p>
        </p:txBody>
      </p:sp>
    </p:spTree>
    <p:extLst>
      <p:ext uri="{BB962C8B-B14F-4D97-AF65-F5344CB8AC3E}">
        <p14:creationId xmlns:p14="http://schemas.microsoft.com/office/powerpoint/2010/main" val="3760636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endParaRPr lang="fr-FR" dirty="0" smtClean="0"/>
          </a:p>
          <a:p>
            <a:pPr algn="ctr"/>
            <a:r>
              <a:rPr lang="fr-FR" b="1" dirty="0" smtClean="0">
                <a:solidFill>
                  <a:schemeClr val="tx1"/>
                </a:solidFill>
              </a:rPr>
              <a:t>Bruno </a:t>
            </a:r>
            <a:r>
              <a:rPr lang="fr-FR" b="1" dirty="0" err="1" smtClean="0">
                <a:solidFill>
                  <a:schemeClr val="tx1"/>
                </a:solidFill>
              </a:rPr>
              <a:t>Maurer</a:t>
            </a:r>
            <a:r>
              <a:rPr lang="fr-FR" b="1" dirty="0" smtClean="0">
                <a:solidFill>
                  <a:schemeClr val="tx1"/>
                </a:solidFill>
              </a:rPr>
              <a:t> propose des fiches descriptives de quelques actes de parole</a:t>
            </a: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2627784" y="1196752"/>
            <a:ext cx="3450635" cy="4505334"/>
          </a:xfrm>
          <a:prstGeom prst="rect">
            <a:avLst/>
          </a:prstGeom>
        </p:spPr>
      </p:pic>
    </p:spTree>
    <p:extLst>
      <p:ext uri="{BB962C8B-B14F-4D97-AF65-F5344CB8AC3E}">
        <p14:creationId xmlns:p14="http://schemas.microsoft.com/office/powerpoint/2010/main" val="3434914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endParaRPr lang="fr-FR" dirty="0" smtClean="0"/>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2627783" y="223258"/>
            <a:ext cx="4117191" cy="5552544"/>
          </a:xfrm>
          <a:prstGeom prst="rect">
            <a:avLst/>
          </a:prstGeom>
        </p:spPr>
      </p:pic>
    </p:spTree>
    <p:extLst>
      <p:ext uri="{BB962C8B-B14F-4D97-AF65-F5344CB8AC3E}">
        <p14:creationId xmlns:p14="http://schemas.microsoft.com/office/powerpoint/2010/main" val="2896097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endParaRPr lang="fr-FR" dirty="0" smtClean="0"/>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2477842" y="567546"/>
            <a:ext cx="5118494" cy="4842825"/>
          </a:xfrm>
          <a:prstGeom prst="rect">
            <a:avLst/>
          </a:prstGeom>
        </p:spPr>
      </p:pic>
    </p:spTree>
    <p:extLst>
      <p:ext uri="{BB962C8B-B14F-4D97-AF65-F5344CB8AC3E}">
        <p14:creationId xmlns:p14="http://schemas.microsoft.com/office/powerpoint/2010/main" val="337112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lnSpcReduction="10000"/>
          </a:bodyPr>
          <a:lstStyle/>
          <a:p>
            <a:endParaRPr lang="fr-FR" dirty="0" smtClean="0"/>
          </a:p>
          <a:p>
            <a:r>
              <a:rPr lang="fr-FR" sz="3500" b="1" dirty="0" smtClean="0">
                <a:solidFill>
                  <a:srgbClr val="FF0000"/>
                </a:solidFill>
              </a:rPr>
              <a:t>                D’autres </a:t>
            </a:r>
            <a:r>
              <a:rPr lang="fr-FR" sz="3500" b="1" dirty="0">
                <a:solidFill>
                  <a:srgbClr val="FF0000"/>
                </a:solidFill>
              </a:rPr>
              <a:t>pistes de travail…</a:t>
            </a:r>
            <a:r>
              <a:rPr lang="fr-FR" b="1" dirty="0">
                <a:solidFill>
                  <a:schemeClr val="tx1"/>
                </a:solidFill>
              </a:rPr>
              <a:t/>
            </a:r>
            <a:br>
              <a:rPr lang="fr-FR" b="1" dirty="0">
                <a:solidFill>
                  <a:schemeClr val="tx1"/>
                </a:solidFill>
              </a:rPr>
            </a:br>
            <a:r>
              <a:rPr lang="fr-FR" b="1" dirty="0" smtClean="0">
                <a:solidFill>
                  <a:schemeClr val="tx1"/>
                </a:solidFill>
              </a:rPr>
              <a:t>                               DES </a:t>
            </a:r>
            <a:r>
              <a:rPr lang="fr-FR" b="1" dirty="0">
                <a:solidFill>
                  <a:schemeClr val="tx1"/>
                </a:solidFill>
              </a:rPr>
              <a:t>MOMENTS DE LA VIE DE la classe </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a:t>
            </a:r>
            <a:r>
              <a:rPr lang="fr-FR" b="1" dirty="0" smtClean="0">
                <a:solidFill>
                  <a:schemeClr val="tx1"/>
                </a:solidFill>
              </a:rPr>
              <a:t> </a:t>
            </a:r>
            <a:r>
              <a:rPr lang="fr-FR" b="1" dirty="0">
                <a:solidFill>
                  <a:schemeClr val="tx1"/>
                </a:solidFill>
              </a:rPr>
              <a:t/>
            </a:r>
            <a:br>
              <a:rPr lang="fr-FR" b="1" dirty="0">
                <a:solidFill>
                  <a:schemeClr val="tx1"/>
                </a:solidFill>
              </a:rPr>
            </a:br>
            <a:r>
              <a:rPr lang="fr-FR" b="1" dirty="0">
                <a:solidFill>
                  <a:schemeClr val="tx1"/>
                </a:solidFill>
              </a:rPr>
              <a:t>Hors-série LE POINT , </a:t>
            </a:r>
            <a:r>
              <a:rPr lang="fr-FR" b="1" dirty="0" smtClean="0">
                <a:solidFill>
                  <a:schemeClr val="tx1"/>
                </a:solidFill>
              </a:rPr>
              <a:t>« Eloquence</a:t>
            </a:r>
            <a:r>
              <a:rPr lang="fr-FR" b="1" dirty="0">
                <a:solidFill>
                  <a:schemeClr val="tx1"/>
                </a:solidFill>
              </a:rPr>
              <a:t>, l’art de </a:t>
            </a:r>
            <a:r>
              <a:rPr lang="fr-FR" b="1" dirty="0" smtClean="0">
                <a:solidFill>
                  <a:schemeClr val="tx1"/>
                </a:solidFill>
              </a:rPr>
              <a:t>convaincre ». (article et exercices proposés qui suivent extraits de ce hors-série)</a:t>
            </a:r>
            <a:r>
              <a:rPr lang="fr-FR" b="1" dirty="0">
                <a:solidFill>
                  <a:schemeClr val="tx1"/>
                </a:solidFill>
              </a:rPr>
              <a:t/>
            </a:r>
            <a:br>
              <a:rPr lang="fr-FR" b="1" dirty="0">
                <a:solidFill>
                  <a:schemeClr val="tx1"/>
                </a:solidFill>
              </a:rPr>
            </a:br>
            <a:r>
              <a:rPr lang="fr-FR" b="1" dirty="0">
                <a:solidFill>
                  <a:schemeClr val="tx1"/>
                </a:solidFill>
              </a:rPr>
              <a:t/>
            </a:r>
            <a:br>
              <a:rPr lang="fr-FR" b="1" dirty="0">
                <a:solidFill>
                  <a:schemeClr val="tx1"/>
                </a:solidFill>
              </a:rPr>
            </a:br>
            <a:r>
              <a:rPr lang="fr-FR" dirty="0">
                <a:solidFill>
                  <a:schemeClr val="tx1"/>
                </a:solidFill>
              </a:rPr>
              <a:t>ARTICLE  1 «  Les enfants en redemandent »</a:t>
            </a:r>
            <a:br>
              <a:rPr lang="fr-FR"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a:r>
            <a:br>
              <a:rPr lang="fr-FR" b="1" dirty="0">
                <a:solidFill>
                  <a:schemeClr val="tx1"/>
                </a:solidFill>
              </a:rPr>
            </a:br>
            <a:r>
              <a:rPr lang="fr-FR" b="1" i="1" dirty="0">
                <a:solidFill>
                  <a:schemeClr val="tx1"/>
                </a:solidFill>
              </a:rPr>
              <a:t>« Pour ou contre l’école ? A l’énoncé de cette drôle de question, les élèves de Mme Larue sourient. Mais aucun ne juge le débat saugrenu. Car, dans cette classe, tous travaillent l’art oratoire chaque semaine »</a:t>
            </a:r>
            <a:br>
              <a:rPr lang="fr-FR" b="1" i="1" dirty="0">
                <a:solidFill>
                  <a:schemeClr val="tx1"/>
                </a:solidFill>
              </a:rPr>
            </a:br>
            <a:r>
              <a:rPr lang="fr-FR" b="1" i="1" dirty="0">
                <a:solidFill>
                  <a:schemeClr val="tx1"/>
                </a:solidFill>
              </a:rPr>
              <a:t/>
            </a:r>
            <a:br>
              <a:rPr lang="fr-FR" b="1" i="1" dirty="0">
                <a:solidFill>
                  <a:schemeClr val="tx1"/>
                </a:solidFill>
              </a:rPr>
            </a:br>
            <a:r>
              <a:rPr lang="fr-FR" b="1" dirty="0">
                <a:solidFill>
                  <a:srgbClr val="FF0000"/>
                </a:solidFill>
              </a:rPr>
              <a:t>Un article qui met en évidence les bienfaits du travail oral ritualisé, répété. </a:t>
            </a:r>
            <a:br>
              <a:rPr lang="fr-FR" b="1" dirty="0">
                <a:solidFill>
                  <a:srgbClr val="FF0000"/>
                </a:solidFill>
              </a:rPr>
            </a:br>
            <a:r>
              <a:rPr lang="fr-FR" b="1" dirty="0" smtClean="0">
                <a:solidFill>
                  <a:srgbClr val="FF0000"/>
                </a:solidFill>
              </a:rPr>
              <a:t>(par </a:t>
            </a:r>
            <a:r>
              <a:rPr lang="fr-FR" b="1" dirty="0">
                <a:solidFill>
                  <a:srgbClr val="FF0000"/>
                </a:solidFill>
              </a:rPr>
              <a:t>exemple de façon </a:t>
            </a:r>
            <a:r>
              <a:rPr lang="fr-FR" b="1" dirty="0" smtClean="0">
                <a:solidFill>
                  <a:srgbClr val="FF0000"/>
                </a:solidFill>
              </a:rPr>
              <a:t>hebdomadaire)</a:t>
            </a:r>
          </a:p>
          <a:p>
            <a:endParaRPr lang="fr-FR" b="1" dirty="0">
              <a:solidFill>
                <a:srgbClr val="FF0000"/>
              </a:solidFill>
            </a:endParaRPr>
          </a:p>
          <a:p>
            <a:endParaRPr lang="fr-FR" b="1" dirty="0">
              <a:solidFill>
                <a:srgbClr val="FF0000"/>
              </a:solidFill>
            </a:endParaRPr>
          </a:p>
        </p:txBody>
      </p:sp>
    </p:spTree>
    <p:extLst>
      <p:ext uri="{BB962C8B-B14F-4D97-AF65-F5344CB8AC3E}">
        <p14:creationId xmlns:p14="http://schemas.microsoft.com/office/powerpoint/2010/main" val="1737725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269328"/>
            <a:ext cx="7877671" cy="5472608"/>
          </a:xfrm>
        </p:spPr>
        <p:txBody>
          <a:bodyPr>
            <a:normAutofit/>
          </a:bodyPr>
          <a:lstStyle/>
          <a:p>
            <a:endParaRPr lang="fr-FR" dirty="0" smtClean="0"/>
          </a:p>
          <a:p>
            <a:endParaRPr lang="fr-FR" b="1" dirty="0" smtClean="0">
              <a:solidFill>
                <a:srgbClr val="FF0000"/>
              </a:solidFill>
            </a:endParaRPr>
          </a:p>
          <a:p>
            <a:r>
              <a:rPr lang="fr-FR" b="1" dirty="0" smtClean="0">
                <a:solidFill>
                  <a:srgbClr val="FF0000"/>
                </a:solidFill>
              </a:rPr>
              <a:t>                                         PRIVILEGIER LES DEBATS</a:t>
            </a:r>
            <a:endParaRPr lang="fr-FR" b="1" dirty="0">
              <a:solidFill>
                <a:srgbClr val="FF0000"/>
              </a:solidFill>
            </a:endParaRPr>
          </a:p>
          <a:p>
            <a:r>
              <a:rPr lang="fr-FR" b="1" dirty="0" smtClean="0">
                <a:solidFill>
                  <a:schemeClr val="tx1"/>
                </a:solidFill>
              </a:rPr>
              <a:t>Apprendre </a:t>
            </a:r>
            <a:r>
              <a:rPr lang="fr-FR" b="1" dirty="0">
                <a:solidFill>
                  <a:schemeClr val="tx1"/>
                </a:solidFill>
              </a:rPr>
              <a:t>aux élèves à interagir c’est  leur apprendre à coopérer avec un locuteur y compris en cas de désaccord</a:t>
            </a:r>
            <a:br>
              <a:rPr lang="fr-FR" b="1" dirty="0">
                <a:solidFill>
                  <a:schemeClr val="tx1"/>
                </a:solidFill>
              </a:rPr>
            </a:br>
            <a:endParaRPr lang="fr-FR" b="1" dirty="0" smtClean="0">
              <a:solidFill>
                <a:schemeClr val="tx1"/>
              </a:solidFill>
            </a:endParaRPr>
          </a:p>
          <a:p>
            <a:endParaRPr lang="fr-FR" b="1" dirty="0" smtClean="0">
              <a:solidFill>
                <a:srgbClr val="FF0000"/>
              </a:solidFill>
            </a:endParaRPr>
          </a:p>
          <a:p>
            <a:endParaRPr lang="fr-FR" b="1" dirty="0">
              <a:solidFill>
                <a:srgbClr val="FF0000"/>
              </a:solidFill>
            </a:endParaRPr>
          </a:p>
          <a:p>
            <a:endParaRPr lang="fr-FR" b="1" dirty="0">
              <a:solidFill>
                <a:srgbClr val="FF0000"/>
              </a:solidFill>
            </a:endParaRPr>
          </a:p>
          <a:p>
            <a:endParaRPr lang="fr-FR" b="1" dirty="0" smtClean="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2987824" y="1412776"/>
            <a:ext cx="3127519" cy="4230991"/>
          </a:xfrm>
          <a:prstGeom prst="rect">
            <a:avLst/>
          </a:prstGeom>
        </p:spPr>
      </p:pic>
    </p:spTree>
    <p:extLst>
      <p:ext uri="{BB962C8B-B14F-4D97-AF65-F5344CB8AC3E}">
        <p14:creationId xmlns:p14="http://schemas.microsoft.com/office/powerpoint/2010/main" val="689752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endParaRPr lang="fr-FR" dirty="0" smtClean="0">
              <a:solidFill>
                <a:srgbClr val="FF0000"/>
              </a:solidFill>
            </a:endParaRPr>
          </a:p>
          <a:p>
            <a:r>
              <a:rPr lang="fr-FR" b="1" dirty="0">
                <a:solidFill>
                  <a:srgbClr val="FF0000"/>
                </a:solidFill>
              </a:rPr>
              <a:t>Parmi les exercices qui favorisent l’interaction,</a:t>
            </a:r>
            <a:br>
              <a:rPr lang="fr-FR" b="1" dirty="0">
                <a:solidFill>
                  <a:srgbClr val="FF0000"/>
                </a:solidFill>
              </a:rPr>
            </a:br>
            <a:r>
              <a:rPr lang="fr-FR" b="1" dirty="0">
                <a:solidFill>
                  <a:srgbClr val="FF0000"/>
                </a:solidFill>
              </a:rPr>
              <a:t> les exercices de conviction :</a:t>
            </a:r>
            <a:r>
              <a:rPr lang="fr-FR" b="1" dirty="0">
                <a:solidFill>
                  <a:schemeClr val="accent2"/>
                </a:solidFill>
              </a:rPr>
              <a:t/>
            </a:r>
            <a:br>
              <a:rPr lang="fr-FR" b="1" dirty="0">
                <a:solidFill>
                  <a:schemeClr val="accent2"/>
                </a:solidFill>
              </a:rPr>
            </a:br>
            <a:r>
              <a:rPr lang="fr-FR" b="1" dirty="0">
                <a:solidFill>
                  <a:schemeClr val="accent2"/>
                </a:solidFill>
              </a:rPr>
              <a:t/>
            </a:r>
            <a:br>
              <a:rPr lang="fr-FR" b="1" dirty="0">
                <a:solidFill>
                  <a:schemeClr val="accent2"/>
                </a:solidFill>
              </a:rPr>
            </a:br>
            <a:r>
              <a:rPr lang="fr-FR" b="1" dirty="0">
                <a:solidFill>
                  <a:schemeClr val="accent2"/>
                </a:solidFill>
              </a:rPr>
              <a:t/>
            </a:r>
            <a:br>
              <a:rPr lang="fr-FR" b="1" dirty="0">
                <a:solidFill>
                  <a:schemeClr val="accent2"/>
                </a:solidFill>
              </a:rPr>
            </a:br>
            <a:endParaRPr lang="fr-FR" b="1" dirty="0" smtClean="0">
              <a:solidFill>
                <a:schemeClr val="accent2"/>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4283968" y="840152"/>
            <a:ext cx="2499577" cy="4950381"/>
          </a:xfrm>
          <a:prstGeom prst="rect">
            <a:avLst/>
          </a:prstGeom>
        </p:spPr>
      </p:pic>
    </p:spTree>
    <p:extLst>
      <p:ext uri="{BB962C8B-B14F-4D97-AF65-F5344CB8AC3E}">
        <p14:creationId xmlns:p14="http://schemas.microsoft.com/office/powerpoint/2010/main" val="8293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lnSpcReduction="10000"/>
          </a:bodyPr>
          <a:lstStyle/>
          <a:p>
            <a:endParaRPr lang="fr-FR" dirty="0" smtClean="0"/>
          </a:p>
          <a:p>
            <a:r>
              <a:rPr lang="fr-FR" sz="2600" b="1" dirty="0" smtClean="0">
                <a:solidFill>
                  <a:srgbClr val="FF0000"/>
                </a:solidFill>
              </a:rPr>
              <a:t>Privilégier </a:t>
            </a:r>
            <a:r>
              <a:rPr lang="fr-FR" sz="2600" b="1" dirty="0">
                <a:solidFill>
                  <a:srgbClr val="FF0000"/>
                </a:solidFill>
              </a:rPr>
              <a:t>aussi les exercices qui favorisent la prise de </a:t>
            </a:r>
            <a:r>
              <a:rPr lang="fr-FR" sz="2600" b="1" dirty="0" smtClean="0">
                <a:solidFill>
                  <a:srgbClr val="FF0000"/>
                </a:solidFill>
              </a:rPr>
              <a:t>               parole </a:t>
            </a:r>
            <a:r>
              <a:rPr lang="fr-FR" sz="2600" b="1" dirty="0">
                <a:solidFill>
                  <a:srgbClr val="FF0000"/>
                </a:solidFill>
              </a:rPr>
              <a:t>« seul : face à un public »</a:t>
            </a:r>
            <a:br>
              <a:rPr lang="fr-FR" sz="2600" b="1" dirty="0">
                <a:solidFill>
                  <a:srgbClr val="FF0000"/>
                </a:solidFill>
              </a:rPr>
            </a:br>
            <a:r>
              <a:rPr lang="fr-FR" sz="2600" b="1" dirty="0">
                <a:solidFill>
                  <a:srgbClr val="FF0000"/>
                </a:solidFill>
              </a:rPr>
              <a:t/>
            </a:r>
            <a:br>
              <a:rPr lang="fr-FR" sz="2600" b="1" dirty="0">
                <a:solidFill>
                  <a:srgbClr val="FF0000"/>
                </a:solidFill>
              </a:rPr>
            </a:br>
            <a:r>
              <a:rPr lang="fr-FR" b="1" dirty="0">
                <a:solidFill>
                  <a:srgbClr val="FF0000"/>
                </a:solidFill>
              </a:rPr>
              <a:t/>
            </a:r>
            <a:br>
              <a:rPr lang="fr-FR" b="1" dirty="0">
                <a:solidFill>
                  <a:srgbClr val="FF0000"/>
                </a:solidFill>
              </a:rPr>
            </a:br>
            <a:r>
              <a:rPr lang="fr-FR" b="1" dirty="0">
                <a:solidFill>
                  <a:schemeClr val="tx1"/>
                </a:solidFill>
              </a:rPr>
              <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Enseigner la rhétorique est nouveau en France, alors que c’est une grande tradition dans le monde anglo-saxon » Hugues BOUTHINON-Dumas, professeur à l’ESSEC.</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a:t>
            </a:r>
            <a:r>
              <a:rPr lang="fr-FR" b="1" dirty="0" smtClean="0">
                <a:solidFill>
                  <a:schemeClr val="tx1"/>
                </a:solidFill>
              </a:rPr>
              <a:t> </a:t>
            </a:r>
            <a:r>
              <a:rPr lang="fr-FR" b="1" dirty="0">
                <a:solidFill>
                  <a:schemeClr val="tx1"/>
                </a:solidFill>
              </a:rPr>
              <a:t>UN EXEMPLE :</a:t>
            </a:r>
            <a:br>
              <a:rPr lang="fr-FR" b="1" dirty="0">
                <a:solidFill>
                  <a:schemeClr val="tx1"/>
                </a:solidFill>
              </a:rPr>
            </a:br>
            <a:r>
              <a:rPr lang="fr-FR" b="1" dirty="0">
                <a:solidFill>
                  <a:schemeClr val="accent2"/>
                </a:solidFill>
              </a:rPr>
              <a:t/>
            </a:r>
            <a:br>
              <a:rPr lang="fr-FR" b="1" dirty="0">
                <a:solidFill>
                  <a:schemeClr val="accent2"/>
                </a:solidFill>
              </a:rPr>
            </a:br>
            <a:r>
              <a:rPr lang="fr-FR" b="1" dirty="0">
                <a:solidFill>
                  <a:srgbClr val="FF0000"/>
                </a:solidFill>
              </a:rPr>
              <a:t>« Show and tell » (littéralement "montre et raconte") est un exercice courant dans les écoles américaines. Les élèves doivent </a:t>
            </a:r>
            <a:r>
              <a:rPr lang="fr-FR" b="1" dirty="0" smtClean="0">
                <a:solidFill>
                  <a:srgbClr val="FF0000"/>
                </a:solidFill>
              </a:rPr>
              <a:t>apporter un </a:t>
            </a:r>
            <a:r>
              <a:rPr lang="fr-FR" b="1" dirty="0">
                <a:solidFill>
                  <a:srgbClr val="FF0000"/>
                </a:solidFill>
              </a:rPr>
              <a:t>objet ("montre") </a:t>
            </a:r>
            <a:r>
              <a:rPr lang="fr-FR" b="1" dirty="0" smtClean="0">
                <a:solidFill>
                  <a:srgbClr val="FF0000"/>
                </a:solidFill>
              </a:rPr>
              <a:t>puis le présenter au cours d’un </a:t>
            </a:r>
            <a:r>
              <a:rPr lang="fr-FR" b="1" dirty="0">
                <a:solidFill>
                  <a:srgbClr val="FF0000"/>
                </a:solidFill>
              </a:rPr>
              <a:t>exposé ("</a:t>
            </a:r>
            <a:r>
              <a:rPr lang="fr-FR" b="1" dirty="0" smtClean="0">
                <a:solidFill>
                  <a:srgbClr val="FF0000"/>
                </a:solidFill>
              </a:rPr>
              <a:t>raconte »</a:t>
            </a:r>
            <a:r>
              <a:rPr lang="fr-FR" b="1" dirty="0">
                <a:solidFill>
                  <a:srgbClr val="FF0000"/>
                </a:solidFill>
              </a:rPr>
              <a:t> </a:t>
            </a:r>
            <a:r>
              <a:rPr lang="fr-FR" b="1" dirty="0" smtClean="0">
                <a:solidFill>
                  <a:srgbClr val="FF0000"/>
                </a:solidFill>
              </a:rPr>
              <a:t>).</a:t>
            </a:r>
            <a:r>
              <a:rPr lang="fr-FR" b="1" dirty="0">
                <a:solidFill>
                  <a:srgbClr val="FF0000"/>
                </a:solidFill>
              </a:rPr>
              <a:t/>
            </a:r>
            <a:br>
              <a:rPr lang="fr-FR" b="1" dirty="0">
                <a:solidFill>
                  <a:srgbClr val="FF0000"/>
                </a:solidFill>
              </a:rPr>
            </a:br>
            <a:endParaRPr lang="fr-FR" b="1" dirty="0">
              <a:solidFill>
                <a:srgbClr val="FF0000"/>
              </a:solidFill>
            </a:endParaRPr>
          </a:p>
        </p:txBody>
      </p:sp>
    </p:spTree>
    <p:extLst>
      <p:ext uri="{BB962C8B-B14F-4D97-AF65-F5344CB8AC3E}">
        <p14:creationId xmlns:p14="http://schemas.microsoft.com/office/powerpoint/2010/main" val="159880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47500" lnSpcReduction="20000"/>
          </a:bodyPr>
          <a:lstStyle/>
          <a:p>
            <a:r>
              <a:rPr lang="fr-FR" sz="2900" dirty="0" smtClean="0">
                <a:solidFill>
                  <a:schemeClr val="tx2">
                    <a:lumMod val="75000"/>
                  </a:schemeClr>
                </a:solidFill>
              </a:rPr>
              <a:t>Exercices proposés par Bertrand Périer, </a:t>
            </a:r>
            <a:r>
              <a:rPr lang="fr-FR" sz="2900" b="1" i="1" dirty="0" smtClean="0">
                <a:solidFill>
                  <a:schemeClr val="tx2">
                    <a:lumMod val="75000"/>
                  </a:schemeClr>
                </a:solidFill>
              </a:rPr>
              <a:t>La </a:t>
            </a:r>
            <a:r>
              <a:rPr lang="fr-FR" sz="2900" b="1" i="1" dirty="0">
                <a:solidFill>
                  <a:schemeClr val="tx2">
                    <a:lumMod val="75000"/>
                  </a:schemeClr>
                </a:solidFill>
              </a:rPr>
              <a:t>parole est un sport de </a:t>
            </a:r>
            <a:r>
              <a:rPr lang="fr-FR" sz="2900" b="1" i="1" dirty="0" smtClean="0">
                <a:solidFill>
                  <a:schemeClr val="tx2">
                    <a:lumMod val="75000"/>
                  </a:schemeClr>
                </a:solidFill>
              </a:rPr>
              <a:t>combat</a:t>
            </a:r>
            <a:r>
              <a:rPr lang="fr-FR" sz="2900" dirty="0" smtClean="0">
                <a:solidFill>
                  <a:schemeClr val="tx2">
                    <a:lumMod val="75000"/>
                  </a:schemeClr>
                </a:solidFill>
              </a:rPr>
              <a:t>, </a:t>
            </a:r>
            <a:r>
              <a:rPr lang="fr-FR" sz="2900" dirty="0">
                <a:solidFill>
                  <a:schemeClr val="tx2">
                    <a:lumMod val="75000"/>
                  </a:schemeClr>
                </a:solidFill>
              </a:rPr>
              <a:t>Le livre de Poche, </a:t>
            </a:r>
            <a:r>
              <a:rPr lang="fr-FR" sz="2900" dirty="0" smtClean="0">
                <a:solidFill>
                  <a:schemeClr val="tx2">
                    <a:lumMod val="75000"/>
                  </a:schemeClr>
                </a:solidFill>
              </a:rPr>
              <a:t>2019</a:t>
            </a:r>
          </a:p>
          <a:p>
            <a:r>
              <a:rPr lang="fr-FR" sz="2900" b="1" dirty="0">
                <a:solidFill>
                  <a:schemeClr val="tx1"/>
                </a:solidFill>
              </a:rPr>
              <a:t/>
            </a:r>
            <a:br>
              <a:rPr lang="fr-FR" sz="2900" b="1" dirty="0">
                <a:solidFill>
                  <a:schemeClr val="tx1"/>
                </a:solidFill>
              </a:rPr>
            </a:br>
            <a:r>
              <a:rPr lang="fr-FR" sz="4200" b="1" dirty="0">
                <a:solidFill>
                  <a:srgbClr val="FF0000"/>
                </a:solidFill>
              </a:rPr>
              <a:t>L’autoportrait en texte à trous :</a:t>
            </a:r>
            <a:r>
              <a:rPr lang="fr-FR" sz="4200" b="1" dirty="0">
                <a:solidFill>
                  <a:schemeClr val="tx1"/>
                </a:solidFill>
              </a:rPr>
              <a:t/>
            </a:r>
            <a:br>
              <a:rPr lang="fr-FR" sz="4200" b="1" dirty="0">
                <a:solidFill>
                  <a:schemeClr val="tx1"/>
                </a:solidFill>
              </a:rPr>
            </a:br>
            <a:r>
              <a:rPr lang="fr-FR" sz="3600" b="1" dirty="0">
                <a:solidFill>
                  <a:schemeClr val="tx1"/>
                </a:solidFill>
              </a:rPr>
              <a:t/>
            </a:r>
            <a:br>
              <a:rPr lang="fr-FR" sz="3600" b="1" dirty="0">
                <a:solidFill>
                  <a:schemeClr val="tx1"/>
                </a:solidFill>
              </a:rPr>
            </a:br>
            <a:r>
              <a:rPr lang="fr-FR" sz="3800" b="1" dirty="0">
                <a:solidFill>
                  <a:schemeClr val="tx1"/>
                </a:solidFill>
              </a:rPr>
              <a:t>Bonjour. Je m’appelle…</a:t>
            </a:r>
            <a:br>
              <a:rPr lang="fr-FR" sz="3800" b="1" dirty="0">
                <a:solidFill>
                  <a:schemeClr val="tx1"/>
                </a:solidFill>
              </a:rPr>
            </a:br>
            <a:r>
              <a:rPr lang="fr-FR" sz="3800" b="1" dirty="0">
                <a:solidFill>
                  <a:schemeClr val="tx1"/>
                </a:solidFill>
              </a:rPr>
              <a:t>Je suis né le ….à…</a:t>
            </a:r>
            <a:br>
              <a:rPr lang="fr-FR" sz="3800" b="1" dirty="0">
                <a:solidFill>
                  <a:schemeClr val="tx1"/>
                </a:solidFill>
              </a:rPr>
            </a:br>
            <a:r>
              <a:rPr lang="fr-FR" sz="3800" b="1" dirty="0">
                <a:solidFill>
                  <a:schemeClr val="tx1"/>
                </a:solidFill>
              </a:rPr>
              <a:t>Enfant, je me voyais de venir… ou…</a:t>
            </a:r>
            <a:br>
              <a:rPr lang="fr-FR" sz="3800" b="1" dirty="0">
                <a:solidFill>
                  <a:schemeClr val="tx1"/>
                </a:solidFill>
              </a:rPr>
            </a:br>
            <a:r>
              <a:rPr lang="fr-FR" sz="3800" b="1" dirty="0">
                <a:solidFill>
                  <a:schemeClr val="tx1"/>
                </a:solidFill>
              </a:rPr>
              <a:t>Aujourd’hui je crois que je deviendrais … voire…</a:t>
            </a:r>
            <a:br>
              <a:rPr lang="fr-FR" sz="3800" b="1" dirty="0">
                <a:solidFill>
                  <a:schemeClr val="tx1"/>
                </a:solidFill>
              </a:rPr>
            </a:br>
            <a:r>
              <a:rPr lang="fr-FR" sz="3800" b="1" dirty="0">
                <a:solidFill>
                  <a:schemeClr val="tx1"/>
                </a:solidFill>
              </a:rPr>
              <a:t>Mes amis me trouvent…</a:t>
            </a:r>
            <a:br>
              <a:rPr lang="fr-FR" sz="3800" b="1" dirty="0">
                <a:solidFill>
                  <a:schemeClr val="tx1"/>
                </a:solidFill>
              </a:rPr>
            </a:br>
            <a:r>
              <a:rPr lang="fr-FR" sz="3800" b="1" dirty="0">
                <a:solidFill>
                  <a:schemeClr val="tx1"/>
                </a:solidFill>
              </a:rPr>
              <a:t>Et mes ennemis me trouvent…</a:t>
            </a:r>
            <a:br>
              <a:rPr lang="fr-FR" sz="3800" b="1" dirty="0">
                <a:solidFill>
                  <a:schemeClr val="tx1"/>
                </a:solidFill>
              </a:rPr>
            </a:br>
            <a:r>
              <a:rPr lang="fr-FR" sz="3800" b="1" dirty="0">
                <a:solidFill>
                  <a:schemeClr val="tx1"/>
                </a:solidFill>
              </a:rPr>
              <a:t>L’art oratoire m’inspire un sentiment de ….</a:t>
            </a:r>
            <a:br>
              <a:rPr lang="fr-FR" sz="3800" b="1" dirty="0">
                <a:solidFill>
                  <a:schemeClr val="tx1"/>
                </a:solidFill>
              </a:rPr>
            </a:br>
            <a:r>
              <a:rPr lang="fr-FR" sz="3800" b="1" dirty="0">
                <a:solidFill>
                  <a:schemeClr val="tx1"/>
                </a:solidFill>
              </a:rPr>
              <a:t>J’aime par-dessus tout…</a:t>
            </a:r>
            <a:br>
              <a:rPr lang="fr-FR" sz="3800" b="1" dirty="0">
                <a:solidFill>
                  <a:schemeClr val="tx1"/>
                </a:solidFill>
              </a:rPr>
            </a:br>
            <a:r>
              <a:rPr lang="fr-FR" sz="3800" b="1" dirty="0">
                <a:solidFill>
                  <a:schemeClr val="tx1"/>
                </a:solidFill>
              </a:rPr>
              <a:t>A cet instant je voudrais être … car…</a:t>
            </a:r>
            <a:br>
              <a:rPr lang="fr-FR" sz="3800" b="1" dirty="0">
                <a:solidFill>
                  <a:schemeClr val="tx1"/>
                </a:solidFill>
              </a:rPr>
            </a:br>
            <a:r>
              <a:rPr lang="fr-FR" sz="3800" b="1" dirty="0">
                <a:solidFill>
                  <a:schemeClr val="tx1"/>
                </a:solidFill>
              </a:rPr>
              <a:t>MON sport favori est…même si…</a:t>
            </a:r>
            <a:br>
              <a:rPr lang="fr-FR" sz="3800" b="1" dirty="0">
                <a:solidFill>
                  <a:schemeClr val="tx1"/>
                </a:solidFill>
              </a:rPr>
            </a:br>
            <a:r>
              <a:rPr lang="fr-FR" sz="3800" b="1" dirty="0">
                <a:solidFill>
                  <a:schemeClr val="tx1"/>
                </a:solidFill>
              </a:rPr>
              <a:t>Mon pire défaut est…</a:t>
            </a:r>
            <a:br>
              <a:rPr lang="fr-FR" sz="3800" b="1" dirty="0">
                <a:solidFill>
                  <a:schemeClr val="tx1"/>
                </a:solidFill>
              </a:rPr>
            </a:br>
            <a:r>
              <a:rPr lang="fr-FR" sz="3800" b="1" dirty="0">
                <a:solidFill>
                  <a:schemeClr val="tx1"/>
                </a:solidFill>
              </a:rPr>
              <a:t>Et je veux vous dire</a:t>
            </a:r>
            <a:r>
              <a:rPr lang="fr-FR" sz="3800" b="1" dirty="0" smtClean="0">
                <a:solidFill>
                  <a:schemeClr val="tx1"/>
                </a:solidFill>
              </a:rPr>
              <a:t>…</a:t>
            </a:r>
          </a:p>
          <a:p>
            <a:pPr algn="ctr"/>
            <a:endParaRPr lang="fr-FR" sz="3800" b="1" dirty="0">
              <a:solidFill>
                <a:schemeClr val="tx1"/>
              </a:solidFill>
            </a:endParaRPr>
          </a:p>
          <a:p>
            <a:pPr algn="ctr"/>
            <a:r>
              <a:rPr lang="fr-FR" sz="3800" b="1" dirty="0" smtClean="0">
                <a:solidFill>
                  <a:srgbClr val="FF0000"/>
                </a:solidFill>
              </a:rPr>
              <a:t>ARGUMENTER </a:t>
            </a:r>
            <a:r>
              <a:rPr lang="fr-FR" sz="3800" b="1" dirty="0">
                <a:solidFill>
                  <a:srgbClr val="FF0000"/>
                </a:solidFill>
              </a:rPr>
              <a:t>en fonction du public :</a:t>
            </a:r>
          </a:p>
          <a:p>
            <a:pPr algn="ctr"/>
            <a:endParaRPr lang="fr-FR" sz="3600" b="1" dirty="0">
              <a:solidFill>
                <a:schemeClr val="tx1"/>
              </a:solidFill>
            </a:endParaRPr>
          </a:p>
          <a:p>
            <a:pPr algn="ctr"/>
            <a:r>
              <a:rPr lang="fr-FR" sz="3600" b="1" dirty="0">
                <a:solidFill>
                  <a:schemeClr val="tx1"/>
                </a:solidFill>
              </a:rPr>
              <a:t>- Parler de la Joconde : à un professeur, à un enfant, à un </a:t>
            </a:r>
            <a:r>
              <a:rPr lang="fr-FR" sz="3600" b="1" dirty="0" smtClean="0">
                <a:solidFill>
                  <a:schemeClr val="tx1"/>
                </a:solidFill>
              </a:rPr>
              <a:t>aveugle.</a:t>
            </a:r>
            <a:endParaRPr lang="fr-FR" sz="3600" b="1" dirty="0">
              <a:solidFill>
                <a:schemeClr val="tx1"/>
              </a:solidFill>
            </a:endParaRPr>
          </a:p>
          <a:p>
            <a:pPr algn="ctr"/>
            <a:r>
              <a:rPr lang="fr-FR" sz="3600" b="1" dirty="0">
                <a:solidFill>
                  <a:schemeClr val="tx1"/>
                </a:solidFill>
              </a:rPr>
              <a:t>Soutenir l’interdiction de la vente des armes à feu aux E-U : devant une assemblée de lycéens / devant l’un des dirigeants de la très puissante NRA</a:t>
            </a:r>
          </a:p>
          <a:p>
            <a:pPr algn="ctr"/>
            <a:r>
              <a:rPr lang="fr-FR" sz="3600" b="1" dirty="0" smtClean="0">
                <a:solidFill>
                  <a:schemeClr val="tx1"/>
                </a:solidFill>
              </a:rPr>
              <a:t>(lobby </a:t>
            </a:r>
            <a:r>
              <a:rPr lang="fr-FR" sz="3600" b="1" dirty="0">
                <a:solidFill>
                  <a:schemeClr val="tx1"/>
                </a:solidFill>
              </a:rPr>
              <a:t>ultra-puissant des armes à feu aux E-U</a:t>
            </a:r>
            <a:r>
              <a:rPr lang="fr-FR" sz="3600" b="1" dirty="0" smtClean="0">
                <a:solidFill>
                  <a:schemeClr val="tx1"/>
                </a:solidFill>
              </a:rPr>
              <a:t>)</a:t>
            </a:r>
            <a:endParaRPr lang="fr-FR" sz="3600" b="1" dirty="0">
              <a:solidFill>
                <a:schemeClr val="tx1"/>
              </a:solidFill>
            </a:endParaRPr>
          </a:p>
        </p:txBody>
      </p:sp>
    </p:spTree>
    <p:extLst>
      <p:ext uri="{BB962C8B-B14F-4D97-AF65-F5344CB8AC3E}">
        <p14:creationId xmlns:p14="http://schemas.microsoft.com/office/powerpoint/2010/main" val="36584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a:bodyPr>
          <a:lstStyle/>
          <a:p>
            <a:endParaRPr lang="fr-FR" dirty="0" smtClean="0"/>
          </a:p>
          <a:p>
            <a:endParaRPr lang="fr-FR" dirty="0"/>
          </a:p>
          <a:p>
            <a:r>
              <a:rPr lang="fr-FR" dirty="0" smtClean="0">
                <a:solidFill>
                  <a:schemeClr val="tx1"/>
                </a:solidFill>
              </a:rPr>
              <a:t>En Seconde bac pro : </a:t>
            </a:r>
          </a:p>
          <a:p>
            <a:pPr algn="ctr"/>
            <a:r>
              <a:rPr lang="fr-FR" b="1" dirty="0">
                <a:solidFill>
                  <a:schemeClr val="tx1"/>
                </a:solidFill>
              </a:rPr>
              <a:t>DES PROGRAMMES QUI VISENT LES MÊMES COMPÉTENCES QUE  LES ANCIENS </a:t>
            </a:r>
          </a:p>
          <a:p>
            <a:endParaRPr lang="fr-FR" dirty="0">
              <a:solidFill>
                <a:schemeClr val="tx1"/>
              </a:solidFill>
            </a:endParaRPr>
          </a:p>
          <a:p>
            <a:r>
              <a:rPr lang="fr-FR" dirty="0" smtClean="0">
                <a:solidFill>
                  <a:schemeClr val="tx1"/>
                </a:solidFill>
              </a:rPr>
              <a:t>C’est </a:t>
            </a:r>
            <a:r>
              <a:rPr lang="fr-FR" dirty="0">
                <a:solidFill>
                  <a:schemeClr val="tx1"/>
                </a:solidFill>
              </a:rPr>
              <a:t>à dire l’acquisition de quatre compétences </a:t>
            </a:r>
            <a:r>
              <a:rPr lang="fr-FR" dirty="0" smtClean="0">
                <a:solidFill>
                  <a:schemeClr val="tx1"/>
                </a:solidFill>
              </a:rPr>
              <a:t>:</a:t>
            </a:r>
          </a:p>
          <a:p>
            <a:r>
              <a:rPr lang="fr-FR" dirty="0">
                <a:solidFill>
                  <a:schemeClr val="tx1"/>
                </a:solidFill>
              </a:rPr>
              <a:t> </a:t>
            </a:r>
            <a:endParaRPr lang="fr-FR" dirty="0" smtClean="0">
              <a:solidFill>
                <a:schemeClr val="tx1"/>
              </a:solidFill>
            </a:endParaRPr>
          </a:p>
          <a:p>
            <a:r>
              <a:rPr lang="fr-FR" dirty="0" smtClean="0">
                <a:solidFill>
                  <a:schemeClr val="tx1"/>
                </a:solidFill>
              </a:rPr>
              <a:t> • </a:t>
            </a:r>
            <a:r>
              <a:rPr lang="fr-FR" u="sng" dirty="0">
                <a:solidFill>
                  <a:schemeClr val="tx1"/>
                </a:solidFill>
              </a:rPr>
              <a:t>maîtriser l’échange oral</a:t>
            </a:r>
            <a:r>
              <a:rPr lang="fr-FR" dirty="0" smtClean="0">
                <a:solidFill>
                  <a:schemeClr val="tx1"/>
                </a:solidFill>
              </a:rPr>
              <a:t>: écouter</a:t>
            </a:r>
            <a:r>
              <a:rPr lang="fr-FR" dirty="0">
                <a:solidFill>
                  <a:schemeClr val="tx1"/>
                </a:solidFill>
              </a:rPr>
              <a:t>, réagir, s’exprimer dans diverses situations de </a:t>
            </a:r>
            <a:r>
              <a:rPr lang="fr-FR" dirty="0" smtClean="0">
                <a:solidFill>
                  <a:schemeClr val="tx1"/>
                </a:solidFill>
              </a:rPr>
              <a:t>communication</a:t>
            </a:r>
            <a:endParaRPr lang="fr-FR" dirty="0">
              <a:solidFill>
                <a:schemeClr val="tx1"/>
              </a:solidFill>
            </a:endParaRPr>
          </a:p>
          <a:p>
            <a:r>
              <a:rPr lang="fr-FR" dirty="0" smtClean="0">
                <a:solidFill>
                  <a:schemeClr val="tx1"/>
                </a:solidFill>
              </a:rPr>
              <a:t>  </a:t>
            </a:r>
            <a:r>
              <a:rPr lang="fr-FR" u="sng" dirty="0">
                <a:solidFill>
                  <a:schemeClr val="tx1"/>
                </a:solidFill>
              </a:rPr>
              <a:t>• </a:t>
            </a:r>
            <a:r>
              <a:rPr lang="fr-FR" u="sng" dirty="0" smtClean="0">
                <a:solidFill>
                  <a:schemeClr val="tx1"/>
                </a:solidFill>
              </a:rPr>
              <a:t>maîtriser </a:t>
            </a:r>
            <a:r>
              <a:rPr lang="fr-FR" u="sng" dirty="0">
                <a:solidFill>
                  <a:schemeClr val="tx1"/>
                </a:solidFill>
              </a:rPr>
              <a:t>l’échange écrit</a:t>
            </a:r>
            <a:r>
              <a:rPr lang="fr-FR" dirty="0" smtClean="0">
                <a:solidFill>
                  <a:schemeClr val="tx1"/>
                </a:solidFill>
              </a:rPr>
              <a:t>: lire</a:t>
            </a:r>
            <a:r>
              <a:rPr lang="fr-FR" dirty="0">
                <a:solidFill>
                  <a:schemeClr val="tx1"/>
                </a:solidFill>
              </a:rPr>
              <a:t>, analyser, écrire et adapter son expression écrite selon les situations et les destinataires</a:t>
            </a:r>
          </a:p>
          <a:p>
            <a:r>
              <a:rPr lang="fr-FR" dirty="0" smtClean="0">
                <a:solidFill>
                  <a:schemeClr val="tx1"/>
                </a:solidFill>
              </a:rPr>
              <a:t>  </a:t>
            </a:r>
            <a:r>
              <a:rPr lang="fr-FR" u="sng" dirty="0">
                <a:solidFill>
                  <a:schemeClr val="tx1"/>
                </a:solidFill>
              </a:rPr>
              <a:t>• </a:t>
            </a:r>
            <a:r>
              <a:rPr lang="fr-FR" u="sng" dirty="0" smtClean="0">
                <a:solidFill>
                  <a:schemeClr val="tx1"/>
                </a:solidFill>
              </a:rPr>
              <a:t>devenir </a:t>
            </a:r>
            <a:r>
              <a:rPr lang="fr-FR" u="sng" dirty="0">
                <a:solidFill>
                  <a:schemeClr val="tx1"/>
                </a:solidFill>
              </a:rPr>
              <a:t>un lecteur compétent et critique</a:t>
            </a:r>
            <a:r>
              <a:rPr lang="fr-FR" dirty="0" smtClean="0">
                <a:solidFill>
                  <a:schemeClr val="tx1"/>
                </a:solidFill>
              </a:rPr>
              <a:t>, adapter </a:t>
            </a:r>
            <a:r>
              <a:rPr lang="fr-FR" dirty="0">
                <a:solidFill>
                  <a:schemeClr val="tx1"/>
                </a:solidFill>
              </a:rPr>
              <a:t>sa lecture à la diversité des textes</a:t>
            </a:r>
          </a:p>
          <a:p>
            <a:r>
              <a:rPr lang="fr-FR" dirty="0" smtClean="0">
                <a:solidFill>
                  <a:schemeClr val="tx1"/>
                </a:solidFill>
              </a:rPr>
              <a:t>  </a:t>
            </a:r>
            <a:r>
              <a:rPr lang="fr-FR" u="sng" dirty="0">
                <a:solidFill>
                  <a:schemeClr val="tx1"/>
                </a:solidFill>
              </a:rPr>
              <a:t>• </a:t>
            </a:r>
            <a:r>
              <a:rPr lang="fr-FR" u="sng" dirty="0" smtClean="0">
                <a:solidFill>
                  <a:schemeClr val="tx1"/>
                </a:solidFill>
              </a:rPr>
              <a:t>confronter </a:t>
            </a:r>
            <a:r>
              <a:rPr lang="fr-FR" u="sng" dirty="0">
                <a:solidFill>
                  <a:schemeClr val="tx1"/>
                </a:solidFill>
              </a:rPr>
              <a:t>des connaissances et des expériences </a:t>
            </a:r>
            <a:r>
              <a:rPr lang="fr-FR" dirty="0">
                <a:solidFill>
                  <a:schemeClr val="tx1"/>
                </a:solidFill>
              </a:rPr>
              <a:t>pour se construire. </a:t>
            </a:r>
            <a:endParaRPr lang="fr-FR" dirty="0" smtClean="0">
              <a:solidFill>
                <a:schemeClr val="tx1"/>
              </a:solidFill>
            </a:endParaRPr>
          </a:p>
          <a:p>
            <a:endParaRPr lang="fr-FR" dirty="0"/>
          </a:p>
          <a:p>
            <a:endParaRPr lang="fr-FR" dirty="0"/>
          </a:p>
        </p:txBody>
      </p:sp>
    </p:spTree>
    <p:extLst>
      <p:ext uri="{BB962C8B-B14F-4D97-AF65-F5344CB8AC3E}">
        <p14:creationId xmlns:p14="http://schemas.microsoft.com/office/powerpoint/2010/main" val="357323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20000"/>
          </a:bodyPr>
          <a:lstStyle/>
          <a:p>
            <a:r>
              <a:rPr lang="fr-FR" dirty="0" smtClean="0"/>
              <a:t> </a:t>
            </a:r>
            <a:r>
              <a:rPr lang="fr-FR" b="1" dirty="0" smtClean="0">
                <a:solidFill>
                  <a:srgbClr val="FF0000"/>
                </a:solidFill>
              </a:rPr>
              <a:t>D’autres </a:t>
            </a:r>
            <a:r>
              <a:rPr lang="fr-FR" b="1" dirty="0">
                <a:solidFill>
                  <a:srgbClr val="FF0000"/>
                </a:solidFill>
              </a:rPr>
              <a:t>pistes de travail…- travailler le langage du corps (posture, gestes, regard) ET LE PARAVERBAL (voix et ses inflexions)</a:t>
            </a:r>
            <a:br>
              <a:rPr lang="fr-FR" b="1" dirty="0">
                <a:solidFill>
                  <a:srgbClr val="FF0000"/>
                </a:solidFill>
              </a:rPr>
            </a:br>
            <a:r>
              <a:rPr lang="fr-FR" b="1" dirty="0">
                <a:solidFill>
                  <a:schemeClr val="accent2"/>
                </a:solidFill>
              </a:rPr>
              <a:t/>
            </a:r>
            <a:br>
              <a:rPr lang="fr-FR" b="1" dirty="0">
                <a:solidFill>
                  <a:schemeClr val="accent2"/>
                </a:solidFill>
              </a:rPr>
            </a:br>
            <a:r>
              <a:rPr lang="fr-FR" b="1" dirty="0">
                <a:solidFill>
                  <a:schemeClr val="tx1"/>
                </a:solidFill>
              </a:rPr>
              <a:t>« Pour convaincre, on a besoin de fond et d’arguments. On ne peut pas être éloquent si l’on a rien à dire. On a besoin de mots mais aussi des techniques qui vont avec, comme : LE LANGAGE DU CORPS, la variation du débit et de l’intensité de la voix », Bruno Périer</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visionner avec les élèves le discours de Barack Obama contre le lobby des armes à feu : des larmes contre les armes. Y repérer ce qui relève de la communication non-verbale et qui sert le discours du Chef d’Etat. </a:t>
            </a:r>
            <a:r>
              <a:rPr lang="fr-FR" sz="1500" b="1" dirty="0">
                <a:solidFill>
                  <a:schemeClr val="tx2">
                    <a:lumMod val="75000"/>
                  </a:schemeClr>
                </a:solidFill>
              </a:rPr>
              <a:t>https://www.youtube.com/watch?v=xgz7SWuRJVk</a:t>
            </a:r>
            <a:r>
              <a:rPr lang="fr-FR" b="1" dirty="0">
                <a:solidFill>
                  <a:schemeClr val="tx1"/>
                </a:solidFill>
              </a:rPr>
              <a:t/>
            </a:r>
            <a:br>
              <a:rPr lang="fr-FR" b="1" dirty="0">
                <a:solidFill>
                  <a:schemeClr val="tx1"/>
                </a:solidFill>
              </a:rPr>
            </a:br>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endParaRPr lang="fr-FR" b="1" dirty="0" smtClean="0">
              <a:solidFill>
                <a:schemeClr val="tx1"/>
              </a:solidFill>
            </a:endParaRPr>
          </a:p>
          <a:p>
            <a:endParaRPr lang="fr-FR" b="1" dirty="0">
              <a:solidFill>
                <a:schemeClr val="tx1"/>
              </a:solidFill>
            </a:endParaRPr>
          </a:p>
          <a:p>
            <a:r>
              <a:rPr lang="fr-FR" b="1" dirty="0">
                <a:solidFill>
                  <a:schemeClr val="tx1"/>
                </a:solidFill>
              </a:rPr>
              <a:t/>
            </a:r>
            <a:br>
              <a:rPr lang="fr-FR" b="1" dirty="0">
                <a:solidFill>
                  <a:schemeClr val="tx1"/>
                </a:solidFill>
              </a:rPr>
            </a:br>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2987824" y="3611534"/>
            <a:ext cx="2560542" cy="2164268"/>
          </a:xfrm>
          <a:prstGeom prst="rect">
            <a:avLst/>
          </a:prstGeom>
        </p:spPr>
      </p:pic>
    </p:spTree>
    <p:extLst>
      <p:ext uri="{BB962C8B-B14F-4D97-AF65-F5344CB8AC3E}">
        <p14:creationId xmlns:p14="http://schemas.microsoft.com/office/powerpoint/2010/main" val="2670622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20000"/>
          </a:bodyPr>
          <a:lstStyle/>
          <a:p>
            <a:endParaRPr lang="fr-FR" sz="3000" dirty="0" smtClean="0">
              <a:solidFill>
                <a:schemeClr val="accent2"/>
              </a:solidFill>
            </a:endParaRPr>
          </a:p>
          <a:p>
            <a:r>
              <a:rPr lang="fr-FR" sz="3000" b="1" dirty="0" smtClean="0">
                <a:solidFill>
                  <a:srgbClr val="FF0000"/>
                </a:solidFill>
              </a:rPr>
              <a:t>D’autres </a:t>
            </a:r>
            <a:r>
              <a:rPr lang="fr-FR" sz="3000" b="1" dirty="0">
                <a:solidFill>
                  <a:srgbClr val="FF0000"/>
                </a:solidFill>
              </a:rPr>
              <a:t>exercices proposés par Bertrand Périer</a:t>
            </a:r>
            <a:r>
              <a:rPr lang="fr-FR" b="1" dirty="0">
                <a:solidFill>
                  <a:srgbClr val="FF0000"/>
                </a:solidFill>
              </a:rPr>
              <a:t/>
            </a:r>
            <a:br>
              <a:rPr lang="fr-FR" b="1" dirty="0">
                <a:solidFill>
                  <a:srgbClr val="FF0000"/>
                </a:solidFill>
              </a:rPr>
            </a:br>
            <a:r>
              <a:rPr lang="fr-FR" b="1" dirty="0">
                <a:solidFill>
                  <a:srgbClr val="FF0000"/>
                </a:solidFill>
              </a:rPr>
              <a:t/>
            </a:r>
            <a:br>
              <a:rPr lang="fr-FR" b="1" dirty="0">
                <a:solidFill>
                  <a:srgbClr val="FF0000"/>
                </a:solidFill>
              </a:rPr>
            </a:br>
            <a:r>
              <a:rPr lang="fr-FR" b="1" dirty="0">
                <a:solidFill>
                  <a:srgbClr val="FF0000"/>
                </a:solidFill>
              </a:rPr>
              <a:t/>
            </a:r>
            <a:br>
              <a:rPr lang="fr-FR" b="1" dirty="0">
                <a:solidFill>
                  <a:srgbClr val="FF0000"/>
                </a:solidFill>
              </a:rPr>
            </a:br>
            <a:r>
              <a:rPr lang="fr-FR" b="1" dirty="0">
                <a:solidFill>
                  <a:srgbClr val="FF0000"/>
                </a:solidFill>
              </a:rPr>
              <a:t>- TRAVAILLER LES EMOTIONS AVEC L’EXERCICE des chaises émotionnelles: </a:t>
            </a:r>
            <a:br>
              <a:rPr lang="fr-FR" b="1" dirty="0">
                <a:solidFill>
                  <a:srgbClr val="FF0000"/>
                </a:solidFill>
              </a:rPr>
            </a:br>
            <a:r>
              <a:rPr lang="fr-FR" b="1" dirty="0">
                <a:solidFill>
                  <a:srgbClr val="FF0000"/>
                </a:solidFill>
              </a:rPr>
              <a:t/>
            </a:r>
            <a:br>
              <a:rPr lang="fr-FR" b="1" dirty="0">
                <a:solidFill>
                  <a:srgbClr val="FF0000"/>
                </a:solidFill>
              </a:rPr>
            </a:br>
            <a:r>
              <a:rPr lang="fr-FR" b="1" dirty="0">
                <a:solidFill>
                  <a:schemeClr val="tx1"/>
                </a:solidFill>
              </a:rPr>
              <a:t>On aligne quatre chaises côte à côte, et l’on dispose sur chacune des petits papiers sur lesquels sont mentionnées des émotions </a:t>
            </a:r>
            <a:r>
              <a:rPr lang="fr-FR" b="1" dirty="0" smtClean="0">
                <a:solidFill>
                  <a:schemeClr val="tx1"/>
                </a:solidFill>
              </a:rPr>
              <a:t>: «</a:t>
            </a:r>
            <a:r>
              <a:rPr lang="fr-FR" b="1" dirty="0">
                <a:solidFill>
                  <a:schemeClr val="tx1"/>
                </a:solidFill>
              </a:rPr>
              <a:t> anxieux », « triomphant », « surexcité », « pensif »…</a:t>
            </a:r>
            <a:br>
              <a:rPr lang="fr-FR" b="1" dirty="0">
                <a:solidFill>
                  <a:schemeClr val="tx1"/>
                </a:solidFill>
              </a:rPr>
            </a:br>
            <a:r>
              <a:rPr lang="fr-FR" b="1" dirty="0">
                <a:solidFill>
                  <a:schemeClr val="tx1"/>
                </a:solidFill>
              </a:rPr>
              <a:t>Une phrase choisie par le participant ( « pour être heureux, vivons </a:t>
            </a:r>
            <a:r>
              <a:rPr lang="fr-FR" b="1" dirty="0" smtClean="0">
                <a:solidFill>
                  <a:schemeClr val="tx1"/>
                </a:solidFill>
              </a:rPr>
              <a:t>cachés</a:t>
            </a:r>
            <a:r>
              <a:rPr lang="fr-FR" b="1" dirty="0">
                <a:solidFill>
                  <a:schemeClr val="tx1"/>
                </a:solidFill>
              </a:rPr>
              <a:t> », « il n’y a pas d’amour heureux », « tout condamné à mort aura la tête tranchée </a:t>
            </a:r>
            <a:r>
              <a:rPr lang="fr-FR" b="1" dirty="0" smtClean="0">
                <a:solidFill>
                  <a:schemeClr val="tx1"/>
                </a:solidFill>
              </a:rPr>
              <a:t>») va </a:t>
            </a:r>
            <a:r>
              <a:rPr lang="fr-FR" b="1" dirty="0">
                <a:solidFill>
                  <a:schemeClr val="tx1"/>
                </a:solidFill>
              </a:rPr>
              <a:t>être prononcée selon les  4 émotions différentes proposées. Le public devra deviner lesquelles ont été utilisées.</a:t>
            </a:r>
            <a:br>
              <a:rPr lang="fr-FR" b="1" dirty="0">
                <a:solidFill>
                  <a:schemeClr val="tx1"/>
                </a:solidFill>
              </a:rPr>
            </a:br>
            <a:r>
              <a:rPr lang="fr-FR" b="1" dirty="0">
                <a:solidFill>
                  <a:schemeClr val="tx1"/>
                </a:solidFill>
              </a:rPr>
              <a:t/>
            </a:r>
            <a:br>
              <a:rPr lang="fr-FR" b="1" dirty="0">
                <a:solidFill>
                  <a:schemeClr val="tx1"/>
                </a:solidFill>
              </a:rPr>
            </a:br>
            <a:r>
              <a:rPr lang="fr-FR" b="1" dirty="0">
                <a:solidFill>
                  <a:srgbClr val="FF0000"/>
                </a:solidFill>
              </a:rPr>
              <a:t>- varier le ton, la couleur d’un discours  grâce à l’exercice des discours multicolores.</a:t>
            </a:r>
            <a:br>
              <a:rPr lang="fr-FR" b="1" dirty="0">
                <a:solidFill>
                  <a:srgbClr val="FF0000"/>
                </a:solidFill>
              </a:rPr>
            </a:br>
            <a:r>
              <a:rPr lang="fr-FR" b="1" dirty="0">
                <a:solidFill>
                  <a:schemeClr val="tx1"/>
                </a:solidFill>
              </a:rPr>
              <a:t> F</a:t>
            </a:r>
            <a:r>
              <a:rPr lang="fr-FR" b="1" dirty="0" smtClean="0">
                <a:solidFill>
                  <a:schemeClr val="tx1"/>
                </a:solidFill>
              </a:rPr>
              <a:t>aire </a:t>
            </a:r>
            <a:r>
              <a:rPr lang="fr-FR" b="1" dirty="0">
                <a:solidFill>
                  <a:schemeClr val="tx1"/>
                </a:solidFill>
              </a:rPr>
              <a:t>un discours qui comporte aux moins deux registres.</a:t>
            </a:r>
            <a:br>
              <a:rPr lang="fr-FR" b="1" dirty="0">
                <a:solidFill>
                  <a:schemeClr val="tx1"/>
                </a:solidFill>
              </a:rPr>
            </a:br>
            <a:r>
              <a:rPr lang="fr-FR" b="1" dirty="0">
                <a:solidFill>
                  <a:schemeClr val="tx1"/>
                </a:solidFill>
              </a:rPr>
              <a:t> Par exemple une déclaration d’amour </a:t>
            </a:r>
            <a:r>
              <a:rPr lang="fr-FR" b="1" i="1" u="sng" dirty="0">
                <a:solidFill>
                  <a:schemeClr val="tx1"/>
                </a:solidFill>
              </a:rPr>
              <a:t>poétique et drôle</a:t>
            </a:r>
            <a:r>
              <a:rPr lang="fr-FR" b="1" dirty="0">
                <a:solidFill>
                  <a:schemeClr val="tx1"/>
                </a:solidFill>
              </a:rPr>
              <a:t>, un appel à manifester </a:t>
            </a:r>
            <a:r>
              <a:rPr lang="fr-FR" b="1" i="1" u="sng" dirty="0">
                <a:solidFill>
                  <a:schemeClr val="tx1"/>
                </a:solidFill>
              </a:rPr>
              <a:t>crié et chuchoté</a:t>
            </a:r>
            <a:r>
              <a:rPr lang="fr-FR" b="1" dirty="0">
                <a:solidFill>
                  <a:schemeClr val="tx1"/>
                </a:solidFill>
              </a:rPr>
              <a:t>, Un discours de remise de diplôme </a:t>
            </a:r>
            <a:r>
              <a:rPr lang="fr-FR" b="1" i="1" u="sng" dirty="0">
                <a:solidFill>
                  <a:schemeClr val="tx1"/>
                </a:solidFill>
              </a:rPr>
              <a:t>solennel et moqueur.</a:t>
            </a:r>
            <a:br>
              <a:rPr lang="fr-FR" b="1" i="1" u="sng" dirty="0">
                <a:solidFill>
                  <a:schemeClr val="tx1"/>
                </a:solidFill>
              </a:rPr>
            </a:br>
            <a:endParaRPr lang="fr-FR" b="1" i="1" u="sng" dirty="0" smtClean="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3486090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70000" lnSpcReduction="20000"/>
          </a:bodyPr>
          <a:lstStyle/>
          <a:p>
            <a:endParaRPr lang="fr-FR" dirty="0" smtClean="0"/>
          </a:p>
          <a:p>
            <a:r>
              <a:rPr lang="fr-FR" sz="4000" b="1" dirty="0" smtClean="0">
                <a:solidFill>
                  <a:srgbClr val="FF0000"/>
                </a:solidFill>
              </a:rPr>
              <a:t>                      Faire </a:t>
            </a:r>
            <a:r>
              <a:rPr lang="fr-FR" sz="4000" b="1" dirty="0">
                <a:solidFill>
                  <a:srgbClr val="FF0000"/>
                </a:solidFill>
              </a:rPr>
              <a:t>progresser les élèves en : </a:t>
            </a:r>
            <a:r>
              <a:rPr lang="fr-FR" sz="2600" b="1" dirty="0">
                <a:solidFill>
                  <a:schemeClr val="tx1"/>
                </a:solidFill>
              </a:rPr>
              <a:t/>
            </a:r>
            <a:br>
              <a:rPr lang="fr-FR" sz="2600" b="1" dirty="0">
                <a:solidFill>
                  <a:schemeClr val="tx1"/>
                </a:solidFill>
              </a:rPr>
            </a:br>
            <a:r>
              <a:rPr lang="fr-FR" b="1" dirty="0">
                <a:solidFill>
                  <a:schemeClr val="tx1"/>
                </a:solidFill>
              </a:rPr>
              <a:t/>
            </a:r>
            <a:br>
              <a:rPr lang="fr-FR" b="1" dirty="0">
                <a:solidFill>
                  <a:schemeClr val="tx1"/>
                </a:solidFill>
              </a:rPr>
            </a:br>
            <a:r>
              <a:rPr lang="fr-FR" sz="3100" b="1" dirty="0">
                <a:solidFill>
                  <a:schemeClr val="tx1"/>
                </a:solidFill>
              </a:rPr>
              <a:t/>
            </a:r>
            <a:br>
              <a:rPr lang="fr-FR" sz="3100" b="1" dirty="0">
                <a:solidFill>
                  <a:schemeClr val="tx1"/>
                </a:solidFill>
              </a:rPr>
            </a:br>
            <a:r>
              <a:rPr lang="fr-FR" sz="3100" b="1" dirty="0">
                <a:solidFill>
                  <a:schemeClr val="tx1"/>
                </a:solidFill>
              </a:rPr>
              <a:t>- partant de leurs besoins identifiés grâce aux évaluations nationales</a:t>
            </a:r>
            <a:r>
              <a:rPr lang="fr-FR" sz="3100" dirty="0">
                <a:solidFill>
                  <a:schemeClr val="tx1"/>
                </a:solidFill>
              </a:rPr>
              <a:t>. Les faire travailler si possible en groupe. (utiliser les heures d’AP)</a:t>
            </a:r>
            <a:br>
              <a:rPr lang="fr-FR" sz="3100" dirty="0">
                <a:solidFill>
                  <a:schemeClr val="tx1"/>
                </a:solidFill>
              </a:rPr>
            </a:br>
            <a:r>
              <a:rPr lang="fr-FR" sz="3100" dirty="0">
                <a:solidFill>
                  <a:schemeClr val="tx1"/>
                </a:solidFill>
              </a:rPr>
              <a:t>- </a:t>
            </a:r>
            <a:r>
              <a:rPr lang="fr-FR" sz="3100" b="1" dirty="0">
                <a:solidFill>
                  <a:schemeClr val="tx1"/>
                </a:solidFill>
              </a:rPr>
              <a:t>proposant des </a:t>
            </a:r>
            <a:r>
              <a:rPr lang="fr-FR" sz="3100" b="1" dirty="0" smtClean="0">
                <a:solidFill>
                  <a:schemeClr val="tx1"/>
                </a:solidFill>
              </a:rPr>
              <a:t>variables </a:t>
            </a:r>
            <a:r>
              <a:rPr lang="fr-FR" sz="3100" b="1" dirty="0">
                <a:solidFill>
                  <a:schemeClr val="tx1"/>
                </a:solidFill>
              </a:rPr>
              <a:t>d’étayage conduisant les élèves vers de plus en plus d’autonomie  </a:t>
            </a:r>
            <a:r>
              <a:rPr lang="fr-FR" sz="3100" dirty="0">
                <a:solidFill>
                  <a:schemeClr val="tx1"/>
                </a:solidFill>
              </a:rPr>
              <a:t>(l’étayage porte sur le contenu, la formulation : l’enseignant rectifie, fournit les éléments manquants, signale les ressources </a:t>
            </a:r>
            <a:r>
              <a:rPr lang="fr-FR" sz="3100" dirty="0" smtClean="0">
                <a:solidFill>
                  <a:schemeClr val="tx1"/>
                </a:solidFill>
              </a:rPr>
              <a:t>)</a:t>
            </a:r>
            <a:r>
              <a:rPr lang="fr-FR" sz="3100" dirty="0">
                <a:solidFill>
                  <a:schemeClr val="tx1"/>
                </a:solidFill>
              </a:rPr>
              <a:t/>
            </a:r>
            <a:br>
              <a:rPr lang="fr-FR" sz="3100" dirty="0">
                <a:solidFill>
                  <a:schemeClr val="tx1"/>
                </a:solidFill>
              </a:rPr>
            </a:br>
            <a:r>
              <a:rPr lang="fr-FR" sz="3100" dirty="0">
                <a:solidFill>
                  <a:schemeClr val="tx1"/>
                </a:solidFill>
              </a:rPr>
              <a:t>- </a:t>
            </a:r>
            <a:r>
              <a:rPr lang="fr-FR" sz="3100" b="1" dirty="0" smtClean="0">
                <a:solidFill>
                  <a:schemeClr val="tx1"/>
                </a:solidFill>
              </a:rPr>
              <a:t>faisant OBSERVER DE L’ ORAL</a:t>
            </a:r>
            <a:r>
              <a:rPr lang="fr-FR" sz="3100" dirty="0" smtClean="0">
                <a:solidFill>
                  <a:schemeClr val="tx1"/>
                </a:solidFill>
              </a:rPr>
              <a:t> ( </a:t>
            </a:r>
            <a:r>
              <a:rPr lang="fr-FR" sz="3100" dirty="0">
                <a:solidFill>
                  <a:schemeClr val="tx1"/>
                </a:solidFill>
              </a:rPr>
              <a:t>textes théâtraux lus et joués, des </a:t>
            </a:r>
            <a:r>
              <a:rPr lang="fr-FR" sz="3100" dirty="0" err="1">
                <a:solidFill>
                  <a:schemeClr val="tx1"/>
                </a:solidFill>
              </a:rPr>
              <a:t>telenovelas</a:t>
            </a:r>
            <a:r>
              <a:rPr lang="fr-FR" sz="3100" dirty="0">
                <a:solidFill>
                  <a:schemeClr val="tx1"/>
                </a:solidFill>
              </a:rPr>
              <a:t> ) Faire remarquer les différences de prononciation, la question de l’usage de la négation qui disparaît ( le « ne »), les différences entre le discours adressé à un adulte et celui adressé à un enfant : cheval , </a:t>
            </a:r>
            <a:r>
              <a:rPr lang="fr-FR" sz="3100" dirty="0" err="1">
                <a:solidFill>
                  <a:schemeClr val="tx1"/>
                </a:solidFill>
              </a:rPr>
              <a:t>chval</a:t>
            </a:r>
            <a:r>
              <a:rPr lang="fr-FR" sz="3100" dirty="0">
                <a:solidFill>
                  <a:schemeClr val="tx1"/>
                </a:solidFill>
              </a:rPr>
              <a:t> pour l’adulte… ( formes développées et celles syncopées) (ON </a:t>
            </a:r>
            <a:r>
              <a:rPr lang="fr-FR" sz="3100" dirty="0" smtClean="0">
                <a:solidFill>
                  <a:schemeClr val="tx1"/>
                </a:solidFill>
              </a:rPr>
              <a:t>N’ </a:t>
            </a:r>
            <a:r>
              <a:rPr lang="fr-FR" sz="3100" dirty="0">
                <a:solidFill>
                  <a:schemeClr val="tx1"/>
                </a:solidFill>
              </a:rPr>
              <a:t>ECRIT PAS COMME ON PARLE)</a:t>
            </a:r>
            <a:br>
              <a:rPr lang="fr-FR" sz="3100" dirty="0">
                <a:solidFill>
                  <a:schemeClr val="tx1"/>
                </a:solidFill>
              </a:rPr>
            </a:br>
            <a:r>
              <a:rPr lang="fr-FR" sz="3100" dirty="0">
                <a:solidFill>
                  <a:schemeClr val="tx1"/>
                </a:solidFill>
              </a:rPr>
              <a:t>-</a:t>
            </a:r>
            <a:r>
              <a:rPr lang="fr-FR" sz="3100" b="1" dirty="0">
                <a:solidFill>
                  <a:schemeClr val="tx1"/>
                </a:solidFill>
              </a:rPr>
              <a:t>faisant pratiquer les élèves </a:t>
            </a:r>
            <a:r>
              <a:rPr lang="fr-FR" sz="3100" b="1" dirty="0" smtClean="0">
                <a:solidFill>
                  <a:schemeClr val="tx1"/>
                </a:solidFill>
              </a:rPr>
              <a:t>: IMPORTANCE </a:t>
            </a:r>
            <a:r>
              <a:rPr lang="fr-FR" sz="3100" b="1" dirty="0">
                <a:solidFill>
                  <a:schemeClr val="tx1"/>
                </a:solidFill>
              </a:rPr>
              <a:t>de la répétition </a:t>
            </a:r>
            <a:r>
              <a:rPr lang="fr-FR" sz="3100" dirty="0" smtClean="0">
                <a:solidFill>
                  <a:schemeClr val="tx1"/>
                </a:solidFill>
              </a:rPr>
              <a:t>(phrases </a:t>
            </a:r>
            <a:r>
              <a:rPr lang="fr-FR" sz="3100" dirty="0">
                <a:solidFill>
                  <a:schemeClr val="tx1"/>
                </a:solidFill>
              </a:rPr>
              <a:t>répétées, appropriées) Les études prouvent que l’appropriation des savoirs passe par leur « mise en bouche </a:t>
            </a:r>
            <a:r>
              <a:rPr lang="fr-FR" sz="3100" dirty="0" smtClean="0">
                <a:solidFill>
                  <a:schemeClr val="tx1"/>
                </a:solidFill>
              </a:rPr>
              <a:t> »</a:t>
            </a:r>
          </a:p>
        </p:txBody>
      </p:sp>
    </p:spTree>
    <p:extLst>
      <p:ext uri="{BB962C8B-B14F-4D97-AF65-F5344CB8AC3E}">
        <p14:creationId xmlns:p14="http://schemas.microsoft.com/office/powerpoint/2010/main" val="134065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40000" lnSpcReduction="20000"/>
          </a:bodyPr>
          <a:lstStyle/>
          <a:p>
            <a:pPr algn="ctr"/>
            <a:r>
              <a:rPr lang="fr-FR" sz="8000" b="1" dirty="0" smtClean="0">
                <a:solidFill>
                  <a:srgbClr val="FF0000"/>
                </a:solidFill>
              </a:rPr>
              <a:t>Evaluer </a:t>
            </a:r>
            <a:r>
              <a:rPr lang="fr-FR" sz="8000" b="1" dirty="0">
                <a:solidFill>
                  <a:srgbClr val="FF0000"/>
                </a:solidFill>
              </a:rPr>
              <a:t>la progression des élèves. </a:t>
            </a:r>
            <a:br>
              <a:rPr lang="fr-FR" sz="8000" b="1" dirty="0">
                <a:solidFill>
                  <a:srgbClr val="FF0000"/>
                </a:solidFill>
              </a:rPr>
            </a:br>
            <a:r>
              <a:rPr lang="fr-FR" sz="8000" b="1" dirty="0">
                <a:solidFill>
                  <a:srgbClr val="FF0000"/>
                </a:solidFill>
              </a:rPr>
              <a:t>Quels Indices de progression?</a:t>
            </a:r>
            <a:r>
              <a:rPr lang="fr-FR" sz="3800" b="1" dirty="0">
                <a:solidFill>
                  <a:srgbClr val="FF0000"/>
                </a:solidFill>
              </a:rPr>
              <a:t/>
            </a:r>
            <a:br>
              <a:rPr lang="fr-FR" sz="3800" b="1" dirty="0">
                <a:solidFill>
                  <a:srgbClr val="FF0000"/>
                </a:solidFill>
              </a:rPr>
            </a:br>
            <a:endParaRPr lang="fr-FR" sz="3800" b="1" dirty="0" smtClean="0">
              <a:solidFill>
                <a:srgbClr val="FF0000"/>
              </a:solidFill>
            </a:endParaRPr>
          </a:p>
          <a:p>
            <a:r>
              <a:rPr lang="fr-FR" sz="6000" b="1" dirty="0">
                <a:solidFill>
                  <a:schemeClr val="tx1"/>
                </a:solidFill>
              </a:rPr>
              <a:t/>
            </a:r>
            <a:br>
              <a:rPr lang="fr-FR" sz="6000" b="1" dirty="0">
                <a:solidFill>
                  <a:schemeClr val="tx1"/>
                </a:solidFill>
              </a:rPr>
            </a:br>
            <a:r>
              <a:rPr lang="fr-FR" sz="6000" b="1" dirty="0">
                <a:solidFill>
                  <a:schemeClr val="tx1"/>
                </a:solidFill>
              </a:rPr>
              <a:t>    •  la précision lexicale, le registre</a:t>
            </a:r>
            <a:br>
              <a:rPr lang="fr-FR" sz="6000" b="1" dirty="0">
                <a:solidFill>
                  <a:schemeClr val="tx1"/>
                </a:solidFill>
              </a:rPr>
            </a:br>
            <a:r>
              <a:rPr lang="fr-FR" sz="6000" b="1" dirty="0">
                <a:solidFill>
                  <a:schemeClr val="tx1"/>
                </a:solidFill>
              </a:rPr>
              <a:t>    • le maintien du thème</a:t>
            </a:r>
            <a:br>
              <a:rPr lang="fr-FR" sz="6000" b="1" dirty="0">
                <a:solidFill>
                  <a:schemeClr val="tx1"/>
                </a:solidFill>
              </a:rPr>
            </a:br>
            <a:r>
              <a:rPr lang="fr-FR" sz="6000" b="1" dirty="0">
                <a:solidFill>
                  <a:schemeClr val="tx1"/>
                </a:solidFill>
              </a:rPr>
              <a:t>    • la qualité des arguments</a:t>
            </a:r>
            <a:br>
              <a:rPr lang="fr-FR" sz="6000" b="1" dirty="0">
                <a:solidFill>
                  <a:schemeClr val="tx1"/>
                </a:solidFill>
              </a:rPr>
            </a:br>
            <a:r>
              <a:rPr lang="fr-FR" sz="6000" b="1" dirty="0">
                <a:solidFill>
                  <a:schemeClr val="tx1"/>
                </a:solidFill>
              </a:rPr>
              <a:t>    • la capacité de  reformulation par un participant: exemple d’expérience menée et captée dans une classe de 6ième en cours de SVT.  (cycle 4 reformuler les savoirs) D’un cours sur l’autre : Préparation de 5 questions portant sur le cours par des élèves volontaires. Bonification de points comptabilisés par un autre élève. RITUEL DES 5 questions. </a:t>
            </a:r>
            <a:br>
              <a:rPr lang="fr-FR" sz="6000" b="1" dirty="0">
                <a:solidFill>
                  <a:schemeClr val="tx1"/>
                </a:solidFill>
              </a:rPr>
            </a:br>
            <a:r>
              <a:rPr lang="fr-FR" sz="6000" b="1" dirty="0">
                <a:solidFill>
                  <a:schemeClr val="tx1"/>
                </a:solidFill>
              </a:rPr>
              <a:t>    • la récapitulation, les </a:t>
            </a:r>
            <a:r>
              <a:rPr lang="fr-FR" sz="6000" b="1" dirty="0" smtClean="0">
                <a:solidFill>
                  <a:schemeClr val="tx1"/>
                </a:solidFill>
              </a:rPr>
              <a:t>résumés.</a:t>
            </a:r>
          </a:p>
          <a:p>
            <a:endParaRPr lang="fr-FR" sz="6000" b="1" dirty="0">
              <a:solidFill>
                <a:schemeClr val="tx1"/>
              </a:solidFill>
            </a:endParaRPr>
          </a:p>
          <a:p>
            <a:endParaRPr lang="fr-FR" sz="6000" b="1" dirty="0" smtClean="0">
              <a:solidFill>
                <a:schemeClr val="tx1"/>
              </a:solidFill>
            </a:endParaRPr>
          </a:p>
          <a:p>
            <a:endParaRPr lang="fr-FR" b="1" dirty="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2741580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269328"/>
            <a:ext cx="7877671" cy="5472608"/>
          </a:xfrm>
        </p:spPr>
        <p:txBody>
          <a:bodyPr>
            <a:normAutofit/>
          </a:bodyPr>
          <a:lstStyle/>
          <a:p>
            <a:endParaRPr lang="fr-FR" dirty="0" smtClean="0"/>
          </a:p>
          <a:p>
            <a:pPr algn="ctr"/>
            <a:r>
              <a:rPr lang="fr-FR" sz="2800" b="1" dirty="0" smtClean="0">
                <a:solidFill>
                  <a:srgbClr val="FF0000"/>
                </a:solidFill>
              </a:rPr>
              <a:t>AMELIORER L’EXPRESSION ECRITE :</a:t>
            </a:r>
          </a:p>
          <a:p>
            <a:endParaRPr lang="fr-FR" sz="2800" b="1" dirty="0" smtClean="0">
              <a:solidFill>
                <a:schemeClr val="accent2"/>
              </a:solidFill>
            </a:endParaRPr>
          </a:p>
          <a:p>
            <a:r>
              <a:rPr lang="fr-FR" b="1" dirty="0">
                <a:solidFill>
                  <a:schemeClr val="tx1"/>
                </a:solidFill>
              </a:rPr>
              <a:t>Les nouveaux textes préconisent  « des pratiques </a:t>
            </a:r>
            <a:r>
              <a:rPr lang="fr-FR" b="1" dirty="0" smtClean="0">
                <a:solidFill>
                  <a:schemeClr val="tx1"/>
                </a:solidFill>
              </a:rPr>
              <a:t>d’écriture </a:t>
            </a:r>
            <a:r>
              <a:rPr lang="fr-FR" b="1" dirty="0">
                <a:solidFill>
                  <a:schemeClr val="tx1"/>
                </a:solidFill>
              </a:rPr>
              <a:t>variées </a:t>
            </a:r>
            <a:r>
              <a:rPr lang="fr-FR" dirty="0">
                <a:solidFill>
                  <a:schemeClr val="tx1"/>
                </a:solidFill>
              </a:rPr>
              <a:t>à partir de contraintes et de déclencheurs […] écriture personnelle, écriture de commentaire, écriture d’argumentation. Cette diversité est en mesure de réconcilier certains élèves avec l’écriture et de fournir à tous les moyens de progresser. L’ « écriture longue », par la place que cette pratique donne au brouillon, à la relecture, à l’amélioration et à l’amplification, est au </a:t>
            </a:r>
            <a:r>
              <a:rPr lang="fr-FR" dirty="0" smtClean="0">
                <a:solidFill>
                  <a:schemeClr val="tx1"/>
                </a:solidFill>
              </a:rPr>
              <a:t>cœur </a:t>
            </a:r>
            <a:r>
              <a:rPr lang="fr-FR" dirty="0">
                <a:solidFill>
                  <a:schemeClr val="tx1"/>
                </a:solidFill>
              </a:rPr>
              <a:t>des pratiques de rédaction sur l’ensemble de la formation au lycée »</a:t>
            </a:r>
          </a:p>
          <a:p>
            <a:endParaRPr lang="fr-FR" b="1" dirty="0" smtClean="0">
              <a:solidFill>
                <a:schemeClr val="tx1"/>
              </a:solidFill>
            </a:endParaRPr>
          </a:p>
          <a:p>
            <a:r>
              <a:rPr lang="fr-FR" b="1" dirty="0" smtClean="0">
                <a:solidFill>
                  <a:schemeClr val="tx1"/>
                </a:solidFill>
              </a:rPr>
              <a:t>Favoriser les écrits réflexifs qui font place au sujet-lecteur…</a:t>
            </a:r>
          </a:p>
          <a:p>
            <a:endParaRPr lang="fr-FR" b="1" dirty="0">
              <a:solidFill>
                <a:schemeClr val="tx1"/>
              </a:solidFill>
            </a:endParaRPr>
          </a:p>
          <a:p>
            <a:endParaRPr lang="fr-FR" b="1" dirty="0">
              <a:solidFill>
                <a:schemeClr val="tx1"/>
              </a:solidFill>
            </a:endParaRPr>
          </a:p>
          <a:p>
            <a:endParaRPr lang="fr-FR" b="1" dirty="0" smtClean="0">
              <a:solidFill>
                <a:schemeClr val="tx1"/>
              </a:solidFill>
            </a:endParaRPr>
          </a:p>
        </p:txBody>
      </p:sp>
    </p:spTree>
    <p:extLst>
      <p:ext uri="{BB962C8B-B14F-4D97-AF65-F5344CB8AC3E}">
        <p14:creationId xmlns:p14="http://schemas.microsoft.com/office/powerpoint/2010/main" val="2260312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pPr algn="ctr"/>
            <a:r>
              <a:rPr lang="fr-FR" sz="3200" dirty="0" smtClean="0">
                <a:solidFill>
                  <a:srgbClr val="FF0000"/>
                </a:solidFill>
              </a:rPr>
              <a:t>QU’EST-CE QUE LES ECRITS REFLEXIFS ?</a:t>
            </a:r>
            <a:endParaRPr lang="fr-FR" b="1" dirty="0" smtClean="0">
              <a:solidFill>
                <a:srgbClr val="FF0000"/>
              </a:solidFill>
            </a:endParaRPr>
          </a:p>
          <a:p>
            <a:endParaRPr lang="fr-FR" b="1" dirty="0" smtClean="0">
              <a:solidFill>
                <a:schemeClr val="tx1"/>
              </a:solidFill>
            </a:endParaRPr>
          </a:p>
          <a:p>
            <a:r>
              <a:rPr lang="fr-FR" sz="2400" b="1" dirty="0" smtClean="0">
                <a:solidFill>
                  <a:schemeClr val="tx1"/>
                </a:solidFill>
              </a:rPr>
              <a:t>Définition </a:t>
            </a:r>
            <a:r>
              <a:rPr lang="fr-FR" sz="2400" b="1" dirty="0">
                <a:solidFill>
                  <a:schemeClr val="tx1"/>
                </a:solidFill>
              </a:rPr>
              <a:t>d’Anne </a:t>
            </a:r>
            <a:r>
              <a:rPr lang="fr-FR" sz="2400" b="1" dirty="0" err="1">
                <a:solidFill>
                  <a:schemeClr val="tx1"/>
                </a:solidFill>
              </a:rPr>
              <a:t>Vibert</a:t>
            </a:r>
            <a:r>
              <a:rPr lang="fr-FR" sz="2400" b="1" dirty="0">
                <a:solidFill>
                  <a:schemeClr val="tx1"/>
                </a:solidFill>
              </a:rPr>
              <a:t>, inspectrice générale de l’éducation</a:t>
            </a:r>
          </a:p>
          <a:p>
            <a:r>
              <a:rPr lang="fr-FR" sz="2400" b="1" dirty="0">
                <a:solidFill>
                  <a:schemeClr val="tx1"/>
                </a:solidFill>
              </a:rPr>
              <a:t>nationale :</a:t>
            </a:r>
          </a:p>
          <a:p>
            <a:r>
              <a:rPr lang="fr-FR" sz="2400" b="1" dirty="0">
                <a:solidFill>
                  <a:schemeClr val="tx1"/>
                </a:solidFill>
              </a:rPr>
              <a:t>« Des écrits pour soi ( pour réagir, comprendre, réfléchir, </a:t>
            </a:r>
            <a:r>
              <a:rPr lang="fr-FR" sz="2400" b="1" dirty="0" smtClean="0">
                <a:solidFill>
                  <a:schemeClr val="tx1"/>
                </a:solidFill>
              </a:rPr>
              <a:t>permettre à </a:t>
            </a:r>
            <a:r>
              <a:rPr lang="fr-FR" sz="2400" b="1" dirty="0">
                <a:solidFill>
                  <a:schemeClr val="tx1"/>
                </a:solidFill>
              </a:rPr>
              <a:t>la pensée de se construire) MAIS des écrits à PARTAGER… </a:t>
            </a:r>
            <a:r>
              <a:rPr lang="fr-FR" sz="2400" b="1" dirty="0" smtClean="0">
                <a:solidFill>
                  <a:schemeClr val="tx1"/>
                </a:solidFill>
              </a:rPr>
              <a:t>»</a:t>
            </a:r>
          </a:p>
          <a:p>
            <a:r>
              <a:rPr lang="fr-FR" sz="2400" b="1" dirty="0" smtClean="0">
                <a:solidFill>
                  <a:schemeClr val="tx1"/>
                </a:solidFill>
              </a:rPr>
              <a:t>Ce </a:t>
            </a:r>
            <a:r>
              <a:rPr lang="fr-FR" sz="2400" b="1" smtClean="0">
                <a:solidFill>
                  <a:schemeClr val="tx1"/>
                </a:solidFill>
              </a:rPr>
              <a:t>sont des </a:t>
            </a:r>
            <a:r>
              <a:rPr lang="fr-FR" sz="2400" b="1" dirty="0">
                <a:solidFill>
                  <a:schemeClr val="tx1"/>
                </a:solidFill>
              </a:rPr>
              <a:t>supports plus ou moins durables (du brouillon détruit immédiatement au cahier d’essai, d’expériences, etc.).</a:t>
            </a:r>
          </a:p>
          <a:p>
            <a:r>
              <a:rPr lang="fr-FR" sz="2400" b="1" dirty="0" smtClean="0">
                <a:solidFill>
                  <a:schemeClr val="tx1"/>
                </a:solidFill>
              </a:rPr>
              <a:t>● exemple de projet </a:t>
            </a:r>
            <a:r>
              <a:rPr lang="fr-FR" sz="2400" b="1" dirty="0">
                <a:solidFill>
                  <a:schemeClr val="tx1"/>
                </a:solidFill>
              </a:rPr>
              <a:t>: la </a:t>
            </a:r>
            <a:r>
              <a:rPr lang="fr-FR" sz="2400" b="1" dirty="0" smtClean="0">
                <a:solidFill>
                  <a:schemeClr val="tx1"/>
                </a:solidFill>
              </a:rPr>
              <a:t>rédaction par une classe de terminale baccalauréat professionnel </a:t>
            </a:r>
            <a:r>
              <a:rPr lang="fr-FR" sz="2400" b="1" dirty="0">
                <a:solidFill>
                  <a:schemeClr val="tx1"/>
                </a:solidFill>
              </a:rPr>
              <a:t>d’un cahier de lecteur en terminale...et au-delà</a:t>
            </a:r>
            <a:r>
              <a:rPr lang="fr-FR" sz="2400" b="1" dirty="0" smtClean="0">
                <a:solidFill>
                  <a:schemeClr val="tx1"/>
                </a:solidFill>
              </a:rPr>
              <a:t>.</a:t>
            </a:r>
          </a:p>
        </p:txBody>
      </p:sp>
    </p:spTree>
    <p:extLst>
      <p:ext uri="{BB962C8B-B14F-4D97-AF65-F5344CB8AC3E}">
        <p14:creationId xmlns:p14="http://schemas.microsoft.com/office/powerpoint/2010/main" val="1873067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20000"/>
          </a:bodyPr>
          <a:lstStyle/>
          <a:p>
            <a:endParaRPr lang="fr-FR" dirty="0" smtClean="0"/>
          </a:p>
          <a:p>
            <a:pPr algn="ctr"/>
            <a:r>
              <a:rPr lang="fr-FR" sz="3000" b="1" dirty="0" smtClean="0">
                <a:solidFill>
                  <a:srgbClr val="FF0000"/>
                </a:solidFill>
              </a:rPr>
              <a:t>TROIS NOUVEAUX OBJETS D’ETUDE EN SECONDE</a:t>
            </a:r>
            <a:r>
              <a:rPr lang="fr-FR" sz="3000" b="1" smtClean="0">
                <a:solidFill>
                  <a:srgbClr val="FF0000"/>
                </a:solidFill>
              </a:rPr>
              <a:t>: </a:t>
            </a:r>
            <a:r>
              <a:rPr lang="fr-FR" sz="3200" b="1"/>
              <a:t>BO spécial n°5 du 11 avril 2019</a:t>
            </a:r>
            <a:r>
              <a:rPr lang="fr-FR" sz="3200"/>
              <a:t> </a:t>
            </a:r>
          </a:p>
          <a:p>
            <a:pPr algn="ctr"/>
            <a:endParaRPr lang="fr-FR" sz="3000" b="1" dirty="0" smtClean="0">
              <a:solidFill>
                <a:srgbClr val="FF0000"/>
              </a:solidFill>
            </a:endParaRPr>
          </a:p>
          <a:p>
            <a:r>
              <a:rPr lang="fr-FR" sz="3200" b="1" dirty="0" smtClean="0">
                <a:solidFill>
                  <a:srgbClr val="002060"/>
                </a:solidFill>
              </a:rPr>
              <a:t>- </a:t>
            </a:r>
            <a:r>
              <a:rPr lang="fr-FR" sz="3000" b="1" dirty="0" smtClean="0">
                <a:solidFill>
                  <a:srgbClr val="002060"/>
                </a:solidFill>
              </a:rPr>
              <a:t>Devenir </a:t>
            </a:r>
            <a:r>
              <a:rPr lang="fr-FR" sz="3000" b="1" dirty="0">
                <a:solidFill>
                  <a:srgbClr val="002060"/>
                </a:solidFill>
              </a:rPr>
              <a:t>soi : écritures autobiographiques</a:t>
            </a:r>
          </a:p>
          <a:p>
            <a:r>
              <a:rPr lang="fr-FR" sz="3000" b="1" dirty="0" smtClean="0">
                <a:solidFill>
                  <a:srgbClr val="002060"/>
                </a:solidFill>
              </a:rPr>
              <a:t>- S’informer</a:t>
            </a:r>
            <a:r>
              <a:rPr lang="fr-FR" sz="3000" b="1" dirty="0">
                <a:solidFill>
                  <a:srgbClr val="002060"/>
                </a:solidFill>
              </a:rPr>
              <a:t>, informer : les circuits de l’information</a:t>
            </a:r>
          </a:p>
          <a:p>
            <a:r>
              <a:rPr lang="fr-FR" sz="3000" b="1" dirty="0" smtClean="0">
                <a:solidFill>
                  <a:srgbClr val="002060"/>
                </a:solidFill>
              </a:rPr>
              <a:t>- Dire </a:t>
            </a:r>
            <a:r>
              <a:rPr lang="fr-FR" sz="3000" b="1" dirty="0">
                <a:solidFill>
                  <a:srgbClr val="002060"/>
                </a:solidFill>
              </a:rPr>
              <a:t>et se faire entendre : la parole, le théâtre, </a:t>
            </a:r>
            <a:r>
              <a:rPr lang="fr-FR" sz="3000" b="1" dirty="0" smtClean="0">
                <a:solidFill>
                  <a:srgbClr val="002060"/>
                </a:solidFill>
              </a:rPr>
              <a:t>l’éloquence</a:t>
            </a:r>
          </a:p>
          <a:p>
            <a:r>
              <a:rPr lang="fr-FR" sz="3000" b="1" dirty="0">
                <a:solidFill>
                  <a:srgbClr val="FF0000"/>
                </a:solidFill>
              </a:rPr>
              <a:t>Perspective d’étude : Dire, écrire, lire le métier</a:t>
            </a:r>
            <a:endParaRPr lang="fr-FR" sz="3000" b="1" dirty="0" smtClean="0">
              <a:solidFill>
                <a:srgbClr val="FF0000"/>
              </a:solidFill>
            </a:endParaRPr>
          </a:p>
          <a:p>
            <a:r>
              <a:rPr lang="fr-FR" sz="2200" i="1" dirty="0" smtClean="0">
                <a:solidFill>
                  <a:srgbClr val="002060"/>
                </a:solidFill>
              </a:rPr>
              <a:t>« Le </a:t>
            </a:r>
            <a:r>
              <a:rPr lang="fr-FR" sz="2200" i="1" dirty="0">
                <a:solidFill>
                  <a:srgbClr val="002060"/>
                </a:solidFill>
              </a:rPr>
              <a:t>professeur organise son projet pédagogique annuel en abordant les objets d’étude selon l’ordre qu’il a choisi, pour adapter sa progression aux besoins de ses élèves. Il veille cependant à ce que </a:t>
            </a:r>
            <a:r>
              <a:rPr lang="fr-FR" sz="2200" b="1" i="1" u="sng" dirty="0">
                <a:solidFill>
                  <a:srgbClr val="002060"/>
                </a:solidFill>
              </a:rPr>
              <a:t>chaque séquence n’excède pas six semaines</a:t>
            </a:r>
            <a:r>
              <a:rPr lang="fr-FR" sz="2200" i="1" dirty="0">
                <a:solidFill>
                  <a:srgbClr val="002060"/>
                </a:solidFill>
              </a:rPr>
              <a:t>. Les quatre compétences visées par l’enseignement du français sont travaillées de façon articulée et cohérente tout au long de la formation</a:t>
            </a:r>
            <a:r>
              <a:rPr lang="fr-FR" sz="2200" i="1" dirty="0" smtClean="0">
                <a:solidFill>
                  <a:srgbClr val="002060"/>
                </a:solidFill>
              </a:rPr>
              <a:t>. »</a:t>
            </a:r>
          </a:p>
          <a:p>
            <a:r>
              <a:rPr lang="fr-FR" sz="2200" b="1" u="sng" dirty="0" smtClean="0">
                <a:solidFill>
                  <a:srgbClr val="002060"/>
                </a:solidFill>
              </a:rPr>
              <a:t>Deux œuvres intégrales seront lues en classe de seconde</a:t>
            </a:r>
          </a:p>
          <a:p>
            <a:endParaRPr lang="fr-FR" sz="2200" b="1" dirty="0">
              <a:solidFill>
                <a:srgbClr val="002060"/>
              </a:solidFill>
            </a:endParaRPr>
          </a:p>
        </p:txBody>
      </p:sp>
    </p:spTree>
    <p:extLst>
      <p:ext uri="{BB962C8B-B14F-4D97-AF65-F5344CB8AC3E}">
        <p14:creationId xmlns:p14="http://schemas.microsoft.com/office/powerpoint/2010/main" val="1916970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25000" lnSpcReduction="20000"/>
          </a:bodyPr>
          <a:lstStyle/>
          <a:p>
            <a:pPr algn="ctr"/>
            <a:r>
              <a:rPr lang="fr-FR" sz="8000" b="1" u="sng" dirty="0" smtClean="0">
                <a:solidFill>
                  <a:srgbClr val="FF0000"/>
                </a:solidFill>
              </a:rPr>
              <a:t>1. Devenir </a:t>
            </a:r>
            <a:r>
              <a:rPr lang="fr-FR" sz="8000" b="1" u="sng" dirty="0">
                <a:solidFill>
                  <a:srgbClr val="FF0000"/>
                </a:solidFill>
              </a:rPr>
              <a:t>soi : écritures </a:t>
            </a:r>
            <a:r>
              <a:rPr lang="fr-FR" sz="8000" b="1" u="sng" dirty="0" smtClean="0">
                <a:solidFill>
                  <a:srgbClr val="FF0000"/>
                </a:solidFill>
              </a:rPr>
              <a:t>autobiographiques</a:t>
            </a:r>
            <a:endParaRPr lang="fr-FR" sz="3200" b="1" dirty="0">
              <a:solidFill>
                <a:schemeClr val="tx1"/>
              </a:solidFill>
            </a:endParaRPr>
          </a:p>
          <a:p>
            <a:r>
              <a:rPr lang="fr-FR" sz="7200" b="1" dirty="0" smtClean="0">
                <a:solidFill>
                  <a:schemeClr val="tx1"/>
                </a:solidFill>
              </a:rPr>
              <a:t>Finalités </a:t>
            </a:r>
            <a:r>
              <a:rPr lang="fr-FR" sz="7200" b="1" dirty="0">
                <a:solidFill>
                  <a:schemeClr val="tx1"/>
                </a:solidFill>
              </a:rPr>
              <a:t>et enjeux </a:t>
            </a:r>
            <a:r>
              <a:rPr lang="fr-FR" sz="7200" b="1" dirty="0" smtClean="0">
                <a:solidFill>
                  <a:schemeClr val="tx1"/>
                </a:solidFill>
              </a:rPr>
              <a:t>:</a:t>
            </a:r>
            <a:endParaRPr lang="fr-FR" sz="7200" b="1" dirty="0">
              <a:solidFill>
                <a:schemeClr val="tx1"/>
              </a:solidFill>
            </a:endParaRPr>
          </a:p>
          <a:p>
            <a:r>
              <a:rPr lang="fr-FR" sz="7200" dirty="0">
                <a:solidFill>
                  <a:schemeClr val="tx1"/>
                </a:solidFill>
              </a:rPr>
              <a:t>-</a:t>
            </a:r>
            <a:r>
              <a:rPr lang="fr-FR" sz="7200" dirty="0" smtClean="0">
                <a:solidFill>
                  <a:schemeClr val="tx1"/>
                </a:solidFill>
              </a:rPr>
              <a:t>Se </a:t>
            </a:r>
            <a:r>
              <a:rPr lang="fr-FR" sz="7200" dirty="0">
                <a:solidFill>
                  <a:schemeClr val="tx1"/>
                </a:solidFill>
              </a:rPr>
              <a:t>connaître, explorer sa personnalité, prendre confiance en soi, exprimer ses émotions et ses idées.</a:t>
            </a:r>
          </a:p>
          <a:p>
            <a:r>
              <a:rPr lang="fr-FR" sz="7200" dirty="0">
                <a:solidFill>
                  <a:schemeClr val="tx1"/>
                </a:solidFill>
              </a:rPr>
              <a:t>-</a:t>
            </a:r>
            <a:r>
              <a:rPr lang="fr-FR" sz="7200" dirty="0" smtClean="0">
                <a:solidFill>
                  <a:schemeClr val="tx1"/>
                </a:solidFill>
              </a:rPr>
              <a:t>Se </a:t>
            </a:r>
            <a:r>
              <a:rPr lang="fr-FR" sz="7200" dirty="0">
                <a:solidFill>
                  <a:schemeClr val="tx1"/>
                </a:solidFill>
              </a:rPr>
              <a:t>construire dans les interactions et dans un groupe, rencontrer et respecter autrui ; distinguer ce que chacun veut présenter de soi et ce qu’il choisit de garder pour la sphère privée</a:t>
            </a:r>
            <a:r>
              <a:rPr lang="fr-FR" sz="7200" dirty="0" smtClean="0">
                <a:solidFill>
                  <a:schemeClr val="tx1"/>
                </a:solidFill>
              </a:rPr>
              <a:t>.</a:t>
            </a:r>
          </a:p>
          <a:p>
            <a:endParaRPr lang="fr-FR" sz="7200" dirty="0" smtClean="0">
              <a:solidFill>
                <a:schemeClr val="tx1"/>
              </a:solidFill>
            </a:endParaRPr>
          </a:p>
          <a:p>
            <a:r>
              <a:rPr lang="fr-FR" sz="7200" b="1" dirty="0">
                <a:solidFill>
                  <a:schemeClr val="tx1"/>
                </a:solidFill>
              </a:rPr>
              <a:t>Notions-clés :</a:t>
            </a:r>
          </a:p>
          <a:p>
            <a:r>
              <a:rPr lang="fr-FR" sz="7200" dirty="0" smtClean="0">
                <a:solidFill>
                  <a:schemeClr val="tx1"/>
                </a:solidFill>
              </a:rPr>
              <a:t>- Connaissance </a:t>
            </a:r>
            <a:r>
              <a:rPr lang="fr-FR" sz="7200" dirty="0">
                <a:solidFill>
                  <a:schemeClr val="tx1"/>
                </a:solidFill>
              </a:rPr>
              <a:t>de soi : sensibilité, émotions, intime ; soi-même ; forces/faiblesses ; estime de soi ; auteur/narrateur…</a:t>
            </a:r>
          </a:p>
          <a:p>
            <a:r>
              <a:rPr lang="fr-FR" sz="7200" dirty="0" smtClean="0">
                <a:solidFill>
                  <a:schemeClr val="tx1"/>
                </a:solidFill>
              </a:rPr>
              <a:t>- </a:t>
            </a:r>
            <a:r>
              <a:rPr lang="fr-FR" sz="7200" dirty="0">
                <a:solidFill>
                  <a:schemeClr val="tx1"/>
                </a:solidFill>
              </a:rPr>
              <a:t>Image(s) de soi : construction de l’identité ; posture, projets (de vie, professionnels…), représentations, aspirations, idéaux…</a:t>
            </a:r>
          </a:p>
          <a:p>
            <a:pPr marL="342900" indent="-342900">
              <a:buFontTx/>
              <a:buChar char="-"/>
            </a:pPr>
            <a:r>
              <a:rPr lang="fr-FR" sz="7200" dirty="0" smtClean="0">
                <a:solidFill>
                  <a:schemeClr val="tx1"/>
                </a:solidFill>
              </a:rPr>
              <a:t>Découverte </a:t>
            </a:r>
            <a:r>
              <a:rPr lang="fr-FR" sz="7200" dirty="0">
                <a:solidFill>
                  <a:schemeClr val="tx1"/>
                </a:solidFill>
              </a:rPr>
              <a:t>de l’autre : soi et les autres ; altérité/diversité, respect de </a:t>
            </a:r>
            <a:r>
              <a:rPr lang="fr-FR" sz="7200" dirty="0" smtClean="0">
                <a:solidFill>
                  <a:schemeClr val="tx1"/>
                </a:solidFill>
              </a:rPr>
              <a:t>l’autre, </a:t>
            </a:r>
            <a:r>
              <a:rPr lang="fr-FR" sz="7200" dirty="0">
                <a:solidFill>
                  <a:schemeClr val="tx1"/>
                </a:solidFill>
              </a:rPr>
              <a:t>privé/public ; individu/groupe ; personne/personnage ; héros/antihéros</a:t>
            </a:r>
            <a:r>
              <a:rPr lang="fr-FR" sz="7200" dirty="0" smtClean="0">
                <a:solidFill>
                  <a:schemeClr val="tx1"/>
                </a:solidFill>
              </a:rPr>
              <a:t>…</a:t>
            </a:r>
          </a:p>
          <a:p>
            <a:pPr marL="342900" indent="-342900">
              <a:buFontTx/>
              <a:buChar char="-"/>
            </a:pPr>
            <a:endParaRPr lang="fr-FR" sz="7200" dirty="0" smtClean="0">
              <a:solidFill>
                <a:schemeClr val="tx1"/>
              </a:solidFill>
            </a:endParaRPr>
          </a:p>
          <a:p>
            <a:r>
              <a:rPr lang="fr-FR" sz="7200" b="1" dirty="0">
                <a:solidFill>
                  <a:schemeClr val="tx1"/>
                </a:solidFill>
              </a:rPr>
              <a:t>Progression et interdisciplinarité :</a:t>
            </a:r>
          </a:p>
          <a:p>
            <a:r>
              <a:rPr lang="fr-FR" sz="7200" dirty="0">
                <a:solidFill>
                  <a:schemeClr val="tx1"/>
                </a:solidFill>
              </a:rPr>
              <a:t>Le questionnement prend appui sur les acquis de la classe de troisième (Entrée : « Se chercher, se construire », questionnement : « Se raconter, se représenter ») ; il trouve une articulation avec le thème du programme d’enseignement moral et civique en classe de seconde : « La Liberté, nos libertés, ma liberté </a:t>
            </a:r>
            <a:r>
              <a:rPr lang="fr-FR" sz="7200" dirty="0" smtClean="0">
                <a:solidFill>
                  <a:schemeClr val="tx1"/>
                </a:solidFill>
              </a:rPr>
              <a:t>»+</a:t>
            </a:r>
            <a:r>
              <a:rPr lang="fr-FR" sz="7200" dirty="0" err="1" smtClean="0">
                <a:solidFill>
                  <a:schemeClr val="tx1"/>
                </a:solidFill>
              </a:rPr>
              <a:t>co</a:t>
            </a:r>
            <a:r>
              <a:rPr lang="fr-FR" sz="7200" dirty="0" smtClean="0">
                <a:solidFill>
                  <a:schemeClr val="tx1"/>
                </a:solidFill>
              </a:rPr>
              <a:t>-intervention</a:t>
            </a:r>
            <a:endParaRPr lang="fr-FR" sz="7200" dirty="0">
              <a:solidFill>
                <a:schemeClr val="tx1"/>
              </a:solidFill>
            </a:endParaRPr>
          </a:p>
        </p:txBody>
      </p:sp>
    </p:spTree>
    <p:extLst>
      <p:ext uri="{BB962C8B-B14F-4D97-AF65-F5344CB8AC3E}">
        <p14:creationId xmlns:p14="http://schemas.microsoft.com/office/powerpoint/2010/main" val="2367052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25000" lnSpcReduction="20000"/>
          </a:bodyPr>
          <a:lstStyle/>
          <a:p>
            <a:endParaRPr lang="fr-FR" dirty="0"/>
          </a:p>
          <a:p>
            <a:endParaRPr lang="fr-FR" sz="4200" b="1" dirty="0" smtClean="0">
              <a:solidFill>
                <a:schemeClr val="tx1"/>
              </a:solidFill>
            </a:endParaRPr>
          </a:p>
          <a:p>
            <a:endParaRPr lang="fr-FR" sz="4200" b="1" dirty="0">
              <a:solidFill>
                <a:schemeClr val="tx1"/>
              </a:solidFill>
            </a:endParaRPr>
          </a:p>
          <a:p>
            <a:pPr algn="ctr"/>
            <a:endParaRPr lang="fr-FR" sz="4800" b="1" dirty="0">
              <a:solidFill>
                <a:schemeClr val="tx1"/>
              </a:solidFill>
            </a:endParaRPr>
          </a:p>
          <a:p>
            <a:pPr algn="ctr"/>
            <a:endParaRPr lang="fr-FR" sz="5600" b="1" dirty="0" smtClean="0">
              <a:solidFill>
                <a:schemeClr val="tx1"/>
              </a:solidFill>
            </a:endParaRPr>
          </a:p>
          <a:p>
            <a:pPr algn="ctr"/>
            <a:r>
              <a:rPr lang="fr-FR" sz="9600" b="1" dirty="0" smtClean="0">
                <a:solidFill>
                  <a:srgbClr val="FF0000"/>
                </a:solidFill>
              </a:rPr>
              <a:t>DEVENIR </a:t>
            </a:r>
            <a:r>
              <a:rPr lang="fr-FR" sz="9600" b="1" dirty="0">
                <a:solidFill>
                  <a:srgbClr val="FF0000"/>
                </a:solidFill>
              </a:rPr>
              <a:t>SOI = c’est avant TOUT l’ idée d’ un accomplissement de soi et donc d’une connaissance et construction de soi qui est insufflé par le titre de ce premier objet </a:t>
            </a:r>
            <a:r>
              <a:rPr lang="fr-FR" sz="9600" b="1" dirty="0" smtClean="0">
                <a:solidFill>
                  <a:srgbClr val="FF0000"/>
                </a:solidFill>
              </a:rPr>
              <a:t>d’étude</a:t>
            </a:r>
            <a:endParaRPr lang="fr-FR" sz="3600" b="1" dirty="0">
              <a:solidFill>
                <a:srgbClr val="FF0000"/>
              </a:solidFill>
            </a:endParaRPr>
          </a:p>
          <a:p>
            <a:pPr algn="ctr"/>
            <a:endParaRPr lang="fr-FR" sz="3200" b="1" dirty="0" smtClean="0">
              <a:solidFill>
                <a:srgbClr val="C00000"/>
              </a:solidFill>
            </a:endParaRPr>
          </a:p>
          <a:p>
            <a:endParaRPr lang="fr-FR" sz="4500" b="1" dirty="0" smtClean="0">
              <a:solidFill>
                <a:schemeClr val="tx1"/>
              </a:solidFill>
            </a:endParaRPr>
          </a:p>
          <a:p>
            <a:r>
              <a:rPr lang="fr-FR" sz="8000" b="1" dirty="0" smtClean="0">
                <a:solidFill>
                  <a:schemeClr val="tx1"/>
                </a:solidFill>
              </a:rPr>
              <a:t>Le </a:t>
            </a:r>
            <a:r>
              <a:rPr lang="fr-FR" sz="8000" b="1" dirty="0">
                <a:solidFill>
                  <a:schemeClr val="tx1"/>
                </a:solidFill>
              </a:rPr>
              <a:t>programme  invite dans un premier temps à trouver les réponses </a:t>
            </a:r>
            <a:r>
              <a:rPr lang="fr-FR" sz="8000" b="1" dirty="0" smtClean="0">
                <a:solidFill>
                  <a:schemeClr val="tx1"/>
                </a:solidFill>
              </a:rPr>
              <a:t>aux </a:t>
            </a:r>
            <a:r>
              <a:rPr lang="fr-FR" sz="8000" b="1" dirty="0">
                <a:solidFill>
                  <a:schemeClr val="tx1"/>
                </a:solidFill>
              </a:rPr>
              <a:t>questions </a:t>
            </a:r>
            <a:r>
              <a:rPr lang="fr-FR" sz="8000" b="1" dirty="0" smtClean="0">
                <a:solidFill>
                  <a:schemeClr val="tx1"/>
                </a:solidFill>
              </a:rPr>
              <a:t>suivantes :</a:t>
            </a:r>
            <a:endParaRPr lang="fr-FR" sz="8000" b="1" dirty="0">
              <a:solidFill>
                <a:schemeClr val="tx1"/>
              </a:solidFill>
            </a:endParaRPr>
          </a:p>
          <a:p>
            <a:r>
              <a:rPr lang="fr-FR" sz="8000" b="1" dirty="0">
                <a:solidFill>
                  <a:srgbClr val="002060"/>
                </a:solidFill>
              </a:rPr>
              <a:t>    •  Qui </a:t>
            </a:r>
            <a:r>
              <a:rPr lang="fr-FR" sz="8000" b="1" dirty="0" smtClean="0">
                <a:solidFill>
                  <a:srgbClr val="002060"/>
                </a:solidFill>
              </a:rPr>
              <a:t>suis-je? Quels </a:t>
            </a:r>
            <a:r>
              <a:rPr lang="fr-FR" sz="8000" b="1" dirty="0">
                <a:solidFill>
                  <a:srgbClr val="002060"/>
                </a:solidFill>
              </a:rPr>
              <a:t>sont les traits de ma personnalité ? </a:t>
            </a:r>
            <a:r>
              <a:rPr lang="fr-FR" sz="8000" b="1" dirty="0" smtClean="0">
                <a:solidFill>
                  <a:srgbClr val="002060"/>
                </a:solidFill>
              </a:rPr>
              <a:t>Qu’ai-je </a:t>
            </a:r>
            <a:r>
              <a:rPr lang="fr-FR" sz="8000" b="1" dirty="0">
                <a:solidFill>
                  <a:srgbClr val="002060"/>
                </a:solidFill>
              </a:rPr>
              <a:t>envie de faire plus tard ?</a:t>
            </a:r>
          </a:p>
          <a:p>
            <a:r>
              <a:rPr lang="fr-FR" sz="8000" b="1" dirty="0">
                <a:solidFill>
                  <a:srgbClr val="002060"/>
                </a:solidFill>
              </a:rPr>
              <a:t>    • Quel chemin, quel parcours vais-je devoir emprunter pour devenir quelqu’un ?(de préférence celui que je souhaiterais devenir).</a:t>
            </a:r>
          </a:p>
          <a:p>
            <a:r>
              <a:rPr lang="fr-FR" sz="8000" b="1" dirty="0">
                <a:solidFill>
                  <a:srgbClr val="002060"/>
                </a:solidFill>
              </a:rPr>
              <a:t>    •  Quelles stratégies vais-je mettre en œuvre, quels moyens vais-je me donner ? </a:t>
            </a:r>
            <a:endParaRPr lang="fr-FR" sz="8000" b="1" dirty="0" smtClean="0">
              <a:solidFill>
                <a:srgbClr val="002060"/>
              </a:solidFill>
            </a:endParaRPr>
          </a:p>
          <a:p>
            <a:endParaRPr lang="fr-FR" sz="8000" b="1" dirty="0" smtClean="0">
              <a:solidFill>
                <a:srgbClr val="002060"/>
              </a:solidFill>
            </a:endParaRPr>
          </a:p>
          <a:p>
            <a:r>
              <a:rPr lang="fr-FR" sz="8000" b="1" dirty="0" smtClean="0">
                <a:solidFill>
                  <a:schemeClr val="tx1"/>
                </a:solidFill>
              </a:rPr>
              <a:t>Le programme </a:t>
            </a:r>
            <a:r>
              <a:rPr lang="fr-FR" sz="8000" b="1" dirty="0">
                <a:solidFill>
                  <a:schemeClr val="tx1"/>
                </a:solidFill>
              </a:rPr>
              <a:t>invite ensuite </a:t>
            </a:r>
            <a:r>
              <a:rPr lang="fr-FR" sz="8000" b="1" dirty="0" smtClean="0">
                <a:solidFill>
                  <a:schemeClr val="tx1"/>
                </a:solidFill>
              </a:rPr>
              <a:t>à répondre à cette question:</a:t>
            </a:r>
          </a:p>
          <a:p>
            <a:r>
              <a:rPr lang="fr-FR" sz="8000" b="1" dirty="0">
                <a:solidFill>
                  <a:schemeClr val="tx1"/>
                </a:solidFill>
              </a:rPr>
              <a:t>    </a:t>
            </a:r>
            <a:r>
              <a:rPr lang="fr-FR" sz="8000" b="1" dirty="0">
                <a:solidFill>
                  <a:srgbClr val="002060"/>
                </a:solidFill>
              </a:rPr>
              <a:t>•   </a:t>
            </a:r>
            <a:r>
              <a:rPr lang="fr-FR" sz="8000" b="1" dirty="0" smtClean="0">
                <a:solidFill>
                  <a:srgbClr val="002060"/>
                </a:solidFill>
              </a:rPr>
              <a:t>Dans quelle mesure l’autre peut-il m’aider, ou au contraire me freiner dans cette quête, ce désir d’accomplissement </a:t>
            </a:r>
            <a:r>
              <a:rPr lang="fr-FR" sz="8000" b="1" dirty="0">
                <a:solidFill>
                  <a:srgbClr val="002060"/>
                </a:solidFill>
              </a:rPr>
              <a:t>(ses parents, ses  </a:t>
            </a:r>
            <a:r>
              <a:rPr lang="fr-FR" sz="8000" b="1" dirty="0" smtClean="0">
                <a:solidFill>
                  <a:srgbClr val="002060"/>
                </a:solidFill>
              </a:rPr>
              <a:t>amis, </a:t>
            </a:r>
            <a:r>
              <a:rPr lang="fr-FR" sz="8000" b="1" dirty="0">
                <a:solidFill>
                  <a:srgbClr val="002060"/>
                </a:solidFill>
              </a:rPr>
              <a:t>ses </a:t>
            </a:r>
            <a:r>
              <a:rPr lang="fr-FR" sz="8000" b="1" dirty="0" smtClean="0">
                <a:solidFill>
                  <a:srgbClr val="002060"/>
                </a:solidFill>
              </a:rPr>
              <a:t>idoles).</a:t>
            </a:r>
            <a:endParaRPr lang="fr-FR" sz="8000" b="1" dirty="0">
              <a:solidFill>
                <a:srgbClr val="002060"/>
              </a:solidFill>
            </a:endParaRPr>
          </a:p>
        </p:txBody>
      </p:sp>
    </p:spTree>
    <p:extLst>
      <p:ext uri="{BB962C8B-B14F-4D97-AF65-F5344CB8AC3E}">
        <p14:creationId xmlns:p14="http://schemas.microsoft.com/office/powerpoint/2010/main" val="1884595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55000" lnSpcReduction="20000"/>
          </a:bodyPr>
          <a:lstStyle/>
          <a:p>
            <a:endParaRPr lang="fr-FR" sz="4200" b="1" dirty="0" smtClean="0">
              <a:solidFill>
                <a:schemeClr val="tx1"/>
              </a:solidFill>
            </a:endParaRPr>
          </a:p>
          <a:p>
            <a:pPr algn="ctr"/>
            <a:r>
              <a:rPr lang="fr-FR" sz="5100" b="1" dirty="0" smtClean="0">
                <a:solidFill>
                  <a:srgbClr val="FF0000"/>
                </a:solidFill>
              </a:rPr>
              <a:t>Pour résumer</a:t>
            </a:r>
            <a:endParaRPr lang="fr-FR" sz="5100" b="1" dirty="0">
              <a:solidFill>
                <a:srgbClr val="FF0000"/>
              </a:solidFill>
            </a:endParaRPr>
          </a:p>
          <a:p>
            <a:pPr algn="ctr"/>
            <a:endParaRPr lang="fr-FR" sz="2400" b="1" dirty="0" smtClean="0">
              <a:solidFill>
                <a:schemeClr val="tx1"/>
              </a:solidFill>
            </a:endParaRPr>
          </a:p>
          <a:p>
            <a:r>
              <a:rPr lang="fr-FR" sz="3800" b="1" u="sng" dirty="0" smtClean="0">
                <a:solidFill>
                  <a:schemeClr val="tx1"/>
                </a:solidFill>
              </a:rPr>
              <a:t>L’objet </a:t>
            </a:r>
            <a:r>
              <a:rPr lang="fr-FR" sz="3800" b="1" u="sng" dirty="0">
                <a:solidFill>
                  <a:schemeClr val="tx1"/>
                </a:solidFill>
              </a:rPr>
              <a:t>d’étude se répartit en deux axes </a:t>
            </a:r>
            <a:r>
              <a:rPr lang="fr-FR" sz="3800" b="1" dirty="0" smtClean="0">
                <a:solidFill>
                  <a:schemeClr val="tx1"/>
                </a:solidFill>
              </a:rPr>
              <a:t>: </a:t>
            </a:r>
            <a:r>
              <a:rPr lang="fr-FR" sz="3800" b="1" dirty="0">
                <a:solidFill>
                  <a:schemeClr val="tx1"/>
                </a:solidFill>
              </a:rPr>
              <a:t>l’exploration de l’intime et du privé, et la construction de soi dans le rapport aux autres et au </a:t>
            </a:r>
            <a:r>
              <a:rPr lang="fr-FR" sz="3800" b="1" dirty="0" smtClean="0">
                <a:solidFill>
                  <a:schemeClr val="tx1"/>
                </a:solidFill>
              </a:rPr>
              <a:t>monde</a:t>
            </a:r>
          </a:p>
          <a:p>
            <a:r>
              <a:rPr lang="fr-FR" sz="3800" dirty="0" smtClean="0">
                <a:solidFill>
                  <a:schemeClr val="tx1"/>
                </a:solidFill>
              </a:rPr>
              <a:t>Dans </a:t>
            </a:r>
            <a:r>
              <a:rPr lang="fr-FR" sz="3800" dirty="0">
                <a:solidFill>
                  <a:schemeClr val="tx1"/>
                </a:solidFill>
              </a:rPr>
              <a:t>les deux perspectives, les élèves doivent progressivement comprendre que </a:t>
            </a:r>
            <a:r>
              <a:rPr lang="fr-FR" sz="3800" b="1" dirty="0">
                <a:solidFill>
                  <a:schemeClr val="tx1"/>
                </a:solidFill>
              </a:rPr>
              <a:t>l’identité est à la fois une donnée et un projet, une exploration personnelle et une construction au contact des autres et de la </a:t>
            </a:r>
            <a:r>
              <a:rPr lang="fr-FR" sz="3800" b="1" dirty="0" smtClean="0">
                <a:solidFill>
                  <a:schemeClr val="tx1"/>
                </a:solidFill>
              </a:rPr>
              <a:t>vie</a:t>
            </a:r>
          </a:p>
          <a:p>
            <a:r>
              <a:rPr lang="fr-FR" sz="3800" b="1" u="sng" dirty="0">
                <a:solidFill>
                  <a:schemeClr val="tx1"/>
                </a:solidFill>
              </a:rPr>
              <a:t>Références :poésie lyrique, correspondances, récits de vie ou de voyages, autoportraits anciens et contemporains, toutes les formes d’exploration et de représentation de soi par l’écrit ou par l’image (journaux, carnets, pratiques épistolaires), biographies, </a:t>
            </a:r>
            <a:r>
              <a:rPr lang="fr-FR" sz="3800" b="1" u="sng" dirty="0" smtClean="0">
                <a:solidFill>
                  <a:schemeClr val="tx1"/>
                </a:solidFill>
              </a:rPr>
              <a:t>mémoires</a:t>
            </a:r>
            <a:endParaRPr lang="fr-FR" sz="3800" b="1" u="sng" dirty="0">
              <a:solidFill>
                <a:schemeClr val="tx1"/>
              </a:solidFill>
            </a:endParaRPr>
          </a:p>
          <a:p>
            <a:r>
              <a:rPr lang="fr-FR" sz="3800" b="1" dirty="0">
                <a:solidFill>
                  <a:schemeClr val="tx1"/>
                </a:solidFill>
              </a:rPr>
              <a:t>Cet objet d’étude s’appuie sur la lecture </a:t>
            </a:r>
            <a:r>
              <a:rPr lang="fr-FR" sz="3800" b="1" u="sng" dirty="0">
                <a:solidFill>
                  <a:schemeClr val="tx1"/>
                </a:solidFill>
              </a:rPr>
              <a:t>d’une </a:t>
            </a:r>
            <a:r>
              <a:rPr lang="fr-FR" sz="3800" b="1" u="sng" dirty="0" smtClean="0">
                <a:solidFill>
                  <a:schemeClr val="tx1"/>
                </a:solidFill>
              </a:rPr>
              <a:t>œuvre </a:t>
            </a:r>
            <a:r>
              <a:rPr lang="fr-FR" sz="3800" b="1" u="sng" dirty="0">
                <a:solidFill>
                  <a:schemeClr val="tx1"/>
                </a:solidFill>
              </a:rPr>
              <a:t>littéraire </a:t>
            </a:r>
            <a:r>
              <a:rPr lang="fr-FR" sz="3800" dirty="0">
                <a:solidFill>
                  <a:schemeClr val="tx1"/>
                </a:solidFill>
              </a:rPr>
              <a:t>au choix du professeur parmi les genres mentionnés ci-dessus</a:t>
            </a:r>
            <a:r>
              <a:rPr lang="fr-FR" sz="3800" b="1" dirty="0">
                <a:solidFill>
                  <a:schemeClr val="tx1"/>
                </a:solidFill>
              </a:rPr>
              <a:t>. Il donne également lieu </a:t>
            </a:r>
            <a:r>
              <a:rPr lang="fr-FR" sz="3800" b="1" u="sng" dirty="0">
                <a:solidFill>
                  <a:schemeClr val="tx1"/>
                </a:solidFill>
              </a:rPr>
              <a:t>à l’étude d’un groupement </a:t>
            </a:r>
            <a:r>
              <a:rPr lang="fr-FR" sz="3800" b="1" dirty="0">
                <a:solidFill>
                  <a:schemeClr val="tx1"/>
                </a:solidFill>
              </a:rPr>
              <a:t>de textes, d’</a:t>
            </a:r>
            <a:r>
              <a:rPr lang="fr-FR" sz="3800" b="1" dirty="0" err="1">
                <a:solidFill>
                  <a:schemeClr val="tx1"/>
                </a:solidFill>
              </a:rPr>
              <a:t>oeuvres</a:t>
            </a:r>
            <a:r>
              <a:rPr lang="fr-FR" sz="3800" b="1" dirty="0">
                <a:solidFill>
                  <a:schemeClr val="tx1"/>
                </a:solidFill>
              </a:rPr>
              <a:t> artistiques et de documents d’époques </a:t>
            </a:r>
            <a:r>
              <a:rPr lang="fr-FR" sz="3800" b="1" dirty="0" smtClean="0">
                <a:solidFill>
                  <a:schemeClr val="tx1"/>
                </a:solidFill>
              </a:rPr>
              <a:t>variées</a:t>
            </a:r>
          </a:p>
          <a:p>
            <a:endParaRPr lang="fr-FR" sz="3800" b="1" dirty="0">
              <a:solidFill>
                <a:schemeClr val="tx1"/>
              </a:solidFill>
            </a:endParaRPr>
          </a:p>
        </p:txBody>
      </p:sp>
    </p:spTree>
    <p:extLst>
      <p:ext uri="{BB962C8B-B14F-4D97-AF65-F5344CB8AC3E}">
        <p14:creationId xmlns:p14="http://schemas.microsoft.com/office/powerpoint/2010/main" val="367652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fontScale="77500" lnSpcReduction="20000"/>
          </a:bodyPr>
          <a:lstStyle/>
          <a:p>
            <a:endParaRPr lang="fr-FR" dirty="0"/>
          </a:p>
          <a:p>
            <a:pPr algn="ctr"/>
            <a:r>
              <a:rPr lang="fr-FR" sz="3300" dirty="0" smtClean="0">
                <a:solidFill>
                  <a:srgbClr val="C00000"/>
                </a:solidFill>
              </a:rPr>
              <a:t>Des </a:t>
            </a:r>
            <a:r>
              <a:rPr lang="fr-FR" sz="3300" dirty="0">
                <a:solidFill>
                  <a:srgbClr val="C00000"/>
                </a:solidFill>
              </a:rPr>
              <a:t>séquences toujours à construire avec comme objectif principal la connaissance et la maîtrise de la langue française</a:t>
            </a:r>
            <a:r>
              <a:rPr lang="fr-FR" sz="3300" dirty="0" smtClean="0">
                <a:solidFill>
                  <a:srgbClr val="C00000"/>
                </a:solidFill>
              </a:rPr>
              <a:t>.</a:t>
            </a:r>
          </a:p>
          <a:p>
            <a:pPr algn="ctr"/>
            <a:endParaRPr lang="fr-FR" sz="3300" dirty="0" smtClean="0">
              <a:solidFill>
                <a:schemeClr val="tx1"/>
              </a:solidFill>
            </a:endParaRPr>
          </a:p>
          <a:p>
            <a:pPr algn="ctr"/>
            <a:r>
              <a:rPr lang="fr-FR" sz="3100" dirty="0" smtClean="0">
                <a:solidFill>
                  <a:schemeClr val="tx1"/>
                </a:solidFill>
              </a:rPr>
              <a:t>Six </a:t>
            </a:r>
            <a:r>
              <a:rPr lang="fr-FR" sz="3100" dirty="0">
                <a:solidFill>
                  <a:schemeClr val="tx1"/>
                </a:solidFill>
              </a:rPr>
              <a:t>entrées vous sont proposées pour travailler la langue française </a:t>
            </a:r>
            <a:r>
              <a:rPr lang="fr-FR" sz="3100" dirty="0" smtClean="0">
                <a:solidFill>
                  <a:schemeClr val="tx1"/>
                </a:solidFill>
              </a:rPr>
              <a:t>:</a:t>
            </a:r>
          </a:p>
          <a:p>
            <a:pPr algn="ctr"/>
            <a:endParaRPr lang="fr-FR" sz="3100" dirty="0" smtClean="0">
              <a:solidFill>
                <a:schemeClr val="tx1"/>
              </a:solidFill>
            </a:endParaRPr>
          </a:p>
          <a:p>
            <a:r>
              <a:rPr lang="fr-FR" sz="2600" dirty="0" smtClean="0">
                <a:solidFill>
                  <a:schemeClr val="tx1"/>
                </a:solidFill>
              </a:rPr>
              <a:t>1. Connaître et mémoriser les catégories grammaticales</a:t>
            </a:r>
          </a:p>
          <a:p>
            <a:r>
              <a:rPr lang="fr-FR" sz="2600" dirty="0" smtClean="0">
                <a:solidFill>
                  <a:schemeClr val="tx1"/>
                </a:solidFill>
              </a:rPr>
              <a:t>2</a:t>
            </a:r>
            <a:r>
              <a:rPr lang="fr-FR" sz="2600" dirty="0">
                <a:solidFill>
                  <a:schemeClr val="tx1"/>
                </a:solidFill>
              </a:rPr>
              <a:t>. Connaître et mémoriser le fonctionnement de la phrase (pour s’approprier la syntaxe de l’écrit ou de l’oral soutenu</a:t>
            </a:r>
            <a:r>
              <a:rPr lang="fr-FR" sz="2600" dirty="0" smtClean="0">
                <a:solidFill>
                  <a:schemeClr val="tx1"/>
                </a:solidFill>
              </a:rPr>
              <a:t>) </a:t>
            </a:r>
          </a:p>
          <a:p>
            <a:r>
              <a:rPr lang="fr-FR" sz="2600" dirty="0" smtClean="0">
                <a:solidFill>
                  <a:schemeClr val="tx1"/>
                </a:solidFill>
              </a:rPr>
              <a:t>3</a:t>
            </a:r>
            <a:r>
              <a:rPr lang="fr-FR" sz="2600" dirty="0">
                <a:solidFill>
                  <a:schemeClr val="tx1"/>
                </a:solidFill>
              </a:rPr>
              <a:t>. Maîtriser le verbe : constructions et sens du verbe ; morphologie verbale (distinction entre radical, marque de temps et marque de la personne) ; valeurs des </a:t>
            </a:r>
            <a:r>
              <a:rPr lang="fr-FR" sz="2600" dirty="0" smtClean="0">
                <a:solidFill>
                  <a:schemeClr val="tx1"/>
                </a:solidFill>
              </a:rPr>
              <a:t>temps…</a:t>
            </a:r>
          </a:p>
          <a:p>
            <a:r>
              <a:rPr lang="fr-FR" sz="2600" dirty="0" smtClean="0">
                <a:solidFill>
                  <a:schemeClr val="tx1"/>
                </a:solidFill>
              </a:rPr>
              <a:t>4</a:t>
            </a:r>
            <a:r>
              <a:rPr lang="fr-FR" sz="2600" dirty="0">
                <a:solidFill>
                  <a:schemeClr val="tx1"/>
                </a:solidFill>
              </a:rPr>
              <a:t>. Comprendre et écrire des textes </a:t>
            </a:r>
          </a:p>
          <a:p>
            <a:r>
              <a:rPr lang="fr-FR" sz="2600" dirty="0" smtClean="0">
                <a:solidFill>
                  <a:schemeClr val="tx1"/>
                </a:solidFill>
              </a:rPr>
              <a:t>5</a:t>
            </a:r>
            <a:r>
              <a:rPr lang="fr-FR" sz="2600" dirty="0">
                <a:solidFill>
                  <a:schemeClr val="tx1"/>
                </a:solidFill>
              </a:rPr>
              <a:t>. Enrichir le </a:t>
            </a:r>
            <a:r>
              <a:rPr lang="fr-FR" sz="2600" dirty="0" smtClean="0">
                <a:solidFill>
                  <a:schemeClr val="tx1"/>
                </a:solidFill>
              </a:rPr>
              <a:t>lexique</a:t>
            </a:r>
            <a:endParaRPr lang="fr-FR" sz="2600" dirty="0">
              <a:solidFill>
                <a:schemeClr val="tx1"/>
              </a:solidFill>
            </a:endParaRPr>
          </a:p>
          <a:p>
            <a:r>
              <a:rPr lang="fr-FR" sz="2600" dirty="0">
                <a:solidFill>
                  <a:schemeClr val="tx1"/>
                </a:solidFill>
              </a:rPr>
              <a:t>6. Améliorer </a:t>
            </a:r>
            <a:r>
              <a:rPr lang="fr-FR" sz="2600" dirty="0" smtClean="0">
                <a:solidFill>
                  <a:schemeClr val="tx1"/>
                </a:solidFill>
              </a:rPr>
              <a:t>l’orthographe</a:t>
            </a:r>
          </a:p>
          <a:p>
            <a:pPr algn="ctr"/>
            <a:endParaRPr lang="fr-FR" sz="2600" dirty="0">
              <a:solidFill>
                <a:schemeClr val="tx1"/>
              </a:solidFill>
            </a:endParaRPr>
          </a:p>
        </p:txBody>
      </p:sp>
    </p:spTree>
    <p:extLst>
      <p:ext uri="{BB962C8B-B14F-4D97-AF65-F5344CB8AC3E}">
        <p14:creationId xmlns:p14="http://schemas.microsoft.com/office/powerpoint/2010/main" val="2670511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20000"/>
          </a:bodyPr>
          <a:lstStyle/>
          <a:p>
            <a:endParaRPr lang="fr-FR" b="1" u="sng" dirty="0">
              <a:solidFill>
                <a:srgbClr val="C00000"/>
              </a:solidFill>
            </a:endParaRPr>
          </a:p>
          <a:p>
            <a:pPr marL="514350" indent="-514350">
              <a:buAutoNum type="arabicPeriod" startAt="2"/>
            </a:pPr>
            <a:r>
              <a:rPr lang="fr-FR" sz="2800" b="1" u="sng" dirty="0" smtClean="0">
                <a:solidFill>
                  <a:srgbClr val="FF0000"/>
                </a:solidFill>
              </a:rPr>
              <a:t>S’informer</a:t>
            </a:r>
            <a:r>
              <a:rPr lang="fr-FR" sz="2800" b="1" u="sng" dirty="0">
                <a:solidFill>
                  <a:srgbClr val="FF0000"/>
                </a:solidFill>
              </a:rPr>
              <a:t>, informer : les circuits de </a:t>
            </a:r>
            <a:r>
              <a:rPr lang="fr-FR" sz="2800" b="1" u="sng" dirty="0" smtClean="0">
                <a:solidFill>
                  <a:srgbClr val="FF0000"/>
                </a:solidFill>
              </a:rPr>
              <a:t>l’information</a:t>
            </a:r>
          </a:p>
          <a:p>
            <a:endParaRPr lang="fr-FR" b="1" dirty="0" smtClean="0">
              <a:solidFill>
                <a:schemeClr val="tx1"/>
              </a:solidFill>
            </a:endParaRPr>
          </a:p>
          <a:p>
            <a:pPr algn="ctr"/>
            <a:r>
              <a:rPr lang="fr-FR" b="1" u="sng" dirty="0" smtClean="0">
                <a:solidFill>
                  <a:schemeClr val="tx1"/>
                </a:solidFill>
              </a:rPr>
              <a:t>L’objet </a:t>
            </a:r>
            <a:r>
              <a:rPr lang="fr-FR" b="1" u="sng" dirty="0">
                <a:solidFill>
                  <a:schemeClr val="tx1"/>
                </a:solidFill>
              </a:rPr>
              <a:t>d’étude vise à présenter et analyser la complexité du paysage médiatique</a:t>
            </a:r>
            <a:r>
              <a:rPr lang="fr-FR" b="1" dirty="0">
                <a:solidFill>
                  <a:schemeClr val="tx1"/>
                </a:solidFill>
              </a:rPr>
              <a:t>.</a:t>
            </a:r>
          </a:p>
          <a:p>
            <a:r>
              <a:rPr lang="fr-FR" b="1" dirty="0" smtClean="0">
                <a:solidFill>
                  <a:schemeClr val="tx1"/>
                </a:solidFill>
              </a:rPr>
              <a:t>Finalités </a:t>
            </a:r>
            <a:r>
              <a:rPr lang="fr-FR" b="1" dirty="0">
                <a:solidFill>
                  <a:schemeClr val="tx1"/>
                </a:solidFill>
              </a:rPr>
              <a:t>et enjeux </a:t>
            </a:r>
            <a:r>
              <a:rPr lang="fr-FR" b="1" dirty="0" smtClean="0">
                <a:solidFill>
                  <a:schemeClr val="tx1"/>
                </a:solidFill>
              </a:rPr>
              <a:t>:</a:t>
            </a:r>
            <a:endParaRPr lang="fr-FR" b="1" dirty="0">
              <a:solidFill>
                <a:schemeClr val="tx1"/>
              </a:solidFill>
            </a:endParaRPr>
          </a:p>
          <a:p>
            <a:r>
              <a:rPr lang="fr-FR" dirty="0" smtClean="0">
                <a:solidFill>
                  <a:schemeClr val="tx1"/>
                </a:solidFill>
              </a:rPr>
              <a:t>- Se </a:t>
            </a:r>
            <a:r>
              <a:rPr lang="fr-FR" dirty="0">
                <a:solidFill>
                  <a:schemeClr val="tx1"/>
                </a:solidFill>
              </a:rPr>
              <a:t>repérer dans un flux de données et en extraire une information.</a:t>
            </a:r>
          </a:p>
          <a:p>
            <a:r>
              <a:rPr lang="fr-FR" dirty="0" smtClean="0">
                <a:solidFill>
                  <a:schemeClr val="tx1"/>
                </a:solidFill>
              </a:rPr>
              <a:t>- </a:t>
            </a:r>
            <a:r>
              <a:rPr lang="fr-FR" dirty="0">
                <a:solidFill>
                  <a:schemeClr val="tx1"/>
                </a:solidFill>
              </a:rPr>
              <a:t>Apprendre à questionner : vérifier les sources, croiser les points de vue, appréhender le processus de construction de l’information.</a:t>
            </a:r>
          </a:p>
          <a:p>
            <a:r>
              <a:rPr lang="fr-FR" dirty="0" smtClean="0">
                <a:solidFill>
                  <a:schemeClr val="tx1"/>
                </a:solidFill>
              </a:rPr>
              <a:t>- Produire </a:t>
            </a:r>
            <a:r>
              <a:rPr lang="fr-FR" dirty="0">
                <a:solidFill>
                  <a:schemeClr val="tx1"/>
                </a:solidFill>
              </a:rPr>
              <a:t>et diffuser de l’information de manière responsable</a:t>
            </a:r>
            <a:r>
              <a:rPr lang="fr-FR" dirty="0" smtClean="0">
                <a:solidFill>
                  <a:schemeClr val="tx1"/>
                </a:solidFill>
              </a:rPr>
              <a:t>.</a:t>
            </a:r>
          </a:p>
          <a:p>
            <a:r>
              <a:rPr lang="fr-FR" b="1" dirty="0">
                <a:solidFill>
                  <a:schemeClr val="tx1"/>
                </a:solidFill>
              </a:rPr>
              <a:t>Notions-clés </a:t>
            </a:r>
            <a:r>
              <a:rPr lang="fr-FR" b="1" dirty="0" smtClean="0">
                <a:solidFill>
                  <a:schemeClr val="tx1"/>
                </a:solidFill>
              </a:rPr>
              <a:t>:</a:t>
            </a:r>
          </a:p>
          <a:p>
            <a:r>
              <a:rPr lang="fr-FR" dirty="0" smtClean="0">
                <a:solidFill>
                  <a:schemeClr val="tx1"/>
                </a:solidFill>
              </a:rPr>
              <a:t>- Le monde de l’information : médias ; communication/information/médiatisation ; pluralité des sources ; circulation ; diffusion ; veille informationnelle…</a:t>
            </a:r>
          </a:p>
          <a:p>
            <a:r>
              <a:rPr lang="fr-FR" dirty="0" smtClean="0">
                <a:solidFill>
                  <a:schemeClr val="tx1"/>
                </a:solidFill>
              </a:rPr>
              <a:t>- Analyse </a:t>
            </a:r>
            <a:r>
              <a:rPr lang="fr-FR" dirty="0">
                <a:solidFill>
                  <a:schemeClr val="tx1"/>
                </a:solidFill>
              </a:rPr>
              <a:t>de l’information : validité des sources ; fait/opinion ; citation ; mise en récit ; rumeur ; </a:t>
            </a:r>
            <a:r>
              <a:rPr lang="fr-FR" dirty="0" err="1">
                <a:solidFill>
                  <a:schemeClr val="tx1"/>
                </a:solidFill>
              </a:rPr>
              <a:t>infox</a:t>
            </a:r>
            <a:r>
              <a:rPr lang="fr-FR" dirty="0">
                <a:solidFill>
                  <a:schemeClr val="tx1"/>
                </a:solidFill>
              </a:rPr>
              <a:t> ; format ; </a:t>
            </a:r>
            <a:r>
              <a:rPr lang="fr-FR" dirty="0" smtClean="0">
                <a:solidFill>
                  <a:schemeClr val="tx1"/>
                </a:solidFill>
              </a:rPr>
              <a:t>texte/image/son…</a:t>
            </a:r>
          </a:p>
          <a:p>
            <a:r>
              <a:rPr lang="fr-FR" dirty="0" smtClean="0">
                <a:solidFill>
                  <a:schemeClr val="tx1"/>
                </a:solidFill>
              </a:rPr>
              <a:t>- Éthique de l’information : objectivité/subjectivité ; liberté d’expression/ censure/propagande ; partage de l’information, déontologie, responsabilité ; charte du journalisme.</a:t>
            </a:r>
          </a:p>
          <a:p>
            <a:endParaRPr lang="fr-FR" dirty="0" smtClean="0">
              <a:solidFill>
                <a:schemeClr val="tx1"/>
              </a:solidFill>
            </a:endParaRPr>
          </a:p>
        </p:txBody>
      </p:sp>
    </p:spTree>
    <p:extLst>
      <p:ext uri="{BB962C8B-B14F-4D97-AF65-F5344CB8AC3E}">
        <p14:creationId xmlns:p14="http://schemas.microsoft.com/office/powerpoint/2010/main" val="4230407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70000" lnSpcReduction="20000"/>
          </a:bodyPr>
          <a:lstStyle/>
          <a:p>
            <a:r>
              <a:rPr lang="fr-FR" sz="3400" b="1" dirty="0" smtClean="0">
                <a:solidFill>
                  <a:srgbClr val="FF0000"/>
                </a:solidFill>
              </a:rPr>
              <a:t>2</a:t>
            </a:r>
            <a:r>
              <a:rPr lang="fr-FR" sz="3400" b="1" dirty="0">
                <a:solidFill>
                  <a:srgbClr val="FF0000"/>
                </a:solidFill>
              </a:rPr>
              <a:t>.  S’informer, informer : les circuits de </a:t>
            </a:r>
            <a:r>
              <a:rPr lang="fr-FR" sz="3400" b="1" dirty="0" smtClean="0">
                <a:solidFill>
                  <a:srgbClr val="FF0000"/>
                </a:solidFill>
              </a:rPr>
              <a:t>l’information</a:t>
            </a:r>
            <a:endParaRPr lang="fr-FR" sz="2200" b="1" dirty="0" smtClean="0">
              <a:solidFill>
                <a:srgbClr val="FF0000"/>
              </a:solidFill>
            </a:endParaRPr>
          </a:p>
          <a:p>
            <a:r>
              <a:rPr lang="fr-FR" sz="2300" b="1" dirty="0" smtClean="0">
                <a:solidFill>
                  <a:schemeClr val="tx1"/>
                </a:solidFill>
              </a:rPr>
              <a:t>Mise </a:t>
            </a:r>
            <a:r>
              <a:rPr lang="fr-FR" sz="2300" b="1" dirty="0">
                <a:solidFill>
                  <a:schemeClr val="tx1"/>
                </a:solidFill>
              </a:rPr>
              <a:t>en </a:t>
            </a:r>
            <a:r>
              <a:rPr lang="fr-FR" sz="2300" b="1" dirty="0" smtClean="0">
                <a:solidFill>
                  <a:schemeClr val="tx1"/>
                </a:solidFill>
              </a:rPr>
              <a:t>œuvre :</a:t>
            </a:r>
          </a:p>
          <a:p>
            <a:endParaRPr lang="fr-FR" sz="2200" b="1" dirty="0">
              <a:solidFill>
                <a:schemeClr val="tx1"/>
              </a:solidFill>
            </a:endParaRPr>
          </a:p>
          <a:p>
            <a:r>
              <a:rPr lang="fr-FR" sz="2300" b="1" dirty="0">
                <a:solidFill>
                  <a:schemeClr val="tx1"/>
                </a:solidFill>
              </a:rPr>
              <a:t>La variété des supports permet de mettre en place des activités de lecture et de confrontation</a:t>
            </a:r>
            <a:r>
              <a:rPr lang="fr-FR" sz="2300" b="1" dirty="0">
                <a:solidFill>
                  <a:srgbClr val="FF0000"/>
                </a:solidFill>
              </a:rPr>
              <a:t>, de décodage de l’information </a:t>
            </a:r>
            <a:r>
              <a:rPr lang="fr-FR" sz="2300" b="1" dirty="0">
                <a:solidFill>
                  <a:schemeClr val="tx1"/>
                </a:solidFill>
              </a:rPr>
              <a:t>comme d’analyse de toutes les formes de la communication journalistique.</a:t>
            </a:r>
          </a:p>
          <a:p>
            <a:r>
              <a:rPr lang="fr-FR" sz="2300" b="1" dirty="0">
                <a:solidFill>
                  <a:srgbClr val="FF0000"/>
                </a:solidFill>
              </a:rPr>
              <a:t>Les travaux oraux et écrits des élèves sont</a:t>
            </a:r>
            <a:r>
              <a:rPr lang="fr-FR" sz="2300" b="1" dirty="0">
                <a:solidFill>
                  <a:schemeClr val="tx1"/>
                </a:solidFill>
              </a:rPr>
              <a:t>, au fil de leurs reprises et améliorations, </a:t>
            </a:r>
            <a:r>
              <a:rPr lang="fr-FR" sz="2300" b="1" dirty="0">
                <a:solidFill>
                  <a:srgbClr val="FF0000"/>
                </a:solidFill>
              </a:rPr>
              <a:t>l’occasion d’une prise de </a:t>
            </a:r>
            <a:r>
              <a:rPr lang="fr-FR" sz="2300" b="1" dirty="0" smtClean="0">
                <a:solidFill>
                  <a:srgbClr val="FF0000"/>
                </a:solidFill>
              </a:rPr>
              <a:t>conscience.</a:t>
            </a:r>
          </a:p>
          <a:p>
            <a:endParaRPr lang="fr-FR" b="1" dirty="0" smtClean="0">
              <a:solidFill>
                <a:srgbClr val="C00000"/>
              </a:solidFill>
            </a:endParaRPr>
          </a:p>
          <a:p>
            <a:endParaRPr lang="fr-FR" b="1" dirty="0" smtClean="0">
              <a:solidFill>
                <a:srgbClr val="C00000"/>
              </a:solidFill>
            </a:endParaRPr>
          </a:p>
          <a:p>
            <a:r>
              <a:rPr lang="fr-FR" sz="2600" b="1" dirty="0" smtClean="0">
                <a:solidFill>
                  <a:srgbClr val="FF0000"/>
                </a:solidFill>
              </a:rPr>
              <a:t>Quelques propositions de supports pertinents :</a:t>
            </a:r>
            <a:endParaRPr lang="fr-FR" sz="2600" b="1" dirty="0">
              <a:solidFill>
                <a:srgbClr val="FF0000"/>
              </a:solidFill>
            </a:endParaRPr>
          </a:p>
          <a:p>
            <a:pPr marL="342900" indent="-342900">
              <a:buFontTx/>
              <a:buChar char="-"/>
            </a:pPr>
            <a:r>
              <a:rPr lang="fr-FR" sz="2600" b="1" dirty="0" smtClean="0">
                <a:solidFill>
                  <a:srgbClr val="002060"/>
                </a:solidFill>
              </a:rPr>
              <a:t>Info ou intox (France 24)</a:t>
            </a:r>
          </a:p>
          <a:p>
            <a:pPr marL="342900" indent="-342900">
              <a:buFontTx/>
              <a:buChar char="-"/>
            </a:pPr>
            <a:r>
              <a:rPr lang="pt-BR" sz="2600" b="1" dirty="0">
                <a:solidFill>
                  <a:srgbClr val="002060"/>
                </a:solidFill>
              </a:rPr>
              <a:t>Desintox 28 minutes ARTE </a:t>
            </a:r>
          </a:p>
          <a:p>
            <a:pPr marL="342900" indent="-342900">
              <a:buFontTx/>
              <a:buChar char="-"/>
            </a:pPr>
            <a:r>
              <a:rPr lang="fr-FR" sz="2600" b="1" dirty="0" smtClean="0">
                <a:solidFill>
                  <a:srgbClr val="002060"/>
                </a:solidFill>
              </a:rPr>
              <a:t>«</a:t>
            </a:r>
            <a:r>
              <a:rPr lang="fr-FR" sz="2600" b="1" dirty="0">
                <a:solidFill>
                  <a:srgbClr val="002060"/>
                </a:solidFill>
              </a:rPr>
              <a:t> L’info du vrai </a:t>
            </a:r>
            <a:r>
              <a:rPr lang="fr-FR" sz="2600" b="1" dirty="0" smtClean="0">
                <a:solidFill>
                  <a:srgbClr val="002060"/>
                </a:solidFill>
              </a:rPr>
              <a:t>» présentée par Yves Calvi. Faire réfléchir les élèves sur le choix, la signification du titre.</a:t>
            </a:r>
          </a:p>
          <a:p>
            <a:endParaRPr lang="fr-FR" sz="2600" b="1" dirty="0">
              <a:solidFill>
                <a:srgbClr val="002060"/>
              </a:solidFill>
            </a:endParaRPr>
          </a:p>
          <a:p>
            <a:r>
              <a:rPr lang="fr-FR" sz="2600" b="1" dirty="0" smtClean="0">
                <a:solidFill>
                  <a:srgbClr val="FF0000"/>
                </a:solidFill>
              </a:rPr>
              <a:t>Idées d’activités à mettre en œuvre au terme de l’étude  </a:t>
            </a:r>
            <a:r>
              <a:rPr lang="fr-FR" sz="2600" b="1" dirty="0" smtClean="0">
                <a:solidFill>
                  <a:srgbClr val="C00000"/>
                </a:solidFill>
              </a:rPr>
              <a:t>:</a:t>
            </a:r>
          </a:p>
          <a:p>
            <a:pPr marL="342900" indent="-342900">
              <a:buFontTx/>
              <a:buChar char="-"/>
            </a:pPr>
            <a:r>
              <a:rPr lang="fr-FR" sz="2600" b="1" dirty="0" smtClean="0">
                <a:solidFill>
                  <a:srgbClr val="002060"/>
                </a:solidFill>
              </a:rPr>
              <a:t>Les élèves élaborent à l’écrit des </a:t>
            </a:r>
            <a:r>
              <a:rPr lang="fr-FR" sz="2600" b="1" dirty="0" err="1" smtClean="0">
                <a:solidFill>
                  <a:srgbClr val="002060"/>
                </a:solidFill>
              </a:rPr>
              <a:t>fake</a:t>
            </a:r>
            <a:r>
              <a:rPr lang="fr-FR" sz="2600" b="1" dirty="0" smtClean="0">
                <a:solidFill>
                  <a:srgbClr val="002060"/>
                </a:solidFill>
              </a:rPr>
              <a:t> news, puis font la lecture d’une </a:t>
            </a:r>
            <a:r>
              <a:rPr lang="fr-FR" sz="2600" b="1" smtClean="0">
                <a:solidFill>
                  <a:srgbClr val="002060"/>
                </a:solidFill>
              </a:rPr>
              <a:t>infox </a:t>
            </a:r>
            <a:r>
              <a:rPr lang="fr-FR" sz="2600" b="1" dirty="0" smtClean="0">
                <a:solidFill>
                  <a:srgbClr val="002060"/>
                </a:solidFill>
              </a:rPr>
              <a:t>de leur choix après l’avoir mêlée à de vraies infos. Aux camarades de deviner laquelle est fausse.</a:t>
            </a:r>
          </a:p>
          <a:p>
            <a:pPr marL="342900" indent="-342900">
              <a:buFontTx/>
              <a:buChar char="-"/>
            </a:pPr>
            <a:r>
              <a:rPr lang="fr-FR" sz="2600" b="1" dirty="0" smtClean="0">
                <a:solidFill>
                  <a:srgbClr val="002060"/>
                </a:solidFill>
              </a:rPr>
              <a:t> Les élèves élaborent un jeu de cartes : info ou intox</a:t>
            </a:r>
          </a:p>
        </p:txBody>
      </p:sp>
    </p:spTree>
    <p:extLst>
      <p:ext uri="{BB962C8B-B14F-4D97-AF65-F5344CB8AC3E}">
        <p14:creationId xmlns:p14="http://schemas.microsoft.com/office/powerpoint/2010/main" val="3090052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pPr algn="ctr"/>
            <a:r>
              <a:rPr lang="fr-FR" sz="2600" b="1" dirty="0">
                <a:solidFill>
                  <a:srgbClr val="FF0000"/>
                </a:solidFill>
              </a:rPr>
              <a:t>Progression et interdisciplinarité :</a:t>
            </a:r>
          </a:p>
          <a:p>
            <a:endParaRPr lang="fr-FR" sz="2600" b="1" dirty="0" smtClean="0">
              <a:solidFill>
                <a:srgbClr val="002060"/>
              </a:solidFill>
            </a:endParaRPr>
          </a:p>
          <a:p>
            <a:r>
              <a:rPr lang="fr-FR" sz="2600" b="1" dirty="0" smtClean="0">
                <a:solidFill>
                  <a:srgbClr val="002060"/>
                </a:solidFill>
              </a:rPr>
              <a:t>L’objet </a:t>
            </a:r>
            <a:r>
              <a:rPr lang="fr-FR" sz="2600" b="1" dirty="0">
                <a:solidFill>
                  <a:srgbClr val="002060"/>
                </a:solidFill>
              </a:rPr>
              <a:t>d’étude s’articule avec l’éducation aux médias et à l’information, question transversale du programme d’enseignement moral et civique. Il peut s’appuyer, pour traiter de la naissance de la presse et de la circulation des idées, sur les apports du programme d’histoire (« L’Amérique et l’Europe en révolution (des années 1760 à 1804) ») et de géographie (« Des réseaux de production et d’échanges mondialisés » ; « Une circulation croissante et diverse des personnes à l’échelle mondiale </a:t>
            </a:r>
            <a:r>
              <a:rPr lang="fr-FR" sz="2600" b="1" dirty="0" smtClean="0">
                <a:solidFill>
                  <a:srgbClr val="002060"/>
                </a:solidFill>
              </a:rPr>
              <a:t>»)</a:t>
            </a:r>
          </a:p>
          <a:p>
            <a:endParaRPr lang="fr-FR" sz="2600" b="1" dirty="0" smtClean="0">
              <a:solidFill>
                <a:srgbClr val="002060"/>
              </a:solidFill>
            </a:endParaRPr>
          </a:p>
        </p:txBody>
      </p:sp>
    </p:spTree>
    <p:extLst>
      <p:ext uri="{BB962C8B-B14F-4D97-AF65-F5344CB8AC3E}">
        <p14:creationId xmlns:p14="http://schemas.microsoft.com/office/powerpoint/2010/main" val="287036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85000" lnSpcReduction="20000"/>
          </a:bodyPr>
          <a:lstStyle/>
          <a:p>
            <a:pPr algn="ctr"/>
            <a:r>
              <a:rPr lang="fr-FR" sz="2800" b="1" u="sng" dirty="0" smtClean="0">
                <a:solidFill>
                  <a:srgbClr val="FF0000"/>
                </a:solidFill>
              </a:rPr>
              <a:t>3.Dire </a:t>
            </a:r>
            <a:r>
              <a:rPr lang="fr-FR" sz="2800" b="1" u="sng" dirty="0">
                <a:solidFill>
                  <a:srgbClr val="FF0000"/>
                </a:solidFill>
              </a:rPr>
              <a:t>et se faire entendre : la parole, le théâtre, </a:t>
            </a:r>
            <a:r>
              <a:rPr lang="fr-FR" sz="2800" b="1" u="sng" dirty="0" smtClean="0">
                <a:solidFill>
                  <a:srgbClr val="FF0000"/>
                </a:solidFill>
              </a:rPr>
              <a:t>l’éloquence</a:t>
            </a:r>
          </a:p>
          <a:p>
            <a:pPr algn="ctr"/>
            <a:endParaRPr lang="fr-FR" sz="2400" b="1" dirty="0" smtClean="0">
              <a:solidFill>
                <a:schemeClr val="tx1"/>
              </a:solidFill>
            </a:endParaRPr>
          </a:p>
          <a:p>
            <a:r>
              <a:rPr lang="fr-FR" sz="2400" b="1" dirty="0" smtClean="0">
                <a:solidFill>
                  <a:schemeClr val="tx1"/>
                </a:solidFill>
              </a:rPr>
              <a:t>Aux </a:t>
            </a:r>
            <a:r>
              <a:rPr lang="fr-FR" sz="2400" b="1" dirty="0">
                <a:solidFill>
                  <a:schemeClr val="tx1"/>
                </a:solidFill>
              </a:rPr>
              <a:t>« jeux » de la parole correspondent des « enjeux » rhétoriques qui sont étudiés quels que soient les auteurs, les époques, les styles et les genres littéraires et oratoires.</a:t>
            </a:r>
          </a:p>
          <a:p>
            <a:endParaRPr lang="fr-FR" sz="2400" b="1" u="sng" dirty="0">
              <a:solidFill>
                <a:srgbClr val="FF0000"/>
              </a:solidFill>
            </a:endParaRPr>
          </a:p>
          <a:p>
            <a:r>
              <a:rPr lang="fr-FR" b="1" u="sng" dirty="0" smtClean="0">
                <a:solidFill>
                  <a:schemeClr val="tx1"/>
                </a:solidFill>
              </a:rPr>
              <a:t>Finalités </a:t>
            </a:r>
            <a:r>
              <a:rPr lang="fr-FR" b="1" u="sng" dirty="0">
                <a:solidFill>
                  <a:schemeClr val="tx1"/>
                </a:solidFill>
              </a:rPr>
              <a:t>et enjeux :</a:t>
            </a:r>
          </a:p>
          <a:p>
            <a:r>
              <a:rPr lang="fr-FR" b="1" dirty="0" smtClean="0">
                <a:solidFill>
                  <a:schemeClr val="tx1"/>
                </a:solidFill>
              </a:rPr>
              <a:t>- Apprécier </a:t>
            </a:r>
            <a:r>
              <a:rPr lang="fr-FR" b="1" dirty="0">
                <a:solidFill>
                  <a:schemeClr val="tx1"/>
                </a:solidFill>
              </a:rPr>
              <a:t>la dimension esthétique et créative de la parole.</a:t>
            </a:r>
          </a:p>
          <a:p>
            <a:r>
              <a:rPr lang="fr-FR" b="1" dirty="0" smtClean="0">
                <a:solidFill>
                  <a:schemeClr val="tx1"/>
                </a:solidFill>
              </a:rPr>
              <a:t>- Découvrir </a:t>
            </a:r>
            <a:r>
              <a:rPr lang="fr-FR" b="1" dirty="0">
                <a:solidFill>
                  <a:schemeClr val="tx1"/>
                </a:solidFill>
              </a:rPr>
              <a:t>et pratiquer la prise de parole en public.</a:t>
            </a:r>
          </a:p>
          <a:p>
            <a:r>
              <a:rPr lang="fr-FR" b="1" dirty="0" smtClean="0">
                <a:solidFill>
                  <a:schemeClr val="tx1"/>
                </a:solidFill>
              </a:rPr>
              <a:t>- Comprendre </a:t>
            </a:r>
            <a:r>
              <a:rPr lang="fr-FR" b="1" dirty="0">
                <a:solidFill>
                  <a:schemeClr val="tx1"/>
                </a:solidFill>
              </a:rPr>
              <a:t>et maîtriser les genres qui participent à la fois de l’oral et de l’écrit</a:t>
            </a:r>
            <a:r>
              <a:rPr lang="fr-FR" b="1" dirty="0" smtClean="0">
                <a:solidFill>
                  <a:schemeClr val="tx1"/>
                </a:solidFill>
              </a:rPr>
              <a:t>.</a:t>
            </a:r>
          </a:p>
          <a:p>
            <a:r>
              <a:rPr lang="fr-FR" b="1" dirty="0">
                <a:solidFill>
                  <a:srgbClr val="002060"/>
                </a:solidFill>
              </a:rPr>
              <a:t>Les élèves apprennent à travers différents genres à repérer les procédés de l’éloquence, à les analyser et à les mettre en </a:t>
            </a:r>
            <a:r>
              <a:rPr lang="fr-FR" b="1" dirty="0" smtClean="0">
                <a:solidFill>
                  <a:srgbClr val="002060"/>
                </a:solidFill>
              </a:rPr>
              <a:t>pratique […]Lecture et écriture s’articulent </a:t>
            </a:r>
            <a:r>
              <a:rPr lang="fr-FR" b="1" u="sng" dirty="0" smtClean="0">
                <a:solidFill>
                  <a:srgbClr val="002060"/>
                </a:solidFill>
              </a:rPr>
              <a:t>autour de l’oral.</a:t>
            </a:r>
          </a:p>
          <a:p>
            <a:endParaRPr lang="fr-FR" b="1" u="sng" dirty="0">
              <a:solidFill>
                <a:srgbClr val="002060"/>
              </a:solidFill>
            </a:endParaRPr>
          </a:p>
          <a:p>
            <a:r>
              <a:rPr lang="fr-FR" b="1" u="sng" dirty="0">
                <a:solidFill>
                  <a:schemeClr val="tx1"/>
                </a:solidFill>
              </a:rPr>
              <a:t>Notions-clés :</a:t>
            </a:r>
          </a:p>
          <a:p>
            <a:r>
              <a:rPr lang="fr-FR" b="1" dirty="0" smtClean="0">
                <a:solidFill>
                  <a:schemeClr val="tx1"/>
                </a:solidFill>
              </a:rPr>
              <a:t>- Jeux </a:t>
            </a:r>
            <a:r>
              <a:rPr lang="fr-FR" b="1" dirty="0">
                <a:solidFill>
                  <a:schemeClr val="tx1"/>
                </a:solidFill>
              </a:rPr>
              <a:t>: mise en voix, placement de la voix ; intonation, prosodie, rythme ; mise en scène, scénographie, spectacle, dramaturgie, diction, gestuelle ; rhétorique, art oratoire, éloquence…</a:t>
            </a:r>
          </a:p>
          <a:p>
            <a:r>
              <a:rPr lang="fr-FR" b="1" dirty="0" smtClean="0">
                <a:solidFill>
                  <a:schemeClr val="tx1"/>
                </a:solidFill>
              </a:rPr>
              <a:t>- Enjeux </a:t>
            </a:r>
            <a:r>
              <a:rPr lang="fr-FR" b="1" dirty="0">
                <a:solidFill>
                  <a:schemeClr val="tx1"/>
                </a:solidFill>
              </a:rPr>
              <a:t>: émouvoir/plaire/séduire ; instruire/divertir ; persuader/convaincre, accuser/défendre…</a:t>
            </a:r>
          </a:p>
        </p:txBody>
      </p:sp>
    </p:spTree>
    <p:extLst>
      <p:ext uri="{BB962C8B-B14F-4D97-AF65-F5344CB8AC3E}">
        <p14:creationId xmlns:p14="http://schemas.microsoft.com/office/powerpoint/2010/main" val="4029530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20000"/>
          </a:bodyPr>
          <a:lstStyle/>
          <a:p>
            <a:pPr algn="ctr"/>
            <a:r>
              <a:rPr lang="fr-FR" sz="3500" b="1" dirty="0" smtClean="0">
                <a:solidFill>
                  <a:srgbClr val="FF0000"/>
                </a:solidFill>
              </a:rPr>
              <a:t>DIRE </a:t>
            </a:r>
            <a:r>
              <a:rPr lang="fr-FR" sz="3500" b="1" dirty="0">
                <a:solidFill>
                  <a:srgbClr val="FF0000"/>
                </a:solidFill>
              </a:rPr>
              <a:t>ET SE FAIRE ENTENDRE </a:t>
            </a:r>
            <a:endParaRPr lang="fr-FR" sz="3500" b="1" dirty="0" smtClean="0">
              <a:solidFill>
                <a:srgbClr val="FF0000"/>
              </a:solidFill>
            </a:endParaRPr>
          </a:p>
          <a:p>
            <a:pPr algn="ctr"/>
            <a:r>
              <a:rPr lang="fr-FR" sz="2600" b="1" dirty="0" smtClean="0">
                <a:solidFill>
                  <a:schemeClr val="tx1"/>
                </a:solidFill>
              </a:rPr>
              <a:t>Le texte théâtral fait pour être lu et vu</a:t>
            </a:r>
          </a:p>
          <a:p>
            <a:endParaRPr lang="fr-FR" b="1" dirty="0">
              <a:solidFill>
                <a:schemeClr val="tx1"/>
              </a:solidFill>
            </a:endParaRPr>
          </a:p>
          <a:p>
            <a:r>
              <a:rPr lang="fr-FR" sz="2600" b="1" dirty="0" smtClean="0">
                <a:solidFill>
                  <a:schemeClr val="tx1"/>
                </a:solidFill>
              </a:rPr>
              <a:t>« donner à lire (y compris à voix haute) mais aussi à voir » </a:t>
            </a:r>
            <a:endParaRPr lang="fr-FR" sz="2600" b="1" dirty="0">
              <a:solidFill>
                <a:schemeClr val="tx1"/>
              </a:solidFill>
            </a:endParaRPr>
          </a:p>
          <a:p>
            <a:r>
              <a:rPr lang="fr-FR" sz="2600" b="1" dirty="0" smtClean="0">
                <a:solidFill>
                  <a:schemeClr val="tx1"/>
                </a:solidFill>
              </a:rPr>
              <a:t>« l’écoute </a:t>
            </a:r>
            <a:r>
              <a:rPr lang="fr-FR" sz="2600" b="1" dirty="0">
                <a:solidFill>
                  <a:schemeClr val="tx1"/>
                </a:solidFill>
              </a:rPr>
              <a:t>et la visualisation </a:t>
            </a:r>
            <a:r>
              <a:rPr lang="fr-FR" sz="2600" dirty="0">
                <a:solidFill>
                  <a:schemeClr val="tx1"/>
                </a:solidFill>
              </a:rPr>
              <a:t>de scènes de théâtre, de récitations poétiques, de discours ou d’allocutions. L’analyse et la comparaison de différentes représentations théâtrales d’une même scène, d’un même poème ou d’un même discours prononcés par différents acteurs, d’images (fixes ou animées) révèlent les gestes et la posture d’un orateur. </a:t>
            </a:r>
            <a:endParaRPr lang="fr-FR" sz="2600" dirty="0" smtClean="0">
              <a:solidFill>
                <a:schemeClr val="tx1"/>
              </a:solidFill>
            </a:endParaRPr>
          </a:p>
          <a:p>
            <a:r>
              <a:rPr lang="fr-FR" sz="2600" b="1" dirty="0" smtClean="0">
                <a:solidFill>
                  <a:schemeClr val="tx1"/>
                </a:solidFill>
              </a:rPr>
              <a:t>Les </a:t>
            </a:r>
            <a:r>
              <a:rPr lang="fr-FR" sz="2600" b="1" dirty="0">
                <a:solidFill>
                  <a:schemeClr val="tx1"/>
                </a:solidFill>
              </a:rPr>
              <a:t>élèves prennent ainsi conscience que </a:t>
            </a:r>
            <a:r>
              <a:rPr lang="fr-FR" sz="2600" b="1" u="sng" dirty="0">
                <a:solidFill>
                  <a:schemeClr val="tx1"/>
                </a:solidFill>
              </a:rPr>
              <a:t>l’effet sur le spectateur </a:t>
            </a:r>
            <a:r>
              <a:rPr lang="fr-FR" sz="2600" b="1" dirty="0">
                <a:solidFill>
                  <a:schemeClr val="tx1"/>
                </a:solidFill>
              </a:rPr>
              <a:t>ou l’auditeur dépend de choix dans la scénographie, la mise en scène, le geste et la voix. Ils explorent également </a:t>
            </a:r>
            <a:r>
              <a:rPr lang="fr-FR" sz="2600" b="1" u="sng" dirty="0">
                <a:solidFill>
                  <a:schemeClr val="tx1"/>
                </a:solidFill>
              </a:rPr>
              <a:t>les différentes stratégies d’écriture en fonction de ce qu’ils souhaitent eux-mêmes produire à l’oral</a:t>
            </a:r>
            <a:r>
              <a:rPr lang="fr-FR" sz="2600" b="1" u="sng" dirty="0" smtClean="0">
                <a:solidFill>
                  <a:schemeClr val="tx1"/>
                </a:solidFill>
              </a:rPr>
              <a:t>. »</a:t>
            </a:r>
            <a:endParaRPr lang="fr-FR" sz="2600" b="1" u="sng" dirty="0">
              <a:solidFill>
                <a:schemeClr val="tx1"/>
              </a:solidFill>
            </a:endParaRPr>
          </a:p>
          <a:p>
            <a:endParaRPr lang="fr-FR" sz="2600" b="1" dirty="0">
              <a:solidFill>
                <a:schemeClr val="tx1"/>
              </a:solidFill>
            </a:endParaRPr>
          </a:p>
        </p:txBody>
      </p:sp>
    </p:spTree>
    <p:extLst>
      <p:ext uri="{BB962C8B-B14F-4D97-AF65-F5344CB8AC3E}">
        <p14:creationId xmlns:p14="http://schemas.microsoft.com/office/powerpoint/2010/main" val="14419050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pPr algn="ctr"/>
            <a:r>
              <a:rPr lang="fr-FR" sz="2800" b="1" dirty="0">
                <a:solidFill>
                  <a:schemeClr val="tx1"/>
                </a:solidFill>
              </a:rPr>
              <a:t>Références : </a:t>
            </a:r>
            <a:r>
              <a:rPr lang="fr-FR" sz="2800" b="1" dirty="0" smtClean="0">
                <a:solidFill>
                  <a:srgbClr val="FF0000"/>
                </a:solidFill>
              </a:rPr>
              <a:t>TRAVAILLER SUR :</a:t>
            </a:r>
            <a:endParaRPr lang="fr-FR" b="1" dirty="0">
              <a:solidFill>
                <a:schemeClr val="tx1"/>
              </a:solidFill>
            </a:endParaRPr>
          </a:p>
          <a:p>
            <a:endParaRPr lang="fr-FR" b="1" dirty="0">
              <a:solidFill>
                <a:schemeClr val="tx1"/>
              </a:solidFill>
            </a:endParaRPr>
          </a:p>
          <a:p>
            <a:r>
              <a:rPr lang="fr-FR" b="1" dirty="0" smtClean="0">
                <a:solidFill>
                  <a:schemeClr val="tx1"/>
                </a:solidFill>
              </a:rPr>
              <a:t>-DES TEXTES PATRIMONIAUX,DES TEXTES CONTEMPORAINS</a:t>
            </a:r>
            <a:r>
              <a:rPr lang="fr-FR" b="1" dirty="0">
                <a:solidFill>
                  <a:schemeClr val="tx1"/>
                </a:solidFill>
              </a:rPr>
              <a:t> </a:t>
            </a:r>
            <a:r>
              <a:rPr lang="fr-FR" b="1" dirty="0" smtClean="0">
                <a:solidFill>
                  <a:schemeClr val="tx1"/>
                </a:solidFill>
              </a:rPr>
              <a:t>(textes </a:t>
            </a:r>
            <a:r>
              <a:rPr lang="fr-FR" b="1" dirty="0">
                <a:solidFill>
                  <a:schemeClr val="tx1"/>
                </a:solidFill>
              </a:rPr>
              <a:t>et discours oraux, anciens et contemporains dans lesquels la parole est mise en scène : poésie, théâtre, parole publique, discours historiques, politiques ou judiciaires, conversations, entretiens, interviews, débats</a:t>
            </a:r>
            <a:r>
              <a:rPr lang="fr-FR" b="1" dirty="0" smtClean="0">
                <a:solidFill>
                  <a:schemeClr val="tx1"/>
                </a:solidFill>
              </a:rPr>
              <a:t>…</a:t>
            </a:r>
          </a:p>
          <a:p>
            <a:endParaRPr lang="fr-FR" b="1" dirty="0" smtClean="0">
              <a:solidFill>
                <a:schemeClr val="tx1"/>
              </a:solidFill>
            </a:endParaRPr>
          </a:p>
          <a:p>
            <a:r>
              <a:rPr lang="fr-FR" b="1" dirty="0" smtClean="0">
                <a:solidFill>
                  <a:schemeClr val="tx1"/>
                </a:solidFill>
              </a:rPr>
              <a:t>-DES FILMS ex : EDMOND d’ Alexis </a:t>
            </a:r>
            <a:r>
              <a:rPr lang="fr-FR" b="1" dirty="0" err="1" smtClean="0">
                <a:solidFill>
                  <a:schemeClr val="tx1"/>
                </a:solidFill>
              </a:rPr>
              <a:t>Michalik</a:t>
            </a:r>
            <a:r>
              <a:rPr lang="fr-FR" b="1" dirty="0" smtClean="0">
                <a:solidFill>
                  <a:schemeClr val="tx1"/>
                </a:solidFill>
              </a:rPr>
              <a:t>, 2018. </a:t>
            </a:r>
          </a:p>
          <a:p>
            <a:endParaRPr lang="fr-FR" i="1" dirty="0" smtClean="0">
              <a:solidFill>
                <a:schemeClr val="tx1"/>
              </a:solidFill>
            </a:endParaRPr>
          </a:p>
          <a:p>
            <a:r>
              <a:rPr lang="fr-FR" i="1" dirty="0" smtClean="0">
                <a:solidFill>
                  <a:schemeClr val="tx1"/>
                </a:solidFill>
              </a:rPr>
              <a:t>Cet </a:t>
            </a:r>
            <a:r>
              <a:rPr lang="fr-FR" i="1" dirty="0">
                <a:solidFill>
                  <a:schemeClr val="tx1"/>
                </a:solidFill>
              </a:rPr>
              <a:t>objet d’étude s’appuie </a:t>
            </a:r>
            <a:r>
              <a:rPr lang="fr-FR" b="1" i="1" dirty="0">
                <a:solidFill>
                  <a:schemeClr val="tx1"/>
                </a:solidFill>
              </a:rPr>
              <a:t>sur la </a:t>
            </a:r>
            <a:r>
              <a:rPr lang="fr-FR" b="1" i="1" u="sng" dirty="0">
                <a:solidFill>
                  <a:schemeClr val="tx1"/>
                </a:solidFill>
              </a:rPr>
              <a:t>lecture intégrale d’une pièce de théâtre </a:t>
            </a:r>
            <a:r>
              <a:rPr lang="fr-FR" i="1" dirty="0">
                <a:solidFill>
                  <a:schemeClr val="tx1"/>
                </a:solidFill>
              </a:rPr>
              <a:t>que le professeur choisit parmi le répertoire classique ou contemporain, et de sa ou ses mises en scène. </a:t>
            </a:r>
            <a:r>
              <a:rPr lang="fr-FR" b="1" i="1" u="sng" dirty="0">
                <a:solidFill>
                  <a:schemeClr val="tx1"/>
                </a:solidFill>
              </a:rPr>
              <a:t>Il donne lieu également à l’étude d’un groupement de textes et d’enregistrements </a:t>
            </a:r>
            <a:r>
              <a:rPr lang="fr-FR" i="1" dirty="0">
                <a:solidFill>
                  <a:schemeClr val="tx1"/>
                </a:solidFill>
              </a:rPr>
              <a:t>(visuels et sonores) associant poèmes et discours d’époques variées. L’unité de ce groupement repose sur les pouvoirs de la parole, sur son exploitation des ressources de la langue et de la mise en </a:t>
            </a:r>
            <a:r>
              <a:rPr lang="fr-FR" i="1" dirty="0" smtClean="0">
                <a:solidFill>
                  <a:schemeClr val="tx1"/>
                </a:solidFill>
              </a:rPr>
              <a:t>scène.</a:t>
            </a:r>
            <a:endParaRPr lang="fr-FR" i="1" dirty="0">
              <a:solidFill>
                <a:schemeClr val="tx1"/>
              </a:solidFill>
            </a:endParaRPr>
          </a:p>
        </p:txBody>
      </p:sp>
    </p:spTree>
    <p:extLst>
      <p:ext uri="{BB962C8B-B14F-4D97-AF65-F5344CB8AC3E}">
        <p14:creationId xmlns:p14="http://schemas.microsoft.com/office/powerpoint/2010/main" val="1948649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a:bodyPr>
          <a:lstStyle/>
          <a:p>
            <a:endParaRPr lang="fr-FR" dirty="0" smtClean="0"/>
          </a:p>
          <a:p>
            <a:pPr algn="ctr"/>
            <a:r>
              <a:rPr lang="fr-FR" b="1" dirty="0">
                <a:solidFill>
                  <a:srgbClr val="FF0000"/>
                </a:solidFill>
              </a:rPr>
              <a:t>DIRE ET SE FAIRE ENTENDRE </a:t>
            </a:r>
          </a:p>
          <a:p>
            <a:endParaRPr lang="fr-FR" b="1" dirty="0" smtClean="0">
              <a:solidFill>
                <a:schemeClr val="tx1"/>
              </a:solidFill>
            </a:endParaRPr>
          </a:p>
          <a:p>
            <a:endParaRPr lang="fr-FR" b="1" dirty="0">
              <a:solidFill>
                <a:schemeClr val="tx1"/>
              </a:solidFill>
            </a:endParaRPr>
          </a:p>
          <a:p>
            <a:r>
              <a:rPr lang="fr-FR" b="1" dirty="0" smtClean="0">
                <a:solidFill>
                  <a:schemeClr val="tx1"/>
                </a:solidFill>
              </a:rPr>
              <a:t>Progression </a:t>
            </a:r>
            <a:r>
              <a:rPr lang="fr-FR" b="1" dirty="0">
                <a:solidFill>
                  <a:schemeClr val="tx1"/>
                </a:solidFill>
              </a:rPr>
              <a:t>et interdisciplinarité :</a:t>
            </a:r>
          </a:p>
          <a:p>
            <a:r>
              <a:rPr lang="fr-FR" b="1" dirty="0">
                <a:solidFill>
                  <a:schemeClr val="tx1"/>
                </a:solidFill>
              </a:rPr>
              <a:t>Le travail trouve son prolongement dans les activités de </a:t>
            </a:r>
            <a:r>
              <a:rPr lang="fr-FR" b="1" dirty="0" err="1">
                <a:solidFill>
                  <a:schemeClr val="tx1"/>
                </a:solidFill>
              </a:rPr>
              <a:t>co</a:t>
            </a:r>
            <a:r>
              <a:rPr lang="fr-FR" b="1" dirty="0">
                <a:solidFill>
                  <a:schemeClr val="tx1"/>
                </a:solidFill>
              </a:rPr>
              <a:t>-intervention (voir la perspective d’étude « Dire, lire, écrire le métier ») pour une réflexion sur la variété des communications orales en contexte professionnel, et sur leurs liens et différences avec les formes littéraires et artistiques.</a:t>
            </a:r>
          </a:p>
          <a:p>
            <a:r>
              <a:rPr lang="fr-FR" b="1" dirty="0">
                <a:solidFill>
                  <a:schemeClr val="tx1"/>
                </a:solidFill>
              </a:rPr>
              <a:t>L’étude de l’éloquence politique peut s’articuler au thème du programme d’histoire « L’Amérique et l’Europe en révolution (des années 1760 à 1804) </a:t>
            </a:r>
            <a:r>
              <a:rPr lang="fr-FR" b="1" dirty="0" smtClean="0">
                <a:solidFill>
                  <a:schemeClr val="tx1"/>
                </a:solidFill>
              </a:rPr>
              <a:t>».</a:t>
            </a:r>
          </a:p>
          <a:p>
            <a:endParaRPr lang="fr-FR" b="1" dirty="0">
              <a:solidFill>
                <a:schemeClr val="tx1"/>
              </a:solidFill>
            </a:endParaRPr>
          </a:p>
          <a:p>
            <a:endParaRPr lang="fr-FR" b="1" dirty="0">
              <a:solidFill>
                <a:schemeClr val="tx1"/>
              </a:solidFill>
            </a:endParaRPr>
          </a:p>
        </p:txBody>
      </p:sp>
    </p:spTree>
    <p:extLst>
      <p:ext uri="{BB962C8B-B14F-4D97-AF65-F5344CB8AC3E}">
        <p14:creationId xmlns:p14="http://schemas.microsoft.com/office/powerpoint/2010/main" val="4237407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539552" y="335703"/>
            <a:ext cx="7877671" cy="5472608"/>
          </a:xfrm>
        </p:spPr>
        <p:txBody>
          <a:bodyPr>
            <a:normAutofit fontScale="25000" lnSpcReduction="20000"/>
          </a:bodyPr>
          <a:lstStyle/>
          <a:p>
            <a:pPr algn="ctr"/>
            <a:endParaRPr lang="fr-FR" sz="3500" dirty="0" smtClean="0">
              <a:solidFill>
                <a:srgbClr val="FF0000"/>
              </a:solidFill>
            </a:endParaRPr>
          </a:p>
          <a:p>
            <a:pPr algn="ctr"/>
            <a:endParaRPr lang="fr-FR" sz="3500" b="1" dirty="0">
              <a:solidFill>
                <a:srgbClr val="FF0000"/>
              </a:solidFill>
            </a:endParaRPr>
          </a:p>
          <a:p>
            <a:pPr algn="ctr"/>
            <a:endParaRPr lang="fr-FR" sz="3500" b="1" dirty="0" smtClean="0">
              <a:solidFill>
                <a:srgbClr val="FF0000"/>
              </a:solidFill>
            </a:endParaRPr>
          </a:p>
          <a:p>
            <a:pPr algn="ctr"/>
            <a:r>
              <a:rPr lang="fr-FR" sz="9600" b="1" dirty="0" smtClean="0">
                <a:solidFill>
                  <a:srgbClr val="FF0000"/>
                </a:solidFill>
              </a:rPr>
              <a:t>Perspective </a:t>
            </a:r>
            <a:r>
              <a:rPr lang="fr-FR" sz="9600" b="1" dirty="0">
                <a:solidFill>
                  <a:srgbClr val="FF0000"/>
                </a:solidFill>
              </a:rPr>
              <a:t>d’étude : Dire, écrire, lire le </a:t>
            </a:r>
            <a:r>
              <a:rPr lang="fr-FR" sz="9600" b="1" dirty="0" smtClean="0">
                <a:solidFill>
                  <a:srgbClr val="FF0000"/>
                </a:solidFill>
              </a:rPr>
              <a:t>métier</a:t>
            </a:r>
            <a:endParaRPr lang="fr-FR" sz="7200" b="1" dirty="0" smtClean="0">
              <a:solidFill>
                <a:schemeClr val="tx1"/>
              </a:solidFill>
            </a:endParaRPr>
          </a:p>
          <a:p>
            <a:endParaRPr lang="fr-FR" sz="7200" b="1" dirty="0" smtClean="0">
              <a:solidFill>
                <a:schemeClr val="tx1"/>
              </a:solidFill>
            </a:endParaRPr>
          </a:p>
          <a:p>
            <a:r>
              <a:rPr lang="fr-FR" sz="7200" b="1" dirty="0" smtClean="0">
                <a:solidFill>
                  <a:schemeClr val="tx1"/>
                </a:solidFill>
              </a:rPr>
              <a:t>En </a:t>
            </a:r>
            <a:r>
              <a:rPr lang="fr-FR" sz="7200" b="1" dirty="0" err="1" smtClean="0">
                <a:solidFill>
                  <a:schemeClr val="tx1"/>
                </a:solidFill>
              </a:rPr>
              <a:t>co</a:t>
            </a:r>
            <a:r>
              <a:rPr lang="fr-FR" sz="7200" b="1" dirty="0" smtClean="0">
                <a:solidFill>
                  <a:schemeClr val="tx1"/>
                </a:solidFill>
              </a:rPr>
              <a:t>-intervention chacun </a:t>
            </a:r>
            <a:r>
              <a:rPr lang="fr-FR" sz="7200" b="1" dirty="0">
                <a:solidFill>
                  <a:schemeClr val="tx1"/>
                </a:solidFill>
              </a:rPr>
              <a:t>des objets d’étude de la classe de seconde permet aux élèves de confronter les genres et les types de discours étudiés ou produits en français avec les activités des enseignements professionnels.</a:t>
            </a:r>
          </a:p>
          <a:p>
            <a:endParaRPr lang="fr-FR" sz="6400" b="1" u="sng" smtClean="0">
              <a:solidFill>
                <a:schemeClr val="tx1"/>
              </a:solidFill>
            </a:endParaRPr>
          </a:p>
          <a:p>
            <a:r>
              <a:rPr lang="fr-FR" sz="6400" b="1" u="sng" smtClean="0">
                <a:solidFill>
                  <a:schemeClr val="tx1"/>
                </a:solidFill>
              </a:rPr>
              <a:t>Dire </a:t>
            </a:r>
            <a:r>
              <a:rPr lang="fr-FR" sz="6400" b="1" u="sng" dirty="0">
                <a:solidFill>
                  <a:schemeClr val="tx1"/>
                </a:solidFill>
              </a:rPr>
              <a:t>le métier</a:t>
            </a:r>
          </a:p>
          <a:p>
            <a:r>
              <a:rPr lang="fr-FR" sz="5600" dirty="0">
                <a:solidFill>
                  <a:schemeClr val="tx1"/>
                </a:solidFill>
              </a:rPr>
              <a:t>Qu’il s’agisse de la communication orale en contexte professionnel ou des restitutions d’expériences (par exemple en lien avec les stages effectués), la pratique de l’oral fait appel aux compétences construites en français. Réciproquement, la communication orale en enseignement professionnel réactive les apprentissages réalisés dans le cadre disciplinaire.</a:t>
            </a:r>
          </a:p>
          <a:p>
            <a:r>
              <a:rPr lang="fr-FR" sz="5600" dirty="0">
                <a:solidFill>
                  <a:schemeClr val="tx1"/>
                </a:solidFill>
              </a:rPr>
              <a:t>Les présentations de soi attendues dans le monde professionnel trouvent un écho et un prolongement dans les différentes activités et réflexions menées à travers l’objet d’étude « Devenir soi : écritures autobiographiques ».</a:t>
            </a:r>
          </a:p>
          <a:p>
            <a:endParaRPr lang="fr-FR" sz="5600" b="1" dirty="0" smtClean="0">
              <a:solidFill>
                <a:schemeClr val="tx1"/>
              </a:solidFill>
            </a:endParaRPr>
          </a:p>
          <a:p>
            <a:r>
              <a:rPr lang="fr-FR" sz="6400" b="1" u="sng" dirty="0" smtClean="0">
                <a:solidFill>
                  <a:schemeClr val="tx1"/>
                </a:solidFill>
              </a:rPr>
              <a:t>Écrire </a:t>
            </a:r>
            <a:r>
              <a:rPr lang="fr-FR" sz="6400" b="1" u="sng" dirty="0">
                <a:solidFill>
                  <a:schemeClr val="tx1"/>
                </a:solidFill>
              </a:rPr>
              <a:t>le métier</a:t>
            </a:r>
          </a:p>
          <a:p>
            <a:r>
              <a:rPr lang="fr-FR" sz="5600" dirty="0">
                <a:solidFill>
                  <a:schemeClr val="tx1"/>
                </a:solidFill>
              </a:rPr>
              <a:t>Les différents écrits, ou les notations personnelles sur des supports divers (photographies, enregistrements audio et vidéo…) réalisés dans le cadre de l’objet d‘étude « Devenir soi : écritures autobiographiques », peuvent nourrir un écrit professionnel. La réalisation d’un curriculum vitae est l’occasion de réfléchir à la distinction entre sphère privée et sphère publique, pour donner lieu à la réalisation d’une présentation de </a:t>
            </a:r>
            <a:r>
              <a:rPr lang="fr-FR" sz="5600" dirty="0" smtClean="0">
                <a:solidFill>
                  <a:schemeClr val="tx1"/>
                </a:solidFill>
              </a:rPr>
              <a:t>soi.</a:t>
            </a:r>
          </a:p>
          <a:p>
            <a:r>
              <a:rPr lang="fr-FR" sz="6400" b="1" u="sng" dirty="0" smtClean="0">
                <a:solidFill>
                  <a:schemeClr val="tx1"/>
                </a:solidFill>
              </a:rPr>
              <a:t>Lire </a:t>
            </a:r>
            <a:r>
              <a:rPr lang="fr-FR" sz="6400" b="1" u="sng" dirty="0">
                <a:solidFill>
                  <a:schemeClr val="tx1"/>
                </a:solidFill>
              </a:rPr>
              <a:t>le métier</a:t>
            </a:r>
          </a:p>
          <a:p>
            <a:r>
              <a:rPr lang="fr-FR" sz="5600" dirty="0" smtClean="0">
                <a:solidFill>
                  <a:schemeClr val="tx1"/>
                </a:solidFill>
              </a:rPr>
              <a:t>Pour </a:t>
            </a:r>
            <a:r>
              <a:rPr lang="fr-FR" sz="5600" dirty="0">
                <a:solidFill>
                  <a:schemeClr val="tx1"/>
                </a:solidFill>
              </a:rPr>
              <a:t>construire son identité professionnelle, l’élève doit connaître le passé et la tradition du métier, comme des images sociales auxquelles ce métier est inextricablement mêlé. En s’attachant à la spécificité des formations, la perspective d’étude peut aborder les diverses représentations (romanesques, filmiques, picturales…) qui ont été produites, au fil de l’histoire, du métier choisi par les élèves</a:t>
            </a:r>
            <a:r>
              <a:rPr lang="fr-FR" sz="5600" dirty="0" smtClean="0">
                <a:solidFill>
                  <a:schemeClr val="tx1"/>
                </a:solidFill>
              </a:rPr>
              <a:t>.</a:t>
            </a:r>
            <a:endParaRPr lang="fr-FR" sz="5600" dirty="0">
              <a:solidFill>
                <a:schemeClr val="tx1"/>
              </a:solidFill>
            </a:endParaRPr>
          </a:p>
        </p:txBody>
      </p:sp>
    </p:spTree>
    <p:extLst>
      <p:ext uri="{BB962C8B-B14F-4D97-AF65-F5344CB8AC3E}">
        <p14:creationId xmlns:p14="http://schemas.microsoft.com/office/powerpoint/2010/main" val="2814245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260648"/>
            <a:ext cx="7877671" cy="5472608"/>
          </a:xfrm>
        </p:spPr>
        <p:txBody>
          <a:bodyPr>
            <a:normAutofit fontScale="85000" lnSpcReduction="20000"/>
          </a:bodyPr>
          <a:lstStyle/>
          <a:p>
            <a:endParaRPr lang="fr-FR" dirty="0"/>
          </a:p>
          <a:p>
            <a:endParaRPr lang="fr-FR" dirty="0" smtClean="0"/>
          </a:p>
          <a:p>
            <a:endParaRPr lang="fr-FR" dirty="0"/>
          </a:p>
          <a:p>
            <a:endParaRPr lang="fr-FR" dirty="0" smtClean="0"/>
          </a:p>
          <a:p>
            <a:r>
              <a:rPr lang="fr-FR" sz="3300" b="1" dirty="0">
                <a:solidFill>
                  <a:srgbClr val="C00000"/>
                </a:solidFill>
              </a:rPr>
              <a:t>Un TRAVAIL </a:t>
            </a:r>
            <a:r>
              <a:rPr lang="fr-FR" sz="3300" b="1" dirty="0" smtClean="0">
                <a:solidFill>
                  <a:srgbClr val="C00000"/>
                </a:solidFill>
              </a:rPr>
              <a:t>DE LA LANGUE NECESSAIRE </a:t>
            </a:r>
            <a:r>
              <a:rPr lang="fr-FR" sz="3300" b="1" dirty="0">
                <a:solidFill>
                  <a:srgbClr val="C00000"/>
                </a:solidFill>
              </a:rPr>
              <a:t>POUR </a:t>
            </a:r>
            <a:r>
              <a:rPr lang="fr-FR" sz="3300" b="1" dirty="0" smtClean="0">
                <a:solidFill>
                  <a:srgbClr val="C00000"/>
                </a:solidFill>
              </a:rPr>
              <a:t>:</a:t>
            </a:r>
            <a:endParaRPr lang="fr-FR" dirty="0">
              <a:solidFill>
                <a:schemeClr val="tx1"/>
              </a:solidFill>
            </a:endParaRPr>
          </a:p>
          <a:p>
            <a:r>
              <a:rPr lang="fr-FR" sz="3100" dirty="0" smtClean="0">
                <a:solidFill>
                  <a:schemeClr val="tx1"/>
                </a:solidFill>
              </a:rPr>
              <a:t>-  Permettre aux élèves de comprendre et d’apprécier les subtilités et les enjeux d’un texte littéraire. Il faut donner envie de lire et «</a:t>
            </a:r>
            <a:r>
              <a:rPr lang="fr-FR" sz="3100" i="1" dirty="0" smtClean="0">
                <a:solidFill>
                  <a:schemeClr val="tx1"/>
                </a:solidFill>
              </a:rPr>
              <a:t> créer un rapport heureux à la littérature </a:t>
            </a:r>
            <a:r>
              <a:rPr lang="fr-FR" sz="3100" dirty="0" smtClean="0">
                <a:solidFill>
                  <a:schemeClr val="tx1"/>
                </a:solidFill>
              </a:rPr>
              <a:t>»* (* Anne </a:t>
            </a:r>
            <a:r>
              <a:rPr lang="fr-FR" sz="3100" dirty="0" err="1" smtClean="0">
                <a:solidFill>
                  <a:schemeClr val="tx1"/>
                </a:solidFill>
              </a:rPr>
              <a:t>Vibert</a:t>
            </a:r>
            <a:r>
              <a:rPr lang="fr-FR" sz="3100" dirty="0" smtClean="0">
                <a:solidFill>
                  <a:schemeClr val="tx1"/>
                </a:solidFill>
              </a:rPr>
              <a:t>, Inspectrice Générale de Lettres)</a:t>
            </a:r>
          </a:p>
          <a:p>
            <a:r>
              <a:rPr lang="fr-FR" sz="3100" dirty="0" smtClean="0">
                <a:solidFill>
                  <a:schemeClr val="tx1"/>
                </a:solidFill>
              </a:rPr>
              <a:t>-  Améliorer l’expression orale et ainsi permettre à l’élève de devenir </a:t>
            </a:r>
            <a:r>
              <a:rPr lang="fr-FR" sz="3100" dirty="0">
                <a:solidFill>
                  <a:schemeClr val="tx1"/>
                </a:solidFill>
              </a:rPr>
              <a:t>« un locuteur capable de s’exprimer clairement </a:t>
            </a:r>
            <a:r>
              <a:rPr lang="fr-FR" sz="3100" dirty="0" smtClean="0">
                <a:solidFill>
                  <a:schemeClr val="tx1"/>
                </a:solidFill>
              </a:rPr>
              <a:t> »</a:t>
            </a:r>
          </a:p>
          <a:p>
            <a:r>
              <a:rPr lang="fr-FR" sz="3100" dirty="0" smtClean="0">
                <a:solidFill>
                  <a:schemeClr val="tx1"/>
                </a:solidFill>
              </a:rPr>
              <a:t>-  Améliorer l’expression écrite. Il </a:t>
            </a:r>
            <a:r>
              <a:rPr lang="fr-FR" sz="3100" dirty="0">
                <a:solidFill>
                  <a:schemeClr val="tx1"/>
                </a:solidFill>
              </a:rPr>
              <a:t>faut que vos élèves écrivent. Des écrits comme des lectures variés mais surtout </a:t>
            </a:r>
            <a:r>
              <a:rPr lang="fr-FR" sz="3100" dirty="0" smtClean="0">
                <a:solidFill>
                  <a:schemeClr val="tx1"/>
                </a:solidFill>
              </a:rPr>
              <a:t>réguliers</a:t>
            </a:r>
            <a:r>
              <a:rPr lang="fr-FR" sz="3100" dirty="0">
                <a:solidFill>
                  <a:schemeClr val="tx1"/>
                </a:solidFill>
              </a:rPr>
              <a:t>.</a:t>
            </a:r>
            <a:endParaRPr lang="fr-FR" sz="3100" dirty="0" smtClean="0">
              <a:solidFill>
                <a:schemeClr val="tx1"/>
              </a:solidFill>
            </a:endParaRPr>
          </a:p>
          <a:p>
            <a:endParaRPr lang="fr-FR" i="1" dirty="0" smtClean="0">
              <a:solidFill>
                <a:schemeClr val="tx1"/>
              </a:solidFill>
            </a:endParaRPr>
          </a:p>
          <a:p>
            <a:endParaRPr lang="fr-FR" i="1" dirty="0" smtClean="0">
              <a:solidFill>
                <a:schemeClr val="tx1"/>
              </a:solidFill>
            </a:endParaRPr>
          </a:p>
          <a:p>
            <a:endParaRPr lang="fr-FR" i="1" dirty="0" smtClean="0">
              <a:solidFill>
                <a:schemeClr val="tx1"/>
              </a:solidFill>
            </a:endParaRPr>
          </a:p>
        </p:txBody>
      </p:sp>
    </p:spTree>
    <p:extLst>
      <p:ext uri="{BB962C8B-B14F-4D97-AF65-F5344CB8AC3E}">
        <p14:creationId xmlns:p14="http://schemas.microsoft.com/office/powerpoint/2010/main" val="2382829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fontScale="62500" lnSpcReduction="20000"/>
          </a:bodyPr>
          <a:lstStyle/>
          <a:p>
            <a:pPr algn="ctr"/>
            <a:r>
              <a:rPr lang="fr-FR" sz="3200" b="1" dirty="0" smtClean="0">
                <a:solidFill>
                  <a:srgbClr val="C00000"/>
                </a:solidFill>
              </a:rPr>
              <a:t>AMELIORER l’expression orale : </a:t>
            </a:r>
          </a:p>
          <a:p>
            <a:r>
              <a:rPr lang="fr-FR" sz="2900" b="1" dirty="0" smtClean="0">
                <a:solidFill>
                  <a:schemeClr val="tx1"/>
                </a:solidFill>
              </a:rPr>
              <a:t>L’oral est souvent utilisé en tant:</a:t>
            </a:r>
          </a:p>
          <a:p>
            <a:r>
              <a:rPr lang="fr-FR" sz="2900" dirty="0">
                <a:solidFill>
                  <a:schemeClr val="tx1"/>
                </a:solidFill>
              </a:rPr>
              <a:t/>
            </a:r>
            <a:br>
              <a:rPr lang="fr-FR" sz="2900" dirty="0">
                <a:solidFill>
                  <a:schemeClr val="tx1"/>
                </a:solidFill>
              </a:rPr>
            </a:br>
            <a:r>
              <a:rPr lang="fr-FR" sz="2900" dirty="0">
                <a:solidFill>
                  <a:schemeClr val="tx1"/>
                </a:solidFill>
              </a:rPr>
              <a:t>- </a:t>
            </a:r>
            <a:r>
              <a:rPr lang="fr-FR" sz="2900" dirty="0" smtClean="0">
                <a:solidFill>
                  <a:schemeClr val="tx1"/>
                </a:solidFill>
              </a:rPr>
              <a:t>qu’ instrument </a:t>
            </a:r>
            <a:r>
              <a:rPr lang="fr-FR" sz="2900" dirty="0">
                <a:solidFill>
                  <a:schemeClr val="tx1"/>
                </a:solidFill>
              </a:rPr>
              <a:t>d’évaluation (ex : une récitation)</a:t>
            </a:r>
            <a:br>
              <a:rPr lang="fr-FR" sz="2900" dirty="0">
                <a:solidFill>
                  <a:schemeClr val="tx1"/>
                </a:solidFill>
              </a:rPr>
            </a:br>
            <a:r>
              <a:rPr lang="fr-FR" sz="2900" dirty="0">
                <a:solidFill>
                  <a:schemeClr val="tx1"/>
                </a:solidFill>
              </a:rPr>
              <a:t/>
            </a:r>
            <a:br>
              <a:rPr lang="fr-FR" sz="2900" dirty="0">
                <a:solidFill>
                  <a:schemeClr val="tx1"/>
                </a:solidFill>
              </a:rPr>
            </a:br>
            <a:r>
              <a:rPr lang="fr-FR" sz="2900" dirty="0">
                <a:solidFill>
                  <a:schemeClr val="tx1"/>
                </a:solidFill>
              </a:rPr>
              <a:t>- </a:t>
            </a:r>
            <a:r>
              <a:rPr lang="fr-FR" sz="2900" dirty="0" smtClean="0">
                <a:solidFill>
                  <a:schemeClr val="tx1"/>
                </a:solidFill>
              </a:rPr>
              <a:t> qu’ outil </a:t>
            </a:r>
            <a:r>
              <a:rPr lang="fr-FR" sz="2900" dirty="0">
                <a:solidFill>
                  <a:schemeClr val="tx1"/>
                </a:solidFill>
              </a:rPr>
              <a:t>d’enseignement (ex : un cours dialogué)</a:t>
            </a:r>
            <a:br>
              <a:rPr lang="fr-FR" sz="2900" dirty="0">
                <a:solidFill>
                  <a:schemeClr val="tx1"/>
                </a:solidFill>
              </a:rPr>
            </a:br>
            <a:endParaRPr lang="fr-FR" sz="2900" dirty="0" smtClean="0">
              <a:solidFill>
                <a:schemeClr val="tx1"/>
              </a:solidFill>
            </a:endParaRPr>
          </a:p>
          <a:p>
            <a:r>
              <a:rPr lang="fr-FR" sz="2900" b="1" dirty="0" smtClean="0">
                <a:solidFill>
                  <a:schemeClr val="tx1"/>
                </a:solidFill>
              </a:rPr>
              <a:t>L’oral est parfois utilisé en tant :</a:t>
            </a:r>
            <a:r>
              <a:rPr lang="fr-FR" sz="2900" dirty="0">
                <a:solidFill>
                  <a:schemeClr val="tx1"/>
                </a:solidFill>
              </a:rPr>
              <a:t/>
            </a:r>
            <a:br>
              <a:rPr lang="fr-FR" sz="2900" dirty="0">
                <a:solidFill>
                  <a:schemeClr val="tx1"/>
                </a:solidFill>
              </a:rPr>
            </a:br>
            <a:r>
              <a:rPr lang="fr-FR" sz="2900" dirty="0">
                <a:solidFill>
                  <a:schemeClr val="tx1"/>
                </a:solidFill>
              </a:rPr>
              <a:t>- </a:t>
            </a:r>
            <a:r>
              <a:rPr lang="fr-FR" sz="2900" dirty="0" smtClean="0">
                <a:solidFill>
                  <a:schemeClr val="tx1"/>
                </a:solidFill>
              </a:rPr>
              <a:t>qu’ outil </a:t>
            </a:r>
            <a:r>
              <a:rPr lang="fr-FR" sz="2900" dirty="0">
                <a:solidFill>
                  <a:schemeClr val="tx1"/>
                </a:solidFill>
              </a:rPr>
              <a:t>d’apprentissage (lorsque l’accent est mis sur le contenu disciplinaire en jeu dans les situations d’apprentissage : il s’agit pour l’élève de mettre au point un exposé en français ou en </a:t>
            </a:r>
            <a:r>
              <a:rPr lang="fr-FR" sz="2900" dirty="0" smtClean="0">
                <a:solidFill>
                  <a:schemeClr val="tx1"/>
                </a:solidFill>
              </a:rPr>
              <a:t>histoire […] de </a:t>
            </a:r>
            <a:r>
              <a:rPr lang="fr-FR" sz="2900" dirty="0">
                <a:solidFill>
                  <a:schemeClr val="tx1"/>
                </a:solidFill>
              </a:rPr>
              <a:t>débattre pour promouvoir son interprétation d’un texte ambigu, ou de se faire le porte-parole d’un groupe de travail pour en transmettre les conclusions) *</a:t>
            </a:r>
            <a:endParaRPr lang="fr-FR" sz="2900" dirty="0" smtClean="0">
              <a:solidFill>
                <a:schemeClr val="tx1"/>
              </a:solidFill>
            </a:endParaRPr>
          </a:p>
          <a:p>
            <a:r>
              <a:rPr lang="fr-FR" sz="2900" dirty="0">
                <a:solidFill>
                  <a:schemeClr val="tx1"/>
                </a:solidFill>
              </a:rPr>
              <a:t/>
            </a:r>
            <a:br>
              <a:rPr lang="fr-FR" sz="2900" dirty="0">
                <a:solidFill>
                  <a:schemeClr val="tx1"/>
                </a:solidFill>
              </a:rPr>
            </a:br>
            <a:r>
              <a:rPr lang="fr-FR" sz="2900" b="1" dirty="0" smtClean="0">
                <a:solidFill>
                  <a:schemeClr val="tx1"/>
                </a:solidFill>
              </a:rPr>
              <a:t>L’oral est rarement utilisé en tant: </a:t>
            </a:r>
            <a:r>
              <a:rPr lang="fr-FR" sz="2900" b="1" dirty="0">
                <a:solidFill>
                  <a:schemeClr val="tx1"/>
                </a:solidFill>
              </a:rPr>
              <a:t/>
            </a:r>
            <a:br>
              <a:rPr lang="fr-FR" sz="2900" b="1" dirty="0">
                <a:solidFill>
                  <a:schemeClr val="tx1"/>
                </a:solidFill>
              </a:rPr>
            </a:br>
            <a:r>
              <a:rPr lang="fr-FR" sz="2900" dirty="0">
                <a:solidFill>
                  <a:schemeClr val="tx1"/>
                </a:solidFill>
              </a:rPr>
              <a:t>- </a:t>
            </a:r>
            <a:r>
              <a:rPr lang="fr-FR" sz="2900" dirty="0" smtClean="0">
                <a:solidFill>
                  <a:schemeClr val="tx1"/>
                </a:solidFill>
              </a:rPr>
              <a:t>qu’ </a:t>
            </a:r>
            <a:r>
              <a:rPr lang="fr-FR" sz="2900" dirty="0">
                <a:solidFill>
                  <a:schemeClr val="tx1"/>
                </a:solidFill>
              </a:rPr>
              <a:t>objet d’apprentissage ( lorsque les situations d’apprentissage donnent lieu à des conseils, des observations ou des analyses, faites par l’enseignant ou par les élèves en vue d’améliorer la qualité et l’efficacité des prestations orales. </a:t>
            </a:r>
            <a:r>
              <a:rPr lang="fr-FR" sz="2900" dirty="0" smtClean="0">
                <a:solidFill>
                  <a:schemeClr val="tx1"/>
                </a:solidFill>
              </a:rPr>
              <a:t>On </a:t>
            </a:r>
            <a:r>
              <a:rPr lang="fr-FR" sz="2900" dirty="0">
                <a:solidFill>
                  <a:schemeClr val="tx1"/>
                </a:solidFill>
              </a:rPr>
              <a:t>apprend alors à repérer des failles ou des points forts dans une argumentation, à rester dans le thème, à le resserrer ou l’élargir, à identifier les caractéristiques d’un genre de discours, à adapter son lexique, à se rendre audible</a:t>
            </a:r>
            <a:r>
              <a:rPr lang="fr-FR" sz="2900" dirty="0" smtClean="0">
                <a:solidFill>
                  <a:schemeClr val="tx1"/>
                </a:solidFill>
              </a:rPr>
              <a:t>…)*     </a:t>
            </a:r>
          </a:p>
          <a:p>
            <a:r>
              <a:rPr lang="fr-FR" sz="2900" dirty="0" smtClean="0">
                <a:solidFill>
                  <a:schemeClr val="tx1"/>
                </a:solidFill>
              </a:rPr>
              <a:t>* Sylvie Plane, </a:t>
            </a:r>
            <a:r>
              <a:rPr lang="fr-FR" sz="2900" dirty="0">
                <a:solidFill>
                  <a:schemeClr val="tx1"/>
                </a:solidFill>
              </a:rPr>
              <a:t>Professeure de sciences du langage émérite à l’</a:t>
            </a:r>
            <a:r>
              <a:rPr lang="fr-FR" sz="2900" dirty="0" err="1">
                <a:solidFill>
                  <a:schemeClr val="tx1"/>
                </a:solidFill>
              </a:rPr>
              <a:t>Espé</a:t>
            </a:r>
            <a:r>
              <a:rPr lang="fr-FR" sz="2900" dirty="0">
                <a:solidFill>
                  <a:schemeClr val="tx1"/>
                </a:solidFill>
              </a:rPr>
              <a:t> de PARIS ET Sorbonne </a:t>
            </a:r>
            <a:r>
              <a:rPr lang="fr-FR" sz="2900" dirty="0" smtClean="0">
                <a:solidFill>
                  <a:schemeClr val="tx1"/>
                </a:solidFill>
              </a:rPr>
              <a:t>université</a:t>
            </a:r>
            <a:endParaRPr lang="fr-FR" sz="2900" dirty="0">
              <a:solidFill>
                <a:schemeClr val="tx1"/>
              </a:solidFill>
            </a:endParaRPr>
          </a:p>
        </p:txBody>
      </p:sp>
    </p:spTree>
    <p:extLst>
      <p:ext uri="{BB962C8B-B14F-4D97-AF65-F5344CB8AC3E}">
        <p14:creationId xmlns:p14="http://schemas.microsoft.com/office/powerpoint/2010/main" val="169315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fontScale="55000" lnSpcReduction="20000"/>
          </a:bodyPr>
          <a:lstStyle/>
          <a:p>
            <a:endParaRPr lang="fr-FR" dirty="0" smtClean="0"/>
          </a:p>
          <a:p>
            <a:endParaRPr lang="fr-FR" dirty="0" smtClean="0"/>
          </a:p>
          <a:p>
            <a:pPr algn="ctr"/>
            <a:r>
              <a:rPr lang="fr-FR" sz="5100" dirty="0" smtClean="0">
                <a:solidFill>
                  <a:srgbClr val="C00000"/>
                </a:solidFill>
              </a:rPr>
              <a:t>L’oral à travailler en prenant en compte </a:t>
            </a:r>
            <a:r>
              <a:rPr lang="fr-FR" sz="5100" dirty="0">
                <a:solidFill>
                  <a:srgbClr val="C00000"/>
                </a:solidFill>
              </a:rPr>
              <a:t>son </a:t>
            </a:r>
            <a:r>
              <a:rPr lang="fr-FR" sz="5100" dirty="0" smtClean="0">
                <a:solidFill>
                  <a:srgbClr val="C00000"/>
                </a:solidFill>
              </a:rPr>
              <a:t>aspect multidimensionnel   </a:t>
            </a:r>
          </a:p>
          <a:p>
            <a:r>
              <a:rPr lang="fr-FR" sz="5100" dirty="0" smtClean="0">
                <a:solidFill>
                  <a:srgbClr val="C00000"/>
                </a:solidFill>
              </a:rPr>
              <a:t> </a:t>
            </a:r>
            <a:r>
              <a:rPr lang="fr-FR" sz="3600" dirty="0" smtClean="0">
                <a:solidFill>
                  <a:schemeClr val="tx1"/>
                </a:solidFill>
              </a:rPr>
              <a:t>L’oral comporte :</a:t>
            </a:r>
            <a:r>
              <a:rPr lang="fr-FR" sz="2900" dirty="0" smtClean="0">
                <a:solidFill>
                  <a:schemeClr val="tx1"/>
                </a:solidFill>
              </a:rPr>
              <a:t/>
            </a:r>
            <a:br>
              <a:rPr lang="fr-FR" sz="2900" dirty="0" smtClean="0">
                <a:solidFill>
                  <a:schemeClr val="tx1"/>
                </a:solidFill>
              </a:rPr>
            </a:br>
            <a:r>
              <a:rPr lang="fr-FR" sz="4400" b="1" u="sng" dirty="0" smtClean="0">
                <a:solidFill>
                  <a:schemeClr val="tx1"/>
                </a:solidFill>
              </a:rPr>
              <a:t>- </a:t>
            </a:r>
            <a:r>
              <a:rPr lang="fr-FR" sz="4400" b="1" u="sng" dirty="0">
                <a:solidFill>
                  <a:schemeClr val="tx1"/>
                </a:solidFill>
              </a:rPr>
              <a:t>une dimension sociale</a:t>
            </a:r>
            <a:r>
              <a:rPr lang="fr-FR" sz="4400" dirty="0">
                <a:solidFill>
                  <a:schemeClr val="tx1"/>
                </a:solidFill>
              </a:rPr>
              <a:t> : c’est un marqueur social, identitaire . </a:t>
            </a:r>
            <a:r>
              <a:rPr lang="fr-FR" sz="4400" dirty="0" smtClean="0">
                <a:solidFill>
                  <a:schemeClr val="tx1"/>
                </a:solidFill>
              </a:rPr>
              <a:t>On sait </a:t>
            </a:r>
            <a:r>
              <a:rPr lang="fr-FR" sz="4400" dirty="0">
                <a:solidFill>
                  <a:schemeClr val="tx1"/>
                </a:solidFill>
              </a:rPr>
              <a:t>qu’à partir de l’âge de 7 ans un enfant peut mettre une personne dans une catégorie sociale</a:t>
            </a:r>
            <a:r>
              <a:rPr lang="fr-FR" sz="4400" dirty="0" smtClean="0">
                <a:solidFill>
                  <a:schemeClr val="tx1"/>
                </a:solidFill>
              </a:rPr>
              <a:t>.</a:t>
            </a:r>
          </a:p>
          <a:p>
            <a:r>
              <a:rPr lang="fr-FR" sz="4400" dirty="0" smtClean="0">
                <a:solidFill>
                  <a:schemeClr val="tx1"/>
                </a:solidFill>
              </a:rPr>
              <a:t> </a:t>
            </a:r>
            <a:r>
              <a:rPr lang="fr-FR" sz="4400" b="1" u="sng" dirty="0" smtClean="0">
                <a:solidFill>
                  <a:schemeClr val="tx1"/>
                </a:solidFill>
              </a:rPr>
              <a:t>- </a:t>
            </a:r>
            <a:r>
              <a:rPr lang="fr-FR" sz="4400" b="1" u="sng" dirty="0">
                <a:solidFill>
                  <a:schemeClr val="tx1"/>
                </a:solidFill>
              </a:rPr>
              <a:t>une dimension affective</a:t>
            </a:r>
            <a:r>
              <a:rPr lang="fr-FR" sz="4400" u="sng" dirty="0">
                <a:solidFill>
                  <a:schemeClr val="tx1"/>
                </a:solidFill>
              </a:rPr>
              <a:t>* </a:t>
            </a:r>
            <a:r>
              <a:rPr lang="fr-FR" sz="4400" dirty="0">
                <a:solidFill>
                  <a:schemeClr val="tx1"/>
                </a:solidFill>
              </a:rPr>
              <a:t>(* </a:t>
            </a:r>
            <a:r>
              <a:rPr lang="fr-FR" sz="4400" b="1" i="1" dirty="0">
                <a:solidFill>
                  <a:schemeClr val="tx1"/>
                </a:solidFill>
              </a:rPr>
              <a:t>L</a:t>
            </a:r>
            <a:r>
              <a:rPr lang="fr-FR" sz="4400" b="1" i="1" dirty="0" smtClean="0">
                <a:solidFill>
                  <a:schemeClr val="tx1"/>
                </a:solidFill>
              </a:rPr>
              <a:t>a </a:t>
            </a:r>
            <a:r>
              <a:rPr lang="fr-FR" sz="4400" b="1" i="1" dirty="0">
                <a:solidFill>
                  <a:schemeClr val="tx1"/>
                </a:solidFill>
              </a:rPr>
              <a:t>parole est un sport de combat</a:t>
            </a:r>
            <a:r>
              <a:rPr lang="fr-FR" sz="4400" dirty="0">
                <a:solidFill>
                  <a:schemeClr val="tx1"/>
                </a:solidFill>
              </a:rPr>
              <a:t>, B</a:t>
            </a:r>
            <a:r>
              <a:rPr lang="fr-FR" sz="4400" dirty="0" smtClean="0">
                <a:solidFill>
                  <a:schemeClr val="tx1"/>
                </a:solidFill>
              </a:rPr>
              <a:t>ertrand Périer</a:t>
            </a:r>
            <a:r>
              <a:rPr lang="fr-FR" sz="4400" dirty="0">
                <a:solidFill>
                  <a:schemeClr val="tx1"/>
                </a:solidFill>
              </a:rPr>
              <a:t>, </a:t>
            </a:r>
            <a:r>
              <a:rPr lang="fr-FR" sz="4400" dirty="0" smtClean="0">
                <a:solidFill>
                  <a:schemeClr val="tx1"/>
                </a:solidFill>
              </a:rPr>
              <a:t>Le livre de Poche, 2019)</a:t>
            </a:r>
            <a:r>
              <a:rPr lang="fr-FR" sz="4400" dirty="0">
                <a:solidFill>
                  <a:schemeClr val="tx1"/>
                </a:solidFill>
              </a:rPr>
              <a:t/>
            </a:r>
            <a:br>
              <a:rPr lang="fr-FR" sz="4400" dirty="0">
                <a:solidFill>
                  <a:schemeClr val="tx1"/>
                </a:solidFill>
              </a:rPr>
            </a:br>
            <a:r>
              <a:rPr lang="fr-FR" sz="4400" b="1" u="sng" dirty="0">
                <a:solidFill>
                  <a:schemeClr val="tx1"/>
                </a:solidFill>
              </a:rPr>
              <a:t>-une dimension linguistique </a:t>
            </a:r>
            <a:r>
              <a:rPr lang="fr-FR" sz="4400" dirty="0">
                <a:solidFill>
                  <a:schemeClr val="tx1"/>
                </a:solidFill>
              </a:rPr>
              <a:t>: l’oral a un certain nombre de spécificités : </a:t>
            </a:r>
            <a:r>
              <a:rPr lang="fr-FR" sz="4400" dirty="0" smtClean="0">
                <a:solidFill>
                  <a:schemeClr val="tx1"/>
                </a:solidFill>
              </a:rPr>
              <a:t>• </a:t>
            </a:r>
            <a:r>
              <a:rPr lang="fr-FR" sz="4400" dirty="0">
                <a:solidFill>
                  <a:schemeClr val="tx1"/>
                </a:solidFill>
              </a:rPr>
              <a:t>des réductions au plan phonétique ;• un vocabulaire moins étendu et moins précis qu’à l’écrit ;• des  éléments  sans  contenu  informationnel  destinés  simplement  à  maintenir  la  communication  (euh..., par exemple) qui n’apparaissent jamais à l’écrit …</a:t>
            </a:r>
            <a:br>
              <a:rPr lang="fr-FR" sz="4400" dirty="0">
                <a:solidFill>
                  <a:schemeClr val="tx1"/>
                </a:solidFill>
              </a:rPr>
            </a:br>
            <a:r>
              <a:rPr lang="fr-FR" sz="4400" b="1" u="sng" dirty="0">
                <a:solidFill>
                  <a:schemeClr val="tx1"/>
                </a:solidFill>
              </a:rPr>
              <a:t>- une dimension cognitive</a:t>
            </a:r>
            <a:r>
              <a:rPr lang="fr-FR" sz="4400" dirty="0">
                <a:solidFill>
                  <a:schemeClr val="tx1"/>
                </a:solidFill>
              </a:rPr>
              <a:t> : la pensée précède le langage, vouloir dire crée du </a:t>
            </a:r>
            <a:r>
              <a:rPr lang="fr-FR" sz="4400" dirty="0" smtClean="0">
                <a:solidFill>
                  <a:schemeClr val="tx1"/>
                </a:solidFill>
              </a:rPr>
              <a:t>langage.</a:t>
            </a:r>
            <a:endParaRPr lang="fr-FR"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110251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443884" y="332656"/>
            <a:ext cx="7877671" cy="5472608"/>
          </a:xfrm>
        </p:spPr>
        <p:txBody>
          <a:bodyPr>
            <a:normAutofit fontScale="32500" lnSpcReduction="20000"/>
          </a:bodyPr>
          <a:lstStyle/>
          <a:p>
            <a:r>
              <a:rPr lang="fr-FR" sz="8600" dirty="0" smtClean="0">
                <a:solidFill>
                  <a:srgbClr val="C00000"/>
                </a:solidFill>
              </a:rPr>
              <a:t>«</a:t>
            </a:r>
            <a:r>
              <a:rPr lang="fr-FR" sz="8600" dirty="0">
                <a:solidFill>
                  <a:srgbClr val="C00000"/>
                </a:solidFill>
              </a:rPr>
              <a:t> Parler est d’abord un combat avec soi-même » </a:t>
            </a:r>
            <a:r>
              <a:rPr lang="fr-FR" sz="8600" dirty="0"/>
              <a:t/>
            </a:r>
            <a:br>
              <a:rPr lang="fr-FR" sz="8600" dirty="0"/>
            </a:br>
            <a:r>
              <a:rPr lang="fr-FR" sz="8600" dirty="0"/>
              <a:t/>
            </a:r>
            <a:br>
              <a:rPr lang="fr-FR" sz="8600" dirty="0"/>
            </a:br>
            <a:r>
              <a:rPr lang="fr-FR" sz="8600" dirty="0"/>
              <a:t/>
            </a:r>
            <a:br>
              <a:rPr lang="fr-FR" sz="8600"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sz="4200" dirty="0"/>
              <a:t/>
            </a:r>
            <a:br>
              <a:rPr lang="fr-FR" sz="4200" dirty="0"/>
            </a:br>
            <a:r>
              <a:rPr lang="fr-FR" sz="6000" b="1" dirty="0">
                <a:solidFill>
                  <a:schemeClr val="tx1"/>
                </a:solidFill>
              </a:rPr>
              <a:t> </a:t>
            </a:r>
            <a:endParaRPr lang="fr-FR" sz="6000" b="1" dirty="0" smtClean="0">
              <a:solidFill>
                <a:schemeClr val="tx1"/>
              </a:solidFill>
            </a:endParaRPr>
          </a:p>
          <a:p>
            <a:r>
              <a:rPr lang="fr-FR" sz="6000" b="1" dirty="0" smtClean="0">
                <a:solidFill>
                  <a:schemeClr val="tx1"/>
                </a:solidFill>
              </a:rPr>
              <a:t>«</a:t>
            </a:r>
            <a:r>
              <a:rPr lang="fr-FR" sz="6000" b="1" dirty="0">
                <a:solidFill>
                  <a:schemeClr val="tx1"/>
                </a:solidFill>
              </a:rPr>
              <a:t> 40 % des Français déclarent être timides, il leur faut donc vaincre leurs propres démons. C’est aussi un combat avec autrui, car il y a la volonté de convaincre. »</a:t>
            </a:r>
            <a:br>
              <a:rPr lang="fr-FR" sz="6000" b="1" dirty="0">
                <a:solidFill>
                  <a:schemeClr val="tx1"/>
                </a:solidFill>
              </a:rPr>
            </a:br>
            <a:r>
              <a:rPr lang="fr-FR" sz="6000" b="1" dirty="0">
                <a:solidFill>
                  <a:schemeClr val="tx1"/>
                </a:solidFill>
              </a:rPr>
              <a:t/>
            </a:r>
            <a:br>
              <a:rPr lang="fr-FR" sz="6000" b="1" dirty="0">
                <a:solidFill>
                  <a:schemeClr val="tx1"/>
                </a:solidFill>
              </a:rPr>
            </a:br>
            <a:r>
              <a:rPr lang="fr-FR" sz="6000" b="1" dirty="0">
                <a:solidFill>
                  <a:schemeClr val="tx1"/>
                </a:solidFill>
              </a:rPr>
              <a:t>« Pour convaincre, on a besoin de fond et d’arguments. On ne peut pas être éloquent si l’on a rien à dire. On a besoin de mots mais aussi des techniques qui vont avec, comme : LE LANGAGE DU CORPS, la variation du débit et de l’intensité de la voix </a:t>
            </a:r>
            <a:r>
              <a:rPr lang="fr-FR" sz="6000" b="1" dirty="0" smtClean="0">
                <a:solidFill>
                  <a:schemeClr val="tx1"/>
                </a:solidFill>
              </a:rPr>
              <a:t>» *</a:t>
            </a:r>
          </a:p>
          <a:p>
            <a:endParaRPr lang="fr-FR" b="1" dirty="0">
              <a:solidFill>
                <a:schemeClr val="tx1"/>
              </a:solidFill>
            </a:endParaRPr>
          </a:p>
          <a:p>
            <a:endParaRPr lang="fr-FR" b="1" dirty="0" smtClean="0">
              <a:solidFill>
                <a:schemeClr val="tx1"/>
              </a:solidFill>
            </a:endParaRPr>
          </a:p>
          <a:p>
            <a:r>
              <a:rPr lang="fr-FR" sz="5500" dirty="0" smtClean="0">
                <a:solidFill>
                  <a:schemeClr val="tx1"/>
                </a:solidFill>
              </a:rPr>
              <a:t>* </a:t>
            </a:r>
            <a:r>
              <a:rPr lang="fr-FR" sz="5500" i="1" dirty="0" smtClean="0">
                <a:solidFill>
                  <a:schemeClr val="tx1"/>
                </a:solidFill>
              </a:rPr>
              <a:t>( </a:t>
            </a:r>
            <a:r>
              <a:rPr lang="fr-FR" sz="5500" b="1" i="1" dirty="0" smtClean="0">
                <a:solidFill>
                  <a:schemeClr val="tx1"/>
                </a:solidFill>
              </a:rPr>
              <a:t>La </a:t>
            </a:r>
            <a:r>
              <a:rPr lang="fr-FR" sz="5500" b="1" i="1" dirty="0">
                <a:solidFill>
                  <a:schemeClr val="tx1"/>
                </a:solidFill>
              </a:rPr>
              <a:t>parole est un sport de combat</a:t>
            </a:r>
            <a:r>
              <a:rPr lang="fr-FR" sz="5500" dirty="0">
                <a:solidFill>
                  <a:schemeClr val="tx1"/>
                </a:solidFill>
              </a:rPr>
              <a:t>, Bertrand Périer, </a:t>
            </a:r>
            <a:r>
              <a:rPr lang="fr-FR" sz="5500" dirty="0" smtClean="0">
                <a:solidFill>
                  <a:schemeClr val="tx1"/>
                </a:solidFill>
              </a:rPr>
              <a:t>Le livre de Poche, 2019)</a:t>
            </a:r>
          </a:p>
          <a:p>
            <a:endParaRPr lang="fr-FR" b="1" dirty="0" smtClean="0">
              <a:solidFill>
                <a:schemeClr val="tx1"/>
              </a:solidFill>
            </a:endParaRPr>
          </a:p>
          <a:p>
            <a:endParaRPr lang="fr-FR" b="1" dirty="0">
              <a:solidFill>
                <a:schemeClr val="tx1"/>
              </a:solidFill>
            </a:endParaRPr>
          </a:p>
        </p:txBody>
      </p:sp>
      <p:pic>
        <p:nvPicPr>
          <p:cNvPr id="4" name="Image 3"/>
          <p:cNvPicPr>
            <a:picLocks noChangeAspect="1"/>
          </p:cNvPicPr>
          <p:nvPr/>
        </p:nvPicPr>
        <p:blipFill>
          <a:blip r:embed="rId2"/>
          <a:stretch>
            <a:fillRect/>
          </a:stretch>
        </p:blipFill>
        <p:spPr>
          <a:xfrm>
            <a:off x="3220135" y="837631"/>
            <a:ext cx="1493649" cy="2231329"/>
          </a:xfrm>
          <a:prstGeom prst="rect">
            <a:avLst/>
          </a:prstGeom>
        </p:spPr>
      </p:pic>
    </p:spTree>
    <p:extLst>
      <p:ext uri="{BB962C8B-B14F-4D97-AF65-F5344CB8AC3E}">
        <p14:creationId xmlns:p14="http://schemas.microsoft.com/office/powerpoint/2010/main" val="1460105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3" y="303194"/>
            <a:ext cx="7877671" cy="5472608"/>
          </a:xfrm>
        </p:spPr>
        <p:txBody>
          <a:bodyPr>
            <a:normAutofit fontScale="92500" lnSpcReduction="10000"/>
          </a:bodyPr>
          <a:lstStyle/>
          <a:p>
            <a:r>
              <a:rPr lang="fr-FR" sz="2400" b="1" dirty="0" smtClean="0">
                <a:solidFill>
                  <a:srgbClr val="C00000"/>
                </a:solidFill>
              </a:rPr>
              <a:t>QUAND TRAVAILLER L’ORAL ?</a:t>
            </a:r>
          </a:p>
          <a:p>
            <a:endParaRPr lang="fr-FR" sz="2400" b="1" dirty="0" smtClean="0">
              <a:solidFill>
                <a:srgbClr val="C00000"/>
              </a:solidFill>
            </a:endParaRPr>
          </a:p>
          <a:p>
            <a:pPr marL="342900" indent="-342900">
              <a:buFontTx/>
              <a:buChar char="-"/>
            </a:pPr>
            <a:r>
              <a:rPr lang="fr-FR" b="1" dirty="0" smtClean="0">
                <a:solidFill>
                  <a:schemeClr val="tx1"/>
                </a:solidFill>
              </a:rPr>
              <a:t>EN AP </a:t>
            </a:r>
            <a:r>
              <a:rPr lang="fr-FR" dirty="0" smtClean="0">
                <a:solidFill>
                  <a:schemeClr val="tx1"/>
                </a:solidFill>
              </a:rPr>
              <a:t>: en  </a:t>
            </a:r>
            <a:r>
              <a:rPr lang="fr-FR" dirty="0">
                <a:solidFill>
                  <a:schemeClr val="tx1"/>
                </a:solidFill>
              </a:rPr>
              <a:t>partant </a:t>
            </a:r>
            <a:r>
              <a:rPr lang="fr-FR" dirty="0" smtClean="0">
                <a:solidFill>
                  <a:schemeClr val="tx1"/>
                </a:solidFill>
              </a:rPr>
              <a:t>des </a:t>
            </a:r>
            <a:r>
              <a:rPr lang="fr-FR" dirty="0">
                <a:solidFill>
                  <a:schemeClr val="tx1"/>
                </a:solidFill>
              </a:rPr>
              <a:t>besoins </a:t>
            </a:r>
            <a:r>
              <a:rPr lang="fr-FR" dirty="0" smtClean="0">
                <a:solidFill>
                  <a:schemeClr val="tx1"/>
                </a:solidFill>
              </a:rPr>
              <a:t>des élèves identifiés </a:t>
            </a:r>
            <a:r>
              <a:rPr lang="fr-FR" dirty="0">
                <a:solidFill>
                  <a:schemeClr val="tx1"/>
                </a:solidFill>
              </a:rPr>
              <a:t>grâce aux évaluations nationales. </a:t>
            </a:r>
            <a:endParaRPr lang="fr-FR" dirty="0" smtClean="0">
              <a:solidFill>
                <a:schemeClr val="tx1"/>
              </a:solidFill>
            </a:endParaRPr>
          </a:p>
          <a:p>
            <a:pPr marL="342900" indent="-342900">
              <a:buFontTx/>
              <a:buChar char="-"/>
            </a:pPr>
            <a:r>
              <a:rPr lang="fr-FR" b="1" dirty="0" smtClean="0">
                <a:solidFill>
                  <a:schemeClr val="tx1"/>
                </a:solidFill>
              </a:rPr>
              <a:t>En </a:t>
            </a:r>
            <a:r>
              <a:rPr lang="fr-FR" b="1" dirty="0" err="1" smtClean="0">
                <a:solidFill>
                  <a:schemeClr val="tx1"/>
                </a:solidFill>
              </a:rPr>
              <a:t>co</a:t>
            </a:r>
            <a:r>
              <a:rPr lang="fr-FR" b="1" dirty="0" smtClean="0">
                <a:solidFill>
                  <a:schemeClr val="tx1"/>
                </a:solidFill>
              </a:rPr>
              <a:t>-intervention</a:t>
            </a:r>
            <a:r>
              <a:rPr lang="fr-FR" dirty="0" smtClean="0">
                <a:solidFill>
                  <a:schemeClr val="tx1"/>
                </a:solidFill>
              </a:rPr>
              <a:t>, lors d’une situation </a:t>
            </a:r>
            <a:r>
              <a:rPr lang="fr-FR" dirty="0">
                <a:solidFill>
                  <a:schemeClr val="tx1"/>
                </a:solidFill>
              </a:rPr>
              <a:t>professionnelle </a:t>
            </a:r>
            <a:r>
              <a:rPr lang="fr-FR" dirty="0" smtClean="0">
                <a:solidFill>
                  <a:schemeClr val="tx1"/>
                </a:solidFill>
              </a:rPr>
              <a:t>où «  </a:t>
            </a:r>
            <a:r>
              <a:rPr lang="fr-FR" dirty="0">
                <a:solidFill>
                  <a:schemeClr val="tx1"/>
                </a:solidFill>
              </a:rPr>
              <a:t>deux élèves jouent un échange dans le cadre d’une situation professionnelle, contextualisée dans </a:t>
            </a:r>
            <a:r>
              <a:rPr lang="fr-FR" dirty="0" smtClean="0">
                <a:solidFill>
                  <a:schemeClr val="tx1"/>
                </a:solidFill>
              </a:rPr>
              <a:t>l’entreprise » (Perspective </a:t>
            </a:r>
            <a:r>
              <a:rPr lang="fr-FR" dirty="0">
                <a:solidFill>
                  <a:schemeClr val="tx1"/>
                </a:solidFill>
              </a:rPr>
              <a:t>d’étude : Dire, écrire, lire le </a:t>
            </a:r>
            <a:r>
              <a:rPr lang="fr-FR" dirty="0" smtClean="0">
                <a:solidFill>
                  <a:schemeClr val="tx1"/>
                </a:solidFill>
              </a:rPr>
              <a:t>métier)</a:t>
            </a:r>
            <a:endParaRPr lang="fr-FR" dirty="0">
              <a:solidFill>
                <a:schemeClr val="tx1"/>
              </a:solidFill>
            </a:endParaRPr>
          </a:p>
          <a:p>
            <a:r>
              <a:rPr lang="fr-FR" i="1" dirty="0" smtClean="0">
                <a:solidFill>
                  <a:schemeClr val="tx1"/>
                </a:solidFill>
              </a:rPr>
              <a:t> « Qu’il </a:t>
            </a:r>
            <a:r>
              <a:rPr lang="fr-FR" i="1" dirty="0">
                <a:solidFill>
                  <a:schemeClr val="tx1"/>
                </a:solidFill>
              </a:rPr>
              <a:t>s’agisse de la communication orale en contexte professionnel ou des restitutions d’expériences (par exemple en lien avec les stages effectués), la pratique de l’oral fait appel aux compétences construites en français. Réciproquement, la communication orale en enseignement professionnel réactive les apprentissages réalisés dans le cadre disciplinaire</a:t>
            </a:r>
            <a:r>
              <a:rPr lang="fr-FR" i="1" dirty="0" smtClean="0">
                <a:solidFill>
                  <a:schemeClr val="tx1"/>
                </a:solidFill>
              </a:rPr>
              <a:t>. »</a:t>
            </a:r>
          </a:p>
          <a:p>
            <a:pPr marL="342900" indent="-342900">
              <a:buFontTx/>
              <a:buChar char="-"/>
            </a:pPr>
            <a:r>
              <a:rPr lang="fr-FR" b="1" dirty="0" smtClean="0">
                <a:solidFill>
                  <a:schemeClr val="tx1"/>
                </a:solidFill>
              </a:rPr>
              <a:t>En classe, au quotidien</a:t>
            </a:r>
            <a:r>
              <a:rPr lang="fr-FR" dirty="0" smtClean="0">
                <a:solidFill>
                  <a:schemeClr val="tx1"/>
                </a:solidFill>
              </a:rPr>
              <a:t>, en proposant des activités variées qui privilégient le travail de l’oral en tant qu’objet d’apprentissage.</a:t>
            </a:r>
          </a:p>
          <a:p>
            <a:pPr marL="342900" indent="-342900">
              <a:buFontTx/>
              <a:buChar char="-"/>
            </a:pPr>
            <a:r>
              <a:rPr lang="fr-FR" b="1" dirty="0" smtClean="0">
                <a:solidFill>
                  <a:schemeClr val="tx1"/>
                </a:solidFill>
              </a:rPr>
              <a:t>Dans le cadre de projets culturels </a:t>
            </a:r>
            <a:r>
              <a:rPr lang="fr-FR" dirty="0" smtClean="0">
                <a:solidFill>
                  <a:schemeClr val="tx1"/>
                </a:solidFill>
              </a:rPr>
              <a:t>qui mettent l’accent sur « la rencontre des arts » et qui utilisent les outils numériques</a:t>
            </a:r>
            <a:r>
              <a:rPr lang="fr-FR" dirty="0">
                <a:solidFill>
                  <a:schemeClr val="tx1"/>
                </a:solidFill>
              </a:rPr>
              <a:t> </a:t>
            </a:r>
            <a:r>
              <a:rPr lang="fr-FR" dirty="0" smtClean="0">
                <a:solidFill>
                  <a:schemeClr val="tx1"/>
                </a:solidFill>
              </a:rPr>
              <a:t>(exemples : partenariat avec un conservatoire, avec une radio locale…).</a:t>
            </a:r>
          </a:p>
        </p:txBody>
      </p:sp>
    </p:spTree>
    <p:extLst>
      <p:ext uri="{BB962C8B-B14F-4D97-AF65-F5344CB8AC3E}">
        <p14:creationId xmlns:p14="http://schemas.microsoft.com/office/powerpoint/2010/main" val="2759526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805264"/>
            <a:ext cx="7772400" cy="534268"/>
          </a:xfrm>
        </p:spPr>
        <p:txBody>
          <a:bodyPr>
            <a:normAutofit fontScale="90000"/>
          </a:bodyPr>
          <a:lstStyle/>
          <a:p>
            <a:pPr lvl="0" algn="ctr">
              <a:spcBef>
                <a:spcPts val="0"/>
              </a:spcBef>
            </a:pPr>
            <a:r>
              <a:rPr lang="fr-FR" sz="1600" b="0" cap="none" dirty="0">
                <a:solidFill>
                  <a:prstClr val="black"/>
                </a:solidFill>
                <a:ea typeface="+mn-ea"/>
                <a:cs typeface="+mn-cs"/>
              </a:rPr>
              <a:t>Nouveaux programmes Lettres 2019</a:t>
            </a:r>
            <a:br>
              <a:rPr lang="fr-FR" sz="1600" b="0" cap="none" dirty="0">
                <a:solidFill>
                  <a:prstClr val="black"/>
                </a:solidFill>
                <a:ea typeface="+mn-ea"/>
                <a:cs typeface="+mn-cs"/>
              </a:rPr>
            </a:br>
            <a:r>
              <a:rPr lang="fr-FR" sz="1600" b="0" cap="none" dirty="0">
                <a:solidFill>
                  <a:prstClr val="black"/>
                </a:solidFill>
                <a:ea typeface="+mn-ea"/>
                <a:cs typeface="+mn-cs"/>
              </a:rPr>
              <a:t> Anne Bernard, faisant fonction d’IEN en lettres-histoire </a:t>
            </a:r>
            <a:br>
              <a:rPr lang="fr-FR" sz="1600" b="0" cap="none" dirty="0">
                <a:solidFill>
                  <a:prstClr val="black"/>
                </a:solidFill>
                <a:ea typeface="+mn-ea"/>
                <a:cs typeface="+mn-cs"/>
              </a:rPr>
            </a:br>
            <a:endParaRPr lang="fr-FR" dirty="0"/>
          </a:p>
        </p:txBody>
      </p:sp>
      <p:sp>
        <p:nvSpPr>
          <p:cNvPr id="3" name="Espace réservé du texte 2"/>
          <p:cNvSpPr>
            <a:spLocks noGrp="1"/>
          </p:cNvSpPr>
          <p:nvPr>
            <p:ph type="body" idx="1"/>
          </p:nvPr>
        </p:nvSpPr>
        <p:spPr>
          <a:xfrm>
            <a:off x="722312" y="260648"/>
            <a:ext cx="7877671" cy="5472608"/>
          </a:xfrm>
        </p:spPr>
        <p:txBody>
          <a:bodyPr>
            <a:normAutofit lnSpcReduction="10000"/>
          </a:bodyPr>
          <a:lstStyle/>
          <a:p>
            <a:r>
              <a:rPr lang="fr-FR" sz="3000" dirty="0" smtClean="0">
                <a:solidFill>
                  <a:srgbClr val="C00000"/>
                </a:solidFill>
              </a:rPr>
              <a:t>COMMENT TRAVAILLER l’oral : quelques pistes…</a:t>
            </a:r>
          </a:p>
          <a:p>
            <a:pPr algn="ctr"/>
            <a:r>
              <a:rPr lang="fr-FR" b="1" i="1" dirty="0"/>
              <a:t> </a:t>
            </a:r>
            <a:r>
              <a:rPr lang="fr-FR" b="1" i="1" dirty="0">
                <a:solidFill>
                  <a:schemeClr val="tx1"/>
                </a:solidFill>
              </a:rPr>
              <a:t>Une didactique de l’oral du primaire au lycée</a:t>
            </a:r>
            <a:r>
              <a:rPr lang="fr-FR" dirty="0">
                <a:solidFill>
                  <a:schemeClr val="tx1"/>
                </a:solidFill>
              </a:rPr>
              <a:t>, </a:t>
            </a:r>
            <a:br>
              <a:rPr lang="fr-FR" dirty="0">
                <a:solidFill>
                  <a:schemeClr val="tx1"/>
                </a:solidFill>
              </a:rPr>
            </a:br>
            <a:r>
              <a:rPr lang="fr-FR" dirty="0">
                <a:solidFill>
                  <a:schemeClr val="tx1"/>
                </a:solidFill>
              </a:rPr>
              <a:t>       Bruno MAURER , </a:t>
            </a:r>
            <a:r>
              <a:rPr lang="fr-FR" dirty="0" smtClean="0">
                <a:solidFill>
                  <a:schemeClr val="tx1"/>
                </a:solidFill>
              </a:rPr>
              <a:t>Bertrand LACOSTE</a:t>
            </a:r>
            <a:r>
              <a:rPr lang="fr-FR" dirty="0">
                <a:solidFill>
                  <a:schemeClr val="tx1"/>
                </a:solidFill>
              </a:rPr>
              <a:t> , 2001</a:t>
            </a:r>
            <a:r>
              <a:rPr lang="fr-FR" b="1" dirty="0">
                <a:solidFill>
                  <a:schemeClr val="tx1"/>
                </a:solidFill>
              </a:rPr>
              <a:t/>
            </a:r>
            <a:br>
              <a:rPr lang="fr-FR" b="1" dirty="0">
                <a:solidFill>
                  <a:schemeClr val="tx1"/>
                </a:solidFill>
              </a:rPr>
            </a:br>
            <a:r>
              <a:rPr lang="fr-FR" b="1" dirty="0">
                <a:solidFill>
                  <a:schemeClr val="tx1"/>
                </a:solidFill>
              </a:rPr>
              <a:t/>
            </a:r>
            <a:br>
              <a:rPr lang="fr-FR" b="1" dirty="0">
                <a:solidFill>
                  <a:schemeClr val="tx1"/>
                </a:solidFill>
              </a:rPr>
            </a:br>
            <a:r>
              <a:rPr lang="fr-FR" b="1" dirty="0">
                <a:solidFill>
                  <a:schemeClr val="tx1"/>
                </a:solidFill>
              </a:rPr>
              <a:t/>
            </a:r>
            <a:br>
              <a:rPr lang="fr-FR" b="1" dirty="0">
                <a:solidFill>
                  <a:schemeClr val="tx1"/>
                </a:solidFill>
              </a:rPr>
            </a:br>
            <a:r>
              <a:rPr lang="fr-FR" dirty="0"/>
              <a:t/>
            </a:r>
            <a:br>
              <a:rPr lang="fr-FR" dirty="0"/>
            </a:br>
            <a:r>
              <a:rPr lang="fr-FR" dirty="0"/>
              <a:t/>
            </a:r>
            <a:br>
              <a:rPr lang="fr-FR" dirty="0"/>
            </a:br>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a:t/>
            </a:r>
            <a:br>
              <a:rPr lang="fr-FR" dirty="0"/>
            </a:b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570" y="1907401"/>
            <a:ext cx="2479154" cy="3825855"/>
          </a:xfrm>
          <a:prstGeom prst="rect">
            <a:avLst/>
          </a:prstGeom>
        </p:spPr>
      </p:pic>
    </p:spTree>
    <p:extLst>
      <p:ext uri="{BB962C8B-B14F-4D97-AF65-F5344CB8AC3E}">
        <p14:creationId xmlns:p14="http://schemas.microsoft.com/office/powerpoint/2010/main" val="250004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03D488-4DE8-4B8B-A01E-F8A908C8C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scolaire - Cahier rouge</Template>
  <TotalTime>1017</TotalTime>
  <Words>2176</Words>
  <Application>Microsoft Office PowerPoint</Application>
  <PresentationFormat>Affichage à l'écran (4:3)</PresentationFormat>
  <Paragraphs>316</Paragraphs>
  <Slides>37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37</vt:i4>
      </vt:variant>
    </vt:vector>
  </HeadingPairs>
  <TitlesOfParts>
    <vt:vector size="40" baseType="lpstr">
      <vt:lpstr>Arial</vt:lpstr>
      <vt:lpstr>Calibri</vt:lpstr>
      <vt:lpstr>Thème Office</vt:lpstr>
      <vt:lpstr>FORMATION NOUVEAUX PROGRAMMES EN LETTRES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lpstr>Nouveaux programmes Lettres 2019  Anne Bernard, faisant fonction d’IEN en lettres-histoire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dc:title>
  <dc:creator>Anne Bernard</dc:creator>
  <cp:keywords/>
  <cp:lastModifiedBy>Anne Bernard</cp:lastModifiedBy>
  <cp:revision>97</cp:revision>
  <dcterms:created xsi:type="dcterms:W3CDTF">2019-11-27T09:44:43Z</dcterms:created>
  <dcterms:modified xsi:type="dcterms:W3CDTF">2020-03-11T08:29:43Z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TC300074559990</vt:lpwstr>
  </property>
</Properties>
</file>