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38"/>
  </p:notesMasterIdLst>
  <p:handoutMasterIdLst>
    <p:handoutMasterId r:id="rId39"/>
  </p:handoutMasterIdLst>
  <p:sldIdLst>
    <p:sldId id="256" r:id="rId2"/>
    <p:sldId id="839" r:id="rId3"/>
    <p:sldId id="840" r:id="rId4"/>
    <p:sldId id="837" r:id="rId5"/>
    <p:sldId id="855" r:id="rId6"/>
    <p:sldId id="842" r:id="rId7"/>
    <p:sldId id="894" r:id="rId8"/>
    <p:sldId id="853" r:id="rId9"/>
    <p:sldId id="856" r:id="rId10"/>
    <p:sldId id="843" r:id="rId11"/>
    <p:sldId id="844" r:id="rId12"/>
    <p:sldId id="845" r:id="rId13"/>
    <p:sldId id="848" r:id="rId14"/>
    <p:sldId id="846" r:id="rId15"/>
    <p:sldId id="847" r:id="rId16"/>
    <p:sldId id="859" r:id="rId17"/>
    <p:sldId id="857" r:id="rId18"/>
    <p:sldId id="854" r:id="rId19"/>
    <p:sldId id="890" r:id="rId20"/>
    <p:sldId id="891" r:id="rId21"/>
    <p:sldId id="897" r:id="rId22"/>
    <p:sldId id="892" r:id="rId23"/>
    <p:sldId id="898" r:id="rId24"/>
    <p:sldId id="887" r:id="rId25"/>
    <p:sldId id="888" r:id="rId26"/>
    <p:sldId id="865" r:id="rId27"/>
    <p:sldId id="866" r:id="rId28"/>
    <p:sldId id="868" r:id="rId29"/>
    <p:sldId id="870" r:id="rId30"/>
    <p:sldId id="872" r:id="rId31"/>
    <p:sldId id="874" r:id="rId32"/>
    <p:sldId id="877" r:id="rId33"/>
    <p:sldId id="860" r:id="rId34"/>
    <p:sldId id="884" r:id="rId35"/>
    <p:sldId id="895" r:id="rId36"/>
    <p:sldId id="896" r:id="rId37"/>
  </p:sldIdLst>
  <p:sldSz cx="9144000" cy="6858000" type="screen4x3"/>
  <p:notesSz cx="6797675" cy="9926638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  <a:srgbClr val="FA0000"/>
    <a:srgbClr val="0033CC"/>
    <a:srgbClr val="006699"/>
    <a:srgbClr val="F5E26F"/>
    <a:srgbClr val="003366"/>
    <a:srgbClr val="0000CC"/>
    <a:srgbClr val="4D4D4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5663" autoAdjust="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652" y="-96"/>
      </p:cViewPr>
      <p:guideLst>
        <p:guide orient="horz" pos="3127"/>
        <p:guide pos="214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45" cy="49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7" rIns="95555" bIns="47777" numCol="1" anchor="t" anchorCtr="0" compatLnSpc="1">
            <a:prstTxWarp prst="textNoShape">
              <a:avLst/>
            </a:prstTxWarp>
          </a:bodyPr>
          <a:lstStyle>
            <a:lvl1pPr algn="l" defTabSz="955988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911" y="0"/>
            <a:ext cx="2946144" cy="49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7" rIns="95555" bIns="47777" numCol="1" anchor="t" anchorCtr="0" compatLnSpc="1">
            <a:prstTxWarp prst="textNoShape">
              <a:avLst/>
            </a:prstTxWarp>
          </a:bodyPr>
          <a:lstStyle>
            <a:lvl1pPr algn="r" defTabSz="955988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825"/>
            <a:ext cx="2946145" cy="49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7" rIns="95555" bIns="47777" numCol="1" anchor="b" anchorCtr="0" compatLnSpc="1">
            <a:prstTxWarp prst="textNoShape">
              <a:avLst/>
            </a:prstTxWarp>
          </a:bodyPr>
          <a:lstStyle>
            <a:lvl1pPr algn="l" defTabSz="955988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911" y="9429825"/>
            <a:ext cx="2946144" cy="49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7" rIns="95555" bIns="47777" numCol="1" anchor="b" anchorCtr="0" compatLnSpc="1">
            <a:prstTxWarp prst="textNoShape">
              <a:avLst/>
            </a:prstTxWarp>
          </a:bodyPr>
          <a:lstStyle>
            <a:lvl1pPr algn="r" defTabSz="955988">
              <a:defRPr sz="1200"/>
            </a:lvl1pPr>
          </a:lstStyle>
          <a:p>
            <a:pPr>
              <a:defRPr/>
            </a:pPr>
            <a:fld id="{BCF8F090-39F4-4998-93F6-7AA3C5F4397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86786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45" cy="49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7" rIns="95555" bIns="47777" numCol="1" anchor="t" anchorCtr="0" compatLnSpc="1">
            <a:prstTxWarp prst="textNoShape">
              <a:avLst/>
            </a:prstTxWarp>
          </a:bodyPr>
          <a:lstStyle>
            <a:lvl1pPr algn="l" defTabSz="955988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911" y="0"/>
            <a:ext cx="2946144" cy="49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7" rIns="95555" bIns="47777" numCol="1" anchor="t" anchorCtr="0" compatLnSpc="1">
            <a:prstTxWarp prst="textNoShape">
              <a:avLst/>
            </a:prstTxWarp>
          </a:bodyPr>
          <a:lstStyle>
            <a:lvl1pPr algn="r" defTabSz="955988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54" y="4714913"/>
            <a:ext cx="5437168" cy="446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7" rIns="95555" bIns="477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825"/>
            <a:ext cx="2946145" cy="49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7" rIns="95555" bIns="47777" numCol="1" anchor="b" anchorCtr="0" compatLnSpc="1">
            <a:prstTxWarp prst="textNoShape">
              <a:avLst/>
            </a:prstTxWarp>
          </a:bodyPr>
          <a:lstStyle>
            <a:lvl1pPr algn="l" defTabSz="955988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11" y="9429825"/>
            <a:ext cx="2946144" cy="49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7" rIns="95555" bIns="47777" numCol="1" anchor="b" anchorCtr="0" compatLnSpc="1">
            <a:prstTxWarp prst="textNoShape">
              <a:avLst/>
            </a:prstTxWarp>
          </a:bodyPr>
          <a:lstStyle>
            <a:lvl1pPr algn="r" defTabSz="955988">
              <a:defRPr sz="1200"/>
            </a:lvl1pPr>
          </a:lstStyle>
          <a:p>
            <a:pPr>
              <a:defRPr/>
            </a:pPr>
            <a:fld id="{40F7C23F-6FE4-4487-82B2-0F6BBE959C6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485948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Exemple : pas d’option de première et terminale, une option en terminale (maths</a:t>
            </a:r>
            <a:r>
              <a:rPr lang="fr-FR" baseline="0" dirty="0" smtClean="0"/>
              <a:t> expertes par exemple)</a:t>
            </a:r>
            <a:endParaRPr lang="fr-FR" dirty="0" smtClean="0"/>
          </a:p>
          <a:p>
            <a:r>
              <a:rPr lang="fr-FR" dirty="0" smtClean="0"/>
              <a:t>La prise en compte dans le calcul des 2 heures de Physique pour ceux qui choisissent la spécialité SI en terminale n’est pas encore connue.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7C23F-6FE4-4487-82B2-0F6BBE959C61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7C23F-6FE4-4487-82B2-0F6BBE959C61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8" descr="fondrond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0"/>
            <a:ext cx="913765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>
            <a:normAutofit/>
          </a:bodyPr>
          <a:lstStyle>
            <a:lvl1pPr>
              <a:defRPr sz="3200">
                <a:solidFill>
                  <a:srgbClr val="0070C0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accent1">
                    <a:lumMod val="10000"/>
                  </a:schemeClr>
                </a:solidFill>
              </a:defRPr>
            </a:lvl1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245225"/>
            <a:ext cx="5562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Après la spécialité SI en première…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98B13-6F36-470F-AB19-A1C95AE1A5E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13" name="Group 10"/>
          <p:cNvGrpSpPr>
            <a:grpSpLocks/>
          </p:cNvGrpSpPr>
          <p:nvPr userDrawn="1"/>
        </p:nvGrpSpPr>
        <p:grpSpPr bwMode="auto">
          <a:xfrm>
            <a:off x="6651488" y="0"/>
            <a:ext cx="1387611" cy="1524000"/>
            <a:chOff x="0" y="36"/>
            <a:chExt cx="1304" cy="1436"/>
          </a:xfrm>
        </p:grpSpPr>
        <p:sp>
          <p:nvSpPr>
            <p:cNvPr id="15" name="Oval 11"/>
            <p:cNvSpPr>
              <a:spLocks noChangeArrowheads="1"/>
            </p:cNvSpPr>
            <p:nvPr userDrawn="1"/>
          </p:nvSpPr>
          <p:spPr bwMode="auto">
            <a:xfrm>
              <a:off x="0" y="36"/>
              <a:ext cx="1088" cy="1088"/>
            </a:xfrm>
            <a:prstGeom prst="ellipse">
              <a:avLst/>
            </a:prstGeom>
            <a:noFill/>
            <a:ln w="6350">
              <a:solidFill>
                <a:srgbClr val="008ED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n-lt"/>
              </a:endParaRPr>
            </a:p>
          </p:txBody>
        </p:sp>
        <p:sp>
          <p:nvSpPr>
            <p:cNvPr id="16" name="Oval 12"/>
            <p:cNvSpPr>
              <a:spLocks noChangeArrowheads="1"/>
            </p:cNvSpPr>
            <p:nvPr userDrawn="1"/>
          </p:nvSpPr>
          <p:spPr bwMode="auto">
            <a:xfrm>
              <a:off x="913" y="96"/>
              <a:ext cx="391" cy="393"/>
            </a:xfrm>
            <a:prstGeom prst="ellipse">
              <a:avLst/>
            </a:prstGeom>
            <a:noFill/>
            <a:ln w="6350">
              <a:solidFill>
                <a:srgbClr val="008ED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n-lt"/>
              </a:endParaRPr>
            </a:p>
          </p:txBody>
        </p:sp>
        <p:sp>
          <p:nvSpPr>
            <p:cNvPr id="17" name="Oval 13"/>
            <p:cNvSpPr>
              <a:spLocks noChangeArrowheads="1"/>
            </p:cNvSpPr>
            <p:nvPr userDrawn="1"/>
          </p:nvSpPr>
          <p:spPr bwMode="auto">
            <a:xfrm>
              <a:off x="648" y="944"/>
              <a:ext cx="528" cy="528"/>
            </a:xfrm>
            <a:prstGeom prst="ellipse">
              <a:avLst/>
            </a:prstGeom>
            <a:noFill/>
            <a:ln w="6350">
              <a:solidFill>
                <a:srgbClr val="008ED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n-lt"/>
              </a:endParaRPr>
            </a:p>
          </p:txBody>
        </p:sp>
      </p:grpSp>
      <p:grpSp>
        <p:nvGrpSpPr>
          <p:cNvPr id="18" name="Group 10"/>
          <p:cNvGrpSpPr>
            <a:grpSpLocks/>
          </p:cNvGrpSpPr>
          <p:nvPr userDrawn="1"/>
        </p:nvGrpSpPr>
        <p:grpSpPr bwMode="auto">
          <a:xfrm>
            <a:off x="8229600" y="1"/>
            <a:ext cx="914399" cy="1004276"/>
            <a:chOff x="0" y="36"/>
            <a:chExt cx="1304" cy="1436"/>
          </a:xfrm>
        </p:grpSpPr>
        <p:sp>
          <p:nvSpPr>
            <p:cNvPr id="19" name="Oval 11"/>
            <p:cNvSpPr>
              <a:spLocks noChangeArrowheads="1"/>
            </p:cNvSpPr>
            <p:nvPr userDrawn="1"/>
          </p:nvSpPr>
          <p:spPr bwMode="auto">
            <a:xfrm>
              <a:off x="0" y="36"/>
              <a:ext cx="1088" cy="1088"/>
            </a:xfrm>
            <a:prstGeom prst="ellipse">
              <a:avLst/>
            </a:prstGeom>
            <a:noFill/>
            <a:ln w="6350">
              <a:solidFill>
                <a:srgbClr val="008ED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n-lt"/>
              </a:endParaRPr>
            </a:p>
          </p:txBody>
        </p:sp>
        <p:sp>
          <p:nvSpPr>
            <p:cNvPr id="20" name="Oval 12"/>
            <p:cNvSpPr>
              <a:spLocks noChangeArrowheads="1"/>
            </p:cNvSpPr>
            <p:nvPr userDrawn="1"/>
          </p:nvSpPr>
          <p:spPr bwMode="auto">
            <a:xfrm>
              <a:off x="913" y="96"/>
              <a:ext cx="391" cy="393"/>
            </a:xfrm>
            <a:prstGeom prst="ellipse">
              <a:avLst/>
            </a:prstGeom>
            <a:noFill/>
            <a:ln w="6350">
              <a:solidFill>
                <a:srgbClr val="008ED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n-lt"/>
              </a:endParaRPr>
            </a:p>
          </p:txBody>
        </p:sp>
        <p:sp>
          <p:nvSpPr>
            <p:cNvPr id="21" name="Oval 13"/>
            <p:cNvSpPr>
              <a:spLocks noChangeArrowheads="1"/>
            </p:cNvSpPr>
            <p:nvPr userDrawn="1"/>
          </p:nvSpPr>
          <p:spPr bwMode="auto">
            <a:xfrm>
              <a:off x="648" y="944"/>
              <a:ext cx="528" cy="528"/>
            </a:xfrm>
            <a:prstGeom prst="ellipse">
              <a:avLst/>
            </a:prstGeom>
            <a:noFill/>
            <a:ln w="6350">
              <a:solidFill>
                <a:srgbClr val="008ED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n-lt"/>
              </a:endParaRPr>
            </a:p>
          </p:txBody>
        </p:sp>
      </p:grpSp>
      <p:grpSp>
        <p:nvGrpSpPr>
          <p:cNvPr id="22" name="Group 10"/>
          <p:cNvGrpSpPr>
            <a:grpSpLocks/>
          </p:cNvGrpSpPr>
          <p:nvPr userDrawn="1"/>
        </p:nvGrpSpPr>
        <p:grpSpPr bwMode="auto">
          <a:xfrm>
            <a:off x="4267200" y="0"/>
            <a:ext cx="2095500" cy="2301468"/>
            <a:chOff x="0" y="36"/>
            <a:chExt cx="1304" cy="1436"/>
          </a:xfrm>
        </p:grpSpPr>
        <p:sp>
          <p:nvSpPr>
            <p:cNvPr id="23" name="Oval 11"/>
            <p:cNvSpPr>
              <a:spLocks noChangeArrowheads="1"/>
            </p:cNvSpPr>
            <p:nvPr userDrawn="1"/>
          </p:nvSpPr>
          <p:spPr bwMode="auto">
            <a:xfrm>
              <a:off x="0" y="36"/>
              <a:ext cx="1088" cy="1088"/>
            </a:xfrm>
            <a:prstGeom prst="ellipse">
              <a:avLst/>
            </a:prstGeom>
            <a:noFill/>
            <a:ln w="6350">
              <a:solidFill>
                <a:srgbClr val="008ED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n-lt"/>
              </a:endParaRPr>
            </a:p>
          </p:txBody>
        </p:sp>
        <p:sp>
          <p:nvSpPr>
            <p:cNvPr id="24" name="Oval 12"/>
            <p:cNvSpPr>
              <a:spLocks noChangeArrowheads="1"/>
            </p:cNvSpPr>
            <p:nvPr userDrawn="1"/>
          </p:nvSpPr>
          <p:spPr bwMode="auto">
            <a:xfrm>
              <a:off x="913" y="96"/>
              <a:ext cx="391" cy="393"/>
            </a:xfrm>
            <a:prstGeom prst="ellipse">
              <a:avLst/>
            </a:prstGeom>
            <a:noFill/>
            <a:ln w="6350">
              <a:solidFill>
                <a:srgbClr val="008ED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n-lt"/>
              </a:endParaRPr>
            </a:p>
          </p:txBody>
        </p:sp>
        <p:sp>
          <p:nvSpPr>
            <p:cNvPr id="25" name="Oval 13"/>
            <p:cNvSpPr>
              <a:spLocks noChangeArrowheads="1"/>
            </p:cNvSpPr>
            <p:nvPr userDrawn="1"/>
          </p:nvSpPr>
          <p:spPr bwMode="auto">
            <a:xfrm>
              <a:off x="648" y="944"/>
              <a:ext cx="528" cy="528"/>
            </a:xfrm>
            <a:prstGeom prst="ellipse">
              <a:avLst/>
            </a:prstGeom>
            <a:noFill/>
            <a:ln w="6350">
              <a:solidFill>
                <a:srgbClr val="008ED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n-lt"/>
              </a:endParaRPr>
            </a:p>
          </p:txBody>
        </p:sp>
      </p:grpSp>
      <p:grpSp>
        <p:nvGrpSpPr>
          <p:cNvPr id="26" name="Group 10"/>
          <p:cNvGrpSpPr>
            <a:grpSpLocks/>
          </p:cNvGrpSpPr>
          <p:nvPr userDrawn="1"/>
        </p:nvGrpSpPr>
        <p:grpSpPr bwMode="auto">
          <a:xfrm>
            <a:off x="455273" y="0"/>
            <a:ext cx="3469027" cy="3810000"/>
            <a:chOff x="0" y="36"/>
            <a:chExt cx="1304" cy="1436"/>
          </a:xfrm>
        </p:grpSpPr>
        <p:sp>
          <p:nvSpPr>
            <p:cNvPr id="27" name="Oval 11"/>
            <p:cNvSpPr>
              <a:spLocks noChangeArrowheads="1"/>
            </p:cNvSpPr>
            <p:nvPr userDrawn="1"/>
          </p:nvSpPr>
          <p:spPr bwMode="auto">
            <a:xfrm>
              <a:off x="0" y="36"/>
              <a:ext cx="1088" cy="1088"/>
            </a:xfrm>
            <a:prstGeom prst="ellipse">
              <a:avLst/>
            </a:prstGeom>
            <a:noFill/>
            <a:ln w="6350">
              <a:solidFill>
                <a:srgbClr val="008ED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n-lt"/>
              </a:endParaRPr>
            </a:p>
          </p:txBody>
        </p:sp>
        <p:sp>
          <p:nvSpPr>
            <p:cNvPr id="28" name="Oval 12"/>
            <p:cNvSpPr>
              <a:spLocks noChangeArrowheads="1"/>
            </p:cNvSpPr>
            <p:nvPr userDrawn="1"/>
          </p:nvSpPr>
          <p:spPr bwMode="auto">
            <a:xfrm>
              <a:off x="913" y="96"/>
              <a:ext cx="391" cy="393"/>
            </a:xfrm>
            <a:prstGeom prst="ellipse">
              <a:avLst/>
            </a:prstGeom>
            <a:noFill/>
            <a:ln w="6350">
              <a:solidFill>
                <a:srgbClr val="008ED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n-lt"/>
              </a:endParaRPr>
            </a:p>
          </p:txBody>
        </p:sp>
        <p:sp>
          <p:nvSpPr>
            <p:cNvPr id="29" name="Oval 13"/>
            <p:cNvSpPr>
              <a:spLocks noChangeArrowheads="1"/>
            </p:cNvSpPr>
            <p:nvPr userDrawn="1"/>
          </p:nvSpPr>
          <p:spPr bwMode="auto">
            <a:xfrm>
              <a:off x="648" y="944"/>
              <a:ext cx="528" cy="528"/>
            </a:xfrm>
            <a:prstGeom prst="ellipse">
              <a:avLst/>
            </a:prstGeom>
            <a:noFill/>
            <a:ln w="6350">
              <a:solidFill>
                <a:srgbClr val="008ED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n-lt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Après la spécialité SI en première…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E0B61-DD1B-403B-8D5F-A9152987394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chemeClr val="accent5">
              <a:alpha val="49000"/>
            </a:schemeClr>
          </a:solidFill>
        </p:spPr>
        <p:txBody>
          <a:bodyPr anchor="ctr" anchorCtr="0">
            <a:normAutofit/>
          </a:bodyPr>
          <a:lstStyle>
            <a:lvl1pPr algn="l">
              <a:defRPr sz="28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45AF8-87BB-48AA-839A-0E89BF20891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BDCF9-4442-4703-9E71-450236A5CFC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FA2F7-8424-40BC-8912-722B5A6E2CA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8" descr="fondronds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350"/>
            <a:ext cx="913765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12412"/>
            <a:ext cx="6934200" cy="9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245225"/>
            <a:ext cx="670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i="1"/>
            </a:lvl1pPr>
          </a:lstStyle>
          <a:p>
            <a:pPr>
              <a:defRPr/>
            </a:pPr>
            <a:r>
              <a:rPr lang="fr-FR" dirty="0" smtClean="0"/>
              <a:t>Après la spécialité SI en première…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15200" y="6245225"/>
            <a:ext cx="137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28FA385-2CC6-476C-8822-05346F193CA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10" name="Group 10"/>
          <p:cNvGrpSpPr>
            <a:grpSpLocks/>
          </p:cNvGrpSpPr>
          <p:nvPr userDrawn="1"/>
        </p:nvGrpSpPr>
        <p:grpSpPr bwMode="auto">
          <a:xfrm>
            <a:off x="8229600" y="1"/>
            <a:ext cx="914399" cy="1004276"/>
            <a:chOff x="0" y="36"/>
            <a:chExt cx="1304" cy="1436"/>
          </a:xfrm>
        </p:grpSpPr>
        <p:sp>
          <p:nvSpPr>
            <p:cNvPr id="11" name="Oval 11"/>
            <p:cNvSpPr>
              <a:spLocks noChangeArrowheads="1"/>
            </p:cNvSpPr>
            <p:nvPr userDrawn="1"/>
          </p:nvSpPr>
          <p:spPr bwMode="auto">
            <a:xfrm>
              <a:off x="0" y="36"/>
              <a:ext cx="1088" cy="1088"/>
            </a:xfrm>
            <a:prstGeom prst="ellipse">
              <a:avLst/>
            </a:prstGeom>
            <a:noFill/>
            <a:ln w="6350">
              <a:solidFill>
                <a:srgbClr val="008ED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n-lt"/>
              </a:endParaRPr>
            </a:p>
          </p:txBody>
        </p:sp>
        <p:sp>
          <p:nvSpPr>
            <p:cNvPr id="12" name="Oval 12"/>
            <p:cNvSpPr>
              <a:spLocks noChangeArrowheads="1"/>
            </p:cNvSpPr>
            <p:nvPr userDrawn="1"/>
          </p:nvSpPr>
          <p:spPr bwMode="auto">
            <a:xfrm>
              <a:off x="913" y="96"/>
              <a:ext cx="391" cy="393"/>
            </a:xfrm>
            <a:prstGeom prst="ellipse">
              <a:avLst/>
            </a:prstGeom>
            <a:noFill/>
            <a:ln w="6350">
              <a:solidFill>
                <a:srgbClr val="008ED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n-lt"/>
              </a:endParaRPr>
            </a:p>
          </p:txBody>
        </p:sp>
        <p:sp>
          <p:nvSpPr>
            <p:cNvPr id="13" name="Oval 13"/>
            <p:cNvSpPr>
              <a:spLocks noChangeArrowheads="1"/>
            </p:cNvSpPr>
            <p:nvPr userDrawn="1"/>
          </p:nvSpPr>
          <p:spPr bwMode="auto">
            <a:xfrm>
              <a:off x="648" y="944"/>
              <a:ext cx="528" cy="528"/>
            </a:xfrm>
            <a:prstGeom prst="ellipse">
              <a:avLst/>
            </a:prstGeom>
            <a:noFill/>
            <a:ln w="6350">
              <a:solidFill>
                <a:srgbClr val="008ED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789" r:id="rId2"/>
    <p:sldLayoutId id="2147483790" r:id="rId3"/>
    <p:sldLayoutId id="2147483791" r:id="rId4"/>
    <p:sldLayoutId id="214748379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70C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8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31975"/>
          </a:xfrm>
        </p:spPr>
        <p:txBody>
          <a:bodyPr>
            <a:normAutofit/>
          </a:bodyPr>
          <a:lstStyle/>
          <a:p>
            <a:r>
              <a:rPr lang="fr-FR" dirty="0" smtClean="0"/>
              <a:t>Après la spécialité Sciences de l’Ingénieur en première générale …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447800"/>
          </a:xfrm>
        </p:spPr>
        <p:txBody>
          <a:bodyPr/>
          <a:lstStyle/>
          <a:p>
            <a:endParaRPr lang="fr-FR" i="1" dirty="0"/>
          </a:p>
        </p:txBody>
      </p:sp>
      <p:pic>
        <p:nvPicPr>
          <p:cNvPr id="4" name="Picture 2"/>
          <p:cNvPicPr/>
          <p:nvPr/>
        </p:nvPicPr>
        <p:blipFill>
          <a:blip r:embed="rId2" cstate="print"/>
          <a:stretch/>
        </p:blipFill>
        <p:spPr>
          <a:xfrm>
            <a:off x="3429000" y="4495800"/>
            <a:ext cx="1113120" cy="1733520"/>
          </a:xfrm>
          <a:prstGeom prst="rect">
            <a:avLst/>
          </a:prstGeom>
          <a:ln w="936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7" name="Image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76799" y="3581400"/>
            <a:ext cx="3242713" cy="21336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943600" y="50292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Programme du CEA GIANT</a:t>
            </a:r>
            <a:endParaRPr lang="fr-FR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 smtClean="0"/>
              <a:t>Quel est le meilleur choix pour bien réussir le Bac et avoir un bon dossier ?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z="2800" b="1" dirty="0" smtClean="0">
              <a:solidFill>
                <a:srgbClr val="0070C0"/>
              </a:solidFill>
            </a:endParaRPr>
          </a:p>
          <a:p>
            <a:pPr algn="ctr"/>
            <a:r>
              <a:rPr lang="fr-FR" sz="2800" b="1" dirty="0" smtClean="0"/>
              <a:t>Sont à considérer :</a:t>
            </a:r>
          </a:p>
          <a:p>
            <a:pPr lvl="1">
              <a:buNone/>
            </a:pPr>
            <a:r>
              <a:rPr lang="fr-FR" sz="2400" b="1" dirty="0" smtClean="0">
                <a:sym typeface="Wingdings" pitchFamily="2" charset="2"/>
              </a:rPr>
              <a:t> </a:t>
            </a:r>
            <a:r>
              <a:rPr lang="fr-FR" sz="2400" b="1" dirty="0" smtClean="0"/>
              <a:t>les épreuves au bac</a:t>
            </a:r>
          </a:p>
          <a:p>
            <a:pPr lvl="1">
              <a:buNone/>
            </a:pPr>
            <a:r>
              <a:rPr lang="fr-FR" sz="2400" b="1" dirty="0" smtClean="0">
                <a:sym typeface="Wingdings" pitchFamily="2" charset="2"/>
              </a:rPr>
              <a:t> </a:t>
            </a:r>
            <a:r>
              <a:rPr lang="fr-FR" sz="2400" b="1" dirty="0" smtClean="0"/>
              <a:t>le poids des disciplines dans le bac</a:t>
            </a:r>
          </a:p>
          <a:p>
            <a:pPr lvl="1">
              <a:buNone/>
            </a:pPr>
            <a:r>
              <a:rPr lang="fr-FR" sz="2400" b="1" dirty="0" smtClean="0">
                <a:sym typeface="Wingdings" pitchFamily="2" charset="2"/>
              </a:rPr>
              <a:t> </a:t>
            </a:r>
            <a:r>
              <a:rPr lang="fr-FR" sz="2400" b="1" dirty="0" smtClean="0"/>
              <a:t>les éléments pris en compte par </a:t>
            </a:r>
            <a:r>
              <a:rPr lang="fr-FR" sz="2400" b="1" dirty="0" err="1" smtClean="0"/>
              <a:t>parcoursup</a:t>
            </a:r>
            <a:endParaRPr lang="fr-FR" sz="2400" b="1" dirty="0" smtClean="0"/>
          </a:p>
          <a:p>
            <a:pPr lvl="1">
              <a:buNone/>
            </a:pPr>
            <a:r>
              <a:rPr lang="fr-FR" sz="2400" b="1" dirty="0" smtClean="0">
                <a:sym typeface="Wingdings" pitchFamily="2" charset="2"/>
              </a:rPr>
              <a:t> et bien sûr l</a:t>
            </a:r>
            <a:r>
              <a:rPr lang="fr-FR" sz="2400" b="1" dirty="0" smtClean="0"/>
              <a:t>es goûts et aptitudes personnels</a:t>
            </a:r>
            <a:endParaRPr lang="fr-FR" sz="2400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Après la spécialité SI en première…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E0B61-DD1B-403B-8D5F-A91529873945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pic>
        <p:nvPicPr>
          <p:cNvPr id="6" name="Picture 2"/>
          <p:cNvPicPr/>
          <p:nvPr/>
        </p:nvPicPr>
        <p:blipFill>
          <a:blip r:embed="rId2" cstate="print"/>
          <a:stretch/>
        </p:blipFill>
        <p:spPr>
          <a:xfrm flipH="1">
            <a:off x="7010400" y="1752600"/>
            <a:ext cx="533400" cy="830692"/>
          </a:xfrm>
          <a:prstGeom prst="rect">
            <a:avLst/>
          </a:prstGeom>
          <a:ln w="936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 smtClean="0"/>
              <a:t>Quel est le meilleur choix pour bien réussir le Bac et avoir un bon dossier ? 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Après la spécialité SI en première…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E0B61-DD1B-403B-8D5F-A91529873945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pic>
        <p:nvPicPr>
          <p:cNvPr id="6" name="Picture 2" descr="M:\str-delcom\BAC 2021\INFOGRAPHIES\Coeff\les_epreuves_du_nouveau_baccalaureat_general.jpg"/>
          <p:cNvPicPr>
            <a:picLocks noChangeAspect="1" noChangeArrowheads="1"/>
          </p:cNvPicPr>
          <p:nvPr/>
        </p:nvPicPr>
        <p:blipFill>
          <a:blip r:embed="rId2" cstate="print"/>
          <a:srcRect b="10370"/>
          <a:stretch>
            <a:fillRect/>
          </a:stretch>
        </p:blipFill>
        <p:spPr bwMode="auto">
          <a:xfrm>
            <a:off x="990600" y="1043093"/>
            <a:ext cx="7696200" cy="5173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57200" y="1447800"/>
            <a:ext cx="914400" cy="533400"/>
          </a:xfrm>
          <a:noFill/>
        </p:spPr>
        <p:txBody>
          <a:bodyPr/>
          <a:lstStyle/>
          <a:p>
            <a:pPr lvl="1">
              <a:buNone/>
            </a:pPr>
            <a:r>
              <a:rPr lang="fr-FR" sz="2400" b="1" dirty="0" smtClean="0">
                <a:sym typeface="Wingdings" pitchFamily="2" charset="2"/>
              </a:rPr>
              <a:t></a:t>
            </a:r>
            <a:endParaRPr lang="fr-FR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 smtClean="0"/>
              <a:t>Quel est le meilleur choix pour bien réussir le Bac et avoir un bon dossier ?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Après la spécialité SI en première…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E0B61-DD1B-403B-8D5F-A91529873945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685800" y="9144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lvl="1" indent="-285750" algn="l" eaLnBrk="0" hangingPunct="0">
              <a:spcBef>
                <a:spcPct val="20000"/>
              </a:spcBef>
              <a:buFont typeface="Wingdings" pitchFamily="2" charset="2"/>
              <a:buChar char="à"/>
            </a:pPr>
            <a:r>
              <a:rPr lang="fr-FR" sz="2400" b="1" kern="0" dirty="0" smtClean="0">
                <a:latin typeface="+mn-lt"/>
                <a:sym typeface="Wingdings" pitchFamily="2" charset="2"/>
              </a:rPr>
              <a:t> le poids des disciplines dans le bac </a:t>
            </a:r>
            <a:r>
              <a:rPr lang="fr-FR" sz="2400" kern="0" dirty="0" smtClean="0">
                <a:latin typeface="+mn-lt"/>
                <a:sym typeface="Wingdings" pitchFamily="2" charset="2"/>
              </a:rPr>
              <a:t>(exemple)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8156" y="1371600"/>
            <a:ext cx="7444344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à coins arrondis 11"/>
          <p:cNvSpPr/>
          <p:nvPr/>
        </p:nvSpPr>
        <p:spPr bwMode="auto">
          <a:xfrm>
            <a:off x="4724400" y="4495800"/>
            <a:ext cx="609600" cy="53340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7848600" y="4552950"/>
            <a:ext cx="609600" cy="41910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à coins arrondis 13"/>
          <p:cNvSpPr/>
          <p:nvPr/>
        </p:nvSpPr>
        <p:spPr bwMode="auto">
          <a:xfrm>
            <a:off x="7848600" y="5594350"/>
            <a:ext cx="609600" cy="21590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à coins arrondis 14"/>
          <p:cNvSpPr/>
          <p:nvPr/>
        </p:nvSpPr>
        <p:spPr bwMode="auto">
          <a:xfrm>
            <a:off x="7848600" y="4953000"/>
            <a:ext cx="609600" cy="21590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 smtClean="0"/>
              <a:t>Quel est le meilleur choix pour bien réussir le Bac et avoir un bon dossier ?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Après la spécialité SI en première…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E0B61-DD1B-403B-8D5F-A91529873945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685800" y="914400"/>
            <a:ext cx="8458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lvl="1" indent="-285750" algn="l" eaLnBrk="0" hangingPunct="0">
              <a:spcBef>
                <a:spcPct val="20000"/>
              </a:spcBef>
              <a:buFont typeface="Wingdings" pitchFamily="2" charset="2"/>
              <a:buChar char="à"/>
            </a:pPr>
            <a:endParaRPr lang="fr-FR" sz="2400" b="1" kern="0" dirty="0" smtClean="0">
              <a:latin typeface="+mn-lt"/>
              <a:sym typeface="Wingdings" pitchFamily="2" charset="2"/>
            </a:endParaRPr>
          </a:p>
          <a:p>
            <a:pPr marL="742950" lvl="1" indent="-285750" algn="l" eaLnBrk="0" hangingPunct="0">
              <a:spcBef>
                <a:spcPct val="20000"/>
              </a:spcBef>
            </a:pPr>
            <a:r>
              <a:rPr lang="fr-FR" sz="2400" b="1" kern="0" dirty="0" smtClean="0">
                <a:latin typeface="+mn-lt"/>
                <a:sym typeface="Wingdings" pitchFamily="2" charset="2"/>
              </a:rPr>
              <a:t> </a:t>
            </a:r>
          </a:p>
          <a:p>
            <a:pPr marL="742950" lvl="1" indent="-285750" algn="l" eaLnBrk="0" hangingPunct="0">
              <a:spcBef>
                <a:spcPct val="20000"/>
              </a:spcBef>
              <a:buFont typeface="Wingdings" pitchFamily="2" charset="2"/>
              <a:buChar char="à"/>
            </a:pPr>
            <a:r>
              <a:rPr lang="fr-FR" sz="2400" b="1" kern="0" dirty="0" smtClean="0">
                <a:latin typeface="+mn-lt"/>
                <a:sym typeface="Wingdings" pitchFamily="2" charset="2"/>
              </a:rPr>
              <a:t>le poids des disciplines dans le bac </a:t>
            </a:r>
            <a:r>
              <a:rPr lang="fr-FR" sz="2400" kern="0" dirty="0" smtClean="0">
                <a:latin typeface="+mn-lt"/>
                <a:sym typeface="Wingdings" pitchFamily="2" charset="2"/>
              </a:rPr>
              <a:t>(exemple)</a:t>
            </a:r>
          </a:p>
          <a:p>
            <a:pPr marL="742950" lvl="1" indent="-285750" algn="l" eaLnBrk="0" hangingPunct="0">
              <a:spcBef>
                <a:spcPct val="20000"/>
              </a:spcBef>
            </a:pPr>
            <a:r>
              <a:rPr lang="fr-FR" sz="2400" kern="0" dirty="0" smtClean="0">
                <a:solidFill>
                  <a:srgbClr val="0070C0"/>
                </a:solidFill>
                <a:latin typeface="+mn-lt"/>
                <a:sym typeface="Wingdings" pitchFamily="2" charset="2"/>
              </a:rPr>
              <a:t>	</a:t>
            </a:r>
          </a:p>
          <a:p>
            <a:pPr marL="742950" lvl="1" indent="-285750" algn="l" eaLnBrk="0" hangingPunct="0">
              <a:spcBef>
                <a:spcPct val="20000"/>
              </a:spcBef>
            </a:pPr>
            <a:r>
              <a:rPr lang="fr-FR" sz="2400" kern="0" dirty="0" smtClean="0">
                <a:solidFill>
                  <a:srgbClr val="0070C0"/>
                </a:solidFill>
                <a:latin typeface="+mn-lt"/>
                <a:sym typeface="Wingdings" pitchFamily="2" charset="2"/>
              </a:rPr>
              <a:t>	</a:t>
            </a:r>
            <a:r>
              <a:rPr lang="fr-FR" sz="2400" kern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Importance du choix pour l’obtention du bac :</a:t>
            </a:r>
          </a:p>
          <a:p>
            <a:pPr marL="1200150" lvl="2" indent="-285750" algn="l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2000" kern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la spécialité arrêtée compte pour environ 5,5%</a:t>
            </a:r>
          </a:p>
          <a:p>
            <a:pPr marL="1200150" lvl="2" indent="-285750" algn="l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2000" kern="0" dirty="0" smtClean="0">
                <a:solidFill>
                  <a:srgbClr val="FF0000"/>
                </a:solidFill>
                <a:sym typeface="Wingdings" pitchFamily="2" charset="2"/>
              </a:rPr>
              <a:t>les spécialités conservées en terminale comptent chacune pour environ 17%</a:t>
            </a:r>
          </a:p>
          <a:p>
            <a:pPr marL="1200150" lvl="2" indent="-285750" algn="l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2000" kern="0" dirty="0" smtClean="0">
                <a:solidFill>
                  <a:srgbClr val="FF0000"/>
                </a:solidFill>
                <a:sym typeface="Wingdings" pitchFamily="2" charset="2"/>
              </a:rPr>
              <a:t>le grand oral (qui s’appuie sur une ou deux des spécialités conservées) compte pour 10%</a:t>
            </a:r>
          </a:p>
          <a:p>
            <a:pPr marL="1200150" lvl="2" indent="-285750" algn="l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fr-FR" sz="2000" kern="0" dirty="0" smtClean="0">
              <a:solidFill>
                <a:srgbClr val="FF0000"/>
              </a:solidFill>
              <a:latin typeface="+mn-lt"/>
              <a:sym typeface="Wingdings" pitchFamily="2" charset="2"/>
            </a:endParaRPr>
          </a:p>
        </p:txBody>
      </p:sp>
      <p:pic>
        <p:nvPicPr>
          <p:cNvPr id="8" name="Picture 2"/>
          <p:cNvPicPr/>
          <p:nvPr/>
        </p:nvPicPr>
        <p:blipFill>
          <a:blip r:embed="rId3" cstate="print"/>
          <a:stretch/>
        </p:blipFill>
        <p:spPr>
          <a:xfrm>
            <a:off x="762000" y="3733800"/>
            <a:ext cx="533400" cy="830692"/>
          </a:xfrm>
          <a:prstGeom prst="rect">
            <a:avLst/>
          </a:prstGeom>
          <a:ln w="936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 smtClean="0"/>
              <a:t>Quel est le meilleur choix pour bien réussir le Bac et avoir un bon dossier ?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fr-FR" sz="2400" b="1" dirty="0" smtClean="0">
                <a:sym typeface="Wingdings" pitchFamily="2" charset="2"/>
              </a:rPr>
              <a:t></a:t>
            </a:r>
            <a:r>
              <a:rPr lang="fr-FR" sz="2400" b="1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fr-FR" sz="2400" b="1" dirty="0" smtClean="0"/>
              <a:t>les éléments pris en compte par </a:t>
            </a:r>
            <a:r>
              <a:rPr lang="fr-FR" sz="2400" b="1" dirty="0" err="1" smtClean="0"/>
              <a:t>parcoursup</a:t>
            </a:r>
            <a:endParaRPr lang="fr-FR" sz="2400" b="1" dirty="0" smtClean="0"/>
          </a:p>
          <a:p>
            <a:pPr lvl="2"/>
            <a:r>
              <a:rPr lang="fr-FR" sz="2000" dirty="0" smtClean="0">
                <a:solidFill>
                  <a:srgbClr val="0070C0"/>
                </a:solidFill>
              </a:rPr>
              <a:t>les bulletins (notes du contrôle continu et appréciations) de première et terminale (jusqu’au deuxième trimestre de terminale inclus)</a:t>
            </a:r>
          </a:p>
          <a:p>
            <a:pPr lvl="2"/>
            <a:r>
              <a:rPr lang="fr-FR" sz="2000" dirty="0" smtClean="0">
                <a:solidFill>
                  <a:srgbClr val="0070C0"/>
                </a:solidFill>
              </a:rPr>
              <a:t>les épreuves communes de contrôle continu passées avant la fin du deuxième trimestre de terminale (dont l’enseignement de spécialité arrêté en fin de première)</a:t>
            </a:r>
          </a:p>
          <a:p>
            <a:pPr lvl="2"/>
            <a:r>
              <a:rPr lang="fr-FR" sz="2000" dirty="0" smtClean="0">
                <a:solidFill>
                  <a:srgbClr val="0070C0"/>
                </a:solidFill>
              </a:rPr>
              <a:t>les épreuves finales passées avant la fin du deuxième trimestre de terminale : français, les deux spécialités conservées en terminale</a:t>
            </a:r>
          </a:p>
          <a:p>
            <a:pPr lvl="2"/>
            <a:r>
              <a:rPr lang="fr-FR" sz="2000" dirty="0" smtClean="0">
                <a:solidFill>
                  <a:srgbClr val="0070C0"/>
                </a:solidFill>
              </a:rPr>
              <a:t>les pièces personnelles supplémentaires fournies : lettre de motivation, certificats de stages, d’emplois, formations hors lycée (conservatoire, sport, …), etc.</a:t>
            </a:r>
          </a:p>
          <a:p>
            <a:pPr lvl="1"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	Importance de présenter un bon dossier : notes, appréciations, … , et motivé (les spécialités conservées en terminale sont un indicateur)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Après la spécialité SI en première…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E0B61-DD1B-403B-8D5F-A91529873945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pic>
        <p:nvPicPr>
          <p:cNvPr id="6" name="Picture 2"/>
          <p:cNvPicPr/>
          <p:nvPr/>
        </p:nvPicPr>
        <p:blipFill>
          <a:blip r:embed="rId2" cstate="print"/>
          <a:stretch/>
        </p:blipFill>
        <p:spPr>
          <a:xfrm>
            <a:off x="457200" y="5410200"/>
            <a:ext cx="533400" cy="830692"/>
          </a:xfrm>
          <a:prstGeom prst="rect">
            <a:avLst/>
          </a:prstGeom>
          <a:ln w="936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 smtClean="0"/>
              <a:t>Quel est le meilleur choix pour bien réussir le Bac et avoir un bon dossier ?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fr-FR" sz="2400" b="1" dirty="0" smtClean="0">
                <a:sym typeface="Wingdings" pitchFamily="2" charset="2"/>
              </a:rPr>
              <a:t> l</a:t>
            </a:r>
            <a:r>
              <a:rPr lang="fr-FR" sz="2400" b="1" dirty="0" smtClean="0"/>
              <a:t>es goûts et aptitudes personnels (1)</a:t>
            </a:r>
          </a:p>
          <a:p>
            <a:pPr lvl="2"/>
            <a:r>
              <a:rPr lang="fr-FR" sz="2000" dirty="0" smtClean="0">
                <a:solidFill>
                  <a:srgbClr val="0070C0"/>
                </a:solidFill>
              </a:rPr>
              <a:t>Choisir en fonction de ses goûts, intérêts, passions, et aptitudes, est important pour s’engager dans sa formation afin de fournir en terminale le travail nécessaire à sa réussite au bac, et constituer un bon dossier pour </a:t>
            </a:r>
            <a:r>
              <a:rPr lang="fr-FR" sz="2000" dirty="0" err="1" smtClean="0">
                <a:solidFill>
                  <a:srgbClr val="0070C0"/>
                </a:solidFill>
              </a:rPr>
              <a:t>parcoursup</a:t>
            </a:r>
            <a:r>
              <a:rPr lang="fr-FR" sz="2000" dirty="0" smtClean="0">
                <a:solidFill>
                  <a:srgbClr val="0070C0"/>
                </a:solidFill>
              </a:rPr>
              <a:t>.</a:t>
            </a:r>
          </a:p>
          <a:p>
            <a:pPr lvl="2"/>
            <a:endParaRPr lang="fr-FR" sz="2000" dirty="0" smtClean="0">
              <a:solidFill>
                <a:srgbClr val="0070C0"/>
              </a:solidFill>
            </a:endParaRPr>
          </a:p>
          <a:p>
            <a:pPr lvl="2"/>
            <a:endParaRPr lang="fr-FR" sz="2000" dirty="0" smtClean="0">
              <a:solidFill>
                <a:srgbClr val="0070C0"/>
              </a:solidFill>
            </a:endParaRPr>
          </a:p>
          <a:p>
            <a:pPr lvl="2"/>
            <a:endParaRPr lang="fr-FR" sz="2000" dirty="0" smtClean="0">
              <a:solidFill>
                <a:srgbClr val="0070C0"/>
              </a:solidFill>
            </a:endParaRPr>
          </a:p>
          <a:p>
            <a:pPr lvl="2">
              <a:buNone/>
            </a:pPr>
            <a:r>
              <a:rPr lang="fr-FR" sz="2800" dirty="0" smtClean="0">
                <a:solidFill>
                  <a:srgbClr val="FF0000"/>
                </a:solidFill>
              </a:rPr>
              <a:t>	Suivre un enseignement qui motive facilite la réussite et consolide son projet de formation !</a:t>
            </a:r>
          </a:p>
          <a:p>
            <a:pPr lvl="2"/>
            <a:endParaRPr lang="fr-FR" sz="2000" dirty="0" smtClean="0">
              <a:solidFill>
                <a:srgbClr val="0070C0"/>
              </a:solidFill>
            </a:endParaRPr>
          </a:p>
          <a:p>
            <a:pPr lvl="2"/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Après la spécialité SI en première…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E0B61-DD1B-403B-8D5F-A91529873945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pic>
        <p:nvPicPr>
          <p:cNvPr id="6" name="Picture 2"/>
          <p:cNvPicPr/>
          <p:nvPr/>
        </p:nvPicPr>
        <p:blipFill>
          <a:blip r:embed="rId2" cstate="print"/>
          <a:stretch/>
        </p:blipFill>
        <p:spPr>
          <a:xfrm>
            <a:off x="838200" y="4343400"/>
            <a:ext cx="533400" cy="830692"/>
          </a:xfrm>
          <a:prstGeom prst="rect">
            <a:avLst/>
          </a:prstGeom>
          <a:ln w="936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 smtClean="0"/>
              <a:t>Quel est le meilleur choix pour bien réussir le Bac et avoir un bon dossier ?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fr-FR" sz="2400" b="1" dirty="0" smtClean="0">
                <a:sym typeface="Wingdings" pitchFamily="2" charset="2"/>
              </a:rPr>
              <a:t> l</a:t>
            </a:r>
            <a:r>
              <a:rPr lang="fr-FR" sz="2400" b="1" dirty="0" smtClean="0"/>
              <a:t>es goûts et aptitudes personnels (2)</a:t>
            </a:r>
          </a:p>
          <a:p>
            <a:pPr lvl="2"/>
            <a:r>
              <a:rPr lang="fr-FR" sz="2000" dirty="0" smtClean="0">
                <a:solidFill>
                  <a:srgbClr val="0070C0"/>
                </a:solidFill>
              </a:rPr>
              <a:t>Si la scolarité en première générale révèle des goûts et aptitudes plus adaptés aux enseignements technologiques, le </a:t>
            </a:r>
            <a:r>
              <a:rPr lang="fr-FR" sz="2000" b="1" dirty="0" smtClean="0">
                <a:solidFill>
                  <a:srgbClr val="0070C0"/>
                </a:solidFill>
              </a:rPr>
              <a:t>passage de la première générale à la terminale STI2D </a:t>
            </a:r>
            <a:r>
              <a:rPr lang="fr-FR" sz="2000" dirty="0" smtClean="0">
                <a:solidFill>
                  <a:srgbClr val="0070C0"/>
                </a:solidFill>
              </a:rPr>
              <a:t>est possible à condition d’avoir suivi les spécialités Maths + SI + PC en 1ère G, voire Maths + SI + NSI, et que les résultats obtenus en 1G soient suffisants. Sinon un passage en 1STI2D reste toujours possible. Les situations sont étudiées au cas par cas.</a:t>
            </a:r>
          </a:p>
          <a:p>
            <a:pPr lvl="2"/>
            <a:r>
              <a:rPr lang="fr-FR" sz="2000" dirty="0" smtClean="0">
                <a:solidFill>
                  <a:srgbClr val="0070C0"/>
                </a:solidFill>
              </a:rPr>
              <a:t>Ce choix peut s’avérer gagnant pour la réussite au bac et dans l’enseignement supérieur. Par exemple, il peut être plus facile d’intégrer un IUT avec un bac STI2D.</a:t>
            </a:r>
          </a:p>
          <a:p>
            <a:pPr lvl="2"/>
            <a:endParaRPr lang="fr-FR" sz="2000" dirty="0" smtClean="0">
              <a:solidFill>
                <a:srgbClr val="0070C0"/>
              </a:solidFill>
            </a:endParaRPr>
          </a:p>
          <a:p>
            <a:pPr lvl="2"/>
            <a:r>
              <a:rPr lang="fr-FR" sz="2000" i="1" dirty="0" smtClean="0">
                <a:solidFill>
                  <a:srgbClr val="0070C0"/>
                </a:solidFill>
              </a:rPr>
              <a:t>Aspects techniques : voir arrêté du 6 novembre 2019, relatif à la dispense de certaines épreuves du baccalauréat pour les candidats qui changent de série ou de voie de formation</a:t>
            </a:r>
            <a:r>
              <a:rPr lang="fr-FR" sz="2000" dirty="0" smtClean="0">
                <a:solidFill>
                  <a:srgbClr val="0070C0"/>
                </a:solidFill>
              </a:rPr>
              <a:t>.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Après la spécialité SI en première…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E0B61-DD1B-403B-8D5F-A91529873945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pic>
        <p:nvPicPr>
          <p:cNvPr id="6" name="Picture 2"/>
          <p:cNvPicPr/>
          <p:nvPr/>
        </p:nvPicPr>
        <p:blipFill>
          <a:blip r:embed="rId2" cstate="print"/>
          <a:stretch/>
        </p:blipFill>
        <p:spPr>
          <a:xfrm>
            <a:off x="762000" y="4191000"/>
            <a:ext cx="533400" cy="830692"/>
          </a:xfrm>
          <a:prstGeom prst="rect">
            <a:avLst/>
          </a:prstGeom>
          <a:ln w="936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Quelles sont les poursuites d’études les plus adaptées ?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Après la spécialité SI en première…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345AF8-87BB-48AA-839A-0E89BF20891A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 smtClean="0"/>
              <a:t>Architecture générale actuelle de l’enseignement supérieur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E0B61-DD1B-403B-8D5F-A91529873945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pic>
        <p:nvPicPr>
          <p:cNvPr id="6" name="Image 5" descr="enseignement-superieur-france.jpg"/>
          <p:cNvPicPr>
            <a:picLocks noChangeAspect="1"/>
          </p:cNvPicPr>
          <p:nvPr/>
        </p:nvPicPr>
        <p:blipFill>
          <a:blip r:embed="rId2" cstate="print"/>
          <a:srcRect l="1558" r="4595" b="6476"/>
          <a:stretch>
            <a:fillRect/>
          </a:stretch>
        </p:blipFill>
        <p:spPr>
          <a:xfrm>
            <a:off x="609600" y="939385"/>
            <a:ext cx="7924800" cy="526165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105400" y="19812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0070C0"/>
                </a:solidFill>
              </a:rPr>
              <a:t>avec des passages possibles entre les voies.</a:t>
            </a:r>
            <a:endParaRPr lang="fr-FR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 dirty="0" smtClean="0"/>
              <a:t>Construire son parcours de formation pour devenir </a:t>
            </a:r>
            <a:r>
              <a:rPr lang="fr-FR" sz="2000" dirty="0" err="1" smtClean="0"/>
              <a:t>ingénieur.e</a:t>
            </a:r>
            <a:r>
              <a:rPr lang="fr-FR" sz="2000" dirty="0" smtClean="0"/>
              <a:t>, </a:t>
            </a:r>
            <a:r>
              <a:rPr lang="fr-FR" sz="2000" dirty="0" err="1" smtClean="0"/>
              <a:t>chercheur.e</a:t>
            </a:r>
            <a:r>
              <a:rPr lang="fr-FR" sz="2000" dirty="0" smtClean="0"/>
              <a:t>, technicien.ne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z="2800" b="1" dirty="0" smtClean="0"/>
              <a:t>Après le bac</a:t>
            </a:r>
            <a:r>
              <a:rPr lang="fr-FR" sz="2800" dirty="0" smtClean="0"/>
              <a:t>, choisir la voie la plus adaptée à ses goûts et aptitudes et construire son parcours de formation.</a:t>
            </a:r>
          </a:p>
          <a:p>
            <a:pPr lvl="1"/>
            <a:endParaRPr lang="fr-FR" sz="2400" dirty="0" smtClean="0"/>
          </a:p>
          <a:p>
            <a:pPr lvl="1"/>
            <a:r>
              <a:rPr lang="fr-FR" sz="2400" dirty="0" smtClean="0"/>
              <a:t>Une </a:t>
            </a:r>
            <a:r>
              <a:rPr lang="fr-FR" sz="2400" b="1" dirty="0" smtClean="0">
                <a:solidFill>
                  <a:srgbClr val="0070C0"/>
                </a:solidFill>
              </a:rPr>
              <a:t>CPGE</a:t>
            </a:r>
            <a:r>
              <a:rPr lang="fr-FR" sz="2400" dirty="0" smtClean="0"/>
              <a:t> (MPSI, PCSI, MPI, PTSI pour le bac général, TSI pour le bac STI2D) prépare en deux ans aux concours d’un très grand nombre d’écoles d’ingénieurs dont les plus prestigieuses </a:t>
            </a:r>
          </a:p>
          <a:p>
            <a:pPr lvl="1"/>
            <a:r>
              <a:rPr lang="fr-FR" sz="2400" dirty="0" smtClean="0"/>
              <a:t>Une </a:t>
            </a:r>
            <a:r>
              <a:rPr lang="fr-FR" sz="2400" b="1" dirty="0" smtClean="0">
                <a:solidFill>
                  <a:srgbClr val="0070C0"/>
                </a:solidFill>
              </a:rPr>
              <a:t>prépa intégrée d’une école d’ingénieurs</a:t>
            </a:r>
            <a:r>
              <a:rPr lang="fr-FR" sz="2400" dirty="0" smtClean="0"/>
              <a:t>, ou un réseau d’écoles comme l’INP, </a:t>
            </a:r>
            <a:r>
              <a:rPr lang="fr-FR" sz="2400" dirty="0" err="1" smtClean="0"/>
              <a:t>Polytech</a:t>
            </a:r>
            <a:r>
              <a:rPr lang="fr-FR" sz="2400" dirty="0" smtClean="0"/>
              <a:t> ou l’INSA, permet d’éviter le concours après la CPGE </a:t>
            </a:r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Après la spécialité SI en première…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E0B61-DD1B-403B-8D5F-A91529873945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Avertissement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i="1" dirty="0" smtClean="0"/>
              <a:t>	</a:t>
            </a:r>
          </a:p>
          <a:p>
            <a:pPr>
              <a:buNone/>
            </a:pPr>
            <a:endParaRPr lang="fr-FR" i="1" dirty="0" smtClean="0"/>
          </a:p>
          <a:p>
            <a:pPr algn="just">
              <a:buNone/>
            </a:pPr>
            <a:endParaRPr lang="fr-FR" i="1" dirty="0" smtClean="0"/>
          </a:p>
          <a:p>
            <a:pPr>
              <a:buNone/>
            </a:pPr>
            <a:r>
              <a:rPr lang="fr-FR" i="1" dirty="0" smtClean="0"/>
              <a:t>		Cette présentation concerne uniquement les élèves qui ont choisi la spécialité </a:t>
            </a:r>
            <a:r>
              <a:rPr lang="fr-FR" i="1" dirty="0" smtClean="0">
                <a:solidFill>
                  <a:srgbClr val="0070C0"/>
                </a:solidFill>
              </a:rPr>
              <a:t>Sciences de l’Ingénieur</a:t>
            </a:r>
            <a:r>
              <a:rPr lang="fr-FR" i="1" dirty="0" smtClean="0"/>
              <a:t> en première générale. </a:t>
            </a:r>
            <a:endParaRPr lang="fr-FR" i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Après la spécialité SI en première…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E0B61-DD1B-403B-8D5F-A91529873945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 dirty="0" smtClean="0"/>
              <a:t>Construire son parcours de formation pour devenir </a:t>
            </a:r>
            <a:r>
              <a:rPr lang="fr-FR" sz="2000" dirty="0" err="1" smtClean="0"/>
              <a:t>ingénieur.e</a:t>
            </a:r>
            <a:r>
              <a:rPr lang="fr-FR" sz="2000" dirty="0" smtClean="0"/>
              <a:t>, </a:t>
            </a:r>
            <a:r>
              <a:rPr lang="fr-FR" sz="2000" dirty="0" err="1" smtClean="0"/>
              <a:t>chercheur.e</a:t>
            </a:r>
            <a:r>
              <a:rPr lang="fr-FR" sz="2000" dirty="0" smtClean="0"/>
              <a:t>, technicien.ne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fr-FR" sz="2400" b="1" dirty="0" smtClean="0"/>
          </a:p>
          <a:p>
            <a:pPr lvl="1"/>
            <a:r>
              <a:rPr lang="fr-FR" sz="2400" b="1" dirty="0" smtClean="0"/>
              <a:t>Un</a:t>
            </a:r>
            <a:r>
              <a:rPr lang="fr-FR" sz="2400" b="1" dirty="0" smtClean="0">
                <a:solidFill>
                  <a:srgbClr val="0070C0"/>
                </a:solidFill>
              </a:rPr>
              <a:t> IUT </a:t>
            </a:r>
            <a:r>
              <a:rPr lang="fr-FR" sz="2400" dirty="0" smtClean="0"/>
              <a:t>permet de préparer un </a:t>
            </a:r>
            <a:r>
              <a:rPr lang="fr-FR" sz="2400" b="1" dirty="0" smtClean="0">
                <a:solidFill>
                  <a:srgbClr val="0070C0"/>
                </a:solidFill>
              </a:rPr>
              <a:t>DUT</a:t>
            </a:r>
            <a:r>
              <a:rPr lang="fr-FR" dirty="0" smtClean="0"/>
              <a:t> (2 ans post bac). Bien que l’insertion professionnelle soit forte avec un DUT, la plupart des diplômés </a:t>
            </a:r>
            <a:r>
              <a:rPr lang="fr-FR" sz="2400" dirty="0" smtClean="0"/>
              <a:t>poursuivent des études :</a:t>
            </a:r>
          </a:p>
          <a:p>
            <a:pPr lvl="2"/>
            <a:r>
              <a:rPr lang="fr-FR" sz="2000" dirty="0" smtClean="0"/>
              <a:t>la </a:t>
            </a:r>
            <a:r>
              <a:rPr lang="fr-FR" sz="2000" b="1" dirty="0" smtClean="0">
                <a:solidFill>
                  <a:srgbClr val="0070C0"/>
                </a:solidFill>
              </a:rPr>
              <a:t>CPGE ATS</a:t>
            </a:r>
            <a:r>
              <a:rPr lang="fr-FR" sz="2000" dirty="0" smtClean="0"/>
              <a:t>, ouverte aux diplômés d’un DUT, prépare en un an à un concours d’entrée à plusieurs écoles d’ingénieurs ou à une intégration sur dossier ;</a:t>
            </a:r>
          </a:p>
          <a:p>
            <a:pPr lvl="2"/>
            <a:r>
              <a:rPr lang="fr-FR" sz="2000" b="1" dirty="0" smtClean="0">
                <a:solidFill>
                  <a:srgbClr val="0070C0"/>
                </a:solidFill>
              </a:rPr>
              <a:t>l’intégration directe </a:t>
            </a:r>
            <a:r>
              <a:rPr lang="fr-FR" sz="2000" dirty="0" smtClean="0"/>
              <a:t>de </a:t>
            </a:r>
            <a:r>
              <a:rPr lang="fr-FR" dirty="0" smtClean="0"/>
              <a:t>diplômés d’un </a:t>
            </a:r>
            <a:r>
              <a:rPr lang="fr-FR" sz="2000" dirty="0" smtClean="0"/>
              <a:t>DUT dans plusieurs écoles d’ingénieurs est possible pour les très bons dossiers ;</a:t>
            </a:r>
          </a:p>
          <a:p>
            <a:pPr lvl="2"/>
            <a:r>
              <a:rPr lang="fr-FR" sz="2000" dirty="0" smtClean="0"/>
              <a:t>les </a:t>
            </a:r>
            <a:r>
              <a:rPr lang="fr-FR" sz="2000" b="1" dirty="0" smtClean="0">
                <a:solidFill>
                  <a:srgbClr val="0070C0"/>
                </a:solidFill>
              </a:rPr>
              <a:t>licences professionnelles </a:t>
            </a:r>
            <a:r>
              <a:rPr lang="fr-FR" sz="2000" dirty="0" smtClean="0"/>
              <a:t>constituent de nombreuses poursuites d’études des </a:t>
            </a:r>
            <a:r>
              <a:rPr lang="fr-FR" dirty="0" smtClean="0"/>
              <a:t>diplômés d’un </a:t>
            </a:r>
            <a:r>
              <a:rPr lang="fr-FR" sz="2000" dirty="0" smtClean="0"/>
              <a:t>DUT ; </a:t>
            </a:r>
          </a:p>
          <a:p>
            <a:pPr lvl="2"/>
            <a:r>
              <a:rPr lang="fr-FR" sz="2000" dirty="0" smtClean="0"/>
              <a:t>les passages </a:t>
            </a:r>
            <a:r>
              <a:rPr lang="fr-FR" sz="2000" b="1" dirty="0" smtClean="0">
                <a:solidFill>
                  <a:srgbClr val="0070C0"/>
                </a:solidFill>
              </a:rPr>
              <a:t>vers une L3 </a:t>
            </a:r>
            <a:r>
              <a:rPr lang="fr-FR" sz="2000" dirty="0" smtClean="0"/>
              <a:t>sont possibles.</a:t>
            </a:r>
          </a:p>
          <a:p>
            <a:pPr lvl="1"/>
            <a:endParaRPr lang="fr-FR" sz="2400" dirty="0" smtClean="0"/>
          </a:p>
          <a:p>
            <a:pPr lvl="2"/>
            <a:endParaRPr lang="fr-FR" sz="200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Après la spécialité SI en première…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E0B61-DD1B-403B-8D5F-A91529873945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 dirty="0" smtClean="0"/>
              <a:t>Construire son parcours de formation pour devenir </a:t>
            </a:r>
            <a:r>
              <a:rPr lang="fr-FR" sz="2000" dirty="0" err="1" smtClean="0"/>
              <a:t>ingénieur.e</a:t>
            </a:r>
            <a:r>
              <a:rPr lang="fr-FR" sz="2000" dirty="0" smtClean="0"/>
              <a:t>, </a:t>
            </a:r>
            <a:r>
              <a:rPr lang="fr-FR" sz="2000" dirty="0" err="1" smtClean="0"/>
              <a:t>chercheur.e</a:t>
            </a:r>
            <a:r>
              <a:rPr lang="fr-FR" sz="2000" dirty="0" smtClean="0"/>
              <a:t>, technicien.ne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b="1" dirty="0" smtClean="0"/>
              <a:t>Un</a:t>
            </a:r>
            <a:r>
              <a:rPr lang="fr-FR" b="1" dirty="0" smtClean="0">
                <a:solidFill>
                  <a:srgbClr val="0070C0"/>
                </a:solidFill>
              </a:rPr>
              <a:t> IUT </a:t>
            </a:r>
            <a:r>
              <a:rPr lang="fr-FR" dirty="0" smtClean="0"/>
              <a:t>permettra de préparer un </a:t>
            </a:r>
            <a:r>
              <a:rPr lang="fr-FR" b="1" dirty="0" smtClean="0">
                <a:solidFill>
                  <a:srgbClr val="0070C0"/>
                </a:solidFill>
              </a:rPr>
              <a:t>BUT </a:t>
            </a:r>
            <a:r>
              <a:rPr lang="fr-FR" dirty="0" smtClean="0"/>
              <a:t>« </a:t>
            </a:r>
            <a:r>
              <a:rPr lang="fr-FR" b="1" dirty="0" err="1" smtClean="0">
                <a:solidFill>
                  <a:srgbClr val="0070C0"/>
                </a:solidFill>
              </a:rPr>
              <a:t>Bachelor</a:t>
            </a:r>
            <a:r>
              <a:rPr lang="fr-FR" b="1" dirty="0" smtClean="0">
                <a:solidFill>
                  <a:srgbClr val="0070C0"/>
                </a:solidFill>
              </a:rPr>
              <a:t> Universitaire de Technologie</a:t>
            </a:r>
            <a:r>
              <a:rPr lang="fr-FR" dirty="0" smtClean="0"/>
              <a:t> » (3 ans post bac) très  prochainement. </a:t>
            </a:r>
          </a:p>
          <a:p>
            <a:pPr lvl="2"/>
            <a:r>
              <a:rPr lang="fr-FR" dirty="0" smtClean="0"/>
              <a:t>180 ECTS – 2000h pour les spécialités de la production et 1800h pour celles des services</a:t>
            </a:r>
          </a:p>
          <a:p>
            <a:pPr lvl="2"/>
            <a:r>
              <a:rPr lang="fr-FR" dirty="0" smtClean="0"/>
              <a:t>« l'accueil en première année d'</a:t>
            </a:r>
            <a:r>
              <a:rPr lang="fr-FR" b="1" dirty="0" smtClean="0">
                <a:solidFill>
                  <a:srgbClr val="0070C0"/>
                </a:solidFill>
              </a:rPr>
              <a:t>au moins 50 % de bacheliers technologiques</a:t>
            </a:r>
            <a:r>
              <a:rPr lang="fr-FR" dirty="0" smtClean="0"/>
              <a:t> appréciés sur l'ensemble des spécialités portées par l'IUT »</a:t>
            </a:r>
          </a:p>
          <a:p>
            <a:pPr lvl="2"/>
            <a:r>
              <a:rPr lang="fr-FR" dirty="0" smtClean="0"/>
              <a:t>une insertion professionnelle « au minimum à 50 % … mesurée annuellement »</a:t>
            </a:r>
          </a:p>
          <a:p>
            <a:pPr lvl="2"/>
            <a:r>
              <a:rPr lang="fr-FR" dirty="0" smtClean="0"/>
              <a:t>le BUT sera adossé aux 24 spécialités actuelles de DUT</a:t>
            </a:r>
          </a:p>
          <a:p>
            <a:pPr lvl="2"/>
            <a:r>
              <a:rPr lang="fr-FR" dirty="0" smtClean="0"/>
              <a:t>le DUT deviendra un diplôme intermédiaire</a:t>
            </a:r>
          </a:p>
          <a:p>
            <a:pPr lvl="1">
              <a:buNone/>
            </a:pPr>
            <a:r>
              <a:rPr lang="fr-FR" i="1" dirty="0" smtClean="0"/>
              <a:t>	(Arrêté du 6 décembre 2019 portant réforme de la licence professionnelle – à partir de R2021)</a:t>
            </a:r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Après la spécialité SI en première…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E0B61-DD1B-403B-8D5F-A91529873945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0" y="0"/>
            <a:ext cx="1943100" cy="9906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fr-FR" sz="3200" b="1" i="1" dirty="0" smtClean="0">
                <a:solidFill>
                  <a:srgbClr val="FF0000"/>
                </a:solidFill>
                <a:latin typeface="+mj-lt"/>
              </a:rPr>
              <a:t>New !</a:t>
            </a:r>
            <a:endParaRPr lang="fr-FR" sz="3200" b="1" dirty="0" smtClean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 dirty="0" smtClean="0"/>
              <a:t>Construire son parcours de formation pour devenir </a:t>
            </a:r>
            <a:r>
              <a:rPr lang="fr-FR" sz="2000" dirty="0" err="1" smtClean="0"/>
              <a:t>ingénieur.e</a:t>
            </a:r>
            <a:r>
              <a:rPr lang="fr-FR" sz="2000" dirty="0" smtClean="0"/>
              <a:t>, </a:t>
            </a:r>
            <a:r>
              <a:rPr lang="fr-FR" sz="2000" dirty="0" err="1" smtClean="0"/>
              <a:t>chercheur.e</a:t>
            </a:r>
            <a:r>
              <a:rPr lang="fr-FR" sz="2000" dirty="0" smtClean="0"/>
              <a:t>, technicien.ne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fr-FR" sz="2400" dirty="0" smtClean="0"/>
          </a:p>
          <a:p>
            <a:pPr lvl="1"/>
            <a:r>
              <a:rPr lang="fr-FR" sz="2400" dirty="0" smtClean="0"/>
              <a:t>Les </a:t>
            </a:r>
            <a:r>
              <a:rPr lang="fr-FR" sz="2400" b="1" dirty="0" smtClean="0">
                <a:solidFill>
                  <a:srgbClr val="0070C0"/>
                </a:solidFill>
              </a:rPr>
              <a:t>universités</a:t>
            </a:r>
            <a:r>
              <a:rPr lang="fr-FR" sz="2400" dirty="0" smtClean="0"/>
              <a:t> proposent des </a:t>
            </a:r>
            <a:r>
              <a:rPr lang="fr-FR" sz="2400" b="1" dirty="0" smtClean="0">
                <a:solidFill>
                  <a:srgbClr val="0070C0"/>
                </a:solidFill>
              </a:rPr>
              <a:t>licences</a:t>
            </a:r>
            <a:r>
              <a:rPr lang="fr-FR" sz="2400" dirty="0" smtClean="0"/>
              <a:t> dans diverses spécialités : Chimie, Electronique, énergie électrique, automatique, Génie civil, Informatique, Mathématiques, Mécanique, Physique, ... Ces licences sont suivies de </a:t>
            </a:r>
            <a:r>
              <a:rPr lang="fr-FR" sz="2400" b="1" dirty="0" smtClean="0">
                <a:solidFill>
                  <a:srgbClr val="0070C0"/>
                </a:solidFill>
              </a:rPr>
              <a:t>masters</a:t>
            </a:r>
            <a:r>
              <a:rPr lang="fr-FR" sz="2400" dirty="0" smtClean="0"/>
              <a:t>.</a:t>
            </a:r>
          </a:p>
          <a:p>
            <a:pPr lvl="1"/>
            <a:endParaRPr lang="fr-FR" sz="2400" dirty="0" smtClean="0"/>
          </a:p>
          <a:p>
            <a:pPr lvl="1">
              <a:buNone/>
            </a:pPr>
            <a:r>
              <a:rPr lang="fr-FR" sz="2800" dirty="0" smtClean="0"/>
              <a:t>	</a:t>
            </a:r>
            <a:r>
              <a:rPr lang="fr-FR" i="1" dirty="0" smtClean="0"/>
              <a:t>Mais attention aux taux de réussites (voir </a:t>
            </a:r>
            <a:r>
              <a:rPr lang="fr-FR" i="1" smtClean="0"/>
              <a:t>Note Flash </a:t>
            </a:r>
            <a:r>
              <a:rPr lang="fr-FR" i="1" dirty="0" smtClean="0"/>
              <a:t>N°26 </a:t>
            </a:r>
            <a:r>
              <a:rPr lang="fr-FR" i="1" smtClean="0"/>
              <a:t>Décembre 2019 du SIES), </a:t>
            </a:r>
            <a:r>
              <a:rPr lang="fr-FR" i="1" dirty="0" smtClean="0"/>
              <a:t>il faut être très autonome dans la gestion de son travail.</a:t>
            </a:r>
            <a:endParaRPr lang="fr-FR" sz="2800" i="1" dirty="0" smtClean="0"/>
          </a:p>
          <a:p>
            <a:pPr lvl="1"/>
            <a:endParaRPr lang="fr-FR" sz="200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E0B61-DD1B-403B-8D5F-A91529873945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 dirty="0" smtClean="0"/>
              <a:t>Construire son parcours de formation pour devenir </a:t>
            </a:r>
            <a:r>
              <a:rPr lang="fr-FR" sz="2000" dirty="0" err="1" smtClean="0"/>
              <a:t>ingénieur.e</a:t>
            </a:r>
            <a:r>
              <a:rPr lang="fr-FR" sz="2000" dirty="0" smtClean="0"/>
              <a:t>, </a:t>
            </a:r>
            <a:r>
              <a:rPr lang="fr-FR" sz="2000" dirty="0" err="1" smtClean="0"/>
              <a:t>chercheur.e</a:t>
            </a:r>
            <a:r>
              <a:rPr lang="fr-FR" sz="2000" dirty="0" smtClean="0"/>
              <a:t>, technicien.ne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fr-FR" dirty="0" smtClean="0"/>
          </a:p>
          <a:p>
            <a:pPr lvl="1"/>
            <a:r>
              <a:rPr lang="fr-FR" dirty="0" smtClean="0"/>
              <a:t>Une </a:t>
            </a:r>
            <a:r>
              <a:rPr lang="fr-FR" b="1" dirty="0" smtClean="0">
                <a:solidFill>
                  <a:srgbClr val="0070C0"/>
                </a:solidFill>
              </a:rPr>
              <a:t>STS</a:t>
            </a:r>
            <a:r>
              <a:rPr lang="fr-FR" dirty="0" smtClean="0"/>
              <a:t> permet de préparer un </a:t>
            </a:r>
            <a:r>
              <a:rPr lang="fr-FR" b="1" dirty="0" smtClean="0">
                <a:solidFill>
                  <a:srgbClr val="0070C0"/>
                </a:solidFill>
              </a:rPr>
              <a:t>BTS</a:t>
            </a:r>
            <a:r>
              <a:rPr lang="fr-FR" dirty="0" smtClean="0"/>
              <a:t> (2 ans post bac). Le principal objectif d’une STS est l’insertion professionnelle qui est forte. Les poursuites d’études sont fréquentes :</a:t>
            </a:r>
          </a:p>
          <a:p>
            <a:pPr lvl="2"/>
            <a:r>
              <a:rPr lang="fr-FR" dirty="0" smtClean="0"/>
              <a:t>la </a:t>
            </a:r>
            <a:r>
              <a:rPr lang="fr-FR" b="1" dirty="0" smtClean="0">
                <a:solidFill>
                  <a:srgbClr val="0070C0"/>
                </a:solidFill>
              </a:rPr>
              <a:t>CPGE ATS</a:t>
            </a:r>
            <a:r>
              <a:rPr lang="fr-FR" dirty="0" smtClean="0"/>
              <a:t>, ouverte aux diplômés d’un BTS, prépare en un an à un concours d’entrée à plusieurs écoles d’ingénieurs ou à une intégration sur dossier ;</a:t>
            </a:r>
          </a:p>
          <a:p>
            <a:pPr lvl="2"/>
            <a:r>
              <a:rPr lang="fr-FR" dirty="0" smtClean="0"/>
              <a:t>les </a:t>
            </a:r>
            <a:r>
              <a:rPr lang="fr-FR" b="1" dirty="0" smtClean="0">
                <a:solidFill>
                  <a:srgbClr val="0070C0"/>
                </a:solidFill>
              </a:rPr>
              <a:t>licences professionnelles </a:t>
            </a:r>
            <a:r>
              <a:rPr lang="fr-FR" dirty="0" smtClean="0"/>
              <a:t>constituent la plupart des poursuites d’études des diplômés d’un BTS.</a:t>
            </a:r>
          </a:p>
          <a:p>
            <a:pPr lvl="2"/>
            <a:endParaRPr lang="fr-FR" dirty="0" smtClean="0"/>
          </a:p>
          <a:p>
            <a:pPr lvl="1">
              <a:buNone/>
            </a:pPr>
            <a:r>
              <a:rPr lang="fr-FR" i="1" dirty="0" smtClean="0"/>
              <a:t>	Les </a:t>
            </a:r>
            <a:r>
              <a:rPr lang="fr-FR" b="1" i="1" dirty="0" smtClean="0">
                <a:solidFill>
                  <a:srgbClr val="0070C0"/>
                </a:solidFill>
              </a:rPr>
              <a:t>STS</a:t>
            </a:r>
            <a:r>
              <a:rPr lang="fr-FR" i="1" dirty="0" smtClean="0"/>
              <a:t> sont plutôt réservées aux </a:t>
            </a:r>
            <a:r>
              <a:rPr lang="fr-FR" b="1" i="1" dirty="0" smtClean="0">
                <a:solidFill>
                  <a:srgbClr val="0070C0"/>
                </a:solidFill>
              </a:rPr>
              <a:t>bacheliers professionnels et technologiques</a:t>
            </a:r>
            <a:r>
              <a:rPr lang="fr-FR" b="1" i="1" dirty="0" smtClean="0"/>
              <a:t> </a:t>
            </a:r>
            <a:r>
              <a:rPr lang="fr-FR" i="1" dirty="0" smtClean="0"/>
              <a:t>(seuils).</a:t>
            </a:r>
          </a:p>
          <a:p>
            <a:pPr lvl="1"/>
            <a:endParaRPr lang="fr-FR" sz="200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E0B61-DD1B-403B-8D5F-A91529873945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Origines scolaires des étudiants en première année du cycle ingénieur (3 ans)</a:t>
            </a:r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Après la spécialité SI en première…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E0B61-DD1B-403B-8D5F-A91529873945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447800" y="1347234"/>
          <a:ext cx="7239000" cy="4600240"/>
        </p:xfrm>
        <a:graphic>
          <a:graphicData uri="http://schemas.openxmlformats.org/drawingml/2006/table">
            <a:tbl>
              <a:tblPr/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617927">
                <a:tc gridSpan="5">
                  <a:txBody>
                    <a:bodyPr/>
                    <a:lstStyle/>
                    <a:p>
                      <a:pPr algn="l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Tableau 4 - Provenance des nouveaux entrants en 1</a:t>
                      </a:r>
                      <a:r>
                        <a:rPr lang="fr-FR" sz="1800" b="1" baseline="30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ère</a:t>
                      </a: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 année du cycle ingénieur en 2017-2018, en %</a:t>
                      </a:r>
                      <a:endParaRPr lang="fr-FR" sz="3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34" marR="4353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926891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Provenance</a:t>
                      </a:r>
                      <a:endParaRPr lang="fr-FR" sz="3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34" marR="4353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Public MESRI</a:t>
                      </a:r>
                      <a:endParaRPr lang="fr-FR" sz="3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34" marR="4353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Public autres ministères</a:t>
                      </a:r>
                      <a:endParaRPr lang="fr-FR" sz="3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34" marR="4353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Privé</a:t>
                      </a:r>
                      <a:endParaRPr lang="fr-FR" sz="3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34" marR="4353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Total</a:t>
                      </a:r>
                      <a:endParaRPr lang="fr-FR" sz="3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34" marR="4353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80"/>
                    </a:solidFill>
                  </a:tcPr>
                </a:tc>
              </a:tr>
              <a:tr h="351724"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CPGE</a:t>
                      </a:r>
                      <a:endParaRPr lang="fr-FR" sz="3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34" marR="4353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34,6</a:t>
                      </a:r>
                      <a:endParaRPr lang="fr-FR" sz="3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34" marR="4353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67,1</a:t>
                      </a:r>
                      <a:endParaRPr lang="fr-FR" sz="3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34" marR="4353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27,3</a:t>
                      </a:r>
                      <a:endParaRPr lang="fr-FR" sz="3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34" marR="4353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36,8</a:t>
                      </a:r>
                      <a:endParaRPr lang="fr-FR" sz="3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34" marR="4353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724"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CPI</a:t>
                      </a:r>
                      <a:endParaRPr lang="fr-FR" sz="3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34" marR="4353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19,8</a:t>
                      </a:r>
                      <a:endParaRPr lang="fr-FR" sz="3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34" marR="4353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5,4</a:t>
                      </a:r>
                      <a:endParaRPr lang="fr-FR" sz="3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34" marR="4353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41,1</a:t>
                      </a:r>
                      <a:endParaRPr lang="fr-FR" sz="3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34" marR="4353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24,5</a:t>
                      </a:r>
                      <a:endParaRPr lang="fr-FR" sz="3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34" marR="4353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724"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DUT/BTS</a:t>
                      </a:r>
                      <a:endParaRPr lang="fr-FR" sz="3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34" marR="4353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20,2</a:t>
                      </a:r>
                      <a:endParaRPr lang="fr-FR" sz="3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34" marR="4353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13,75</a:t>
                      </a:r>
                      <a:endParaRPr lang="fr-FR" sz="3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34" marR="4353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16,3</a:t>
                      </a:r>
                      <a:endParaRPr lang="fr-FR" sz="3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34" marR="4353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18,1</a:t>
                      </a:r>
                      <a:endParaRPr lang="fr-FR" sz="3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34" marR="4353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724"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Université</a:t>
                      </a:r>
                      <a:endParaRPr lang="fr-FR" sz="3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34" marR="4353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10,6</a:t>
                      </a:r>
                      <a:endParaRPr lang="fr-FR" sz="3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34" marR="4353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4,05</a:t>
                      </a:r>
                      <a:endParaRPr lang="fr-FR" sz="3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34" marR="4353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2,9</a:t>
                      </a:r>
                      <a:endParaRPr lang="fr-FR" sz="3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34" marR="4353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7,3</a:t>
                      </a:r>
                      <a:endParaRPr lang="fr-FR" sz="3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34" marR="4353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724"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Autres origines </a:t>
                      </a:r>
                      <a:endParaRPr lang="fr-FR" sz="3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34" marR="4353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14,8</a:t>
                      </a:r>
                      <a:endParaRPr lang="fr-FR" sz="3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34" marR="4353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9,7</a:t>
                      </a:r>
                      <a:endParaRPr lang="fr-FR" sz="3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34" marR="4353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12,4</a:t>
                      </a:r>
                      <a:endParaRPr lang="fr-FR" sz="3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34" marR="4353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13,3</a:t>
                      </a:r>
                      <a:endParaRPr lang="fr-FR" sz="3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34" marR="4353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724"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Ensemble</a:t>
                      </a:r>
                      <a:endParaRPr lang="fr-FR" sz="3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34" marR="4353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100,0</a:t>
                      </a:r>
                      <a:endParaRPr lang="fr-FR" sz="3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34" marR="4353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100,0</a:t>
                      </a:r>
                      <a:endParaRPr lang="fr-FR" sz="3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34" marR="4353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100,0</a:t>
                      </a:r>
                      <a:endParaRPr lang="fr-FR" sz="3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34" marR="4353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100,0</a:t>
                      </a:r>
                      <a:endParaRPr lang="fr-FR" sz="3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34" marR="4353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80"/>
                    </a:solidFill>
                  </a:tcPr>
                </a:tc>
              </a:tr>
              <a:tr h="351724"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Effectifs</a:t>
                      </a:r>
                      <a:endParaRPr lang="fr-FR" sz="3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34" marR="4353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24 463</a:t>
                      </a:r>
                      <a:endParaRPr lang="fr-FR" sz="3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34" marR="4353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6 028</a:t>
                      </a:r>
                      <a:endParaRPr lang="fr-FR" sz="3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34" marR="4353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13 814</a:t>
                      </a:r>
                      <a:endParaRPr lang="fr-FR" sz="3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34" marR="4353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44 305</a:t>
                      </a:r>
                      <a:endParaRPr lang="fr-FR" sz="3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34" marR="4353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80"/>
                    </a:solidFill>
                  </a:tcPr>
                </a:tc>
              </a:tr>
              <a:tr h="549268">
                <a:tc gridSpan="3">
                  <a:txBody>
                    <a:bodyPr/>
                    <a:lstStyle/>
                    <a:p>
                      <a:pPr algn="l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Source : MESRI-SIES / Système d'information SISE.</a:t>
                      </a:r>
                      <a:endParaRPr lang="fr-FR" sz="3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34" marR="4353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3100" dirty="0">
                        <a:latin typeface="Calibri"/>
                      </a:endParaRPr>
                    </a:p>
                  </a:txBody>
                  <a:tcPr marL="43534" marR="4353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3100" dirty="0">
                        <a:latin typeface="Calibri"/>
                      </a:endParaRPr>
                    </a:p>
                  </a:txBody>
                  <a:tcPr marL="43534" marR="4353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62000" y="58674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Voir Note Flash N°12 Juin 2019 du SIES</a:t>
            </a:r>
            <a:endParaRPr lang="fr-F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fr-FR" sz="2000" dirty="0" smtClean="0"/>
              <a:t>Evolution de la situation post-baccalauréat </a:t>
            </a:r>
            <a:br>
              <a:rPr lang="fr-FR" sz="2000" dirty="0" smtClean="0"/>
            </a:br>
            <a:r>
              <a:rPr lang="fr-FR" sz="2000" dirty="0" smtClean="0"/>
              <a:t>des bacheliers S-SI de l’</a:t>
            </a:r>
            <a:r>
              <a:rPr lang="fr-FR" sz="2000" dirty="0" err="1" smtClean="0"/>
              <a:t>acad</a:t>
            </a:r>
            <a:r>
              <a:rPr lang="fr-FR" sz="2000" dirty="0" smtClean="0"/>
              <a:t> Grenoble (enquête ADES)</a:t>
            </a:r>
            <a:endParaRPr lang="fr-FR" sz="2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Après la spécialité SI en première…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6E9E0B61-DD1B-403B-8D5F-A91529873945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533400" y="6019800"/>
            <a:ext cx="8229600" cy="380999"/>
          </a:xfrm>
        </p:spPr>
        <p:txBody>
          <a:bodyPr/>
          <a:lstStyle/>
          <a:p>
            <a:pPr>
              <a:buNone/>
            </a:pPr>
            <a:r>
              <a:rPr lang="fr-FR" sz="1200" i="1" dirty="0" smtClean="0"/>
              <a:t>** Enquête ADES  2012: Situation en novembre 2012 des bacheliers 2012</a:t>
            </a:r>
            <a:endParaRPr lang="fr-FR" sz="1200" i="1" dirty="0"/>
          </a:p>
        </p:txBody>
      </p:sp>
      <p:sp>
        <p:nvSpPr>
          <p:cNvPr id="7" name="ZoneTexte 6"/>
          <p:cNvSpPr txBox="1"/>
          <p:nvPr>
            <p:custDataLst>
              <p:tags r:id="rId5"/>
            </p:custDataLst>
          </p:nvPr>
        </p:nvSpPr>
        <p:spPr>
          <a:xfrm>
            <a:off x="7315200" y="2971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200" dirty="0" smtClean="0">
                <a:solidFill>
                  <a:srgbClr val="0070C0"/>
                </a:solidFill>
              </a:rPr>
              <a:t>CPGE : 17,3%</a:t>
            </a:r>
          </a:p>
          <a:p>
            <a:pPr algn="l"/>
            <a:r>
              <a:rPr lang="fr-FR" sz="1200" dirty="0" smtClean="0">
                <a:solidFill>
                  <a:srgbClr val="0070C0"/>
                </a:solidFill>
              </a:rPr>
              <a:t>EI : 16,3%</a:t>
            </a:r>
            <a:endParaRPr lang="fr-FR" sz="1200" dirty="0">
              <a:solidFill>
                <a:srgbClr val="0070C0"/>
              </a:solidFill>
            </a:endParaRPr>
          </a:p>
        </p:txBody>
      </p:sp>
      <p:sp>
        <p:nvSpPr>
          <p:cNvPr id="8" name="ZoneTexte 7"/>
          <p:cNvSpPr txBox="1"/>
          <p:nvPr>
            <p:custDataLst>
              <p:tags r:id="rId6"/>
            </p:custDataLst>
          </p:nvPr>
        </p:nvSpPr>
        <p:spPr>
          <a:xfrm>
            <a:off x="7315200" y="12192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200" dirty="0" err="1" smtClean="0">
                <a:solidFill>
                  <a:srgbClr val="0070C0"/>
                </a:solidFill>
              </a:rPr>
              <a:t>BTSProd</a:t>
            </a:r>
            <a:r>
              <a:rPr lang="fr-FR" sz="1200" dirty="0" smtClean="0">
                <a:solidFill>
                  <a:srgbClr val="0070C0"/>
                </a:solidFill>
              </a:rPr>
              <a:t> : 3,7%</a:t>
            </a:r>
          </a:p>
          <a:p>
            <a:pPr algn="l"/>
            <a:r>
              <a:rPr lang="fr-FR" sz="1200" dirty="0" err="1" smtClean="0">
                <a:solidFill>
                  <a:srgbClr val="0070C0"/>
                </a:solidFill>
              </a:rPr>
              <a:t>Serv</a:t>
            </a:r>
            <a:r>
              <a:rPr lang="fr-FR" sz="1200" dirty="0" smtClean="0">
                <a:solidFill>
                  <a:srgbClr val="0070C0"/>
                </a:solidFill>
              </a:rPr>
              <a:t> : 1,4%</a:t>
            </a:r>
            <a:endParaRPr lang="fr-FR" sz="1200" dirty="0">
              <a:solidFill>
                <a:srgbClr val="0070C0"/>
              </a:solidFill>
            </a:endParaRPr>
          </a:p>
        </p:txBody>
      </p:sp>
      <p:sp>
        <p:nvSpPr>
          <p:cNvPr id="9" name="ZoneTexte 8"/>
          <p:cNvSpPr txBox="1"/>
          <p:nvPr>
            <p:custDataLst>
              <p:tags r:id="rId7"/>
            </p:custDataLst>
          </p:nvPr>
        </p:nvSpPr>
        <p:spPr>
          <a:xfrm>
            <a:off x="7315200" y="2057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200" dirty="0" err="1" smtClean="0">
                <a:solidFill>
                  <a:srgbClr val="0070C0"/>
                </a:solidFill>
              </a:rPr>
              <a:t>DUTProd</a:t>
            </a:r>
            <a:r>
              <a:rPr lang="fr-FR" sz="1200" dirty="0" smtClean="0">
                <a:solidFill>
                  <a:srgbClr val="0070C0"/>
                </a:solidFill>
              </a:rPr>
              <a:t> : 27,3%</a:t>
            </a:r>
          </a:p>
          <a:p>
            <a:pPr algn="l"/>
            <a:r>
              <a:rPr lang="fr-FR" sz="1200" dirty="0" err="1" smtClean="0">
                <a:solidFill>
                  <a:srgbClr val="0070C0"/>
                </a:solidFill>
              </a:rPr>
              <a:t>Serv</a:t>
            </a:r>
            <a:r>
              <a:rPr lang="fr-FR" sz="1200" dirty="0" smtClean="0">
                <a:solidFill>
                  <a:srgbClr val="0070C0"/>
                </a:solidFill>
              </a:rPr>
              <a:t> : 7,4%</a:t>
            </a:r>
            <a:endParaRPr lang="fr-FR" sz="1200" dirty="0">
              <a:solidFill>
                <a:srgbClr val="0070C0"/>
              </a:solidFill>
            </a:endParaRPr>
          </a:p>
        </p:txBody>
      </p:sp>
      <p:sp>
        <p:nvSpPr>
          <p:cNvPr id="10" name="ZoneTexte 9"/>
          <p:cNvSpPr txBox="1"/>
          <p:nvPr>
            <p:custDataLst>
              <p:tags r:id="rId8"/>
            </p:custDataLst>
          </p:nvPr>
        </p:nvSpPr>
        <p:spPr>
          <a:xfrm>
            <a:off x="7315200" y="39624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200" dirty="0" smtClean="0">
                <a:solidFill>
                  <a:srgbClr val="0070C0"/>
                </a:solidFill>
              </a:rPr>
              <a:t>CIMP : 6,6%</a:t>
            </a:r>
          </a:p>
          <a:p>
            <a:pPr algn="l"/>
            <a:r>
              <a:rPr lang="fr-FR" sz="1200" dirty="0" smtClean="0">
                <a:solidFill>
                  <a:srgbClr val="0070C0"/>
                </a:solidFill>
              </a:rPr>
              <a:t>SVT-Bio : 0,5%</a:t>
            </a:r>
            <a:endParaRPr lang="fr-FR" sz="1200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>
            <p:custDataLst>
              <p:tags r:id="rId9"/>
            </p:custDataLst>
          </p:nvPr>
        </p:nvSpPr>
        <p:spPr>
          <a:xfrm>
            <a:off x="7315200" y="4800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200" dirty="0" smtClean="0">
                <a:solidFill>
                  <a:srgbClr val="0070C0"/>
                </a:solidFill>
              </a:rPr>
              <a:t>PACES : 1,2%</a:t>
            </a:r>
          </a:p>
          <a:p>
            <a:pPr algn="l"/>
            <a:r>
              <a:rPr lang="fr-FR" sz="1200" dirty="0" smtClean="0">
                <a:solidFill>
                  <a:srgbClr val="0070C0"/>
                </a:solidFill>
              </a:rPr>
              <a:t>Para : 0,4%</a:t>
            </a:r>
            <a:endParaRPr lang="fr-FR" sz="1200" dirty="0">
              <a:solidFill>
                <a:srgbClr val="0070C0"/>
              </a:solidFill>
            </a:endParaRPr>
          </a:p>
        </p:txBody>
      </p:sp>
      <p:sp>
        <p:nvSpPr>
          <p:cNvPr id="12" name="ZoneTexte 11"/>
          <p:cNvSpPr txBox="1"/>
          <p:nvPr>
            <p:custDataLst>
              <p:tags r:id="rId10"/>
            </p:custDataLst>
          </p:nvPr>
        </p:nvSpPr>
        <p:spPr>
          <a:xfrm>
            <a:off x="7315200" y="54864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200" dirty="0" smtClean="0">
                <a:solidFill>
                  <a:srgbClr val="0070C0"/>
                </a:solidFill>
              </a:rPr>
              <a:t>2018</a:t>
            </a:r>
            <a:endParaRPr lang="fr-FR" sz="1200" dirty="0">
              <a:solidFill>
                <a:srgbClr val="0070C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8200" y="990600"/>
            <a:ext cx="6096000" cy="5033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CPGE scientifiques à R2021 pour bacheliers généraux – Infographie Ministère </a:t>
            </a:r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Après la spécialité SI en première…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E0B61-DD1B-403B-8D5F-A91529873945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900113"/>
            <a:ext cx="6643687" cy="535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à coins arrondis 5"/>
          <p:cNvSpPr/>
          <p:nvPr/>
        </p:nvSpPr>
        <p:spPr bwMode="auto">
          <a:xfrm>
            <a:off x="5486400" y="5486400"/>
            <a:ext cx="1524000" cy="6858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rPr>
              <a:t>A noter : pas de SVT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CPGE scientifique à R2021 pour bacheliers STI2D et STL – Infographie Ministère </a:t>
            </a:r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Après la spécialité SI en première…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E0B61-DD1B-403B-8D5F-A91529873945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1" y="1219200"/>
            <a:ext cx="7162800" cy="384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La prépa des INP à R2021 pour bacheliers généraux – Choix des spécialités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b="1" dirty="0" smtClean="0"/>
              <a:t>Classe de Première</a:t>
            </a:r>
          </a:p>
          <a:p>
            <a:pPr lvl="1"/>
            <a:r>
              <a:rPr lang="fr-FR" sz="1800" dirty="0" smtClean="0"/>
              <a:t>ES 1 = Maths (sera pris en compte dans l'étude du dossier de candidature)</a:t>
            </a:r>
          </a:p>
          <a:p>
            <a:pPr lvl="1"/>
            <a:r>
              <a:rPr lang="fr-FR" sz="1800" dirty="0" smtClean="0"/>
              <a:t>ES 2 = Enseignement scientifique (sera pris en compte dans l'étude du dossier de candidature) parmi PC, SVT, SI et NSI.</a:t>
            </a:r>
          </a:p>
          <a:p>
            <a:pPr lvl="1"/>
            <a:r>
              <a:rPr lang="fr-FR" sz="1800" dirty="0" smtClean="0"/>
              <a:t>ES 3 = Enseignement scientifique conseillé mais un Enseignement non scientifique est possible.</a:t>
            </a:r>
          </a:p>
          <a:p>
            <a:r>
              <a:rPr lang="fr-FR" sz="2400" b="1" dirty="0" smtClean="0"/>
              <a:t>Classe de Terminale</a:t>
            </a:r>
          </a:p>
          <a:p>
            <a:pPr lvl="1"/>
            <a:r>
              <a:rPr lang="fr-FR" sz="1800" dirty="0" smtClean="0"/>
              <a:t>ES 1 = Maths (sera pris en compte dans l'étude du dossier de candidature)</a:t>
            </a:r>
          </a:p>
          <a:p>
            <a:pPr lvl="1"/>
            <a:r>
              <a:rPr lang="fr-FR" sz="1800" dirty="0" smtClean="0"/>
              <a:t>ES 2 = Enseignement scientifique (sera pris en compte dans l'étude du dossier de candidature) parmi PC, SVT, SI et NSI.</a:t>
            </a:r>
          </a:p>
          <a:p>
            <a:pPr lvl="1"/>
            <a:r>
              <a:rPr lang="fr-FR" sz="1800" dirty="0" smtClean="0"/>
              <a:t>L'option "Maths expert" est conseillée si proposée dans le lycée (ne sera pas prise en compte dans l'étude du dossier de candidature)</a:t>
            </a:r>
            <a:endParaRPr lang="fr-FR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Après la spécialité SI en première…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E0B61-DD1B-403B-8D5F-A91529873945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INSA à R2021 pour bacheliers généraux – Choix des spécialités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b="1" dirty="0" smtClean="0"/>
              <a:t>Spécialités pour l'année de première :</a:t>
            </a:r>
          </a:p>
          <a:p>
            <a:pPr lvl="1"/>
            <a:r>
              <a:rPr lang="fr-FR" sz="1800" dirty="0" smtClean="0"/>
              <a:t>Mathématiques + physique-chimie + n'importe quelle autre spécialité, scientifique ou non.</a:t>
            </a:r>
          </a:p>
          <a:p>
            <a:pPr lvl="1"/>
            <a:r>
              <a:rPr lang="fr-FR" sz="1800" dirty="0" smtClean="0"/>
              <a:t>Le choix mathématiques + SI + n'importe quelle autre spécialité, scientifique ou non, est également possible mais il est moins adapté à une poursuite d'études au sein du Groupe INSA.</a:t>
            </a:r>
          </a:p>
          <a:p>
            <a:r>
              <a:rPr lang="fr-FR" sz="2000" b="1" dirty="0" smtClean="0"/>
              <a:t>Spécialités pour l'année de terminale :</a:t>
            </a:r>
          </a:p>
          <a:p>
            <a:pPr lvl="1"/>
            <a:r>
              <a:rPr lang="fr-FR" sz="1800" dirty="0" smtClean="0"/>
              <a:t>Mathématiques + n'importe quelle autre spécialité scientifique. </a:t>
            </a:r>
          </a:p>
          <a:p>
            <a:pPr lvl="1"/>
            <a:r>
              <a:rPr lang="fr-FR" sz="1800" dirty="0" smtClean="0"/>
              <a:t>Cependant, la SVT est moins adaptée à une poursuite d'études au sein du Groupe INSA.</a:t>
            </a:r>
          </a:p>
          <a:p>
            <a:pPr lvl="1"/>
            <a:r>
              <a:rPr lang="fr-FR" sz="1800" dirty="0" smtClean="0"/>
              <a:t>L'enseignement optionnel en terminale "mathématiques  complémentaires" ne peut pas remplacer la spécialité mathématiques.</a:t>
            </a:r>
          </a:p>
          <a:p>
            <a:pPr lvl="1"/>
            <a:r>
              <a:rPr lang="fr-FR" sz="1800" dirty="0" smtClean="0"/>
              <a:t>L'enseignement optionnel "mathématiques expertes" est recommandé car il permet de consolider les acquis pour une meilleure adaptation aux enseignements de 1re année au sein du Groupe INSA.</a:t>
            </a:r>
            <a:r>
              <a:rPr lang="fr-FR" sz="1800" i="1" dirty="0" smtClean="0"/>
              <a:t> </a:t>
            </a:r>
            <a:r>
              <a:rPr lang="fr-FR" sz="1800" dirty="0" smtClean="0"/>
              <a:t>Mais il n'est pas obligatoire et les notes ne seront pas spécifiquement prises en compte.</a:t>
            </a:r>
          </a:p>
          <a:p>
            <a:endParaRPr lang="fr-FR" sz="2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Après la spécialité SI en première…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E0B61-DD1B-403B-8D5F-A91529873945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 smtClean="0"/>
              <a:t>Principales triplettes avec SI</a:t>
            </a:r>
            <a:br>
              <a:rPr lang="fr-FR" sz="2800" dirty="0" smtClean="0"/>
            </a:br>
            <a:r>
              <a:rPr lang="fr-FR" sz="2800" dirty="0" smtClean="0"/>
              <a:t>en première générale 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Après la spécialité SI en première…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E0B61-DD1B-403B-8D5F-A91529873945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914400" y="1143000"/>
          <a:ext cx="7543800" cy="4480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230168"/>
                <a:gridCol w="1339553"/>
                <a:gridCol w="1974079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Principales triplettes avec SI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National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Académie  de Grenoble</a:t>
                      </a:r>
                      <a:endParaRPr lang="fr-FR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M – PC – SI 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73,8%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82,3%</a:t>
                      </a:r>
                      <a:endParaRPr lang="fr-FR" b="1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</a:t>
                      </a:r>
                      <a:r>
                        <a:rPr lang="fr-FR" baseline="0" dirty="0" smtClean="0"/>
                        <a:t> – NSI – SI 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12,5%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7,3%</a:t>
                      </a:r>
                      <a:endParaRPr lang="fr-FR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 – SVT – SI 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2,8%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2,0%</a:t>
                      </a:r>
                      <a:endParaRPr lang="fr-FR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</a:t>
                      </a:r>
                      <a:r>
                        <a:rPr lang="fr-FR" baseline="0" dirty="0" smtClean="0"/>
                        <a:t> – SES – SI 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2,4%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1,8%</a:t>
                      </a:r>
                      <a:endParaRPr lang="fr-FR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</a:t>
                      </a:r>
                      <a:r>
                        <a:rPr lang="fr-FR" baseline="0" dirty="0" smtClean="0"/>
                        <a:t> – LLCE – SI 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1,9%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1,4%</a:t>
                      </a:r>
                      <a:endParaRPr lang="fr-FR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Autre</a:t>
                      </a:r>
                      <a:r>
                        <a:rPr lang="fr-FR" i="1" baseline="0" dirty="0" smtClean="0"/>
                        <a:t> avec SI</a:t>
                      </a:r>
                      <a:endParaRPr lang="fr-FR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6,6%</a:t>
                      </a:r>
                      <a:endParaRPr lang="fr-FR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5,2%</a:t>
                      </a:r>
                      <a:endParaRPr lang="fr-FR" i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2"/>
          <p:cNvPicPr/>
          <p:nvPr/>
        </p:nvPicPr>
        <p:blipFill>
          <a:blip r:embed="rId2" cstate="print"/>
          <a:stretch/>
        </p:blipFill>
        <p:spPr>
          <a:xfrm>
            <a:off x="304800" y="5448607"/>
            <a:ext cx="533400" cy="830692"/>
          </a:xfrm>
          <a:prstGeom prst="rect">
            <a:avLst/>
          </a:prstGeom>
          <a:ln w="936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err="1" smtClean="0"/>
              <a:t>Geipi</a:t>
            </a:r>
            <a:r>
              <a:rPr lang="fr-FR" sz="2400" dirty="0" smtClean="0"/>
              <a:t> </a:t>
            </a:r>
            <a:r>
              <a:rPr lang="fr-FR" sz="2400" dirty="0" err="1" smtClean="0"/>
              <a:t>Polytech</a:t>
            </a:r>
            <a:r>
              <a:rPr lang="fr-FR" sz="2400" dirty="0" smtClean="0"/>
              <a:t> à R2021 pour bacheliers généraux – Choix des spécialités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b="1" dirty="0" smtClean="0"/>
              <a:t>Spécialités en classe de Première (voie générale) :</a:t>
            </a:r>
            <a:endParaRPr lang="fr-FR" sz="2400" dirty="0" smtClean="0"/>
          </a:p>
          <a:p>
            <a:pPr lvl="1"/>
            <a:r>
              <a:rPr lang="fr-FR" sz="1800" dirty="0" smtClean="0"/>
              <a:t>Mathématiques</a:t>
            </a:r>
          </a:p>
          <a:p>
            <a:pPr lvl="1"/>
            <a:r>
              <a:rPr lang="fr-FR" sz="1800" dirty="0" smtClean="0"/>
              <a:t>Physique-chimie</a:t>
            </a:r>
          </a:p>
          <a:p>
            <a:pPr lvl="1"/>
            <a:r>
              <a:rPr lang="fr-FR" sz="1800" dirty="0" smtClean="0"/>
              <a:t>Une spécialité libre (scientifique ou non)</a:t>
            </a:r>
          </a:p>
          <a:p>
            <a:r>
              <a:rPr lang="fr-FR" sz="2400" b="1" dirty="0" smtClean="0"/>
              <a:t>Spécialités en classe de Terminale (voie générale) :</a:t>
            </a:r>
            <a:endParaRPr lang="fr-FR" sz="2400" dirty="0" smtClean="0"/>
          </a:p>
          <a:p>
            <a:pPr lvl="1"/>
            <a:r>
              <a:rPr lang="fr-FR" sz="1800" dirty="0" smtClean="0"/>
              <a:t>Mathématiques</a:t>
            </a:r>
          </a:p>
          <a:p>
            <a:pPr lvl="1"/>
            <a:r>
              <a:rPr lang="fr-FR" sz="1800" dirty="0" smtClean="0"/>
              <a:t>Une spécialité scientifique (PC ou SI ou SVT ou NSI)</a:t>
            </a:r>
          </a:p>
          <a:p>
            <a:r>
              <a:rPr lang="fr-FR" sz="2200" b="1" dirty="0" smtClean="0"/>
              <a:t>Concours</a:t>
            </a:r>
          </a:p>
          <a:p>
            <a:pPr>
              <a:buNone/>
            </a:pPr>
            <a:r>
              <a:rPr lang="fr-FR" sz="2200" b="1" dirty="0" smtClean="0"/>
              <a:t>	bac</a:t>
            </a:r>
          </a:p>
          <a:p>
            <a:pPr>
              <a:buNone/>
            </a:pPr>
            <a:r>
              <a:rPr lang="fr-FR" sz="2200" b="1" dirty="0" smtClean="0"/>
              <a:t>	général :</a:t>
            </a:r>
          </a:p>
          <a:p>
            <a:endParaRPr lang="fr-FR" sz="2400" dirty="0" smtClean="0"/>
          </a:p>
          <a:p>
            <a:endParaRPr lang="fr-FR" sz="2400" dirty="0" smtClean="0"/>
          </a:p>
          <a:p>
            <a:r>
              <a:rPr lang="fr-FR" sz="2800" b="1" dirty="0" smtClean="0">
                <a:solidFill>
                  <a:srgbClr val="FF0000"/>
                </a:solidFill>
              </a:rPr>
              <a:t>Et un concours spécifique pour STI2D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E0B61-DD1B-403B-8D5F-A91529873945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  <p:pic>
        <p:nvPicPr>
          <p:cNvPr id="6" name="Image 5" descr="Déroulement du concours Geipi Polytech 20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581400"/>
            <a:ext cx="4800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1800" dirty="0" smtClean="0"/>
              <a:t>ADIUT (extrait) – Bacheliers généraux (R2021) – SI : 16 « très adaptés » sur 24 spécialités de DUT</a:t>
            </a:r>
            <a:endParaRPr lang="fr-FR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Après la spécialité SI en première…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E0B61-DD1B-403B-8D5F-A91529873945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15702"/>
            <a:ext cx="7924800" cy="558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CDUS </a:t>
            </a:r>
            <a:r>
              <a:rPr lang="fr-FR" sz="1200" dirty="0" smtClean="0"/>
              <a:t>(Conférence des Doyens et Directeurs des UFR Scientifiques) </a:t>
            </a:r>
            <a:r>
              <a:rPr lang="fr-FR" sz="2400" dirty="0" smtClean="0"/>
              <a:t>Spécialités conseillées à R2021</a:t>
            </a:r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Après la spécialité SI en première…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E0B61-DD1B-403B-8D5F-A91529873945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813696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457200" y="51054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400" i="1" dirty="0" smtClean="0"/>
              <a:t>Pour une orientation en </a:t>
            </a:r>
            <a:r>
              <a:rPr lang="fr-FR" sz="1400" b="1" i="1" dirty="0" smtClean="0">
                <a:solidFill>
                  <a:srgbClr val="0070C0"/>
                </a:solidFill>
              </a:rPr>
              <a:t>mécanique, génie-civil, sciences de l’ingénieur ou en EEA </a:t>
            </a:r>
            <a:r>
              <a:rPr lang="fr-FR" sz="1400" i="1" dirty="0" smtClean="0"/>
              <a:t>(Electronique, Energie électrique, Automatique), la spécialité </a:t>
            </a:r>
            <a:r>
              <a:rPr lang="fr-FR" sz="1400" i="1" dirty="0" smtClean="0">
                <a:solidFill>
                  <a:srgbClr val="0070C0"/>
                </a:solidFill>
              </a:rPr>
              <a:t>“Sciences de l’Ingénieur” pourra compléter </a:t>
            </a:r>
            <a:r>
              <a:rPr lang="fr-FR" sz="1400" i="1" dirty="0" smtClean="0"/>
              <a:t>la formation en première ; toutefois il est conseillé dans ce cas de conserver </a:t>
            </a:r>
            <a:r>
              <a:rPr lang="fr-FR" sz="1400" i="1" dirty="0" smtClean="0">
                <a:solidFill>
                  <a:srgbClr val="0070C0"/>
                </a:solidFill>
              </a:rPr>
              <a:t>au niveau de la terminale les spécialités « mathématiques » et « physique-chimie »</a:t>
            </a:r>
            <a:r>
              <a:rPr lang="fr-FR" sz="1400" i="1" dirty="0" smtClean="0"/>
              <a:t>.</a:t>
            </a:r>
            <a:endParaRPr lang="fr-FR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Quelles sont les poursuites d’études les plus adaptées avec un bac </a:t>
            </a:r>
            <a:r>
              <a:rPr lang="fr-FR" sz="2400" dirty="0" err="1" smtClean="0"/>
              <a:t>gén</a:t>
            </a:r>
            <a:r>
              <a:rPr lang="fr-FR" sz="2400" dirty="0" smtClean="0"/>
              <a:t>. et une spé. SI ?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b="1" dirty="0" smtClean="0"/>
              <a:t>La spécialité SI permet d’accéder à de nombreuses poursuites d’études :</a:t>
            </a: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0070C0"/>
                </a:solidFill>
              </a:rPr>
              <a:t>CPGE</a:t>
            </a:r>
            <a:r>
              <a:rPr lang="fr-FR" sz="2400" dirty="0" smtClean="0"/>
              <a:t>, </a:t>
            </a:r>
            <a:r>
              <a:rPr lang="fr-FR" sz="2400" b="1" dirty="0" smtClean="0">
                <a:solidFill>
                  <a:srgbClr val="0070C0"/>
                </a:solidFill>
              </a:rPr>
              <a:t>EI</a:t>
            </a:r>
            <a:r>
              <a:rPr lang="fr-FR" sz="2400" dirty="0" smtClean="0"/>
              <a:t>, </a:t>
            </a:r>
            <a:r>
              <a:rPr lang="fr-FR" sz="2400" b="1" dirty="0" smtClean="0">
                <a:solidFill>
                  <a:srgbClr val="0070C0"/>
                </a:solidFill>
              </a:rPr>
              <a:t>IUT</a:t>
            </a:r>
            <a:r>
              <a:rPr lang="fr-FR" sz="2400" dirty="0" smtClean="0"/>
              <a:t>, </a:t>
            </a:r>
            <a:r>
              <a:rPr lang="fr-FR" sz="2400" b="1" dirty="0" smtClean="0">
                <a:solidFill>
                  <a:srgbClr val="0070C0"/>
                </a:solidFill>
              </a:rPr>
              <a:t>L1</a:t>
            </a:r>
            <a:r>
              <a:rPr lang="fr-FR" sz="2400" dirty="0" smtClean="0"/>
              <a:t>, </a:t>
            </a:r>
            <a:r>
              <a:rPr lang="fr-FR" sz="2400" b="1" dirty="0" smtClean="0">
                <a:solidFill>
                  <a:srgbClr val="0070C0"/>
                </a:solidFill>
              </a:rPr>
              <a:t>écoles d’architectes et d’urbanisme</a:t>
            </a:r>
            <a:r>
              <a:rPr lang="fr-FR" sz="2400" dirty="0" smtClean="0"/>
              <a:t>, … , elle est conseillée pour les CPGE </a:t>
            </a:r>
            <a:r>
              <a:rPr lang="fr-FR" sz="2400" b="1" dirty="0" smtClean="0">
                <a:solidFill>
                  <a:srgbClr val="0070C0"/>
                </a:solidFill>
              </a:rPr>
              <a:t>MPSI</a:t>
            </a:r>
            <a:r>
              <a:rPr lang="fr-FR" sz="2400" dirty="0" smtClean="0"/>
              <a:t>, </a:t>
            </a:r>
            <a:r>
              <a:rPr lang="fr-FR" sz="2400" b="1" dirty="0" smtClean="0">
                <a:solidFill>
                  <a:srgbClr val="0070C0"/>
                </a:solidFill>
              </a:rPr>
              <a:t>PCSI</a:t>
            </a:r>
            <a:r>
              <a:rPr lang="fr-FR" sz="2400" dirty="0" smtClean="0"/>
              <a:t>, </a:t>
            </a:r>
            <a:r>
              <a:rPr lang="fr-FR" sz="2400" b="1" dirty="0" smtClean="0">
                <a:solidFill>
                  <a:srgbClr val="0070C0"/>
                </a:solidFill>
              </a:rPr>
              <a:t>MPI</a:t>
            </a:r>
            <a:r>
              <a:rPr lang="fr-FR" sz="2400" dirty="0" smtClean="0"/>
              <a:t>, </a:t>
            </a:r>
            <a:r>
              <a:rPr lang="fr-FR" sz="2400" b="1" dirty="0" smtClean="0">
                <a:solidFill>
                  <a:srgbClr val="0070C0"/>
                </a:solidFill>
              </a:rPr>
              <a:t>PTSI</a:t>
            </a:r>
            <a:r>
              <a:rPr lang="fr-FR" sz="2400" dirty="0" smtClean="0"/>
              <a:t>, de nombreuses spécialités d’</a:t>
            </a:r>
            <a:r>
              <a:rPr lang="fr-FR" sz="2400" b="1" dirty="0" smtClean="0">
                <a:solidFill>
                  <a:srgbClr val="0070C0"/>
                </a:solidFill>
              </a:rPr>
              <a:t>IUT</a:t>
            </a:r>
          </a:p>
          <a:p>
            <a:r>
              <a:rPr lang="fr-FR" sz="2400" dirty="0" smtClean="0"/>
              <a:t>Environ </a:t>
            </a:r>
            <a:r>
              <a:rPr lang="fr-FR" sz="2400" b="1" dirty="0" smtClean="0">
                <a:solidFill>
                  <a:srgbClr val="0070C0"/>
                </a:solidFill>
              </a:rPr>
              <a:t>1/3 des bacheliers S-SI poursuivent l’année suivante en première année de CPGE ou EI</a:t>
            </a:r>
            <a:r>
              <a:rPr lang="fr-FR" sz="2400" dirty="0" smtClean="0"/>
              <a:t> (enquête ADES), et </a:t>
            </a:r>
            <a:r>
              <a:rPr lang="fr-FR" sz="2400" b="1" dirty="0" smtClean="0">
                <a:solidFill>
                  <a:srgbClr val="0070C0"/>
                </a:solidFill>
              </a:rPr>
              <a:t>un autre 1/3 en IUT</a:t>
            </a:r>
          </a:p>
          <a:p>
            <a:r>
              <a:rPr lang="fr-FR" sz="2400" b="1" dirty="0" smtClean="0"/>
              <a:t>La spécialité SI permet d’apprendre de manière diversifiée</a:t>
            </a:r>
            <a:r>
              <a:rPr lang="fr-FR" sz="2400" b="1" dirty="0" smtClean="0">
                <a:solidFill>
                  <a:srgbClr val="0070C0"/>
                </a:solidFill>
              </a:rPr>
              <a:t> </a:t>
            </a:r>
            <a:r>
              <a:rPr lang="fr-FR" sz="2400" dirty="0" smtClean="0"/>
              <a:t>avec des cours, des expérimentations et des projets.</a:t>
            </a:r>
          </a:p>
          <a:p>
            <a:r>
              <a:rPr lang="fr-FR" sz="2400" dirty="0" smtClean="0"/>
              <a:t>L’ingénierie, la recherche et le numérique sont autant </a:t>
            </a:r>
            <a:r>
              <a:rPr lang="fr-FR" sz="2400" b="1" dirty="0" smtClean="0">
                <a:solidFill>
                  <a:srgbClr val="0070C0"/>
                </a:solidFill>
              </a:rPr>
              <a:t>des métiers de femmes</a:t>
            </a:r>
            <a:r>
              <a:rPr lang="fr-FR" sz="2400" dirty="0" smtClean="0"/>
              <a:t> que d’hommes.</a:t>
            </a:r>
          </a:p>
          <a:p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Après la spécialité SI en première…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E0B61-DD1B-403B-8D5F-A91529873945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  <p:pic>
        <p:nvPicPr>
          <p:cNvPr id="7" name="Picture 2"/>
          <p:cNvPicPr/>
          <p:nvPr/>
        </p:nvPicPr>
        <p:blipFill>
          <a:blip r:embed="rId2" cstate="print"/>
          <a:stretch/>
        </p:blipFill>
        <p:spPr>
          <a:xfrm>
            <a:off x="152400" y="5638800"/>
            <a:ext cx="533400" cy="830692"/>
          </a:xfrm>
          <a:prstGeom prst="rect">
            <a:avLst/>
          </a:prstGeom>
          <a:ln w="936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Quelles sont les poursuites d’études les plus adaptées avec un bac STI2D ?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b="1" dirty="0" smtClean="0"/>
              <a:t>La série STI2D permet d’accéder à de très nombreuses poursuites d’études</a:t>
            </a:r>
            <a:r>
              <a:rPr lang="fr-FR" sz="2400" dirty="0" smtClean="0"/>
              <a:t> de bac +2 : </a:t>
            </a:r>
            <a:r>
              <a:rPr lang="fr-FR" sz="2400" b="1" dirty="0" smtClean="0">
                <a:solidFill>
                  <a:srgbClr val="0070C0"/>
                </a:solidFill>
              </a:rPr>
              <a:t>IUT</a:t>
            </a:r>
            <a:r>
              <a:rPr lang="fr-FR" sz="2400" dirty="0" smtClean="0"/>
              <a:t>, </a:t>
            </a:r>
            <a:r>
              <a:rPr lang="fr-FR" sz="2400" b="1" dirty="0" smtClean="0">
                <a:solidFill>
                  <a:srgbClr val="0070C0"/>
                </a:solidFill>
              </a:rPr>
              <a:t>STS</a:t>
            </a:r>
            <a:r>
              <a:rPr lang="fr-FR" sz="2400" dirty="0" smtClean="0"/>
              <a:t>, à bac +5 : </a:t>
            </a:r>
            <a:r>
              <a:rPr lang="fr-FR" sz="2400" b="1" dirty="0" smtClean="0">
                <a:solidFill>
                  <a:srgbClr val="0070C0"/>
                </a:solidFill>
              </a:rPr>
              <a:t>CPGE TSI</a:t>
            </a:r>
            <a:r>
              <a:rPr lang="fr-FR" sz="2400" dirty="0" smtClean="0"/>
              <a:t>, </a:t>
            </a:r>
            <a:r>
              <a:rPr lang="fr-FR" sz="2400" b="1" dirty="0" smtClean="0">
                <a:solidFill>
                  <a:srgbClr val="0070C0"/>
                </a:solidFill>
              </a:rPr>
              <a:t>EI</a:t>
            </a:r>
            <a:r>
              <a:rPr lang="fr-FR" sz="2400" dirty="0" smtClean="0"/>
              <a:t> (</a:t>
            </a:r>
            <a:r>
              <a:rPr lang="fr-FR" sz="2400" dirty="0" err="1" smtClean="0"/>
              <a:t>geipi</a:t>
            </a:r>
            <a:r>
              <a:rPr lang="fr-FR" sz="2400" dirty="0" smtClean="0"/>
              <a:t>, ENSAM, …)</a:t>
            </a:r>
          </a:p>
          <a:p>
            <a:r>
              <a:rPr lang="fr-FR" sz="2400" b="1" dirty="0" smtClean="0">
                <a:solidFill>
                  <a:srgbClr val="0070C0"/>
                </a:solidFill>
              </a:rPr>
              <a:t>L’accès à l’IUT des bacheliers STI2D est encouragé</a:t>
            </a:r>
            <a:r>
              <a:rPr lang="fr-FR" sz="2400" dirty="0" smtClean="0"/>
              <a:t> grâce aux seuils fixés ; il est ainsi plus facile d’intégrer un IUT avec un bac STI2D par rapport à un bac G (et les bonnes spécialités) ; en moyenne selon les spécialités, environ 70% des bacheliers STI2D réussissent leur DUT en 2 ou 3 ans</a:t>
            </a:r>
          </a:p>
          <a:p>
            <a:r>
              <a:rPr lang="fr-FR" sz="2400" dirty="0" smtClean="0"/>
              <a:t>Le </a:t>
            </a:r>
            <a:r>
              <a:rPr lang="fr-FR" sz="2400" b="1" dirty="0" smtClean="0">
                <a:solidFill>
                  <a:srgbClr val="0070C0"/>
                </a:solidFill>
              </a:rPr>
              <a:t>BUT</a:t>
            </a:r>
            <a:r>
              <a:rPr lang="fr-FR" sz="2400" dirty="0" smtClean="0"/>
              <a:t> est un nouveau diplôme à bac +3 délivré par les IUT (1 an après le DUT) qui devront accueillir </a:t>
            </a:r>
            <a:r>
              <a:rPr lang="fr-FR" sz="2400" b="1" dirty="0" smtClean="0">
                <a:solidFill>
                  <a:srgbClr val="0070C0"/>
                </a:solidFill>
              </a:rPr>
              <a:t>au moins 50 % de bacheliers technologiques</a:t>
            </a:r>
            <a:r>
              <a:rPr lang="fr-FR" sz="2400" dirty="0" smtClean="0"/>
              <a:t>. </a:t>
            </a:r>
            <a:r>
              <a:rPr lang="fr-FR" sz="2400" smtClean="0"/>
              <a:t>Nouveau </a:t>
            </a:r>
            <a:r>
              <a:rPr lang="fr-FR" sz="2400" dirty="0" smtClean="0"/>
              <a:t>cursus à partir de la R2021.</a:t>
            </a:r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Après la spécialité SI en première…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E0B61-DD1B-403B-8D5F-A91529873945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  <p:pic>
        <p:nvPicPr>
          <p:cNvPr id="6" name="Picture 2"/>
          <p:cNvPicPr/>
          <p:nvPr/>
        </p:nvPicPr>
        <p:blipFill>
          <a:blip r:embed="rId2" cstate="print"/>
          <a:stretch/>
        </p:blipFill>
        <p:spPr>
          <a:xfrm>
            <a:off x="228600" y="5105400"/>
            <a:ext cx="533400" cy="830692"/>
          </a:xfrm>
          <a:prstGeom prst="rect">
            <a:avLst/>
          </a:prstGeom>
          <a:ln w="936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Toutes ces poursuites d’études permettent de devenir…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Après la spécialité SI en première…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E0B61-DD1B-403B-8D5F-A91529873945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  <p:pic>
        <p:nvPicPr>
          <p:cNvPr id="6" name="Picture 2" descr="C:\Users\Guy\Desktop\Com SII\Envoi Liste Diff SII\mascot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127728"/>
            <a:ext cx="6310148" cy="5045555"/>
          </a:xfrm>
          <a:prstGeom prst="rect">
            <a:avLst/>
          </a:prstGeom>
          <a:noFill/>
        </p:spPr>
      </p:pic>
      <p:pic>
        <p:nvPicPr>
          <p:cNvPr id="9" name="Picture 2"/>
          <p:cNvPicPr/>
          <p:nvPr/>
        </p:nvPicPr>
        <p:blipFill>
          <a:blip r:embed="rId3" cstate="print"/>
          <a:stretch/>
        </p:blipFill>
        <p:spPr>
          <a:xfrm>
            <a:off x="533400" y="5181600"/>
            <a:ext cx="533400" cy="830692"/>
          </a:xfrm>
          <a:prstGeom prst="rect">
            <a:avLst/>
          </a:prstGeom>
          <a:ln w="936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0" name="Picture 2"/>
          <p:cNvPicPr/>
          <p:nvPr/>
        </p:nvPicPr>
        <p:blipFill>
          <a:blip r:embed="rId3" cstate="print"/>
          <a:stretch/>
        </p:blipFill>
        <p:spPr>
          <a:xfrm>
            <a:off x="1295400" y="3657600"/>
            <a:ext cx="1066800" cy="1661384"/>
          </a:xfrm>
          <a:prstGeom prst="rect">
            <a:avLst/>
          </a:prstGeom>
          <a:ln w="936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Après la spécialité SI en première…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Après la spécialité SI en première…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E0B61-DD1B-403B-8D5F-A91529873945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  <p:pic>
        <p:nvPicPr>
          <p:cNvPr id="9" name="Picture 2"/>
          <p:cNvPicPr/>
          <p:nvPr/>
        </p:nvPicPr>
        <p:blipFill>
          <a:blip r:embed="rId2" cstate="print"/>
          <a:stretch/>
        </p:blipFill>
        <p:spPr>
          <a:xfrm>
            <a:off x="533400" y="5257800"/>
            <a:ext cx="533400" cy="830692"/>
          </a:xfrm>
          <a:prstGeom prst="rect">
            <a:avLst/>
          </a:prstGeom>
          <a:ln w="936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0" name="Picture 2"/>
          <p:cNvPicPr/>
          <p:nvPr/>
        </p:nvPicPr>
        <p:blipFill>
          <a:blip r:embed="rId2" cstate="print"/>
          <a:stretch/>
        </p:blipFill>
        <p:spPr>
          <a:xfrm>
            <a:off x="2743200" y="1524000"/>
            <a:ext cx="1828800" cy="2848087"/>
          </a:xfrm>
          <a:prstGeom prst="rect">
            <a:avLst/>
          </a:prstGeom>
          <a:ln w="936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1" name="Image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990600"/>
            <a:ext cx="4169203" cy="2743200"/>
          </a:xfrm>
          <a:prstGeom prst="rect">
            <a:avLst/>
          </a:prstGeom>
        </p:spPr>
      </p:pic>
      <p:sp>
        <p:nvSpPr>
          <p:cNvPr id="12" name="Rectangle à coins arrondis 11"/>
          <p:cNvSpPr/>
          <p:nvPr/>
        </p:nvSpPr>
        <p:spPr bwMode="auto">
          <a:xfrm>
            <a:off x="3276600" y="4038600"/>
            <a:ext cx="5410200" cy="21336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fr-FR" sz="2800" b="1" i="1" dirty="0" smtClean="0">
                <a:solidFill>
                  <a:srgbClr val="FF0000"/>
                </a:solidFill>
                <a:latin typeface="Segoe Print" pitchFamily="2" charset="0"/>
              </a:rPr>
              <a:t>« L'imagination est plus importante que le savoir. »</a:t>
            </a:r>
          </a:p>
          <a:p>
            <a:endParaRPr lang="fr-FR" sz="2800" b="1" i="1" dirty="0" smtClean="0">
              <a:solidFill>
                <a:srgbClr val="FF0000"/>
              </a:solidFill>
              <a:latin typeface="Segoe Print" pitchFamily="2" charset="0"/>
            </a:endParaRPr>
          </a:p>
          <a:p>
            <a:r>
              <a:rPr lang="fr-FR" sz="2800" b="1" dirty="0" smtClean="0">
                <a:solidFill>
                  <a:srgbClr val="FF0000"/>
                </a:solidFill>
                <a:latin typeface="Segoe Print" pitchFamily="2" charset="0"/>
              </a:rPr>
              <a:t>Albert Einstein</a:t>
            </a:r>
          </a:p>
        </p:txBody>
      </p:sp>
      <p:pic>
        <p:nvPicPr>
          <p:cNvPr id="13" name="Picture 2"/>
          <p:cNvPicPr/>
          <p:nvPr/>
        </p:nvPicPr>
        <p:blipFill>
          <a:blip r:embed="rId2" cstate="print"/>
          <a:stretch/>
        </p:blipFill>
        <p:spPr>
          <a:xfrm>
            <a:off x="1371600" y="3657600"/>
            <a:ext cx="1256113" cy="1956211"/>
          </a:xfrm>
          <a:prstGeom prst="rect">
            <a:avLst/>
          </a:prstGeom>
          <a:ln w="936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Les questions à se poser pour choisir deux spécialités parmi les trois de première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z="2800" dirty="0" smtClean="0"/>
          </a:p>
          <a:p>
            <a:r>
              <a:rPr lang="fr-FR" sz="2800" dirty="0" smtClean="0"/>
              <a:t>Quelles sont les combinaisons de spécialités les plus pertinentes ?</a:t>
            </a:r>
          </a:p>
          <a:p>
            <a:endParaRPr lang="fr-FR" sz="2800" dirty="0" smtClean="0"/>
          </a:p>
          <a:p>
            <a:r>
              <a:rPr lang="fr-FR" sz="2800" dirty="0" smtClean="0"/>
              <a:t>Quel est le meilleur choix pour bien réussir le Bac et avoir un bon dossier ?</a:t>
            </a:r>
          </a:p>
          <a:p>
            <a:endParaRPr lang="fr-FR" sz="2800" dirty="0" smtClean="0"/>
          </a:p>
          <a:p>
            <a:r>
              <a:rPr lang="fr-FR" sz="2800" dirty="0" smtClean="0"/>
              <a:t>Quelles sont les poursuites d’études les plus adaptées ?</a:t>
            </a:r>
          </a:p>
          <a:p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Après la spécialité SI en première…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E0B61-DD1B-403B-8D5F-A91529873945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pic>
        <p:nvPicPr>
          <p:cNvPr id="6" name="Picture 2"/>
          <p:cNvPicPr/>
          <p:nvPr/>
        </p:nvPicPr>
        <p:blipFill>
          <a:blip r:embed="rId2" cstate="print"/>
          <a:stretch/>
        </p:blipFill>
        <p:spPr>
          <a:xfrm>
            <a:off x="4495800" y="2057400"/>
            <a:ext cx="533400" cy="830692"/>
          </a:xfrm>
          <a:prstGeom prst="rect">
            <a:avLst/>
          </a:prstGeom>
          <a:ln w="9360"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7" name="Picture 2"/>
          <p:cNvPicPr/>
          <p:nvPr/>
        </p:nvPicPr>
        <p:blipFill>
          <a:blip r:embed="rId2" cstate="print"/>
          <a:stretch/>
        </p:blipFill>
        <p:spPr>
          <a:xfrm>
            <a:off x="5867400" y="3581400"/>
            <a:ext cx="533400" cy="830692"/>
          </a:xfrm>
          <a:prstGeom prst="rect">
            <a:avLst/>
          </a:prstGeom>
          <a:ln w="9360"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8" name="Picture 2"/>
          <p:cNvPicPr/>
          <p:nvPr/>
        </p:nvPicPr>
        <p:blipFill>
          <a:blip r:embed="rId2" cstate="print"/>
          <a:stretch/>
        </p:blipFill>
        <p:spPr>
          <a:xfrm>
            <a:off x="7162800" y="5105400"/>
            <a:ext cx="533400" cy="830692"/>
          </a:xfrm>
          <a:prstGeom prst="rect">
            <a:avLst/>
          </a:prstGeom>
          <a:ln w="9360"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 smtClean="0"/>
              <a:t>Quelles sont les combinaisons de spécialités les plus pertinentes ?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345AF8-87BB-48AA-839A-0E89BF20891A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 smtClean="0"/>
              <a:t>Quelles sont les combinaisons de spécialités les plus pertinentes ?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Après la spécialité SI en première…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E0B61-DD1B-403B-8D5F-A91529873945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685800"/>
          </a:xfrm>
        </p:spPr>
        <p:txBody>
          <a:bodyPr/>
          <a:lstStyle/>
          <a:p>
            <a:r>
              <a:rPr lang="fr-FR" sz="2800" b="1" dirty="0" smtClean="0"/>
              <a:t>Principaux choix envisageables en Tale :</a:t>
            </a:r>
            <a:endParaRPr lang="fr-FR" sz="2800" b="1" dirty="0"/>
          </a:p>
        </p:txBody>
      </p:sp>
      <p:sp>
        <p:nvSpPr>
          <p:cNvPr id="12" name="Espace réservé du contenu 7"/>
          <p:cNvSpPr txBox="1">
            <a:spLocks/>
          </p:cNvSpPr>
          <p:nvPr/>
        </p:nvSpPr>
        <p:spPr bwMode="auto">
          <a:xfrm>
            <a:off x="457200" y="57150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Autres choix : au cas par cas</a:t>
            </a:r>
            <a:endParaRPr kumimoji="0" lang="fr-FR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46772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 smtClean="0"/>
              <a:t>Quelles sont les combinaisons de spécialités les plus pertinentes ?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Après la spécialité SI en première…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E0B61-DD1B-403B-8D5F-A91529873945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609600" y="2057400"/>
          <a:ext cx="8208000" cy="381508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29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</a:tblGrid>
              <a:tr h="635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Première</a:t>
                      </a:r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Terminale</a:t>
                      </a:r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Première + Terminale</a:t>
                      </a:r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Parcours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PC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SI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NSI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PC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SI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NSI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M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PC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SI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NSI</a:t>
                      </a:r>
                      <a:endParaRPr lang="fr-FR" b="1" dirty="0"/>
                    </a:p>
                  </a:txBody>
                  <a:tcPr anchor="ctr"/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M-PC</a:t>
                      </a:r>
                      <a:r>
                        <a:rPr lang="fr-FR" b="0" dirty="0" smtClean="0"/>
                        <a:t>-SI</a:t>
                      </a:r>
                      <a:endParaRPr lang="fr-FR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10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10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4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 anchor="ctr"/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M-SI</a:t>
                      </a:r>
                      <a:r>
                        <a:rPr lang="fr-FR" b="0" dirty="0" smtClean="0"/>
                        <a:t>-PC</a:t>
                      </a:r>
                      <a:endParaRPr lang="fr-FR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fr-FR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10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70C0"/>
                          </a:solidFill>
                        </a:rPr>
                        <a:t>6</a:t>
                      </a:r>
                      <a:endParaRPr lang="fr-FR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10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 anchor="ctr"/>
                </a:tc>
              </a:tr>
              <a:tr h="635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M-SI</a:t>
                      </a:r>
                      <a:r>
                        <a:rPr lang="fr-FR" b="0" dirty="0" smtClean="0"/>
                        <a:t>-NSI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10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2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10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4</a:t>
                      </a:r>
                      <a:endParaRPr lang="fr-FR" b="1" dirty="0"/>
                    </a:p>
                  </a:txBody>
                  <a:tcPr anchor="ctr"/>
                </a:tc>
              </a:tr>
              <a:tr h="635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M-NSI</a:t>
                      </a:r>
                      <a:r>
                        <a:rPr lang="fr-FR" b="0" dirty="0" smtClean="0"/>
                        <a:t>-SI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10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4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10</a:t>
                      </a:r>
                      <a:endParaRPr lang="fr-FR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990599"/>
          </a:xfrm>
        </p:spPr>
        <p:txBody>
          <a:bodyPr/>
          <a:lstStyle/>
          <a:p>
            <a:r>
              <a:rPr lang="fr-FR" sz="2800" b="1" dirty="0" smtClean="0"/>
              <a:t>4 parcours colorés </a:t>
            </a:r>
            <a:r>
              <a:rPr lang="fr-FR" sz="2800" dirty="0" smtClean="0"/>
              <a:t>(après la spécialité SI en première) :</a:t>
            </a:r>
            <a:endParaRPr lang="fr-FR" sz="2800" dirty="0"/>
          </a:p>
        </p:txBody>
      </p:sp>
      <p:pic>
        <p:nvPicPr>
          <p:cNvPr id="9" name="Picture 2"/>
          <p:cNvPicPr/>
          <p:nvPr/>
        </p:nvPicPr>
        <p:blipFill>
          <a:blip r:embed="rId2" cstate="print"/>
          <a:stretch/>
        </p:blipFill>
        <p:spPr>
          <a:xfrm>
            <a:off x="0" y="4191000"/>
            <a:ext cx="533400" cy="830692"/>
          </a:xfrm>
          <a:prstGeom prst="rect">
            <a:avLst/>
          </a:prstGeom>
          <a:ln w="936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 smtClean="0"/>
              <a:t>Quelles sont les combinaisons de spécialités les plus pertinentes ?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b="1" dirty="0" smtClean="0"/>
              <a:t>Spécificité du choix de SI en terminale :</a:t>
            </a:r>
          </a:p>
          <a:p>
            <a:pPr algn="ctr">
              <a:buNone/>
            </a:pPr>
            <a:r>
              <a:rPr lang="fr-FR" sz="2800" b="1" dirty="0" smtClean="0">
                <a:solidFill>
                  <a:srgbClr val="0070C0"/>
                </a:solidFill>
              </a:rPr>
              <a:t>	6 h de SI + 2 h  de physique</a:t>
            </a:r>
          </a:p>
          <a:p>
            <a:pPr>
              <a:buNone/>
            </a:pPr>
            <a:r>
              <a:rPr lang="fr-FR" sz="2800" dirty="0" smtClean="0"/>
              <a:t>	Le programme de ces 2 h de physique :</a:t>
            </a:r>
          </a:p>
          <a:p>
            <a:pPr lvl="1"/>
            <a:r>
              <a:rPr lang="fr-FR" sz="2400" dirty="0" smtClean="0"/>
              <a:t>reprend 1/3 du programme de la spécialité de PC, soit quasiment toute la physique à l’exception de :</a:t>
            </a:r>
          </a:p>
          <a:p>
            <a:pPr lvl="2"/>
            <a:r>
              <a:rPr lang="fr-FR" sz="2000" dirty="0" smtClean="0"/>
              <a:t>la mécanique des fluides</a:t>
            </a:r>
          </a:p>
          <a:p>
            <a:pPr lvl="2"/>
            <a:r>
              <a:rPr lang="fr-FR" sz="2000" dirty="0" smtClean="0"/>
              <a:t>l’optique</a:t>
            </a:r>
          </a:p>
          <a:p>
            <a:pPr lvl="2"/>
            <a:r>
              <a:rPr lang="fr-FR" sz="2000" dirty="0" smtClean="0"/>
              <a:t>le gaz parfait</a:t>
            </a:r>
          </a:p>
          <a:p>
            <a:pPr lvl="2"/>
            <a:r>
              <a:rPr lang="fr-FR" sz="2000" dirty="0" smtClean="0"/>
              <a:t>les régimes variables en électricité</a:t>
            </a:r>
          </a:p>
          <a:p>
            <a:pPr lvl="1"/>
            <a:r>
              <a:rPr lang="fr-FR" sz="2400" dirty="0" smtClean="0"/>
              <a:t>renforce les bases en mécanique</a:t>
            </a:r>
          </a:p>
          <a:p>
            <a:pPr lvl="1"/>
            <a:r>
              <a:rPr lang="fr-FR" sz="2400" dirty="0" smtClean="0"/>
              <a:t>ne traite pas de la chimie</a:t>
            </a:r>
          </a:p>
          <a:p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Après la spécialité SI en première…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E0B61-DD1B-403B-8D5F-A91529873945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pic>
        <p:nvPicPr>
          <p:cNvPr id="6" name="Picture 2"/>
          <p:cNvPicPr/>
          <p:nvPr/>
        </p:nvPicPr>
        <p:blipFill>
          <a:blip r:embed="rId2" cstate="print"/>
          <a:stretch/>
        </p:blipFill>
        <p:spPr>
          <a:xfrm>
            <a:off x="7848600" y="1219200"/>
            <a:ext cx="533400" cy="830692"/>
          </a:xfrm>
          <a:prstGeom prst="rect">
            <a:avLst/>
          </a:prstGeom>
          <a:ln w="9360"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 smtClean="0"/>
              <a:t>Quel est le meilleur choix pour bien réussir le Bac et avoir un bon dossier ?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Après la spécialité SI en première…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345AF8-87BB-48AA-839A-0E89BF20891A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17352</TotalTime>
  <Words>1854</Words>
  <Application>Microsoft Office PowerPoint</Application>
  <PresentationFormat>Affichage à l'écran (4:3)</PresentationFormat>
  <Paragraphs>363</Paragraphs>
  <Slides>36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37" baseType="lpstr">
      <vt:lpstr>Modèle par défaut</vt:lpstr>
      <vt:lpstr>Après la spécialité Sciences de l’Ingénieur en première générale …</vt:lpstr>
      <vt:lpstr>Avertissement</vt:lpstr>
      <vt:lpstr>Principales triplettes avec SI en première générale </vt:lpstr>
      <vt:lpstr>Les questions à se poser pour choisir deux spécialités parmi les trois de première</vt:lpstr>
      <vt:lpstr>Quelles sont les combinaisons de spécialités les plus pertinentes ?</vt:lpstr>
      <vt:lpstr>Quelles sont les combinaisons de spécialités les plus pertinentes ?</vt:lpstr>
      <vt:lpstr>Quelles sont les combinaisons de spécialités les plus pertinentes ?</vt:lpstr>
      <vt:lpstr>Quelles sont les combinaisons de spécialités les plus pertinentes ?</vt:lpstr>
      <vt:lpstr>Quel est le meilleur choix pour bien réussir le Bac et avoir un bon dossier ?</vt:lpstr>
      <vt:lpstr>Quel est le meilleur choix pour bien réussir le Bac et avoir un bon dossier ?</vt:lpstr>
      <vt:lpstr>Quel est le meilleur choix pour bien réussir le Bac et avoir un bon dossier ? </vt:lpstr>
      <vt:lpstr>Quel est le meilleur choix pour bien réussir le Bac et avoir un bon dossier ?</vt:lpstr>
      <vt:lpstr>Quel est le meilleur choix pour bien réussir le Bac et avoir un bon dossier ?</vt:lpstr>
      <vt:lpstr>Quel est le meilleur choix pour bien réussir le Bac et avoir un bon dossier ?</vt:lpstr>
      <vt:lpstr>Quel est le meilleur choix pour bien réussir le Bac et avoir un bon dossier ?</vt:lpstr>
      <vt:lpstr>Quel est le meilleur choix pour bien réussir le Bac et avoir un bon dossier ?</vt:lpstr>
      <vt:lpstr>Quelles sont les poursuites d’études les plus adaptées ?</vt:lpstr>
      <vt:lpstr>Architecture générale actuelle de l’enseignement supérieur</vt:lpstr>
      <vt:lpstr>Construire son parcours de formation pour devenir ingénieur.e, chercheur.e, technicien.ne</vt:lpstr>
      <vt:lpstr>Construire son parcours de formation pour devenir ingénieur.e, chercheur.e, technicien.ne</vt:lpstr>
      <vt:lpstr>Construire son parcours de formation pour devenir ingénieur.e, chercheur.e, technicien.ne</vt:lpstr>
      <vt:lpstr>Construire son parcours de formation pour devenir ingénieur.e, chercheur.e, technicien.ne</vt:lpstr>
      <vt:lpstr>Construire son parcours de formation pour devenir ingénieur.e, chercheur.e, technicien.ne</vt:lpstr>
      <vt:lpstr>Origines scolaires des étudiants en première année du cycle ingénieur (3 ans)</vt:lpstr>
      <vt:lpstr>Evolution de la situation post-baccalauréat  des bacheliers S-SI de l’acad Grenoble (enquête ADES)</vt:lpstr>
      <vt:lpstr>CPGE scientifiques à R2021 pour bacheliers généraux – Infographie Ministère </vt:lpstr>
      <vt:lpstr>CPGE scientifique à R2021 pour bacheliers STI2D et STL – Infographie Ministère </vt:lpstr>
      <vt:lpstr>La prépa des INP à R2021 pour bacheliers généraux – Choix des spécialités</vt:lpstr>
      <vt:lpstr>INSA à R2021 pour bacheliers généraux – Choix des spécialités</vt:lpstr>
      <vt:lpstr>Geipi Polytech à R2021 pour bacheliers généraux – Choix des spécialités</vt:lpstr>
      <vt:lpstr>ADIUT (extrait) – Bacheliers généraux (R2021) – SI : 16 « très adaptés » sur 24 spécialités de DUT</vt:lpstr>
      <vt:lpstr>CDUS (Conférence des Doyens et Directeurs des UFR Scientifiques) Spécialités conseillées à R2021</vt:lpstr>
      <vt:lpstr>Quelles sont les poursuites d’études les plus adaptées avec un bac gén. et une spé. SI ?</vt:lpstr>
      <vt:lpstr>Quelles sont les poursuites d’études les plus adaptées avec un bac STI2D ?</vt:lpstr>
      <vt:lpstr>Toutes ces poursuites d’études permettent de devenir…</vt:lpstr>
      <vt:lpstr>Après la spécialité SI en première…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Guy</dc:creator>
  <cp:lastModifiedBy>Guy</cp:lastModifiedBy>
  <cp:revision>2784</cp:revision>
  <cp:lastPrinted>2019-02-05T13:31:46Z</cp:lastPrinted>
  <dcterms:created xsi:type="dcterms:W3CDTF">1601-01-01T00:00:00Z</dcterms:created>
  <dcterms:modified xsi:type="dcterms:W3CDTF">2020-02-23T19:42:28Z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