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5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6"/>
    <p:restoredTop sz="94640"/>
  </p:normalViewPr>
  <p:slideViewPr>
    <p:cSldViewPr snapToGrid="0" snapToObjects="1">
      <p:cViewPr varScale="1">
        <p:scale>
          <a:sx n="111" d="100"/>
          <a:sy n="111" d="100"/>
        </p:scale>
        <p:origin x="84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800" b="0" strike="noStrike" spc="-1">
                <a:solidFill>
                  <a:srgbClr val="000000"/>
                </a:solidFill>
                <a:latin typeface="Arial"/>
              </a:rPr>
              <a:t>Click to move the slide</a:t>
            </a:r>
          </a:p>
        </p:txBody>
      </p:sp>
      <p:sp>
        <p:nvSpPr>
          <p:cNvPr id="118"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Click to edit the notes format</a:t>
            </a:r>
          </a:p>
        </p:txBody>
      </p:sp>
      <p:sp>
        <p:nvSpPr>
          <p:cNvPr id="119"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&lt;header&gt;</a:t>
            </a:r>
          </a:p>
        </p:txBody>
      </p:sp>
      <p:sp>
        <p:nvSpPr>
          <p:cNvPr id="12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&lt;date/time&gt;</a:t>
            </a:r>
          </a:p>
        </p:txBody>
      </p:sp>
      <p:sp>
        <p:nvSpPr>
          <p:cNvPr id="12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&lt;footer&gt;</a:t>
            </a:r>
          </a:p>
        </p:txBody>
      </p:sp>
      <p:sp>
        <p:nvSpPr>
          <p:cNvPr id="12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E01D0F2-5F79-466A-9BF9-CEB17AB0A925}"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PlaceHolder 1"/>
          <p:cNvSpPr>
            <a:spLocks noGrp="1" noRot="1" noChangeAspect="1"/>
          </p:cNvSpPr>
          <p:nvPr>
            <p:ph type="sldImg"/>
          </p:nvPr>
        </p:nvSpPr>
        <p:spPr>
          <a:xfrm>
            <a:off x="1374775" y="1336675"/>
            <a:ext cx="4810125" cy="3608388"/>
          </a:xfrm>
          <a:prstGeom prst="rect">
            <a:avLst/>
          </a:prstGeom>
        </p:spPr>
      </p:sp>
      <p:sp>
        <p:nvSpPr>
          <p:cNvPr id="759" name="PlaceHolder 2"/>
          <p:cNvSpPr>
            <a:spLocks noGrp="1"/>
          </p:cNvSpPr>
          <p:nvPr>
            <p:ph type="body"/>
          </p:nvPr>
        </p:nvSpPr>
        <p:spPr>
          <a:xfrm>
            <a:off x="755640" y="5145120"/>
            <a:ext cx="6048000" cy="4209840"/>
          </a:xfrm>
          <a:prstGeom prst="rect">
            <a:avLst/>
          </a:prstGeom>
        </p:spPr>
        <p:txBody>
          <a:bodyPr>
            <a:noAutofit/>
          </a:bodyPr>
          <a:lstStyle/>
          <a:p>
            <a:endParaRPr lang="fr-FR" sz="2000" b="0" strike="noStrike" spc="-1">
              <a:latin typeface="Arial"/>
            </a:endParaRPr>
          </a:p>
        </p:txBody>
      </p:sp>
      <p:sp>
        <p:nvSpPr>
          <p:cNvPr id="760" name="TextShape 3"/>
          <p:cNvSpPr txBox="1"/>
          <p:nvPr/>
        </p:nvSpPr>
        <p:spPr>
          <a:xfrm>
            <a:off x="4281480" y="10155240"/>
            <a:ext cx="3276360" cy="536040"/>
          </a:xfrm>
          <a:prstGeom prst="rect">
            <a:avLst/>
          </a:prstGeom>
          <a:noFill/>
          <a:ln>
            <a:noFill/>
          </a:ln>
        </p:spPr>
        <p:txBody>
          <a:bodyPr anchor="b">
            <a:noAutofit/>
          </a:bodyPr>
          <a:lstStyle/>
          <a:p>
            <a:pPr algn="r">
              <a:lnSpc>
                <a:spcPct val="100000"/>
              </a:lnSpc>
            </a:pPr>
            <a:fld id="{3013C9B3-CA03-4055-9542-B715BA237955}" type="slidenum">
              <a:rPr lang="fr-FR" sz="1200" b="0" strike="noStrike" spc="-1">
                <a:latin typeface="Times New Roman"/>
              </a:rPr>
              <a:t>8</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PlaceHolder 1"/>
          <p:cNvSpPr>
            <a:spLocks noGrp="1" noRot="1" noChangeAspect="1"/>
          </p:cNvSpPr>
          <p:nvPr>
            <p:ph type="sldImg"/>
          </p:nvPr>
        </p:nvSpPr>
        <p:spPr>
          <a:xfrm>
            <a:off x="1374775" y="1336675"/>
            <a:ext cx="4810125" cy="3608388"/>
          </a:xfrm>
          <a:prstGeom prst="rect">
            <a:avLst/>
          </a:prstGeom>
        </p:spPr>
      </p:sp>
      <p:sp>
        <p:nvSpPr>
          <p:cNvPr id="762" name="PlaceHolder 2"/>
          <p:cNvSpPr>
            <a:spLocks noGrp="1"/>
          </p:cNvSpPr>
          <p:nvPr>
            <p:ph type="body"/>
          </p:nvPr>
        </p:nvSpPr>
        <p:spPr>
          <a:xfrm>
            <a:off x="755640" y="5145120"/>
            <a:ext cx="6048000" cy="4209840"/>
          </a:xfrm>
          <a:prstGeom prst="rect">
            <a:avLst/>
          </a:prstGeom>
        </p:spPr>
        <p:txBody>
          <a:bodyPr>
            <a:noAutofit/>
          </a:bodyPr>
          <a:lstStyle/>
          <a:p>
            <a:endParaRPr lang="fr-FR" sz="2000" b="0" strike="noStrike" spc="-1">
              <a:latin typeface="Arial"/>
            </a:endParaRPr>
          </a:p>
        </p:txBody>
      </p:sp>
      <p:sp>
        <p:nvSpPr>
          <p:cNvPr id="763" name="TextShape 3"/>
          <p:cNvSpPr txBox="1"/>
          <p:nvPr/>
        </p:nvSpPr>
        <p:spPr>
          <a:xfrm>
            <a:off x="4281480" y="10155240"/>
            <a:ext cx="3276360" cy="536040"/>
          </a:xfrm>
          <a:prstGeom prst="rect">
            <a:avLst/>
          </a:prstGeom>
          <a:noFill/>
          <a:ln>
            <a:noFill/>
          </a:ln>
        </p:spPr>
        <p:txBody>
          <a:bodyPr anchor="b">
            <a:noAutofit/>
          </a:bodyPr>
          <a:lstStyle/>
          <a:p>
            <a:pPr algn="r">
              <a:lnSpc>
                <a:spcPct val="100000"/>
              </a:lnSpc>
            </a:pPr>
            <a:fld id="{38B2713C-EFDE-48D3-BA1B-0847DC798B09}" type="slidenum">
              <a:rPr lang="fr-FR" sz="1200" b="0" strike="noStrike" spc="-1">
                <a:latin typeface="Times New Roman"/>
              </a:rPr>
              <a:t>13</a:t>
            </a:fld>
            <a:endParaRPr lang="fr-F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PlaceHolder 1"/>
          <p:cNvSpPr>
            <a:spLocks noGrp="1" noRot="1" noChangeAspect="1"/>
          </p:cNvSpPr>
          <p:nvPr>
            <p:ph type="sldImg"/>
          </p:nvPr>
        </p:nvSpPr>
        <p:spPr>
          <a:xfrm>
            <a:off x="1374775" y="1336675"/>
            <a:ext cx="4810125" cy="3608388"/>
          </a:xfrm>
          <a:prstGeom prst="rect">
            <a:avLst/>
          </a:prstGeom>
        </p:spPr>
      </p:sp>
      <p:sp>
        <p:nvSpPr>
          <p:cNvPr id="765" name="PlaceHolder 2"/>
          <p:cNvSpPr>
            <a:spLocks noGrp="1"/>
          </p:cNvSpPr>
          <p:nvPr>
            <p:ph type="body"/>
          </p:nvPr>
        </p:nvSpPr>
        <p:spPr>
          <a:xfrm>
            <a:off x="755640" y="5145120"/>
            <a:ext cx="6048000" cy="4209840"/>
          </a:xfrm>
          <a:prstGeom prst="rect">
            <a:avLst/>
          </a:prstGeom>
        </p:spPr>
        <p:txBody>
          <a:bodyPr>
            <a:noAutofit/>
          </a:bodyPr>
          <a:lstStyle/>
          <a:p>
            <a:endParaRPr lang="fr-FR" sz="2000" b="0" strike="noStrike" spc="-1">
              <a:latin typeface="Arial"/>
            </a:endParaRPr>
          </a:p>
        </p:txBody>
      </p:sp>
      <p:sp>
        <p:nvSpPr>
          <p:cNvPr id="766" name="TextShape 3"/>
          <p:cNvSpPr txBox="1"/>
          <p:nvPr/>
        </p:nvSpPr>
        <p:spPr>
          <a:xfrm>
            <a:off x="4281480" y="10155240"/>
            <a:ext cx="3276360" cy="536040"/>
          </a:xfrm>
          <a:prstGeom prst="rect">
            <a:avLst/>
          </a:prstGeom>
          <a:noFill/>
          <a:ln>
            <a:noFill/>
          </a:ln>
        </p:spPr>
        <p:txBody>
          <a:bodyPr anchor="b">
            <a:noAutofit/>
          </a:bodyPr>
          <a:lstStyle/>
          <a:p>
            <a:pPr algn="r">
              <a:lnSpc>
                <a:spcPct val="100000"/>
              </a:lnSpc>
            </a:pPr>
            <a:fld id="{725CC898-92A2-47D7-89FB-7CF58CC9D537}" type="slidenum">
              <a:rPr lang="fr-FR" sz="1200" b="0" strike="noStrike" spc="-1">
                <a:latin typeface="Times New Roman"/>
              </a:rPr>
              <a:t>18</a:t>
            </a:fld>
            <a:endParaRPr lang="fr-F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PlaceHolder 1"/>
          <p:cNvSpPr>
            <a:spLocks noGrp="1" noRot="1" noChangeAspect="1"/>
          </p:cNvSpPr>
          <p:nvPr>
            <p:ph type="sldImg"/>
          </p:nvPr>
        </p:nvSpPr>
        <p:spPr>
          <a:xfrm>
            <a:off x="1374775" y="1336675"/>
            <a:ext cx="4810125" cy="3608388"/>
          </a:xfrm>
          <a:prstGeom prst="rect">
            <a:avLst/>
          </a:prstGeom>
        </p:spPr>
      </p:sp>
      <p:sp>
        <p:nvSpPr>
          <p:cNvPr id="768" name="PlaceHolder 2"/>
          <p:cNvSpPr>
            <a:spLocks noGrp="1"/>
          </p:cNvSpPr>
          <p:nvPr>
            <p:ph type="body"/>
          </p:nvPr>
        </p:nvSpPr>
        <p:spPr>
          <a:xfrm>
            <a:off x="755640" y="5145120"/>
            <a:ext cx="6048000" cy="4209840"/>
          </a:xfrm>
          <a:prstGeom prst="rect">
            <a:avLst/>
          </a:prstGeom>
        </p:spPr>
        <p:txBody>
          <a:bodyPr>
            <a:noAutofit/>
          </a:bodyPr>
          <a:lstStyle/>
          <a:p>
            <a:pPr marL="216000" indent="-216000">
              <a:lnSpc>
                <a:spcPct val="100000"/>
              </a:lnSpc>
            </a:pPr>
            <a:r>
              <a:rPr lang="fr-FR" sz="2000" b="0" strike="noStrike" spc="-1">
                <a:latin typeface="Arial"/>
              </a:rPr>
              <a:t>  </a:t>
            </a:r>
          </a:p>
        </p:txBody>
      </p:sp>
      <p:sp>
        <p:nvSpPr>
          <p:cNvPr id="769" name="TextShape 3"/>
          <p:cNvSpPr txBox="1"/>
          <p:nvPr/>
        </p:nvSpPr>
        <p:spPr>
          <a:xfrm>
            <a:off x="4281480" y="10155240"/>
            <a:ext cx="3276360" cy="536040"/>
          </a:xfrm>
          <a:prstGeom prst="rect">
            <a:avLst/>
          </a:prstGeom>
          <a:noFill/>
          <a:ln>
            <a:noFill/>
          </a:ln>
        </p:spPr>
        <p:txBody>
          <a:bodyPr anchor="b">
            <a:noAutofit/>
          </a:bodyPr>
          <a:lstStyle/>
          <a:p>
            <a:pPr algn="r">
              <a:lnSpc>
                <a:spcPct val="100000"/>
              </a:lnSpc>
            </a:pPr>
            <a:fld id="{01049308-93BB-4C5B-88B3-87BB71B8692A}" type="slidenum">
              <a:rPr lang="fr-FR" sz="1200" b="0" strike="noStrike" spc="-1">
                <a:latin typeface="Times New Roman"/>
              </a:rPr>
              <a:t>22</a:t>
            </a:fld>
            <a:endParaRPr lang="fr-F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PlaceHolder 1"/>
          <p:cNvSpPr>
            <a:spLocks noGrp="1" noRot="1" noChangeAspect="1"/>
          </p:cNvSpPr>
          <p:nvPr>
            <p:ph type="sldImg"/>
          </p:nvPr>
        </p:nvSpPr>
        <p:spPr>
          <a:xfrm>
            <a:off x="1374775" y="1336675"/>
            <a:ext cx="4810125" cy="3608388"/>
          </a:xfrm>
          <a:prstGeom prst="rect">
            <a:avLst/>
          </a:prstGeom>
        </p:spPr>
      </p:sp>
      <p:sp>
        <p:nvSpPr>
          <p:cNvPr id="771" name="PlaceHolder 2"/>
          <p:cNvSpPr>
            <a:spLocks noGrp="1"/>
          </p:cNvSpPr>
          <p:nvPr>
            <p:ph type="body"/>
          </p:nvPr>
        </p:nvSpPr>
        <p:spPr>
          <a:xfrm>
            <a:off x="755640" y="5145120"/>
            <a:ext cx="6048000" cy="4209840"/>
          </a:xfrm>
          <a:prstGeom prst="rect">
            <a:avLst/>
          </a:prstGeom>
        </p:spPr>
        <p:txBody>
          <a:bodyPr>
            <a:noAutofit/>
          </a:bodyPr>
          <a:lstStyle/>
          <a:p>
            <a:endParaRPr lang="fr-FR" sz="2000" b="0" strike="noStrike" spc="-1">
              <a:latin typeface="Arial"/>
            </a:endParaRPr>
          </a:p>
        </p:txBody>
      </p:sp>
      <p:sp>
        <p:nvSpPr>
          <p:cNvPr id="772" name="TextShape 3"/>
          <p:cNvSpPr txBox="1"/>
          <p:nvPr/>
        </p:nvSpPr>
        <p:spPr>
          <a:xfrm>
            <a:off x="4281480" y="10155240"/>
            <a:ext cx="3276360" cy="536040"/>
          </a:xfrm>
          <a:prstGeom prst="rect">
            <a:avLst/>
          </a:prstGeom>
          <a:noFill/>
          <a:ln>
            <a:noFill/>
          </a:ln>
        </p:spPr>
        <p:txBody>
          <a:bodyPr anchor="b">
            <a:noAutofit/>
          </a:bodyPr>
          <a:lstStyle/>
          <a:p>
            <a:pPr algn="r">
              <a:lnSpc>
                <a:spcPct val="100000"/>
              </a:lnSpc>
            </a:pPr>
            <a:fld id="{73DDF4F7-D25C-4C3E-9A01-0781EE519AD3}" type="slidenum">
              <a:rPr lang="fr-FR" sz="1200" b="0" strike="noStrike" spc="-1">
                <a:latin typeface="Times New Roman"/>
              </a:rPr>
              <a:t>24</a:t>
            </a:fld>
            <a:endParaRPr lang="fr-F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PlaceHolder 1"/>
          <p:cNvSpPr>
            <a:spLocks noGrp="1" noRot="1" noChangeAspect="1"/>
          </p:cNvSpPr>
          <p:nvPr>
            <p:ph type="sldImg"/>
          </p:nvPr>
        </p:nvSpPr>
        <p:spPr>
          <a:xfrm>
            <a:off x="1374775" y="1336675"/>
            <a:ext cx="4810125" cy="3608388"/>
          </a:xfrm>
          <a:prstGeom prst="rect">
            <a:avLst/>
          </a:prstGeom>
        </p:spPr>
      </p:sp>
      <p:sp>
        <p:nvSpPr>
          <p:cNvPr id="774" name="PlaceHolder 2"/>
          <p:cNvSpPr>
            <a:spLocks noGrp="1"/>
          </p:cNvSpPr>
          <p:nvPr>
            <p:ph type="body"/>
          </p:nvPr>
        </p:nvSpPr>
        <p:spPr>
          <a:xfrm>
            <a:off x="755640" y="5145120"/>
            <a:ext cx="6048000" cy="4209840"/>
          </a:xfrm>
          <a:prstGeom prst="rect">
            <a:avLst/>
          </a:prstGeom>
        </p:spPr>
        <p:txBody>
          <a:bodyPr>
            <a:noAutofit/>
          </a:bodyPr>
          <a:lstStyle/>
          <a:p>
            <a:endParaRPr lang="fr-FR" sz="2000" b="0" strike="noStrike" spc="-1">
              <a:latin typeface="Arial"/>
            </a:endParaRPr>
          </a:p>
        </p:txBody>
      </p:sp>
      <p:sp>
        <p:nvSpPr>
          <p:cNvPr id="775" name="TextShape 3"/>
          <p:cNvSpPr txBox="1"/>
          <p:nvPr/>
        </p:nvSpPr>
        <p:spPr>
          <a:xfrm>
            <a:off x="4281480" y="10155240"/>
            <a:ext cx="3276360" cy="536040"/>
          </a:xfrm>
          <a:prstGeom prst="rect">
            <a:avLst/>
          </a:prstGeom>
          <a:noFill/>
          <a:ln>
            <a:noFill/>
          </a:ln>
        </p:spPr>
        <p:txBody>
          <a:bodyPr anchor="b">
            <a:noAutofit/>
          </a:bodyPr>
          <a:lstStyle/>
          <a:p>
            <a:pPr algn="r">
              <a:lnSpc>
                <a:spcPct val="100000"/>
              </a:lnSpc>
            </a:pPr>
            <a:fld id="{1DE27D76-FFCF-4B02-8398-AE985DB0C485}" type="slidenum">
              <a:rPr lang="fr-FR" sz="1200" b="0" strike="noStrike" spc="-1">
                <a:latin typeface="Times New Roman"/>
              </a:rPr>
              <a:t>25</a:t>
            </a:fld>
            <a:endParaRPr lang="fr-F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PlaceHolder 1"/>
          <p:cNvSpPr>
            <a:spLocks noGrp="1" noRot="1" noChangeAspect="1"/>
          </p:cNvSpPr>
          <p:nvPr>
            <p:ph type="sldImg"/>
          </p:nvPr>
        </p:nvSpPr>
        <p:spPr>
          <a:xfrm>
            <a:off x="1374840" y="1336680"/>
            <a:ext cx="4809600" cy="3607920"/>
          </a:xfrm>
          <a:prstGeom prst="rect">
            <a:avLst/>
          </a:prstGeom>
        </p:spPr>
      </p:sp>
      <p:sp>
        <p:nvSpPr>
          <p:cNvPr id="777" name="PlaceHolder 2"/>
          <p:cNvSpPr>
            <a:spLocks noGrp="1"/>
          </p:cNvSpPr>
          <p:nvPr>
            <p:ph type="body"/>
          </p:nvPr>
        </p:nvSpPr>
        <p:spPr>
          <a:xfrm>
            <a:off x="755640" y="5145120"/>
            <a:ext cx="6048000" cy="4209840"/>
          </a:xfrm>
          <a:prstGeom prst="rect">
            <a:avLst/>
          </a:prstGeom>
        </p:spPr>
        <p:txBody>
          <a:bodyPr>
            <a:noAutofit/>
          </a:bodyPr>
          <a:lstStyle/>
          <a:p>
            <a:endParaRPr lang="fr-FR" sz="2000" b="0" strike="noStrike" spc="-1">
              <a:latin typeface="Arial"/>
            </a:endParaRPr>
          </a:p>
        </p:txBody>
      </p:sp>
      <p:sp>
        <p:nvSpPr>
          <p:cNvPr id="778" name="TextShape 3"/>
          <p:cNvSpPr txBox="1"/>
          <p:nvPr/>
        </p:nvSpPr>
        <p:spPr>
          <a:xfrm>
            <a:off x="4281480" y="10155240"/>
            <a:ext cx="3276360" cy="536040"/>
          </a:xfrm>
          <a:prstGeom prst="rect">
            <a:avLst/>
          </a:prstGeom>
          <a:noFill/>
          <a:ln>
            <a:noFill/>
          </a:ln>
        </p:spPr>
        <p:txBody>
          <a:bodyPr anchor="b">
            <a:noAutofit/>
          </a:bodyPr>
          <a:lstStyle/>
          <a:p>
            <a:pPr algn="r">
              <a:lnSpc>
                <a:spcPct val="100000"/>
              </a:lnSpc>
            </a:pPr>
            <a:fld id="{B71C31BE-1FC9-4BD9-8E86-D898464BD43B}" type="slidenum">
              <a:rPr lang="fr-FR" sz="1200" b="0" strike="noStrike" spc="-1">
                <a:latin typeface="Times New Roman"/>
              </a:rPr>
              <a:t>43</a:t>
            </a:fld>
            <a:endParaRPr lang="fr-F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PlaceHolder 1"/>
          <p:cNvSpPr>
            <a:spLocks noGrp="1" noRot="1" noChangeAspect="1"/>
          </p:cNvSpPr>
          <p:nvPr>
            <p:ph type="sldImg"/>
          </p:nvPr>
        </p:nvSpPr>
        <p:spPr>
          <a:xfrm>
            <a:off x="1374775" y="1336675"/>
            <a:ext cx="4810125" cy="3608388"/>
          </a:xfrm>
          <a:prstGeom prst="rect">
            <a:avLst/>
          </a:prstGeom>
        </p:spPr>
      </p:sp>
      <p:sp>
        <p:nvSpPr>
          <p:cNvPr id="780" name="PlaceHolder 2"/>
          <p:cNvSpPr>
            <a:spLocks noGrp="1"/>
          </p:cNvSpPr>
          <p:nvPr>
            <p:ph type="body"/>
          </p:nvPr>
        </p:nvSpPr>
        <p:spPr>
          <a:xfrm>
            <a:off x="755640" y="5145120"/>
            <a:ext cx="6048000" cy="4209840"/>
          </a:xfrm>
          <a:prstGeom prst="rect">
            <a:avLst/>
          </a:prstGeom>
        </p:spPr>
        <p:txBody>
          <a:bodyPr>
            <a:noAutofit/>
          </a:bodyPr>
          <a:lstStyle/>
          <a:p>
            <a:endParaRPr lang="fr-FR" sz="2000" b="0" strike="noStrike" spc="-1">
              <a:latin typeface="Arial"/>
            </a:endParaRPr>
          </a:p>
        </p:txBody>
      </p:sp>
      <p:sp>
        <p:nvSpPr>
          <p:cNvPr id="781" name="TextShape 3"/>
          <p:cNvSpPr txBox="1"/>
          <p:nvPr/>
        </p:nvSpPr>
        <p:spPr>
          <a:xfrm>
            <a:off x="4281480" y="10155240"/>
            <a:ext cx="3276360" cy="536040"/>
          </a:xfrm>
          <a:prstGeom prst="rect">
            <a:avLst/>
          </a:prstGeom>
          <a:noFill/>
          <a:ln>
            <a:noFill/>
          </a:ln>
        </p:spPr>
        <p:txBody>
          <a:bodyPr anchor="b">
            <a:noAutofit/>
          </a:bodyPr>
          <a:lstStyle/>
          <a:p>
            <a:pPr algn="r">
              <a:lnSpc>
                <a:spcPct val="100000"/>
              </a:lnSpc>
            </a:pPr>
            <a:fld id="{2F03DA2D-E704-4E23-AB6C-B811DF84438C}" type="slidenum">
              <a:rPr lang="fr-FR" sz="1200" b="0" strike="noStrike" spc="-1">
                <a:latin typeface="Times New Roman"/>
              </a:rPr>
              <a:t>44</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82"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8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8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9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0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1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tIns="0" rIns="0" bIns="0" anchor="ctr">
            <a:noAutofit/>
          </a:bodyPr>
          <a:lstStyle/>
          <a:p>
            <a:pPr>
              <a:lnSpc>
                <a:spcPct val="90000"/>
              </a:lnSpc>
            </a:pPr>
            <a:r>
              <a:rPr lang="fr-FR" sz="4400" b="0" strike="noStrike" spc="-1">
                <a:solidFill>
                  <a:srgbClr val="000000"/>
                </a:solidFill>
                <a:latin typeface="Arial"/>
                <a:ea typeface="DejaVu Sans"/>
              </a:rPr>
              <a:t>Modifiez le style du titre</a:t>
            </a:r>
            <a:endParaRPr lang="fr-FR" sz="4400" b="0" strike="noStrike" spc="-1">
              <a:solidFill>
                <a:srgbClr val="000000"/>
              </a:solidFill>
              <a:latin typeface="Arial"/>
            </a:endParaRPr>
          </a:p>
        </p:txBody>
      </p:sp>
      <p:sp>
        <p:nvSpPr>
          <p:cNvPr id="6" name="PlaceHolder 2"/>
          <p:cNvSpPr>
            <a:spLocks noGrp="1"/>
          </p:cNvSpPr>
          <p:nvPr>
            <p:ph type="dt"/>
          </p:nvPr>
        </p:nvSpPr>
        <p:spPr>
          <a:xfrm>
            <a:off x="0" y="0"/>
            <a:ext cx="360000" cy="360000"/>
          </a:xfrm>
          <a:prstGeom prst="rect">
            <a:avLst/>
          </a:prstGeom>
        </p:spPr>
        <p:txBody>
          <a:bodyPr lIns="90000" tIns="45000" rIns="90000" bIns="45000">
            <a:noAutofit/>
          </a:bodyPr>
          <a:lstStyle/>
          <a:p>
            <a:pPr>
              <a:lnSpc>
                <a:spcPct val="100000"/>
              </a:lnSpc>
            </a:pPr>
            <a:fld id="{C456E0D4-6C12-4E65-8B07-882EC3B02738}" type="datetime">
              <a:rPr lang="fr-FR" sz="1800" b="0" strike="noStrike" spc="-1">
                <a:solidFill>
                  <a:srgbClr val="000000"/>
                </a:solidFill>
                <a:latin typeface="Arial"/>
                <a:ea typeface="DejaVu Sans"/>
              </a:rPr>
              <a:t>17/07/2020</a:t>
            </a:fld>
            <a:endParaRPr lang="fr-FR" sz="1800" b="0" strike="noStrike" spc="-1">
              <a:latin typeface="Times New Roman"/>
            </a:endParaRPr>
          </a:p>
        </p:txBody>
      </p:sp>
      <p:sp>
        <p:nvSpPr>
          <p:cNvPr id="2" name="PlaceHolder 3"/>
          <p:cNvSpPr>
            <a:spLocks noGrp="1"/>
          </p:cNvSpPr>
          <p:nvPr>
            <p:ph type="ftr"/>
          </p:nvPr>
        </p:nvSpPr>
        <p:spPr>
          <a:xfrm>
            <a:off x="0" y="0"/>
            <a:ext cx="360000" cy="360000"/>
          </a:xfrm>
          <a:prstGeom prst="rect">
            <a:avLst/>
          </a:prstGeom>
        </p:spPr>
        <p:txBody>
          <a:bodyPr lIns="90000" tIns="45000" rIns="90000" bIns="45000">
            <a:noAutofit/>
          </a:bodyPr>
          <a:lstStyle/>
          <a:p>
            <a:endParaRPr lang="fr-FR" sz="2400" b="0" strike="noStrike" spc="-1">
              <a:latin typeface="Times New Roman"/>
            </a:endParaRPr>
          </a:p>
        </p:txBody>
      </p:sp>
      <p:sp>
        <p:nvSpPr>
          <p:cNvPr id="3" name="PlaceHolder 4"/>
          <p:cNvSpPr>
            <a:spLocks noGrp="1"/>
          </p:cNvSpPr>
          <p:nvPr>
            <p:ph type="sldNum"/>
          </p:nvPr>
        </p:nvSpPr>
        <p:spPr>
          <a:xfrm>
            <a:off x="0" y="0"/>
            <a:ext cx="360000" cy="360000"/>
          </a:xfrm>
          <a:prstGeom prst="rect">
            <a:avLst/>
          </a:prstGeom>
        </p:spPr>
        <p:txBody>
          <a:bodyPr lIns="90000" tIns="45000" rIns="90000" bIns="45000">
            <a:noAutofit/>
          </a:bodyPr>
          <a:lstStyle/>
          <a:p>
            <a:pPr>
              <a:lnSpc>
                <a:spcPct val="100000"/>
              </a:lnSpc>
            </a:pPr>
            <a:fld id="{D874A52A-D9F7-4FC8-8994-E252F9F90C90}" type="slidenum">
              <a:rPr lang="fr-FR" sz="1800" b="0" strike="noStrike" spc="-1">
                <a:solidFill>
                  <a:srgbClr val="000000"/>
                </a:solidFill>
                <a:latin typeface="Arial"/>
                <a:ea typeface="DejaVu Sans"/>
              </a:rPr>
              <a:t>‹N°›</a:t>
            </a:fld>
            <a:endParaRPr lang="fr-FR" sz="18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Arial"/>
              </a:rPr>
              <a:t>Click to edit the title text format</a:t>
            </a:r>
          </a:p>
        </p:txBody>
      </p:sp>
      <p:sp>
        <p:nvSpPr>
          <p:cNvPr id="4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685800" y="2292480"/>
            <a:ext cx="7770960" cy="1145160"/>
          </a:xfrm>
          <a:prstGeom prst="rect">
            <a:avLst/>
          </a:prstGeom>
        </p:spPr>
        <p:txBody>
          <a:bodyPr lIns="0" tIns="0" rIns="0" bIns="0" anchor="ctr">
            <a:spAutoFit/>
          </a:bodyPr>
          <a:lstStyle/>
          <a:p>
            <a:r>
              <a:rPr lang="fr-FR" sz="4400" b="0" strike="noStrike" spc="-1">
                <a:solidFill>
                  <a:srgbClr val="000000"/>
                </a:solidFill>
                <a:latin typeface="Arial"/>
              </a:rPr>
              <a:t>Click to edit the title text format</a:t>
            </a:r>
          </a:p>
        </p:txBody>
      </p:sp>
      <p:sp>
        <p:nvSpPr>
          <p:cNvPr id="80"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histoire-image.org/fr/etudes/ratification-traite-munster-1648"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hyperlink" Target="https://ehne.f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hyperlink" Target="https://ehne.f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ehne.fr/article/leurope-les-europeens-et-le-monde/organiser-le-systeme-international/garantir-la-paix-par-la-securite-collective-au-xxe-siecle"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75600" y="278412"/>
            <a:ext cx="6120360" cy="3483360"/>
          </a:xfrm>
          <a:prstGeom prst="rect">
            <a:avLst/>
          </a:prstGeom>
          <a:noFill/>
          <a:ln>
            <a:noFill/>
          </a:ln>
        </p:spPr>
        <p:txBody>
          <a:bodyPr lIns="0" tIns="0" rIns="0" bIns="0" anchor="ctr">
            <a:normAutofit fontScale="90000" lnSpcReduction="20000"/>
          </a:bodyPr>
          <a:lstStyle/>
          <a:p>
            <a:pPr>
              <a:lnSpc>
                <a:spcPct val="90000"/>
              </a:lnSpc>
            </a:pPr>
            <a:r>
              <a:rPr lang="fr-FR" sz="3600" b="0" strike="noStrike" spc="-1" dirty="0">
                <a:solidFill>
                  <a:srgbClr val="000000"/>
                </a:solidFill>
                <a:latin typeface="Arial"/>
                <a:ea typeface="DejaVu Sans"/>
              </a:rPr>
              <a:t>HGGSP</a:t>
            </a:r>
            <a:br>
              <a:rPr dirty="0"/>
            </a:br>
            <a:r>
              <a:rPr lang="fr-FR" sz="3600" b="0" strike="noStrike" spc="-1" dirty="0">
                <a:solidFill>
                  <a:srgbClr val="000000"/>
                </a:solidFill>
                <a:latin typeface="Arial"/>
                <a:ea typeface="DejaVu Sans"/>
              </a:rPr>
              <a:t>Enseignement de spécialité</a:t>
            </a:r>
            <a:br>
              <a:rPr dirty="0"/>
            </a:br>
            <a:r>
              <a:rPr lang="fr-FR" sz="3600" b="0" strike="noStrike" spc="-1" dirty="0">
                <a:solidFill>
                  <a:srgbClr val="000000"/>
                </a:solidFill>
                <a:latin typeface="Arial"/>
                <a:ea typeface="DejaVu Sans"/>
              </a:rPr>
              <a:t>Terminale</a:t>
            </a:r>
            <a:br>
              <a:rPr dirty="0"/>
            </a:br>
            <a:br>
              <a:rPr dirty="0"/>
            </a:br>
            <a:r>
              <a:rPr lang="fr-FR" sz="3600" b="0" strike="noStrike" spc="-1" dirty="0">
                <a:solidFill>
                  <a:srgbClr val="000000"/>
                </a:solidFill>
                <a:latin typeface="Arial"/>
                <a:ea typeface="DejaVu Sans"/>
              </a:rPr>
              <a:t>Thème 2</a:t>
            </a:r>
            <a:br>
              <a:rPr dirty="0"/>
            </a:br>
            <a:r>
              <a:rPr lang="fr-FR" sz="3600" b="0" strike="noStrike" spc="-1" dirty="0">
                <a:solidFill>
                  <a:srgbClr val="000000"/>
                </a:solidFill>
                <a:latin typeface="Arial"/>
                <a:ea typeface="DejaVu Sans"/>
              </a:rPr>
              <a:t>Faire la paix, faire la guerre : formes de conflits et modes de résolution</a:t>
            </a:r>
            <a:br>
              <a:rPr dirty="0"/>
            </a:br>
            <a:br>
              <a:rPr dirty="0"/>
            </a:br>
            <a:endParaRPr lang="fr-FR" sz="3600" b="0" strike="noStrike" spc="-1" dirty="0">
              <a:solidFill>
                <a:srgbClr val="000000"/>
              </a:solidFill>
              <a:latin typeface="Arial"/>
            </a:endParaRPr>
          </a:p>
        </p:txBody>
      </p:sp>
      <p:sp>
        <p:nvSpPr>
          <p:cNvPr id="124" name="TextShape 2"/>
          <p:cNvSpPr txBox="1"/>
          <p:nvPr/>
        </p:nvSpPr>
        <p:spPr>
          <a:xfrm>
            <a:off x="197820" y="3689772"/>
            <a:ext cx="8748360" cy="2571708"/>
          </a:xfrm>
          <a:prstGeom prst="rect">
            <a:avLst/>
          </a:prstGeom>
          <a:noFill/>
          <a:ln>
            <a:noFill/>
          </a:ln>
        </p:spPr>
        <p:txBody>
          <a:bodyPr lIns="0" tIns="0" rIns="0" bIns="0">
            <a:normAutofit fontScale="75000" lnSpcReduction="20000"/>
          </a:bodyPr>
          <a:lstStyle/>
          <a:p>
            <a:pPr algn="ctr">
              <a:lnSpc>
                <a:spcPct val="90000"/>
              </a:lnSpc>
              <a:spcBef>
                <a:spcPts val="1001"/>
              </a:spcBef>
            </a:pPr>
            <a:r>
              <a:rPr lang="fr-FR" sz="2800" b="1" strike="noStrike" spc="-1" dirty="0">
                <a:solidFill>
                  <a:srgbClr val="FF0000"/>
                </a:solidFill>
                <a:latin typeface="Arial"/>
                <a:ea typeface="DejaVu Sans"/>
              </a:rPr>
              <a:t>Axe 2 </a:t>
            </a:r>
            <a:endParaRPr lang="fr-FR" sz="2800" b="0" strike="noStrike" spc="-1" dirty="0">
              <a:latin typeface="Arial"/>
            </a:endParaRPr>
          </a:p>
          <a:p>
            <a:pPr algn="ctr">
              <a:lnSpc>
                <a:spcPct val="90000"/>
              </a:lnSpc>
              <a:spcBef>
                <a:spcPts val="1001"/>
              </a:spcBef>
            </a:pPr>
            <a:r>
              <a:rPr lang="fr-FR" sz="2800" b="1" strike="noStrike" spc="-1" dirty="0">
                <a:solidFill>
                  <a:srgbClr val="FF0000"/>
                </a:solidFill>
                <a:latin typeface="Arial"/>
                <a:ea typeface="DejaVu Sans"/>
              </a:rPr>
              <a:t>Le défi de la construction de la paix </a:t>
            </a:r>
          </a:p>
          <a:p>
            <a:pPr algn="ctr">
              <a:lnSpc>
                <a:spcPct val="90000"/>
              </a:lnSpc>
              <a:spcBef>
                <a:spcPts val="1001"/>
              </a:spcBef>
            </a:pPr>
            <a:endParaRPr lang="fr-FR" sz="2800" b="0" strike="noStrike" spc="-1" dirty="0">
              <a:latin typeface="Arial"/>
            </a:endParaRPr>
          </a:p>
          <a:p>
            <a:pPr algn="ctr">
              <a:lnSpc>
                <a:spcPct val="90000"/>
              </a:lnSpc>
              <a:spcBef>
                <a:spcPts val="1001"/>
              </a:spcBef>
            </a:pPr>
            <a:r>
              <a:rPr lang="fr-FR" sz="2800" b="1" strike="noStrike" spc="-1" dirty="0">
                <a:solidFill>
                  <a:srgbClr val="FF0000"/>
                </a:solidFill>
                <a:latin typeface="Arial"/>
                <a:ea typeface="DejaVu Sans"/>
              </a:rPr>
              <a:t>Jalon </a:t>
            </a:r>
            <a:r>
              <a:rPr lang="fr-FR" sz="2800" b="1" spc="-1" dirty="0">
                <a:solidFill>
                  <a:srgbClr val="FF0000"/>
                </a:solidFill>
              </a:rPr>
              <a:t>1 : Faire la paix par les traités de Westphalie (1648).</a:t>
            </a:r>
            <a:endParaRPr lang="fr-FR" sz="2800" b="1" strike="noStrike" spc="-1" dirty="0">
              <a:solidFill>
                <a:srgbClr val="FF0000"/>
              </a:solidFill>
              <a:latin typeface="Arial"/>
              <a:ea typeface="DejaVu Sans"/>
            </a:endParaRPr>
          </a:p>
          <a:p>
            <a:pPr algn="ctr">
              <a:lnSpc>
                <a:spcPct val="90000"/>
              </a:lnSpc>
              <a:spcBef>
                <a:spcPts val="1001"/>
              </a:spcBef>
            </a:pPr>
            <a:r>
              <a:rPr lang="fr-FR" sz="2800" b="1" strike="noStrike" spc="-1" dirty="0">
                <a:solidFill>
                  <a:srgbClr val="FF0000"/>
                </a:solidFill>
                <a:latin typeface="Arial"/>
                <a:ea typeface="DejaVu Sans"/>
              </a:rPr>
              <a:t>Jalon 2 : F</a:t>
            </a:r>
            <a:r>
              <a:rPr lang="fr-FR" sz="2800" b="1" spc="-1" dirty="0">
                <a:solidFill>
                  <a:srgbClr val="FF0000"/>
                </a:solidFill>
              </a:rPr>
              <a:t>aire la paix par la sécurité collective : les actions de l’ONU sous les mandats de Kofi Annan (1997-2006)</a:t>
            </a:r>
            <a:endParaRPr lang="fr-FR" sz="2800" b="1" strike="noStrike" spc="-1" dirty="0">
              <a:solidFill>
                <a:srgbClr val="FF0000"/>
              </a:solidFill>
              <a:latin typeface="Arial"/>
            </a:endParaRPr>
          </a:p>
          <a:p>
            <a:pPr algn="ctr">
              <a:lnSpc>
                <a:spcPct val="90000"/>
              </a:lnSpc>
              <a:spcBef>
                <a:spcPts val="1001"/>
              </a:spcBef>
            </a:pPr>
            <a:endParaRPr lang="fr-FR" sz="2800" b="0" strike="noStrike" spc="-1" dirty="0">
              <a:latin typeface="Arial"/>
            </a:endParaRPr>
          </a:p>
          <a:p>
            <a:pPr algn="ctr">
              <a:lnSpc>
                <a:spcPct val="90000"/>
              </a:lnSpc>
              <a:spcBef>
                <a:spcPts val="1001"/>
              </a:spcBef>
            </a:pPr>
            <a:r>
              <a:rPr lang="fr-FR" sz="2800" b="0" strike="noStrike" spc="-1" dirty="0">
                <a:solidFill>
                  <a:srgbClr val="8B8B8B"/>
                </a:solidFill>
                <a:latin typeface="Arial"/>
                <a:ea typeface="DejaVu Sans"/>
              </a:rPr>
              <a:t>Abdelkader </a:t>
            </a:r>
            <a:r>
              <a:rPr lang="fr-FR" sz="2800" b="0" strike="noStrike" spc="-1" dirty="0" err="1">
                <a:solidFill>
                  <a:srgbClr val="8B8B8B"/>
                </a:solidFill>
                <a:latin typeface="Arial"/>
                <a:ea typeface="DejaVu Sans"/>
              </a:rPr>
              <a:t>Benferhat</a:t>
            </a:r>
            <a:r>
              <a:rPr lang="fr-FR" sz="2800" b="0" strike="noStrike" spc="-1" dirty="0">
                <a:solidFill>
                  <a:srgbClr val="8B8B8B"/>
                </a:solidFill>
                <a:latin typeface="Arial"/>
                <a:ea typeface="DejaVu Sans"/>
              </a:rPr>
              <a:t>, professeur au lycée Cocteau, Miramas</a:t>
            </a:r>
            <a:endParaRPr lang="fr-FR" sz="2800" b="0" strike="noStrike" spc="-1" dirty="0">
              <a:latin typeface="Arial"/>
            </a:endParaRPr>
          </a:p>
        </p:txBody>
      </p:sp>
      <p:pic>
        <p:nvPicPr>
          <p:cNvPr id="125" name="Image 5"/>
          <p:cNvPicPr/>
          <p:nvPr/>
        </p:nvPicPr>
        <p:blipFill>
          <a:blip r:embed="rId2"/>
          <a:stretch/>
        </p:blipFill>
        <p:spPr>
          <a:xfrm>
            <a:off x="8296200" y="6137280"/>
            <a:ext cx="745920" cy="698400"/>
          </a:xfrm>
          <a:prstGeom prst="rect">
            <a:avLst/>
          </a:prstGeom>
          <a:ln>
            <a:noFill/>
          </a:ln>
        </p:spPr>
      </p:pic>
      <p:sp>
        <p:nvSpPr>
          <p:cNvPr id="126" name="CustomShape 3"/>
          <p:cNvSpPr/>
          <p:nvPr/>
        </p:nvSpPr>
        <p:spPr>
          <a:xfrm>
            <a:off x="3259440" y="6290280"/>
            <a:ext cx="526680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pic>
        <p:nvPicPr>
          <p:cNvPr id="6" name="Image 587">
            <a:extLst>
              <a:ext uri="{FF2B5EF4-FFF2-40B4-BE49-F238E27FC236}">
                <a16:creationId xmlns:a16="http://schemas.microsoft.com/office/drawing/2014/main" id="{DDE02717-2B46-0842-997F-986E7AE951F8}"/>
              </a:ext>
            </a:extLst>
          </p:cNvPr>
          <p:cNvPicPr/>
          <p:nvPr/>
        </p:nvPicPr>
        <p:blipFill>
          <a:blip r:embed="rId3"/>
          <a:stretch/>
        </p:blipFill>
        <p:spPr>
          <a:xfrm>
            <a:off x="5794920" y="162966"/>
            <a:ext cx="3247200" cy="319104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2"/>
          <p:cNvPicPr/>
          <p:nvPr/>
        </p:nvPicPr>
        <p:blipFill>
          <a:blip r:embed="rId2"/>
          <a:stretch/>
        </p:blipFill>
        <p:spPr>
          <a:xfrm>
            <a:off x="7740360" y="-5400"/>
            <a:ext cx="1300680" cy="696960"/>
          </a:xfrm>
          <a:prstGeom prst="rect">
            <a:avLst/>
          </a:prstGeom>
          <a:ln>
            <a:noFill/>
          </a:ln>
        </p:spPr>
      </p:pic>
      <p:pic>
        <p:nvPicPr>
          <p:cNvPr id="192" name="Image 7"/>
          <p:cNvPicPr/>
          <p:nvPr/>
        </p:nvPicPr>
        <p:blipFill>
          <a:blip r:embed="rId3"/>
          <a:stretch/>
        </p:blipFill>
        <p:spPr>
          <a:xfrm>
            <a:off x="8296200" y="6137280"/>
            <a:ext cx="744840" cy="697320"/>
          </a:xfrm>
          <a:prstGeom prst="rect">
            <a:avLst/>
          </a:prstGeom>
          <a:ln>
            <a:noFill/>
          </a:ln>
        </p:spPr>
      </p:pic>
      <p:sp>
        <p:nvSpPr>
          <p:cNvPr id="193"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194"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195"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196"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197"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198"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199" name="CustomShape 7"/>
          <p:cNvSpPr/>
          <p:nvPr/>
        </p:nvSpPr>
        <p:spPr>
          <a:xfrm>
            <a:off x="1007280" y="1024560"/>
            <a:ext cx="7189920" cy="31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500" b="1" strike="noStrike" spc="-1">
                <a:solidFill>
                  <a:srgbClr val="000000"/>
                </a:solidFill>
                <a:latin typeface="Arial"/>
                <a:ea typeface="DejaVu Sans"/>
              </a:rPr>
              <a:t>Document 2 : L’Europe pendant la guerre de Trente Ans (1618-1648).</a:t>
            </a:r>
            <a:endParaRPr lang="fr-FR" sz="1500" b="0" strike="noStrike" spc="-1">
              <a:latin typeface="Arial"/>
            </a:endParaRPr>
          </a:p>
        </p:txBody>
      </p:sp>
      <p:pic>
        <p:nvPicPr>
          <p:cNvPr id="200" name="Image 113"/>
          <p:cNvPicPr/>
          <p:nvPr/>
        </p:nvPicPr>
        <p:blipFill>
          <a:blip r:embed="rId4"/>
          <a:stretch/>
        </p:blipFill>
        <p:spPr>
          <a:xfrm>
            <a:off x="1907280" y="1440000"/>
            <a:ext cx="5389560" cy="4750920"/>
          </a:xfrm>
          <a:prstGeom prst="rect">
            <a:avLst/>
          </a:prstGeom>
          <a:ln>
            <a:noFill/>
          </a:ln>
        </p:spPr>
      </p:pic>
      <p:sp>
        <p:nvSpPr>
          <p:cNvPr id="201" name="CustomShape 8"/>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2"/>
          <p:cNvPicPr/>
          <p:nvPr/>
        </p:nvPicPr>
        <p:blipFill>
          <a:blip r:embed="rId2"/>
          <a:stretch/>
        </p:blipFill>
        <p:spPr>
          <a:xfrm>
            <a:off x="7740360" y="-5400"/>
            <a:ext cx="1300680" cy="696960"/>
          </a:xfrm>
          <a:prstGeom prst="rect">
            <a:avLst/>
          </a:prstGeom>
          <a:ln>
            <a:noFill/>
          </a:ln>
        </p:spPr>
      </p:pic>
      <p:pic>
        <p:nvPicPr>
          <p:cNvPr id="203" name="Image 7"/>
          <p:cNvPicPr/>
          <p:nvPr/>
        </p:nvPicPr>
        <p:blipFill>
          <a:blip r:embed="rId3"/>
          <a:stretch/>
        </p:blipFill>
        <p:spPr>
          <a:xfrm>
            <a:off x="8296200" y="6137280"/>
            <a:ext cx="744840" cy="697320"/>
          </a:xfrm>
          <a:prstGeom prst="rect">
            <a:avLst/>
          </a:prstGeom>
          <a:ln>
            <a:noFill/>
          </a:ln>
        </p:spPr>
      </p:pic>
      <p:sp>
        <p:nvSpPr>
          <p:cNvPr id="204"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205"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206"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207"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208"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209"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10" name="CustomShape 7"/>
          <p:cNvSpPr/>
          <p:nvPr/>
        </p:nvSpPr>
        <p:spPr>
          <a:xfrm>
            <a:off x="1479600" y="1224000"/>
            <a:ext cx="6245280" cy="31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500" b="1" strike="noStrike" spc="-1">
                <a:solidFill>
                  <a:srgbClr val="000000"/>
                </a:solidFill>
                <a:latin typeface="Arial"/>
                <a:ea typeface="DejaVu Sans"/>
              </a:rPr>
              <a:t>Document 3 : L’Europe religieuse aux XVIIe et XVIIIe siècle.</a:t>
            </a:r>
            <a:endParaRPr lang="fr-FR" sz="1500" b="0" strike="noStrike" spc="-1">
              <a:latin typeface="Arial"/>
            </a:endParaRPr>
          </a:p>
        </p:txBody>
      </p:sp>
      <p:pic>
        <p:nvPicPr>
          <p:cNvPr id="211" name="Image 124"/>
          <p:cNvPicPr/>
          <p:nvPr/>
        </p:nvPicPr>
        <p:blipFill>
          <a:blip r:embed="rId4"/>
          <a:stretch/>
        </p:blipFill>
        <p:spPr>
          <a:xfrm>
            <a:off x="1440000" y="1512000"/>
            <a:ext cx="5830920" cy="4681800"/>
          </a:xfrm>
          <a:prstGeom prst="rect">
            <a:avLst/>
          </a:prstGeom>
          <a:ln>
            <a:noFill/>
          </a:ln>
        </p:spPr>
      </p:pic>
      <p:sp>
        <p:nvSpPr>
          <p:cNvPr id="212" name="CustomShape 8"/>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2"/>
          <p:cNvPicPr/>
          <p:nvPr/>
        </p:nvPicPr>
        <p:blipFill>
          <a:blip r:embed="rId2"/>
          <a:stretch/>
        </p:blipFill>
        <p:spPr>
          <a:xfrm>
            <a:off x="7740360" y="-5400"/>
            <a:ext cx="1300680" cy="696960"/>
          </a:xfrm>
          <a:prstGeom prst="rect">
            <a:avLst/>
          </a:prstGeom>
          <a:ln>
            <a:noFill/>
          </a:ln>
        </p:spPr>
      </p:pic>
      <p:pic>
        <p:nvPicPr>
          <p:cNvPr id="214" name="Image 7"/>
          <p:cNvPicPr/>
          <p:nvPr/>
        </p:nvPicPr>
        <p:blipFill>
          <a:blip r:embed="rId3"/>
          <a:stretch/>
        </p:blipFill>
        <p:spPr>
          <a:xfrm>
            <a:off x="8296200" y="6137280"/>
            <a:ext cx="744840" cy="697320"/>
          </a:xfrm>
          <a:prstGeom prst="rect">
            <a:avLst/>
          </a:prstGeom>
          <a:ln>
            <a:noFill/>
          </a:ln>
        </p:spPr>
      </p:pic>
      <p:sp>
        <p:nvSpPr>
          <p:cNvPr id="215"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216"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217"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218"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219"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220"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21" name="CustomShape 7"/>
          <p:cNvSpPr/>
          <p:nvPr/>
        </p:nvSpPr>
        <p:spPr>
          <a:xfrm>
            <a:off x="1730160" y="918000"/>
            <a:ext cx="5743800" cy="31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500" b="1" strike="noStrike" spc="-1">
                <a:solidFill>
                  <a:srgbClr val="000000"/>
                </a:solidFill>
                <a:latin typeface="Arial"/>
                <a:ea typeface="DejaVu Sans"/>
              </a:rPr>
              <a:t>Document 4 : L’Europe après les traités de Westphalie.</a:t>
            </a:r>
            <a:endParaRPr lang="fr-FR" sz="1500" b="0" strike="noStrike" spc="-1">
              <a:latin typeface="Arial"/>
            </a:endParaRPr>
          </a:p>
        </p:txBody>
      </p:sp>
      <p:pic>
        <p:nvPicPr>
          <p:cNvPr id="222" name="Image 135"/>
          <p:cNvPicPr/>
          <p:nvPr/>
        </p:nvPicPr>
        <p:blipFill>
          <a:blip r:embed="rId4"/>
          <a:stretch/>
        </p:blipFill>
        <p:spPr>
          <a:xfrm>
            <a:off x="1690920" y="1296000"/>
            <a:ext cx="5076000" cy="5090400"/>
          </a:xfrm>
          <a:prstGeom prst="rect">
            <a:avLst/>
          </a:prstGeom>
          <a:ln>
            <a:noFill/>
          </a:ln>
        </p:spPr>
      </p:pic>
      <p:sp>
        <p:nvSpPr>
          <p:cNvPr id="223" name="CustomShape 8"/>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
          <p:cNvPicPr/>
          <p:nvPr/>
        </p:nvPicPr>
        <p:blipFill>
          <a:blip r:embed="rId3"/>
          <a:stretch/>
        </p:blipFill>
        <p:spPr>
          <a:xfrm>
            <a:off x="7740360" y="-5400"/>
            <a:ext cx="1300680" cy="696960"/>
          </a:xfrm>
          <a:prstGeom prst="rect">
            <a:avLst/>
          </a:prstGeom>
          <a:ln>
            <a:noFill/>
          </a:ln>
        </p:spPr>
      </p:pic>
      <p:pic>
        <p:nvPicPr>
          <p:cNvPr id="225" name="Image 7"/>
          <p:cNvPicPr/>
          <p:nvPr/>
        </p:nvPicPr>
        <p:blipFill>
          <a:blip r:embed="rId4"/>
          <a:stretch/>
        </p:blipFill>
        <p:spPr>
          <a:xfrm>
            <a:off x="8296200" y="6137280"/>
            <a:ext cx="744840" cy="697320"/>
          </a:xfrm>
          <a:prstGeom prst="rect">
            <a:avLst/>
          </a:prstGeom>
          <a:ln>
            <a:noFill/>
          </a:ln>
        </p:spPr>
      </p:pic>
      <p:sp>
        <p:nvSpPr>
          <p:cNvPr id="226"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227"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228"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229"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230"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231"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32" name="CustomShape 7"/>
          <p:cNvSpPr/>
          <p:nvPr/>
        </p:nvSpPr>
        <p:spPr>
          <a:xfrm>
            <a:off x="539280" y="1944000"/>
            <a:ext cx="8425080" cy="38149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fr-FR" sz="2200" b="1" u="sng" strike="noStrike" spc="-1" dirty="0">
                <a:solidFill>
                  <a:srgbClr val="000000"/>
                </a:solidFill>
                <a:uFillTx/>
                <a:latin typeface="Arial"/>
                <a:ea typeface="DejaVu Sans"/>
              </a:rPr>
              <a:t>*Analyse du traité de Westphalie.</a:t>
            </a: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r>
              <a:rPr lang="fr-FR" sz="2200" b="1" strike="noStrike" spc="-1" dirty="0">
                <a:solidFill>
                  <a:srgbClr val="C9211E"/>
                </a:solidFill>
                <a:latin typeface="Arial"/>
                <a:ea typeface="DejaVu Sans"/>
              </a:rPr>
              <a:t>Problématique : Le traité de Westphalie de 1648 : Acte juridique fondateur de l’Europe politique moderne ?</a:t>
            </a:r>
            <a:endParaRPr lang="fr-FR" sz="2200" b="0" strike="noStrike" spc="-1" dirty="0">
              <a:latin typeface="Arial"/>
            </a:endParaRPr>
          </a:p>
          <a:p>
            <a:pPr>
              <a:lnSpc>
                <a:spcPct val="100000"/>
              </a:lnSpc>
            </a:pPr>
            <a:endParaRPr lang="fr-FR" sz="2200" b="0" strike="noStrike" spc="-1" dirty="0">
              <a:latin typeface="Arial"/>
            </a:endParaRPr>
          </a:p>
          <a:p>
            <a:pPr algn="just">
              <a:lnSpc>
                <a:spcPct val="100000"/>
              </a:lnSpc>
            </a:pPr>
            <a:r>
              <a:rPr lang="fr-FR" sz="2200" b="0" strike="noStrike" spc="-1" dirty="0">
                <a:solidFill>
                  <a:srgbClr val="000000"/>
                </a:solidFill>
                <a:latin typeface="Arial"/>
                <a:ea typeface="DejaVu Sans"/>
              </a:rPr>
              <a:t>Citation à retenir : </a:t>
            </a:r>
            <a:r>
              <a:rPr lang="fr-FR" sz="2200" b="0" i="1" strike="noStrike" spc="-1" dirty="0">
                <a:solidFill>
                  <a:srgbClr val="000000"/>
                </a:solidFill>
                <a:latin typeface="Arial"/>
                <a:ea typeface="DejaVu Sans"/>
              </a:rPr>
              <a:t>« La première paix d’un caractère européen »</a:t>
            </a:r>
            <a:r>
              <a:rPr lang="fr-FR" sz="2200" b="0" strike="noStrike" spc="-1" dirty="0">
                <a:solidFill>
                  <a:srgbClr val="000000"/>
                </a:solidFill>
                <a:latin typeface="Arial"/>
                <a:ea typeface="DejaVu Sans"/>
              </a:rPr>
              <a:t>, c’est avec ces simples mots que l’historien français </a:t>
            </a:r>
            <a:r>
              <a:rPr lang="fr-FR" sz="2200" b="1" strike="noStrike" spc="-1" dirty="0">
                <a:solidFill>
                  <a:srgbClr val="0000FF"/>
                </a:solidFill>
                <a:latin typeface="Arial"/>
                <a:ea typeface="DejaVu Sans"/>
              </a:rPr>
              <a:t>Georges </a:t>
            </a:r>
            <a:r>
              <a:rPr lang="fr-FR" sz="2200" b="1" strike="noStrike" spc="-1" dirty="0" err="1">
                <a:solidFill>
                  <a:srgbClr val="0000FF"/>
                </a:solidFill>
                <a:latin typeface="Arial"/>
                <a:ea typeface="DejaVu Sans"/>
              </a:rPr>
              <a:t>Pagès</a:t>
            </a:r>
            <a:r>
              <a:rPr lang="fr-FR" sz="2200" b="0" strike="noStrike" spc="-1" dirty="0">
                <a:solidFill>
                  <a:srgbClr val="000000"/>
                </a:solidFill>
                <a:latin typeface="Arial"/>
                <a:ea typeface="DejaVu Sans"/>
              </a:rPr>
              <a:t> se plaisait à qualifier l’un des évènements fondateurs de l’histoire du continent européen que constitue la paix de Westphalie dans son ouvrage consacré à  </a:t>
            </a:r>
            <a:r>
              <a:rPr lang="fr-FR" sz="2200" b="0" i="1" strike="noStrike" spc="-1" dirty="0">
                <a:solidFill>
                  <a:srgbClr val="000000"/>
                </a:solidFill>
                <a:latin typeface="Arial"/>
                <a:ea typeface="DejaVu Sans"/>
              </a:rPr>
              <a:t>La Guerre de Trente Ans, 1618-1648</a:t>
            </a:r>
            <a:r>
              <a:rPr lang="fr-FR" sz="2200" b="0" strike="noStrike" spc="-1" dirty="0">
                <a:solidFill>
                  <a:srgbClr val="000000"/>
                </a:solidFill>
                <a:latin typeface="Arial"/>
                <a:ea typeface="DejaVu Sans"/>
              </a:rPr>
              <a:t>, Payot, 1972, page 242.</a:t>
            </a:r>
            <a:endParaRPr lang="fr-FR" sz="2200" b="0" strike="noStrike" spc="-1" dirty="0">
              <a:latin typeface="Arial"/>
            </a:endParaRPr>
          </a:p>
        </p:txBody>
      </p:sp>
      <p:sp>
        <p:nvSpPr>
          <p:cNvPr id="233" name="CustomShape 8"/>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2"/>
          <p:cNvPicPr/>
          <p:nvPr/>
        </p:nvPicPr>
        <p:blipFill>
          <a:blip r:embed="rId2"/>
          <a:stretch/>
        </p:blipFill>
        <p:spPr>
          <a:xfrm>
            <a:off x="7740360" y="-5400"/>
            <a:ext cx="1300680" cy="696960"/>
          </a:xfrm>
          <a:prstGeom prst="rect">
            <a:avLst/>
          </a:prstGeom>
          <a:ln>
            <a:noFill/>
          </a:ln>
        </p:spPr>
      </p:pic>
      <p:pic>
        <p:nvPicPr>
          <p:cNvPr id="235" name="Image 7"/>
          <p:cNvPicPr/>
          <p:nvPr/>
        </p:nvPicPr>
        <p:blipFill>
          <a:blip r:embed="rId3"/>
          <a:stretch/>
        </p:blipFill>
        <p:spPr>
          <a:xfrm>
            <a:off x="8296200" y="6137280"/>
            <a:ext cx="744840" cy="697320"/>
          </a:xfrm>
          <a:prstGeom prst="rect">
            <a:avLst/>
          </a:prstGeom>
          <a:ln>
            <a:noFill/>
          </a:ln>
        </p:spPr>
      </p:pic>
      <p:sp>
        <p:nvSpPr>
          <p:cNvPr id="236"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237"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238"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239"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240"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241"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42" name="CustomShape 7"/>
          <p:cNvSpPr/>
          <p:nvPr/>
        </p:nvSpPr>
        <p:spPr>
          <a:xfrm>
            <a:off x="539280" y="1152000"/>
            <a:ext cx="8603640" cy="49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u="sng" strike="noStrike" spc="-1" dirty="0">
                <a:solidFill>
                  <a:srgbClr val="000000"/>
                </a:solidFill>
                <a:uFillTx/>
                <a:latin typeface="Arial"/>
                <a:ea typeface="DejaVu Sans"/>
              </a:rPr>
              <a:t>Document 1</a:t>
            </a:r>
            <a:r>
              <a:rPr lang="fr-FR" sz="2000" b="1" strike="noStrike" spc="-1" dirty="0">
                <a:solidFill>
                  <a:srgbClr val="000000"/>
                </a:solidFill>
                <a:latin typeface="Arial"/>
                <a:ea typeface="DejaVu Sans"/>
              </a:rPr>
              <a:t> : les précurseurs du traité de Westphalie : Grotius et Richelieu (extraits de la thèse de Mémoire réalisé dans le cadre du « Module culture juridique européenne » de la Faculté Jean-Monnet (Paris Sud XI – Sceaux) par Cyrille GUEGUEN (2016).</a:t>
            </a:r>
            <a:endParaRPr lang="fr-FR" sz="2000" b="0" strike="noStrike" spc="-1" dirty="0">
              <a:latin typeface="Arial"/>
            </a:endParaRPr>
          </a:p>
          <a:p>
            <a:pPr>
              <a:lnSpc>
                <a:spcPct val="100000"/>
              </a:lnSpc>
            </a:pPr>
            <a:endParaRPr lang="fr-FR" sz="2000" b="0" strike="noStrike" spc="-1" dirty="0">
              <a:latin typeface="Arial"/>
            </a:endParaRPr>
          </a:p>
          <a:p>
            <a:pPr algn="just">
              <a:lnSpc>
                <a:spcPct val="100000"/>
              </a:lnSpc>
            </a:pPr>
            <a:r>
              <a:rPr lang="fr-FR" sz="2000" b="0" strike="noStrike" spc="-1" dirty="0">
                <a:solidFill>
                  <a:srgbClr val="000000"/>
                </a:solidFill>
                <a:latin typeface="Arial"/>
                <a:ea typeface="DejaVu Sans"/>
              </a:rPr>
              <a:t>« Les traités de Westphalie portent donc la marque de ceux dont l’histoire à souhaiter retenir le nom : le hollandais </a:t>
            </a:r>
            <a:r>
              <a:rPr lang="fr-FR" sz="2000" b="0" strike="noStrike" spc="-1" dirty="0">
                <a:solidFill>
                  <a:srgbClr val="0000FF"/>
                </a:solidFill>
                <a:latin typeface="Arial"/>
                <a:ea typeface="DejaVu Sans"/>
              </a:rPr>
              <a:t>Hugo Grotius</a:t>
            </a:r>
            <a:r>
              <a:rPr lang="fr-FR" sz="2000" b="0" strike="noStrike" spc="-1" dirty="0">
                <a:solidFill>
                  <a:srgbClr val="000000"/>
                </a:solidFill>
                <a:latin typeface="Arial"/>
                <a:ea typeface="DejaVu Sans"/>
              </a:rPr>
              <a:t> (A) et le français </a:t>
            </a:r>
            <a:r>
              <a:rPr lang="fr-FR" sz="2000" b="0" strike="noStrike" spc="-1" dirty="0">
                <a:solidFill>
                  <a:srgbClr val="0000FF"/>
                </a:solidFill>
                <a:latin typeface="Arial"/>
                <a:ea typeface="DejaVu Sans"/>
              </a:rPr>
              <a:t>Armand Jean du Plessis de Richelieu</a:t>
            </a:r>
            <a:r>
              <a:rPr lang="fr-FR" sz="2000" b="0" strike="noStrike" spc="-1" dirty="0">
                <a:solidFill>
                  <a:srgbClr val="000000"/>
                </a:solidFill>
                <a:latin typeface="Arial"/>
                <a:ea typeface="DejaVu Sans"/>
              </a:rPr>
              <a:t> (B). </a:t>
            </a:r>
            <a:r>
              <a:rPr lang="fr-FR" sz="2000" b="0" strike="noStrike" spc="-1" dirty="0">
                <a:solidFill>
                  <a:srgbClr val="0000FF"/>
                </a:solidFill>
                <a:latin typeface="Arial"/>
                <a:ea typeface="DejaVu Sans"/>
              </a:rPr>
              <a:t>Grotius</a:t>
            </a:r>
            <a:r>
              <a:rPr lang="fr-FR" sz="2000" b="0" strike="noStrike" spc="-1" dirty="0">
                <a:solidFill>
                  <a:srgbClr val="000000"/>
                </a:solidFill>
                <a:latin typeface="Arial"/>
                <a:ea typeface="DejaVu Sans"/>
              </a:rPr>
              <a:t> est un protestant convaincu, </a:t>
            </a:r>
            <a:r>
              <a:rPr lang="fr-FR" sz="2000" b="0" strike="noStrike" spc="-1" dirty="0">
                <a:solidFill>
                  <a:srgbClr val="0000FF"/>
                </a:solidFill>
                <a:latin typeface="Arial"/>
                <a:ea typeface="DejaVu Sans"/>
              </a:rPr>
              <a:t>Richelieu</a:t>
            </a:r>
            <a:r>
              <a:rPr lang="fr-FR" sz="2000" b="0" strike="noStrike" spc="-1" dirty="0">
                <a:solidFill>
                  <a:srgbClr val="000000"/>
                </a:solidFill>
                <a:latin typeface="Arial"/>
                <a:ea typeface="DejaVu Sans"/>
              </a:rPr>
              <a:t> un fervent catholique, et ils accordent une même importance à la théologie chrétienne. Mais leur imprégnation religieuse, caractéristique de cette époque de transition intellectuelle, ne les empêchera pas d’œuvrer à la sécularisation des relations entre États. Cette même paix, ils vont ardemment la souhaiter, mais aucun d’eux ne vivra assez longtemps pour la voir triompher. </a:t>
            </a:r>
            <a:r>
              <a:rPr lang="fr-FR" sz="2000" b="0" strike="noStrike" spc="-1" dirty="0">
                <a:solidFill>
                  <a:srgbClr val="0000FF"/>
                </a:solidFill>
                <a:latin typeface="Arial"/>
                <a:ea typeface="DejaVu Sans"/>
              </a:rPr>
              <a:t>Richelieu</a:t>
            </a:r>
            <a:r>
              <a:rPr lang="fr-FR" sz="2000" b="0" strike="noStrike" spc="-1" dirty="0">
                <a:solidFill>
                  <a:srgbClr val="000000"/>
                </a:solidFill>
                <a:latin typeface="Arial"/>
                <a:ea typeface="DejaVu Sans"/>
              </a:rPr>
              <a:t> décède des suites d’une pleurésie le 4 décembre 1642 à Paris, quant à </a:t>
            </a:r>
            <a:r>
              <a:rPr lang="fr-FR" sz="2000" b="0" strike="noStrike" spc="-1" dirty="0">
                <a:solidFill>
                  <a:srgbClr val="0000FF"/>
                </a:solidFill>
                <a:latin typeface="Arial"/>
                <a:ea typeface="DejaVu Sans"/>
              </a:rPr>
              <a:t>Grotius</a:t>
            </a:r>
            <a:r>
              <a:rPr lang="fr-FR" sz="2000" b="0" strike="noStrike" spc="-1" dirty="0">
                <a:solidFill>
                  <a:srgbClr val="000000"/>
                </a:solidFill>
                <a:latin typeface="Arial"/>
                <a:ea typeface="DejaVu Sans"/>
              </a:rPr>
              <a:t> il fait naufrage en mer Baltique et s’éteint à Rostock le 28 août 1645.</a:t>
            </a:r>
            <a:endParaRPr lang="fr-FR" sz="2000" b="0" strike="noStrike" spc="-1" dirty="0">
              <a:latin typeface="Arial"/>
            </a:endParaRPr>
          </a:p>
        </p:txBody>
      </p:sp>
      <p:sp>
        <p:nvSpPr>
          <p:cNvPr id="243" name="CustomShape 8"/>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Picture 2"/>
          <p:cNvPicPr/>
          <p:nvPr/>
        </p:nvPicPr>
        <p:blipFill>
          <a:blip r:embed="rId2"/>
          <a:stretch/>
        </p:blipFill>
        <p:spPr>
          <a:xfrm>
            <a:off x="7740360" y="-5400"/>
            <a:ext cx="1300680" cy="696960"/>
          </a:xfrm>
          <a:prstGeom prst="rect">
            <a:avLst/>
          </a:prstGeom>
          <a:ln>
            <a:noFill/>
          </a:ln>
        </p:spPr>
      </p:pic>
      <p:pic>
        <p:nvPicPr>
          <p:cNvPr id="245" name="Image 7"/>
          <p:cNvPicPr/>
          <p:nvPr/>
        </p:nvPicPr>
        <p:blipFill>
          <a:blip r:embed="rId3"/>
          <a:stretch/>
        </p:blipFill>
        <p:spPr>
          <a:xfrm>
            <a:off x="8296200" y="6137280"/>
            <a:ext cx="744840" cy="697320"/>
          </a:xfrm>
          <a:prstGeom prst="rect">
            <a:avLst/>
          </a:prstGeom>
          <a:ln>
            <a:noFill/>
          </a:ln>
        </p:spPr>
      </p:pic>
      <p:sp>
        <p:nvSpPr>
          <p:cNvPr id="246"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247"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248"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249"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250"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251"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52" name="CustomShape 7"/>
          <p:cNvSpPr/>
          <p:nvPr/>
        </p:nvSpPr>
        <p:spPr>
          <a:xfrm>
            <a:off x="576000" y="1235520"/>
            <a:ext cx="8422920" cy="46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2000" b="1" strike="noStrike" spc="-1">
                <a:solidFill>
                  <a:srgbClr val="0000FF"/>
                </a:solidFill>
                <a:latin typeface="Arial"/>
                <a:ea typeface="DejaVu Sans"/>
              </a:rPr>
              <a:t>Grotius</a:t>
            </a:r>
            <a:r>
              <a:rPr lang="fr-FR" sz="2000" b="0" strike="noStrike" spc="-1">
                <a:solidFill>
                  <a:srgbClr val="000000"/>
                </a:solidFill>
                <a:latin typeface="Arial"/>
                <a:ea typeface="DejaVu Sans"/>
              </a:rPr>
              <a:t> est le premier à réaliser une synthèse sur la guerre et la paix dans son ouvrage intitulé </a:t>
            </a:r>
            <a:r>
              <a:rPr lang="fr-FR" sz="2000" b="0" i="1" strike="noStrike" spc="-1">
                <a:solidFill>
                  <a:srgbClr val="000000"/>
                </a:solidFill>
                <a:latin typeface="Arial"/>
                <a:ea typeface="DejaVu Sans"/>
              </a:rPr>
              <a:t>Du droit de la guerre et de la paix</a:t>
            </a:r>
            <a:r>
              <a:rPr lang="fr-FR" sz="2000" b="0" strike="noStrike" spc="-1">
                <a:solidFill>
                  <a:srgbClr val="000000"/>
                </a:solidFill>
                <a:latin typeface="Arial"/>
                <a:ea typeface="DejaVu Sans"/>
              </a:rPr>
              <a:t>, </a:t>
            </a:r>
            <a:r>
              <a:rPr lang="fr-FR" sz="2000" b="1" i="1" strike="noStrike" spc="-1">
                <a:solidFill>
                  <a:srgbClr val="000000"/>
                </a:solidFill>
                <a:latin typeface="Arial"/>
                <a:ea typeface="DejaVu Sans"/>
              </a:rPr>
              <a:t>De jure belli ac pacis</a:t>
            </a:r>
            <a:r>
              <a:rPr lang="fr-FR" sz="2000" b="0" strike="noStrike" spc="-1">
                <a:solidFill>
                  <a:srgbClr val="000000"/>
                </a:solidFill>
                <a:latin typeface="Arial"/>
                <a:ea typeface="DejaVu Sans"/>
              </a:rPr>
              <a:t>, qu’il publie en 1625, articulant à la fois théorie du droit et théorie de l’État, par l’intermédiaire de laquelle il jette les bases du droit international public dont le traité de 1648 sera l’incarnation pratique. Sur la base de cette théorie du droit et de l’État, Grotius dépasse le seul cadre national pour penser les relations inter-étatiques européennes, à une époque où cela apparaît encore difficilement concevable, et propose ainsi la construction d’un ordre juridique international.  Mais parce que le droit naturel des États souverains est dans l’incapacité, à lui seul, de régler l’ensemble des rapports internationaux, et notamment les rapports conflictuels, Grotius préconise de joindre à ce droit naturel un droit volontaire, un droit des gens, </a:t>
            </a:r>
            <a:r>
              <a:rPr lang="fr-FR" sz="2000" b="1" i="1" strike="noStrike" spc="-1">
                <a:solidFill>
                  <a:srgbClr val="000000"/>
                </a:solidFill>
                <a:latin typeface="Arial"/>
                <a:ea typeface="DejaVu Sans"/>
              </a:rPr>
              <a:t>jus jentium</a:t>
            </a:r>
            <a:r>
              <a:rPr lang="fr-FR" sz="2000" b="0" strike="noStrike" spc="-1">
                <a:solidFill>
                  <a:srgbClr val="000000"/>
                </a:solidFill>
                <a:latin typeface="Arial"/>
                <a:ea typeface="DejaVu Sans"/>
              </a:rPr>
              <a:t>, fondé sur leur consentement. Ce droit des gens doit résulter d’un contrat social conclu entre États, peu importe la nature de leurs régimes politiques internes. </a:t>
            </a:r>
            <a:endParaRPr lang="fr-FR" sz="2000" b="0" strike="noStrike" spc="-1">
              <a:latin typeface="Arial"/>
            </a:endParaRPr>
          </a:p>
        </p:txBody>
      </p:sp>
      <p:sp>
        <p:nvSpPr>
          <p:cNvPr id="253" name="CustomShape 8"/>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Picture 2"/>
          <p:cNvPicPr/>
          <p:nvPr/>
        </p:nvPicPr>
        <p:blipFill>
          <a:blip r:embed="rId2"/>
          <a:stretch/>
        </p:blipFill>
        <p:spPr>
          <a:xfrm>
            <a:off x="7740360" y="-5400"/>
            <a:ext cx="1300680" cy="696960"/>
          </a:xfrm>
          <a:prstGeom prst="rect">
            <a:avLst/>
          </a:prstGeom>
          <a:ln>
            <a:noFill/>
          </a:ln>
        </p:spPr>
      </p:pic>
      <p:pic>
        <p:nvPicPr>
          <p:cNvPr id="255" name="Image 7"/>
          <p:cNvPicPr/>
          <p:nvPr/>
        </p:nvPicPr>
        <p:blipFill>
          <a:blip r:embed="rId3"/>
          <a:stretch/>
        </p:blipFill>
        <p:spPr>
          <a:xfrm>
            <a:off x="8296200" y="6137280"/>
            <a:ext cx="744840" cy="697320"/>
          </a:xfrm>
          <a:prstGeom prst="rect">
            <a:avLst/>
          </a:prstGeom>
          <a:ln>
            <a:noFill/>
          </a:ln>
        </p:spPr>
      </p:pic>
      <p:sp>
        <p:nvSpPr>
          <p:cNvPr id="256"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257"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258"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259"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260"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261"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62" name="CustomShape 7"/>
          <p:cNvSpPr/>
          <p:nvPr/>
        </p:nvSpPr>
        <p:spPr>
          <a:xfrm>
            <a:off x="539280" y="1482480"/>
            <a:ext cx="8675640" cy="475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FF"/>
                </a:solidFill>
                <a:latin typeface="Arial"/>
                <a:ea typeface="DejaVu Sans"/>
              </a:rPr>
              <a:t>Armand Jean du Plessis</a:t>
            </a:r>
            <a:r>
              <a:rPr lang="fr-FR" sz="1800" b="0" strike="noStrike" spc="-1">
                <a:solidFill>
                  <a:srgbClr val="000000"/>
                </a:solidFill>
                <a:latin typeface="Arial"/>
                <a:ea typeface="DejaVu Sans"/>
              </a:rPr>
              <a:t> (le </a:t>
            </a:r>
            <a:r>
              <a:rPr lang="fr-FR" sz="1800" b="1" strike="noStrike" spc="-1">
                <a:solidFill>
                  <a:srgbClr val="0000FF"/>
                </a:solidFill>
                <a:latin typeface="Arial"/>
                <a:ea typeface="DejaVu Sans"/>
              </a:rPr>
              <a:t>duc de Richelieu</a:t>
            </a:r>
            <a:r>
              <a:rPr lang="fr-FR" sz="1800" b="0" strike="noStrike" spc="-1">
                <a:solidFill>
                  <a:srgbClr val="000000"/>
                </a:solidFill>
                <a:latin typeface="Arial"/>
                <a:ea typeface="DejaVu Sans"/>
              </a:rPr>
              <a:t>) a laissé </a:t>
            </a:r>
            <a:r>
              <a:rPr lang="fr-FR" sz="1800" b="1" i="1" strike="noStrike" spc="-1">
                <a:solidFill>
                  <a:srgbClr val="000000"/>
                </a:solidFill>
                <a:latin typeface="Arial"/>
                <a:ea typeface="DejaVu Sans"/>
              </a:rPr>
              <a:t>Son Testament politique</a:t>
            </a:r>
            <a:r>
              <a:rPr lang="fr-FR" sz="1800" b="0" strike="noStrike" spc="-1">
                <a:solidFill>
                  <a:srgbClr val="000000"/>
                </a:solidFill>
                <a:latin typeface="Arial"/>
                <a:ea typeface="DejaVu Sans"/>
              </a:rPr>
              <a:t>, rédigé entre 1632 et 1639, et dédié à Louis XIII,  qui aura des conséquences majeures sur l’histoire des idées politiques. Comme celle de Grotius, sa réflexion se façonne dans un contexte de crise et traduit ce qui fut la priorité de son temps, à savoir, le renforcement et l’affirmation de la primauté de l’État face aux menaces intérieures et extérieures. Il lègue aux négociateurs, réunis de 1644 à 1648, sa conception de l’État souverain et sa vision géopolitique de l’Europe sur le long terme. Dans la pensée de Richelieu la guerre est cette « continuation de la politique par d’autres moyens » (L’expression appartient à </a:t>
            </a:r>
            <a:r>
              <a:rPr lang="fr-FR" sz="1800" b="1" strike="noStrike" spc="-1">
                <a:solidFill>
                  <a:srgbClr val="0000FF"/>
                </a:solidFill>
                <a:latin typeface="Arial"/>
                <a:ea typeface="DejaVu Sans"/>
              </a:rPr>
              <a:t>Carl von Clausewitz</a:t>
            </a:r>
            <a:r>
              <a:rPr lang="fr-FR" sz="1800" b="0" strike="noStrike" spc="-1">
                <a:solidFill>
                  <a:srgbClr val="000000"/>
                </a:solidFill>
                <a:latin typeface="Arial"/>
                <a:ea typeface="DejaVu Sans"/>
              </a:rPr>
              <a:t>, </a:t>
            </a:r>
            <a:r>
              <a:rPr lang="fr-FR" sz="1800" b="1" i="1" strike="noStrike" spc="-1">
                <a:solidFill>
                  <a:srgbClr val="000000"/>
                </a:solidFill>
                <a:latin typeface="Arial"/>
                <a:ea typeface="DejaVu Sans"/>
              </a:rPr>
              <a:t>De la guerre</a:t>
            </a:r>
            <a:r>
              <a:rPr lang="fr-FR" sz="1800" b="0" strike="noStrike" spc="-1">
                <a:solidFill>
                  <a:srgbClr val="000000"/>
                </a:solidFill>
                <a:latin typeface="Arial"/>
                <a:ea typeface="DejaVu Sans"/>
              </a:rPr>
              <a:t>, 1832). Il voit dans les troubles européens, non pas un appel à la défense de l’Église, mais un moyen de mettre un terme aux prétentions hégémoniques des Habsbourg. Il lui apparaît indispensable, au nom de l’intérêt national, de maintenir un équilibre et donc, initialement, d’empêcher l’effondrement de la coalition protestante en Europe centrale. C’est pour au nom de la « raison d’État » que jusqu’en 1635, la France de Richelieu prend des mesures en sa faveur, qu’il s’agisse d’un soutient aux princes des petits États d’Europe centrale, au Danemark ou à la Suède.  </a:t>
            </a:r>
            <a:endParaRPr lang="fr-FR" sz="1800" b="0" strike="noStrike" spc="-1">
              <a:latin typeface="Arial"/>
            </a:endParaRPr>
          </a:p>
        </p:txBody>
      </p:sp>
      <p:sp>
        <p:nvSpPr>
          <p:cNvPr id="263" name="CustomShape 8"/>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2"/>
          <p:cNvPicPr/>
          <p:nvPr/>
        </p:nvPicPr>
        <p:blipFill>
          <a:blip r:embed="rId2"/>
          <a:stretch/>
        </p:blipFill>
        <p:spPr>
          <a:xfrm>
            <a:off x="7740360" y="-5400"/>
            <a:ext cx="1300680" cy="696960"/>
          </a:xfrm>
          <a:prstGeom prst="rect">
            <a:avLst/>
          </a:prstGeom>
          <a:ln>
            <a:noFill/>
          </a:ln>
        </p:spPr>
      </p:pic>
      <p:pic>
        <p:nvPicPr>
          <p:cNvPr id="265" name="Image 7"/>
          <p:cNvPicPr/>
          <p:nvPr/>
        </p:nvPicPr>
        <p:blipFill>
          <a:blip r:embed="rId3"/>
          <a:stretch/>
        </p:blipFill>
        <p:spPr>
          <a:xfrm>
            <a:off x="8296200" y="6137280"/>
            <a:ext cx="744840" cy="697320"/>
          </a:xfrm>
          <a:prstGeom prst="rect">
            <a:avLst/>
          </a:prstGeom>
          <a:ln>
            <a:noFill/>
          </a:ln>
        </p:spPr>
      </p:pic>
      <p:sp>
        <p:nvSpPr>
          <p:cNvPr id="266"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267"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268"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269"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270"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271"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72" name="CustomShape 7"/>
          <p:cNvSpPr/>
          <p:nvPr/>
        </p:nvSpPr>
        <p:spPr>
          <a:xfrm rot="13200">
            <a:off x="515880" y="1064817"/>
            <a:ext cx="93099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400" b="1" u="sng" strike="noStrike" spc="-1" dirty="0">
                <a:solidFill>
                  <a:srgbClr val="000000"/>
                </a:solidFill>
                <a:uFillTx/>
                <a:latin typeface="Arial"/>
                <a:ea typeface="DejaVu Sans"/>
              </a:rPr>
              <a:t>Document 2</a:t>
            </a:r>
            <a:r>
              <a:rPr lang="fr-FR" sz="1400" b="1" strike="noStrike" spc="-1" dirty="0">
                <a:solidFill>
                  <a:srgbClr val="000000"/>
                </a:solidFill>
                <a:latin typeface="Arial"/>
                <a:ea typeface="DejaVu Sans"/>
              </a:rPr>
              <a:t> : les préparatifs du traité (extraits de la thèse de Mémoire réalisé dans le cadre du</a:t>
            </a:r>
            <a:endParaRPr lang="fr-FR" sz="1400" b="0" strike="noStrike" spc="-1" dirty="0">
              <a:latin typeface="Arial"/>
            </a:endParaRPr>
          </a:p>
          <a:p>
            <a:pPr algn="just">
              <a:lnSpc>
                <a:spcPct val="100000"/>
              </a:lnSpc>
            </a:pPr>
            <a:r>
              <a:rPr lang="fr-FR" sz="1400" b="1" strike="noStrike" spc="-1" dirty="0">
                <a:solidFill>
                  <a:srgbClr val="000000"/>
                </a:solidFill>
                <a:latin typeface="Arial"/>
                <a:ea typeface="DejaVu Sans"/>
              </a:rPr>
              <a:t>« Module culture  juridique européenne » de la Faculté Jean-Monnet (Paris Sud XI – Sceaux)</a:t>
            </a:r>
            <a:endParaRPr lang="fr-FR" sz="1400" b="0" strike="noStrike" spc="-1" dirty="0">
              <a:latin typeface="Arial"/>
            </a:endParaRPr>
          </a:p>
          <a:p>
            <a:pPr algn="just">
              <a:lnSpc>
                <a:spcPct val="100000"/>
              </a:lnSpc>
            </a:pPr>
            <a:r>
              <a:rPr lang="fr-FR" sz="1400" b="1" strike="noStrike" spc="-1" dirty="0">
                <a:solidFill>
                  <a:srgbClr val="000000"/>
                </a:solidFill>
                <a:latin typeface="Arial"/>
                <a:ea typeface="DejaVu Sans"/>
              </a:rPr>
              <a:t>par Cyrille GUEGUEN (2016).</a:t>
            </a:r>
            <a:endParaRPr lang="fr-FR" sz="1400" b="0" strike="noStrike" spc="-1" dirty="0">
              <a:latin typeface="Arial"/>
            </a:endParaRPr>
          </a:p>
          <a:p>
            <a:pPr algn="just">
              <a:lnSpc>
                <a:spcPct val="100000"/>
              </a:lnSpc>
            </a:pP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 Ainsi s’ouvre en 1640, à l’initiative de l’Empereur </a:t>
            </a:r>
            <a:r>
              <a:rPr lang="fr-FR" sz="1400" b="0" strike="noStrike" spc="-1" dirty="0">
                <a:solidFill>
                  <a:srgbClr val="0000FF"/>
                </a:solidFill>
                <a:latin typeface="Arial"/>
                <a:ea typeface="DejaVu Sans"/>
              </a:rPr>
              <a:t>Ferdinand III</a:t>
            </a:r>
            <a:r>
              <a:rPr lang="fr-FR" sz="1400" b="0" strike="noStrike" spc="-1" dirty="0">
                <a:solidFill>
                  <a:srgbClr val="000000"/>
                </a:solidFill>
                <a:latin typeface="Arial"/>
                <a:ea typeface="DejaVu Sans"/>
              </a:rPr>
              <a:t>, une Diète générale au sein du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Saint-Empire romain germanique en présence non seulement des États de l’Empire, mais aussi de la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France et de la Suède.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Les deux puissances ouvertement alliées depuis 1635 vont s’octroyer le droit de déterminer le lieu de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négociation de la future paix. Leur choix se porte alors sur deux villes de la région de Westphalie, au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Nord-ouest de l’Empire, Münster où auront lieu les négociations entre catholiques, et Osnabrück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pour les protestants.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L’idée est acceptée par </a:t>
            </a:r>
            <a:r>
              <a:rPr lang="fr-FR" sz="1400" b="0" strike="noStrike" spc="-1" dirty="0">
                <a:solidFill>
                  <a:srgbClr val="0000FF"/>
                </a:solidFill>
                <a:latin typeface="Arial"/>
                <a:ea typeface="DejaVu Sans"/>
              </a:rPr>
              <a:t>Ferdinand III</a:t>
            </a:r>
            <a:r>
              <a:rPr lang="fr-FR" sz="1400" b="0" strike="noStrike" spc="-1" dirty="0">
                <a:solidFill>
                  <a:srgbClr val="000000"/>
                </a:solidFill>
                <a:latin typeface="Arial"/>
                <a:ea typeface="DejaVu Sans"/>
              </a:rPr>
              <a:t> en décembre 1641. Après de multiples tractations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préliminaires c’est finalement la fin de l’année 1644 qui voit s’ouvrir les véritables négociations, et le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congrès de Westphalie va marquer les esprits.</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Pour la première fois, la quasi totalité des jeunes États européens se trouve réunie, y compris les plus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modestes d’entre eux. Ils forment ainsi une pluralité d’acteurs comprenant 16 États, 140 États d’Empire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ainsi que 38 principautés ou villes observatrices. Seuls le roi d’Angleterre, le tsar de Moscovie et le grand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seigneur Ottoman n’ont pas souhaité envoyer de représentants. Près de 200 personnes sont réunies au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sein des deux enceintes de négociation quand plus de 900 s’activent en coulisse dans les différents États.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L’appareil diplomatique est donc considérable et il a ses qualités comme ses défauts. Le congrès de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Westphalie marque la très nette progression des juristes, au détriment des théologiens.</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La langue française s’imposera ainsi progressivement comme celle des relations internationales.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Après huit années de tractations éprouvantes, les puissances parviennent à la signature de deux traités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de paix le 24 octobre 1648. Ils marquent l’avènement de l’Europe politique moderne ».</a:t>
            </a:r>
            <a:endParaRPr lang="fr-FR" sz="1400" b="0" strike="noStrike" spc="-1" dirty="0">
              <a:latin typeface="Arial"/>
            </a:endParaRPr>
          </a:p>
        </p:txBody>
      </p:sp>
      <p:sp>
        <p:nvSpPr>
          <p:cNvPr id="273" name="CustomShape 8"/>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Picture 2"/>
          <p:cNvPicPr/>
          <p:nvPr/>
        </p:nvPicPr>
        <p:blipFill>
          <a:blip r:embed="rId3"/>
          <a:stretch/>
        </p:blipFill>
        <p:spPr>
          <a:xfrm>
            <a:off x="7740360" y="-5400"/>
            <a:ext cx="1300680" cy="696960"/>
          </a:xfrm>
          <a:prstGeom prst="rect">
            <a:avLst/>
          </a:prstGeom>
          <a:ln>
            <a:noFill/>
          </a:ln>
        </p:spPr>
      </p:pic>
      <p:pic>
        <p:nvPicPr>
          <p:cNvPr id="275" name="Image 7"/>
          <p:cNvPicPr/>
          <p:nvPr/>
        </p:nvPicPr>
        <p:blipFill>
          <a:blip r:embed="rId4"/>
          <a:stretch/>
        </p:blipFill>
        <p:spPr>
          <a:xfrm>
            <a:off x="8296200" y="6137280"/>
            <a:ext cx="744840" cy="697320"/>
          </a:xfrm>
          <a:prstGeom prst="rect">
            <a:avLst/>
          </a:prstGeom>
          <a:ln>
            <a:noFill/>
          </a:ln>
        </p:spPr>
      </p:pic>
      <p:sp>
        <p:nvSpPr>
          <p:cNvPr id="276"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277"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278"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279"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280"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281"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82"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283" name="CustomShape 8"/>
          <p:cNvSpPr/>
          <p:nvPr/>
        </p:nvSpPr>
        <p:spPr>
          <a:xfrm rot="1800">
            <a:off x="538200" y="953399"/>
            <a:ext cx="9174240" cy="6910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300" b="1" u="sng" strike="noStrike" spc="-1" dirty="0">
                <a:solidFill>
                  <a:srgbClr val="000000"/>
                </a:solidFill>
                <a:uFillTx/>
                <a:latin typeface="Arial"/>
                <a:ea typeface="DejaVu Sans"/>
              </a:rPr>
              <a:t>Document 3</a:t>
            </a:r>
            <a:r>
              <a:rPr lang="fr-FR" sz="1300" b="1" strike="noStrike" spc="-1" dirty="0">
                <a:solidFill>
                  <a:srgbClr val="000000"/>
                </a:solidFill>
                <a:latin typeface="Arial"/>
                <a:ea typeface="DejaVu Sans"/>
              </a:rPr>
              <a:t> :  Jean HUBAC, « La ratification du traité de Münster de 1648 », Histoire par l'image [en ligne], consulté le 17 juillet 2020. URL : </a:t>
            </a:r>
            <a:r>
              <a:rPr lang="fr-FR" sz="1300" b="1" strike="noStrike" spc="-1" dirty="0">
                <a:solidFill>
                  <a:srgbClr val="000000"/>
                </a:solidFill>
                <a:latin typeface="Arial"/>
                <a:ea typeface="DejaVu Sans"/>
                <a:hlinkClick r:id="rId5"/>
              </a:rPr>
              <a:t>http://histoire-image.org/fr/etudes/ratification-traite-munster-1648</a:t>
            </a:r>
            <a:endParaRPr lang="fr-FR" sz="1300" b="1" strike="noStrike" spc="-1" dirty="0">
              <a:solidFill>
                <a:srgbClr val="000000"/>
              </a:solidFill>
              <a:latin typeface="Arial"/>
              <a:ea typeface="DejaVu Sans"/>
            </a:endParaRPr>
          </a:p>
          <a:p>
            <a:pPr>
              <a:lnSpc>
                <a:spcPct val="100000"/>
              </a:lnSpc>
            </a:pPr>
            <a:endParaRPr lang="fr-FR" sz="1300" b="0" strike="noStrike" spc="-1" dirty="0">
              <a:latin typeface="Arial"/>
            </a:endParaRPr>
          </a:p>
        </p:txBody>
      </p:sp>
      <p:sp>
        <p:nvSpPr>
          <p:cNvPr id="284" name="CustomShape 9"/>
          <p:cNvSpPr/>
          <p:nvPr/>
        </p:nvSpPr>
        <p:spPr>
          <a:xfrm rot="13200">
            <a:off x="376560" y="152892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pic>
        <p:nvPicPr>
          <p:cNvPr id="285" name="Image 198"/>
          <p:cNvPicPr/>
          <p:nvPr/>
        </p:nvPicPr>
        <p:blipFill>
          <a:blip r:embed="rId6"/>
          <a:stretch/>
        </p:blipFill>
        <p:spPr>
          <a:xfrm>
            <a:off x="741960" y="1526400"/>
            <a:ext cx="7491240" cy="4728600"/>
          </a:xfrm>
          <a:prstGeom prst="rect">
            <a:avLst/>
          </a:prstGeom>
          <a:ln>
            <a:noFill/>
          </a:ln>
        </p:spPr>
      </p:pic>
      <p:sp>
        <p:nvSpPr>
          <p:cNvPr id="286" name="CustomShape 10"/>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Picture 2"/>
          <p:cNvPicPr/>
          <p:nvPr/>
        </p:nvPicPr>
        <p:blipFill>
          <a:blip r:embed="rId2"/>
          <a:stretch/>
        </p:blipFill>
        <p:spPr>
          <a:xfrm>
            <a:off x="7740360" y="-5400"/>
            <a:ext cx="1300680" cy="696960"/>
          </a:xfrm>
          <a:prstGeom prst="rect">
            <a:avLst/>
          </a:prstGeom>
          <a:ln>
            <a:noFill/>
          </a:ln>
        </p:spPr>
      </p:pic>
      <p:pic>
        <p:nvPicPr>
          <p:cNvPr id="288" name="Image 7"/>
          <p:cNvPicPr/>
          <p:nvPr/>
        </p:nvPicPr>
        <p:blipFill>
          <a:blip r:embed="rId3"/>
          <a:stretch/>
        </p:blipFill>
        <p:spPr>
          <a:xfrm>
            <a:off x="8296200" y="6137280"/>
            <a:ext cx="744840" cy="697320"/>
          </a:xfrm>
          <a:prstGeom prst="rect">
            <a:avLst/>
          </a:prstGeom>
          <a:ln>
            <a:noFill/>
          </a:ln>
        </p:spPr>
      </p:pic>
      <p:sp>
        <p:nvSpPr>
          <p:cNvPr id="289"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290"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291"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292"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293"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294"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95"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296" name="CustomShape 8"/>
          <p:cNvSpPr/>
          <p:nvPr/>
        </p:nvSpPr>
        <p:spPr>
          <a:xfrm rot="13200">
            <a:off x="376560" y="152892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297" name="CustomShape 9"/>
          <p:cNvSpPr/>
          <p:nvPr/>
        </p:nvSpPr>
        <p:spPr>
          <a:xfrm>
            <a:off x="539280" y="1482480"/>
            <a:ext cx="8602200" cy="44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0" strike="noStrike" spc="-1">
                <a:solidFill>
                  <a:srgbClr val="000000"/>
                </a:solidFill>
                <a:latin typeface="Arial"/>
                <a:ea typeface="DejaVu Sans"/>
              </a:rPr>
              <a:t>Cette toile est la réplique peinte en 1837 par </a:t>
            </a:r>
            <a:r>
              <a:rPr lang="fr-FR" sz="1800" b="0" strike="noStrike" spc="-1">
                <a:solidFill>
                  <a:srgbClr val="0000FF"/>
                </a:solidFill>
                <a:latin typeface="Arial"/>
                <a:ea typeface="DejaVu Sans"/>
              </a:rPr>
              <a:t>Claude Jacquand</a:t>
            </a:r>
            <a:r>
              <a:rPr lang="fr-FR" sz="1800" b="0" strike="noStrike" spc="-1">
                <a:solidFill>
                  <a:srgbClr val="000000"/>
                </a:solidFill>
                <a:latin typeface="Arial"/>
                <a:ea typeface="DejaVu Sans"/>
              </a:rPr>
              <a:t> d’une œuvre réalisée par le peintre flamand </a:t>
            </a:r>
            <a:r>
              <a:rPr lang="fr-FR" sz="1800" b="0" strike="noStrike" spc="-1">
                <a:solidFill>
                  <a:srgbClr val="0000FF"/>
                </a:solidFill>
                <a:latin typeface="Arial"/>
                <a:ea typeface="DejaVu Sans"/>
              </a:rPr>
              <a:t>Gerard Ter Borch</a:t>
            </a:r>
            <a:r>
              <a:rPr lang="fr-FR" sz="1800" b="0" strike="noStrike" spc="-1">
                <a:solidFill>
                  <a:srgbClr val="000000"/>
                </a:solidFill>
                <a:latin typeface="Arial"/>
                <a:ea typeface="DejaVu Sans"/>
              </a:rPr>
              <a:t> en 1648.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Il reproduit fidèlement la prestation de serment après la ratification de la paix entre les Espagnols et les Flamands, à l'hôtel de ville de Münster le 15 mai 1648. </a:t>
            </a:r>
            <a:r>
              <a:rPr lang="fr-FR" sz="1800" b="0" strike="noStrike" spc="-1">
                <a:solidFill>
                  <a:srgbClr val="0000FF"/>
                </a:solidFill>
                <a:latin typeface="Arial"/>
                <a:ea typeface="DejaVu Sans"/>
              </a:rPr>
              <a:t>Gerard Ter Borch</a:t>
            </a:r>
            <a:r>
              <a:rPr lang="fr-FR" sz="1800" b="0" strike="noStrike" spc="-1">
                <a:solidFill>
                  <a:srgbClr val="000000"/>
                </a:solidFill>
                <a:latin typeface="Arial"/>
                <a:ea typeface="DejaVu Sans"/>
              </a:rPr>
              <a:t> (1617-1681) avait lui-même assisté à l’événement que constitua la signature de la paix de 1648 entre l’Espagne et les Provinces-Unies à l’issue de la guerre de Trente Ans. Dans une vaste salle éclairée par de hautes fenêtres, les représentants de la très catholique Espagne et des très protestantes Provinces-Unies sont réunis à l’hôtel de ville de Münster pour prêter serment le 15 mai 1648. Une foule de soixante-dix-sept personnes assiste à la cérémonie, toutes concentrées sur l’acte solennel en cours. Certaines d’entre elles invitent par le regard le spectateur à participer à l’événement, à témoigner de son importance. Ils entourent une table recouverte d’un tapis de velours bleu et sur laquelle reposent des documents officiels et des sceaux, probablement les actes authentiques de la paix signée le 30 janvier précédent, ratifiée par Philippe IV d’Espagne le 1er mars, puis par les Provinces-Unies le 18 avril.</a:t>
            </a:r>
            <a:endParaRPr lang="fr-FR" sz="1800" b="0" strike="noStrike" spc="-1">
              <a:latin typeface="Arial"/>
            </a:endParaRPr>
          </a:p>
        </p:txBody>
      </p:sp>
      <p:sp>
        <p:nvSpPr>
          <p:cNvPr id="298" name="CustomShape 10"/>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2"/>
          <p:cNvPicPr/>
          <p:nvPr/>
        </p:nvPicPr>
        <p:blipFill>
          <a:blip r:embed="rId2"/>
          <a:stretch/>
        </p:blipFill>
        <p:spPr>
          <a:xfrm>
            <a:off x="7740360" y="-5400"/>
            <a:ext cx="1300680" cy="696960"/>
          </a:xfrm>
          <a:prstGeom prst="rect">
            <a:avLst/>
          </a:prstGeom>
          <a:ln>
            <a:noFill/>
          </a:ln>
        </p:spPr>
      </p:pic>
      <p:pic>
        <p:nvPicPr>
          <p:cNvPr id="128" name="Image 7"/>
          <p:cNvPicPr/>
          <p:nvPr/>
        </p:nvPicPr>
        <p:blipFill>
          <a:blip r:embed="rId3"/>
          <a:stretch/>
        </p:blipFill>
        <p:spPr>
          <a:xfrm>
            <a:off x="8296200" y="6137280"/>
            <a:ext cx="744840" cy="697320"/>
          </a:xfrm>
          <a:prstGeom prst="rect">
            <a:avLst/>
          </a:prstGeom>
          <a:ln>
            <a:noFill/>
          </a:ln>
        </p:spPr>
      </p:pic>
      <p:sp>
        <p:nvSpPr>
          <p:cNvPr id="129"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130"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131"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132"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133"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134" name="CustomShape 6"/>
          <p:cNvSpPr/>
          <p:nvPr/>
        </p:nvSpPr>
        <p:spPr>
          <a:xfrm>
            <a:off x="852480" y="91440"/>
            <a:ext cx="177372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Introduction</a:t>
            </a:r>
            <a:endParaRPr lang="fr-FR" sz="2400" b="0" strike="noStrike" spc="-1">
              <a:latin typeface="Arial"/>
            </a:endParaRPr>
          </a:p>
        </p:txBody>
      </p:sp>
      <p:sp>
        <p:nvSpPr>
          <p:cNvPr id="135" name="CustomShape 7"/>
          <p:cNvSpPr/>
          <p:nvPr/>
        </p:nvSpPr>
        <p:spPr>
          <a:xfrm>
            <a:off x="893880" y="966600"/>
            <a:ext cx="7631280" cy="507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600" b="1" strike="noStrike" spc="-1">
                <a:solidFill>
                  <a:srgbClr val="000000"/>
                </a:solidFill>
                <a:latin typeface="Arial"/>
                <a:ea typeface="DejaVu Sans"/>
              </a:rPr>
              <a:t>Situation d’apprentissage</a:t>
            </a:r>
            <a:r>
              <a:rPr lang="fr-FR" sz="1600" b="0" strike="noStrike" spc="-1">
                <a:solidFill>
                  <a:srgbClr val="000000"/>
                </a:solidFill>
                <a:latin typeface="Arial"/>
                <a:ea typeface="DejaVu Sans"/>
              </a:rPr>
              <a:t> : </a:t>
            </a:r>
            <a:endParaRPr lang="fr-FR" sz="1600" b="0" strike="noStrike" spc="-1">
              <a:latin typeface="Arial"/>
            </a:endParaRPr>
          </a:p>
          <a:p>
            <a:pPr>
              <a:lnSpc>
                <a:spcPct val="100000"/>
              </a:lnSpc>
            </a:pPr>
            <a:r>
              <a:rPr lang="fr-FR" sz="1600" b="0" strike="noStrike" spc="-1">
                <a:solidFill>
                  <a:srgbClr val="000000"/>
                </a:solidFill>
                <a:latin typeface="Arial"/>
                <a:ea typeface="Microsoft YaHei"/>
              </a:rPr>
              <a:t>- travail en groupe, </a:t>
            </a:r>
            <a:endParaRPr lang="fr-FR" sz="1600" b="0" strike="noStrike" spc="-1">
              <a:latin typeface="Arial"/>
            </a:endParaRPr>
          </a:p>
          <a:p>
            <a:pPr marL="285840" indent="-285480">
              <a:lnSpc>
                <a:spcPct val="100000"/>
              </a:lnSpc>
              <a:buClr>
                <a:srgbClr val="000000"/>
              </a:buClr>
              <a:buFont typeface="StarSymbol"/>
              <a:buChar char="-"/>
            </a:pPr>
            <a:r>
              <a:rPr lang="fr-FR" sz="1600" b="0" strike="noStrike" spc="-1">
                <a:solidFill>
                  <a:srgbClr val="000000"/>
                </a:solidFill>
                <a:latin typeface="Arial"/>
                <a:ea typeface="Microsoft YaHei"/>
              </a:rPr>
              <a:t>écoute active, </a:t>
            </a:r>
            <a:endParaRPr lang="fr-FR" sz="1600" b="0" strike="noStrike" spc="-1">
              <a:latin typeface="Arial"/>
            </a:endParaRPr>
          </a:p>
          <a:p>
            <a:pPr marL="285840" indent="-285480">
              <a:lnSpc>
                <a:spcPct val="100000"/>
              </a:lnSpc>
              <a:buClr>
                <a:srgbClr val="000000"/>
              </a:buClr>
              <a:buFont typeface="StarSymbol"/>
              <a:buChar char="-"/>
            </a:pPr>
            <a:r>
              <a:rPr lang="fr-FR" sz="1600" b="0" strike="noStrike" spc="-1">
                <a:solidFill>
                  <a:srgbClr val="000000"/>
                </a:solidFill>
                <a:latin typeface="Arial"/>
                <a:ea typeface="Microsoft YaHei"/>
              </a:rPr>
              <a:t>autonomie.</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1" strike="noStrike" spc="-1">
                <a:solidFill>
                  <a:srgbClr val="000000"/>
                </a:solidFill>
                <a:latin typeface="Arial"/>
                <a:ea typeface="DejaVu Sans"/>
              </a:rPr>
              <a:t>Utilisation d’un outil numérique</a:t>
            </a:r>
            <a:r>
              <a:rPr lang="fr-FR" sz="1600" b="0" strike="noStrike" spc="-1">
                <a:solidFill>
                  <a:srgbClr val="000000"/>
                </a:solidFill>
                <a:latin typeface="Arial"/>
                <a:ea typeface="DejaVu Sans"/>
              </a:rPr>
              <a:t> : </a:t>
            </a:r>
            <a:endParaRPr lang="fr-FR" sz="1600" b="0" strike="noStrike" spc="-1">
              <a:latin typeface="Arial"/>
            </a:endParaRPr>
          </a:p>
          <a:p>
            <a:pPr>
              <a:lnSpc>
                <a:spcPct val="100000"/>
              </a:lnSpc>
            </a:pPr>
            <a:r>
              <a:rPr lang="fr-FR" sz="1600" b="0" strike="noStrike" spc="-1">
                <a:solidFill>
                  <a:srgbClr val="000000"/>
                </a:solidFill>
                <a:latin typeface="Arial"/>
                <a:ea typeface="DejaVu Sans"/>
              </a:rPr>
              <a:t>possibilité de faire des recherches sur les biographies des personnages.</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1" strike="noStrike" spc="-1">
                <a:solidFill>
                  <a:srgbClr val="000000"/>
                </a:solidFill>
                <a:latin typeface="Arial"/>
                <a:ea typeface="DejaVu Sans"/>
              </a:rPr>
              <a:t>Situations d’évaluation</a:t>
            </a:r>
            <a:r>
              <a:rPr lang="fr-FR" sz="1600" b="0" strike="noStrike" spc="-1">
                <a:solidFill>
                  <a:srgbClr val="000000"/>
                </a:solidFill>
                <a:latin typeface="Arial"/>
                <a:ea typeface="DejaVu Sans"/>
              </a:rPr>
              <a:t> : </a:t>
            </a:r>
            <a:r>
              <a:rPr lang="fr-FR" sz="1600" b="0" strike="noStrike" spc="-1">
                <a:solidFill>
                  <a:srgbClr val="000000"/>
                </a:solidFill>
                <a:latin typeface="Arial"/>
                <a:ea typeface="Microsoft YaHei"/>
              </a:rPr>
              <a:t>oral (entre pairs).</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1" strike="noStrike" spc="-1">
                <a:solidFill>
                  <a:srgbClr val="000000"/>
                </a:solidFill>
                <a:latin typeface="Arial"/>
                <a:ea typeface="DejaVu Sans"/>
              </a:rPr>
              <a:t>Mots clefs</a:t>
            </a:r>
            <a:r>
              <a:rPr lang="fr-FR" sz="1600" b="0" strike="noStrike" spc="-1">
                <a:solidFill>
                  <a:srgbClr val="000000"/>
                </a:solidFill>
                <a:latin typeface="Arial"/>
                <a:ea typeface="DejaVu Sans"/>
              </a:rPr>
              <a:t> : guerre « légale », « illégale », paix, diplomatie.</a:t>
            </a:r>
            <a:endParaRPr lang="fr-FR" sz="1600" b="0" strike="noStrike" spc="-1">
              <a:latin typeface="Arial"/>
            </a:endParaRPr>
          </a:p>
          <a:p>
            <a:pPr>
              <a:lnSpc>
                <a:spcPct val="100000"/>
              </a:lnSpc>
            </a:pPr>
            <a:endParaRPr lang="fr-FR" sz="1600" b="0" strike="noStrike" spc="-1">
              <a:latin typeface="Arial"/>
            </a:endParaRPr>
          </a:p>
          <a:p>
            <a:pPr>
              <a:lnSpc>
                <a:spcPct val="100000"/>
              </a:lnSpc>
            </a:pPr>
            <a:endParaRPr lang="fr-FR" sz="1600" b="0" strike="noStrike" spc="-1">
              <a:latin typeface="Arial"/>
            </a:endParaRPr>
          </a:p>
          <a:p>
            <a:pPr algn="just">
              <a:lnSpc>
                <a:spcPct val="100000"/>
              </a:lnSpc>
            </a:pPr>
            <a:r>
              <a:rPr lang="fr-FR" sz="1600" b="1" strike="noStrike" spc="-1">
                <a:solidFill>
                  <a:srgbClr val="000000"/>
                </a:solidFill>
                <a:latin typeface="Arial"/>
                <a:ea typeface="DejaVu Sans"/>
              </a:rPr>
              <a:t>Présentation de la ressource</a:t>
            </a:r>
            <a:r>
              <a:rPr lang="fr-FR" sz="1600" b="0" strike="noStrike" spc="-1">
                <a:solidFill>
                  <a:srgbClr val="000000"/>
                </a:solidFill>
                <a:latin typeface="Arial"/>
                <a:ea typeface="DejaVu Sans"/>
              </a:rPr>
              <a:t> : </a:t>
            </a:r>
            <a:endParaRPr lang="fr-FR" sz="1600" b="0" strike="noStrike" spc="-1">
              <a:latin typeface="Arial"/>
            </a:endParaRPr>
          </a:p>
          <a:p>
            <a:pPr algn="just">
              <a:lnSpc>
                <a:spcPct val="100000"/>
              </a:lnSpc>
            </a:pPr>
            <a:r>
              <a:rPr lang="fr-FR" sz="1600" b="0" strike="noStrike" spc="-1">
                <a:solidFill>
                  <a:srgbClr val="000000"/>
                </a:solidFill>
                <a:latin typeface="Arial"/>
                <a:ea typeface="Microsoft YaHei"/>
              </a:rPr>
              <a:t>cette ressource propose une suite logique à l’axe n°1 sur la définition de la guerre puisque l’axe 2 permet de comprendre à travers les exemples des traités de Westphalie et des actions de l’ONU, la complexité de la construction de la paix et ses enjeux diplomatiques.</a:t>
            </a:r>
            <a:endParaRPr lang="fr-FR" sz="16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Picture 2"/>
          <p:cNvPicPr/>
          <p:nvPr/>
        </p:nvPicPr>
        <p:blipFill>
          <a:blip r:embed="rId2"/>
          <a:stretch/>
        </p:blipFill>
        <p:spPr>
          <a:xfrm>
            <a:off x="7740360" y="-5400"/>
            <a:ext cx="1300680" cy="696960"/>
          </a:xfrm>
          <a:prstGeom prst="rect">
            <a:avLst/>
          </a:prstGeom>
          <a:ln>
            <a:noFill/>
          </a:ln>
        </p:spPr>
      </p:pic>
      <p:pic>
        <p:nvPicPr>
          <p:cNvPr id="300" name="Image 7"/>
          <p:cNvPicPr/>
          <p:nvPr/>
        </p:nvPicPr>
        <p:blipFill>
          <a:blip r:embed="rId3"/>
          <a:stretch/>
        </p:blipFill>
        <p:spPr>
          <a:xfrm>
            <a:off x="8296200" y="6137280"/>
            <a:ext cx="744840" cy="697320"/>
          </a:xfrm>
          <a:prstGeom prst="rect">
            <a:avLst/>
          </a:prstGeom>
          <a:ln>
            <a:noFill/>
          </a:ln>
        </p:spPr>
      </p:pic>
      <p:sp>
        <p:nvSpPr>
          <p:cNvPr id="301"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302"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303"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304"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305"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306"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07"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08" name="CustomShape 8"/>
          <p:cNvSpPr/>
          <p:nvPr/>
        </p:nvSpPr>
        <p:spPr>
          <a:xfrm rot="13200">
            <a:off x="376560" y="152892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09" name="CustomShape 9"/>
          <p:cNvSpPr/>
          <p:nvPr/>
        </p:nvSpPr>
        <p:spPr>
          <a:xfrm>
            <a:off x="685440" y="1080000"/>
            <a:ext cx="8355600"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000000"/>
                </a:solidFill>
                <a:latin typeface="Arial"/>
                <a:ea typeface="DejaVu Sans"/>
              </a:rPr>
              <a:t>Document 4 : Extraits de l’article de l’historien BELY Lucien, Le « paradigme westphalien » au miroir de </a:t>
            </a:r>
            <a:endParaRPr lang="fr-FR" sz="1400" b="0" strike="noStrike" spc="-1" dirty="0">
              <a:latin typeface="Arial"/>
            </a:endParaRPr>
          </a:p>
          <a:p>
            <a:pPr>
              <a:lnSpc>
                <a:spcPct val="100000"/>
              </a:lnSpc>
            </a:pPr>
            <a:r>
              <a:rPr lang="fr-FR" sz="1400" b="1" strike="noStrike" spc="-1" dirty="0">
                <a:solidFill>
                  <a:srgbClr val="000000"/>
                </a:solidFill>
                <a:latin typeface="Arial"/>
                <a:ea typeface="DejaVu Sans"/>
              </a:rPr>
              <a:t>l’histoire, l’Europe des traités de Westphalie, in </a:t>
            </a:r>
            <a:r>
              <a:rPr lang="fr-FR" sz="1400" b="1" i="1" strike="noStrike" spc="-1" dirty="0">
                <a:solidFill>
                  <a:srgbClr val="000000"/>
                </a:solidFill>
                <a:latin typeface="Arial"/>
                <a:ea typeface="DejaVu Sans"/>
              </a:rPr>
              <a:t>Annuaire Français de Relations Internationales</a:t>
            </a:r>
            <a:r>
              <a:rPr lang="fr-FR" sz="1400" b="1" strike="noStrike" spc="-1" dirty="0">
                <a:solidFill>
                  <a:srgbClr val="000000"/>
                </a:solidFill>
                <a:latin typeface="Arial"/>
                <a:ea typeface="DejaVu Sans"/>
              </a:rPr>
              <a:t>, Volume X, </a:t>
            </a:r>
            <a:endParaRPr lang="fr-FR" sz="1400" b="0" strike="noStrike" spc="-1" dirty="0">
              <a:latin typeface="Arial"/>
            </a:endParaRPr>
          </a:p>
          <a:p>
            <a:pPr>
              <a:lnSpc>
                <a:spcPct val="100000"/>
              </a:lnSpc>
            </a:pPr>
            <a:r>
              <a:rPr lang="fr-FR" sz="1400" b="1" strike="noStrike" spc="-1" dirty="0">
                <a:solidFill>
                  <a:srgbClr val="000000"/>
                </a:solidFill>
                <a:latin typeface="Arial"/>
                <a:ea typeface="DejaVu Sans"/>
              </a:rPr>
              <a:t>2009.</a:t>
            </a:r>
            <a:endParaRPr lang="fr-FR" sz="1400" b="0" strike="noStrike" spc="-1" dirty="0">
              <a:latin typeface="Arial"/>
            </a:endParaRPr>
          </a:p>
          <a:p>
            <a:pPr>
              <a:lnSpc>
                <a:spcPct val="100000"/>
              </a:lnSpc>
            </a:pPr>
            <a:endParaRPr lang="fr-FR" sz="1400" b="0" strike="noStrike" spc="-1" dirty="0">
              <a:latin typeface="Arial"/>
            </a:endParaRPr>
          </a:p>
          <a:p>
            <a:pPr algn="just">
              <a:lnSpc>
                <a:spcPct val="100000"/>
              </a:lnSpc>
            </a:pPr>
            <a:r>
              <a:rPr lang="fr-FR" sz="1400" b="1" u="sng" strike="noStrike" spc="-1" dirty="0">
                <a:solidFill>
                  <a:srgbClr val="000000"/>
                </a:solidFill>
                <a:uFillTx/>
                <a:latin typeface="Arial"/>
                <a:ea typeface="DejaVu Sans"/>
              </a:rPr>
              <a:t>A/ Les Traités de Westphalie mettent fin aux guerres de religions.</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 Le traité de Münster est divisé en 128 articles, celui d'Osnabrück n’en continent que 17, et pourtant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dès les premiers alinéas, l’intention de leurs rédacteurs apparaît clairement et de manière commune.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Il s’agit d’instaurer une « paix Chrétienne, universelle et perpétuelle, et une amitié vraie et sincère » entre</a:t>
            </a:r>
            <a:r>
              <a:rPr lang="fr-FR" sz="1400" spc="-1" dirty="0">
                <a:latin typeface="Arial"/>
              </a:rPr>
              <a:t> </a:t>
            </a:r>
            <a:r>
              <a:rPr lang="fr-FR" sz="1400" b="0" strike="noStrike" spc="-1" dirty="0">
                <a:solidFill>
                  <a:srgbClr val="000000"/>
                </a:solidFill>
                <a:latin typeface="Arial"/>
                <a:ea typeface="DejaVu Sans"/>
              </a:rPr>
              <a:t>les puissances européennes.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Par cette affirmation, le traité de Westphalie entend premièrement rompre avec ce qui fut en partie à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l’origine de la guerre, à savoir l’échec de la paix d’Augsbourg de 1555.</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L’article 18 du Traité de Münster conclu entre l’Empereur et le Roi de France stipule qu’on «laissera à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tous ceux de la Confession d’Augsbourg leurs temples et l’exercice de leur religion au même état qu’en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l’année 1624 ».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L’article 5 du Traité d'Osnabrück entre l’Empereur et la Reine de Suède précise : «le terme duquel se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commencera à supputer la restitution des choses ecclésiastiques et qui ont été changées à leur égard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dans les politiques sera le premier jour de janvier de l’an 1624 ».</a:t>
            </a:r>
            <a:endParaRPr lang="fr-FR" sz="1400" b="0" strike="noStrike" spc="-1" dirty="0">
              <a:latin typeface="Arial"/>
            </a:endParaRPr>
          </a:p>
          <a:p>
            <a:pPr algn="just">
              <a:lnSpc>
                <a:spcPct val="100000"/>
              </a:lnSpc>
            </a:pPr>
            <a:r>
              <a:rPr lang="fr-FR" sz="1400" b="0" strike="noStrike" spc="-1" dirty="0">
                <a:solidFill>
                  <a:srgbClr val="000000"/>
                </a:solidFill>
                <a:latin typeface="Arial"/>
                <a:ea typeface="DejaVu Sans"/>
              </a:rPr>
              <a:t>Un prince peut changer de religion sans que ses sujets soient tenus d’en faire autant, puisqu’il faut respecter</a:t>
            </a:r>
            <a:r>
              <a:rPr lang="fr-FR" sz="1400" spc="-1" dirty="0">
                <a:latin typeface="Arial"/>
              </a:rPr>
              <a:t> </a:t>
            </a:r>
            <a:r>
              <a:rPr lang="fr-FR" sz="1400" b="0" strike="noStrike" spc="-1" dirty="0">
                <a:solidFill>
                  <a:srgbClr val="000000"/>
                </a:solidFill>
                <a:latin typeface="Arial"/>
                <a:ea typeface="DejaVu Sans"/>
              </a:rPr>
              <a:t>la situation de 1624. En revanche, l’Empereur a les coudées franches pour favoriser le Catholicisme dans ses propres domaines et y lancer une grande reconquête catholique. </a:t>
            </a:r>
            <a:endParaRPr lang="fr-FR" sz="1400" b="0" strike="noStrike" spc="-1" dirty="0">
              <a:latin typeface="Arial"/>
            </a:endParaRPr>
          </a:p>
          <a:p>
            <a:pPr>
              <a:lnSpc>
                <a:spcPct val="100000"/>
              </a:lnSpc>
            </a:pPr>
            <a:endParaRPr lang="fr-FR" sz="1400" b="0" strike="noStrike" spc="-1" dirty="0">
              <a:latin typeface="Arial"/>
            </a:endParaRPr>
          </a:p>
        </p:txBody>
      </p:sp>
      <p:sp>
        <p:nvSpPr>
          <p:cNvPr id="310" name="CustomShape 10"/>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Picture 2"/>
          <p:cNvPicPr/>
          <p:nvPr/>
        </p:nvPicPr>
        <p:blipFill>
          <a:blip r:embed="rId2"/>
          <a:stretch/>
        </p:blipFill>
        <p:spPr>
          <a:xfrm>
            <a:off x="7740360" y="-5400"/>
            <a:ext cx="1300680" cy="696960"/>
          </a:xfrm>
          <a:prstGeom prst="rect">
            <a:avLst/>
          </a:prstGeom>
          <a:ln>
            <a:noFill/>
          </a:ln>
        </p:spPr>
      </p:pic>
      <p:pic>
        <p:nvPicPr>
          <p:cNvPr id="312" name="Image 7"/>
          <p:cNvPicPr/>
          <p:nvPr/>
        </p:nvPicPr>
        <p:blipFill>
          <a:blip r:embed="rId3"/>
          <a:stretch/>
        </p:blipFill>
        <p:spPr>
          <a:xfrm>
            <a:off x="8296200" y="6137280"/>
            <a:ext cx="744840" cy="697320"/>
          </a:xfrm>
          <a:prstGeom prst="rect">
            <a:avLst/>
          </a:prstGeom>
          <a:ln>
            <a:noFill/>
          </a:ln>
        </p:spPr>
      </p:pic>
      <p:sp>
        <p:nvSpPr>
          <p:cNvPr id="313"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314"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315"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316"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317"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318"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19"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20" name="CustomShape 8"/>
          <p:cNvSpPr/>
          <p:nvPr/>
        </p:nvSpPr>
        <p:spPr>
          <a:xfrm rot="13200">
            <a:off x="376560" y="152892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21" name="CustomShape 9"/>
          <p:cNvSpPr/>
          <p:nvPr/>
        </p:nvSpPr>
        <p:spPr>
          <a:xfrm>
            <a:off x="685440" y="1080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22" name="CustomShape 10"/>
          <p:cNvSpPr/>
          <p:nvPr/>
        </p:nvSpPr>
        <p:spPr>
          <a:xfrm>
            <a:off x="685440" y="924840"/>
            <a:ext cx="8385480" cy="541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400" b="1" u="sng" strike="noStrike" spc="-1">
                <a:solidFill>
                  <a:srgbClr val="000000"/>
                </a:solidFill>
                <a:uFillTx/>
                <a:latin typeface="Arial"/>
                <a:ea typeface="DejaVu Sans"/>
              </a:rPr>
              <a:t>B/ les traités de Westphalie et l’État-nation.</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Si les traités ne dessinent pas de système de sécurité collective, ils prévoient la garantie de tous les contractants qui s’engagent à défendre les conditions de la paix contre qui que ce soit «sans distinction de religion» (chapitre 5 de l’article  17 du Traité d'Osnabrück). La France et la Suède sont garantes des accords de Westphalie, «y compris de ses dispositions internes à l’Empire, dans les affaires duquel ces deux puissances acquièrent ainsi un titre permanent d’ingérence» selon la formule de l’historien Jean-François Noël. L’Empereur et les États de l’Empire forment en commun «une seule partie contractante», qui apporte aussi sa garantie.</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1" u="sng" strike="noStrike" spc="-1">
                <a:solidFill>
                  <a:srgbClr val="000000"/>
                </a:solidFill>
                <a:uFillTx/>
                <a:latin typeface="Arial"/>
                <a:ea typeface="DejaVu Sans"/>
              </a:rPr>
              <a:t>C/ La paix, dynamique de l’Europe moderne : l’exemple de Westphalie (le « paradigme westphalien » au miroir de l’histoire). </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Les Traités de Westphalie marquent pourtant une étape de l’histoire européenne et sont une pierre essentielle, sinon dans l’édification de l’Europe, en tout cas dans la construction de l’idée d’Europe. On évoque volontiers «la» Paix de Westphalie, même s’il y eut plusieurs traités, avec leurs clauses additionnelles, car ils ont fixé une date, une rupture, une solution de continuité. L’étude de 1648 a pris une signification toute particulière dans le contexte de l’Europe qui s’est construite dans la seconde moitié du XXe siècle. Souvent, lorsqu’on s’interroge sur des dates qui ont marqué sa genèse, il s’agit de batailles, en particulier face à ce qui semblait le plus grand danger pour les Européens : les Turcs, l’Empire ottoman. C’est Lépante ou la délivrance de Vienne en 1683. Indéniablement, 1648 est une date européenne qui compte et une date qui ne dérange pas trop, car elle permet de reconstruire sans humilier. Les États et les princes protestants sortent plutôt renforcés, après la forte menace que la reconquête catholique a fait peser sur eux. L’Empereur ne tire pas trop mal son épingle du jeu et a les mains libres pour affirmer son autorité, en particulier en matière religieuse, dans ses domaines héréditaires, ainsi qu’en Bohême et en Hongrie. Les «Couronnes», c’est-à-dire la France et la Suède, obtiennent de grandes «satisfactions» et deviennent garantes du respect des traités. </a:t>
            </a:r>
            <a:endParaRPr lang="fr-FR" sz="1400" b="0" strike="noStrike" spc="-1">
              <a:latin typeface="Arial"/>
            </a:endParaRPr>
          </a:p>
        </p:txBody>
      </p:sp>
      <p:sp>
        <p:nvSpPr>
          <p:cNvPr id="323" name="CustomShape 11"/>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Picture 2"/>
          <p:cNvPicPr/>
          <p:nvPr/>
        </p:nvPicPr>
        <p:blipFill>
          <a:blip r:embed="rId3"/>
          <a:stretch/>
        </p:blipFill>
        <p:spPr>
          <a:xfrm>
            <a:off x="7740360" y="-5400"/>
            <a:ext cx="1300680" cy="696960"/>
          </a:xfrm>
          <a:prstGeom prst="rect">
            <a:avLst/>
          </a:prstGeom>
          <a:ln>
            <a:noFill/>
          </a:ln>
        </p:spPr>
      </p:pic>
      <p:pic>
        <p:nvPicPr>
          <p:cNvPr id="325" name="Image 7"/>
          <p:cNvPicPr/>
          <p:nvPr/>
        </p:nvPicPr>
        <p:blipFill>
          <a:blip r:embed="rId4"/>
          <a:stretch/>
        </p:blipFill>
        <p:spPr>
          <a:xfrm>
            <a:off x="8296200" y="6137280"/>
            <a:ext cx="744840" cy="697320"/>
          </a:xfrm>
          <a:prstGeom prst="rect">
            <a:avLst/>
          </a:prstGeom>
          <a:ln>
            <a:noFill/>
          </a:ln>
        </p:spPr>
      </p:pic>
      <p:sp>
        <p:nvSpPr>
          <p:cNvPr id="326"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327"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328"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329"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330"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331"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32"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33" name="CustomShape 8"/>
          <p:cNvSpPr/>
          <p:nvPr/>
        </p:nvSpPr>
        <p:spPr>
          <a:xfrm rot="13200">
            <a:off x="376560" y="152892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34" name="CustomShape 9"/>
          <p:cNvSpPr/>
          <p:nvPr/>
        </p:nvSpPr>
        <p:spPr>
          <a:xfrm>
            <a:off x="685440" y="1080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35"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36"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37"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38" name="CustomShape 13"/>
          <p:cNvSpPr/>
          <p:nvPr/>
        </p:nvSpPr>
        <p:spPr>
          <a:xfrm>
            <a:off x="2160000" y="1008000"/>
            <a:ext cx="691092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u="sng" strike="noStrike" spc="-1">
                <a:solidFill>
                  <a:srgbClr val="000000"/>
                </a:solidFill>
                <a:uFillTx/>
                <a:latin typeface="Arial"/>
                <a:ea typeface="DejaVu Sans"/>
              </a:rPr>
              <a:t>*Scénario proposé aux élèves pour un travail de 4 h</a:t>
            </a: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Dans son discours du 27 août 2018 devant les ambassadeurs et les ambassadrices rassemblé(e)s à l'Elysée pour leur conférence annuelle, </a:t>
            </a:r>
            <a:r>
              <a:rPr lang="fr-FR" sz="1800" b="1" strike="noStrike" spc="-1">
                <a:solidFill>
                  <a:srgbClr val="0000FF"/>
                </a:solidFill>
                <a:latin typeface="Arial"/>
                <a:ea typeface="DejaVu Sans"/>
              </a:rPr>
              <a:t>Emmanuel Macron</a:t>
            </a:r>
            <a:r>
              <a:rPr lang="fr-FR" sz="1800" b="0" strike="noStrike" spc="-1">
                <a:solidFill>
                  <a:srgbClr val="0000FF"/>
                </a:solidFill>
                <a:latin typeface="Arial"/>
                <a:ea typeface="DejaVu Sans"/>
              </a:rPr>
              <a:t> </a:t>
            </a:r>
            <a:r>
              <a:rPr lang="fr-FR" sz="1800" b="0" strike="noStrike" spc="-1">
                <a:solidFill>
                  <a:srgbClr val="000000"/>
                </a:solidFill>
                <a:latin typeface="Arial"/>
                <a:ea typeface="DejaVu Sans"/>
              </a:rPr>
              <a:t>a fait référence à « </a:t>
            </a:r>
            <a:r>
              <a:rPr lang="fr-FR" sz="1800" b="0" i="1" strike="noStrike" spc="-1">
                <a:solidFill>
                  <a:srgbClr val="000000"/>
                </a:solidFill>
                <a:latin typeface="Arial"/>
                <a:ea typeface="DejaVu Sans"/>
              </a:rPr>
              <a:t>l'ordre westphalien</a:t>
            </a:r>
            <a:r>
              <a:rPr lang="fr-FR" sz="1800" b="0" strike="noStrike" spc="-1">
                <a:solidFill>
                  <a:srgbClr val="000000"/>
                </a:solidFill>
                <a:latin typeface="Arial"/>
                <a:ea typeface="DejaVu Sans"/>
              </a:rPr>
              <a:t> ». S'exprimant au sujet de</a:t>
            </a:r>
            <a:r>
              <a:rPr lang="fr-FR" sz="1800" b="0" strike="noStrike" spc="-1">
                <a:solidFill>
                  <a:srgbClr val="0000FF"/>
                </a:solidFill>
                <a:latin typeface="Arial"/>
                <a:ea typeface="DejaVu Sans"/>
              </a:rPr>
              <a:t> </a:t>
            </a:r>
            <a:r>
              <a:rPr lang="fr-FR" sz="1800" b="1" strike="noStrike" spc="-1">
                <a:solidFill>
                  <a:srgbClr val="0000FF"/>
                </a:solidFill>
                <a:latin typeface="Arial"/>
                <a:ea typeface="DejaVu Sans"/>
              </a:rPr>
              <a:t>Donald Trump</a:t>
            </a:r>
            <a:r>
              <a:rPr lang="fr-FR" sz="1800" b="0" strike="noStrike" spc="-1">
                <a:solidFill>
                  <a:srgbClr val="0000FF"/>
                </a:solidFill>
                <a:latin typeface="Arial"/>
                <a:ea typeface="DejaVu Sans"/>
              </a:rPr>
              <a:t>, </a:t>
            </a:r>
            <a:r>
              <a:rPr lang="fr-FR" sz="1800" b="0" strike="noStrike" spc="-1">
                <a:solidFill>
                  <a:srgbClr val="000000"/>
                </a:solidFill>
                <a:latin typeface="Arial"/>
                <a:ea typeface="DejaVu Sans"/>
              </a:rPr>
              <a:t>le Président de la République a décelé dans l’évolution de l’Amérique un symptôme de « la crise de la mondialisation capitaliste contemporaine et du modèle libéral westphalien multilatéral qui l’accompagne ».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Mais que recouvre exactement ce fameux modèle ? Quel régime de coexistence a-t-il dessiné pour les Etats-nations européens pour les siècles à venir ?</a:t>
            </a:r>
            <a:endParaRPr lang="fr-FR" sz="1800" b="0" strike="noStrike" spc="-1">
              <a:latin typeface="Arial"/>
            </a:endParaRPr>
          </a:p>
          <a:p>
            <a:pPr algn="just">
              <a:lnSpc>
                <a:spcPct val="100000"/>
              </a:lnSpc>
            </a:pPr>
            <a:r>
              <a:rPr lang="fr-FR" sz="1800" b="1" strike="noStrike" spc="-1">
                <a:solidFill>
                  <a:srgbClr val="FF0000"/>
                </a:solidFill>
                <a:latin typeface="Arial"/>
                <a:ea typeface="DejaVu Sans"/>
              </a:rPr>
              <a:t>Vous êtes chroniqueur pour la chaîne Historia et vous allez tenter d’expliquer au grand public ce que le président a voulu dire. </a:t>
            </a:r>
            <a:r>
              <a:rPr lang="fr-FR" sz="1800" b="0" strike="noStrike" spc="-1">
                <a:solidFill>
                  <a:srgbClr val="000000"/>
                </a:solidFill>
                <a:latin typeface="Arial"/>
                <a:ea typeface="DejaVu Sans"/>
              </a:rPr>
              <a:t>Pour cela, vous pouvez vous appuyer sur le corpus documentaire et vos connaissances personnelles pour réaliser votre chronique.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Pensez à bien vous répartir les rôles et à vous enregistrer en audio.</a:t>
            </a:r>
            <a:endParaRPr lang="fr-FR" sz="1800" b="0" strike="noStrike" spc="-1">
              <a:latin typeface="Arial"/>
            </a:endParaRPr>
          </a:p>
        </p:txBody>
      </p:sp>
      <p:pic>
        <p:nvPicPr>
          <p:cNvPr id="339" name="Image 265"/>
          <p:cNvPicPr/>
          <p:nvPr/>
        </p:nvPicPr>
        <p:blipFill>
          <a:blip r:embed="rId5"/>
          <a:stretch/>
        </p:blipFill>
        <p:spPr>
          <a:xfrm>
            <a:off x="613440" y="1544040"/>
            <a:ext cx="1436760" cy="1465560"/>
          </a:xfrm>
          <a:prstGeom prst="rect">
            <a:avLst/>
          </a:prstGeom>
          <a:ln>
            <a:noFill/>
          </a:ln>
        </p:spPr>
      </p:pic>
      <p:sp>
        <p:nvSpPr>
          <p:cNvPr id="340" name="CustomShape 14"/>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
        <p:nvSpPr>
          <p:cNvPr id="2" name="Bulle ronde 1">
            <a:extLst>
              <a:ext uri="{FF2B5EF4-FFF2-40B4-BE49-F238E27FC236}">
                <a16:creationId xmlns:a16="http://schemas.microsoft.com/office/drawing/2014/main" id="{7C64DEEB-04DC-A340-942A-E592A5A03D1D}"/>
              </a:ext>
            </a:extLst>
          </p:cNvPr>
          <p:cNvSpPr/>
          <p:nvPr/>
        </p:nvSpPr>
        <p:spPr>
          <a:xfrm rot="15909754">
            <a:off x="173404" y="3742633"/>
            <a:ext cx="1817225" cy="1847531"/>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C66A1A4-4FC4-7044-A8C4-A3A6E1EEAEF3}"/>
              </a:ext>
            </a:extLst>
          </p:cNvPr>
          <p:cNvSpPr txBox="1"/>
          <p:nvPr/>
        </p:nvSpPr>
        <p:spPr>
          <a:xfrm>
            <a:off x="351720" y="4204733"/>
            <a:ext cx="1716838" cy="1200329"/>
          </a:xfrm>
          <a:prstGeom prst="rect">
            <a:avLst/>
          </a:prstGeom>
          <a:noFill/>
        </p:spPr>
        <p:txBody>
          <a:bodyPr wrap="square" rtlCol="0">
            <a:spAutoFit/>
          </a:bodyPr>
          <a:lstStyle/>
          <a:p>
            <a:r>
              <a:rPr lang="fr-FR" dirty="0"/>
              <a:t>Un des intérêts de cet enseignement</a:t>
            </a:r>
          </a:p>
          <a:p>
            <a:r>
              <a:rPr lang="fr-FR" dirty="0"/>
              <a:t>de spécialité</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icture 2"/>
          <p:cNvPicPr/>
          <p:nvPr/>
        </p:nvPicPr>
        <p:blipFill>
          <a:blip r:embed="rId2"/>
          <a:stretch/>
        </p:blipFill>
        <p:spPr>
          <a:xfrm>
            <a:off x="7740360" y="-5400"/>
            <a:ext cx="1300680" cy="696960"/>
          </a:xfrm>
          <a:prstGeom prst="rect">
            <a:avLst/>
          </a:prstGeom>
          <a:ln>
            <a:noFill/>
          </a:ln>
        </p:spPr>
      </p:pic>
      <p:pic>
        <p:nvPicPr>
          <p:cNvPr id="342" name="Image 7"/>
          <p:cNvPicPr/>
          <p:nvPr/>
        </p:nvPicPr>
        <p:blipFill>
          <a:blip r:embed="rId3"/>
          <a:stretch/>
        </p:blipFill>
        <p:spPr>
          <a:xfrm>
            <a:off x="8296200" y="6137280"/>
            <a:ext cx="744840" cy="697320"/>
          </a:xfrm>
          <a:prstGeom prst="rect">
            <a:avLst/>
          </a:prstGeom>
          <a:ln>
            <a:noFill/>
          </a:ln>
        </p:spPr>
      </p:pic>
      <p:sp>
        <p:nvSpPr>
          <p:cNvPr id="343" name="CustomShape 1"/>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344" name="CustomShape 2"/>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345" name="CustomShape 3"/>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346" name="CustomShape 4"/>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347" name="CustomShape 5"/>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48" name="CustomShape 6"/>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49" name="CustomShape 7"/>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50" name="CustomShape 8"/>
          <p:cNvSpPr/>
          <p:nvPr/>
        </p:nvSpPr>
        <p:spPr>
          <a:xfrm>
            <a:off x="685440" y="1080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51" name="CustomShape 9"/>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52" name="CustomShape 10"/>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53" name="CustomShape 11"/>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54" name="CustomShape 12"/>
          <p:cNvSpPr/>
          <p:nvPr/>
        </p:nvSpPr>
        <p:spPr>
          <a:xfrm>
            <a:off x="531000" y="889200"/>
            <a:ext cx="8611920" cy="585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FF0000"/>
                </a:solidFill>
                <a:latin typeface="Times New Roman"/>
                <a:ea typeface="Arial"/>
              </a:rPr>
              <a:t>Organisation du travail sur le corpus documentaire et ses finalités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Times New Roman"/>
                <a:ea typeface="Arial"/>
              </a:rPr>
              <a:t>- </a:t>
            </a:r>
            <a:r>
              <a:rPr lang="fr-FR" sz="1800" b="1" strike="noStrike" spc="-1">
                <a:solidFill>
                  <a:srgbClr val="000000"/>
                </a:solidFill>
                <a:latin typeface="Times New Roman"/>
                <a:ea typeface="Arial"/>
              </a:rPr>
              <a:t>Travail en ilots </a:t>
            </a:r>
            <a:r>
              <a:rPr lang="fr-FR" sz="1800" b="0" strike="noStrike" spc="-1">
                <a:solidFill>
                  <a:srgbClr val="000000"/>
                </a:solidFill>
                <a:latin typeface="Times New Roman"/>
                <a:ea typeface="Arial"/>
              </a:rPr>
              <a:t>: des groupes de 4 élèves travaillent sur les traités de Westphalie. </a:t>
            </a:r>
            <a:endParaRPr lang="fr-FR" sz="1800" b="0" strike="noStrike" spc="-1">
              <a:latin typeface="Arial"/>
            </a:endParaRPr>
          </a:p>
          <a:p>
            <a:pPr algn="just">
              <a:lnSpc>
                <a:spcPct val="100000"/>
              </a:lnSpc>
            </a:pPr>
            <a:r>
              <a:rPr lang="fr-FR" sz="1800" b="0" strike="noStrike" spc="-1">
                <a:solidFill>
                  <a:srgbClr val="000000"/>
                </a:solidFill>
                <a:latin typeface="Times New Roman"/>
                <a:ea typeface="Arial"/>
              </a:rPr>
              <a:t>- </a:t>
            </a:r>
            <a:r>
              <a:rPr lang="fr-FR" sz="1800" b="1" strike="noStrike" spc="-1">
                <a:solidFill>
                  <a:srgbClr val="000000"/>
                </a:solidFill>
                <a:latin typeface="Times New Roman"/>
                <a:ea typeface="Arial"/>
              </a:rPr>
              <a:t>Tous les ilots ont la même consigne</a:t>
            </a:r>
            <a:r>
              <a:rPr lang="fr-FR" sz="1800" b="0" strike="noStrike" spc="-1">
                <a:solidFill>
                  <a:srgbClr val="000000"/>
                </a:solidFill>
                <a:latin typeface="Times New Roman"/>
                <a:ea typeface="Arial"/>
              </a:rPr>
              <a:t>. </a:t>
            </a:r>
            <a:endParaRPr lang="fr-FR" sz="1800" b="0" strike="noStrike" spc="-1">
              <a:latin typeface="Arial"/>
            </a:endParaRPr>
          </a:p>
          <a:p>
            <a:pPr algn="just">
              <a:lnSpc>
                <a:spcPct val="100000"/>
              </a:lnSpc>
            </a:pPr>
            <a:r>
              <a:rPr lang="fr-FR" sz="1800" b="0" strike="noStrike" spc="-1">
                <a:solidFill>
                  <a:srgbClr val="000000"/>
                </a:solidFill>
                <a:latin typeface="Times New Roman"/>
                <a:ea typeface="Arial"/>
              </a:rPr>
              <a:t>Cela leur permet d’aborder ce thème à travers les volets historiques, géographiques, géopolitiques et sciences politiques. </a:t>
            </a:r>
            <a:endParaRPr lang="fr-FR" sz="1800" b="0" strike="noStrike" spc="-1">
              <a:latin typeface="Arial"/>
            </a:endParaRPr>
          </a:p>
          <a:p>
            <a:pPr marL="285840" indent="-285480" algn="just">
              <a:lnSpc>
                <a:spcPct val="100000"/>
              </a:lnSpc>
              <a:buClr>
                <a:srgbClr val="000000"/>
              </a:buClr>
              <a:buFont typeface="StarSymbol"/>
              <a:buChar char="-"/>
            </a:pPr>
            <a:r>
              <a:rPr lang="fr-FR" sz="1800" b="0" strike="noStrike" spc="-1">
                <a:solidFill>
                  <a:srgbClr val="000000"/>
                </a:solidFill>
                <a:latin typeface="Times New Roman"/>
                <a:ea typeface="Arial"/>
              </a:rPr>
              <a:t>Les élèves disposent tous </a:t>
            </a:r>
            <a:r>
              <a:rPr lang="fr-FR" sz="1800" b="1" strike="noStrike" spc="-1">
                <a:solidFill>
                  <a:srgbClr val="000000"/>
                </a:solidFill>
                <a:latin typeface="Times New Roman"/>
                <a:ea typeface="Arial"/>
              </a:rPr>
              <a:t>d’une tablette numérique</a:t>
            </a:r>
            <a:r>
              <a:rPr lang="fr-FR" sz="1800" b="0" strike="noStrike" spc="-1">
                <a:solidFill>
                  <a:srgbClr val="000000"/>
                </a:solidFill>
                <a:latin typeface="Times New Roman"/>
                <a:ea typeface="Arial"/>
              </a:rPr>
              <a:t>. </a:t>
            </a:r>
            <a:endParaRPr lang="fr-FR" sz="1800" b="0" strike="noStrike" spc="-1">
              <a:latin typeface="Arial"/>
            </a:endParaRPr>
          </a:p>
          <a:p>
            <a:pPr marL="285840" indent="-285480" algn="just">
              <a:lnSpc>
                <a:spcPct val="100000"/>
              </a:lnSpc>
              <a:buClr>
                <a:srgbClr val="000000"/>
              </a:buClr>
              <a:buFont typeface="StarSymbol"/>
              <a:buChar char="-"/>
            </a:pPr>
            <a:r>
              <a:rPr lang="fr-FR" sz="1800" b="0" strike="noStrike" spc="-1">
                <a:solidFill>
                  <a:srgbClr val="000000"/>
                </a:solidFill>
                <a:latin typeface="Times New Roman"/>
                <a:ea typeface="Arial"/>
              </a:rPr>
              <a:t>Ils ont </a:t>
            </a:r>
            <a:r>
              <a:rPr lang="fr-FR" sz="1800" b="1" strike="noStrike" spc="-1">
                <a:solidFill>
                  <a:srgbClr val="000000"/>
                </a:solidFill>
                <a:latin typeface="Times New Roman"/>
                <a:ea typeface="Arial"/>
              </a:rPr>
              <a:t>4 heures </a:t>
            </a:r>
            <a:r>
              <a:rPr lang="fr-FR" sz="1800" b="0" strike="noStrike" spc="-1">
                <a:solidFill>
                  <a:srgbClr val="000000"/>
                </a:solidFill>
                <a:latin typeface="Times New Roman"/>
                <a:ea typeface="Arial"/>
              </a:rPr>
              <a:t>pour finaliser leur travail. </a:t>
            </a:r>
            <a:endParaRPr lang="fr-FR" sz="1800" b="0" strike="noStrike" spc="-1">
              <a:latin typeface="Arial"/>
            </a:endParaRPr>
          </a:p>
          <a:p>
            <a:pPr algn="just">
              <a:lnSpc>
                <a:spcPct val="100000"/>
              </a:lnSpc>
            </a:pPr>
            <a:r>
              <a:rPr lang="fr-FR" sz="1800" b="0" strike="noStrike" spc="-1">
                <a:solidFill>
                  <a:srgbClr val="000000"/>
                </a:solidFill>
                <a:latin typeface="Times New Roman"/>
                <a:ea typeface="Arial"/>
              </a:rPr>
              <a:t>Ils peuvent trier parmi les documents de ce dossier et mener leurs propres recherches sur internet. </a:t>
            </a:r>
            <a:endParaRPr lang="fr-FR" sz="1800" b="0" strike="noStrike" spc="-1">
              <a:latin typeface="Arial"/>
            </a:endParaRPr>
          </a:p>
          <a:p>
            <a:pPr marL="285840" indent="-285480" algn="just">
              <a:lnSpc>
                <a:spcPct val="100000"/>
              </a:lnSpc>
              <a:buClr>
                <a:srgbClr val="000000"/>
              </a:buClr>
              <a:buFont typeface="StarSymbol"/>
              <a:buChar char="-"/>
            </a:pPr>
            <a:r>
              <a:rPr lang="fr-FR" sz="1800" b="1" strike="noStrike" spc="-1">
                <a:solidFill>
                  <a:srgbClr val="000000"/>
                </a:solidFill>
                <a:latin typeface="Times New Roman"/>
                <a:ea typeface="Arial"/>
              </a:rPr>
              <a:t>Ils présenteront leur discours à l’oral </a:t>
            </a:r>
            <a:r>
              <a:rPr lang="fr-FR" sz="1800" b="0" strike="noStrike" spc="-1">
                <a:solidFill>
                  <a:srgbClr val="000000"/>
                </a:solidFill>
                <a:latin typeface="Times New Roman"/>
                <a:ea typeface="Arial"/>
              </a:rPr>
              <a:t>en audio sous forme d’écrits oralisés et </a:t>
            </a:r>
            <a:r>
              <a:rPr lang="fr-FR" sz="1800" b="1" strike="noStrike" spc="-1">
                <a:solidFill>
                  <a:srgbClr val="000000"/>
                </a:solidFill>
                <a:latin typeface="Times New Roman"/>
                <a:ea typeface="Arial"/>
              </a:rPr>
              <a:t>l’évaluation se fera par les pairs</a:t>
            </a:r>
            <a:r>
              <a:rPr lang="fr-FR" sz="1800" b="0" strike="noStrike" spc="-1">
                <a:solidFill>
                  <a:srgbClr val="000000"/>
                </a:solidFill>
                <a:latin typeface="Times New Roman"/>
                <a:ea typeface="Arial"/>
              </a:rPr>
              <a:t>. </a:t>
            </a:r>
            <a:endParaRPr lang="fr-FR" sz="1800" b="0" strike="noStrike" spc="-1">
              <a:latin typeface="Arial"/>
            </a:endParaRPr>
          </a:p>
          <a:p>
            <a:pPr algn="just">
              <a:lnSpc>
                <a:spcPct val="100000"/>
              </a:lnSpc>
            </a:pPr>
            <a:r>
              <a:rPr lang="fr-FR" sz="1800" b="0" strike="noStrike" spc="-1">
                <a:solidFill>
                  <a:srgbClr val="000000"/>
                </a:solidFill>
                <a:latin typeface="Times New Roman"/>
                <a:ea typeface="Arial"/>
              </a:rPr>
              <a:t>Avant de réaliser un oral, ils rédigeront des textes structurés afin de mettre en avant les thèmes principaux et les idées essentielles. Cela constitue </a:t>
            </a:r>
            <a:r>
              <a:rPr lang="fr-FR" sz="1800" b="1" strike="noStrike" spc="-1">
                <a:solidFill>
                  <a:srgbClr val="000000"/>
                </a:solidFill>
                <a:latin typeface="Times New Roman"/>
                <a:ea typeface="Arial"/>
              </a:rPr>
              <a:t>un bon entraînement de méthodologie pour réaliser le brouillon d’une dissertation</a:t>
            </a:r>
            <a:r>
              <a:rPr lang="fr-FR" sz="1800" b="0" strike="noStrike" spc="-1">
                <a:solidFill>
                  <a:srgbClr val="000000"/>
                </a:solidFill>
                <a:latin typeface="Times New Roman"/>
                <a:ea typeface="Arial"/>
              </a:rPr>
              <a:t>. L’oral leur permet également de </a:t>
            </a:r>
            <a:r>
              <a:rPr lang="fr-FR" sz="1800" b="1" strike="noStrike" spc="-1">
                <a:solidFill>
                  <a:srgbClr val="000000"/>
                </a:solidFill>
                <a:latin typeface="Times New Roman"/>
                <a:ea typeface="Arial"/>
              </a:rPr>
              <a:t>s’entrainer au Grand Oral </a:t>
            </a:r>
            <a:endParaRPr lang="fr-FR" sz="1800" b="0" strike="noStrike" spc="-1">
              <a:latin typeface="Arial"/>
            </a:endParaRPr>
          </a:p>
          <a:p>
            <a:pPr marL="285840" indent="-285480" algn="just">
              <a:lnSpc>
                <a:spcPct val="100000"/>
              </a:lnSpc>
              <a:buClr>
                <a:srgbClr val="000000"/>
              </a:buClr>
              <a:buFont typeface="StarSymbol"/>
              <a:buChar char="-"/>
            </a:pPr>
            <a:r>
              <a:rPr lang="fr-FR" sz="1800" b="1" strike="noStrike" spc="-1">
                <a:solidFill>
                  <a:srgbClr val="000000"/>
                </a:solidFill>
                <a:latin typeface="Times New Roman"/>
                <a:ea typeface="Arial"/>
              </a:rPr>
              <a:t>Le rôle de l’enseignant </a:t>
            </a:r>
            <a:r>
              <a:rPr lang="fr-FR" sz="1800" b="0" strike="noStrike" spc="-1">
                <a:solidFill>
                  <a:srgbClr val="000000"/>
                </a:solidFill>
                <a:latin typeface="Times New Roman"/>
                <a:ea typeface="Arial"/>
              </a:rPr>
              <a:t>est d’aider les élèves à la formulation des phrases, à s’approprier les repères chronologiques et spatiaux, à comprendre certains termes spécifiques à la géopolitique et aux sciences politiques. </a:t>
            </a:r>
            <a:endParaRPr lang="fr-FR" sz="1800" b="0" strike="noStrike" spc="-1">
              <a:latin typeface="Arial"/>
            </a:endParaRPr>
          </a:p>
          <a:p>
            <a:pPr marL="285840" indent="-285480" algn="just">
              <a:lnSpc>
                <a:spcPct val="100000"/>
              </a:lnSpc>
              <a:buClr>
                <a:srgbClr val="000000"/>
              </a:buClr>
              <a:buFont typeface="StarSymbol"/>
              <a:buChar char="-"/>
            </a:pPr>
            <a:r>
              <a:rPr lang="fr-FR" sz="1800" b="0" strike="noStrike" spc="-1">
                <a:solidFill>
                  <a:srgbClr val="000000"/>
                </a:solidFill>
                <a:latin typeface="Times New Roman"/>
                <a:ea typeface="Arial"/>
              </a:rPr>
              <a:t>Les élèves devront faire </a:t>
            </a:r>
            <a:r>
              <a:rPr lang="fr-FR" sz="1800" b="1" strike="noStrike" spc="-1">
                <a:solidFill>
                  <a:srgbClr val="000000"/>
                </a:solidFill>
                <a:latin typeface="Times New Roman"/>
                <a:ea typeface="Arial"/>
              </a:rPr>
              <a:t>une narration de recherche </a:t>
            </a:r>
            <a:r>
              <a:rPr lang="fr-FR" sz="1800" b="0" strike="noStrike" spc="-1">
                <a:solidFill>
                  <a:srgbClr val="000000"/>
                </a:solidFill>
                <a:latin typeface="Times New Roman"/>
                <a:ea typeface="Arial"/>
              </a:rPr>
              <a:t>en pointant notamment leurs difficultés afin que l’enseignant propose une remédiation.</a:t>
            </a:r>
            <a:endParaRPr lang="fr-FR" sz="1800" b="0" strike="noStrike" spc="-1">
              <a:latin typeface="Arial"/>
            </a:endParaRPr>
          </a:p>
        </p:txBody>
      </p:sp>
      <p:sp>
        <p:nvSpPr>
          <p:cNvPr id="355" name="CustomShape 13"/>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2"/>
          <p:cNvPicPr/>
          <p:nvPr/>
        </p:nvPicPr>
        <p:blipFill>
          <a:blip r:embed="rId3"/>
          <a:stretch/>
        </p:blipFill>
        <p:spPr>
          <a:xfrm>
            <a:off x="7740360" y="-5400"/>
            <a:ext cx="1300680" cy="696960"/>
          </a:xfrm>
          <a:prstGeom prst="rect">
            <a:avLst/>
          </a:prstGeom>
          <a:ln>
            <a:noFill/>
          </a:ln>
        </p:spPr>
      </p:pic>
      <p:pic>
        <p:nvPicPr>
          <p:cNvPr id="357" name="Image 7"/>
          <p:cNvPicPr/>
          <p:nvPr/>
        </p:nvPicPr>
        <p:blipFill>
          <a:blip r:embed="rId4"/>
          <a:stretch/>
        </p:blipFill>
        <p:spPr>
          <a:xfrm>
            <a:off x="8296200" y="6137280"/>
            <a:ext cx="744840" cy="697320"/>
          </a:xfrm>
          <a:prstGeom prst="rect">
            <a:avLst/>
          </a:prstGeom>
          <a:ln>
            <a:noFill/>
          </a:ln>
        </p:spPr>
      </p:pic>
      <p:sp>
        <p:nvSpPr>
          <p:cNvPr id="358"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359"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360"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361"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362"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363"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64"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65"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66"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67"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68"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69"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70" name="CustomShape 13"/>
          <p:cNvSpPr/>
          <p:nvPr/>
        </p:nvSpPr>
        <p:spPr>
          <a:xfrm>
            <a:off x="576000" y="1008000"/>
            <a:ext cx="78822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﻿﻿Grille d’évaluation fournie aux élèves :</a:t>
            </a: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Fiche d’évaluation par les pairs – correction externe par le professeur</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graphicFrame>
        <p:nvGraphicFramePr>
          <p:cNvPr id="371" name="Table 14"/>
          <p:cNvGraphicFramePr/>
          <p:nvPr/>
        </p:nvGraphicFramePr>
        <p:xfrm>
          <a:off x="724680" y="1910880"/>
          <a:ext cx="7563240" cy="4877640"/>
        </p:xfrm>
        <a:graphic>
          <a:graphicData uri="http://schemas.openxmlformats.org/drawingml/2006/table">
            <a:tbl>
              <a:tblPr/>
              <a:tblGrid>
                <a:gridCol w="1717560">
                  <a:extLst>
                    <a:ext uri="{9D8B030D-6E8A-4147-A177-3AD203B41FA5}">
                      <a16:colId xmlns:a16="http://schemas.microsoft.com/office/drawing/2014/main" val="20000"/>
                    </a:ext>
                  </a:extLst>
                </a:gridCol>
                <a:gridCol w="1342440">
                  <a:extLst>
                    <a:ext uri="{9D8B030D-6E8A-4147-A177-3AD203B41FA5}">
                      <a16:colId xmlns:a16="http://schemas.microsoft.com/office/drawing/2014/main" val="20001"/>
                    </a:ext>
                  </a:extLst>
                </a:gridCol>
                <a:gridCol w="1272960">
                  <a:extLst>
                    <a:ext uri="{9D8B030D-6E8A-4147-A177-3AD203B41FA5}">
                      <a16:colId xmlns:a16="http://schemas.microsoft.com/office/drawing/2014/main" val="20002"/>
                    </a:ext>
                  </a:extLst>
                </a:gridCol>
                <a:gridCol w="1469880">
                  <a:extLst>
                    <a:ext uri="{9D8B030D-6E8A-4147-A177-3AD203B41FA5}">
                      <a16:colId xmlns:a16="http://schemas.microsoft.com/office/drawing/2014/main" val="20003"/>
                    </a:ext>
                  </a:extLst>
                </a:gridCol>
                <a:gridCol w="1760400">
                  <a:extLst>
                    <a:ext uri="{9D8B030D-6E8A-4147-A177-3AD203B41FA5}">
                      <a16:colId xmlns:a16="http://schemas.microsoft.com/office/drawing/2014/main" val="20004"/>
                    </a:ext>
                  </a:extLst>
                </a:gridCol>
              </a:tblGrid>
              <a:tr h="762840">
                <a:tc>
                  <a:txBody>
                    <a:bodyPr/>
                    <a:lstStyle/>
                    <a:p>
                      <a:pPr>
                        <a:lnSpc>
                          <a:spcPct val="100000"/>
                        </a:lnSpc>
                      </a:pPr>
                      <a:r>
                        <a:rPr lang="fr-FR" sz="1800" b="0" strike="noStrike" spc="-1">
                          <a:solidFill>
                            <a:srgbClr val="000000"/>
                          </a:solidFill>
                          <a:latin typeface="Arial"/>
                          <a:ea typeface="DejaVu Sans"/>
                        </a:rPr>
                        <a:t>Compétences évaluées</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1-Maîtrise insuffisante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2-Maîtrise fragile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3-Maîtrise satisfaisante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4- Très bonne maîtrise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719640">
                <a:tc>
                  <a:txBody>
                    <a:bodyPr/>
                    <a:lstStyle/>
                    <a:p>
                      <a:pPr>
                        <a:lnSpc>
                          <a:spcPct val="100000"/>
                        </a:lnSpc>
                      </a:pPr>
                      <a:r>
                        <a:rPr lang="fr-FR" sz="1800" b="0" strike="noStrike" spc="-1">
                          <a:solidFill>
                            <a:srgbClr val="000000"/>
                          </a:solidFill>
                          <a:latin typeface="Arial"/>
                          <a:ea typeface="DejaVu Sans"/>
                        </a:rPr>
                        <a:t>Nous nous sommes bien réparti le travail</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719640">
                <a:tc>
                  <a:txBody>
                    <a:bodyPr/>
                    <a:lstStyle/>
                    <a:p>
                      <a:pPr>
                        <a:lnSpc>
                          <a:spcPct val="100000"/>
                        </a:lnSpc>
                      </a:pPr>
                      <a:r>
                        <a:rPr lang="fr-FR" sz="1800" b="0" strike="noStrike" spc="-1">
                          <a:solidFill>
                            <a:srgbClr val="000000"/>
                          </a:solidFill>
                          <a:latin typeface="Arial"/>
                          <a:ea typeface="DejaVu Sans"/>
                        </a:rPr>
                        <a:t>Nous avons mis en relation, classer des informations</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720720">
                <a:tc>
                  <a:txBody>
                    <a:bodyPr/>
                    <a:lstStyle/>
                    <a:p>
                      <a:pPr>
                        <a:lnSpc>
                          <a:spcPct val="100000"/>
                        </a:lnSpc>
                      </a:pPr>
                      <a:r>
                        <a:rPr lang="fr-FR" sz="1800" b="0" strike="noStrike" spc="-1">
                          <a:solidFill>
                            <a:srgbClr val="000000"/>
                          </a:solidFill>
                          <a:latin typeface="Arial"/>
                          <a:ea typeface="DejaVu Sans"/>
                        </a:rPr>
                        <a:t>Nous avons rédigé un texte structuré (réponse à la problématique)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
        <p:nvSpPr>
          <p:cNvPr id="372" name="CustomShape 15"/>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
        <p:nvSpPr>
          <p:cNvPr id="19" name="ZoneTexte 18">
            <a:extLst>
              <a:ext uri="{FF2B5EF4-FFF2-40B4-BE49-F238E27FC236}">
                <a16:creationId xmlns:a16="http://schemas.microsoft.com/office/drawing/2014/main" id="{4F1D229B-02A6-BA48-9F54-64388AD990CF}"/>
              </a:ext>
            </a:extLst>
          </p:cNvPr>
          <p:cNvSpPr txBox="1"/>
          <p:nvPr/>
        </p:nvSpPr>
        <p:spPr>
          <a:xfrm>
            <a:off x="3999090" y="3741017"/>
            <a:ext cx="4126420" cy="2031325"/>
          </a:xfrm>
          <a:prstGeom prst="rect">
            <a:avLst/>
          </a:prstGeom>
          <a:noFill/>
        </p:spPr>
        <p:txBody>
          <a:bodyPr wrap="square" rtlCol="0">
            <a:spAutoFit/>
          </a:bodyPr>
          <a:lstStyle/>
          <a:p>
            <a:r>
              <a:rPr lang="fr-FR" dirty="0">
                <a:solidFill>
                  <a:srgbClr val="0070C0"/>
                </a:solidFill>
              </a:rPr>
              <a:t>Précision : </a:t>
            </a:r>
          </a:p>
          <a:p>
            <a:r>
              <a:rPr lang="fr-FR" dirty="0">
                <a:solidFill>
                  <a:srgbClr val="0070C0"/>
                </a:solidFill>
              </a:rPr>
              <a:t>on attend de l’élève évaluateur qu’il choisisse un niveau de maîtrise pour chaque compétence et qu’il complète la case correspondante en justifiant son choix (points d’appui, points à travailler).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Picture 2"/>
          <p:cNvPicPr/>
          <p:nvPr/>
        </p:nvPicPr>
        <p:blipFill>
          <a:blip r:embed="rId3"/>
          <a:stretch/>
        </p:blipFill>
        <p:spPr>
          <a:xfrm>
            <a:off x="7740360" y="-5400"/>
            <a:ext cx="1300680" cy="696960"/>
          </a:xfrm>
          <a:prstGeom prst="rect">
            <a:avLst/>
          </a:prstGeom>
          <a:ln>
            <a:noFill/>
          </a:ln>
        </p:spPr>
      </p:pic>
      <p:pic>
        <p:nvPicPr>
          <p:cNvPr id="374" name="Image 7"/>
          <p:cNvPicPr/>
          <p:nvPr/>
        </p:nvPicPr>
        <p:blipFill>
          <a:blip r:embed="rId4"/>
          <a:stretch/>
        </p:blipFill>
        <p:spPr>
          <a:xfrm>
            <a:off x="8296200" y="6137280"/>
            <a:ext cx="744840" cy="697320"/>
          </a:xfrm>
          <a:prstGeom prst="rect">
            <a:avLst/>
          </a:prstGeom>
          <a:ln>
            <a:noFill/>
          </a:ln>
        </p:spPr>
      </p:pic>
      <p:sp>
        <p:nvSpPr>
          <p:cNvPr id="375"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376"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377"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378"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379"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380"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81"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82"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83"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84"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85"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86"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87" name="CustomShape 13"/>
          <p:cNvSpPr/>
          <p:nvPr/>
        </p:nvSpPr>
        <p:spPr>
          <a:xfrm>
            <a:off x="576000" y="1008000"/>
            <a:ext cx="6542280" cy="14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﻿﻿Grille d’évaluation fournie aux élèves :</a:t>
            </a: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Suite du tableau précédent : </a:t>
            </a:r>
            <a:r>
              <a:rPr lang="fr-FR" sz="1800" b="1" u="sng" strike="noStrike" spc="-1">
                <a:solidFill>
                  <a:srgbClr val="000000"/>
                </a:solidFill>
                <a:uFillTx/>
                <a:latin typeface="Times New Roman"/>
                <a:ea typeface="Arial"/>
              </a:rPr>
              <a:t>les élèves feront ensuite une narration de recherche</a:t>
            </a: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graphicFrame>
        <p:nvGraphicFramePr>
          <p:cNvPr id="388" name="Table 14"/>
          <p:cNvGraphicFramePr/>
          <p:nvPr/>
        </p:nvGraphicFramePr>
        <p:xfrm>
          <a:off x="724680" y="1910880"/>
          <a:ext cx="7563600" cy="4409640"/>
        </p:xfrm>
        <a:graphic>
          <a:graphicData uri="http://schemas.openxmlformats.org/drawingml/2006/table">
            <a:tbl>
              <a:tblPr/>
              <a:tblGrid>
                <a:gridCol w="1617840">
                  <a:extLst>
                    <a:ext uri="{9D8B030D-6E8A-4147-A177-3AD203B41FA5}">
                      <a16:colId xmlns:a16="http://schemas.microsoft.com/office/drawing/2014/main" val="20000"/>
                    </a:ext>
                  </a:extLst>
                </a:gridCol>
                <a:gridCol w="1362240">
                  <a:extLst>
                    <a:ext uri="{9D8B030D-6E8A-4147-A177-3AD203B41FA5}">
                      <a16:colId xmlns:a16="http://schemas.microsoft.com/office/drawing/2014/main" val="20001"/>
                    </a:ext>
                  </a:extLst>
                </a:gridCol>
                <a:gridCol w="1273320">
                  <a:extLst>
                    <a:ext uri="{9D8B030D-6E8A-4147-A177-3AD203B41FA5}">
                      <a16:colId xmlns:a16="http://schemas.microsoft.com/office/drawing/2014/main" val="20002"/>
                    </a:ext>
                  </a:extLst>
                </a:gridCol>
                <a:gridCol w="1477080">
                  <a:extLst>
                    <a:ext uri="{9D8B030D-6E8A-4147-A177-3AD203B41FA5}">
                      <a16:colId xmlns:a16="http://schemas.microsoft.com/office/drawing/2014/main" val="20003"/>
                    </a:ext>
                  </a:extLst>
                </a:gridCol>
                <a:gridCol w="1833120">
                  <a:extLst>
                    <a:ext uri="{9D8B030D-6E8A-4147-A177-3AD203B41FA5}">
                      <a16:colId xmlns:a16="http://schemas.microsoft.com/office/drawing/2014/main" val="20004"/>
                    </a:ext>
                  </a:extLst>
                </a:gridCol>
              </a:tblGrid>
              <a:tr h="762840">
                <a:tc>
                  <a:txBody>
                    <a:bodyPr/>
                    <a:lstStyle/>
                    <a:p>
                      <a:pPr>
                        <a:lnSpc>
                          <a:spcPct val="100000"/>
                        </a:lnSpc>
                      </a:pPr>
                      <a:r>
                        <a:rPr lang="fr-FR" sz="1800" b="0" strike="noStrike" spc="-1">
                          <a:solidFill>
                            <a:srgbClr val="000000"/>
                          </a:solidFill>
                          <a:latin typeface="Arial"/>
                          <a:ea typeface="DejaVu Sans"/>
                        </a:rPr>
                        <a:t>Compétences évaluées</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1-Maîtrise insuffisante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2-Maîtrise fragile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3-Maîtrise satisfaisante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4-Maîtrise très bonne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719640">
                <a:tc>
                  <a:txBody>
                    <a:bodyPr/>
                    <a:lstStyle/>
                    <a:p>
                      <a:pPr>
                        <a:lnSpc>
                          <a:spcPct val="100000"/>
                        </a:lnSpc>
                      </a:pPr>
                      <a:r>
                        <a:rPr lang="fr-FR" sz="1800" b="0" strike="noStrike" spc="-1">
                          <a:solidFill>
                            <a:srgbClr val="000000"/>
                          </a:solidFill>
                          <a:latin typeface="Arial"/>
                          <a:ea typeface="DejaVu Sans"/>
                        </a:rPr>
                        <a:t>Nous avons présenté à l’oral une production (affiches ou autres)</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719640">
                <a:tc>
                  <a:txBody>
                    <a:bodyPr/>
                    <a:lstStyle/>
                    <a:p>
                      <a:pPr>
                        <a:lnSpc>
                          <a:spcPct val="100000"/>
                        </a:lnSpc>
                      </a:pPr>
                      <a:r>
                        <a:rPr lang="fr-FR" sz="1800" b="0" strike="noStrike" spc="-1">
                          <a:solidFill>
                            <a:srgbClr val="000000"/>
                          </a:solidFill>
                          <a:latin typeface="Arial"/>
                          <a:ea typeface="DejaVu Sans"/>
                        </a:rPr>
                        <a:t>Nous avons utilisé un langage adapté</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720720">
                <a:tc>
                  <a:txBody>
                    <a:bodyPr/>
                    <a:lstStyle/>
                    <a:p>
                      <a:pPr>
                        <a:lnSpc>
                          <a:spcPct val="100000"/>
                        </a:lnSpc>
                      </a:pPr>
                      <a:r>
                        <a:rPr lang="fr-FR" sz="1800" b="0" strike="noStrike" spc="-1">
                          <a:solidFill>
                            <a:srgbClr val="000000"/>
                          </a:solidFill>
                          <a:latin typeface="Arial"/>
                          <a:ea typeface="DejaVu Sans"/>
                        </a:rPr>
                        <a:t>Résultat                        </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r-FR" sz="1800" b="0" strike="noStrike" spc="-1">
                          <a:solidFill>
                            <a:srgbClr val="000000"/>
                          </a:solidFill>
                          <a:latin typeface="Arial"/>
                          <a:ea typeface="DejaVu Sans"/>
                        </a:rPr>
                        <a:t>/20</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
        <p:nvSpPr>
          <p:cNvPr id="389" name="CustomShape 15"/>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2"/>
          <p:cNvPicPr/>
          <p:nvPr/>
        </p:nvPicPr>
        <p:blipFill>
          <a:blip r:embed="rId2"/>
          <a:stretch/>
        </p:blipFill>
        <p:spPr>
          <a:xfrm>
            <a:off x="7740360" y="-5400"/>
            <a:ext cx="1300680" cy="696960"/>
          </a:xfrm>
          <a:prstGeom prst="rect">
            <a:avLst/>
          </a:prstGeom>
          <a:ln>
            <a:noFill/>
          </a:ln>
        </p:spPr>
      </p:pic>
      <p:pic>
        <p:nvPicPr>
          <p:cNvPr id="391" name="Image 7"/>
          <p:cNvPicPr/>
          <p:nvPr/>
        </p:nvPicPr>
        <p:blipFill>
          <a:blip r:embed="rId3"/>
          <a:stretch/>
        </p:blipFill>
        <p:spPr>
          <a:xfrm>
            <a:off x="8296200" y="6137280"/>
            <a:ext cx="744840" cy="697320"/>
          </a:xfrm>
          <a:prstGeom prst="rect">
            <a:avLst/>
          </a:prstGeom>
          <a:ln>
            <a:noFill/>
          </a:ln>
        </p:spPr>
      </p:pic>
      <p:sp>
        <p:nvSpPr>
          <p:cNvPr id="392"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393"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394"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395"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396"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397"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398"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399"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00"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01"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02"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03"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04"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05" name="CustomShape 14"/>
          <p:cNvSpPr/>
          <p:nvPr/>
        </p:nvSpPr>
        <p:spPr>
          <a:xfrm>
            <a:off x="685440" y="1008000"/>
            <a:ext cx="8548200" cy="53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000000"/>
                </a:solidFill>
                <a:latin typeface="Arial"/>
                <a:ea typeface="DejaVu Sans"/>
              </a:rPr>
              <a:t>﻿</a:t>
            </a:r>
            <a:r>
              <a:rPr lang="fr-FR" sz="1800" b="0" u="sng" strike="noStrike" spc="-1">
                <a:solidFill>
                  <a:srgbClr val="000000"/>
                </a:solidFill>
                <a:uFillTx/>
                <a:latin typeface="Arial"/>
                <a:ea typeface="DejaVu Sans"/>
              </a:rPr>
              <a:t>*Ouvrages et articles de référence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1" strike="noStrike" spc="-1">
                <a:solidFill>
                  <a:srgbClr val="000000"/>
                </a:solidFill>
                <a:latin typeface="Arial"/>
                <a:ea typeface="DejaVu Sans"/>
              </a:rPr>
              <a:t>BELY Lucien</a:t>
            </a:r>
            <a:r>
              <a:rPr lang="fr-FR" sz="1800" b="0" strike="noStrike" spc="-1">
                <a:solidFill>
                  <a:srgbClr val="000000"/>
                </a:solidFill>
                <a:latin typeface="Arial"/>
                <a:ea typeface="DejaVu Sans"/>
              </a:rPr>
              <a:t>, Le « paradigme westphalien » au miroir de l’histoire, l’Europe des traités de Westphalie, in Annuaire Français de Relations Internationales, Volume X, 2009.</a:t>
            </a:r>
            <a:endParaRPr lang="fr-FR" sz="1800" b="0" strike="noStrike" spc="-1">
              <a:latin typeface="Arial"/>
            </a:endParaRPr>
          </a:p>
          <a:p>
            <a:pPr>
              <a:lnSpc>
                <a:spcPct val="100000"/>
              </a:lnSpc>
            </a:pPr>
            <a:r>
              <a:rPr lang="fr-FR" sz="1800" b="1" strike="noStrike" spc="-1">
                <a:solidFill>
                  <a:srgbClr val="000000"/>
                </a:solidFill>
                <a:latin typeface="Arial"/>
                <a:ea typeface="DejaVu Sans"/>
              </a:rPr>
              <a:t>BLIN Arnaud</a:t>
            </a:r>
            <a:r>
              <a:rPr lang="fr-FR" sz="1800" b="0" strike="noStrike" spc="-1">
                <a:solidFill>
                  <a:srgbClr val="000000"/>
                </a:solidFill>
                <a:latin typeface="Arial"/>
                <a:ea typeface="DejaVu Sans"/>
              </a:rPr>
              <a:t>, 1648, La Paix de Westphalie ou la naissance de l’Europe politique moderne. Collection Questions à l’Histoire. Bruxelles : Éditions Complexe, 2006, 213 pages.</a:t>
            </a:r>
            <a:endParaRPr lang="fr-FR" sz="1800" b="0" strike="noStrike" spc="-1">
              <a:latin typeface="Arial"/>
            </a:endParaRPr>
          </a:p>
          <a:p>
            <a:pPr>
              <a:lnSpc>
                <a:spcPct val="100000"/>
              </a:lnSpc>
            </a:pPr>
            <a:r>
              <a:rPr lang="fr-FR" sz="1800" b="1" strike="noStrike" spc="-1">
                <a:solidFill>
                  <a:srgbClr val="000000"/>
                </a:solidFill>
                <a:latin typeface="Arial"/>
                <a:ea typeface="DejaVu Sans"/>
              </a:rPr>
              <a:t>GANTET Claire</a:t>
            </a:r>
            <a:r>
              <a:rPr lang="fr-FR" sz="1800" b="0" strike="noStrike" spc="-1">
                <a:solidFill>
                  <a:srgbClr val="000000"/>
                </a:solidFill>
                <a:latin typeface="Arial"/>
                <a:ea typeface="DejaVu Sans"/>
              </a:rPr>
              <a:t>, « Le « tournant westphalien », Anatomie d’une construction historiographique », in Critique internationale, Volume 9, 2000. pages 52-58.</a:t>
            </a:r>
            <a:endParaRPr lang="fr-FR" sz="1800" b="0" strike="noStrike" spc="-1">
              <a:latin typeface="Arial"/>
            </a:endParaRPr>
          </a:p>
          <a:p>
            <a:pPr>
              <a:lnSpc>
                <a:spcPct val="100000"/>
              </a:lnSpc>
            </a:pPr>
            <a:r>
              <a:rPr lang="fr-FR" sz="1800" b="1" strike="noStrike" spc="-1">
                <a:solidFill>
                  <a:srgbClr val="000000"/>
                </a:solidFill>
                <a:latin typeface="Arial"/>
                <a:ea typeface="DejaVu Sans"/>
              </a:rPr>
              <a:t>GROTIUS Hugo</a:t>
            </a:r>
            <a:r>
              <a:rPr lang="fr-FR" sz="1800" b="0" strike="noStrike" spc="-1">
                <a:solidFill>
                  <a:srgbClr val="000000"/>
                </a:solidFill>
                <a:latin typeface="Arial"/>
                <a:ea typeface="DejaVu Sans"/>
              </a:rPr>
              <a:t>, Le droit de la guerre et de la paix, traduction de Jean Barbeyrac, Bibliothèque de philosophie politique et juridique, Presses Universitaires de Caen, 2011, 520 pages.</a:t>
            </a:r>
            <a:endParaRPr lang="fr-FR" sz="1800" b="0" strike="noStrike" spc="-1">
              <a:latin typeface="Arial"/>
            </a:endParaRPr>
          </a:p>
          <a:p>
            <a:pPr>
              <a:lnSpc>
                <a:spcPct val="100000"/>
              </a:lnSpc>
            </a:pPr>
            <a:r>
              <a:rPr lang="fr-FR" sz="1800" b="1" strike="noStrike" spc="-1">
                <a:solidFill>
                  <a:srgbClr val="000000"/>
                </a:solidFill>
                <a:latin typeface="Arial"/>
                <a:ea typeface="DejaVu Sans"/>
              </a:rPr>
              <a:t>HILDESHEIMER Françoise</a:t>
            </a:r>
            <a:r>
              <a:rPr lang="fr-FR" sz="1800" b="0" strike="noStrike" spc="-1">
                <a:solidFill>
                  <a:srgbClr val="000000"/>
                </a:solidFill>
                <a:latin typeface="Arial"/>
                <a:ea typeface="DejaVu Sans"/>
              </a:rPr>
              <a:t>, Richelieu, Flammarion, 2011, 590 pages.</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u="sng" strike="noStrike" spc="-1">
                <a:solidFill>
                  <a:srgbClr val="000000"/>
                </a:solidFill>
                <a:uFillTx/>
                <a:latin typeface="Arial"/>
                <a:ea typeface="DejaVu Sans"/>
              </a:rPr>
              <a:t>*Thèse / Mémoire</a:t>
            </a:r>
            <a:r>
              <a:rPr lang="fr-FR" sz="1800" b="0" strike="noStrike" spc="-1">
                <a:solidFill>
                  <a:srgbClr val="000000"/>
                </a:solidFill>
                <a:latin typeface="Arial"/>
                <a:ea typeface="DejaVu Sans"/>
              </a:rPr>
              <a:t>.</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1" strike="noStrike" spc="-1">
                <a:solidFill>
                  <a:srgbClr val="000000"/>
                </a:solidFill>
                <a:latin typeface="Arial"/>
                <a:ea typeface="DejaVu Sans"/>
              </a:rPr>
              <a:t>GUEGUEN Cyrille</a:t>
            </a:r>
            <a:r>
              <a:rPr lang="fr-FR" sz="1800" b="0" strike="noStrike" spc="-1">
                <a:solidFill>
                  <a:srgbClr val="000000"/>
                </a:solidFill>
                <a:latin typeface="Arial"/>
                <a:ea typeface="DejaVu Sans"/>
              </a:rPr>
              <a:t>, Mémoire réalisé dans le cadre du « Module culture juridique européenne » de la Faculté Jean-Monnet (Paris Sud XI – Sceaux), 2016.</a:t>
            </a:r>
            <a:endParaRPr lang="fr-FR" sz="1800" b="0" strike="noStrike" spc="-1">
              <a:latin typeface="Arial"/>
            </a:endParaRPr>
          </a:p>
        </p:txBody>
      </p:sp>
      <p:sp>
        <p:nvSpPr>
          <p:cNvPr id="406" name="CustomShape 15"/>
          <p:cNvSpPr/>
          <p:nvPr/>
        </p:nvSpPr>
        <p:spPr>
          <a:xfrm>
            <a:off x="952200" y="201600"/>
            <a:ext cx="31543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1" strike="noStrike" spc="-1">
                <a:solidFill>
                  <a:srgbClr val="000000"/>
                </a:solidFill>
                <a:latin typeface="Arial"/>
                <a:ea typeface="DejaVu Sans"/>
              </a:rPr>
              <a:t>BIBLIOGRAPHIE / JALON 1</a:t>
            </a:r>
            <a:endParaRPr lang="fr-FR" sz="18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Picture 2"/>
          <p:cNvPicPr/>
          <p:nvPr/>
        </p:nvPicPr>
        <p:blipFill>
          <a:blip r:embed="rId2"/>
          <a:stretch/>
        </p:blipFill>
        <p:spPr>
          <a:xfrm>
            <a:off x="7740360" y="-5400"/>
            <a:ext cx="1300680" cy="696960"/>
          </a:xfrm>
          <a:prstGeom prst="rect">
            <a:avLst/>
          </a:prstGeom>
          <a:ln>
            <a:noFill/>
          </a:ln>
        </p:spPr>
      </p:pic>
      <p:pic>
        <p:nvPicPr>
          <p:cNvPr id="408" name="Image 7"/>
          <p:cNvPicPr/>
          <p:nvPr/>
        </p:nvPicPr>
        <p:blipFill>
          <a:blip r:embed="rId3"/>
          <a:stretch/>
        </p:blipFill>
        <p:spPr>
          <a:xfrm>
            <a:off x="8296200" y="6137280"/>
            <a:ext cx="744840" cy="697320"/>
          </a:xfrm>
          <a:prstGeom prst="rect">
            <a:avLst/>
          </a:prstGeom>
          <a:ln>
            <a:noFill/>
          </a:ln>
        </p:spPr>
      </p:pic>
      <p:sp>
        <p:nvSpPr>
          <p:cNvPr id="409" name="CustomShape 1"/>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410" name="CustomShape 2"/>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411" name="CustomShape 3"/>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412" name="CustomShape 4"/>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413" name="CustomShape 5"/>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558ED5"/>
                </a:solidFill>
                <a:latin typeface="Arial"/>
                <a:ea typeface="DejaVu Sans"/>
              </a:rPr>
              <a:t>Jalon 2 : faire la paix par la sécurité collective : les actions de l’ONU sous les mandats de Kofi Annan (1997-2006)</a:t>
            </a:r>
            <a:endParaRPr lang="fr-FR" sz="1800" b="0" strike="noStrike" spc="-1" dirty="0">
              <a:latin typeface="Arial"/>
            </a:endParaRPr>
          </a:p>
        </p:txBody>
      </p:sp>
      <p:sp>
        <p:nvSpPr>
          <p:cNvPr id="414"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15"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16"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17"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18"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19"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20"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21"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22" name="CustomShape 14"/>
          <p:cNvSpPr/>
          <p:nvPr/>
        </p:nvSpPr>
        <p:spPr>
          <a:xfrm>
            <a:off x="648000" y="819720"/>
            <a:ext cx="8548200" cy="590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r>
              <a:rPr lang="fr-FR" sz="1400" b="1" strike="noStrike" spc="-1">
                <a:solidFill>
                  <a:srgbClr val="C9211E"/>
                </a:solidFill>
                <a:latin typeface="Times New Roman"/>
                <a:ea typeface="DejaVu Sans"/>
              </a:rPr>
              <a:t>J</a:t>
            </a:r>
            <a:r>
              <a:rPr lang="fr-FR" sz="1400" b="1" strike="noStrike" spc="-1">
                <a:solidFill>
                  <a:srgbClr val="C9211E"/>
                </a:solidFill>
                <a:latin typeface="Arial"/>
                <a:ea typeface="DejaVu Sans"/>
              </a:rPr>
              <a:t>ALON N°2 : FAIRE LA PAIX PAR LA SECURITE COLLECTIVE : LES ACTIONS DE</a:t>
            </a:r>
            <a:endParaRPr lang="fr-FR" sz="1400" b="0" strike="noStrike" spc="-1">
              <a:latin typeface="Arial"/>
            </a:endParaRPr>
          </a:p>
          <a:p>
            <a:pPr algn="just">
              <a:lnSpc>
                <a:spcPct val="100000"/>
              </a:lnSpc>
            </a:pPr>
            <a:r>
              <a:rPr lang="fr-FR" sz="1400" b="1" strike="noStrike" spc="-1">
                <a:solidFill>
                  <a:srgbClr val="C9211E"/>
                </a:solidFill>
                <a:latin typeface="Arial"/>
                <a:ea typeface="DejaVu Sans"/>
              </a:rPr>
              <a:t>L’ONU SOUS LES MANDATS DE KOFI ANNAN (1997-2006)</a:t>
            </a:r>
            <a:endParaRPr lang="fr-FR" sz="1400" b="0" strike="noStrike" spc="-1">
              <a:latin typeface="Arial"/>
            </a:endParaRPr>
          </a:p>
          <a:p>
            <a:pPr algn="just">
              <a:lnSpc>
                <a:spcPct val="100000"/>
              </a:lnSpc>
            </a:pPr>
            <a:r>
              <a:rPr lang="fr-FR" sz="1400" b="1" u="sng" strike="noStrike" spc="-1">
                <a:solidFill>
                  <a:srgbClr val="000000"/>
                </a:solidFill>
                <a:uFillTx/>
                <a:latin typeface="Arial"/>
                <a:ea typeface="DejaVu Sans"/>
              </a:rPr>
              <a:t>Qu’est-ce que la « sécurité collective » ? (1h)</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Aux antipodes de la sécurité par l’équilibre des puissances qui avait marqué le système international</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au XIXe siècle, la sécurité collective repose, elle, sur le </a:t>
            </a:r>
            <a:r>
              <a:rPr lang="fr-FR" sz="1400" b="0" i="1" strike="noStrike" spc="-1">
                <a:solidFill>
                  <a:srgbClr val="000000"/>
                </a:solidFill>
                <a:latin typeface="Arial"/>
                <a:ea typeface="DejaVu Sans"/>
              </a:rPr>
              <a:t>« déséquilibre des forces »</a:t>
            </a:r>
            <a:r>
              <a:rPr lang="fr-FR" sz="1400" b="0" strike="noStrike" spc="-1">
                <a:solidFill>
                  <a:srgbClr val="000000"/>
                </a:solidFill>
                <a:latin typeface="Arial"/>
                <a:ea typeface="DejaVu Sans"/>
              </a:rPr>
              <a:t> </a:t>
            </a:r>
            <a:r>
              <a:rPr lang="fr-FR" sz="1400" b="0" strike="noStrike" spc="-1">
                <a:solidFill>
                  <a:srgbClr val="0000FF"/>
                </a:solidFill>
                <a:latin typeface="Arial"/>
                <a:ea typeface="DejaVu Sans"/>
              </a:rPr>
              <a:t>(Marie-Claude</a:t>
            </a:r>
            <a:endParaRPr lang="fr-FR" sz="1400" b="0" strike="noStrike" spc="-1">
              <a:latin typeface="Arial"/>
            </a:endParaRPr>
          </a:p>
          <a:p>
            <a:pPr algn="just">
              <a:lnSpc>
                <a:spcPct val="100000"/>
              </a:lnSpc>
            </a:pPr>
            <a:r>
              <a:rPr lang="fr-FR" sz="1400" b="0" strike="noStrike" spc="-1">
                <a:solidFill>
                  <a:srgbClr val="0000FF"/>
                </a:solidFill>
                <a:latin typeface="Arial"/>
                <a:ea typeface="DejaVu Sans"/>
              </a:rPr>
              <a:t>Smouts</a:t>
            </a:r>
            <a:r>
              <a:rPr lang="fr-FR" sz="1400" b="0" strike="noStrike" spc="-1">
                <a:solidFill>
                  <a:srgbClr val="000000"/>
                </a:solidFill>
                <a:latin typeface="Arial"/>
                <a:ea typeface="DejaVu Sans"/>
              </a:rPr>
              <a:t> et </a:t>
            </a:r>
            <a:r>
              <a:rPr lang="fr-FR" sz="1400" b="0" strike="noStrike" spc="-1">
                <a:solidFill>
                  <a:srgbClr val="0000FF"/>
                </a:solidFill>
                <a:latin typeface="Arial"/>
                <a:ea typeface="DejaVu Sans"/>
              </a:rPr>
              <a:t>Guillaume Devin</a:t>
            </a:r>
            <a:r>
              <a:rPr lang="fr-FR" sz="1400" b="0" strike="noStrike" spc="-1">
                <a:solidFill>
                  <a:srgbClr val="000000"/>
                </a:solidFill>
                <a:latin typeface="Arial"/>
                <a:ea typeface="DejaVu Sans"/>
              </a:rPr>
              <a:t>), celles rassemblées par l’ensemble des États membres contre tout État</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agresseur. Ce système a d’abord été institutionnalisé, au lendemain de la Grande Guerre, par la</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Société des Nations (SDN), puis a été repris en 1945 par l’Organisation des Nations unies (ONU).</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Loin d’avoir donné les résultats que ses promoteurs avaient placés en lui, il marque néanmoins un</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tournant dans l’histoire des relations internationales.</a:t>
            </a:r>
            <a:endParaRPr lang="fr-FR" sz="1400" b="0" strike="noStrike" spc="-1">
              <a:latin typeface="Arial"/>
            </a:endParaRPr>
          </a:p>
          <a:p>
            <a:pPr algn="just">
              <a:lnSpc>
                <a:spcPct val="100000"/>
              </a:lnSpc>
            </a:pPr>
            <a:r>
              <a:rPr lang="fr-FR" sz="1400" b="1" u="sng" strike="noStrike" spc="-1">
                <a:solidFill>
                  <a:srgbClr val="000000"/>
                </a:solidFill>
                <a:uFillTx/>
                <a:latin typeface="Arial"/>
                <a:ea typeface="DejaVu Sans"/>
              </a:rPr>
              <a:t>L’échec de la SDN (source : https://ehne.fr).</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Désireux de rompre avec le système des alliances et de la diplomatie secrète que l’on accusait</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d’avoir provoqué le cataclysme de 1914-1918, le président américain, Woodrow Wilson, a placé la</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création de la SDN au premier rang des objectifs de la Conférence de la Paix de 1919 afin de faire</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désormais reposer le maintien de la paix sur des pratiques nouvelles. Le Pacte de la SDN, adopté le</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28 avril 1919, dispose ainsi que « les membres de la Société s’engagent à respecter et à maintenir</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contre toute agression extérieure l’intégrité territoriale et l’indépendance politique présente de tous</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les Membres de la Société » </a:t>
            </a:r>
            <a:r>
              <a:rPr lang="fr-FR" sz="1400" b="1" strike="noStrike" spc="-1">
                <a:solidFill>
                  <a:srgbClr val="000000"/>
                </a:solidFill>
                <a:latin typeface="Arial"/>
                <a:ea typeface="DejaVu Sans"/>
              </a:rPr>
              <a:t>(art. 10)</a:t>
            </a:r>
            <a:r>
              <a:rPr lang="fr-FR" sz="1400" b="0" strike="noStrike" spc="-1">
                <a:solidFill>
                  <a:srgbClr val="000000"/>
                </a:solidFill>
                <a:latin typeface="Arial"/>
                <a:ea typeface="DejaVu Sans"/>
              </a:rPr>
              <a:t> et si l’un d’entre eux « recourt à la guerre, […] il est ipso</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facto considéré comme ayant commis un acte de guerre contre tous les autres membres de la Société</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a:t>
            </a:r>
            <a:r>
              <a:rPr lang="fr-FR" sz="1400" b="1" strike="noStrike" spc="-1">
                <a:solidFill>
                  <a:srgbClr val="000000"/>
                </a:solidFill>
                <a:latin typeface="Arial"/>
                <a:ea typeface="DejaVu Sans"/>
              </a:rPr>
              <a:t>(art. 16)</a:t>
            </a:r>
            <a:r>
              <a:rPr lang="fr-FR" sz="1400" b="0" strike="noStrike" spc="-1">
                <a:solidFill>
                  <a:srgbClr val="000000"/>
                </a:solidFill>
                <a:latin typeface="Arial"/>
                <a:ea typeface="DejaVu Sans"/>
              </a:rPr>
              <a:t>.</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Les moyens dont dispose la SDN pour faire respecter cet engagement sont toutefois assez minces.</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Le Pacte prévoit que tout différend doit être soumis à l’arbitrage ou à l’examen du Conseil de la</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SDN, mais si ce dernier ne parvient pas à l’unanimité pour désigner l’agresseur, chaque État</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membre retrouve sa liberté d’action. En cas d’unanimité, </a:t>
            </a:r>
            <a:r>
              <a:rPr lang="fr-FR" sz="1400" b="1" strike="noStrike" spc="-1">
                <a:solidFill>
                  <a:srgbClr val="000000"/>
                </a:solidFill>
                <a:latin typeface="Arial"/>
                <a:ea typeface="DejaVu Sans"/>
              </a:rPr>
              <a:t>l’article 16</a:t>
            </a:r>
            <a:r>
              <a:rPr lang="fr-FR" sz="1400" b="0" strike="noStrike" spc="-1">
                <a:solidFill>
                  <a:srgbClr val="000000"/>
                </a:solidFill>
                <a:latin typeface="Arial"/>
                <a:ea typeface="DejaVu Sans"/>
              </a:rPr>
              <a:t> fait obligation aux États</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membres de la SDN de prendre part à des sanctions économiques et financières contre l’État</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reconnu comme agresseur, mais leur participation à une action militaire, dont le principe doit être</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décidé à l’unanimité par le Conseil, reste facultative.</a:t>
            </a:r>
            <a:endParaRPr lang="fr-FR" sz="14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2"/>
          <p:cNvPicPr/>
          <p:nvPr/>
        </p:nvPicPr>
        <p:blipFill>
          <a:blip r:embed="rId2"/>
          <a:stretch/>
        </p:blipFill>
        <p:spPr>
          <a:xfrm>
            <a:off x="7740360" y="-5400"/>
            <a:ext cx="1300680" cy="696960"/>
          </a:xfrm>
          <a:prstGeom prst="rect">
            <a:avLst/>
          </a:prstGeom>
          <a:ln>
            <a:noFill/>
          </a:ln>
        </p:spPr>
      </p:pic>
      <p:pic>
        <p:nvPicPr>
          <p:cNvPr id="424" name="Image 7"/>
          <p:cNvPicPr/>
          <p:nvPr/>
        </p:nvPicPr>
        <p:blipFill>
          <a:blip r:embed="rId3"/>
          <a:stretch/>
        </p:blipFill>
        <p:spPr>
          <a:xfrm>
            <a:off x="8296200" y="6137280"/>
            <a:ext cx="744840" cy="697320"/>
          </a:xfrm>
          <a:prstGeom prst="rect">
            <a:avLst/>
          </a:prstGeom>
          <a:ln>
            <a:noFill/>
          </a:ln>
        </p:spPr>
      </p:pic>
      <p:sp>
        <p:nvSpPr>
          <p:cNvPr id="425"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426"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427"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428"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429"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430"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31"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32"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33"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34"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35"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36"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37"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38"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439" name="CustomShape 15"/>
          <p:cNvSpPr/>
          <p:nvPr/>
        </p:nvSpPr>
        <p:spPr>
          <a:xfrm>
            <a:off x="546840" y="1101960"/>
            <a:ext cx="8524080" cy="523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Arial"/>
                <a:ea typeface="DejaVu Sans"/>
              </a:rPr>
              <a:t>﻿</a:t>
            </a:r>
            <a:r>
              <a:rPr lang="fr-FR" sz="1600" b="0" strike="noStrike" spc="-1" dirty="0">
                <a:solidFill>
                  <a:srgbClr val="000000"/>
                </a:solidFill>
                <a:latin typeface="Arial"/>
                <a:ea typeface="DejaVu Sans"/>
              </a:rPr>
              <a:t>La SDN se trouve fragilisée dès 1920 par le refus des Etats-Unis d’y adhérer et ses destinées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sont dès lors placées sous le sceau de la « mésentente cordiale » franco-britannique.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Sa capacité à régler les différends internationaux se limite donc aux conflits qui ne mettent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pas en cause les intérêts des grandes puissances. Le système de sécurité collective connaît</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au cours des années 1930 des échecs retentissants, se montrant incapable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d’assurer à ses membres, menacés par la politique agressive des régimes dictatoriaux, la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protection de </a:t>
            </a:r>
            <a:r>
              <a:rPr lang="fr-FR" sz="1600" b="1" strike="noStrike" spc="-1" dirty="0">
                <a:solidFill>
                  <a:srgbClr val="000000"/>
                </a:solidFill>
                <a:latin typeface="Arial"/>
                <a:ea typeface="DejaVu Sans"/>
              </a:rPr>
              <a:t>l’article 10</a:t>
            </a:r>
            <a:r>
              <a:rPr lang="fr-FR" sz="1600" b="0" strike="noStrike" spc="-1" dirty="0">
                <a:solidFill>
                  <a:srgbClr val="000000"/>
                </a:solidFill>
                <a:latin typeface="Arial"/>
                <a:ea typeface="DejaVu Sans"/>
              </a:rPr>
              <a:t>. Il se révèle ainsi impuissant à empêcher, en 1931-1932, la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conquête de la Mandchourie chinoise par le Japon, membre permanent du Conseil de la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SDN et qui, condamné par l’institution genevoise, s’en retire en 1933. En 1935, l’agression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de l’Italie contre l’Éthiopie, membre de la SDN depuis 1923, achève de discréditer la Société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des Nations : sous la pression des petites et moyennes puissances, la France et le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Royaume-Uni se résignent certes à mettre en </a:t>
            </a:r>
            <a:r>
              <a:rPr lang="fr-FR" sz="1600" b="0" strike="noStrike" spc="-1" dirty="0" err="1">
                <a:solidFill>
                  <a:srgbClr val="000000"/>
                </a:solidFill>
                <a:latin typeface="Arial"/>
                <a:ea typeface="DejaVu Sans"/>
              </a:rPr>
              <a:t>oeuvre</a:t>
            </a:r>
            <a:r>
              <a:rPr lang="fr-FR" sz="1600" b="0" strike="noStrike" spc="-1" dirty="0">
                <a:solidFill>
                  <a:srgbClr val="000000"/>
                </a:solidFill>
                <a:latin typeface="Arial"/>
                <a:ea typeface="DejaVu Sans"/>
              </a:rPr>
              <a:t> </a:t>
            </a:r>
            <a:r>
              <a:rPr lang="fr-FR" sz="1600" b="1" strike="noStrike" spc="-1" dirty="0">
                <a:solidFill>
                  <a:srgbClr val="000000"/>
                </a:solidFill>
                <a:latin typeface="Arial"/>
                <a:ea typeface="DejaVu Sans"/>
              </a:rPr>
              <a:t>l’article 16</a:t>
            </a:r>
            <a:r>
              <a:rPr lang="fr-FR" sz="1600" b="0" strike="noStrike" spc="-1" dirty="0">
                <a:solidFill>
                  <a:srgbClr val="000000"/>
                </a:solidFill>
                <a:latin typeface="Arial"/>
                <a:ea typeface="DejaVu Sans"/>
              </a:rPr>
              <a:t> du Pacte, mais les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sanctions économiques votées contre l’Italie se révèlent peu efficaces, en raison de la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neutralité des États-Unis et aussi du fait que le pétrole et les produits stratégiques ne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sont pas soumis à l’embargo.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Ménagée par la France et le Royaume-Uni qui comptent sur son appui pour contenir la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politique révisionniste de l’Allemagne hitlérienne, l’Italie décide finalement d’annexer </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l’Éthiopie en mai 1936.</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En somme, la grande lacune de la Société des Nations a été de ne pas condamner la guerre</a:t>
            </a:r>
            <a:endParaRPr lang="fr-FR" sz="1600" b="0" strike="noStrike" spc="-1" dirty="0">
              <a:latin typeface="Arial"/>
            </a:endParaRPr>
          </a:p>
          <a:p>
            <a:pPr algn="just">
              <a:lnSpc>
                <a:spcPct val="100000"/>
              </a:lnSpc>
            </a:pPr>
            <a:r>
              <a:rPr lang="fr-FR" sz="1600" b="0" strike="noStrike" spc="-1" dirty="0">
                <a:solidFill>
                  <a:srgbClr val="000000"/>
                </a:solidFill>
                <a:latin typeface="Arial"/>
                <a:ea typeface="DejaVu Sans"/>
              </a:rPr>
              <a:t>et  de ne pas vouloir sa prohibition totale.</a:t>
            </a:r>
            <a:endParaRPr lang="fr-FR" sz="1600" b="0" strike="noStrike" spc="-1" dirty="0">
              <a:latin typeface="Arial"/>
            </a:endParaRPr>
          </a:p>
        </p:txBody>
      </p:sp>
      <p:sp>
        <p:nvSpPr>
          <p:cNvPr id="440"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 name="Picture 2"/>
          <p:cNvPicPr/>
          <p:nvPr/>
        </p:nvPicPr>
        <p:blipFill>
          <a:blip r:embed="rId2"/>
          <a:stretch/>
        </p:blipFill>
        <p:spPr>
          <a:xfrm>
            <a:off x="7740360" y="-5400"/>
            <a:ext cx="1300680" cy="696960"/>
          </a:xfrm>
          <a:prstGeom prst="rect">
            <a:avLst/>
          </a:prstGeom>
          <a:ln>
            <a:noFill/>
          </a:ln>
        </p:spPr>
      </p:pic>
      <p:pic>
        <p:nvPicPr>
          <p:cNvPr id="442" name="Image 7"/>
          <p:cNvPicPr/>
          <p:nvPr/>
        </p:nvPicPr>
        <p:blipFill>
          <a:blip r:embed="rId3"/>
          <a:stretch/>
        </p:blipFill>
        <p:spPr>
          <a:xfrm>
            <a:off x="8296200" y="6137280"/>
            <a:ext cx="744840" cy="697320"/>
          </a:xfrm>
          <a:prstGeom prst="rect">
            <a:avLst/>
          </a:prstGeom>
          <a:ln>
            <a:noFill/>
          </a:ln>
        </p:spPr>
      </p:pic>
      <p:sp>
        <p:nvSpPr>
          <p:cNvPr id="443" name="CustomShape 1"/>
          <p:cNvSpPr/>
          <p:nvPr/>
        </p:nvSpPr>
        <p:spPr>
          <a:xfrm>
            <a:off x="3259440" y="639432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444"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445"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446"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447"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448"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49"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50"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51"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52"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53"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54"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55"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56"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457" name="CustomShape 15"/>
          <p:cNvSpPr/>
          <p:nvPr/>
        </p:nvSpPr>
        <p:spPr>
          <a:xfrm>
            <a:off x="546840" y="869040"/>
            <a:ext cx="8596080" cy="561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500" b="1" strike="noStrike" spc="-1">
                <a:solidFill>
                  <a:srgbClr val="000000"/>
                </a:solidFill>
                <a:latin typeface="Arial"/>
                <a:ea typeface="DejaVu Sans"/>
              </a:rPr>
              <a:t>*Les faux espoirs de l’ONU (source : </a:t>
            </a:r>
            <a:r>
              <a:rPr lang="fr-FR" sz="1500" b="1" u="sng" strike="noStrike" spc="-1">
                <a:solidFill>
                  <a:srgbClr val="0000FF"/>
                </a:solidFill>
                <a:uFillTx/>
                <a:latin typeface="Arial"/>
                <a:ea typeface="DejaVu Sans"/>
                <a:hlinkClick r:id="rId4"/>
              </a:rPr>
              <a:t>https://ehne.fr</a:t>
            </a:r>
            <a:r>
              <a:rPr lang="fr-FR" sz="1500" b="1" strike="noStrike" spc="-1">
                <a:solidFill>
                  <a:srgbClr val="0000FF"/>
                </a:solidFill>
                <a:latin typeface="Arial"/>
                <a:ea typeface="DejaVu Sans"/>
              </a:rPr>
              <a:t>).</a:t>
            </a:r>
            <a:endParaRPr lang="fr-FR" sz="1500" b="0" strike="noStrike" spc="-1">
              <a:latin typeface="Arial"/>
            </a:endParaRPr>
          </a:p>
          <a:p>
            <a:pPr algn="just">
              <a:lnSpc>
                <a:spcPct val="100000"/>
              </a:lnSpc>
            </a:pP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Le principe de la sécurité collective est néanmoins repris par l’ONU que la Charte de San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Francisco a établie le 26 juin 1945. Conscients toutefois des faiblesses de la SDN, ses fondateurs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ont tenté d’améliorer les mécanismes de la sécurité collective en attribuant un rôle prépondérant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Aux principales puissances victorieuses, qui sont membres permanents du Conseil de sécurité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(États-Unis, URSS, Chine, Grande-Bretagne, France) et se retrouvent investies du rôle de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 gendarmes » du nouveau système international. C’est au Conseil de sécurité, où les Cinq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Grands disposent d’un droit de veto, que revient en effet « la responsabilité principale du maintien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de la paix et de la sécurité internationales » </a:t>
            </a:r>
            <a:r>
              <a:rPr lang="fr-FR" sz="1500" b="1" strike="noStrike" spc="-1">
                <a:solidFill>
                  <a:srgbClr val="000000"/>
                </a:solidFill>
                <a:latin typeface="Arial"/>
                <a:ea typeface="DejaVu Sans"/>
              </a:rPr>
              <a:t>(art. 24)</a:t>
            </a:r>
            <a:r>
              <a:rPr lang="fr-FR" sz="1500" b="0" strike="noStrike" spc="-1">
                <a:solidFill>
                  <a:srgbClr val="000000"/>
                </a:solidFill>
                <a:latin typeface="Arial"/>
                <a:ea typeface="DejaVu Sans"/>
              </a:rPr>
              <a:t>. En cas de menace contre la paix ou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d’agression, il peut décider de sanctions économiques </a:t>
            </a:r>
            <a:r>
              <a:rPr lang="fr-FR" sz="1500" b="1" strike="noStrike" spc="-1">
                <a:solidFill>
                  <a:srgbClr val="000000"/>
                </a:solidFill>
                <a:latin typeface="Arial"/>
                <a:ea typeface="DejaVu Sans"/>
              </a:rPr>
              <a:t>(art. 41)</a:t>
            </a:r>
            <a:r>
              <a:rPr lang="fr-FR" sz="1500" b="0" strike="noStrike" spc="-1">
                <a:solidFill>
                  <a:srgbClr val="000000"/>
                </a:solidFill>
                <a:latin typeface="Arial"/>
                <a:ea typeface="DejaVu Sans"/>
              </a:rPr>
              <a:t> ou « entreprendre, au moyen de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forces aériennes, navales ou terrestres, toute action qu'il juge nécessaire au maintien ou au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rétablissement de la paix et de la sécurité internationales » </a:t>
            </a:r>
            <a:r>
              <a:rPr lang="fr-FR" sz="1500" b="1" strike="noStrike" spc="-1">
                <a:solidFill>
                  <a:srgbClr val="000000"/>
                </a:solidFill>
                <a:latin typeface="Arial"/>
                <a:ea typeface="DejaVu Sans"/>
              </a:rPr>
              <a:t>(art. 42)</a:t>
            </a:r>
            <a:r>
              <a:rPr lang="fr-FR" sz="1500" b="0" strike="noStrike" spc="-1">
                <a:solidFill>
                  <a:srgbClr val="000000"/>
                </a:solidFill>
                <a:latin typeface="Arial"/>
                <a:ea typeface="DejaVu Sans"/>
              </a:rPr>
              <a:t>. Tous les États membres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devaient ainsi s’engager à mettre à la disposition du Conseil de sécurité un certain nombre de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forces armées en vertu d’accords spéciaux qui devaient préciser leur composition, leurs effectifs,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leur degré de préparation et leurs emplacements, mais qui n’ont en fait jamais été établis.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L’emploi de ces forces devait être planifié par un état-major international, mais ce dernier ne</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 jouera finalement jamais ce rôle. Les divergences entre les grandes puissances, liées au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développement d’un climat de guerre froide, entraînent rapidement le blocage de l’ONU, qui joue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toutefois un rôle non négligeable dans la guerre de Corée (1950-1953), l’intervention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américaine (réunissant au total dix-sept nations) étant légitimée par le Conseil de sécurité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(en l’absence momentanée des Soviétiques). Mais en l’absence d’un véritable système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de sécurité collective efficace, la sécurité internationale repose alors principalement sur des </a:t>
            </a:r>
            <a:endParaRPr lang="fr-FR" sz="1500" b="0" strike="noStrike" spc="-1">
              <a:latin typeface="Arial"/>
            </a:endParaRPr>
          </a:p>
          <a:p>
            <a:pPr algn="just">
              <a:lnSpc>
                <a:spcPct val="100000"/>
              </a:lnSpc>
            </a:pPr>
            <a:r>
              <a:rPr lang="fr-FR" sz="1500" b="0" strike="noStrike" spc="-1">
                <a:solidFill>
                  <a:srgbClr val="000000"/>
                </a:solidFill>
                <a:latin typeface="Arial"/>
                <a:ea typeface="DejaVu Sans"/>
              </a:rPr>
              <a:t>organisations de défense  collective (Pacte atlantique et Pacte de Varsovie notamment).</a:t>
            </a:r>
            <a:endParaRPr lang="fr-FR" sz="1500" b="0" strike="noStrike" spc="-1">
              <a:latin typeface="Arial"/>
            </a:endParaRPr>
          </a:p>
        </p:txBody>
      </p:sp>
      <p:sp>
        <p:nvSpPr>
          <p:cNvPr id="458"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age 4"/>
          <p:cNvPicPr/>
          <p:nvPr/>
        </p:nvPicPr>
        <p:blipFill>
          <a:blip r:embed="rId2"/>
          <a:stretch/>
        </p:blipFill>
        <p:spPr>
          <a:xfrm>
            <a:off x="1434960" y="291960"/>
            <a:ext cx="6273360" cy="6273360"/>
          </a:xfrm>
          <a:prstGeom prst="rect">
            <a:avLst/>
          </a:prstGeom>
          <a:ln>
            <a:noFill/>
          </a:ln>
        </p:spPr>
      </p:pic>
      <p:sp>
        <p:nvSpPr>
          <p:cNvPr id="137" name="CustomShape 1"/>
          <p:cNvSpPr/>
          <p:nvPr/>
        </p:nvSpPr>
        <p:spPr>
          <a:xfrm>
            <a:off x="1574280" y="4120560"/>
            <a:ext cx="6168960" cy="1145520"/>
          </a:xfrm>
          <a:prstGeom prst="frame">
            <a:avLst>
              <a:gd name="adj1" fmla="val 12500"/>
            </a:avLst>
          </a:prstGeom>
          <a:ln>
            <a:round/>
          </a:ln>
        </p:spPr>
        <p:style>
          <a:lnRef idx="2">
            <a:schemeClr val="accent1">
              <a:shade val="50000"/>
            </a:schemeClr>
          </a:lnRef>
          <a:fillRef idx="1">
            <a:schemeClr val="accent1"/>
          </a:fillRef>
          <a:effectRef idx="0">
            <a:schemeClr val="accent1"/>
          </a:effectRef>
          <a:fontRef idx="minor"/>
        </p:style>
      </p:sp>
      <p:sp>
        <p:nvSpPr>
          <p:cNvPr id="138" name="CustomShape 2"/>
          <p:cNvSpPr/>
          <p:nvPr/>
        </p:nvSpPr>
        <p:spPr>
          <a:xfrm>
            <a:off x="1886760" y="1655280"/>
            <a:ext cx="5821920" cy="578520"/>
          </a:xfrm>
          <a:prstGeom prst="frame">
            <a:avLst>
              <a:gd name="adj1" fmla="val 125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 name="Picture 2"/>
          <p:cNvPicPr/>
          <p:nvPr/>
        </p:nvPicPr>
        <p:blipFill>
          <a:blip r:embed="rId2"/>
          <a:stretch/>
        </p:blipFill>
        <p:spPr>
          <a:xfrm>
            <a:off x="7740360" y="-5400"/>
            <a:ext cx="1300680" cy="696960"/>
          </a:xfrm>
          <a:prstGeom prst="rect">
            <a:avLst/>
          </a:prstGeom>
          <a:ln>
            <a:noFill/>
          </a:ln>
        </p:spPr>
      </p:pic>
      <p:pic>
        <p:nvPicPr>
          <p:cNvPr id="460" name="Image 7"/>
          <p:cNvPicPr/>
          <p:nvPr/>
        </p:nvPicPr>
        <p:blipFill>
          <a:blip r:embed="rId3"/>
          <a:stretch/>
        </p:blipFill>
        <p:spPr>
          <a:xfrm>
            <a:off x="8296200" y="6137280"/>
            <a:ext cx="744840" cy="697320"/>
          </a:xfrm>
          <a:prstGeom prst="rect">
            <a:avLst/>
          </a:prstGeom>
          <a:ln>
            <a:noFill/>
          </a:ln>
        </p:spPr>
      </p:pic>
      <p:sp>
        <p:nvSpPr>
          <p:cNvPr id="461"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462"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463"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464"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465"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466"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67"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68"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69"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70"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71"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72"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73"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74"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475" name="CustomShape 15"/>
          <p:cNvSpPr/>
          <p:nvPr/>
        </p:nvSpPr>
        <p:spPr>
          <a:xfrm>
            <a:off x="685440" y="1057320"/>
            <a:ext cx="9306720" cy="450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600" b="1" strike="noStrike" spc="-1">
                <a:solidFill>
                  <a:srgbClr val="000000"/>
                </a:solidFill>
                <a:latin typeface="Arial"/>
                <a:ea typeface="DejaVu Sans"/>
              </a:rPr>
              <a:t>*Les faux espoirs de l’ONU (source : </a:t>
            </a:r>
            <a:r>
              <a:rPr lang="fr-FR" sz="1600" b="1" u="sng" strike="noStrike" spc="-1">
                <a:solidFill>
                  <a:srgbClr val="0000FF"/>
                </a:solidFill>
                <a:uFillTx/>
                <a:latin typeface="Arial"/>
                <a:ea typeface="DejaVu Sans"/>
                <a:hlinkClick r:id="rId4"/>
              </a:rPr>
              <a:t>https://ehne.fr</a:t>
            </a:r>
            <a:r>
              <a:rPr lang="fr-FR" sz="1600" b="1" strike="noStrike" spc="-1">
                <a:solidFill>
                  <a:srgbClr val="0000FF"/>
                </a:solidFill>
                <a:latin typeface="Arial"/>
                <a:ea typeface="DejaVu Sans"/>
              </a:rPr>
              <a:t>). </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500" b="1" strike="noStrike" spc="-1">
                <a:solidFill>
                  <a:srgbClr val="0000FF"/>
                </a:solidFill>
                <a:latin typeface="Arial"/>
                <a:ea typeface="DejaVu Sans"/>
              </a:rPr>
              <a:t>﻿</a:t>
            </a:r>
            <a:r>
              <a:rPr lang="fr-FR" sz="1600" b="0" strike="noStrike" spc="-1">
                <a:solidFill>
                  <a:srgbClr val="000000"/>
                </a:solidFill>
                <a:latin typeface="Arial"/>
                <a:ea typeface="DejaVu Sans"/>
              </a:rPr>
              <a:t>Mais en l’absence d’un véritable système de sécurité collective efficace, la sécurité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Internationale repose alors principalement sur des organisations de défense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collective (Pacte atlantique et Pacte de Varsovie notamment). La charte des Nations unies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ne remet, en effet, nullement en cause le « droit naturel de légitime défense, individuelle ou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collective » </a:t>
            </a:r>
            <a:r>
              <a:rPr lang="fr-FR" sz="1600" b="1" strike="noStrike" spc="-1">
                <a:solidFill>
                  <a:srgbClr val="000000"/>
                </a:solidFill>
                <a:latin typeface="Arial"/>
                <a:ea typeface="DejaVu Sans"/>
              </a:rPr>
              <a:t>(art. 51)</a:t>
            </a:r>
            <a:r>
              <a:rPr lang="fr-FR" sz="1600" b="0" strike="noStrike" spc="-1">
                <a:solidFill>
                  <a:srgbClr val="000000"/>
                </a:solidFill>
                <a:latin typeface="Arial"/>
                <a:ea typeface="DejaVu Sans"/>
              </a:rPr>
              <a:t> et « l’existence d’accords ou d’organismes régionaux destinés à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régler les affaires […] touchant au maintien de la paix et de la sécurité internationales […] » </a:t>
            </a:r>
            <a:endParaRPr lang="fr-FR" sz="1600" b="0" strike="noStrike" spc="-1">
              <a:latin typeface="Arial"/>
            </a:endParaRPr>
          </a:p>
          <a:p>
            <a:pPr algn="just">
              <a:lnSpc>
                <a:spcPct val="100000"/>
              </a:lnSpc>
            </a:pPr>
            <a:r>
              <a:rPr lang="fr-FR" sz="1600" b="1" strike="noStrike" spc="-1">
                <a:solidFill>
                  <a:srgbClr val="000000"/>
                </a:solidFill>
                <a:latin typeface="Arial"/>
                <a:ea typeface="DejaVu Sans"/>
              </a:rPr>
              <a:t>(art. 52)</a:t>
            </a:r>
            <a:r>
              <a:rPr lang="fr-FR" sz="1600" b="0" strike="noStrike" spc="-1">
                <a:solidFill>
                  <a:srgbClr val="000000"/>
                </a:solidFill>
                <a:latin typeface="Arial"/>
                <a:ea typeface="DejaVu Sans"/>
              </a:rPr>
              <a:t>.</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La fin de la guerre froide laisse espérer, dans un contexte de « nouvel ordre mondial », une</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revitalisation de l’ONU et une renaissance de la sécurité collective, à l’image de la première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Guerre du Golfe (1990-1991) où le recours à la force contre l’Irak est légitimé par une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résolution du Conseil de sécurité. Mais ces espoirs sont vite déçus, et l’ONU ne paraît pas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capable, en ce début de XXIe siècle, d’apporter de réelles réponses aux problèmes de la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sécurité internationale. Son action en faveur de la paix s’exerce essentiellement dans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le cadre d’opérations de maintien de la paix (peacekeeping).</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p:txBody>
      </p:sp>
      <p:sp>
        <p:nvSpPr>
          <p:cNvPr id="476"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2"/>
          <p:cNvPicPr/>
          <p:nvPr/>
        </p:nvPicPr>
        <p:blipFill>
          <a:blip r:embed="rId2"/>
          <a:stretch/>
        </p:blipFill>
        <p:spPr>
          <a:xfrm>
            <a:off x="7740360" y="-5400"/>
            <a:ext cx="1300680" cy="696960"/>
          </a:xfrm>
          <a:prstGeom prst="rect">
            <a:avLst/>
          </a:prstGeom>
          <a:ln>
            <a:noFill/>
          </a:ln>
        </p:spPr>
      </p:pic>
      <p:pic>
        <p:nvPicPr>
          <p:cNvPr id="478" name="Image 7"/>
          <p:cNvPicPr/>
          <p:nvPr/>
        </p:nvPicPr>
        <p:blipFill>
          <a:blip r:embed="rId3"/>
          <a:stretch/>
        </p:blipFill>
        <p:spPr>
          <a:xfrm>
            <a:off x="8296200" y="6137280"/>
            <a:ext cx="744840" cy="697320"/>
          </a:xfrm>
          <a:prstGeom prst="rect">
            <a:avLst/>
          </a:prstGeom>
          <a:ln>
            <a:noFill/>
          </a:ln>
        </p:spPr>
      </p:pic>
      <p:sp>
        <p:nvSpPr>
          <p:cNvPr id="479"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480"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481"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482"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483"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484"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85"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86"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87"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488"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89"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90"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91"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492"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493" name="CustomShape 15"/>
          <p:cNvSpPr/>
          <p:nvPr/>
        </p:nvSpPr>
        <p:spPr>
          <a:xfrm>
            <a:off x="661680" y="1032480"/>
            <a:ext cx="9306720" cy="53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800" b="1" strike="noStrike" spc="-1">
                <a:solidFill>
                  <a:srgbClr val="C9211E"/>
                </a:solidFill>
                <a:latin typeface="Arial"/>
                <a:ea typeface="DejaVu Sans"/>
              </a:rPr>
              <a:t>Quelles ont été les actions de l’ONU pour faire la paix dans les mandats </a:t>
            </a:r>
            <a:endParaRPr lang="fr-FR" sz="1800" b="0" strike="noStrike" spc="-1">
              <a:latin typeface="Arial"/>
            </a:endParaRPr>
          </a:p>
          <a:p>
            <a:pPr algn="just">
              <a:lnSpc>
                <a:spcPct val="100000"/>
              </a:lnSpc>
            </a:pPr>
            <a:r>
              <a:rPr lang="fr-FR" sz="1800" b="1" strike="noStrike" spc="-1">
                <a:solidFill>
                  <a:srgbClr val="C9211E"/>
                </a:solidFill>
                <a:latin typeface="Arial"/>
                <a:ea typeface="DejaVu Sans"/>
              </a:rPr>
              <a:t>de Kofi Annan (1997- 2006) ? Ont-elles toujours été efficaces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1" u="sng" strike="noStrike" spc="-1">
                <a:solidFill>
                  <a:srgbClr val="000000"/>
                </a:solidFill>
                <a:uFillTx/>
                <a:latin typeface="Arial"/>
                <a:ea typeface="DejaVu Sans"/>
              </a:rPr>
              <a:t>Citations de Koffi Annan à retenir</a:t>
            </a:r>
            <a:r>
              <a:rPr lang="fr-FR" sz="1800" b="1" strike="noStrike" spc="-1">
                <a:solidFill>
                  <a:srgbClr val="000000"/>
                </a:solidFill>
                <a:latin typeface="Arial"/>
                <a:ea typeface="DejaVu Sans"/>
              </a:rPr>
              <a:t>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 1997 : « C’est l’ignorance, et non la connaissance, qui amène d’autres à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affirmer qu’il y a des mondes multiples, alors que nous savons qu’il n’y en a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qu’un : le nôtre.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 2001, après l’attentat du 11 septembre : « Aucune cause juste ne peut être</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servie par la terreur.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 2001 à Oslo, après avoir reçu le prix Nobel de la paix : « J’ai essayé de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placer l’être humain au centre de tout ce que nous entreprenons.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 2006, discours d’adieu en tant que secrétaire général de l’ONU :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 Nous avons poussé de lourds rochers vers le haut de la montagne,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même si certains nous ont échappé et sont redescendus.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1" u="sng" strike="noStrike" spc="-1">
                <a:solidFill>
                  <a:srgbClr val="C9211E"/>
                </a:solidFill>
                <a:uFillTx/>
                <a:latin typeface="Arial"/>
                <a:ea typeface="Microsoft YaHei"/>
              </a:rPr>
              <a:t>*Documents à étudier en groupe</a:t>
            </a:r>
            <a:r>
              <a:rPr lang="fr-FR" sz="1800" b="1" strike="noStrike" spc="-1">
                <a:solidFill>
                  <a:srgbClr val="C9211E"/>
                </a:solidFill>
                <a:latin typeface="Arial"/>
                <a:ea typeface="Microsoft YaHei"/>
              </a:rPr>
              <a:t> : étape préalable avant la construction de la</a:t>
            </a:r>
            <a:endParaRPr lang="fr-FR" sz="1800" b="0" strike="noStrike" spc="-1">
              <a:latin typeface="Arial"/>
            </a:endParaRPr>
          </a:p>
          <a:p>
            <a:pPr algn="just">
              <a:lnSpc>
                <a:spcPct val="100000"/>
              </a:lnSpc>
            </a:pPr>
            <a:r>
              <a:rPr lang="fr-FR" sz="1800" b="1" strike="noStrike" spc="-1">
                <a:solidFill>
                  <a:srgbClr val="C9211E"/>
                </a:solidFill>
                <a:latin typeface="Arial"/>
                <a:ea typeface="Microsoft YaHei"/>
              </a:rPr>
              <a:t>production finale.</a:t>
            </a:r>
            <a:endParaRPr lang="fr-FR" sz="1800" b="0" strike="noStrike" spc="-1">
              <a:latin typeface="Arial"/>
            </a:endParaRPr>
          </a:p>
          <a:p>
            <a:pPr algn="just">
              <a:lnSpc>
                <a:spcPct val="100000"/>
              </a:lnSpc>
            </a:pPr>
            <a:endParaRPr lang="fr-FR" sz="1800" b="0" strike="noStrike" spc="-1">
              <a:latin typeface="Arial"/>
            </a:endParaRPr>
          </a:p>
        </p:txBody>
      </p:sp>
      <p:sp>
        <p:nvSpPr>
          <p:cNvPr id="494"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 name="Picture 2"/>
          <p:cNvPicPr/>
          <p:nvPr/>
        </p:nvPicPr>
        <p:blipFill>
          <a:blip r:embed="rId2"/>
          <a:stretch/>
        </p:blipFill>
        <p:spPr>
          <a:xfrm>
            <a:off x="7740360" y="-5400"/>
            <a:ext cx="1300680" cy="696960"/>
          </a:xfrm>
          <a:prstGeom prst="rect">
            <a:avLst/>
          </a:prstGeom>
          <a:ln>
            <a:noFill/>
          </a:ln>
        </p:spPr>
      </p:pic>
      <p:pic>
        <p:nvPicPr>
          <p:cNvPr id="496" name="Image 7"/>
          <p:cNvPicPr/>
          <p:nvPr/>
        </p:nvPicPr>
        <p:blipFill>
          <a:blip r:embed="rId3"/>
          <a:stretch/>
        </p:blipFill>
        <p:spPr>
          <a:xfrm>
            <a:off x="8296200" y="6137280"/>
            <a:ext cx="744840" cy="697320"/>
          </a:xfrm>
          <a:prstGeom prst="rect">
            <a:avLst/>
          </a:prstGeom>
          <a:ln>
            <a:noFill/>
          </a:ln>
        </p:spPr>
      </p:pic>
      <p:sp>
        <p:nvSpPr>
          <p:cNvPr id="497"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498"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499"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500"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501"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502"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03"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04"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05"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06"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07"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08"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09"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10"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511" name="CustomShape 15"/>
          <p:cNvSpPr/>
          <p:nvPr/>
        </p:nvSpPr>
        <p:spPr>
          <a:xfrm>
            <a:off x="653400" y="1123920"/>
            <a:ext cx="8385480" cy="493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800" b="1" strike="noStrike" spc="-1">
                <a:solidFill>
                  <a:srgbClr val="000000"/>
                </a:solidFill>
                <a:latin typeface="Arial"/>
                <a:ea typeface="DejaVu Sans"/>
              </a:rPr>
              <a:t>Document 1 : la création du CPI et les différentes cours internationales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(source : Le Monde Diplomatique « De Nuremberg à la Cour Pénale </a:t>
            </a:r>
            <a:endParaRPr lang="fr-FR" sz="1800" b="0" strike="noStrike" spc="-1">
              <a:latin typeface="Arial"/>
            </a:endParaRPr>
          </a:p>
          <a:p>
            <a:pPr algn="just">
              <a:lnSpc>
                <a:spcPct val="100000"/>
              </a:lnSpc>
            </a:pPr>
            <a:r>
              <a:rPr lang="fr-FR" sz="1800" b="1" strike="noStrike" spc="-1">
                <a:solidFill>
                  <a:srgbClr val="000000"/>
                </a:solidFill>
                <a:latin typeface="Arial"/>
                <a:ea typeface="DejaVu Sans"/>
              </a:rPr>
              <a:t>Internationale).</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La Cour pénale internationale (CPI) est la première cour permanente créée par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traité pour  contribuer à mettre fin à l’impunité des auteurs des crimes les plus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graves qui touchent la communauté internationale : crimes de guerre, crimes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contre la paix et crimes contre l’humanité. C’est une organisation internationale indépendante, qui n’appartient pas au système des Nations Unies.</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Elle siège à La Haye, aux Pays Bas. Elle a été créée le 17 juillet 1998, lorsque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120 États ont adopté le Statut de Rome, son fondement juridique.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Le Statut de Rome est entré en vigueur le 1er juillet 2002, après que sa ratification a atteint le quota minimum de 60 pays.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Israël, la Russie et les Etats-Unis, qui sont signataires, ne l’ont pas ratifié. </a:t>
            </a: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La Chine n’est pas signataire.</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500" b="1" strike="noStrike" spc="-1">
                <a:solidFill>
                  <a:srgbClr val="000000"/>
                </a:solidFill>
                <a:latin typeface="Arial"/>
                <a:ea typeface="DejaVu Sans"/>
              </a:rPr>
              <a:t>﻿</a:t>
            </a:r>
            <a:endParaRPr lang="fr-FR" sz="1500" b="0" strike="noStrike" spc="-1">
              <a:latin typeface="Arial"/>
            </a:endParaRPr>
          </a:p>
          <a:p>
            <a:pPr algn="just">
              <a:lnSpc>
                <a:spcPct val="100000"/>
              </a:lnSpc>
            </a:pPr>
            <a:endParaRPr lang="fr-FR" sz="1500" b="0" strike="noStrike" spc="-1">
              <a:latin typeface="Arial"/>
            </a:endParaRPr>
          </a:p>
        </p:txBody>
      </p:sp>
      <p:sp>
        <p:nvSpPr>
          <p:cNvPr id="512"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CustomShape 1"/>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514" name="CustomShape 2"/>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515" name="CustomShape 3"/>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516" name="CustomShape 4"/>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517" name="CustomShape 5"/>
          <p:cNvSpPr/>
          <p:nvPr/>
        </p:nvSpPr>
        <p:spPr>
          <a:xfrm>
            <a:off x="844920" y="91440"/>
            <a:ext cx="7790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Titre</a:t>
            </a:r>
            <a:endParaRPr lang="fr-FR" sz="2400" b="0" strike="noStrike" spc="-1">
              <a:latin typeface="Arial"/>
            </a:endParaRPr>
          </a:p>
        </p:txBody>
      </p:sp>
      <p:sp>
        <p:nvSpPr>
          <p:cNvPr id="518"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19"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20"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21"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22"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23"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24"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25"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26"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527" name="CustomShape 15"/>
          <p:cNvSpPr/>
          <p:nvPr/>
        </p:nvSpPr>
        <p:spPr>
          <a:xfrm>
            <a:off x="700200" y="-576000"/>
            <a:ext cx="9306720" cy="328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a:t>
            </a:r>
            <a:endParaRPr lang="fr-FR" sz="1800" b="0" strike="noStrike" spc="-1">
              <a:latin typeface="Arial"/>
            </a:endParaRPr>
          </a:p>
          <a:p>
            <a:pPr algn="just">
              <a:lnSpc>
                <a:spcPct val="100000"/>
              </a:lnSpc>
            </a:pPr>
            <a:r>
              <a:rPr lang="fr-FR" sz="1500" b="1" strike="noStrike" spc="-1">
                <a:solidFill>
                  <a:srgbClr val="000000"/>
                </a:solidFill>
                <a:latin typeface="Arial"/>
                <a:ea typeface="DejaVu Sans"/>
              </a:rPr>
              <a:t>﻿</a:t>
            </a:r>
            <a:endParaRPr lang="fr-FR" sz="1500" b="0" strike="noStrike" spc="-1">
              <a:latin typeface="Arial"/>
            </a:endParaRPr>
          </a:p>
          <a:p>
            <a:pPr algn="just">
              <a:lnSpc>
                <a:spcPct val="100000"/>
              </a:lnSpc>
            </a:pPr>
            <a:endParaRPr lang="fr-FR" sz="1500" b="0" strike="noStrike" spc="-1">
              <a:latin typeface="Arial"/>
            </a:endParaRPr>
          </a:p>
        </p:txBody>
      </p:sp>
      <p:pic>
        <p:nvPicPr>
          <p:cNvPr id="528" name="Image 458"/>
          <p:cNvPicPr/>
          <p:nvPr/>
        </p:nvPicPr>
        <p:blipFill>
          <a:blip r:embed="rId2"/>
          <a:stretch/>
        </p:blipFill>
        <p:spPr>
          <a:xfrm>
            <a:off x="546840" y="-5400"/>
            <a:ext cx="8380080" cy="6771600"/>
          </a:xfrm>
          <a:prstGeom prst="rect">
            <a:avLst/>
          </a:prstGeom>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 name="Picture 2"/>
          <p:cNvPicPr/>
          <p:nvPr/>
        </p:nvPicPr>
        <p:blipFill>
          <a:blip r:embed="rId2"/>
          <a:stretch/>
        </p:blipFill>
        <p:spPr>
          <a:xfrm>
            <a:off x="7740360" y="-5400"/>
            <a:ext cx="1300680" cy="696960"/>
          </a:xfrm>
          <a:prstGeom prst="rect">
            <a:avLst/>
          </a:prstGeom>
          <a:ln>
            <a:noFill/>
          </a:ln>
        </p:spPr>
      </p:pic>
      <p:pic>
        <p:nvPicPr>
          <p:cNvPr id="530" name="Image 7"/>
          <p:cNvPicPr/>
          <p:nvPr/>
        </p:nvPicPr>
        <p:blipFill>
          <a:blip r:embed="rId3"/>
          <a:stretch/>
        </p:blipFill>
        <p:spPr>
          <a:xfrm>
            <a:off x="8296200" y="6137280"/>
            <a:ext cx="744840" cy="697320"/>
          </a:xfrm>
          <a:prstGeom prst="rect">
            <a:avLst/>
          </a:prstGeom>
          <a:ln>
            <a:noFill/>
          </a:ln>
        </p:spPr>
      </p:pic>
      <p:sp>
        <p:nvSpPr>
          <p:cNvPr id="531"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532"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533"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534"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535"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536"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37"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38"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39"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40"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41"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42"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43"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44"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545" name="CustomShape 15"/>
          <p:cNvSpPr/>
          <p:nvPr/>
        </p:nvSpPr>
        <p:spPr>
          <a:xfrm>
            <a:off x="538560" y="903600"/>
            <a:ext cx="8566920" cy="547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600" b="1" u="sng" strike="noStrike" spc="-1">
                <a:solidFill>
                  <a:srgbClr val="000000"/>
                </a:solidFill>
                <a:uFillTx/>
                <a:latin typeface="Arial"/>
                <a:ea typeface="DejaVu Sans"/>
              </a:rPr>
              <a:t>Document 2 </a:t>
            </a:r>
            <a:r>
              <a:rPr lang="fr-FR" sz="1600" b="1" strike="noStrike" spc="-1">
                <a:solidFill>
                  <a:srgbClr val="000000"/>
                </a:solidFill>
                <a:latin typeface="Arial"/>
                <a:ea typeface="DejaVu Sans"/>
              </a:rPr>
              <a:t>: la CPI, ses dossiers, son pouvoir et ses limites (source : extraits de RFI).</a:t>
            </a:r>
            <a:endParaRPr lang="fr-FR" sz="1600" b="0" strike="noStrike" spc="-1">
              <a:latin typeface="Arial"/>
            </a:endParaRPr>
          </a:p>
          <a:p>
            <a:pPr>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Sa puissance ne s’exerce à ce jour qu’à l’encontre des ressortissants d’Etats qui ont ratifié son traité ou de  ceux qui commettent des crimes sur le territoire de ces derniers. ou encore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pour les crimes commis sur le   territoire de tout Etat qui aura été déféré à la Cour par le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Conseil de sécurité des Nations unies.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Les cinq membres permanents du Conseil se sont tournés vers la Cour en 2005 pour les crimes Du Darfour (…). Américains, Chinois et Russes ont la possibilité de saisir une Cour à laquelle, pourtant, ils s’opposent. Longtemps, Washington y a fait ses emplettes, coopérant lorsque la Cour cible des leaders qu’elle n’a pas adoubés, comme le président kényan </a:t>
            </a:r>
            <a:r>
              <a:rPr lang="fr-FR" sz="1600" b="0" strike="noStrike" spc="-1">
                <a:solidFill>
                  <a:srgbClr val="0000FF"/>
                </a:solidFill>
                <a:latin typeface="Arial"/>
                <a:ea typeface="DejaVu Sans"/>
              </a:rPr>
              <a:t>Uhuru Kenyatta (…). </a:t>
            </a:r>
            <a:r>
              <a:rPr lang="fr-FR" sz="1600" b="0" strike="noStrike" spc="-1">
                <a:solidFill>
                  <a:srgbClr val="000000"/>
                </a:solidFill>
                <a:latin typeface="Arial"/>
                <a:ea typeface="DejaVu Sans"/>
              </a:rPr>
              <a:t>La menace de la CPI est un joker brandi, par les Etats au gré de leurs intérêts. Membre ou non de la Cour, aucun ne s’oppose, sur le principe, à la poursuite des criminels de guerre.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Mais tous restent  jaloux de leur souveraineté. Ceux qui ont adhéré à la Cour ont amendé leurs codes pénaux pour s’assurer qu’aucun de leur ressortissant n’atterrisse dans le box des accusés à La Haye, car la Cour n’intervient qu’en dernier recours, si un Etat refuse de juger les auteurs de crimes de masse.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Ceux qui l’ont saisie, comme la République démocratique du Congo, l’Ouganda, la Centrafrique, le Mali et la Côte d’Ivoire espèrent qu’elle « élimine » leurs opposants, tout en engrangeant </a:t>
            </a:r>
            <a:endParaRPr lang="fr-FR" sz="1600" b="0" strike="noStrike" spc="-1">
              <a:latin typeface="Arial"/>
            </a:endParaRPr>
          </a:p>
          <a:p>
            <a:pPr algn="just">
              <a:lnSpc>
                <a:spcPct val="100000"/>
              </a:lnSpc>
            </a:pPr>
            <a:r>
              <a:rPr lang="fr-FR" sz="1600" b="0" strike="noStrike" spc="-1">
                <a:solidFill>
                  <a:srgbClr val="000000"/>
                </a:solidFill>
                <a:latin typeface="Arial"/>
                <a:ea typeface="DejaVu Sans"/>
              </a:rPr>
              <a:t>Quelques gages de respectabilité, même si le jeu est risqué et l’effet boomerang jamais très loin (...).</a:t>
            </a:r>
            <a:endParaRPr lang="fr-FR" sz="1600" b="0" strike="noStrike" spc="-1">
              <a:latin typeface="Arial"/>
            </a:endParaRPr>
          </a:p>
        </p:txBody>
      </p:sp>
      <p:sp>
        <p:nvSpPr>
          <p:cNvPr id="546"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 name="Picture 2"/>
          <p:cNvPicPr/>
          <p:nvPr/>
        </p:nvPicPr>
        <p:blipFill>
          <a:blip r:embed="rId2"/>
          <a:stretch/>
        </p:blipFill>
        <p:spPr>
          <a:xfrm>
            <a:off x="7740360" y="-5400"/>
            <a:ext cx="1300680" cy="696960"/>
          </a:xfrm>
          <a:prstGeom prst="rect">
            <a:avLst/>
          </a:prstGeom>
          <a:ln>
            <a:noFill/>
          </a:ln>
        </p:spPr>
      </p:pic>
      <p:pic>
        <p:nvPicPr>
          <p:cNvPr id="548" name="Image 7"/>
          <p:cNvPicPr/>
          <p:nvPr/>
        </p:nvPicPr>
        <p:blipFill>
          <a:blip r:embed="rId3"/>
          <a:stretch/>
        </p:blipFill>
        <p:spPr>
          <a:xfrm>
            <a:off x="8296200" y="6137280"/>
            <a:ext cx="744840" cy="697320"/>
          </a:xfrm>
          <a:prstGeom prst="rect">
            <a:avLst/>
          </a:prstGeom>
          <a:ln>
            <a:noFill/>
          </a:ln>
        </p:spPr>
      </p:pic>
      <p:sp>
        <p:nvSpPr>
          <p:cNvPr id="549"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550"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551"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552"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553"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554"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55"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56"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57"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58"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59"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60"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61"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62"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563" name="CustomShape 15"/>
          <p:cNvSpPr/>
          <p:nvPr/>
        </p:nvSpPr>
        <p:spPr>
          <a:xfrm>
            <a:off x="522720" y="897840"/>
            <a:ext cx="8548200" cy="531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400" b="1" u="sng" strike="noStrike" spc="-1">
                <a:solidFill>
                  <a:srgbClr val="000000"/>
                </a:solidFill>
                <a:uFillTx/>
                <a:latin typeface="Arial"/>
                <a:ea typeface="DejaVu Sans"/>
              </a:rPr>
              <a:t>Document 3 : le procès Milosevic au tribunal pénal de la Haye pour l’ex-Yougoslavie.</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300" b="0" strike="noStrike" spc="-1">
                <a:solidFill>
                  <a:srgbClr val="000000"/>
                </a:solidFill>
                <a:latin typeface="Arial"/>
                <a:ea typeface="DejaVu Sans"/>
              </a:rPr>
              <a:t>Le 27 mai 1999, celui qui a été président de la Serbie puis de la République fédérale de Yougoslavie,</a:t>
            </a:r>
            <a:r>
              <a:rPr lang="fr-FR" sz="1300" b="0" strike="noStrike" spc="-1">
                <a:solidFill>
                  <a:srgbClr val="0000FF"/>
                </a:solidFill>
                <a:latin typeface="Arial"/>
                <a:ea typeface="DejaVu Sans"/>
              </a:rPr>
              <a:t> Slobodan Milosevic, </a:t>
            </a:r>
            <a:r>
              <a:rPr lang="fr-FR" sz="1300" b="0" strike="noStrike" spc="-1">
                <a:solidFill>
                  <a:srgbClr val="000000"/>
                </a:solidFill>
                <a:latin typeface="Arial"/>
                <a:ea typeface="DejaVu Sans"/>
              </a:rPr>
              <a:t>est rattrapé par la justice. Le Tribunal pénal international sur l’ex Yougoslavie l'inculpe formellement de crimes contre l'humanité. L’arrestation de Slobodan Milosevic prendra quand même un peu de temps. Chassé du pouvoir en octobre 2000, il est capturé en avril 2001 et est finalement livré au TPIY par les autorités serbes deux mois plus tard. Le 12 février 2002, Slobodan Milosevic comparaît pour la première fois devant le TPIY à son siège de La Haye aux Pays-Bas. Le tribunal est constitué de 23 juges provenant de cinq continents et de deux systèmes juridiques différents. La procureure </a:t>
            </a:r>
            <a:r>
              <a:rPr lang="fr-FR" sz="1300" b="0" strike="noStrike" spc="-1">
                <a:solidFill>
                  <a:srgbClr val="0000FF"/>
                </a:solidFill>
                <a:latin typeface="Arial"/>
                <a:ea typeface="DejaVu Sans"/>
              </a:rPr>
              <a:t>Carla del Ponte</a:t>
            </a:r>
            <a:r>
              <a:rPr lang="fr-FR" sz="1300" b="0" strike="noStrike" spc="-1">
                <a:solidFill>
                  <a:srgbClr val="000000"/>
                </a:solidFill>
                <a:latin typeface="Arial"/>
                <a:ea typeface="DejaVu Sans"/>
              </a:rPr>
              <a:t> envisage de faire comparaître à la barre plus de 300 témoins. L’accusé se montre très peu collaboratif. Il refuse de reconnaître la compétence du TPIY et assume seul sa défense. Le procès traîne en longueur car Slobodan Milosevic est souvent malade. Le 11 mars 2006, il est retrouvé mort dans sa cellule. Une autopsie conclut qu’il est décédé de cause naturelle. Son décès empêche le TPIY de l’accuser formellement des violations qui lui sont reprochées.</a:t>
            </a:r>
            <a:endParaRPr lang="fr-FR" sz="1300" b="0" strike="noStrike" spc="-1">
              <a:latin typeface="Arial"/>
            </a:endParaRPr>
          </a:p>
        </p:txBody>
      </p:sp>
      <p:pic>
        <p:nvPicPr>
          <p:cNvPr id="564" name="Image 495"/>
          <p:cNvPicPr/>
          <p:nvPr/>
        </p:nvPicPr>
        <p:blipFill>
          <a:blip r:embed="rId4"/>
          <a:stretch/>
        </p:blipFill>
        <p:spPr>
          <a:xfrm>
            <a:off x="1944000" y="1289880"/>
            <a:ext cx="4089240" cy="2669400"/>
          </a:xfrm>
          <a:prstGeom prst="rect">
            <a:avLst/>
          </a:prstGeom>
          <a:ln>
            <a:noFill/>
          </a:ln>
        </p:spPr>
      </p:pic>
      <p:sp>
        <p:nvSpPr>
          <p:cNvPr id="565"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 name="Picture 2"/>
          <p:cNvPicPr/>
          <p:nvPr/>
        </p:nvPicPr>
        <p:blipFill>
          <a:blip r:embed="rId2"/>
          <a:stretch/>
        </p:blipFill>
        <p:spPr>
          <a:xfrm>
            <a:off x="7740360" y="-5400"/>
            <a:ext cx="1300680" cy="696960"/>
          </a:xfrm>
          <a:prstGeom prst="rect">
            <a:avLst/>
          </a:prstGeom>
          <a:ln>
            <a:noFill/>
          </a:ln>
        </p:spPr>
      </p:pic>
      <p:pic>
        <p:nvPicPr>
          <p:cNvPr id="567" name="Image 7"/>
          <p:cNvPicPr/>
          <p:nvPr/>
        </p:nvPicPr>
        <p:blipFill>
          <a:blip r:embed="rId3"/>
          <a:stretch/>
        </p:blipFill>
        <p:spPr>
          <a:xfrm>
            <a:off x="8296200" y="6137280"/>
            <a:ext cx="744840" cy="697320"/>
          </a:xfrm>
          <a:prstGeom prst="rect">
            <a:avLst/>
          </a:prstGeom>
          <a:ln>
            <a:noFill/>
          </a:ln>
        </p:spPr>
      </p:pic>
      <p:sp>
        <p:nvSpPr>
          <p:cNvPr id="568"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569"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570"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571"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572"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573"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74"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75"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76"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77"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78"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79"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80"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81"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582" name="CustomShape 15"/>
          <p:cNvSpPr/>
          <p:nvPr/>
        </p:nvSpPr>
        <p:spPr>
          <a:xfrm>
            <a:off x="522720" y="975960"/>
            <a:ext cx="8518320" cy="478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2200" b="1" u="sng" strike="noStrike" spc="-1">
                <a:solidFill>
                  <a:srgbClr val="000000"/>
                </a:solidFill>
                <a:uFillTx/>
                <a:latin typeface="Arial"/>
                <a:ea typeface="DejaVu Sans"/>
              </a:rPr>
              <a:t>Document 4 : Kofi Annan rencontre le dictateur Sadam Hussein.</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r>
              <a:rPr lang="fr-FR" sz="2200" b="0" strike="noStrike" spc="-1">
                <a:solidFill>
                  <a:srgbClr val="000000"/>
                </a:solidFill>
                <a:latin typeface="Arial"/>
                <a:ea typeface="DejaVu Sans"/>
              </a:rPr>
              <a:t>En 1998, alors que les États-Unis veulent bombarder l’Irak qui refuse de laisser les inspecteurs de l’AIEA visiter certains sites, </a:t>
            </a:r>
            <a:r>
              <a:rPr lang="fr-FR" sz="2200" b="0" strike="noStrike" spc="-1">
                <a:solidFill>
                  <a:srgbClr val="0000FF"/>
                </a:solidFill>
                <a:latin typeface="Arial"/>
                <a:ea typeface="DejaVu Sans"/>
              </a:rPr>
              <a:t>Kofi Annan </a:t>
            </a:r>
            <a:r>
              <a:rPr lang="fr-FR" sz="2200" b="0" strike="noStrike" spc="-1">
                <a:solidFill>
                  <a:srgbClr val="000000"/>
                </a:solidFill>
                <a:latin typeface="Arial"/>
                <a:ea typeface="DejaVu Sans"/>
              </a:rPr>
              <a:t>(secrétaire général de l’ONU) se rend lui-même à Bagdad, et amène, grâce à sa médiation, Saddam Hussein à accepter la reprise des inspections.</a:t>
            </a:r>
            <a:endParaRPr lang="fr-FR" sz="2200" b="0" strike="noStrike" spc="-1">
              <a:latin typeface="Arial"/>
            </a:endParaRPr>
          </a:p>
        </p:txBody>
      </p:sp>
      <p:pic>
        <p:nvPicPr>
          <p:cNvPr id="583" name="Image 514"/>
          <p:cNvPicPr/>
          <p:nvPr/>
        </p:nvPicPr>
        <p:blipFill>
          <a:blip r:embed="rId4"/>
          <a:stretch/>
        </p:blipFill>
        <p:spPr>
          <a:xfrm>
            <a:off x="3324600" y="1802880"/>
            <a:ext cx="2044080" cy="1578600"/>
          </a:xfrm>
          <a:prstGeom prst="rect">
            <a:avLst/>
          </a:prstGeom>
          <a:ln>
            <a:noFill/>
          </a:ln>
        </p:spPr>
      </p:pic>
      <p:sp>
        <p:nvSpPr>
          <p:cNvPr id="584"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 name="Picture 2"/>
          <p:cNvPicPr/>
          <p:nvPr/>
        </p:nvPicPr>
        <p:blipFill>
          <a:blip r:embed="rId2"/>
          <a:stretch/>
        </p:blipFill>
        <p:spPr>
          <a:xfrm>
            <a:off x="7740360" y="-5400"/>
            <a:ext cx="1300680" cy="696960"/>
          </a:xfrm>
          <a:prstGeom prst="rect">
            <a:avLst/>
          </a:prstGeom>
          <a:ln>
            <a:noFill/>
          </a:ln>
        </p:spPr>
      </p:pic>
      <p:pic>
        <p:nvPicPr>
          <p:cNvPr id="586" name="Image 7"/>
          <p:cNvPicPr/>
          <p:nvPr/>
        </p:nvPicPr>
        <p:blipFill>
          <a:blip r:embed="rId3"/>
          <a:stretch/>
        </p:blipFill>
        <p:spPr>
          <a:xfrm>
            <a:off x="8296200" y="6137280"/>
            <a:ext cx="744840" cy="697320"/>
          </a:xfrm>
          <a:prstGeom prst="rect">
            <a:avLst/>
          </a:prstGeom>
          <a:ln>
            <a:noFill/>
          </a:ln>
        </p:spPr>
      </p:pic>
      <p:sp>
        <p:nvSpPr>
          <p:cNvPr id="587"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588"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589"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590"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591"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592"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93"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94"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95"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96"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97"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98"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599"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00"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601" name="CustomShape 15"/>
          <p:cNvSpPr/>
          <p:nvPr/>
        </p:nvSpPr>
        <p:spPr>
          <a:xfrm>
            <a:off x="495720" y="914400"/>
            <a:ext cx="8566920" cy="622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2200" b="1" u="sng" strike="noStrike" spc="-1">
                <a:solidFill>
                  <a:srgbClr val="000000"/>
                </a:solidFill>
                <a:uFillTx/>
                <a:latin typeface="Arial"/>
                <a:ea typeface="DejaVu Sans"/>
              </a:rPr>
              <a:t>Document 5</a:t>
            </a:r>
            <a:r>
              <a:rPr lang="fr-FR" sz="2200" b="1" strike="noStrike" spc="-1">
                <a:solidFill>
                  <a:srgbClr val="000000"/>
                </a:solidFill>
                <a:latin typeface="Arial"/>
                <a:ea typeface="DejaVu Sans"/>
              </a:rPr>
              <a:t> : Kofi Annan condamne l’intervention américaine en Irak de 2003 (entretien à la BBC du Vendredi, 17 Septembre, 2004).</a:t>
            </a:r>
            <a:endParaRPr lang="fr-FR" sz="2200" b="0" strike="noStrike" spc="-1">
              <a:latin typeface="Arial"/>
            </a:endParaRPr>
          </a:p>
          <a:p>
            <a:pPr algn="just">
              <a:lnSpc>
                <a:spcPct val="100000"/>
              </a:lnSpc>
            </a:pPr>
            <a:r>
              <a:rPr lang="fr-FR" sz="2200" b="0" strike="noStrike" spc="-1">
                <a:solidFill>
                  <a:srgbClr val="000000"/>
                </a:solidFill>
                <a:latin typeface="Arial"/>
                <a:ea typeface="DejaVu Sans"/>
              </a:rPr>
              <a:t>«Je suis l'un de ceux qui croient qu'il aurait dû y avoir une deuxième résolution du Conseil de sécurité des Nations unies pour donner le feu vert à l'invasion de l'Irak par les Etats-Unis qui a renversé le régime de Saddam Hussein.» Interviewé par le service mondial de la BBC, </a:t>
            </a:r>
            <a:r>
              <a:rPr lang="fr-FR" sz="2200" b="0" strike="noStrike" spc="-1">
                <a:solidFill>
                  <a:srgbClr val="0000FF"/>
                </a:solidFill>
                <a:latin typeface="Arial"/>
                <a:ea typeface="DejaVu Sans"/>
              </a:rPr>
              <a:t>Kofi Annan </a:t>
            </a:r>
            <a:r>
              <a:rPr lang="fr-FR" sz="2200" b="0" strike="noStrike" spc="-1">
                <a:solidFill>
                  <a:srgbClr val="000000"/>
                </a:solidFill>
                <a:latin typeface="Arial"/>
                <a:ea typeface="DejaVu Sans"/>
              </a:rPr>
              <a:t>a été on ne peut plus clair, mercredi soir, vis à-vis de la guerre en Irak. A la question de savoir s'il jugeait cette </a:t>
            </a:r>
            <a:r>
              <a:rPr lang="fr-FR" sz="2200" b="0" u="sng" strike="noStrike" spc="-1">
                <a:solidFill>
                  <a:srgbClr val="000000"/>
                </a:solidFill>
                <a:uFillTx/>
                <a:latin typeface="Arial"/>
                <a:ea typeface="DejaVu Sans"/>
              </a:rPr>
              <a:t>guerre illégale</a:t>
            </a:r>
            <a:r>
              <a:rPr lang="fr-FR" sz="2200" b="0" strike="noStrike" spc="-1">
                <a:solidFill>
                  <a:srgbClr val="000000"/>
                </a:solidFill>
                <a:latin typeface="Arial"/>
                <a:ea typeface="DejaVu Sans"/>
              </a:rPr>
              <a:t>, le secrétaire général de l'ONU a répondu: </a:t>
            </a:r>
            <a:r>
              <a:rPr lang="fr-FR" sz="2200" b="0" i="1" strike="noStrike" spc="-1">
                <a:solidFill>
                  <a:srgbClr val="000000"/>
                </a:solidFill>
                <a:latin typeface="Arial"/>
                <a:ea typeface="DejaVu Sans"/>
              </a:rPr>
              <a:t>«Oui, si vous voulez. J'ai signalé qu'elle n'était pas conforme à la Charte de l'ONU de notre point de vue, qu'elle était illégale de ce point de vue.»</a:t>
            </a:r>
            <a:r>
              <a:rPr lang="fr-FR" sz="2200" b="0" strike="noStrike" spc="-1">
                <a:solidFill>
                  <a:srgbClr val="000000"/>
                </a:solidFill>
                <a:latin typeface="Arial"/>
                <a:ea typeface="DejaVu Sans"/>
              </a:rPr>
              <a:t> Avant d'ajouter: </a:t>
            </a:r>
            <a:r>
              <a:rPr lang="fr-FR" sz="2200" b="0" i="1" strike="noStrike" spc="-1">
                <a:solidFill>
                  <a:srgbClr val="000000"/>
                </a:solidFill>
                <a:latin typeface="Arial"/>
                <a:ea typeface="DejaVu Sans"/>
              </a:rPr>
              <a:t>«J'espère que nous ne verrons pas d'autre opération du type Irak avant longtemps […] sans l'approbation de l'ONU et un soutien beaucoup plus large de la communauté internationale.»</a:t>
            </a:r>
            <a:endParaRPr lang="fr-FR" sz="2200" b="0" strike="noStrike" spc="-1">
              <a:latin typeface="Arial"/>
            </a:endParaRPr>
          </a:p>
          <a:p>
            <a:pPr algn="just">
              <a:lnSpc>
                <a:spcPct val="100000"/>
              </a:lnSpc>
            </a:pPr>
            <a:r>
              <a:rPr lang="fr-FR" sz="1800" b="0" strike="noStrike" spc="-1">
                <a:solidFill>
                  <a:srgbClr val="0000FF"/>
                </a:solidFill>
                <a:latin typeface="Arial"/>
                <a:ea typeface="DejaVu Sans"/>
              </a:rPr>
              <a:t>﻿﻿</a:t>
            </a:r>
            <a:endParaRPr lang="fr-FR" sz="1800" b="0" strike="noStrike" spc="-1">
              <a:latin typeface="Arial"/>
            </a:endParaRPr>
          </a:p>
          <a:p>
            <a:pPr algn="just">
              <a:lnSpc>
                <a:spcPct val="100000"/>
              </a:lnSpc>
            </a:pPr>
            <a:r>
              <a:rPr lang="fr-FR" sz="1500" b="1" strike="noStrike" spc="-1">
                <a:solidFill>
                  <a:srgbClr val="0000FF"/>
                </a:solidFill>
                <a:latin typeface="Arial"/>
                <a:ea typeface="DejaVu Sans"/>
              </a:rPr>
              <a:t>﻿</a:t>
            </a:r>
            <a:endParaRPr lang="fr-FR" sz="1500" b="0" strike="noStrike" spc="-1">
              <a:latin typeface="Arial"/>
            </a:endParaRPr>
          </a:p>
          <a:p>
            <a:pPr algn="just">
              <a:lnSpc>
                <a:spcPct val="100000"/>
              </a:lnSpc>
            </a:pPr>
            <a:r>
              <a:rPr lang="fr-FR" sz="1800" b="1" strike="noStrike" spc="-1">
                <a:solidFill>
                  <a:srgbClr val="0000FF"/>
                </a:solidFill>
                <a:latin typeface="Arial"/>
                <a:ea typeface="DejaVu Sans"/>
              </a:rPr>
              <a:t> </a:t>
            </a:r>
            <a:endParaRPr lang="fr-FR" sz="1800" b="0" strike="noStrike" spc="-1">
              <a:latin typeface="Arial"/>
            </a:endParaRPr>
          </a:p>
        </p:txBody>
      </p:sp>
      <p:sp>
        <p:nvSpPr>
          <p:cNvPr id="602"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 name="Picture 2"/>
          <p:cNvPicPr/>
          <p:nvPr/>
        </p:nvPicPr>
        <p:blipFill>
          <a:blip r:embed="rId2"/>
          <a:stretch/>
        </p:blipFill>
        <p:spPr>
          <a:xfrm>
            <a:off x="7740360" y="-5400"/>
            <a:ext cx="1300680" cy="696960"/>
          </a:xfrm>
          <a:prstGeom prst="rect">
            <a:avLst/>
          </a:prstGeom>
          <a:ln>
            <a:noFill/>
          </a:ln>
        </p:spPr>
      </p:pic>
      <p:pic>
        <p:nvPicPr>
          <p:cNvPr id="604" name="Image 7"/>
          <p:cNvPicPr/>
          <p:nvPr/>
        </p:nvPicPr>
        <p:blipFill>
          <a:blip r:embed="rId3"/>
          <a:stretch/>
        </p:blipFill>
        <p:spPr>
          <a:xfrm>
            <a:off x="8296200" y="6137280"/>
            <a:ext cx="744840" cy="697320"/>
          </a:xfrm>
          <a:prstGeom prst="rect">
            <a:avLst/>
          </a:prstGeom>
          <a:ln>
            <a:noFill/>
          </a:ln>
        </p:spPr>
      </p:pic>
      <p:sp>
        <p:nvSpPr>
          <p:cNvPr id="605"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606"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607"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608"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609"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610"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11"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12"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13"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14"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15"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16"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17"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18"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619" name="CustomShape 15"/>
          <p:cNvSpPr/>
          <p:nvPr/>
        </p:nvSpPr>
        <p:spPr>
          <a:xfrm>
            <a:off x="576000" y="963360"/>
            <a:ext cx="8385480" cy="525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800" b="1" u="sng" strike="noStrike" spc="-1">
                <a:solidFill>
                  <a:srgbClr val="000000"/>
                </a:solidFill>
                <a:uFillTx/>
                <a:latin typeface="Arial"/>
                <a:ea typeface="DejaVu Sans"/>
              </a:rPr>
              <a:t>Document 6</a:t>
            </a:r>
            <a:r>
              <a:rPr lang="fr-FR" sz="1800" b="1" strike="noStrike" spc="-1">
                <a:solidFill>
                  <a:srgbClr val="000000"/>
                </a:solidFill>
                <a:latin typeface="Arial"/>
                <a:ea typeface="DejaVu Sans"/>
              </a:rPr>
              <a:t> : Rapport du millénaire du secrétaire d’état de l’ONU.</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a:t>
            </a:r>
            <a:endParaRPr lang="fr-FR" sz="1800" b="0" strike="noStrike" spc="-1">
              <a:latin typeface="Arial"/>
            </a:endParaRPr>
          </a:p>
          <a:p>
            <a:pPr algn="just">
              <a:lnSpc>
                <a:spcPct val="100000"/>
              </a:lnSpc>
            </a:pPr>
            <a:r>
              <a:rPr lang="fr-FR" sz="1500" b="1" strike="noStrike" spc="-1">
                <a:solidFill>
                  <a:srgbClr val="000000"/>
                </a:solidFill>
                <a:latin typeface="Arial"/>
                <a:ea typeface="DejaVu Sans"/>
              </a:rPr>
              <a:t>﻿</a:t>
            </a:r>
            <a:endParaRPr lang="fr-FR" sz="1500" b="0" strike="noStrike" spc="-1">
              <a:latin typeface="Arial"/>
            </a:endParaRPr>
          </a:p>
          <a:p>
            <a:pPr algn="just">
              <a:lnSpc>
                <a:spcPct val="100000"/>
              </a:lnSpc>
            </a:pPr>
            <a:r>
              <a:rPr lang="fr-FR" sz="1800" b="1" strike="noStrike" spc="-1">
                <a:solidFill>
                  <a:srgbClr val="000000"/>
                </a:solidFill>
                <a:latin typeface="Arial"/>
                <a:ea typeface="DejaVu Sans"/>
              </a:rPr>
              <a:t>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Le rapport de </a:t>
            </a:r>
            <a:r>
              <a:rPr lang="fr-FR" sz="1800" b="0" strike="noStrike" spc="-1">
                <a:solidFill>
                  <a:srgbClr val="0000FF"/>
                </a:solidFill>
                <a:latin typeface="Arial"/>
                <a:ea typeface="DejaVu Sans"/>
              </a:rPr>
              <a:t>Kofi Annan</a:t>
            </a:r>
            <a:r>
              <a:rPr lang="fr-FR" sz="1800" b="0" strike="noStrike" spc="-1">
                <a:solidFill>
                  <a:srgbClr val="000000"/>
                </a:solidFill>
                <a:latin typeface="Arial"/>
                <a:ea typeface="DejaVu Sans"/>
              </a:rPr>
              <a:t> sur le millénaire d’avril 2000 intitulé « Nous les peuples : le rôle des Nations Unies au XXIe siècle » invite les Etats-membres de l’ONU à s’engager en faveur d’un plan d’action mondial, dont s’inspirera largement la Déclaration du millénaire adoptée en septembre 2000. Parmi les points mis en avant par le Secrétaire général, la lutte contre le VIH et le sida, l’élimination de la pauvreté, la diffusion du développement durable et un meilleur accès à l’éducation figurent en tête de liste des objectifs du millénaire.</a:t>
            </a:r>
            <a:endParaRPr lang="fr-FR" sz="1800" b="0" strike="noStrike" spc="-1">
              <a:latin typeface="Arial"/>
            </a:endParaRPr>
          </a:p>
        </p:txBody>
      </p:sp>
      <p:pic>
        <p:nvPicPr>
          <p:cNvPr id="620" name="Image 551"/>
          <p:cNvPicPr/>
          <p:nvPr/>
        </p:nvPicPr>
        <p:blipFill>
          <a:blip r:embed="rId4"/>
          <a:stretch/>
        </p:blipFill>
        <p:spPr>
          <a:xfrm>
            <a:off x="2880000" y="1585800"/>
            <a:ext cx="2805840" cy="2517120"/>
          </a:xfrm>
          <a:prstGeom prst="rect">
            <a:avLst/>
          </a:prstGeom>
          <a:ln>
            <a:noFill/>
          </a:ln>
        </p:spPr>
      </p:pic>
      <p:sp>
        <p:nvSpPr>
          <p:cNvPr id="621"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 name="Picture 2"/>
          <p:cNvPicPr/>
          <p:nvPr/>
        </p:nvPicPr>
        <p:blipFill>
          <a:blip r:embed="rId2"/>
          <a:stretch/>
        </p:blipFill>
        <p:spPr>
          <a:xfrm>
            <a:off x="7740360" y="-5400"/>
            <a:ext cx="1300680" cy="696960"/>
          </a:xfrm>
          <a:prstGeom prst="rect">
            <a:avLst/>
          </a:prstGeom>
          <a:ln>
            <a:noFill/>
          </a:ln>
        </p:spPr>
      </p:pic>
      <p:sp>
        <p:nvSpPr>
          <p:cNvPr id="623" name="CustomShape 1"/>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624" name="CustomShape 2"/>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625" name="CustomShape 3"/>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626" name="CustomShape 4"/>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627" name="CustomShape 5"/>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28" name="CustomShape 6"/>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29" name="CustomShape 7"/>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30" name="CustomShape 8"/>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31" name="CustomShape 9"/>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32" name="CustomShape 10"/>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33" name="CustomShape 11"/>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34" name="CustomShape 12"/>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35" name="CustomShape 13"/>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636" name="CustomShape 14"/>
          <p:cNvSpPr/>
          <p:nvPr/>
        </p:nvSpPr>
        <p:spPr>
          <a:xfrm>
            <a:off x="538560" y="903600"/>
            <a:ext cx="8569440" cy="591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300" b="1" u="sng" strike="noStrike" spc="-1">
                <a:solidFill>
                  <a:srgbClr val="000000"/>
                </a:solidFill>
                <a:uFillTx/>
                <a:latin typeface="Arial"/>
                <a:ea typeface="Arial Unicode MS"/>
              </a:rPr>
              <a:t>L</a:t>
            </a:r>
            <a:r>
              <a:rPr lang="fr-FR" sz="1350" b="1" u="sng" strike="noStrike" spc="-1">
                <a:solidFill>
                  <a:srgbClr val="000000"/>
                </a:solidFill>
                <a:uFillTx/>
                <a:latin typeface="Arial"/>
                <a:ea typeface="Arial Unicode MS"/>
              </a:rPr>
              <a:t>e thème 4 de ce rapport s’intitule « Un monde libéré de la peur »  </a:t>
            </a:r>
            <a:r>
              <a:rPr lang="fr-FR" sz="1350" b="1" strike="noStrike" spc="-1">
                <a:solidFill>
                  <a:srgbClr val="000000"/>
                </a:solidFill>
                <a:latin typeface="Arial"/>
                <a:ea typeface="Arial Unicode MS"/>
              </a:rPr>
              <a:t> </a:t>
            </a:r>
            <a:endParaRPr lang="fr-FR" sz="1350" b="0" strike="noStrike" spc="-1">
              <a:latin typeface="Arial"/>
            </a:endParaRPr>
          </a:p>
          <a:p>
            <a:pPr algn="just">
              <a:lnSpc>
                <a:spcPct val="100000"/>
              </a:lnSpc>
            </a:pPr>
            <a:r>
              <a:rPr lang="fr-FR" sz="1350" b="1" strike="noStrike" spc="-1">
                <a:solidFill>
                  <a:srgbClr val="000000"/>
                </a:solidFill>
                <a:latin typeface="Arial"/>
                <a:ea typeface="Arial Unicode MS"/>
              </a:rPr>
              <a:t>Les guerres entre États se font plus rares. Toutefois, les conflits internes des 10 dernières années ont fait plus de 5 millions de morts, et ont chassé des dizaines de millions de personnes de chez elles. En même temps, la menace que font peser les armes de destruction massive n’a pas disparu. Lorsque nous pensons aux mesures de sécurité, nous envisageons moins la défense d’un territoire que la protection des populations. Si nous voulons empêcher que des conflits meurtriers n’éclatent, il nous faut agir sur tous les fronts : </a:t>
            </a:r>
            <a:endParaRPr lang="fr-FR" sz="1350" b="0" strike="noStrike" spc="-1">
              <a:latin typeface="Arial"/>
            </a:endParaRPr>
          </a:p>
          <a:p>
            <a:pPr algn="just">
              <a:lnSpc>
                <a:spcPct val="100000"/>
              </a:lnSpc>
            </a:pPr>
            <a:r>
              <a:rPr lang="fr-FR" sz="1350" b="1" strike="noStrike" spc="-1">
                <a:solidFill>
                  <a:srgbClr val="000000"/>
                </a:solidFill>
                <a:latin typeface="Arial"/>
                <a:ea typeface="Arial Unicode MS"/>
              </a:rPr>
              <a:t>Prévention. </a:t>
            </a:r>
            <a:r>
              <a:rPr lang="fr-FR" sz="1350" b="0" strike="noStrike" spc="-1">
                <a:solidFill>
                  <a:srgbClr val="000000"/>
                </a:solidFill>
                <a:latin typeface="Arial"/>
                <a:ea typeface="Arial Unicode MS"/>
              </a:rPr>
              <a:t>Les conflits surviennent plus souvent dans les pays pauvres, notamment ceux qui sont mal gouvernés et où existent de fortes inégalités entre groupes ethniques ou religieux. Le meilleur moyen de les prévenir est de promouvoir une croissance économique solide et équilibrée, tout en protégeant les droits de l’homme et les droits des minorités et en adoptant des accords politiques assurant une représentation équitable de tous les groupes. Les trafics d’armes, d’argent ou de ressources naturelles doivent aussi être exposés au grand jour. </a:t>
            </a:r>
            <a:endParaRPr lang="fr-FR" sz="1350" b="0" strike="noStrike" spc="-1">
              <a:latin typeface="Arial"/>
            </a:endParaRPr>
          </a:p>
          <a:p>
            <a:pPr algn="just">
              <a:lnSpc>
                <a:spcPct val="100000"/>
              </a:lnSpc>
            </a:pPr>
            <a:r>
              <a:rPr lang="fr-FR" sz="1350" b="1" strike="noStrike" spc="-1">
                <a:solidFill>
                  <a:srgbClr val="000000"/>
                </a:solidFill>
                <a:latin typeface="Arial"/>
                <a:ea typeface="Arial Unicode MS"/>
              </a:rPr>
              <a:t>Protection des plus vulnérables. </a:t>
            </a:r>
            <a:r>
              <a:rPr lang="fr-FR" sz="1350" b="0" strike="noStrike" spc="-1">
                <a:solidFill>
                  <a:srgbClr val="000000"/>
                </a:solidFill>
                <a:latin typeface="Arial"/>
                <a:ea typeface="Arial Unicode MS"/>
              </a:rPr>
              <a:t>Nous devons trouver les moyens de faire mieux respecter le droit international humanitaire et les droits de l’homme, et veiller à ce que les violations patentes ne restent pas impunies. </a:t>
            </a:r>
            <a:endParaRPr lang="fr-FR" sz="1350" b="0" strike="noStrike" spc="-1">
              <a:latin typeface="Arial"/>
            </a:endParaRPr>
          </a:p>
          <a:p>
            <a:pPr algn="just">
              <a:lnSpc>
                <a:spcPct val="100000"/>
              </a:lnSpc>
            </a:pPr>
            <a:r>
              <a:rPr lang="fr-FR" sz="1350" b="1" strike="noStrike" spc="-1">
                <a:solidFill>
                  <a:srgbClr val="000000"/>
                </a:solidFill>
                <a:latin typeface="Arial"/>
                <a:ea typeface="Arial Unicode MS"/>
              </a:rPr>
              <a:t>Intervenir ou non. </a:t>
            </a:r>
            <a:r>
              <a:rPr lang="fr-FR" sz="1350" b="0" strike="noStrike" spc="-1">
                <a:solidFill>
                  <a:srgbClr val="000000"/>
                </a:solidFill>
                <a:latin typeface="Arial"/>
                <a:ea typeface="Arial Unicode MS"/>
              </a:rPr>
              <a:t>La souveraineté nationale ne saurait justifier les violations aveugles des droits de l’homme et les tueries. Face à des massacres, il ne faut pas écarter la possibilité d’une intervention armée, autorisée par le Conseil de sécurité. </a:t>
            </a:r>
            <a:endParaRPr lang="fr-FR" sz="1350" b="0" strike="noStrike" spc="-1">
              <a:latin typeface="Arial"/>
            </a:endParaRPr>
          </a:p>
          <a:p>
            <a:pPr algn="just">
              <a:lnSpc>
                <a:spcPct val="100000"/>
              </a:lnSpc>
            </a:pPr>
            <a:r>
              <a:rPr lang="fr-FR" sz="1350" b="1" strike="noStrike" spc="-1">
                <a:solidFill>
                  <a:srgbClr val="000000"/>
                </a:solidFill>
                <a:latin typeface="Arial"/>
                <a:ea typeface="Arial Unicode MS"/>
              </a:rPr>
              <a:t>Renforcement des opérations de maintien de la paix. </a:t>
            </a:r>
            <a:r>
              <a:rPr lang="fr-FR" sz="1350" b="0" strike="noStrike" spc="-1">
                <a:solidFill>
                  <a:srgbClr val="000000"/>
                </a:solidFill>
                <a:latin typeface="Arial"/>
                <a:ea typeface="Arial Unicode MS"/>
              </a:rPr>
              <a:t>L’Assemblée du millénaire est invitée à se prononcer sur les recommandations d’un groupe de haut niveau chargé d’examiner tous les aspects des opérations de maintien de la paix. </a:t>
            </a:r>
            <a:endParaRPr lang="fr-FR" sz="1350" b="0" strike="noStrike" spc="-1">
              <a:latin typeface="Arial"/>
            </a:endParaRPr>
          </a:p>
          <a:p>
            <a:pPr algn="just">
              <a:lnSpc>
                <a:spcPct val="100000"/>
              </a:lnSpc>
            </a:pPr>
            <a:r>
              <a:rPr lang="fr-FR" sz="1350" b="1" strike="noStrike" spc="-1">
                <a:solidFill>
                  <a:srgbClr val="000000"/>
                </a:solidFill>
                <a:latin typeface="Arial"/>
                <a:ea typeface="Arial Unicode MS"/>
              </a:rPr>
              <a:t>Ciblage des sanctions. </a:t>
            </a:r>
            <a:r>
              <a:rPr lang="fr-FR" sz="1350" b="0" strike="noStrike" spc="-1">
                <a:solidFill>
                  <a:srgbClr val="000000"/>
                </a:solidFill>
                <a:latin typeface="Arial"/>
                <a:ea typeface="Arial Unicode MS"/>
              </a:rPr>
              <a:t>Des études récentes ont été menées pour trouver les moyens de rendre les sanctions plus efficaces grâce à un meilleur ciblage. Le Conseil de sécurité devrait à l’avenir s’en inspirer dans l’élaboration et l’application de régimes de sanctions. </a:t>
            </a:r>
            <a:endParaRPr lang="fr-FR" sz="1350" b="0" strike="noStrike" spc="-1">
              <a:latin typeface="Arial"/>
            </a:endParaRPr>
          </a:p>
          <a:p>
            <a:pPr algn="just">
              <a:lnSpc>
                <a:spcPct val="100000"/>
              </a:lnSpc>
            </a:pPr>
            <a:r>
              <a:rPr lang="fr-FR" sz="1350" b="1" strike="noStrike" spc="-1">
                <a:solidFill>
                  <a:srgbClr val="000000"/>
                </a:solidFill>
                <a:latin typeface="Arial"/>
                <a:ea typeface="Arial Unicode MS"/>
              </a:rPr>
              <a:t>Réduction des armes. </a:t>
            </a:r>
            <a:r>
              <a:rPr lang="fr-FR" sz="1350" b="0" strike="noStrike" spc="-1">
                <a:solidFill>
                  <a:srgbClr val="000000"/>
                </a:solidFill>
                <a:latin typeface="Arial"/>
                <a:ea typeface="Arial Unicode MS"/>
              </a:rPr>
              <a:t>Le Secrétaire général exhorte les États Membres à prendre des mesures énergiques en vue de mettre un frein aux transferts illicites d’armes légères et de renouveler leur engagement à réduire la menace que font planer les armes nucléaires existantes et de leur prolifération. </a:t>
            </a:r>
            <a:endParaRPr lang="fr-FR" sz="1350" b="0" strike="noStrike" spc="-1">
              <a:latin typeface="Arial"/>
            </a:endParaRPr>
          </a:p>
        </p:txBody>
      </p:sp>
      <p:sp>
        <p:nvSpPr>
          <p:cNvPr id="637" name="CustomShape 15"/>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2"/>
          <p:cNvPicPr/>
          <p:nvPr/>
        </p:nvPicPr>
        <p:blipFill>
          <a:blip r:embed="rId2"/>
          <a:stretch/>
        </p:blipFill>
        <p:spPr>
          <a:xfrm>
            <a:off x="7740360" y="-5400"/>
            <a:ext cx="1300680" cy="696960"/>
          </a:xfrm>
          <a:prstGeom prst="rect">
            <a:avLst/>
          </a:prstGeom>
          <a:ln>
            <a:noFill/>
          </a:ln>
        </p:spPr>
      </p:pic>
      <p:pic>
        <p:nvPicPr>
          <p:cNvPr id="140" name="Image 7"/>
          <p:cNvPicPr/>
          <p:nvPr/>
        </p:nvPicPr>
        <p:blipFill>
          <a:blip r:embed="rId3"/>
          <a:stretch/>
        </p:blipFill>
        <p:spPr>
          <a:xfrm>
            <a:off x="8296200" y="6137280"/>
            <a:ext cx="744840" cy="697320"/>
          </a:xfrm>
          <a:prstGeom prst="rect">
            <a:avLst/>
          </a:prstGeom>
          <a:ln>
            <a:noFill/>
          </a:ln>
        </p:spPr>
      </p:pic>
      <p:sp>
        <p:nvSpPr>
          <p:cNvPr id="141"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142"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143"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144"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145" name="CustomShape 5"/>
          <p:cNvSpPr/>
          <p:nvPr/>
        </p:nvSpPr>
        <p:spPr>
          <a:xfrm>
            <a:off x="334080" y="23580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146" name="CustomShape 6"/>
          <p:cNvSpPr/>
          <p:nvPr/>
        </p:nvSpPr>
        <p:spPr>
          <a:xfrm>
            <a:off x="1368000" y="1989720"/>
            <a:ext cx="7054920" cy="393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Arial"/>
                <a:ea typeface="DejaVu Sans"/>
              </a:rPr>
              <a:t>Comment définir la paix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Arial"/>
                <a:ea typeface="DejaVu Sans"/>
              </a:rPr>
              <a:t>Il existe de nombreuses définitions de la paix. On conçoit souvent la paix comme l’absence de guerre ou de conflit. En fait, le mot paix comporte dans les différentes langues des connotations diverses : </a:t>
            </a:r>
            <a:endParaRPr lang="fr-FR" sz="1800" b="0" strike="noStrike" spc="-1">
              <a:latin typeface="Arial"/>
            </a:endParaRPr>
          </a:p>
          <a:p>
            <a:pPr marL="285840" indent="-285480" algn="just">
              <a:lnSpc>
                <a:spcPct val="100000"/>
              </a:lnSpc>
              <a:buClr>
                <a:srgbClr val="000000"/>
              </a:buClr>
              <a:buFont typeface="StarSymbol"/>
              <a:buChar char="-"/>
            </a:pPr>
            <a:r>
              <a:rPr lang="fr-FR" sz="1800" b="1" strike="noStrike" spc="-1">
                <a:solidFill>
                  <a:srgbClr val="000000"/>
                </a:solidFill>
                <a:latin typeface="Arial"/>
                <a:ea typeface="DejaVu Sans"/>
              </a:rPr>
              <a:t>Pax</a:t>
            </a:r>
            <a:r>
              <a:rPr lang="fr-FR" sz="1800" b="0" strike="noStrike" spc="-1">
                <a:solidFill>
                  <a:srgbClr val="000000"/>
                </a:solidFill>
                <a:latin typeface="Arial"/>
                <a:ea typeface="DejaVu Sans"/>
              </a:rPr>
              <a:t> dénote un système de droit, un pacte, du verbe </a:t>
            </a:r>
            <a:r>
              <a:rPr lang="fr-FR" sz="1800" b="1" strike="noStrike" spc="-1">
                <a:solidFill>
                  <a:srgbClr val="000000"/>
                </a:solidFill>
                <a:latin typeface="Arial"/>
                <a:ea typeface="DejaVu Sans"/>
              </a:rPr>
              <a:t>paciscor</a:t>
            </a:r>
            <a:r>
              <a:rPr lang="fr-FR" sz="1800" b="0" strike="noStrike" spc="-1">
                <a:solidFill>
                  <a:srgbClr val="000000"/>
                </a:solidFill>
                <a:latin typeface="Arial"/>
                <a:ea typeface="DejaVu Sans"/>
              </a:rPr>
              <a:t>, mais aussi un ordre militaire. </a:t>
            </a:r>
            <a:endParaRPr lang="fr-FR" sz="1800" b="0" strike="noStrike" spc="-1">
              <a:latin typeface="Arial"/>
            </a:endParaRPr>
          </a:p>
          <a:p>
            <a:pPr marL="285840" indent="-285480" algn="just">
              <a:lnSpc>
                <a:spcPct val="100000"/>
              </a:lnSpc>
              <a:buClr>
                <a:srgbClr val="000000"/>
              </a:buClr>
              <a:buFont typeface="StarSymbol"/>
              <a:buChar char="-"/>
            </a:pPr>
            <a:r>
              <a:rPr lang="fr-FR" sz="1800" b="0" strike="noStrike" spc="-1">
                <a:solidFill>
                  <a:srgbClr val="000000"/>
                </a:solidFill>
                <a:latin typeface="Arial"/>
                <a:ea typeface="DejaVu Sans"/>
              </a:rPr>
              <a:t>L’</a:t>
            </a:r>
            <a:r>
              <a:rPr lang="fr-FR" sz="1800" b="1" strike="noStrike" spc="-1">
                <a:solidFill>
                  <a:srgbClr val="000000"/>
                </a:solidFill>
                <a:latin typeface="Arial"/>
                <a:ea typeface="DejaVu Sans"/>
              </a:rPr>
              <a:t>eirene</a:t>
            </a:r>
            <a:r>
              <a:rPr lang="fr-FR" sz="1800" b="0" strike="noStrike" spc="-1">
                <a:solidFill>
                  <a:srgbClr val="000000"/>
                </a:solidFill>
                <a:latin typeface="Arial"/>
                <a:ea typeface="DejaVu Sans"/>
              </a:rPr>
              <a:t> en grec, le</a:t>
            </a:r>
            <a:r>
              <a:rPr lang="fr-FR" sz="1800" b="1" strike="noStrike" spc="-1">
                <a:solidFill>
                  <a:srgbClr val="000000"/>
                </a:solidFill>
                <a:latin typeface="Arial"/>
                <a:ea typeface="DejaVu Sans"/>
              </a:rPr>
              <a:t> salaam</a:t>
            </a:r>
            <a:r>
              <a:rPr lang="fr-FR" sz="1800" b="0" strike="noStrike" spc="-1">
                <a:solidFill>
                  <a:srgbClr val="000000"/>
                </a:solidFill>
                <a:latin typeface="Arial"/>
                <a:ea typeface="DejaVu Sans"/>
              </a:rPr>
              <a:t> arabe, le </a:t>
            </a:r>
            <a:r>
              <a:rPr lang="fr-FR" sz="1800" b="1" strike="noStrike" spc="-1">
                <a:solidFill>
                  <a:srgbClr val="000000"/>
                </a:solidFill>
                <a:latin typeface="Arial"/>
                <a:ea typeface="DejaVu Sans"/>
              </a:rPr>
              <a:t>shalom</a:t>
            </a:r>
            <a:r>
              <a:rPr lang="fr-FR" sz="1800" b="0" strike="noStrike" spc="-1">
                <a:solidFill>
                  <a:srgbClr val="000000"/>
                </a:solidFill>
                <a:latin typeface="Arial"/>
                <a:ea typeface="DejaVu Sans"/>
              </a:rPr>
              <a:t> juif et le </a:t>
            </a:r>
            <a:r>
              <a:rPr lang="fr-FR" sz="1800" b="1" strike="noStrike" spc="-1">
                <a:solidFill>
                  <a:srgbClr val="000000"/>
                </a:solidFill>
                <a:latin typeface="Arial"/>
                <a:ea typeface="DejaVu Sans"/>
              </a:rPr>
              <a:t>shanti</a:t>
            </a:r>
            <a:r>
              <a:rPr lang="fr-FR" sz="1800" b="0" strike="noStrike" spc="-1">
                <a:solidFill>
                  <a:srgbClr val="000000"/>
                </a:solidFill>
                <a:latin typeface="Arial"/>
                <a:ea typeface="DejaVu Sans"/>
              </a:rPr>
              <a:t> indien (« la paix de l’esprit ») connotent plutôt un sens de paix conviviale, obtenue par l’harmonie et l’amitié.</a:t>
            </a:r>
            <a:endParaRPr lang="fr-FR" sz="1800" b="0" strike="noStrike" spc="-1">
              <a:latin typeface="Arial"/>
            </a:endParaRPr>
          </a:p>
          <a:p>
            <a:pPr marL="285840" indent="-285480" algn="just">
              <a:lnSpc>
                <a:spcPct val="100000"/>
              </a:lnSpc>
              <a:buClr>
                <a:srgbClr val="000000"/>
              </a:buClr>
              <a:buFont typeface="StarSymbol"/>
              <a:buChar char="-"/>
            </a:pPr>
            <a:r>
              <a:rPr lang="fr-FR" sz="1800" b="0" strike="noStrike" spc="-1">
                <a:solidFill>
                  <a:srgbClr val="000000"/>
                </a:solidFill>
                <a:latin typeface="Arial"/>
                <a:ea typeface="DejaVu Sans"/>
              </a:rPr>
              <a:t>Plus récemment, le politologue norvégien, </a:t>
            </a:r>
            <a:r>
              <a:rPr lang="fr-FR" sz="1800" b="1" strike="noStrike" spc="-1">
                <a:solidFill>
                  <a:srgbClr val="0000FF"/>
                </a:solidFill>
                <a:latin typeface="Arial"/>
                <a:ea typeface="DejaVu Sans"/>
              </a:rPr>
              <a:t>Johan Galtung</a:t>
            </a:r>
            <a:r>
              <a:rPr lang="fr-FR" sz="1800" b="0" strike="noStrike" spc="-1">
                <a:solidFill>
                  <a:srgbClr val="000000"/>
                </a:solidFill>
                <a:latin typeface="Arial"/>
                <a:ea typeface="DejaVu Sans"/>
              </a:rPr>
              <a:t>, fondateur de l'irénologie (science de la paix), a proposé la distinction entre la « paix négative » et la « paix positive ». </a:t>
            </a:r>
            <a:endParaRPr lang="fr-FR" sz="1800" b="0" strike="noStrike" spc="-1">
              <a:latin typeface="Arial"/>
            </a:endParaRPr>
          </a:p>
        </p:txBody>
      </p:sp>
      <p:sp>
        <p:nvSpPr>
          <p:cNvPr id="147" name="CustomShape 7"/>
          <p:cNvSpPr/>
          <p:nvPr/>
        </p:nvSpPr>
        <p:spPr>
          <a:xfrm>
            <a:off x="1483920" y="1084320"/>
            <a:ext cx="637200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strike="noStrike" spc="-1">
                <a:solidFill>
                  <a:srgbClr val="000000"/>
                </a:solidFill>
                <a:latin typeface="Arial"/>
                <a:ea typeface="DejaVu Sans"/>
              </a:rPr>
              <a:t>TRANSITION ENTRE L’AXE 1 « LA DIMENSION POLITIQUE DE LA GUERRE.. » ET L’AXE 2 « LE DÉFI DE LA CONSTRUCTION DE LA PAIX »</a:t>
            </a:r>
            <a:endParaRPr lang="fr-FR" sz="1800" b="0" strike="noStrike" spc="-1">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 name="Picture 2"/>
          <p:cNvPicPr/>
          <p:nvPr/>
        </p:nvPicPr>
        <p:blipFill>
          <a:blip r:embed="rId2"/>
          <a:stretch/>
        </p:blipFill>
        <p:spPr>
          <a:xfrm>
            <a:off x="7740360" y="-5400"/>
            <a:ext cx="1300680" cy="696960"/>
          </a:xfrm>
          <a:prstGeom prst="rect">
            <a:avLst/>
          </a:prstGeom>
          <a:ln>
            <a:noFill/>
          </a:ln>
        </p:spPr>
      </p:pic>
      <p:pic>
        <p:nvPicPr>
          <p:cNvPr id="639" name="Image 7"/>
          <p:cNvPicPr/>
          <p:nvPr/>
        </p:nvPicPr>
        <p:blipFill>
          <a:blip r:embed="rId3"/>
          <a:stretch/>
        </p:blipFill>
        <p:spPr>
          <a:xfrm>
            <a:off x="8296200" y="6137280"/>
            <a:ext cx="744840" cy="697320"/>
          </a:xfrm>
          <a:prstGeom prst="rect">
            <a:avLst/>
          </a:prstGeom>
          <a:ln>
            <a:noFill/>
          </a:ln>
        </p:spPr>
      </p:pic>
      <p:sp>
        <p:nvSpPr>
          <p:cNvPr id="640"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641"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642"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643"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644"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645"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46"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47"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48"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49"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50"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51"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52"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53"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654" name="CustomShape 15"/>
          <p:cNvSpPr/>
          <p:nvPr/>
        </p:nvSpPr>
        <p:spPr>
          <a:xfrm>
            <a:off x="531000" y="997920"/>
            <a:ext cx="8710920" cy="523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600" b="1" u="sng" strike="noStrike" spc="-1">
                <a:solidFill>
                  <a:srgbClr val="000000"/>
                </a:solidFill>
                <a:uFillTx/>
                <a:latin typeface="Arial"/>
                <a:ea typeface="Arial Unicode MS"/>
              </a:rPr>
              <a:t>Document 7</a:t>
            </a:r>
            <a:r>
              <a:rPr lang="fr-FR" sz="1600" b="1" strike="noStrike" spc="-1">
                <a:solidFill>
                  <a:srgbClr val="000000"/>
                </a:solidFill>
                <a:latin typeface="Arial"/>
                <a:ea typeface="Arial Unicode MS"/>
              </a:rPr>
              <a:t> : Kofi Annan reçoit le prix Nobel de la Paix en 2001.</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Arial"/>
                <a:ea typeface="Arial Unicode MS"/>
              </a:rPr>
              <a:t>Le prix Nobel est attribué à l'ONU et à son Secrétaire général, </a:t>
            </a:r>
            <a:r>
              <a:rPr lang="fr-FR" sz="1600" b="0" strike="noStrike" spc="-1">
                <a:solidFill>
                  <a:srgbClr val="0000FF"/>
                </a:solidFill>
                <a:latin typeface="Arial"/>
                <a:ea typeface="Arial Unicode MS"/>
              </a:rPr>
              <a:t>Kofi Annan</a:t>
            </a:r>
            <a:r>
              <a:rPr lang="fr-FR" sz="1600" b="0" strike="noStrike" spc="-1">
                <a:solidFill>
                  <a:srgbClr val="000000"/>
                </a:solidFill>
                <a:latin typeface="Arial"/>
                <a:ea typeface="Arial Unicode MS"/>
              </a:rPr>
              <a:t>, peu après les attentats du 11 septembre. Dans ce contexte de la lutte contre le terrorisme international menée par les Etats-Unis, le comité rappelle ainsi l'importance du dialogue et de la règle de droit, que souligne aussi Kofi Annan dans une interview.</a:t>
            </a:r>
            <a:endParaRPr lang="fr-FR" sz="1600" b="0" strike="noStrike" spc="-1">
              <a:latin typeface="Arial"/>
            </a:endParaRPr>
          </a:p>
        </p:txBody>
      </p:sp>
      <p:pic>
        <p:nvPicPr>
          <p:cNvPr id="655" name="Image 587"/>
          <p:cNvPicPr/>
          <p:nvPr/>
        </p:nvPicPr>
        <p:blipFill>
          <a:blip r:embed="rId4"/>
          <a:stretch/>
        </p:blipFill>
        <p:spPr>
          <a:xfrm>
            <a:off x="1944000" y="1343880"/>
            <a:ext cx="3247200" cy="3191040"/>
          </a:xfrm>
          <a:prstGeom prst="rect">
            <a:avLst/>
          </a:prstGeom>
          <a:ln>
            <a:noFill/>
          </a:ln>
        </p:spPr>
      </p:pic>
      <p:sp>
        <p:nvSpPr>
          <p:cNvPr id="656"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 name="Picture 2"/>
          <p:cNvPicPr/>
          <p:nvPr/>
        </p:nvPicPr>
        <p:blipFill>
          <a:blip r:embed="rId2"/>
          <a:stretch/>
        </p:blipFill>
        <p:spPr>
          <a:xfrm>
            <a:off x="7740360" y="-5400"/>
            <a:ext cx="1300680" cy="696960"/>
          </a:xfrm>
          <a:prstGeom prst="rect">
            <a:avLst/>
          </a:prstGeom>
          <a:ln>
            <a:noFill/>
          </a:ln>
        </p:spPr>
      </p:pic>
      <p:sp>
        <p:nvSpPr>
          <p:cNvPr id="658" name="CustomShape 1"/>
          <p:cNvSpPr/>
          <p:nvPr/>
        </p:nvSpPr>
        <p:spPr>
          <a:xfrm>
            <a:off x="5736600" y="6290280"/>
            <a:ext cx="299160" cy="302760"/>
          </a:xfrm>
          <a:prstGeom prst="rect">
            <a:avLst/>
          </a:prstGeom>
          <a:noFill/>
          <a:ln>
            <a:noFill/>
          </a:ln>
        </p:spPr>
        <p:style>
          <a:lnRef idx="0">
            <a:scrgbClr r="0" g="0" b="0"/>
          </a:lnRef>
          <a:fillRef idx="0">
            <a:scrgbClr r="0" g="0" b="0"/>
          </a:fillRef>
          <a:effectRef idx="0">
            <a:scrgbClr r="0" g="0" b="0"/>
          </a:effectRef>
          <a:fontRef idx="minor"/>
        </p:style>
      </p:sp>
      <p:sp>
        <p:nvSpPr>
          <p:cNvPr id="659"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660"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661"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662"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663"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64"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65"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66"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67"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68"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69"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70"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71"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672" name="CustomShape 15"/>
          <p:cNvSpPr/>
          <p:nvPr/>
        </p:nvSpPr>
        <p:spPr>
          <a:xfrm>
            <a:off x="504000" y="903600"/>
            <a:ext cx="8548200" cy="569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400" b="1" strike="noStrike" spc="-1">
                <a:solidFill>
                  <a:srgbClr val="000000"/>
                </a:solidFill>
                <a:latin typeface="Arial"/>
                <a:ea typeface="DejaVu Sans"/>
              </a:rPr>
              <a:t>Do</a:t>
            </a:r>
            <a:r>
              <a:rPr lang="fr-FR" sz="1400" b="1" u="sng" strike="noStrike" spc="-1">
                <a:solidFill>
                  <a:srgbClr val="000000"/>
                </a:solidFill>
                <a:uFillTx/>
                <a:latin typeface="Arial"/>
                <a:ea typeface="Arial Unicode MS"/>
              </a:rPr>
              <a:t>cument 8 </a:t>
            </a:r>
            <a:r>
              <a:rPr lang="fr-FR" sz="1400" b="1" strike="noStrike" spc="-1">
                <a:solidFill>
                  <a:srgbClr val="000000"/>
                </a:solidFill>
                <a:latin typeface="Arial"/>
                <a:ea typeface="Arial Unicode MS"/>
              </a:rPr>
              <a:t>: création de la commission de la consolidation de la paix en 2005 </a:t>
            </a:r>
            <a:r>
              <a:rPr lang="fr-FR" sz="1400" b="0" strike="noStrike" spc="-1">
                <a:solidFill>
                  <a:srgbClr val="000000"/>
                </a:solidFill>
                <a:latin typeface="Arial"/>
                <a:ea typeface="Arial Unicode MS"/>
              </a:rPr>
              <a:t>(source : Richard Ponzio, candidat au doctorat en relations internationales à l’Université d’Oxford, chargé des opérations de consolidation de la paix avec l’Organisation des Nations Unies en Afrique, en Asie, dans les Balkans et dans le Pacifique).</a:t>
            </a:r>
            <a:endParaRPr lang="fr-FR" sz="1400" b="0" strike="noStrike" spc="-1">
              <a:latin typeface="Arial"/>
            </a:endParaRPr>
          </a:p>
          <a:p>
            <a:pPr algn="just">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Arial Unicode MS"/>
              </a:rPr>
              <a:t>« En septembre 2005, le Sommet mondial de l’Organisation des Nations Unies réunit à New York les représentants de plus de 170 États pour examiner des enjeux mondiaux comme la sécurité, la pauvreté et la réforme de l’ONU. L’une des réformes les plus importantes présentées lors de cette rencontre de dirigeants sans précédent fut l’engagement de créer au sein de l’ONU, avant le 31 décembre 2005, une commission de consolidation de la paix.</a:t>
            </a:r>
            <a:endParaRPr lang="fr-FR" sz="1400" b="0" strike="noStrike" spc="-1">
              <a:latin typeface="Arial"/>
            </a:endParaRPr>
          </a:p>
          <a:p>
            <a:pPr algn="just">
              <a:lnSpc>
                <a:spcPct val="100000"/>
              </a:lnSpc>
            </a:pPr>
            <a:r>
              <a:rPr lang="fr-FR" sz="1400" b="0" strike="noStrike" spc="-1">
                <a:solidFill>
                  <a:srgbClr val="000000"/>
                </a:solidFill>
                <a:latin typeface="Arial"/>
                <a:ea typeface="Arial Unicode MS"/>
              </a:rPr>
              <a:t>Forgé dans les années 70 par </a:t>
            </a:r>
            <a:r>
              <a:rPr lang="fr-FR" sz="1400" b="0" strike="noStrike" spc="-1">
                <a:solidFill>
                  <a:srgbClr val="0000FF"/>
                </a:solidFill>
                <a:latin typeface="Arial"/>
                <a:ea typeface="Arial Unicode MS"/>
              </a:rPr>
              <a:t>Johan Galtung</a:t>
            </a:r>
            <a:r>
              <a:rPr lang="fr-FR" sz="1400" b="0" strike="noStrike" spc="-1">
                <a:solidFill>
                  <a:srgbClr val="000000"/>
                </a:solidFill>
                <a:latin typeface="Arial"/>
                <a:ea typeface="Arial Unicode MS"/>
              </a:rPr>
              <a:t>, le principe de consolidation de la paix s’est répandu dans les années 90, lorsque l’ancien Secrétaire général de l’ONU, </a:t>
            </a:r>
            <a:r>
              <a:rPr lang="fr-FR" sz="1400" b="0" strike="noStrike" spc="-1">
                <a:solidFill>
                  <a:srgbClr val="0000FF"/>
                </a:solidFill>
                <a:latin typeface="Arial"/>
                <a:ea typeface="Arial Unicode MS"/>
              </a:rPr>
              <a:t>Boutros Boutros-Ghali</a:t>
            </a:r>
            <a:r>
              <a:rPr lang="fr-FR" sz="1400" b="0" strike="noStrike" spc="-1">
                <a:solidFill>
                  <a:srgbClr val="000000"/>
                </a:solidFill>
                <a:latin typeface="Arial"/>
                <a:ea typeface="Arial Unicode MS"/>
              </a:rPr>
              <a:t>, définit la </a:t>
            </a:r>
            <a:r>
              <a:rPr lang="fr-FR" sz="1400" b="0" u="sng" strike="noStrike" spc="-1">
                <a:solidFill>
                  <a:srgbClr val="C9211E"/>
                </a:solidFill>
                <a:uFillTx/>
                <a:latin typeface="Arial"/>
                <a:ea typeface="Arial Unicode MS"/>
              </a:rPr>
              <a:t>consolidation de la paix</a:t>
            </a:r>
            <a:r>
              <a:rPr lang="fr-FR" sz="1400" b="0" strike="noStrike" spc="-1">
                <a:solidFill>
                  <a:srgbClr val="000000"/>
                </a:solidFill>
                <a:latin typeface="Arial"/>
                <a:ea typeface="Arial Unicode MS"/>
              </a:rPr>
              <a:t> après les conflits comme l’</a:t>
            </a:r>
            <a:r>
              <a:rPr lang="fr-FR" sz="1400" b="0" i="1" strike="noStrike" spc="-1">
                <a:solidFill>
                  <a:srgbClr val="000000"/>
                </a:solidFill>
                <a:latin typeface="Arial"/>
                <a:ea typeface="Arial Unicode MS"/>
              </a:rPr>
              <a:t>« action menée en vue de définir et d’étayer les structures propres à raffermir la paix afin d’éviter une reprise des hostilités »</a:t>
            </a:r>
            <a:r>
              <a:rPr lang="fr-FR" sz="1400" b="0" strike="noStrike" spc="-1">
                <a:solidFill>
                  <a:srgbClr val="000000"/>
                </a:solidFill>
                <a:latin typeface="Arial"/>
                <a:ea typeface="Arial Unicode MS"/>
              </a:rPr>
              <a:t> . Il convient de distinguer la consolidation de la paix et le concept plus étroit de maintien de la paix (même si les deux sont souvent menés simultanément). Le </a:t>
            </a:r>
            <a:r>
              <a:rPr lang="fr-FR" sz="1400" b="0" u="sng" strike="noStrike" spc="-1">
                <a:solidFill>
                  <a:srgbClr val="C9211E"/>
                </a:solidFill>
                <a:uFillTx/>
                <a:latin typeface="Arial"/>
                <a:ea typeface="Arial Unicode MS"/>
              </a:rPr>
              <a:t>maintien de la paix</a:t>
            </a:r>
            <a:r>
              <a:rPr lang="fr-FR" sz="1400" b="0" strike="noStrike" spc="-1">
                <a:solidFill>
                  <a:srgbClr val="000000"/>
                </a:solidFill>
                <a:latin typeface="Arial"/>
                <a:ea typeface="Arial Unicode MS"/>
              </a:rPr>
              <a:t> est défini par </a:t>
            </a:r>
            <a:r>
              <a:rPr lang="fr-FR" sz="1400" b="0" strike="noStrike" spc="-1">
                <a:solidFill>
                  <a:srgbClr val="0000FF"/>
                </a:solidFill>
                <a:latin typeface="Arial"/>
                <a:ea typeface="Arial Unicode MS"/>
              </a:rPr>
              <a:t>Marrack Goulding</a:t>
            </a:r>
            <a:r>
              <a:rPr lang="fr-FR" sz="1400" b="0" strike="noStrike" spc="-1">
                <a:solidFill>
                  <a:srgbClr val="000000"/>
                </a:solidFill>
                <a:latin typeface="Arial"/>
                <a:ea typeface="Arial Unicode MS"/>
              </a:rPr>
              <a:t> comme une opération visant à empêcher la reprise des combats. Elle implique du personnel militaire (et souvent des forces de police) et « est déployée avec le consentement des parties [en conflit] ... et doit être neutre et impartiale ». En 1999, les interventions au Kosovo (MINUK), au Timor-Leste (ATNUTO) et en Sierra Leone (MINUSIL) représentaient les opérations de consolidation de la paix les plus complexes, coûteuses et intrusives jamais réalisées. Celles menées plus particulièrement au Kosovo et au Timor-Leste étaient uniques avec de véritables administrations transitoires internationales. Ces opérations furent rapidement suivies par d’importantes missions : Afghanistan (MANUA), Burundi (ONUB), Côte d’Ivoire (ONUCI), Haïti (MINUSTAH), Libéria (MINUL), République démocratique du Congo (MONUC) et Soudan (MINUS). Elles représentent le plus grand nombre d’opérations, relativement importantes, menées simultanément : en 2006, l’ONU déployait 90 000 personnes, civiles ou militaires, sur le terrain ».</a:t>
            </a:r>
            <a:endParaRPr lang="fr-FR" sz="1400" b="0" strike="noStrike" spc="-1">
              <a:latin typeface="Arial"/>
            </a:endParaRPr>
          </a:p>
        </p:txBody>
      </p:sp>
      <p:sp>
        <p:nvSpPr>
          <p:cNvPr id="673"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 name="Picture 2"/>
          <p:cNvPicPr/>
          <p:nvPr/>
        </p:nvPicPr>
        <p:blipFill>
          <a:blip r:embed="rId2"/>
          <a:stretch/>
        </p:blipFill>
        <p:spPr>
          <a:xfrm>
            <a:off x="7740360" y="-5400"/>
            <a:ext cx="1300680" cy="696960"/>
          </a:xfrm>
          <a:prstGeom prst="rect">
            <a:avLst/>
          </a:prstGeom>
          <a:ln>
            <a:noFill/>
          </a:ln>
        </p:spPr>
      </p:pic>
      <p:pic>
        <p:nvPicPr>
          <p:cNvPr id="675" name="Image 7"/>
          <p:cNvPicPr/>
          <p:nvPr/>
        </p:nvPicPr>
        <p:blipFill>
          <a:blip r:embed="rId3"/>
          <a:stretch/>
        </p:blipFill>
        <p:spPr>
          <a:xfrm>
            <a:off x="8296200" y="6137280"/>
            <a:ext cx="744840" cy="697320"/>
          </a:xfrm>
          <a:prstGeom prst="rect">
            <a:avLst/>
          </a:prstGeom>
          <a:ln>
            <a:noFill/>
          </a:ln>
        </p:spPr>
      </p:pic>
      <p:sp>
        <p:nvSpPr>
          <p:cNvPr id="676"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677"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678"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679"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680"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681"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82"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83"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84"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685"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86"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87"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88"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689"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690" name="CustomShape 15"/>
          <p:cNvSpPr/>
          <p:nvPr/>
        </p:nvSpPr>
        <p:spPr>
          <a:xfrm>
            <a:off x="531000" y="938880"/>
            <a:ext cx="857700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800" b="1" strike="noStrike" spc="-1">
                <a:solidFill>
                  <a:srgbClr val="000000"/>
                </a:solidFill>
                <a:latin typeface="Arial"/>
                <a:ea typeface="Microsoft YaHei"/>
              </a:rPr>
              <a:t>*</a:t>
            </a:r>
            <a:r>
              <a:rPr lang="fr-FR" sz="1800" b="1" u="sng" strike="noStrike" spc="-1">
                <a:solidFill>
                  <a:srgbClr val="000000"/>
                </a:solidFill>
                <a:uFillTx/>
                <a:latin typeface="Arial"/>
                <a:ea typeface="Microsoft YaHei"/>
              </a:rPr>
              <a:t>Scénario proposé aux élèves pour un travail de 4 h</a:t>
            </a:r>
            <a:r>
              <a:rPr lang="fr-FR" sz="1800" b="1" strike="noStrike" spc="-1">
                <a:solidFill>
                  <a:srgbClr val="000000"/>
                </a:solidFill>
                <a:latin typeface="Arial"/>
                <a:ea typeface="Microsoft YaHei"/>
              </a:rPr>
              <a:t>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Arial"/>
                <a:ea typeface="Microsoft YaHei"/>
              </a:rPr>
              <a:t>Vous êtes un ambassadeur du « Mouvement de la paix », organisation non-gouvernementale créée en 1948 et vous êtes chargé de faire une exposition sur le rôle de l’ONU dans le maintien de la paix dans le monde en revenant sur son organisation, ses différentes politiques mais aussi ses limites et les perspectives d’amélioration pour le futur.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pic>
        <p:nvPicPr>
          <p:cNvPr id="691" name="Image 623"/>
          <p:cNvPicPr/>
          <p:nvPr/>
        </p:nvPicPr>
        <p:blipFill>
          <a:blip r:embed="rId4"/>
          <a:stretch/>
        </p:blipFill>
        <p:spPr>
          <a:xfrm>
            <a:off x="2880000" y="1368000"/>
            <a:ext cx="2003760" cy="2701800"/>
          </a:xfrm>
          <a:prstGeom prst="rect">
            <a:avLst/>
          </a:prstGeom>
          <a:ln>
            <a:noFill/>
          </a:ln>
        </p:spPr>
      </p:pic>
      <p:sp>
        <p:nvSpPr>
          <p:cNvPr id="692"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 name="Picture 2"/>
          <p:cNvPicPr/>
          <p:nvPr/>
        </p:nvPicPr>
        <p:blipFill>
          <a:blip r:embed="rId3"/>
          <a:stretch/>
        </p:blipFill>
        <p:spPr>
          <a:xfrm>
            <a:off x="7740360" y="-5400"/>
            <a:ext cx="1300680" cy="696960"/>
          </a:xfrm>
          <a:prstGeom prst="rect">
            <a:avLst/>
          </a:prstGeom>
          <a:ln>
            <a:noFill/>
          </a:ln>
        </p:spPr>
      </p:pic>
      <p:pic>
        <p:nvPicPr>
          <p:cNvPr id="694" name="Image 7"/>
          <p:cNvPicPr/>
          <p:nvPr/>
        </p:nvPicPr>
        <p:blipFill>
          <a:blip r:embed="rId4"/>
          <a:stretch/>
        </p:blipFill>
        <p:spPr>
          <a:xfrm>
            <a:off x="8296200" y="6137280"/>
            <a:ext cx="744840" cy="697320"/>
          </a:xfrm>
          <a:prstGeom prst="rect">
            <a:avLst/>
          </a:prstGeom>
          <a:ln>
            <a:noFill/>
          </a:ln>
        </p:spPr>
      </p:pic>
      <p:sp>
        <p:nvSpPr>
          <p:cNvPr id="695"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696"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697"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698"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699"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700"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01"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02"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03"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04"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05"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06"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07"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08" name="CustomShape 14"/>
          <p:cNvSpPr/>
          <p:nvPr/>
        </p:nvSpPr>
        <p:spPr>
          <a:xfrm>
            <a:off x="792000" y="905040"/>
            <a:ext cx="85482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Arial"/>
                <a:ea typeface="DejaVu Sans"/>
              </a:rPr>
              <a:t>﻿﻿</a:t>
            </a:r>
            <a:endParaRPr lang="fr-FR" sz="1800" b="0" strike="noStrike" spc="-1">
              <a:latin typeface="Arial"/>
            </a:endParaRPr>
          </a:p>
        </p:txBody>
      </p:sp>
      <p:sp>
        <p:nvSpPr>
          <p:cNvPr id="709" name="CustomShape 15"/>
          <p:cNvSpPr/>
          <p:nvPr/>
        </p:nvSpPr>
        <p:spPr>
          <a:xfrm>
            <a:off x="546840" y="938880"/>
            <a:ext cx="8494200" cy="766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a:t>
            </a:r>
            <a:r>
              <a:rPr lang="fr-FR" sz="1800" b="1" u="sng" strike="noStrike" spc="-1">
                <a:solidFill>
                  <a:srgbClr val="000000"/>
                </a:solidFill>
                <a:uFillTx/>
                <a:latin typeface="Arial"/>
                <a:ea typeface="Microsoft YaHei"/>
              </a:rPr>
              <a:t>Organisation du travail pour le corpus documentaire et ses finalités :</a:t>
            </a:r>
            <a:endParaRPr lang="fr-FR" sz="1800" b="0" strike="noStrike" spc="-1">
              <a:latin typeface="Arial"/>
            </a:endParaRPr>
          </a:p>
          <a:p>
            <a:pPr marL="285840" indent="-285480" algn="just">
              <a:lnSpc>
                <a:spcPct val="100000"/>
              </a:lnSpc>
              <a:buClr>
                <a:srgbClr val="000000"/>
              </a:buClr>
              <a:buFont typeface="StarSymbol"/>
              <a:buChar char="-"/>
            </a:pPr>
            <a:r>
              <a:rPr lang="fr-FR" sz="1600" b="1" strike="noStrike" spc="-1">
                <a:solidFill>
                  <a:srgbClr val="000000"/>
                </a:solidFill>
                <a:latin typeface="Arial"/>
                <a:ea typeface="Microsoft YaHei"/>
              </a:rPr>
              <a:t>Travail en ilots </a:t>
            </a:r>
            <a:r>
              <a:rPr lang="fr-FR" sz="1600" b="0" strike="noStrike" spc="-1">
                <a:solidFill>
                  <a:srgbClr val="000000"/>
                </a:solidFill>
                <a:latin typeface="Arial"/>
                <a:ea typeface="Microsoft YaHei"/>
              </a:rPr>
              <a:t>: groupes de 4 élèves sur les documents proposés. </a:t>
            </a:r>
            <a:endParaRPr lang="fr-FR" sz="1600" b="0" strike="noStrike" spc="-1">
              <a:latin typeface="Arial"/>
            </a:endParaRPr>
          </a:p>
          <a:p>
            <a:pPr algn="just">
              <a:lnSpc>
                <a:spcPct val="100000"/>
              </a:lnSpc>
            </a:pPr>
            <a:r>
              <a:rPr lang="fr-FR" sz="1600" b="0" strike="noStrike" spc="-1">
                <a:solidFill>
                  <a:srgbClr val="000000"/>
                </a:solidFill>
                <a:latin typeface="Arial"/>
                <a:ea typeface="Microsoft YaHei"/>
              </a:rPr>
              <a:t>Cela leur permet d’aborder ce thème à travers les volets historiques, géographiques, géopolitiques et sciences politiques. </a:t>
            </a:r>
            <a:endParaRPr lang="fr-FR" sz="1600" b="0" strike="noStrike" spc="-1">
              <a:latin typeface="Arial"/>
            </a:endParaRPr>
          </a:p>
          <a:p>
            <a:pPr marL="285840" indent="-285480" algn="just">
              <a:lnSpc>
                <a:spcPct val="100000"/>
              </a:lnSpc>
              <a:buClr>
                <a:srgbClr val="000000"/>
              </a:buClr>
              <a:buFont typeface="StarSymbol"/>
              <a:buChar char="-"/>
            </a:pPr>
            <a:r>
              <a:rPr lang="fr-FR" sz="1600" b="0" strike="noStrike" spc="-1">
                <a:solidFill>
                  <a:srgbClr val="000000"/>
                </a:solidFill>
                <a:latin typeface="Arial"/>
                <a:ea typeface="Microsoft YaHei"/>
              </a:rPr>
              <a:t>Les élèves disposent tous </a:t>
            </a:r>
            <a:r>
              <a:rPr lang="fr-FR" sz="1600" b="1" strike="noStrike" spc="-1">
                <a:solidFill>
                  <a:srgbClr val="000000"/>
                </a:solidFill>
                <a:latin typeface="Arial"/>
                <a:ea typeface="Microsoft YaHei"/>
              </a:rPr>
              <a:t>d’une tablette numérique</a:t>
            </a:r>
            <a:r>
              <a:rPr lang="fr-FR" sz="1600" b="0" strike="noStrike" spc="-1">
                <a:solidFill>
                  <a:srgbClr val="000000"/>
                </a:solidFill>
                <a:latin typeface="Arial"/>
                <a:ea typeface="Microsoft YaHei"/>
              </a:rPr>
              <a:t>. </a:t>
            </a:r>
            <a:endParaRPr lang="fr-FR" sz="1600" b="0" strike="noStrike" spc="-1">
              <a:latin typeface="Arial"/>
            </a:endParaRPr>
          </a:p>
          <a:p>
            <a:pPr marL="285840" indent="-285480" algn="just">
              <a:lnSpc>
                <a:spcPct val="100000"/>
              </a:lnSpc>
              <a:buClr>
                <a:srgbClr val="000000"/>
              </a:buClr>
              <a:buFont typeface="StarSymbol"/>
              <a:buChar char="-"/>
            </a:pPr>
            <a:r>
              <a:rPr lang="fr-FR" sz="1600" b="0" strike="noStrike" spc="-1">
                <a:solidFill>
                  <a:srgbClr val="000000"/>
                </a:solidFill>
                <a:latin typeface="Arial"/>
                <a:ea typeface="Microsoft YaHei"/>
              </a:rPr>
              <a:t>Ils ont </a:t>
            </a:r>
            <a:r>
              <a:rPr lang="fr-FR" sz="1600" b="1" strike="noStrike" spc="-1">
                <a:solidFill>
                  <a:srgbClr val="000000"/>
                </a:solidFill>
                <a:latin typeface="Arial"/>
                <a:ea typeface="Microsoft YaHei"/>
              </a:rPr>
              <a:t>4 heures </a:t>
            </a:r>
            <a:r>
              <a:rPr lang="fr-FR" sz="1600" b="0" strike="noStrike" spc="-1">
                <a:solidFill>
                  <a:srgbClr val="000000"/>
                </a:solidFill>
                <a:latin typeface="Arial"/>
                <a:ea typeface="Microsoft YaHei"/>
              </a:rPr>
              <a:t>pour finaliser leur travail. </a:t>
            </a:r>
            <a:endParaRPr lang="fr-FR" sz="1600" b="0" strike="noStrike" spc="-1">
              <a:latin typeface="Arial"/>
            </a:endParaRPr>
          </a:p>
          <a:p>
            <a:pPr marL="285840" indent="-285480" algn="just">
              <a:lnSpc>
                <a:spcPct val="100000"/>
              </a:lnSpc>
              <a:buClr>
                <a:srgbClr val="000000"/>
              </a:buClr>
              <a:buFont typeface="StarSymbol"/>
              <a:buChar char="-"/>
            </a:pPr>
            <a:r>
              <a:rPr lang="fr-FR" sz="1600" b="0" strike="noStrike" spc="-1">
                <a:solidFill>
                  <a:srgbClr val="000000"/>
                </a:solidFill>
                <a:latin typeface="Arial"/>
                <a:ea typeface="Microsoft YaHei"/>
              </a:rPr>
              <a:t>Ils peuvent trier parmi les documents de ce dossier et mener leurs propres recherches sur internet. </a:t>
            </a:r>
            <a:endParaRPr lang="fr-FR" sz="1600" b="0" strike="noStrike" spc="-1">
              <a:latin typeface="Arial"/>
            </a:endParaRPr>
          </a:p>
          <a:p>
            <a:r>
              <a:rPr lang="fr-FR" sz="1600" b="0" strike="noStrike" spc="-1">
                <a:solidFill>
                  <a:srgbClr val="000000"/>
                </a:solidFill>
                <a:latin typeface="Arial"/>
                <a:ea typeface="Microsoft YaHei"/>
              </a:rPr>
              <a:t>Ils </a:t>
            </a:r>
            <a:r>
              <a:rPr lang="fr-FR" sz="1600" b="1" strike="noStrike" spc="-1">
                <a:solidFill>
                  <a:srgbClr val="000000"/>
                </a:solidFill>
                <a:latin typeface="Arial"/>
                <a:ea typeface="Microsoft YaHei"/>
              </a:rPr>
              <a:t>présenteront leur exposé à l’oral (un élève face à 3 autres camarades donc plusieurs oraux en même temps) </a:t>
            </a:r>
            <a:r>
              <a:rPr lang="fr-FR" sz="1600" b="0" strike="noStrike" spc="-1">
                <a:solidFill>
                  <a:srgbClr val="000000"/>
                </a:solidFill>
                <a:latin typeface="Arial"/>
                <a:ea typeface="Microsoft YaHei"/>
              </a:rPr>
              <a:t>et </a:t>
            </a:r>
            <a:r>
              <a:rPr lang="fr-FR" sz="1600" b="1" strike="noStrike" spc="-1">
                <a:solidFill>
                  <a:srgbClr val="000000"/>
                </a:solidFill>
                <a:latin typeface="Arial"/>
                <a:ea typeface="Microsoft YaHei"/>
              </a:rPr>
              <a:t>feront leur auto-évaluation </a:t>
            </a:r>
            <a:r>
              <a:rPr lang="fr-FR" sz="1600" b="0" strike="noStrike" spc="-1">
                <a:solidFill>
                  <a:srgbClr val="000000"/>
                </a:solidFill>
                <a:latin typeface="Arial"/>
                <a:ea typeface="Microsoft YaHei"/>
              </a:rPr>
              <a:t>à partir de la grille élaborée avec le professeur. </a:t>
            </a:r>
            <a:endParaRPr lang="fr-FR" sz="1600" b="0" strike="noStrike" spc="-1">
              <a:latin typeface="Arial"/>
            </a:endParaRPr>
          </a:p>
          <a:p>
            <a:pPr marL="285840" indent="-285480" algn="just">
              <a:lnSpc>
                <a:spcPct val="100000"/>
              </a:lnSpc>
              <a:buClr>
                <a:srgbClr val="000000"/>
              </a:buClr>
              <a:buFont typeface="StarSymbol"/>
              <a:buChar char="-"/>
            </a:pPr>
            <a:r>
              <a:rPr lang="fr-FR" sz="1600" b="1" strike="noStrike" spc="-1">
                <a:solidFill>
                  <a:srgbClr val="000000"/>
                </a:solidFill>
                <a:latin typeface="Arial"/>
                <a:ea typeface="Microsoft YaHei"/>
              </a:rPr>
              <a:t>Ils peuvent utiliser plusieurs supports </a:t>
            </a:r>
            <a:r>
              <a:rPr lang="fr-FR" sz="1600" b="0" strike="noStrike" spc="-1">
                <a:solidFill>
                  <a:srgbClr val="000000"/>
                </a:solidFill>
                <a:latin typeface="Arial"/>
                <a:ea typeface="Microsoft YaHei"/>
              </a:rPr>
              <a:t>(diaporamas, affiches, cartes, schémas, photographies…). </a:t>
            </a:r>
            <a:endParaRPr lang="fr-FR" sz="1600" b="0" strike="noStrike" spc="-1">
              <a:latin typeface="Arial"/>
            </a:endParaRPr>
          </a:p>
          <a:p>
            <a:pPr algn="just">
              <a:lnSpc>
                <a:spcPct val="100000"/>
              </a:lnSpc>
            </a:pPr>
            <a:r>
              <a:rPr lang="fr-FR" sz="1600" b="0" strike="noStrike" spc="-1">
                <a:solidFill>
                  <a:srgbClr val="000000"/>
                </a:solidFill>
                <a:latin typeface="Arial"/>
                <a:ea typeface="Microsoft YaHei"/>
              </a:rPr>
              <a:t>Avant de réaliser un oral, ils rédigeront des textes structurés afin de mettre en avant les thèmes principaux et les idées essentielles. Cela constitue </a:t>
            </a:r>
            <a:r>
              <a:rPr lang="fr-FR" sz="1600" b="1" strike="noStrike" spc="-1">
                <a:solidFill>
                  <a:srgbClr val="000000"/>
                </a:solidFill>
                <a:latin typeface="Arial"/>
                <a:ea typeface="Microsoft YaHei"/>
              </a:rPr>
              <a:t>un bon entraînement pour réaliser le brouillon d’une dissertation</a:t>
            </a:r>
            <a:r>
              <a:rPr lang="fr-FR" sz="1600" b="0" strike="noStrike" spc="-1">
                <a:solidFill>
                  <a:srgbClr val="000000"/>
                </a:solidFill>
                <a:latin typeface="Arial"/>
                <a:ea typeface="Microsoft YaHei"/>
              </a:rPr>
              <a:t>. L’oral leur permet également de </a:t>
            </a:r>
            <a:r>
              <a:rPr lang="fr-FR" sz="1600" b="1" strike="noStrike" spc="-1">
                <a:solidFill>
                  <a:srgbClr val="000000"/>
                </a:solidFill>
                <a:latin typeface="Arial"/>
                <a:ea typeface="Microsoft YaHei"/>
              </a:rPr>
              <a:t>s’entrainer au Grand oral. </a:t>
            </a:r>
            <a:endParaRPr lang="fr-FR" sz="1600" b="0" strike="noStrike" spc="-1">
              <a:latin typeface="Arial"/>
            </a:endParaRPr>
          </a:p>
          <a:p>
            <a:pPr algn="just">
              <a:lnSpc>
                <a:spcPct val="100000"/>
              </a:lnSpc>
            </a:pPr>
            <a:r>
              <a:rPr lang="fr-FR" sz="1600" b="1" strike="noStrike" spc="-1">
                <a:solidFill>
                  <a:srgbClr val="000000"/>
                </a:solidFill>
                <a:latin typeface="Arial"/>
                <a:ea typeface="Microsoft YaHei"/>
              </a:rPr>
              <a:t>Le rôle de l’enseignant </a:t>
            </a:r>
            <a:r>
              <a:rPr lang="fr-FR" sz="1600" b="0" strike="noStrike" spc="-1">
                <a:solidFill>
                  <a:srgbClr val="000000"/>
                </a:solidFill>
                <a:latin typeface="Arial"/>
                <a:ea typeface="Microsoft YaHei"/>
              </a:rPr>
              <a:t>est d’aider les élèves à la formulation des phrases, à s’approprier les repères chronologiques et spatiaux, à comprendre certains termes spécifiques à la géopolitique et aux sciences politiques.</a:t>
            </a:r>
            <a:endParaRPr lang="fr-FR" sz="1600" b="0" strike="noStrike" spc="-1">
              <a:latin typeface="Arial"/>
            </a:endParaRPr>
          </a:p>
          <a:p>
            <a:pPr marL="285840" indent="-285480" algn="just">
              <a:lnSpc>
                <a:spcPct val="100000"/>
              </a:lnSpc>
              <a:buClr>
                <a:srgbClr val="000000"/>
              </a:buClr>
              <a:buFont typeface="StarSymbol"/>
              <a:buChar char="-"/>
            </a:pPr>
            <a:r>
              <a:rPr lang="fr-FR" sz="1600" b="0" strike="noStrike" spc="-1">
                <a:solidFill>
                  <a:srgbClr val="000000"/>
                </a:solidFill>
                <a:latin typeface="Arial"/>
                <a:ea typeface="Microsoft YaHei"/>
              </a:rPr>
              <a:t>Les élèves devront faire </a:t>
            </a:r>
            <a:r>
              <a:rPr lang="fr-FR" sz="1600" b="1" strike="noStrike" spc="-1">
                <a:solidFill>
                  <a:srgbClr val="000000"/>
                </a:solidFill>
                <a:latin typeface="Arial"/>
                <a:ea typeface="Microsoft YaHei"/>
              </a:rPr>
              <a:t>une narration de recherche </a:t>
            </a:r>
            <a:r>
              <a:rPr lang="fr-FR" sz="1600" b="0" strike="noStrike" spc="-1">
                <a:solidFill>
                  <a:srgbClr val="000000"/>
                </a:solidFill>
                <a:latin typeface="Arial"/>
                <a:ea typeface="Microsoft YaHei"/>
              </a:rPr>
              <a:t>en pointant notamment leurs difficultés afin que l’enseignant propose une remédiation.</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endParaRPr lang="fr-FR" sz="1600" b="0" strike="noStrike" spc="-1">
              <a:latin typeface="Arial"/>
            </a:endParaRPr>
          </a:p>
        </p:txBody>
      </p:sp>
      <p:sp>
        <p:nvSpPr>
          <p:cNvPr id="710" name="CustomShape 16"/>
          <p:cNvSpPr/>
          <p:nvPr/>
        </p:nvSpPr>
        <p:spPr>
          <a:xfrm>
            <a:off x="844920" y="91440"/>
            <a:ext cx="6895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58ED5"/>
                </a:solidFill>
                <a:latin typeface="Arial"/>
                <a:ea typeface="DejaVu Sans"/>
              </a:rPr>
              <a:t>Jalon 2 : faire la paix par la sécurité collective : les actions de l’ONU sous les mandats de Kofi Annan (1997-2006)</a:t>
            </a:r>
            <a:endParaRPr lang="fr-FR" sz="1800" b="0" strike="noStrike" spc="-1">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2"/>
          <p:cNvPicPr/>
          <p:nvPr/>
        </p:nvPicPr>
        <p:blipFill>
          <a:blip r:embed="rId3"/>
          <a:stretch/>
        </p:blipFill>
        <p:spPr>
          <a:xfrm>
            <a:off x="7740360" y="-5400"/>
            <a:ext cx="1300680" cy="696960"/>
          </a:xfrm>
          <a:prstGeom prst="rect">
            <a:avLst/>
          </a:prstGeom>
          <a:ln>
            <a:noFill/>
          </a:ln>
        </p:spPr>
      </p:pic>
      <p:pic>
        <p:nvPicPr>
          <p:cNvPr id="712" name="Image 7"/>
          <p:cNvPicPr/>
          <p:nvPr/>
        </p:nvPicPr>
        <p:blipFill>
          <a:blip r:embed="rId4"/>
          <a:stretch/>
        </p:blipFill>
        <p:spPr>
          <a:xfrm>
            <a:off x="8296200" y="6137280"/>
            <a:ext cx="744840" cy="697320"/>
          </a:xfrm>
          <a:prstGeom prst="rect">
            <a:avLst/>
          </a:prstGeom>
          <a:ln>
            <a:noFill/>
          </a:ln>
        </p:spPr>
      </p:pic>
      <p:sp>
        <p:nvSpPr>
          <p:cNvPr id="713"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714"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715"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716"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717"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718"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19"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20"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21"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22"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23"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24"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25" name="CustomShape 13"/>
          <p:cNvSpPr/>
          <p:nvPr/>
        </p:nvSpPr>
        <p:spPr>
          <a:xfrm>
            <a:off x="576000" y="1008000"/>
            <a:ext cx="65422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﻿﻿Fiche d’auto-évaluation – correction externe par le professeur</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graphicFrame>
        <p:nvGraphicFramePr>
          <p:cNvPr id="726" name="Table 14"/>
          <p:cNvGraphicFramePr/>
          <p:nvPr/>
        </p:nvGraphicFramePr>
        <p:xfrm>
          <a:off x="724680" y="1910880"/>
          <a:ext cx="7563600" cy="4603320"/>
        </p:xfrm>
        <a:graphic>
          <a:graphicData uri="http://schemas.openxmlformats.org/drawingml/2006/table">
            <a:tbl>
              <a:tblPr/>
              <a:tblGrid>
                <a:gridCol w="1656360">
                  <a:extLst>
                    <a:ext uri="{9D8B030D-6E8A-4147-A177-3AD203B41FA5}">
                      <a16:colId xmlns:a16="http://schemas.microsoft.com/office/drawing/2014/main" val="20000"/>
                    </a:ext>
                  </a:extLst>
                </a:gridCol>
                <a:gridCol w="1336680">
                  <a:extLst>
                    <a:ext uri="{9D8B030D-6E8A-4147-A177-3AD203B41FA5}">
                      <a16:colId xmlns:a16="http://schemas.microsoft.com/office/drawing/2014/main" val="20001"/>
                    </a:ext>
                  </a:extLst>
                </a:gridCol>
                <a:gridCol w="1260360">
                  <a:extLst>
                    <a:ext uri="{9D8B030D-6E8A-4147-A177-3AD203B41FA5}">
                      <a16:colId xmlns:a16="http://schemas.microsoft.com/office/drawing/2014/main" val="20002"/>
                    </a:ext>
                  </a:extLst>
                </a:gridCol>
                <a:gridCol w="1477080">
                  <a:extLst>
                    <a:ext uri="{9D8B030D-6E8A-4147-A177-3AD203B41FA5}">
                      <a16:colId xmlns:a16="http://schemas.microsoft.com/office/drawing/2014/main" val="20003"/>
                    </a:ext>
                  </a:extLst>
                </a:gridCol>
                <a:gridCol w="1833120">
                  <a:extLst>
                    <a:ext uri="{9D8B030D-6E8A-4147-A177-3AD203B41FA5}">
                      <a16:colId xmlns:a16="http://schemas.microsoft.com/office/drawing/2014/main" val="20004"/>
                    </a:ext>
                  </a:extLst>
                </a:gridCol>
              </a:tblGrid>
              <a:tr h="762840">
                <a:tc>
                  <a:txBody>
                    <a:bodyPr/>
                    <a:lstStyle/>
                    <a:p>
                      <a:pPr>
                        <a:lnSpc>
                          <a:spcPct val="100000"/>
                        </a:lnSpc>
                      </a:pPr>
                      <a:r>
                        <a:rPr lang="fr-FR" sz="1800" b="0" strike="noStrike" spc="-1">
                          <a:solidFill>
                            <a:srgbClr val="000000"/>
                          </a:solidFill>
                          <a:latin typeface="Arial"/>
                          <a:ea typeface="DejaVu Sans"/>
                        </a:rPr>
                        <a:t>Compétences évaluées</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1-Maîtrise insuffisante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2-Maîtrise fragile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3-Maîtrise satisfaisante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4-Maîtrise très bonne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719640">
                <a:tc>
                  <a:txBody>
                    <a:bodyPr/>
                    <a:lstStyle/>
                    <a:p>
                      <a:pPr>
                        <a:lnSpc>
                          <a:spcPct val="100000"/>
                        </a:lnSpc>
                      </a:pPr>
                      <a:r>
                        <a:rPr lang="fr-FR" sz="1800" b="0" strike="noStrike" spc="-1">
                          <a:solidFill>
                            <a:srgbClr val="000000"/>
                          </a:solidFill>
                          <a:latin typeface="Arial"/>
                          <a:ea typeface="DejaVu Sans"/>
                        </a:rPr>
                        <a:t>On s’est bien réparti les tâches</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719640">
                <a:tc>
                  <a:txBody>
                    <a:bodyPr/>
                    <a:lstStyle/>
                    <a:p>
                      <a:pPr>
                        <a:lnSpc>
                          <a:spcPct val="100000"/>
                        </a:lnSpc>
                      </a:pPr>
                      <a:r>
                        <a:rPr lang="fr-FR" sz="1800" b="0" strike="noStrike" spc="-1">
                          <a:solidFill>
                            <a:srgbClr val="000000"/>
                          </a:solidFill>
                          <a:latin typeface="Arial"/>
                          <a:ea typeface="DejaVu Sans"/>
                        </a:rPr>
                        <a:t>On a su prélever et classes les infos de chaque doc</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720720">
                <a:tc>
                  <a:txBody>
                    <a:bodyPr/>
                    <a:lstStyle/>
                    <a:p>
                      <a:pPr>
                        <a:lnSpc>
                          <a:spcPct val="100000"/>
                        </a:lnSpc>
                      </a:pPr>
                      <a:r>
                        <a:rPr lang="fr-FR" sz="1800" b="0" strike="noStrike" spc="-1">
                          <a:solidFill>
                            <a:srgbClr val="000000"/>
                          </a:solidFill>
                          <a:latin typeface="Arial"/>
                          <a:ea typeface="DejaVu Sans"/>
                        </a:rPr>
                        <a:t>On sait rédiger un texte répondant à la problématique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
        <p:nvSpPr>
          <p:cNvPr id="18" name="ZoneTexte 17">
            <a:extLst>
              <a:ext uri="{FF2B5EF4-FFF2-40B4-BE49-F238E27FC236}">
                <a16:creationId xmlns:a16="http://schemas.microsoft.com/office/drawing/2014/main" id="{67A343C5-4704-2A4E-9053-12233A333B11}"/>
              </a:ext>
            </a:extLst>
          </p:cNvPr>
          <p:cNvSpPr txBox="1"/>
          <p:nvPr/>
        </p:nvSpPr>
        <p:spPr>
          <a:xfrm>
            <a:off x="3613940" y="3840405"/>
            <a:ext cx="4126420" cy="1754326"/>
          </a:xfrm>
          <a:prstGeom prst="rect">
            <a:avLst/>
          </a:prstGeom>
          <a:noFill/>
        </p:spPr>
        <p:txBody>
          <a:bodyPr wrap="square" rtlCol="0">
            <a:spAutoFit/>
          </a:bodyPr>
          <a:lstStyle/>
          <a:p>
            <a:r>
              <a:rPr lang="fr-FR" dirty="0">
                <a:solidFill>
                  <a:srgbClr val="0070C0"/>
                </a:solidFill>
              </a:rPr>
              <a:t>Précision : </a:t>
            </a:r>
          </a:p>
          <a:p>
            <a:r>
              <a:rPr lang="fr-FR" dirty="0">
                <a:solidFill>
                  <a:srgbClr val="0070C0"/>
                </a:solidFill>
              </a:rPr>
              <a:t>on attend de l’élève qu’il choisisse son niveau de maîtrise pour chaque compétence et qu’il complète la case correspondante en justifiant son choix (points d’appui, points à travailler).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 name="Picture 2"/>
          <p:cNvPicPr/>
          <p:nvPr/>
        </p:nvPicPr>
        <p:blipFill>
          <a:blip r:embed="rId2"/>
          <a:stretch/>
        </p:blipFill>
        <p:spPr>
          <a:xfrm>
            <a:off x="7740360" y="-5400"/>
            <a:ext cx="1300680" cy="696960"/>
          </a:xfrm>
          <a:prstGeom prst="rect">
            <a:avLst/>
          </a:prstGeom>
          <a:ln>
            <a:noFill/>
          </a:ln>
        </p:spPr>
      </p:pic>
      <p:pic>
        <p:nvPicPr>
          <p:cNvPr id="728" name="Image 7"/>
          <p:cNvPicPr/>
          <p:nvPr/>
        </p:nvPicPr>
        <p:blipFill>
          <a:blip r:embed="rId3"/>
          <a:stretch/>
        </p:blipFill>
        <p:spPr>
          <a:xfrm>
            <a:off x="8296200" y="6137280"/>
            <a:ext cx="744840" cy="697320"/>
          </a:xfrm>
          <a:prstGeom prst="rect">
            <a:avLst/>
          </a:prstGeom>
          <a:ln>
            <a:noFill/>
          </a:ln>
        </p:spPr>
      </p:pic>
      <p:sp>
        <p:nvSpPr>
          <p:cNvPr id="729"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730"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731"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732"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733"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734"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35"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36"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37"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38"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39"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40"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41" name="CustomShape 13"/>
          <p:cNvSpPr/>
          <p:nvPr/>
        </p:nvSpPr>
        <p:spPr>
          <a:xfrm>
            <a:off x="576000" y="1008000"/>
            <a:ext cx="8244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Times New Roman"/>
                <a:ea typeface="Arial"/>
              </a:rPr>
              <a:t>﻿﻿Suite de la grille d’auto-évaluation :</a:t>
            </a: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Suite du tableau précédent : </a:t>
            </a:r>
            <a:r>
              <a:rPr lang="fr-FR" sz="1800" b="1" u="sng" strike="noStrike" spc="-1">
                <a:solidFill>
                  <a:srgbClr val="000000"/>
                </a:solidFill>
                <a:uFillTx/>
                <a:latin typeface="Times New Roman"/>
                <a:ea typeface="Arial"/>
              </a:rPr>
              <a:t>les élèves feront ensuite une narration de recherche</a:t>
            </a: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graphicFrame>
        <p:nvGraphicFramePr>
          <p:cNvPr id="742" name="Table 14"/>
          <p:cNvGraphicFramePr/>
          <p:nvPr/>
        </p:nvGraphicFramePr>
        <p:xfrm>
          <a:off x="724680" y="1910880"/>
          <a:ext cx="8137440" cy="4958280"/>
        </p:xfrm>
        <a:graphic>
          <a:graphicData uri="http://schemas.openxmlformats.org/drawingml/2006/table">
            <a:tbl>
              <a:tblPr/>
              <a:tblGrid>
                <a:gridCol w="1740600">
                  <a:extLst>
                    <a:ext uri="{9D8B030D-6E8A-4147-A177-3AD203B41FA5}">
                      <a16:colId xmlns:a16="http://schemas.microsoft.com/office/drawing/2014/main" val="20000"/>
                    </a:ext>
                  </a:extLst>
                </a:gridCol>
                <a:gridCol w="1465560">
                  <a:extLst>
                    <a:ext uri="{9D8B030D-6E8A-4147-A177-3AD203B41FA5}">
                      <a16:colId xmlns:a16="http://schemas.microsoft.com/office/drawing/2014/main" val="20001"/>
                    </a:ext>
                  </a:extLst>
                </a:gridCol>
                <a:gridCol w="1369800">
                  <a:extLst>
                    <a:ext uri="{9D8B030D-6E8A-4147-A177-3AD203B41FA5}">
                      <a16:colId xmlns:a16="http://schemas.microsoft.com/office/drawing/2014/main" val="20002"/>
                    </a:ext>
                  </a:extLst>
                </a:gridCol>
                <a:gridCol w="1589040">
                  <a:extLst>
                    <a:ext uri="{9D8B030D-6E8A-4147-A177-3AD203B41FA5}">
                      <a16:colId xmlns:a16="http://schemas.microsoft.com/office/drawing/2014/main" val="20003"/>
                    </a:ext>
                  </a:extLst>
                </a:gridCol>
                <a:gridCol w="1972440">
                  <a:extLst>
                    <a:ext uri="{9D8B030D-6E8A-4147-A177-3AD203B41FA5}">
                      <a16:colId xmlns:a16="http://schemas.microsoft.com/office/drawing/2014/main" val="20004"/>
                    </a:ext>
                  </a:extLst>
                </a:gridCol>
              </a:tblGrid>
              <a:tr h="762840">
                <a:tc>
                  <a:txBody>
                    <a:bodyPr/>
                    <a:lstStyle/>
                    <a:p>
                      <a:pPr>
                        <a:lnSpc>
                          <a:spcPct val="100000"/>
                        </a:lnSpc>
                      </a:pPr>
                      <a:r>
                        <a:rPr lang="fr-FR" sz="1800" b="0" strike="noStrike" spc="-1">
                          <a:solidFill>
                            <a:srgbClr val="000000"/>
                          </a:solidFill>
                          <a:latin typeface="Arial"/>
                          <a:ea typeface="DejaVu Sans"/>
                        </a:rPr>
                        <a:t>Compétences évaluées</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1-Maîtrise insuffisante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2-Maîtrise fragile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3-Maîtrise satisfaisante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fr-FR" sz="1800" b="0" strike="noStrike" spc="-1">
                          <a:solidFill>
                            <a:srgbClr val="000000"/>
                          </a:solidFill>
                          <a:latin typeface="Arial"/>
                          <a:ea typeface="DejaVu Sans"/>
                        </a:rPr>
                        <a:t>4-Maîtrise très bonne</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719640">
                <a:tc>
                  <a:txBody>
                    <a:bodyPr/>
                    <a:lstStyle/>
                    <a:p>
                      <a:pPr>
                        <a:lnSpc>
                          <a:spcPct val="100000"/>
                        </a:lnSpc>
                      </a:pPr>
                      <a:r>
                        <a:rPr lang="fr-FR" sz="1800" b="0" strike="noStrike" spc="-1">
                          <a:solidFill>
                            <a:srgbClr val="000000"/>
                          </a:solidFill>
                          <a:latin typeface="Arial"/>
                          <a:ea typeface="DejaVu Sans"/>
                        </a:rPr>
                        <a:t>Nous savons expliqué les documents et tous les membres du groupe se sont exprimés</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719640">
                <a:tc>
                  <a:txBody>
                    <a:bodyPr/>
                    <a:lstStyle/>
                    <a:p>
                      <a:pPr>
                        <a:lnSpc>
                          <a:spcPct val="100000"/>
                        </a:lnSpc>
                      </a:pPr>
                      <a:r>
                        <a:rPr lang="fr-FR" sz="1800" b="0" strike="noStrike" spc="-1">
                          <a:solidFill>
                            <a:srgbClr val="000000"/>
                          </a:solidFill>
                          <a:latin typeface="Arial"/>
                          <a:ea typeface="DejaVu Sans"/>
                        </a:rPr>
                        <a:t>Nous avons regardé le public et utilisé un langage adapté</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720720">
                <a:tc>
                  <a:txBody>
                    <a:bodyPr/>
                    <a:lstStyle/>
                    <a:p>
                      <a:pPr>
                        <a:lnSpc>
                          <a:spcPct val="100000"/>
                        </a:lnSpc>
                      </a:pPr>
                      <a:r>
                        <a:rPr lang="fr-FR" sz="1800" b="0" strike="noStrike" spc="-1">
                          <a:solidFill>
                            <a:srgbClr val="000000"/>
                          </a:solidFill>
                          <a:latin typeface="Arial"/>
                          <a:ea typeface="DejaVu Sans"/>
                        </a:rPr>
                        <a:t>Résultat                        </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r-FR" sz="1800" b="0" strike="noStrike" spc="-1">
                          <a:solidFill>
                            <a:srgbClr val="000000"/>
                          </a:solidFill>
                          <a:latin typeface="Arial"/>
                          <a:ea typeface="DejaVu Sans"/>
                        </a:rPr>
                        <a:t>/20</a:t>
                      </a:r>
                      <a:endParaRPr lang="fr-FR"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r-F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 name="Picture 2"/>
          <p:cNvPicPr/>
          <p:nvPr/>
        </p:nvPicPr>
        <p:blipFill>
          <a:blip r:embed="rId2"/>
          <a:stretch/>
        </p:blipFill>
        <p:spPr>
          <a:xfrm>
            <a:off x="7740360" y="-5400"/>
            <a:ext cx="1300680" cy="696960"/>
          </a:xfrm>
          <a:prstGeom prst="rect">
            <a:avLst/>
          </a:prstGeom>
          <a:ln>
            <a:noFill/>
          </a:ln>
        </p:spPr>
      </p:pic>
      <p:sp>
        <p:nvSpPr>
          <p:cNvPr id="744" name="CustomShape 1"/>
          <p:cNvSpPr/>
          <p:nvPr/>
        </p:nvSpPr>
        <p:spPr>
          <a:xfrm>
            <a:off x="5802120" y="6290280"/>
            <a:ext cx="18036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45"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746"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747"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748"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749" name="CustomShape 6"/>
          <p:cNvSpPr/>
          <p:nvPr/>
        </p:nvSpPr>
        <p:spPr>
          <a:xfrm>
            <a:off x="539280" y="5256000"/>
            <a:ext cx="90158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50" name="CustomShape 7"/>
          <p:cNvSpPr/>
          <p:nvPr/>
        </p:nvSpPr>
        <p:spPr>
          <a:xfrm rot="13200">
            <a:off x="384840" y="152856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51" name="CustomShape 8"/>
          <p:cNvSpPr/>
          <p:nvPr/>
        </p:nvSpPr>
        <p:spPr>
          <a:xfrm rot="13200">
            <a:off x="376560" y="1143000"/>
            <a:ext cx="93099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52" name="CustomShape 9"/>
          <p:cNvSpPr/>
          <p:nvPr/>
        </p:nvSpPr>
        <p:spPr>
          <a:xfrm>
            <a:off x="-179280" y="-1944000"/>
            <a:ext cx="93222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753" name="CustomShape 10"/>
          <p:cNvSpPr/>
          <p:nvPr/>
        </p:nvSpPr>
        <p:spPr>
          <a:xfrm>
            <a:off x="685440" y="109836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54" name="CustomShape 11"/>
          <p:cNvSpPr/>
          <p:nvPr/>
        </p:nvSpPr>
        <p:spPr>
          <a:xfrm>
            <a:off x="685440" y="1098720"/>
            <a:ext cx="83854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55" name="CustomShape 12"/>
          <p:cNvSpPr/>
          <p:nvPr/>
        </p:nvSpPr>
        <p:spPr>
          <a:xfrm>
            <a:off x="576000" y="100800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756" name="CustomShape 13"/>
          <p:cNvSpPr/>
          <p:nvPr/>
        </p:nvSpPr>
        <p:spPr>
          <a:xfrm>
            <a:off x="539280" y="939600"/>
            <a:ext cx="845964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a:t>
            </a:r>
            <a:r>
              <a:rPr lang="fr-FR" sz="1800" b="1" u="sng" strike="noStrike" spc="-1">
                <a:solidFill>
                  <a:srgbClr val="000000"/>
                </a:solidFill>
                <a:uFillTx/>
                <a:latin typeface="Times New Roman"/>
                <a:ea typeface="Arial"/>
              </a:rPr>
              <a:t>Ouvrages </a:t>
            </a: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MAUREL Chloé, </a:t>
            </a:r>
            <a:r>
              <a:rPr lang="fr-FR" sz="1800" b="0" strike="noStrike" spc="-1">
                <a:solidFill>
                  <a:srgbClr val="000000"/>
                </a:solidFill>
                <a:latin typeface="Times New Roman"/>
                <a:ea typeface="Arial"/>
              </a:rPr>
              <a:t>« Une brève histoire de l’ONU : Au fil de ses dirigeants », Editions du Croquant, 2017.</a:t>
            </a: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BERTRAND Maurice et DONINI Antonio, </a:t>
            </a:r>
            <a:r>
              <a:rPr lang="fr-FR" sz="1800" b="0" i="1" strike="noStrike" spc="-1">
                <a:solidFill>
                  <a:srgbClr val="000000"/>
                </a:solidFill>
                <a:latin typeface="Times New Roman"/>
                <a:ea typeface="Arial"/>
              </a:rPr>
              <a:t>« L’ONU »</a:t>
            </a:r>
            <a:r>
              <a:rPr lang="fr-FR" sz="1800" b="0" strike="noStrike" spc="-1">
                <a:solidFill>
                  <a:srgbClr val="000000"/>
                </a:solidFill>
                <a:latin typeface="Times New Roman"/>
                <a:ea typeface="Arial"/>
              </a:rPr>
              <a:t>, Paris, La Découverte, coll. « La Découverte », 2015. </a:t>
            </a: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HATTO Ronald, </a:t>
            </a:r>
            <a:r>
              <a:rPr lang="fr-FR" sz="1800" b="0" strike="noStrike" spc="-1">
                <a:solidFill>
                  <a:srgbClr val="000000"/>
                </a:solidFill>
                <a:latin typeface="Times New Roman"/>
                <a:ea typeface="Arial"/>
              </a:rPr>
              <a:t>« Le maintien de la paix - L’ONU en action », Armand Collin, 2015.</a:t>
            </a: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MURACCIOLE Jean-François</a:t>
            </a:r>
            <a:r>
              <a:rPr lang="fr-FR" sz="1800" b="0" strike="noStrike" spc="-1">
                <a:solidFill>
                  <a:srgbClr val="000000"/>
                </a:solidFill>
                <a:latin typeface="Times New Roman"/>
                <a:ea typeface="Arial"/>
              </a:rPr>
              <a:t>, </a:t>
            </a:r>
            <a:r>
              <a:rPr lang="fr-FR" sz="1800" b="0" i="1" strike="noStrike" spc="-1">
                <a:solidFill>
                  <a:srgbClr val="000000"/>
                </a:solidFill>
                <a:latin typeface="Times New Roman"/>
                <a:ea typeface="Arial"/>
              </a:rPr>
              <a:t>L’ONU et la sécurité collective</a:t>
            </a:r>
            <a:r>
              <a:rPr lang="fr-FR" sz="1800" b="0" strike="noStrike" spc="-1">
                <a:solidFill>
                  <a:srgbClr val="000000"/>
                </a:solidFill>
                <a:latin typeface="Times New Roman"/>
                <a:ea typeface="Arial"/>
              </a:rPr>
              <a:t>, coll. « Le monde : une histoire », 2006.</a:t>
            </a: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GERBET Pierre, GHEBALI Victor-Yves, MOUTON Marie-Renée, </a:t>
            </a:r>
            <a:r>
              <a:rPr lang="fr-FR" sz="1800" b="0" i="1" strike="noStrike" spc="-1">
                <a:solidFill>
                  <a:srgbClr val="000000"/>
                </a:solidFill>
                <a:latin typeface="Times New Roman"/>
                <a:ea typeface="Arial"/>
              </a:rPr>
              <a:t>Le rêve d’un ordre mondial de la SDN à l’ONU</a:t>
            </a:r>
            <a:r>
              <a:rPr lang="fr-FR" sz="1800" b="0" strike="noStrike" spc="-1">
                <a:solidFill>
                  <a:srgbClr val="000000"/>
                </a:solidFill>
                <a:latin typeface="Times New Roman"/>
                <a:ea typeface="Arial"/>
              </a:rPr>
              <a:t>, Paris, Imprimerie nationale, 1996.</a:t>
            </a:r>
            <a:r>
              <a:rPr lang="fr-FR" sz="1800" b="1" strike="noStrike" spc="-1">
                <a:solidFill>
                  <a:srgbClr val="000000"/>
                </a:solidFill>
                <a:latin typeface="Times New Roman"/>
                <a:ea typeface="Arial"/>
              </a:rPr>
              <a:t> </a:t>
            </a: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ORAKHELASHVILI Alexander, </a:t>
            </a:r>
            <a:r>
              <a:rPr lang="fr-FR" sz="1800" b="0" strike="noStrike" spc="-1">
                <a:solidFill>
                  <a:srgbClr val="000000"/>
                </a:solidFill>
                <a:latin typeface="Times New Roman"/>
                <a:ea typeface="Arial"/>
              </a:rPr>
              <a:t>Collective Security</a:t>
            </a:r>
            <a:r>
              <a:rPr lang="fr-FR" sz="1800" b="0" i="1" strike="noStrike" spc="-1">
                <a:solidFill>
                  <a:srgbClr val="000000"/>
                </a:solidFill>
                <a:latin typeface="Times New Roman"/>
                <a:ea typeface="Arial"/>
              </a:rPr>
              <a:t>, Oxford</a:t>
            </a:r>
            <a:r>
              <a:rPr lang="fr-FR" sz="1800" b="0" strike="noStrike" spc="-1">
                <a:solidFill>
                  <a:srgbClr val="000000"/>
                </a:solidFill>
                <a:latin typeface="Times New Roman"/>
                <a:ea typeface="Arial"/>
              </a:rPr>
              <a:t>, Oxford University Press, 2011.</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1" u="sng" strike="noStrike" spc="-1">
                <a:solidFill>
                  <a:srgbClr val="000000"/>
                </a:solidFill>
                <a:uFillTx/>
                <a:latin typeface="Times New Roman"/>
                <a:ea typeface="Arial"/>
              </a:rPr>
              <a:t>Article </a:t>
            </a:r>
            <a:r>
              <a:rPr lang="fr-FR" sz="1800" b="1" strike="noStrike" spc="-1">
                <a:solidFill>
                  <a:srgbClr val="000000"/>
                </a:solidFill>
                <a:latin typeface="Times New Roman"/>
                <a:ea typeface="Arial"/>
              </a:rPr>
              <a:t>: </a:t>
            </a:r>
            <a:endParaRPr lang="fr-FR" sz="1800" b="0" strike="noStrike" spc="-1">
              <a:latin typeface="Arial"/>
            </a:endParaRPr>
          </a:p>
          <a:p>
            <a:pPr algn="just">
              <a:lnSpc>
                <a:spcPct val="100000"/>
              </a:lnSpc>
            </a:pPr>
            <a:r>
              <a:rPr lang="fr-FR" sz="1800" b="1" u="sng" strike="noStrike" spc="-1">
                <a:solidFill>
                  <a:srgbClr val="0000FF"/>
                </a:solidFill>
                <a:uFillTx/>
                <a:latin typeface="Times New Roman"/>
                <a:ea typeface="Arial"/>
                <a:hlinkClick r:id="rId3"/>
              </a:rPr>
              <a:t>https://ehne.fr/article/leurope-les-europeens-et-le-monde/organiser-le-systeme-international/garantir-la-paix-par-la-</a:t>
            </a:r>
            <a:r>
              <a:rPr lang="fr-FR" sz="1800" b="1" u="sng" strike="noStrike" spc="-1">
                <a:solidFill>
                  <a:srgbClr val="0000FF"/>
                </a:solidFill>
                <a:uFillTx/>
                <a:latin typeface="Times New Roman"/>
                <a:ea typeface="Arial"/>
                <a:hlinkClick r:id="rId3"/>
              </a:rPr>
              <a:t>sec</a:t>
            </a:r>
            <a:r>
              <a:rPr lang="fr-FR" sz="1800" b="1" u="sng" strike="noStrike" spc="-1">
                <a:solidFill>
                  <a:srgbClr val="0000FF"/>
                </a:solidFill>
                <a:uFillTx/>
                <a:latin typeface="Times New Roman"/>
                <a:ea typeface="Arial"/>
                <a:hlinkClick r:id="rId3"/>
              </a:rPr>
              <a:t>urite</a:t>
            </a:r>
            <a:r>
              <a:rPr lang="fr-FR" sz="1800" b="1" u="sng" strike="noStrike" spc="-1">
                <a:solidFill>
                  <a:srgbClr val="0000FF"/>
                </a:solidFill>
                <a:uFillTx/>
                <a:latin typeface="Times New Roman"/>
                <a:ea typeface="Arial"/>
                <a:hlinkClick r:id="rId3"/>
              </a:rPr>
              <a:t>-collective-au-xxe-siecle</a:t>
            </a:r>
            <a:endParaRPr lang="fr-FR" sz="1800" b="0" strike="noStrike" spc="-1">
              <a:latin typeface="Arial"/>
            </a:endParaRPr>
          </a:p>
          <a:p>
            <a:pPr algn="just">
              <a:lnSpc>
                <a:spcPct val="100000"/>
              </a:lnSpc>
            </a:pPr>
            <a:r>
              <a:rPr lang="fr-FR" sz="1800" b="1" u="sng" strike="noStrike" spc="-1">
                <a:solidFill>
                  <a:srgbClr val="000000"/>
                </a:solidFill>
                <a:uFillTx/>
                <a:latin typeface="Times New Roman"/>
                <a:ea typeface="Arial"/>
              </a:rPr>
              <a:t>Emission </a:t>
            </a:r>
            <a:r>
              <a:rPr lang="fr-FR" sz="1800" b="1" strike="noStrike" spc="-1">
                <a:solidFill>
                  <a:srgbClr val="000000"/>
                </a:solidFill>
                <a:latin typeface="Times New Roman"/>
                <a:ea typeface="Arial"/>
              </a:rPr>
              <a:t>:</a:t>
            </a:r>
            <a:endParaRPr lang="fr-FR" sz="1800" b="0" strike="noStrike" spc="-1">
              <a:latin typeface="Arial"/>
            </a:endParaRPr>
          </a:p>
          <a:p>
            <a:pPr algn="just">
              <a:lnSpc>
                <a:spcPct val="100000"/>
              </a:lnSpc>
            </a:pPr>
            <a:r>
              <a:rPr lang="fr-FR" sz="1800" b="1" strike="noStrike" spc="-1">
                <a:solidFill>
                  <a:srgbClr val="000000"/>
                </a:solidFill>
                <a:latin typeface="Times New Roman"/>
                <a:ea typeface="Arial"/>
              </a:rPr>
              <a:t>France Culture : </a:t>
            </a:r>
            <a:r>
              <a:rPr lang="fr-FR" sz="1800" b="0" i="1" strike="noStrike" spc="-1">
                <a:solidFill>
                  <a:srgbClr val="000000"/>
                </a:solidFill>
                <a:latin typeface="Times New Roman"/>
                <a:ea typeface="Arial"/>
              </a:rPr>
              <a:t>ONU. Quels espoirs mettre dans la sécurité collective ? </a:t>
            </a:r>
            <a:r>
              <a:rPr lang="fr-FR" sz="1800" b="0" strike="noStrike" spc="-1">
                <a:solidFill>
                  <a:srgbClr val="000000"/>
                </a:solidFill>
                <a:latin typeface="Times New Roman"/>
                <a:ea typeface="Arial"/>
              </a:rPr>
              <a:t>18/11/2015</a:t>
            </a:r>
            <a:r>
              <a:rPr lang="fr-FR" sz="1800" b="1" strike="noStrike" spc="-1">
                <a:solidFill>
                  <a:srgbClr val="000000"/>
                </a:solidFill>
                <a:latin typeface="Times New Roman"/>
                <a:ea typeface="Arial"/>
              </a:rPr>
              <a:t> </a:t>
            </a:r>
            <a:endParaRPr lang="fr-FR" sz="1800" b="0" strike="noStrike" spc="-1">
              <a:latin typeface="Arial"/>
            </a:endParaRPr>
          </a:p>
        </p:txBody>
      </p:sp>
      <p:sp>
        <p:nvSpPr>
          <p:cNvPr id="757" name="CustomShape 14"/>
          <p:cNvSpPr/>
          <p:nvPr/>
        </p:nvSpPr>
        <p:spPr>
          <a:xfrm>
            <a:off x="1241640" y="207360"/>
            <a:ext cx="3186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1800" b="1" strike="noStrike" spc="-1">
                <a:solidFill>
                  <a:srgbClr val="C9211E"/>
                </a:solidFill>
                <a:latin typeface="Times New Roman"/>
                <a:ea typeface="Arial"/>
              </a:rPr>
              <a:t>BIBLIOGRAPHIE / JALON 2</a:t>
            </a:r>
            <a:endParaRPr lang="fr-FR" sz="1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2"/>
          <p:cNvPicPr/>
          <p:nvPr/>
        </p:nvPicPr>
        <p:blipFill>
          <a:blip r:embed="rId2"/>
          <a:stretch/>
        </p:blipFill>
        <p:spPr>
          <a:xfrm>
            <a:off x="7740360" y="-5400"/>
            <a:ext cx="1300680" cy="696960"/>
          </a:xfrm>
          <a:prstGeom prst="rect">
            <a:avLst/>
          </a:prstGeom>
          <a:ln>
            <a:noFill/>
          </a:ln>
        </p:spPr>
      </p:pic>
      <p:sp>
        <p:nvSpPr>
          <p:cNvPr id="149" name="CustomShape 1"/>
          <p:cNvSpPr/>
          <p:nvPr/>
        </p:nvSpPr>
        <p:spPr>
          <a:xfrm>
            <a:off x="3259440" y="634824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150"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151"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152"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153"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graphicFrame>
        <p:nvGraphicFramePr>
          <p:cNvPr id="154" name="Table 6"/>
          <p:cNvGraphicFramePr/>
          <p:nvPr/>
        </p:nvGraphicFramePr>
        <p:xfrm>
          <a:off x="618480" y="973440"/>
          <a:ext cx="8345520" cy="5427120"/>
        </p:xfrm>
        <a:graphic>
          <a:graphicData uri="http://schemas.openxmlformats.org/drawingml/2006/table">
            <a:tbl>
              <a:tblPr/>
              <a:tblGrid>
                <a:gridCol w="3756600">
                  <a:extLst>
                    <a:ext uri="{9D8B030D-6E8A-4147-A177-3AD203B41FA5}">
                      <a16:colId xmlns:a16="http://schemas.microsoft.com/office/drawing/2014/main" val="20000"/>
                    </a:ext>
                  </a:extLst>
                </a:gridCol>
                <a:gridCol w="4588920">
                  <a:extLst>
                    <a:ext uri="{9D8B030D-6E8A-4147-A177-3AD203B41FA5}">
                      <a16:colId xmlns:a16="http://schemas.microsoft.com/office/drawing/2014/main" val="20001"/>
                    </a:ext>
                  </a:extLst>
                </a:gridCol>
              </a:tblGrid>
              <a:tr h="335160">
                <a:tc>
                  <a:txBody>
                    <a:bodyPr/>
                    <a:lstStyle/>
                    <a:p>
                      <a:pPr algn="ctr">
                        <a:lnSpc>
                          <a:spcPct val="100000"/>
                        </a:lnSpc>
                      </a:pPr>
                      <a:r>
                        <a:rPr lang="fr-FR" sz="1600" b="1" strike="noStrike" spc="-1">
                          <a:solidFill>
                            <a:srgbClr val="000000"/>
                          </a:solidFill>
                          <a:latin typeface="Arial"/>
                          <a:ea typeface="DejaVu Sans"/>
                        </a:rPr>
                        <a:t>Paix négative</a:t>
                      </a:r>
                      <a:endParaRPr lang="fr-FR"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fr-FR" sz="1600" b="1" strike="noStrike" spc="-1">
                          <a:solidFill>
                            <a:srgbClr val="000000"/>
                          </a:solidFill>
                          <a:latin typeface="Arial"/>
                          <a:ea typeface="DejaVu Sans"/>
                        </a:rPr>
                        <a:t>Paix positive</a:t>
                      </a:r>
                      <a:endParaRPr lang="fr-FR" sz="16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689480">
                <a:tc>
                  <a:txBody>
                    <a:bodyPr/>
                    <a:lstStyle/>
                    <a:p>
                      <a:pPr>
                        <a:lnSpc>
                          <a:spcPct val="100000"/>
                        </a:lnSpc>
                      </a:pPr>
                      <a:r>
                        <a:rPr lang="fr-FR" sz="1500" b="1" strike="noStrike" spc="-1">
                          <a:solidFill>
                            <a:srgbClr val="000000"/>
                          </a:solidFill>
                          <a:latin typeface="Arial"/>
                          <a:ea typeface="DejaVu Sans"/>
                        </a:rPr>
                        <a:t>Absence </a:t>
                      </a:r>
                      <a:r>
                        <a:rPr lang="fr-FR" sz="1500" b="0" strike="noStrike" spc="-1">
                          <a:solidFill>
                            <a:srgbClr val="000000"/>
                          </a:solidFill>
                          <a:latin typeface="Arial"/>
                          <a:ea typeface="DejaVu Sans"/>
                        </a:rPr>
                        <a:t>:</a:t>
                      </a:r>
                      <a:endParaRPr lang="fr-FR" sz="1500" b="0" strike="noStrike" spc="-1">
                        <a:latin typeface="Arial"/>
                      </a:endParaRPr>
                    </a:p>
                    <a:p>
                      <a:pPr>
                        <a:lnSpc>
                          <a:spcPct val="100000"/>
                        </a:lnSpc>
                      </a:pPr>
                      <a:r>
                        <a:rPr lang="fr-FR" sz="1500" b="0" strike="noStrike" spc="-1">
                          <a:solidFill>
                            <a:srgbClr val="000000"/>
                          </a:solidFill>
                          <a:latin typeface="Arial"/>
                          <a:ea typeface="DejaVu Sans"/>
                        </a:rPr>
                        <a:t>-de guerre</a:t>
                      </a:r>
                      <a:endParaRPr lang="fr-FR" sz="1500" b="0" strike="noStrike" spc="-1">
                        <a:latin typeface="Arial"/>
                      </a:endParaRPr>
                    </a:p>
                    <a:p>
                      <a:pPr>
                        <a:lnSpc>
                          <a:spcPct val="100000"/>
                        </a:lnSpc>
                      </a:pPr>
                      <a:r>
                        <a:rPr lang="fr-FR" sz="1500" b="0" strike="noStrike" spc="-1">
                          <a:solidFill>
                            <a:srgbClr val="000000"/>
                          </a:solidFill>
                          <a:latin typeface="Arial"/>
                          <a:ea typeface="DejaVu Sans"/>
                        </a:rPr>
                        <a:t>-de violence</a:t>
                      </a:r>
                      <a:endParaRPr lang="fr-FR" sz="1500" b="0" strike="noStrike" spc="-1">
                        <a:latin typeface="Arial"/>
                      </a:endParaRPr>
                    </a:p>
                    <a:p>
                      <a:pPr>
                        <a:lnSpc>
                          <a:spcPct val="100000"/>
                        </a:lnSpc>
                      </a:pPr>
                      <a:r>
                        <a:rPr lang="fr-FR" sz="1500" b="0" strike="noStrike" spc="-1">
                          <a:solidFill>
                            <a:srgbClr val="000000"/>
                          </a:solidFill>
                          <a:latin typeface="Arial"/>
                          <a:ea typeface="DejaVu Sans"/>
                        </a:rPr>
                        <a:t>-de répression</a:t>
                      </a:r>
                      <a:endParaRPr lang="fr-FR" sz="15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r-FR" sz="1500" b="1" strike="noStrike" spc="-1">
                          <a:solidFill>
                            <a:srgbClr val="000000"/>
                          </a:solidFill>
                          <a:latin typeface="Arial"/>
                          <a:ea typeface="DejaVu Sans"/>
                        </a:rPr>
                        <a:t>Présence </a:t>
                      </a:r>
                      <a:r>
                        <a:rPr lang="fr-FR" sz="1500" b="0" strike="noStrike" spc="-1">
                          <a:solidFill>
                            <a:srgbClr val="000000"/>
                          </a:solidFill>
                          <a:latin typeface="Arial"/>
                          <a:ea typeface="DejaVu Sans"/>
                        </a:rPr>
                        <a:t>:</a:t>
                      </a:r>
                      <a:endParaRPr lang="fr-FR" sz="1500" b="0" strike="noStrike" spc="-1">
                        <a:latin typeface="Arial"/>
                      </a:endParaRPr>
                    </a:p>
                    <a:p>
                      <a:pPr>
                        <a:lnSpc>
                          <a:spcPct val="100000"/>
                        </a:lnSpc>
                      </a:pPr>
                      <a:r>
                        <a:rPr lang="fr-FR" sz="1500" b="0" strike="noStrike" spc="-1">
                          <a:solidFill>
                            <a:srgbClr val="000000"/>
                          </a:solidFill>
                          <a:latin typeface="Arial"/>
                          <a:ea typeface="DejaVu Sans"/>
                        </a:rPr>
                        <a:t>-de sérénité, d’harmonie, de bien-être</a:t>
                      </a:r>
                      <a:endParaRPr lang="fr-FR" sz="1500" b="0" strike="noStrike" spc="-1">
                        <a:latin typeface="Arial"/>
                      </a:endParaRPr>
                    </a:p>
                    <a:p>
                      <a:pPr>
                        <a:lnSpc>
                          <a:spcPct val="100000"/>
                        </a:lnSpc>
                      </a:pPr>
                      <a:r>
                        <a:rPr lang="fr-FR" sz="1500" b="0" strike="noStrike" spc="-1">
                          <a:solidFill>
                            <a:srgbClr val="000000"/>
                          </a:solidFill>
                          <a:latin typeface="Arial"/>
                          <a:ea typeface="DejaVu Sans"/>
                        </a:rPr>
                        <a:t>-de sécurité, d’équité</a:t>
                      </a:r>
                      <a:endParaRPr lang="fr-FR" sz="1500" b="0" strike="noStrike" spc="-1">
                        <a:latin typeface="Arial"/>
                      </a:endParaRPr>
                    </a:p>
                    <a:p>
                      <a:pPr>
                        <a:lnSpc>
                          <a:spcPct val="100000"/>
                        </a:lnSpc>
                      </a:pPr>
                      <a:r>
                        <a:rPr lang="fr-FR" sz="1500" b="0" strike="noStrike" spc="-1">
                          <a:solidFill>
                            <a:srgbClr val="000000"/>
                          </a:solidFill>
                          <a:latin typeface="Arial"/>
                          <a:ea typeface="DejaVu Sans"/>
                        </a:rPr>
                        <a:t>-de liens humains qui se tissent</a:t>
                      </a:r>
                      <a:endParaRPr lang="fr-FR" sz="1500" b="0" strike="noStrike" spc="-1">
                        <a:latin typeface="Arial"/>
                      </a:endParaRPr>
                    </a:p>
                    <a:p>
                      <a:pPr>
                        <a:lnSpc>
                          <a:spcPct val="100000"/>
                        </a:lnSpc>
                      </a:pPr>
                      <a:r>
                        <a:rPr lang="fr-FR" sz="1500" b="0" strike="noStrike" spc="-1">
                          <a:solidFill>
                            <a:srgbClr val="000000"/>
                          </a:solidFill>
                          <a:latin typeface="Arial"/>
                          <a:ea typeface="DejaVu Sans"/>
                        </a:rPr>
                        <a:t>-de valeurs humaines partagées</a:t>
                      </a:r>
                      <a:endParaRPr lang="fr-FR" sz="1500" b="0" strike="noStrike" spc="-1">
                        <a:latin typeface="Arial"/>
                      </a:endParaRPr>
                    </a:p>
                    <a:p>
                      <a:pPr>
                        <a:lnSpc>
                          <a:spcPct val="100000"/>
                        </a:lnSpc>
                      </a:pPr>
                      <a:r>
                        <a:rPr lang="fr-FR" sz="1500" b="0" strike="noStrike" spc="-1">
                          <a:solidFill>
                            <a:srgbClr val="000000"/>
                          </a:solidFill>
                          <a:latin typeface="Arial"/>
                          <a:ea typeface="DejaVu Sans"/>
                        </a:rPr>
                        <a:t>-de sentiments d’humanité commune</a:t>
                      </a:r>
                      <a:endParaRPr lang="fr-FR" sz="1500" b="0" strike="noStrike" spc="-1">
                        <a:latin typeface="Arial"/>
                      </a:endParaRPr>
                    </a:p>
                    <a:p>
                      <a:pPr>
                        <a:lnSpc>
                          <a:spcPct val="100000"/>
                        </a:lnSpc>
                      </a:pPr>
                      <a:r>
                        <a:rPr lang="fr-FR" sz="1500" b="0" strike="noStrike" spc="-1">
                          <a:solidFill>
                            <a:srgbClr val="000000"/>
                          </a:solidFill>
                          <a:latin typeface="Arial"/>
                          <a:ea typeface="DejaVu Sans"/>
                        </a:rPr>
                        <a:t>-d’une dynamique « culture de la paix »</a:t>
                      </a:r>
                      <a:endParaRPr lang="fr-FR" sz="15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400200">
                <a:tc>
                  <a:txBody>
                    <a:bodyPr/>
                    <a:lstStyle/>
                    <a:p>
                      <a:pPr>
                        <a:lnSpc>
                          <a:spcPct val="100000"/>
                        </a:lnSpc>
                      </a:pPr>
                      <a:r>
                        <a:rPr lang="fr-FR" sz="1500" b="1" strike="noStrike" spc="-1">
                          <a:solidFill>
                            <a:srgbClr val="000000"/>
                          </a:solidFill>
                          <a:latin typeface="Arial"/>
                          <a:ea typeface="DejaVu Sans"/>
                        </a:rPr>
                        <a:t>Ressenti comme…</a:t>
                      </a:r>
                      <a:endParaRPr lang="fr-FR" sz="1500" b="0" strike="noStrike" spc="-1">
                        <a:latin typeface="Arial"/>
                      </a:endParaRPr>
                    </a:p>
                    <a:p>
                      <a:pPr>
                        <a:lnSpc>
                          <a:spcPct val="100000"/>
                        </a:lnSpc>
                      </a:pPr>
                      <a:r>
                        <a:rPr lang="fr-FR" sz="1500" b="1" i="1" strike="noStrike" spc="-1">
                          <a:solidFill>
                            <a:srgbClr val="000000"/>
                          </a:solidFill>
                          <a:latin typeface="Arial"/>
                          <a:ea typeface="DejaVu Sans"/>
                        </a:rPr>
                        <a:t>un climat ennuyeux, un état plat</a:t>
                      </a:r>
                      <a:endParaRPr lang="fr-FR" sz="1500" b="0" strike="noStrike" spc="-1">
                        <a:latin typeface="Arial"/>
                      </a:endParaRPr>
                    </a:p>
                    <a:p>
                      <a:pPr>
                        <a:lnSpc>
                          <a:spcPct val="100000"/>
                        </a:lnSpc>
                      </a:pPr>
                      <a:r>
                        <a:rPr lang="fr-FR" sz="1500" b="1" strike="noStrike" spc="-1">
                          <a:solidFill>
                            <a:srgbClr val="000000"/>
                          </a:solidFill>
                          <a:latin typeface="Arial"/>
                          <a:ea typeface="DejaVu Sans"/>
                        </a:rPr>
                        <a:t>-manque d’adrénaline</a:t>
                      </a:r>
                      <a:endParaRPr lang="fr-FR" sz="1500" b="0" strike="noStrike" spc="-1">
                        <a:latin typeface="Arial"/>
                      </a:endParaRPr>
                    </a:p>
                    <a:p>
                      <a:pPr>
                        <a:lnSpc>
                          <a:spcPct val="100000"/>
                        </a:lnSpc>
                      </a:pPr>
                      <a:r>
                        <a:rPr lang="fr-FR" sz="1500" b="1" strike="noStrike" spc="-1">
                          <a:solidFill>
                            <a:srgbClr val="000000"/>
                          </a:solidFill>
                          <a:latin typeface="Arial"/>
                          <a:ea typeface="DejaVu Sans"/>
                        </a:rPr>
                        <a:t>-devoir d’être sage</a:t>
                      </a:r>
                      <a:endParaRPr lang="fr-FR" sz="1500" b="0" strike="noStrike" spc="-1">
                        <a:latin typeface="Arial"/>
                      </a:endParaRPr>
                    </a:p>
                    <a:p>
                      <a:pPr>
                        <a:lnSpc>
                          <a:spcPct val="100000"/>
                        </a:lnSpc>
                      </a:pPr>
                      <a:r>
                        <a:rPr lang="fr-FR" sz="1500" b="1" strike="noStrike" spc="-1">
                          <a:solidFill>
                            <a:srgbClr val="000000"/>
                          </a:solidFill>
                          <a:latin typeface="Arial"/>
                          <a:ea typeface="DejaVu Sans"/>
                        </a:rPr>
                        <a:t>-sentiment d’être ligoté</a:t>
                      </a:r>
                      <a:endParaRPr lang="fr-FR" sz="1500" b="0" strike="noStrike" spc="-1">
                        <a:latin typeface="Arial"/>
                      </a:endParaRPr>
                    </a:p>
                    <a:p>
                      <a:pPr>
                        <a:lnSpc>
                          <a:spcPct val="100000"/>
                        </a:lnSpc>
                      </a:pPr>
                      <a:r>
                        <a:rPr lang="fr-FR" sz="1500" b="1" i="1" strike="noStrike" spc="-1">
                          <a:solidFill>
                            <a:srgbClr val="000000"/>
                          </a:solidFill>
                          <a:latin typeface="Arial"/>
                          <a:ea typeface="DejaVu Sans"/>
                        </a:rPr>
                        <a:t>peu épanouissant</a:t>
                      </a:r>
                      <a:endParaRPr lang="fr-FR" sz="1500" b="0" strike="noStrike" spc="-1">
                        <a:latin typeface="Arial"/>
                      </a:endParaRPr>
                    </a:p>
                    <a:p>
                      <a:pPr>
                        <a:lnSpc>
                          <a:spcPct val="100000"/>
                        </a:lnSpc>
                      </a:pPr>
                      <a:r>
                        <a:rPr lang="fr-FR" sz="1500" b="1" strike="noStrike" spc="-1">
                          <a:solidFill>
                            <a:srgbClr val="000000"/>
                          </a:solidFill>
                          <a:latin typeface="Arial"/>
                          <a:ea typeface="DejaVu Sans"/>
                        </a:rPr>
                        <a:t>-horizon incertain pour entreprendre</a:t>
                      </a:r>
                      <a:endParaRPr lang="fr-FR" sz="1500" b="0" strike="noStrike" spc="-1">
                        <a:latin typeface="Arial"/>
                      </a:endParaRPr>
                    </a:p>
                    <a:p>
                      <a:pPr>
                        <a:lnSpc>
                          <a:spcPct val="100000"/>
                        </a:lnSpc>
                      </a:pPr>
                      <a:r>
                        <a:rPr lang="fr-FR" sz="1500" b="1" strike="noStrike" spc="-1">
                          <a:solidFill>
                            <a:srgbClr val="000000"/>
                          </a:solidFill>
                          <a:latin typeface="Arial"/>
                          <a:ea typeface="DejaVu Sans"/>
                        </a:rPr>
                        <a:t>-relations tendues par l’incertitude</a:t>
                      </a:r>
                      <a:endParaRPr lang="fr-FR" sz="1500" b="0" strike="noStrike" spc="-1">
                        <a:latin typeface="Arial"/>
                      </a:endParaRPr>
                    </a:p>
                    <a:p>
                      <a:pPr>
                        <a:lnSpc>
                          <a:spcPct val="100000"/>
                        </a:lnSpc>
                      </a:pPr>
                      <a:r>
                        <a:rPr lang="fr-FR" sz="1500" b="1" strike="noStrike" spc="-1">
                          <a:solidFill>
                            <a:srgbClr val="000000"/>
                          </a:solidFill>
                          <a:latin typeface="Arial"/>
                          <a:ea typeface="DejaVu Sans"/>
                        </a:rPr>
                        <a:t>-compétitivité entre tous</a:t>
                      </a:r>
                      <a:endParaRPr lang="fr-FR" sz="1500" b="0" strike="noStrike" spc="-1">
                        <a:latin typeface="Arial"/>
                      </a:endParaRPr>
                    </a:p>
                    <a:p>
                      <a:pPr>
                        <a:lnSpc>
                          <a:spcPct val="100000"/>
                        </a:lnSpc>
                      </a:pPr>
                      <a:r>
                        <a:rPr lang="fr-FR" sz="1500" b="1" strike="noStrike" spc="-1">
                          <a:solidFill>
                            <a:srgbClr val="000000"/>
                          </a:solidFill>
                          <a:latin typeface="Arial"/>
                          <a:ea typeface="DejaVu Sans"/>
                        </a:rPr>
                        <a:t>-peu de sentiments d’humanité</a:t>
                      </a:r>
                      <a:endParaRPr lang="fr-FR" sz="1500" b="0" strike="noStrike" spc="-1">
                        <a:latin typeface="Arial"/>
                      </a:endParaRPr>
                    </a:p>
                    <a:p>
                      <a:pPr>
                        <a:lnSpc>
                          <a:spcPct val="100000"/>
                        </a:lnSpc>
                      </a:pPr>
                      <a:r>
                        <a:rPr lang="fr-FR" sz="1500" b="1" i="1" strike="noStrike" spc="-1">
                          <a:solidFill>
                            <a:srgbClr val="000000"/>
                          </a:solidFill>
                          <a:latin typeface="Arial"/>
                          <a:ea typeface="DejaVu Sans"/>
                        </a:rPr>
                        <a:t>dangereuse, inquiétante</a:t>
                      </a:r>
                      <a:endParaRPr lang="fr-FR" sz="1500" b="0" strike="noStrike" spc="-1">
                        <a:latin typeface="Arial"/>
                      </a:endParaRPr>
                    </a:p>
                    <a:p>
                      <a:pPr>
                        <a:lnSpc>
                          <a:spcPct val="100000"/>
                        </a:lnSpc>
                      </a:pPr>
                      <a:r>
                        <a:rPr lang="fr-FR" sz="1500" b="1" strike="noStrike" spc="-1">
                          <a:solidFill>
                            <a:srgbClr val="000000"/>
                          </a:solidFill>
                          <a:latin typeface="Arial"/>
                          <a:ea typeface="DejaVu Sans"/>
                        </a:rPr>
                        <a:t>-état fugace, fragile</a:t>
                      </a:r>
                      <a:endParaRPr lang="fr-FR" sz="1500" b="0" strike="noStrike" spc="-1">
                        <a:latin typeface="Arial"/>
                      </a:endParaRPr>
                    </a:p>
                    <a:p>
                      <a:pPr>
                        <a:lnSpc>
                          <a:spcPct val="100000"/>
                        </a:lnSpc>
                      </a:pPr>
                      <a:r>
                        <a:rPr lang="fr-FR" sz="1500" b="1" strike="noStrike" spc="-1">
                          <a:solidFill>
                            <a:srgbClr val="000000"/>
                          </a:solidFill>
                          <a:latin typeface="Arial"/>
                          <a:ea typeface="DejaVu Sans"/>
                        </a:rPr>
                        <a:t>-course aux armements</a:t>
                      </a:r>
                      <a:endParaRPr lang="fr-FR" sz="1500" b="0" strike="noStrike" spc="-1">
                        <a:latin typeface="Arial"/>
                      </a:endParaRPr>
                    </a:p>
                    <a:p>
                      <a:pPr>
                        <a:lnSpc>
                          <a:spcPct val="100000"/>
                        </a:lnSpc>
                      </a:pPr>
                      <a:r>
                        <a:rPr lang="fr-FR" sz="1500" b="1" strike="noStrike" spc="-1">
                          <a:solidFill>
                            <a:srgbClr val="000000"/>
                          </a:solidFill>
                          <a:latin typeface="Arial"/>
                          <a:ea typeface="DejaVu Sans"/>
                        </a:rPr>
                        <a:t>→ Méfiance dans l’avenir</a:t>
                      </a:r>
                      <a:endParaRPr lang="fr-FR" sz="15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r-FR" sz="1500" b="1" strike="noStrike" spc="-1">
                          <a:solidFill>
                            <a:srgbClr val="000000"/>
                          </a:solidFill>
                          <a:latin typeface="Arial"/>
                          <a:ea typeface="DejaVu Sans"/>
                        </a:rPr>
                        <a:t>Ressenti comme…</a:t>
                      </a:r>
                      <a:endParaRPr lang="fr-FR" sz="1500" b="0" strike="noStrike" spc="-1">
                        <a:latin typeface="Arial"/>
                      </a:endParaRPr>
                    </a:p>
                    <a:p>
                      <a:pPr>
                        <a:lnSpc>
                          <a:spcPct val="100000"/>
                        </a:lnSpc>
                      </a:pPr>
                      <a:r>
                        <a:rPr lang="fr-FR" sz="1500" b="1" i="1" strike="noStrike" spc="-1">
                          <a:solidFill>
                            <a:srgbClr val="000000"/>
                          </a:solidFill>
                          <a:latin typeface="Arial"/>
                          <a:ea typeface="DejaVu Sans"/>
                        </a:rPr>
                        <a:t>un climat excitant – dynamique constante</a:t>
                      </a:r>
                      <a:endParaRPr lang="fr-FR" sz="1500" b="0" strike="noStrike" spc="-1">
                        <a:latin typeface="Arial"/>
                      </a:endParaRPr>
                    </a:p>
                    <a:p>
                      <a:pPr>
                        <a:lnSpc>
                          <a:spcPct val="100000"/>
                        </a:lnSpc>
                      </a:pPr>
                      <a:r>
                        <a:rPr lang="fr-FR" sz="1500" b="1" strike="noStrike" spc="-1">
                          <a:solidFill>
                            <a:srgbClr val="000000"/>
                          </a:solidFill>
                          <a:latin typeface="Arial"/>
                          <a:ea typeface="DejaVu Sans"/>
                        </a:rPr>
                        <a:t>-motivant-trouver des solutions/conflits</a:t>
                      </a:r>
                      <a:endParaRPr lang="fr-FR" sz="1500" b="0" strike="noStrike" spc="-1">
                        <a:latin typeface="Arial"/>
                      </a:endParaRPr>
                    </a:p>
                    <a:p>
                      <a:pPr>
                        <a:lnSpc>
                          <a:spcPct val="100000"/>
                        </a:lnSpc>
                      </a:pPr>
                      <a:r>
                        <a:rPr lang="fr-FR" sz="1500" b="1" strike="noStrike" spc="-1">
                          <a:solidFill>
                            <a:srgbClr val="000000"/>
                          </a:solidFill>
                          <a:latin typeface="Arial"/>
                          <a:ea typeface="DejaVu Sans"/>
                        </a:rPr>
                        <a:t>-possibilité de se valoriser</a:t>
                      </a:r>
                      <a:endParaRPr lang="fr-FR" sz="1500" b="0" strike="noStrike" spc="-1">
                        <a:latin typeface="Arial"/>
                      </a:endParaRPr>
                    </a:p>
                    <a:p>
                      <a:pPr>
                        <a:lnSpc>
                          <a:spcPct val="100000"/>
                        </a:lnSpc>
                      </a:pPr>
                      <a:r>
                        <a:rPr lang="fr-FR" sz="1500" b="1" strike="noStrike" spc="-1">
                          <a:solidFill>
                            <a:srgbClr val="000000"/>
                          </a:solidFill>
                          <a:latin typeface="Arial"/>
                          <a:ea typeface="DejaVu Sans"/>
                        </a:rPr>
                        <a:t>-liberté pour créer, agir dans la durée</a:t>
                      </a:r>
                      <a:endParaRPr lang="fr-FR" sz="1500" b="0" strike="noStrike" spc="-1">
                        <a:latin typeface="Arial"/>
                      </a:endParaRPr>
                    </a:p>
                    <a:p>
                      <a:pPr>
                        <a:lnSpc>
                          <a:spcPct val="100000"/>
                        </a:lnSpc>
                      </a:pPr>
                      <a:r>
                        <a:rPr lang="fr-FR" sz="1500" b="1" i="1" strike="noStrike" spc="-1">
                          <a:solidFill>
                            <a:srgbClr val="000000"/>
                          </a:solidFill>
                          <a:latin typeface="Arial"/>
                          <a:ea typeface="DejaVu Sans"/>
                        </a:rPr>
                        <a:t>épanouissant et respectueux</a:t>
                      </a:r>
                      <a:endParaRPr lang="fr-FR" sz="1500" b="0" strike="noStrike" spc="-1">
                        <a:latin typeface="Arial"/>
                      </a:endParaRPr>
                    </a:p>
                    <a:p>
                      <a:pPr>
                        <a:lnSpc>
                          <a:spcPct val="100000"/>
                        </a:lnSpc>
                      </a:pPr>
                      <a:r>
                        <a:rPr lang="fr-FR" sz="1500" b="1" strike="noStrike" spc="-1">
                          <a:solidFill>
                            <a:srgbClr val="000000"/>
                          </a:solidFill>
                          <a:latin typeface="Arial"/>
                          <a:ea typeface="DejaVu Sans"/>
                        </a:rPr>
                        <a:t>-climat favorable pour entreprendre</a:t>
                      </a:r>
                      <a:endParaRPr lang="fr-FR" sz="1500" b="0" strike="noStrike" spc="-1">
                        <a:latin typeface="Arial"/>
                      </a:endParaRPr>
                    </a:p>
                    <a:p>
                      <a:pPr>
                        <a:lnSpc>
                          <a:spcPct val="100000"/>
                        </a:lnSpc>
                      </a:pPr>
                      <a:r>
                        <a:rPr lang="fr-FR" sz="1500" b="1" strike="noStrike" spc="-1">
                          <a:solidFill>
                            <a:srgbClr val="000000"/>
                          </a:solidFill>
                          <a:latin typeface="Arial"/>
                          <a:ea typeface="DejaVu Sans"/>
                        </a:rPr>
                        <a:t>-relations de considération mutuelles</a:t>
                      </a:r>
                      <a:endParaRPr lang="fr-FR" sz="1500" b="0" strike="noStrike" spc="-1">
                        <a:latin typeface="Arial"/>
                      </a:endParaRPr>
                    </a:p>
                    <a:p>
                      <a:pPr>
                        <a:lnSpc>
                          <a:spcPct val="100000"/>
                        </a:lnSpc>
                      </a:pPr>
                      <a:r>
                        <a:rPr lang="fr-FR" sz="1500" b="1" strike="noStrike" spc="-1">
                          <a:solidFill>
                            <a:srgbClr val="000000"/>
                          </a:solidFill>
                          <a:latin typeface="Arial"/>
                          <a:ea typeface="DejaVu Sans"/>
                        </a:rPr>
                        <a:t>-relations de dialogue et de coopération</a:t>
                      </a:r>
                      <a:endParaRPr lang="fr-FR" sz="1500" b="0" strike="noStrike" spc="-1">
                        <a:latin typeface="Arial"/>
                      </a:endParaRPr>
                    </a:p>
                    <a:p>
                      <a:pPr>
                        <a:lnSpc>
                          <a:spcPct val="100000"/>
                        </a:lnSpc>
                      </a:pPr>
                      <a:r>
                        <a:rPr lang="fr-FR" sz="1500" b="1" strike="noStrike" spc="-1">
                          <a:solidFill>
                            <a:srgbClr val="000000"/>
                          </a:solidFill>
                          <a:latin typeface="Arial"/>
                          <a:ea typeface="DejaVu Sans"/>
                        </a:rPr>
                        <a:t>-sentiments d’humanité commune</a:t>
                      </a:r>
                      <a:endParaRPr lang="fr-FR" sz="1500" b="0" strike="noStrike" spc="-1">
                        <a:latin typeface="Arial"/>
                      </a:endParaRPr>
                    </a:p>
                    <a:p>
                      <a:pPr>
                        <a:lnSpc>
                          <a:spcPct val="100000"/>
                        </a:lnSpc>
                      </a:pPr>
                      <a:r>
                        <a:rPr lang="fr-FR" sz="1500" b="1" i="1" strike="noStrike" spc="-1">
                          <a:solidFill>
                            <a:srgbClr val="000000"/>
                          </a:solidFill>
                          <a:latin typeface="Arial"/>
                          <a:ea typeface="DejaVu Sans"/>
                        </a:rPr>
                        <a:t>garante d’un climat sûr</a:t>
                      </a:r>
                      <a:endParaRPr lang="fr-FR" sz="1500" b="0" strike="noStrike" spc="-1">
                        <a:latin typeface="Arial"/>
                      </a:endParaRPr>
                    </a:p>
                    <a:p>
                      <a:pPr>
                        <a:lnSpc>
                          <a:spcPct val="100000"/>
                        </a:lnSpc>
                      </a:pPr>
                      <a:r>
                        <a:rPr lang="fr-FR" sz="1500" b="1" strike="noStrike" spc="-1">
                          <a:solidFill>
                            <a:srgbClr val="000000"/>
                          </a:solidFill>
                          <a:latin typeface="Arial"/>
                          <a:ea typeface="DejaVu Sans"/>
                        </a:rPr>
                        <a:t>-état durable, solide</a:t>
                      </a:r>
                      <a:endParaRPr lang="fr-FR" sz="1500" b="0" strike="noStrike" spc="-1">
                        <a:latin typeface="Arial"/>
                      </a:endParaRPr>
                    </a:p>
                    <a:p>
                      <a:pPr>
                        <a:lnSpc>
                          <a:spcPct val="100000"/>
                        </a:lnSpc>
                      </a:pPr>
                      <a:r>
                        <a:rPr lang="fr-FR" sz="1500" b="1" strike="noStrike" spc="-1">
                          <a:solidFill>
                            <a:srgbClr val="000000"/>
                          </a:solidFill>
                          <a:latin typeface="Arial"/>
                          <a:ea typeface="DejaVu Sans"/>
                        </a:rPr>
                        <a:t>-investissements en faveur du bien-être</a:t>
                      </a:r>
                      <a:endParaRPr lang="fr-FR" sz="1500" b="0" strike="noStrike" spc="-1">
                        <a:latin typeface="Arial"/>
                      </a:endParaRPr>
                    </a:p>
                    <a:p>
                      <a:pPr>
                        <a:lnSpc>
                          <a:spcPct val="100000"/>
                        </a:lnSpc>
                      </a:pPr>
                      <a:r>
                        <a:rPr lang="fr-FR" sz="1500" b="1" strike="noStrike" spc="-1">
                          <a:solidFill>
                            <a:srgbClr val="000000"/>
                          </a:solidFill>
                          <a:latin typeface="Arial"/>
                          <a:ea typeface="DejaVu Sans"/>
                        </a:rPr>
                        <a:t>→ Confiance dans l’avenir</a:t>
                      </a:r>
                      <a:endParaRPr lang="fr-FR" sz="15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pic>
        <p:nvPicPr>
          <p:cNvPr id="155" name="Image 7"/>
          <p:cNvPicPr/>
          <p:nvPr/>
        </p:nvPicPr>
        <p:blipFill>
          <a:blip r:embed="rId3"/>
          <a:stretch/>
        </p:blipFill>
        <p:spPr>
          <a:xfrm>
            <a:off x="8296200" y="6137280"/>
            <a:ext cx="744840" cy="69732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2"/>
          <p:cNvPicPr/>
          <p:nvPr/>
        </p:nvPicPr>
        <p:blipFill>
          <a:blip r:embed="rId2"/>
          <a:stretch/>
        </p:blipFill>
        <p:spPr>
          <a:xfrm>
            <a:off x="7740360" y="-5400"/>
            <a:ext cx="1300680" cy="696960"/>
          </a:xfrm>
          <a:prstGeom prst="rect">
            <a:avLst/>
          </a:prstGeom>
          <a:ln>
            <a:noFill/>
          </a:ln>
        </p:spPr>
      </p:pic>
      <p:pic>
        <p:nvPicPr>
          <p:cNvPr id="157" name="Image 7"/>
          <p:cNvPicPr/>
          <p:nvPr/>
        </p:nvPicPr>
        <p:blipFill>
          <a:blip r:embed="rId3"/>
          <a:stretch/>
        </p:blipFill>
        <p:spPr>
          <a:xfrm>
            <a:off x="8296200" y="6137280"/>
            <a:ext cx="744840" cy="697320"/>
          </a:xfrm>
          <a:prstGeom prst="rect">
            <a:avLst/>
          </a:prstGeom>
          <a:ln>
            <a:noFill/>
          </a:ln>
        </p:spPr>
      </p:pic>
      <p:sp>
        <p:nvSpPr>
          <p:cNvPr id="158"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159"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160"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161"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162"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163" name="CustomShape 6"/>
          <p:cNvSpPr/>
          <p:nvPr/>
        </p:nvSpPr>
        <p:spPr>
          <a:xfrm>
            <a:off x="539280" y="1728000"/>
            <a:ext cx="8606160" cy="393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u="sng" strike="noStrike" spc="-1">
                <a:solidFill>
                  <a:srgbClr val="000000"/>
                </a:solidFill>
                <a:uFillTx/>
                <a:latin typeface="Arial"/>
                <a:ea typeface="DejaVu Sans"/>
              </a:rPr>
              <a:t>Quelques exemples de citations à intégrer dans une composition</a:t>
            </a:r>
            <a:r>
              <a:rPr lang="fr-FR" sz="1800" b="0" strike="noStrike" spc="-1">
                <a:solidFill>
                  <a:srgbClr val="000000"/>
                </a:solidFill>
                <a:latin typeface="Arial"/>
                <a:ea typeface="DejaVu Sans"/>
              </a:rPr>
              <a:t>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Arial"/>
                <a:ea typeface="DejaVu Sans"/>
              </a:rPr>
              <a:t>« Il ne suffit pas de parler de paix. Il faut croire en elle. Et il ne suffit pas d'y croire. Il faut la construire ». </a:t>
            </a:r>
            <a:endParaRPr lang="fr-FR" sz="1800" b="0" strike="noStrike" spc="-1">
              <a:latin typeface="Arial"/>
            </a:endParaRPr>
          </a:p>
          <a:p>
            <a:pPr>
              <a:lnSpc>
                <a:spcPct val="100000"/>
              </a:lnSpc>
            </a:pPr>
            <a:r>
              <a:rPr lang="fr-FR" sz="1800" b="0" strike="noStrike" spc="-1">
                <a:solidFill>
                  <a:srgbClr val="0000FF"/>
                </a:solidFill>
                <a:latin typeface="Arial"/>
                <a:ea typeface="DejaVu Sans"/>
              </a:rPr>
              <a:t>Eleanor Roosevelt</a:t>
            </a:r>
            <a:r>
              <a:rPr lang="fr-FR" sz="1800" b="0" strike="noStrike" spc="-1">
                <a:solidFill>
                  <a:srgbClr val="000000"/>
                </a:solidFill>
                <a:latin typeface="Arial"/>
                <a:ea typeface="DejaVu Sans"/>
              </a:rPr>
              <a:t>, (1884-1962)</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Arial"/>
                <a:ea typeface="DejaVu Sans"/>
              </a:rPr>
              <a:t>« La paix ce n’est pas seulement l’absence de guerre, lorsqu’il n’y a pas de combats et de batailles. La paix, c’est avoir de quoi manger, vivre dans une maison décente, avoir du respect les uns pour les autres ». </a:t>
            </a:r>
            <a:endParaRPr lang="fr-FR" sz="1800" b="0" strike="noStrike" spc="-1">
              <a:latin typeface="Arial"/>
            </a:endParaRPr>
          </a:p>
          <a:p>
            <a:pPr>
              <a:lnSpc>
                <a:spcPct val="100000"/>
              </a:lnSpc>
            </a:pPr>
            <a:r>
              <a:rPr lang="fr-FR" sz="1800" b="0" strike="noStrike" spc="-1">
                <a:solidFill>
                  <a:srgbClr val="0000FF"/>
                </a:solidFill>
                <a:latin typeface="Arial"/>
                <a:ea typeface="DejaVu Sans"/>
              </a:rPr>
              <a:t>Rigoberta Menchù</a:t>
            </a:r>
            <a:r>
              <a:rPr lang="fr-FR" sz="1800" b="0" strike="noStrike" spc="-1">
                <a:solidFill>
                  <a:srgbClr val="000000"/>
                </a:solidFill>
                <a:latin typeface="Arial"/>
                <a:ea typeface="DejaVu Sans"/>
              </a:rPr>
              <a:t>, Prix Nobel de la paix, 1992</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Arial"/>
                <a:ea typeface="DejaVu Sans"/>
              </a:rPr>
              <a:t>« Les guerres prenant naissance dans l’esprit des hommes, c’est dans l’esprit des hommes que doivent être élevées les défenses de la paix... » </a:t>
            </a:r>
            <a:endParaRPr lang="fr-FR" sz="1800" b="0" strike="noStrike" spc="-1">
              <a:latin typeface="Arial"/>
            </a:endParaRPr>
          </a:p>
          <a:p>
            <a:pPr>
              <a:lnSpc>
                <a:spcPct val="100000"/>
              </a:lnSpc>
            </a:pPr>
            <a:r>
              <a:rPr lang="fr-FR" sz="1800" b="0" strike="noStrike" spc="-1">
                <a:solidFill>
                  <a:srgbClr val="000000"/>
                </a:solidFill>
                <a:latin typeface="Arial"/>
                <a:ea typeface="DejaVu Sans"/>
              </a:rPr>
              <a:t>Acte constitutif de l’UNESCO, 1945</a:t>
            </a:r>
            <a:endParaRPr lang="fr-FR" sz="18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2"/>
          <p:cNvPicPr/>
          <p:nvPr/>
        </p:nvPicPr>
        <p:blipFill>
          <a:blip r:embed="rId2"/>
          <a:stretch/>
        </p:blipFill>
        <p:spPr>
          <a:xfrm>
            <a:off x="7740360" y="-5400"/>
            <a:ext cx="1300680" cy="696960"/>
          </a:xfrm>
          <a:prstGeom prst="rect">
            <a:avLst/>
          </a:prstGeom>
          <a:ln>
            <a:noFill/>
          </a:ln>
        </p:spPr>
      </p:pic>
      <p:pic>
        <p:nvPicPr>
          <p:cNvPr id="165" name="Image 7"/>
          <p:cNvPicPr/>
          <p:nvPr/>
        </p:nvPicPr>
        <p:blipFill>
          <a:blip r:embed="rId3"/>
          <a:stretch/>
        </p:blipFill>
        <p:spPr>
          <a:xfrm>
            <a:off x="8296200" y="6137280"/>
            <a:ext cx="744840" cy="697320"/>
          </a:xfrm>
          <a:prstGeom prst="rect">
            <a:avLst/>
          </a:prstGeom>
          <a:ln>
            <a:noFill/>
          </a:ln>
        </p:spPr>
      </p:pic>
      <p:sp>
        <p:nvSpPr>
          <p:cNvPr id="166"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167"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168"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169"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170"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171" name="CustomShape 6"/>
          <p:cNvSpPr/>
          <p:nvPr/>
        </p:nvSpPr>
        <p:spPr>
          <a:xfrm>
            <a:off x="504000" y="1440000"/>
            <a:ext cx="8566920" cy="477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400" b="1" strike="noStrike" spc="-1">
                <a:solidFill>
                  <a:srgbClr val="000000"/>
                </a:solidFill>
                <a:latin typeface="Arial"/>
                <a:ea typeface="DejaVu Sans"/>
              </a:rPr>
              <a:t>Comment la paix et son corollaire la guerre étaient abordées avant les traités de Westphalie ?</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C’est au Moyen-Age que l’on assiste à une codification progressive de la guerre. On voit en effet se constituer un droit des gens dans lequel juristes et moralistes élaborent des réglementations qui tendent toutes vers une accalmie (« Trêve de Dieu », « Paix de Dieu »). </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a:t>
            </a:r>
            <a:r>
              <a:rPr lang="fr-FR" sz="1400" b="1" strike="noStrike" spc="-1">
                <a:solidFill>
                  <a:srgbClr val="000000"/>
                </a:solidFill>
                <a:latin typeface="Arial"/>
                <a:ea typeface="DejaVu Sans"/>
              </a:rPr>
              <a:t>Trêve de Dieu</a:t>
            </a:r>
            <a:r>
              <a:rPr lang="fr-FR" sz="1400" b="0" strike="noStrike" spc="-1">
                <a:solidFill>
                  <a:srgbClr val="000000"/>
                </a:solidFill>
                <a:latin typeface="Arial"/>
                <a:ea typeface="DejaVu Sans"/>
              </a:rPr>
              <a:t> : La Trêve de Dieu était une suspension de l'activité guerrière durant certaines périodes de l'année, organisée pendant le Moyen Age en Europe par l’Église catholique romaine (historiquement, elle a le plus longtemps pris la forme d'une trêve du mercredi soir au lundi matin, ainsi que pendant tout l'Avent, à Noël, pendant le Carême et le Temps pascal).</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 </a:t>
            </a:r>
            <a:r>
              <a:rPr lang="fr-FR" sz="1400" b="1" strike="noStrike" spc="-1">
                <a:solidFill>
                  <a:srgbClr val="000000"/>
                </a:solidFill>
                <a:latin typeface="Arial"/>
                <a:ea typeface="DejaVu Sans"/>
              </a:rPr>
              <a:t>Paix de Dieu</a:t>
            </a:r>
            <a:r>
              <a:rPr lang="fr-FR" sz="1400" b="0" strike="noStrike" spc="-1">
                <a:solidFill>
                  <a:srgbClr val="000000"/>
                </a:solidFill>
                <a:latin typeface="Arial"/>
                <a:ea typeface="DejaVu Sans"/>
              </a:rPr>
              <a:t> : La Paix de Dieu est un mouvement spirituel et social des Xe et XIe siècles, organisé par l’Église catholique et soutenu par le pouvoir civil. Son but est d’obtenir une pacification du monde chrétien occidental et de maîtriser l’usage de la violence dans la société.</a:t>
            </a:r>
            <a:endParaRPr lang="fr-FR" sz="1400" b="0" strike="noStrike" spc="-1">
              <a:latin typeface="Arial"/>
            </a:endParaRPr>
          </a:p>
          <a:p>
            <a:pPr>
              <a:lnSpc>
                <a:spcPct val="100000"/>
              </a:lnSpc>
            </a:pP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La réflexion morale sur la guerre connaît une importante évolution. </a:t>
            </a:r>
            <a:endParaRPr lang="fr-FR" sz="1400" b="0" strike="noStrike" spc="-1">
              <a:latin typeface="Arial"/>
            </a:endParaRPr>
          </a:p>
          <a:p>
            <a:pPr algn="just">
              <a:lnSpc>
                <a:spcPct val="100000"/>
              </a:lnSpc>
            </a:pPr>
            <a:r>
              <a:rPr lang="fr-FR" sz="1400" b="0" strike="noStrike" spc="-1">
                <a:solidFill>
                  <a:srgbClr val="000000"/>
                </a:solidFill>
                <a:latin typeface="Arial"/>
                <a:ea typeface="DejaVu Sans"/>
              </a:rPr>
              <a:t>Des penseurs chrétiens, tels que </a:t>
            </a:r>
            <a:r>
              <a:rPr lang="fr-FR" sz="1400" b="1" strike="noStrike" spc="-1">
                <a:solidFill>
                  <a:srgbClr val="0000FF"/>
                </a:solidFill>
                <a:latin typeface="Arial"/>
                <a:ea typeface="DejaVu Sans"/>
              </a:rPr>
              <a:t>Saint Augustin</a:t>
            </a:r>
            <a:r>
              <a:rPr lang="fr-FR" sz="1400" b="0" strike="noStrike" spc="-1">
                <a:solidFill>
                  <a:srgbClr val="000000"/>
                </a:solidFill>
                <a:latin typeface="Arial"/>
                <a:ea typeface="DejaVu Sans"/>
              </a:rPr>
              <a:t> et </a:t>
            </a:r>
            <a:r>
              <a:rPr lang="fr-FR" sz="1400" b="1" strike="noStrike" spc="-1">
                <a:solidFill>
                  <a:srgbClr val="0000FF"/>
                </a:solidFill>
                <a:latin typeface="Arial"/>
                <a:ea typeface="DejaVu Sans"/>
              </a:rPr>
              <a:t>Saint Thomas d’Aquin</a:t>
            </a:r>
            <a:r>
              <a:rPr lang="fr-FR" sz="1400" b="0" strike="noStrike" spc="-1">
                <a:solidFill>
                  <a:srgbClr val="000000"/>
                </a:solidFill>
                <a:latin typeface="Arial"/>
                <a:ea typeface="DejaVu Sans"/>
              </a:rPr>
              <a:t>, ont dressé une théorie de la </a:t>
            </a:r>
            <a:r>
              <a:rPr lang="fr-FR" sz="1400" b="1" u="sng" strike="noStrike" spc="-1">
                <a:solidFill>
                  <a:srgbClr val="000000"/>
                </a:solidFill>
                <a:uFillTx/>
                <a:latin typeface="Arial"/>
                <a:ea typeface="DejaVu Sans"/>
              </a:rPr>
              <a:t>« guerre juste »</a:t>
            </a:r>
            <a:r>
              <a:rPr lang="fr-FR" sz="1400" b="0" strike="noStrike" spc="-1">
                <a:solidFill>
                  <a:srgbClr val="000000"/>
                </a:solidFill>
                <a:latin typeface="Arial"/>
                <a:ea typeface="DejaVu Sans"/>
              </a:rPr>
              <a:t> selon laquelle toute guerre se doit non seulement d’être déclarée par l’autorité souveraine, mais aussi d’être conduite dans le but de maintenir la paix et la justice. Elle ne doit en aucun cas être motivée par le profit ou la volonté de domination. Ils distinguent la guerre juste (</a:t>
            </a:r>
            <a:r>
              <a:rPr lang="fr-FR" sz="1400" b="1" strike="noStrike" spc="-1">
                <a:solidFill>
                  <a:srgbClr val="000000"/>
                </a:solidFill>
                <a:latin typeface="Arial"/>
                <a:ea typeface="DejaVu Sans"/>
              </a:rPr>
              <a:t>« jus ad bellum »</a:t>
            </a:r>
            <a:r>
              <a:rPr lang="fr-FR" sz="1400" b="0" strike="noStrike" spc="-1">
                <a:solidFill>
                  <a:srgbClr val="000000"/>
                </a:solidFill>
                <a:latin typeface="Arial"/>
                <a:ea typeface="DejaVu Sans"/>
              </a:rPr>
              <a:t>) du droit dans la guerre (</a:t>
            </a:r>
            <a:r>
              <a:rPr lang="fr-FR" sz="1400" b="1" strike="noStrike" spc="-1">
                <a:solidFill>
                  <a:srgbClr val="000000"/>
                </a:solidFill>
                <a:latin typeface="Arial"/>
                <a:ea typeface="DejaVu Sans"/>
              </a:rPr>
              <a:t>« jus in bello »</a:t>
            </a:r>
            <a:r>
              <a:rPr lang="fr-FR" sz="1400" b="0" strike="noStrike" spc="-1">
                <a:solidFill>
                  <a:srgbClr val="000000"/>
                </a:solidFill>
                <a:latin typeface="Arial"/>
                <a:ea typeface="DejaVu Sans"/>
              </a:rPr>
              <a:t>), admettant ainsi la guerre, mais en même temps, ils en récusent l’arbitraire et les excès. Cette vision a permis parfois de limiter la férocité des guerres féodales. Avec l’influence de l’Eglise, un code de chevalerie se met en place afin d’assurer la protection de la population civile et de garantir des droits aux vaincus. Mais cette « guerre courtoise » prend fin à partir du XIVème siècle, avec l’apparition des mercenaires.</a:t>
            </a:r>
            <a:endParaRPr lang="fr-FR" sz="14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 7"/>
          <p:cNvPicPr/>
          <p:nvPr/>
        </p:nvPicPr>
        <p:blipFill>
          <a:blip r:embed="rId3"/>
          <a:stretch/>
        </p:blipFill>
        <p:spPr>
          <a:xfrm>
            <a:off x="8296200" y="6137280"/>
            <a:ext cx="744840" cy="697320"/>
          </a:xfrm>
          <a:prstGeom prst="rect">
            <a:avLst/>
          </a:prstGeom>
          <a:ln>
            <a:noFill/>
          </a:ln>
        </p:spPr>
      </p:pic>
      <p:sp>
        <p:nvSpPr>
          <p:cNvPr id="173"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174"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175"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176"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177"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178" name="CustomShape 6"/>
          <p:cNvSpPr/>
          <p:nvPr/>
        </p:nvSpPr>
        <p:spPr>
          <a:xfrm>
            <a:off x="542880" y="77760"/>
            <a:ext cx="8461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2400" b="0" strike="noStrike" spc="-1">
                <a:solidFill>
                  <a:srgbClr val="558ED5"/>
                </a:solidFill>
                <a:latin typeface="Arial"/>
                <a:ea typeface="DejaVu Sans"/>
              </a:rPr>
              <a:t>Jalon 1 : faire la paix par les traités : les traités de Westphalie</a:t>
            </a:r>
            <a:endParaRPr lang="fr-FR" sz="2400" b="0" strike="noStrike" spc="-1">
              <a:latin typeface="Arial"/>
            </a:endParaRPr>
          </a:p>
        </p:txBody>
      </p:sp>
      <p:sp>
        <p:nvSpPr>
          <p:cNvPr id="179" name="CustomShape 7"/>
          <p:cNvSpPr/>
          <p:nvPr/>
        </p:nvSpPr>
        <p:spPr>
          <a:xfrm>
            <a:off x="578880" y="939600"/>
            <a:ext cx="928404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FF0000"/>
                </a:solidFill>
                <a:latin typeface="Arial"/>
                <a:ea typeface="DejaVu Sans"/>
              </a:rPr>
              <a:t>JALON 1 : FAIRE LA PAIX PAR LES TRAITÉS : LES TRAITÉS DE WESTPHALIE (1648).</a:t>
            </a:r>
            <a:endParaRPr lang="fr-FR" sz="1200" b="0" strike="noStrike" spc="-1" dirty="0">
              <a:latin typeface="Arial"/>
            </a:endParaRPr>
          </a:p>
          <a:p>
            <a:pPr>
              <a:lnSpc>
                <a:spcPct val="100000"/>
              </a:lnSpc>
            </a:pP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*Analyse historique et géographique.</a:t>
            </a:r>
            <a:endParaRPr lang="fr-FR" sz="1200" b="0" strike="noStrike" spc="-1" dirty="0">
              <a:latin typeface="Arial"/>
            </a:endParaRPr>
          </a:p>
          <a:p>
            <a:pPr algn="just">
              <a:lnSpc>
                <a:spcPct val="100000"/>
              </a:lnSpc>
            </a:pPr>
            <a:r>
              <a:rPr lang="fr-FR" sz="1200" b="1" strike="noStrike" spc="-1" dirty="0">
                <a:solidFill>
                  <a:srgbClr val="000000"/>
                </a:solidFill>
                <a:latin typeface="Arial"/>
                <a:ea typeface="DejaVu Sans"/>
              </a:rPr>
              <a:t>Problématique : </a:t>
            </a:r>
            <a:r>
              <a:rPr lang="fr-FR" sz="1200" b="1" strike="noStrike" spc="-1" dirty="0">
                <a:solidFill>
                  <a:srgbClr val="FF0000"/>
                </a:solidFill>
                <a:latin typeface="Arial"/>
                <a:ea typeface="DejaVu Sans"/>
              </a:rPr>
              <a:t>comment les traités de Westphalie mettent fin aux guerres de religion en Europe ?</a:t>
            </a:r>
            <a:endParaRPr lang="fr-FR" sz="1200" b="0" strike="noStrike" spc="-1" dirty="0">
              <a:latin typeface="Arial"/>
            </a:endParaRPr>
          </a:p>
          <a:p>
            <a:pPr algn="just">
              <a:lnSpc>
                <a:spcPct val="100000"/>
              </a:lnSpc>
            </a:pP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Repères : (1 h)</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l’enseignant rappelle certains éléments vus en classe de 2nde à travers le </a:t>
            </a:r>
            <a:r>
              <a:rPr lang="fr-FR" sz="1200" b="1" strike="noStrike" spc="-1" dirty="0">
                <a:solidFill>
                  <a:srgbClr val="000000"/>
                </a:solidFill>
                <a:latin typeface="Arial"/>
                <a:ea typeface="DejaVu Sans"/>
              </a:rPr>
              <a:t>thème 2 « XVe-XVIe siècles : un nouveau </a:t>
            </a:r>
            <a:endParaRPr lang="fr-FR" sz="1200" b="0" strike="noStrike" spc="-1" dirty="0">
              <a:latin typeface="Arial"/>
            </a:endParaRPr>
          </a:p>
          <a:p>
            <a:pPr algn="just">
              <a:lnSpc>
                <a:spcPct val="100000"/>
              </a:lnSpc>
            </a:pPr>
            <a:r>
              <a:rPr lang="fr-FR" sz="1200" b="1" strike="noStrike" spc="-1" dirty="0">
                <a:solidFill>
                  <a:srgbClr val="000000"/>
                </a:solidFill>
                <a:latin typeface="Arial"/>
                <a:ea typeface="DejaVu Sans"/>
              </a:rPr>
              <a:t>rapport au monde, un temps de mutation intellectuelle (11-12 heures) »</a:t>
            </a:r>
            <a:r>
              <a:rPr lang="fr-FR" sz="1200" b="0" strike="noStrike" spc="-1" dirty="0">
                <a:solidFill>
                  <a:srgbClr val="000000"/>
                </a:solidFill>
                <a:latin typeface="Arial"/>
                <a:ea typeface="DejaVu Sans"/>
              </a:rPr>
              <a:t> et en particulier le </a:t>
            </a:r>
            <a:r>
              <a:rPr lang="fr-FR" sz="1200" b="1" strike="noStrike" spc="-1" dirty="0">
                <a:solidFill>
                  <a:srgbClr val="000000"/>
                </a:solidFill>
                <a:latin typeface="Arial"/>
                <a:ea typeface="DejaVu Sans"/>
              </a:rPr>
              <a:t>chapitre 2 </a:t>
            </a:r>
            <a:endParaRPr lang="fr-FR" sz="1200" b="0" strike="noStrike" spc="-1" dirty="0">
              <a:latin typeface="Arial"/>
            </a:endParaRPr>
          </a:p>
          <a:p>
            <a:pPr algn="just">
              <a:lnSpc>
                <a:spcPct val="100000"/>
              </a:lnSpc>
            </a:pPr>
            <a:r>
              <a:rPr lang="fr-FR" sz="1200" b="1" strike="noStrike" spc="-1" dirty="0">
                <a:solidFill>
                  <a:srgbClr val="000000"/>
                </a:solidFill>
                <a:latin typeface="Arial"/>
                <a:ea typeface="DejaVu Sans"/>
              </a:rPr>
              <a:t>« Renaissance, Humanisme et réformes religieuses : les mutations de l’Europe »</a:t>
            </a:r>
            <a:r>
              <a:rPr lang="fr-FR" sz="1200" b="0" strike="noStrike" spc="-1" dirty="0">
                <a:solidFill>
                  <a:srgbClr val="000000"/>
                </a:solidFill>
                <a:latin typeface="Arial"/>
                <a:ea typeface="DejaVu Sans"/>
              </a:rPr>
              <a:t>.</a:t>
            </a:r>
            <a:endParaRPr lang="fr-FR" sz="1200" b="0" strike="noStrike" spc="-1" dirty="0">
              <a:latin typeface="Arial"/>
            </a:endParaRPr>
          </a:p>
          <a:p>
            <a:pPr algn="just">
              <a:lnSpc>
                <a:spcPct val="100000"/>
              </a:lnSpc>
            </a:pPr>
            <a:endParaRPr lang="fr-FR" sz="1200" b="0" strike="noStrike" spc="-1" dirty="0">
              <a:latin typeface="Arial"/>
            </a:endParaRPr>
          </a:p>
          <a:p>
            <a:pPr algn="just">
              <a:lnSpc>
                <a:spcPct val="100000"/>
              </a:lnSpc>
            </a:pPr>
            <a:r>
              <a:rPr lang="fr-FR" sz="1200" b="0" u="sng" strike="noStrike" spc="-1" dirty="0">
                <a:solidFill>
                  <a:srgbClr val="000000"/>
                </a:solidFill>
                <a:uFillTx/>
                <a:latin typeface="Arial"/>
                <a:ea typeface="DejaVu Sans"/>
              </a:rPr>
              <a:t>Saint-Empire romain germanique</a:t>
            </a:r>
            <a:r>
              <a:rPr lang="fr-FR" sz="1200" b="0" strike="noStrike" spc="-1" dirty="0">
                <a:solidFill>
                  <a:srgbClr val="000000"/>
                </a:solidFill>
                <a:latin typeface="Arial"/>
                <a:ea typeface="DejaVu Sans"/>
              </a:rPr>
              <a:t> : </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 les 95 thèses de Martin Luther (1517) : début de la Réforme protestante.</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 Édit de Worms qui interdit strictement l'exercice de la confession luthérienne.</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 La guerre de Smalkalde (1546-1547) : guerre entre l’empereur et les princes luthériens.</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 La paix d’Augsbourg (1555) : Ce compromis est fondé sur le principe : « cujus </a:t>
            </a:r>
            <a:r>
              <a:rPr lang="fr-FR" sz="1200" b="0" strike="noStrike" spc="-1" dirty="0" err="1">
                <a:solidFill>
                  <a:srgbClr val="000000"/>
                </a:solidFill>
                <a:latin typeface="Arial"/>
                <a:ea typeface="DejaVu Sans"/>
              </a:rPr>
              <a:t>regio</a:t>
            </a:r>
            <a:r>
              <a:rPr lang="fr-FR" sz="1200" b="0" strike="noStrike" spc="-1" dirty="0">
                <a:solidFill>
                  <a:srgbClr val="000000"/>
                </a:solidFill>
                <a:latin typeface="Arial"/>
                <a:ea typeface="DejaVu Sans"/>
              </a:rPr>
              <a:t>, </a:t>
            </a:r>
            <a:r>
              <a:rPr lang="fr-FR" sz="1200" b="0" strike="noStrike" spc="-1" dirty="0" err="1">
                <a:solidFill>
                  <a:srgbClr val="000000"/>
                </a:solidFill>
                <a:latin typeface="Arial"/>
                <a:ea typeface="DejaVu Sans"/>
              </a:rPr>
              <a:t>ejus</a:t>
            </a:r>
            <a:r>
              <a:rPr lang="fr-FR" sz="1200" b="0" strike="noStrike" spc="-1" dirty="0">
                <a:solidFill>
                  <a:srgbClr val="000000"/>
                </a:solidFill>
                <a:latin typeface="Arial"/>
                <a:ea typeface="DejaVu Sans"/>
              </a:rPr>
              <a:t> </a:t>
            </a:r>
            <a:r>
              <a:rPr lang="fr-FR" sz="1200" b="0" strike="noStrike" spc="-1" dirty="0" err="1">
                <a:solidFill>
                  <a:srgbClr val="000000"/>
                </a:solidFill>
                <a:latin typeface="Arial"/>
                <a:ea typeface="DejaVu Sans"/>
              </a:rPr>
              <a:t>religio</a:t>
            </a:r>
            <a:r>
              <a:rPr lang="fr-FR" sz="1200" b="0" strike="noStrike" spc="-1" dirty="0">
                <a:solidFill>
                  <a:srgbClr val="000000"/>
                </a:solidFill>
                <a:latin typeface="Arial"/>
                <a:ea typeface="DejaVu Sans"/>
              </a:rPr>
              <a:t> » (« tel prince, </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telle religion »). </a:t>
            </a:r>
            <a:endParaRPr lang="fr-FR" sz="1200" b="0" strike="noStrike" spc="-1" dirty="0">
              <a:latin typeface="Arial"/>
            </a:endParaRPr>
          </a:p>
          <a:p>
            <a:pPr algn="just">
              <a:lnSpc>
                <a:spcPct val="100000"/>
              </a:lnSpc>
            </a:pPr>
            <a:endParaRPr lang="fr-FR" sz="1200" b="0" strike="noStrike" spc="-1" dirty="0">
              <a:latin typeface="Arial"/>
            </a:endParaRPr>
          </a:p>
          <a:p>
            <a:pPr algn="just">
              <a:lnSpc>
                <a:spcPct val="100000"/>
              </a:lnSpc>
            </a:pPr>
            <a:r>
              <a:rPr lang="fr-FR" sz="1200" b="0" u="sng" strike="noStrike" spc="-1" dirty="0">
                <a:solidFill>
                  <a:srgbClr val="000000"/>
                </a:solidFill>
                <a:uFillTx/>
                <a:latin typeface="Arial"/>
                <a:ea typeface="DejaVu Sans"/>
              </a:rPr>
              <a:t>Angleterre</a:t>
            </a:r>
            <a:r>
              <a:rPr lang="fr-FR" sz="1200" b="0" strike="noStrike" spc="-1" dirty="0">
                <a:solidFill>
                  <a:srgbClr val="000000"/>
                </a:solidFill>
                <a:latin typeface="Arial"/>
                <a:ea typeface="DejaVu Sans"/>
              </a:rPr>
              <a:t> : </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 la guerre anglo-espagnole (1585-1604)</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 Écosse : le soulèvement protestant (1559-1560) </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a:t>
            </a:r>
            <a:endParaRPr lang="fr-FR" sz="1200" b="0" strike="noStrike" spc="-1" dirty="0">
              <a:latin typeface="Arial"/>
            </a:endParaRPr>
          </a:p>
          <a:p>
            <a:pPr algn="just">
              <a:lnSpc>
                <a:spcPct val="100000"/>
              </a:lnSpc>
            </a:pPr>
            <a:r>
              <a:rPr lang="fr-FR" sz="1200" b="0" u="sng" strike="noStrike" spc="-1" dirty="0">
                <a:solidFill>
                  <a:srgbClr val="000000"/>
                </a:solidFill>
                <a:uFillTx/>
                <a:latin typeface="Arial"/>
                <a:ea typeface="DejaVu Sans"/>
              </a:rPr>
              <a:t>France</a:t>
            </a:r>
            <a:r>
              <a:rPr lang="fr-FR" sz="1200" b="0" strike="noStrike" spc="-1" dirty="0">
                <a:solidFill>
                  <a:srgbClr val="000000"/>
                </a:solidFill>
                <a:latin typeface="Arial"/>
                <a:ea typeface="DejaVu Sans"/>
              </a:rPr>
              <a:t> : les Guerres de religion (1562-1598)</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 1572 : massacre de la Saint-Barthélemy.</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 L’Édit de Nantes (1598) : édit de tolérance promulgué par le roi Henri IV (droits de culte, des droits civils et des droits </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politiques accordés aux protestants dans certaines parties du royaume</a:t>
            </a:r>
            <a:endParaRPr lang="fr-FR" sz="1200" b="0" strike="noStrike" spc="-1" dirty="0">
              <a:latin typeface="Arial"/>
            </a:endParaRPr>
          </a:p>
          <a:p>
            <a:pPr algn="just">
              <a:lnSpc>
                <a:spcPct val="100000"/>
              </a:lnSpc>
            </a:pPr>
            <a:r>
              <a:rPr lang="fr-FR" sz="1200" b="0" u="sng" strike="noStrike" spc="-1" dirty="0">
                <a:solidFill>
                  <a:srgbClr val="000000"/>
                </a:solidFill>
                <a:uFillTx/>
                <a:latin typeface="Arial"/>
                <a:ea typeface="DejaVu Sans"/>
              </a:rPr>
              <a:t>Pays-Bas</a:t>
            </a:r>
            <a:r>
              <a:rPr lang="fr-FR" sz="1200" b="0" strike="noStrike" spc="-1" dirty="0">
                <a:solidFill>
                  <a:srgbClr val="000000"/>
                </a:solidFill>
                <a:latin typeface="Arial"/>
                <a:ea typeface="DejaVu Sans"/>
              </a:rPr>
              <a:t> : </a:t>
            </a:r>
            <a:endParaRPr lang="fr-FR" sz="1200" b="0" strike="noStrike" spc="-1" dirty="0">
              <a:latin typeface="Arial"/>
            </a:endParaRPr>
          </a:p>
          <a:p>
            <a:pPr algn="just">
              <a:lnSpc>
                <a:spcPct val="100000"/>
              </a:lnSpc>
            </a:pPr>
            <a:r>
              <a:rPr lang="fr-FR" sz="1200" b="0" strike="noStrike" spc="-1" dirty="0">
                <a:solidFill>
                  <a:srgbClr val="000000"/>
                </a:solidFill>
                <a:latin typeface="Arial"/>
                <a:ea typeface="DejaVu Sans"/>
              </a:rPr>
              <a:t>    • la Guerre de Quatre-Vingts ans (1568-1648) : soulèvement des protestants contre la monarchie espagnole.</a:t>
            </a:r>
            <a:endParaRPr lang="fr-FR" sz="1200" b="0" strike="noStrike" spc="-1" dirty="0">
              <a:latin typeface="Arial"/>
            </a:endParaRPr>
          </a:p>
          <a:p>
            <a:pPr algn="just">
              <a:lnSpc>
                <a:spcPct val="100000"/>
              </a:lnSpc>
            </a:pPr>
            <a:endParaRPr lang="fr-FR" sz="12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2"/>
          <p:cNvPicPr/>
          <p:nvPr/>
        </p:nvPicPr>
        <p:blipFill>
          <a:blip r:embed="rId2"/>
          <a:stretch/>
        </p:blipFill>
        <p:spPr>
          <a:xfrm>
            <a:off x="7740360" y="-5400"/>
            <a:ext cx="1300680" cy="696960"/>
          </a:xfrm>
          <a:prstGeom prst="rect">
            <a:avLst/>
          </a:prstGeom>
          <a:ln>
            <a:noFill/>
          </a:ln>
        </p:spPr>
      </p:pic>
      <p:pic>
        <p:nvPicPr>
          <p:cNvPr id="181" name="Image 7"/>
          <p:cNvPicPr/>
          <p:nvPr/>
        </p:nvPicPr>
        <p:blipFill>
          <a:blip r:embed="rId3"/>
          <a:stretch/>
        </p:blipFill>
        <p:spPr>
          <a:xfrm>
            <a:off x="8296200" y="6137280"/>
            <a:ext cx="744840" cy="697320"/>
          </a:xfrm>
          <a:prstGeom prst="rect">
            <a:avLst/>
          </a:prstGeom>
          <a:ln>
            <a:noFill/>
          </a:ln>
        </p:spPr>
      </p:pic>
      <p:sp>
        <p:nvSpPr>
          <p:cNvPr id="182" name="CustomShape 1"/>
          <p:cNvSpPr/>
          <p:nvPr/>
        </p:nvSpPr>
        <p:spPr>
          <a:xfrm>
            <a:off x="3259440" y="6290280"/>
            <a:ext cx="5265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0" strike="noStrike" spc="-1">
                <a:solidFill>
                  <a:srgbClr val="558ED5"/>
                </a:solidFill>
                <a:latin typeface="Arial"/>
                <a:ea typeface="DejaVu Sans"/>
              </a:rPr>
              <a:t>Site académique d’histoire-géographie : </a:t>
            </a:r>
            <a:r>
              <a:rPr lang="fr-FR" sz="1400" b="1" strike="noStrike" spc="-1">
                <a:solidFill>
                  <a:srgbClr val="558ED5"/>
                </a:solidFill>
                <a:latin typeface="Arial"/>
                <a:ea typeface="DejaVu Sans"/>
              </a:rPr>
              <a:t>Terre Ouverte</a:t>
            </a:r>
            <a:endParaRPr lang="fr-FR" sz="1400" b="0" strike="noStrike" spc="-1">
              <a:latin typeface="Arial"/>
            </a:endParaRPr>
          </a:p>
          <a:p>
            <a:pPr>
              <a:lnSpc>
                <a:spcPct val="100000"/>
              </a:lnSpc>
            </a:pPr>
            <a:r>
              <a:rPr lang="fr-FR" sz="1400" b="0" strike="noStrike" spc="-1">
                <a:solidFill>
                  <a:srgbClr val="558ED5"/>
                </a:solidFill>
                <a:latin typeface="Arial"/>
                <a:ea typeface="DejaVu Sans"/>
              </a:rPr>
              <a:t>http://www.pedagogie.ac-aix-marseille.fr/jcms/c_43559/fr/accueil</a:t>
            </a:r>
            <a:endParaRPr lang="fr-FR" sz="1400" b="0" strike="noStrike" spc="-1">
              <a:latin typeface="Arial"/>
            </a:endParaRPr>
          </a:p>
        </p:txBody>
      </p:sp>
      <p:sp>
        <p:nvSpPr>
          <p:cNvPr id="183" name="CustomShape 2"/>
          <p:cNvSpPr/>
          <p:nvPr/>
        </p:nvSpPr>
        <p:spPr>
          <a:xfrm>
            <a:off x="35640" y="867960"/>
            <a:ext cx="8711640" cy="70560"/>
          </a:xfrm>
          <a:prstGeom prst="rect">
            <a:avLst/>
          </a:prstGeom>
          <a:gradFill rotWithShape="0">
            <a:gsLst>
              <a:gs pos="0">
                <a:srgbClr val="A6A6A6"/>
              </a:gs>
              <a:gs pos="100000">
                <a:srgbClr val="BFBFBF"/>
              </a:gs>
            </a:gsLst>
            <a:lin ang="0"/>
          </a:gradFill>
          <a:ln w="25560">
            <a:noFill/>
          </a:ln>
        </p:spPr>
        <p:style>
          <a:lnRef idx="0">
            <a:scrgbClr r="0" g="0" b="0"/>
          </a:lnRef>
          <a:fillRef idx="0">
            <a:scrgbClr r="0" g="0" b="0"/>
          </a:fillRef>
          <a:effectRef idx="0">
            <a:scrgbClr r="0" g="0" b="0"/>
          </a:effectRef>
          <a:fontRef idx="minor"/>
        </p:style>
      </p:sp>
      <p:sp>
        <p:nvSpPr>
          <p:cNvPr id="184" name="CustomShape 3"/>
          <p:cNvSpPr/>
          <p:nvPr/>
        </p:nvSpPr>
        <p:spPr>
          <a:xfrm>
            <a:off x="179640" y="159120"/>
            <a:ext cx="62280" cy="6667920"/>
          </a:xfrm>
          <a:prstGeom prst="rect">
            <a:avLst/>
          </a:prstGeom>
          <a:gradFill rotWithShape="0">
            <a:gsLst>
              <a:gs pos="0">
                <a:srgbClr val="A6A6A6"/>
              </a:gs>
              <a:gs pos="100000">
                <a:srgbClr val="D9D9D9"/>
              </a:gs>
            </a:gsLst>
            <a:lin ang="5400000"/>
          </a:gradFill>
          <a:ln w="25560">
            <a:noFill/>
          </a:ln>
        </p:spPr>
        <p:style>
          <a:lnRef idx="0">
            <a:scrgbClr r="0" g="0" b="0"/>
          </a:lnRef>
          <a:fillRef idx="0">
            <a:scrgbClr r="0" g="0" b="0"/>
          </a:fillRef>
          <a:effectRef idx="0">
            <a:scrgbClr r="0" g="0" b="0"/>
          </a:effectRef>
          <a:fontRef idx="minor"/>
        </p:style>
      </p:sp>
      <p:sp>
        <p:nvSpPr>
          <p:cNvPr id="185" name="CustomShape 4"/>
          <p:cNvSpPr/>
          <p:nvPr/>
        </p:nvSpPr>
        <p:spPr>
          <a:xfrm>
            <a:off x="150480" y="676440"/>
            <a:ext cx="8711640" cy="142560"/>
          </a:xfrm>
          <a:prstGeom prst="rect">
            <a:avLst/>
          </a:prstGeom>
          <a:gradFill rotWithShape="0">
            <a:gsLst>
              <a:gs pos="0">
                <a:srgbClr val="558ED5"/>
              </a:gs>
              <a:gs pos="100000">
                <a:srgbClr val="8EB4E3"/>
              </a:gs>
            </a:gsLst>
            <a:lin ang="0"/>
          </a:gradFill>
          <a:ln w="25560">
            <a:noFill/>
          </a:ln>
        </p:spPr>
        <p:style>
          <a:lnRef idx="0">
            <a:scrgbClr r="0" g="0" b="0"/>
          </a:lnRef>
          <a:fillRef idx="0">
            <a:scrgbClr r="0" g="0" b="0"/>
          </a:fillRef>
          <a:effectRef idx="0">
            <a:scrgbClr r="0" g="0" b="0"/>
          </a:effectRef>
          <a:fontRef idx="minor"/>
        </p:style>
      </p:sp>
      <p:sp>
        <p:nvSpPr>
          <p:cNvPr id="186" name="CustomShape 5"/>
          <p:cNvSpPr/>
          <p:nvPr/>
        </p:nvSpPr>
        <p:spPr>
          <a:xfrm>
            <a:off x="323640" y="0"/>
            <a:ext cx="214560" cy="6667920"/>
          </a:xfrm>
          <a:prstGeom prst="rect">
            <a:avLst/>
          </a:prstGeom>
          <a:gradFill rotWithShape="0">
            <a:gsLst>
              <a:gs pos="0">
                <a:srgbClr val="8EB4E3"/>
              </a:gs>
              <a:gs pos="100000">
                <a:srgbClr val="FFFFFF"/>
              </a:gs>
            </a:gsLst>
            <a:lin ang="5400000"/>
          </a:gradFill>
          <a:ln w="25560">
            <a:noFill/>
          </a:ln>
        </p:spPr>
        <p:style>
          <a:lnRef idx="0">
            <a:scrgbClr r="0" g="0" b="0"/>
          </a:lnRef>
          <a:fillRef idx="0">
            <a:scrgbClr r="0" g="0" b="0"/>
          </a:fillRef>
          <a:effectRef idx="0">
            <a:scrgbClr r="0" g="0" b="0"/>
          </a:effectRef>
          <a:fontRef idx="minor"/>
        </p:style>
      </p:sp>
      <p:sp>
        <p:nvSpPr>
          <p:cNvPr id="187" name="CustomShape 6"/>
          <p:cNvSpPr/>
          <p:nvPr/>
        </p:nvSpPr>
        <p:spPr>
          <a:xfrm>
            <a:off x="2016000" y="1008000"/>
            <a:ext cx="51890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spc="-1">
                <a:solidFill>
                  <a:srgbClr val="000000"/>
                </a:solidFill>
                <a:latin typeface="Arial"/>
                <a:ea typeface="DejaVu Sans"/>
              </a:rPr>
              <a:t>Document 1 : la défenestration de Prague (1618).</a:t>
            </a:r>
            <a:endParaRPr lang="fr-FR" sz="1600" b="0" strike="noStrike" spc="-1">
              <a:latin typeface="Arial"/>
            </a:endParaRPr>
          </a:p>
        </p:txBody>
      </p:sp>
      <p:pic>
        <p:nvPicPr>
          <p:cNvPr id="188" name="Image 101"/>
          <p:cNvPicPr/>
          <p:nvPr/>
        </p:nvPicPr>
        <p:blipFill>
          <a:blip r:embed="rId4"/>
          <a:stretch/>
        </p:blipFill>
        <p:spPr>
          <a:xfrm>
            <a:off x="1656000" y="1368000"/>
            <a:ext cx="5861160" cy="3841920"/>
          </a:xfrm>
          <a:prstGeom prst="rect">
            <a:avLst/>
          </a:prstGeom>
          <a:ln>
            <a:noFill/>
          </a:ln>
        </p:spPr>
      </p:pic>
      <p:sp>
        <p:nvSpPr>
          <p:cNvPr id="189" name="CustomShape 7"/>
          <p:cNvSpPr/>
          <p:nvPr/>
        </p:nvSpPr>
        <p:spPr>
          <a:xfrm>
            <a:off x="539280" y="5256000"/>
            <a:ext cx="901584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000000"/>
                </a:solidFill>
                <a:latin typeface="Arial"/>
                <a:ea typeface="DejaVu Sans"/>
              </a:rPr>
              <a:t>Photogravure d’ap. une peinture, 1889, </a:t>
            </a:r>
            <a:r>
              <a:rPr lang="fr-FR" sz="1400" b="0" strike="noStrike" spc="-1">
                <a:solidFill>
                  <a:srgbClr val="0000FF"/>
                </a:solidFill>
                <a:latin typeface="Arial"/>
                <a:ea typeface="DejaVu Sans"/>
              </a:rPr>
              <a:t>Wenzel de Brozik</a:t>
            </a:r>
            <a:r>
              <a:rPr lang="fr-FR" sz="1400" b="0" strike="noStrike" spc="-1">
                <a:solidFill>
                  <a:srgbClr val="000000"/>
                </a:solidFill>
                <a:latin typeface="Arial"/>
                <a:ea typeface="DejaVu Sans"/>
              </a:rPr>
              <a:t> (1851–1901), coloriée.</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400" b="0" strike="noStrike" spc="-1">
                <a:solidFill>
                  <a:srgbClr val="000000"/>
                </a:solidFill>
                <a:latin typeface="Arial"/>
                <a:ea typeface="DejaVu Sans"/>
              </a:rPr>
              <a:t>Les protestants de Bohême sont contre les mesures de la contre-réforme (recatholicisation). Deux </a:t>
            </a:r>
            <a:endParaRPr lang="fr-FR" sz="1400" b="0" strike="noStrike" spc="-1">
              <a:latin typeface="Arial"/>
            </a:endParaRPr>
          </a:p>
          <a:p>
            <a:pPr>
              <a:lnSpc>
                <a:spcPct val="100000"/>
              </a:lnSpc>
            </a:pPr>
            <a:r>
              <a:rPr lang="fr-FR" sz="1400" b="0" strike="noStrike" spc="-1">
                <a:solidFill>
                  <a:srgbClr val="000000"/>
                </a:solidFill>
                <a:latin typeface="Arial"/>
                <a:ea typeface="DejaVu Sans"/>
              </a:rPr>
              <a:t>conseillers impériaux sont jetés par la fenêtre du château royal de Hradschin.</a:t>
            </a:r>
            <a:endParaRPr lang="fr-FR" sz="1400" b="0" strike="noStrike" spc="-1">
              <a:latin typeface="Arial"/>
            </a:endParaRPr>
          </a:p>
        </p:txBody>
      </p:sp>
      <p:sp>
        <p:nvSpPr>
          <p:cNvPr id="190" name="CustomShape 8"/>
          <p:cNvSpPr/>
          <p:nvPr/>
        </p:nvSpPr>
        <p:spPr>
          <a:xfrm>
            <a:off x="619920" y="126000"/>
            <a:ext cx="707400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200" b="1" strike="noStrike" spc="-1" dirty="0">
                <a:solidFill>
                  <a:srgbClr val="C9211E"/>
                </a:solidFill>
                <a:latin typeface="Arial"/>
                <a:ea typeface="DejaVu Sans"/>
              </a:rPr>
              <a:t>*Documents à étudier en groupe : étape préalable avant la construction de la production finale.</a:t>
            </a:r>
            <a:endParaRPr lang="fr-FR" sz="12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9886</Words>
  <Application>Microsoft Macintosh PowerPoint</Application>
  <PresentationFormat>Affichage à l'écran (4:3)</PresentationFormat>
  <Paragraphs>714</Paragraphs>
  <Slides>46</Slides>
  <Notes>8</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46</vt:i4>
      </vt:variant>
    </vt:vector>
  </HeadingPairs>
  <TitlesOfParts>
    <vt:vector size="54" baseType="lpstr">
      <vt:lpstr>Arial</vt:lpstr>
      <vt:lpstr>StarSymbol</vt:lpstr>
      <vt:lpstr>Symbol</vt:lpstr>
      <vt:lpstr>Times New Roman</vt:lpstr>
      <vt:lpstr>Wingdings</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Prof</dc:creator>
  <dc:description/>
  <cp:lastModifiedBy>mejean isabelle</cp:lastModifiedBy>
  <cp:revision>51</cp:revision>
  <dcterms:created xsi:type="dcterms:W3CDTF">2017-10-08T19:43:48Z</dcterms:created>
  <dcterms:modified xsi:type="dcterms:W3CDTF">2020-07-17T12:23:59Z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46</vt:i4>
  </property>
</Properties>
</file>