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4" r:id="rId2"/>
    <p:sldId id="292" r:id="rId3"/>
    <p:sldId id="287" r:id="rId4"/>
    <p:sldId id="289" r:id="rId5"/>
    <p:sldId id="291" r:id="rId6"/>
    <p:sldId id="290" r:id="rId7"/>
    <p:sldId id="288" r:id="rId8"/>
    <p:sldId id="283" r:id="rId9"/>
    <p:sldId id="285" r:id="rId10"/>
    <p:sldId id="286" r:id="rId11"/>
    <p:sldId id="262" r:id="rId12"/>
    <p:sldId id="260" r:id="rId13"/>
    <p:sldId id="261" r:id="rId14"/>
    <p:sldId id="258" r:id="rId15"/>
    <p:sldId id="259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7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2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FF955-ACBA-F842-B858-C44DCBDC772B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A6F15-EEAF-F749-A33A-4746DEFEB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1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17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7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34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41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2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65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37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13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47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39C6-BED9-784B-BC83-786879997A36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4DD4-E256-4049-9D73-0F377156A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08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Document_Microsoft_Word.docx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Document_Microsoft_Word1.docx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4" y="-11193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533D459F-5028-224B-96AF-5374BECF7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746" y="236240"/>
            <a:ext cx="8748564" cy="3483818"/>
          </a:xfrm>
        </p:spPr>
        <p:txBody>
          <a:bodyPr>
            <a:normAutofit fontScale="90000"/>
          </a:bodyPr>
          <a:lstStyle/>
          <a:p>
            <a:r>
              <a:rPr lang="fr-FR" dirty="0"/>
              <a:t>Terminale, voie G</a:t>
            </a:r>
            <a:br>
              <a:rPr lang="fr-FR" dirty="0"/>
            </a:br>
            <a:br>
              <a:rPr lang="fr-FR" dirty="0"/>
            </a:br>
            <a:r>
              <a:rPr lang="fr-FR" sz="4000" dirty="0"/>
              <a:t>Thème 2</a:t>
            </a:r>
            <a:br>
              <a:rPr lang="fr-FR" sz="4000" dirty="0"/>
            </a:br>
            <a:r>
              <a:rPr lang="fr-FR" altLang="fr-FR" sz="4000" dirty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La multiplication des acteurs internationaux dans un monde bipolaire (de 1945 au début des années 1970)</a:t>
            </a:r>
            <a:br>
              <a:rPr lang="fr-FR" alt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fr-FR" dirty="0"/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EE3DEC91-7AD9-1B42-9344-39C8159F6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06" y="3428999"/>
            <a:ext cx="3525587" cy="2855087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Chapitre 2 </a:t>
            </a:r>
          </a:p>
          <a:p>
            <a:r>
              <a:rPr lang="fr-FR" altLang="fr-FR" b="1" dirty="0">
                <a:solidFill>
                  <a:srgbClr val="FF0000"/>
                </a:solidFill>
                <a:latin typeface="+mj-lt"/>
                <a:cs typeface="Arial" pitchFamily="34" charset="0"/>
                <a:sym typeface="Arial" pitchFamily="34" charset="0"/>
              </a:rPr>
              <a:t>La France, une nouvelle place dans le monde</a:t>
            </a:r>
          </a:p>
          <a:p>
            <a:endParaRPr lang="fr-FR" dirty="0"/>
          </a:p>
          <a:p>
            <a:r>
              <a:rPr lang="fr-FR" dirty="0"/>
              <a:t>Marie-Pierre Leclerc, professeure au lycée Périer, Marseille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35EEC6-54CB-1746-9D2B-98A4989F6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81" y="3363586"/>
            <a:ext cx="2921529" cy="34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56160"/>
              </p:ext>
            </p:extLst>
          </p:nvPr>
        </p:nvGraphicFramePr>
        <p:xfrm>
          <a:off x="539552" y="894544"/>
          <a:ext cx="8503071" cy="576320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527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5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702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>
                          <a:latin typeface="Arial"/>
                          <a:cs typeface="Arial"/>
                        </a:rPr>
                        <a:t>Activité des élèves (1h en</a:t>
                      </a:r>
                      <a:r>
                        <a:rPr lang="fr-FR" baseline="0" dirty="0">
                          <a:latin typeface="Arial"/>
                          <a:cs typeface="Arial"/>
                        </a:rPr>
                        <a:t> classe</a:t>
                      </a:r>
                      <a:r>
                        <a:rPr lang="fr-FR" dirty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>
                          <a:latin typeface="Arial"/>
                          <a:cs typeface="Arial"/>
                        </a:rPr>
                        <a:t>Compétences des EC (évaluations communes) mobilisées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227">
                <a:tc>
                  <a:txBody>
                    <a:bodyPr/>
                    <a:lstStyle/>
                    <a:p>
                      <a:pPr algn="just"/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algn="just"/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algn="just"/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algn="just"/>
                      <a:r>
                        <a:rPr lang="fr-FR" sz="1800" dirty="0">
                          <a:latin typeface="Arial"/>
                          <a:cs typeface="Arial"/>
                        </a:rPr>
                        <a:t>Travail préparatoire</a:t>
                      </a:r>
                      <a:r>
                        <a:rPr lang="fr-FR" sz="1800" baseline="0" dirty="0">
                          <a:latin typeface="Arial"/>
                          <a:cs typeface="Arial"/>
                        </a:rPr>
                        <a:t> à la maison: sélectionner les informations permettant de répondre à la problématique.</a:t>
                      </a:r>
                    </a:p>
                    <a:p>
                      <a:pPr algn="just"/>
                      <a:endParaRPr lang="fr-FR" sz="1800" baseline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- Mobiliser, au service</a:t>
                      </a:r>
                      <a:r>
                        <a:rPr lang="fr-FR" sz="18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800" dirty="0">
                          <a:latin typeface="Arial"/>
                          <a:cs typeface="Arial"/>
                        </a:rPr>
                        <a:t>d'une réflexion historique, des connaissances fondamentales pour la compréhension du monde et la formation civique et culturelle du citoyen.</a:t>
                      </a:r>
                    </a:p>
                    <a:p>
                      <a:endParaRPr lang="fr-FR" dirty="0">
                        <a:latin typeface="Arial"/>
                        <a:cs typeface="Arial"/>
                      </a:endParaRPr>
                    </a:p>
                    <a:p>
                      <a:pPr algn="just"/>
                      <a:r>
                        <a:rPr lang="fr-FR" dirty="0">
                          <a:latin typeface="Arial"/>
                          <a:cs typeface="Arial"/>
                        </a:rPr>
                        <a:t>- Analyser un document de source et de nature diverses.</a:t>
                      </a:r>
                    </a:p>
                    <a:p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6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>
                          <a:latin typeface="Arial"/>
                          <a:cs typeface="Arial"/>
                        </a:rPr>
                        <a:t>En classe : rédiger.</a:t>
                      </a:r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Exploiter, organiser et confronter des informations</a:t>
                      </a:r>
                      <a:r>
                        <a:rPr lang="fr-FR" sz="2000" dirty="0">
                          <a:latin typeface="Arial"/>
                          <a:cs typeface="Arial"/>
                        </a:rPr>
                        <a:t> 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Rédiger des réponses construites et argumentées, montrant une maîtrise correcte de la langue.</a:t>
                      </a:r>
                      <a:endParaRPr lang="fr-FR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9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6338" y="159296"/>
            <a:ext cx="70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/>
                <a:cs typeface="Arial"/>
              </a:rPr>
              <a:t>Evaluer à partir de critères explicites et partagés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51767" y="1240532"/>
            <a:ext cx="658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/>
                <a:cs typeface="Arial"/>
              </a:rPr>
              <a:t>CRITÈRES D’ÉVALUATION </a:t>
            </a: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38721"/>
              </p:ext>
            </p:extLst>
          </p:nvPr>
        </p:nvGraphicFramePr>
        <p:xfrm>
          <a:off x="1430338" y="1993712"/>
          <a:ext cx="62833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9347200" imgH="6045200" progId="Word.Document.12">
                  <p:embed/>
                </p:oleObj>
              </mc:Choice>
              <mc:Fallback>
                <p:oleObj name="Document" r:id="rId5" imgW="9347200" imgH="6045200" progId="Word.Document.12">
                  <p:embed/>
                  <p:pic>
                    <p:nvPicPr>
                      <p:cNvPr id="15" name="Obje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0338" y="1993712"/>
                        <a:ext cx="62833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E8DABFC-273B-154A-82E9-2BD6ADCC50A7}"/>
              </a:ext>
            </a:extLst>
          </p:cNvPr>
          <p:cNvSpPr/>
          <p:nvPr/>
        </p:nvSpPr>
        <p:spPr>
          <a:xfrm>
            <a:off x="4572000" y="1489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i="1" dirty="0">
                <a:latin typeface="Arial"/>
                <a:cs typeface="Arial"/>
              </a:rPr>
              <a:t>Cliquer sur le tableau pour accéder au document Word</a:t>
            </a:r>
            <a:r>
              <a:rPr lang="fr-FR" b="1" i="1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06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64254" y="2185700"/>
            <a:ext cx="2384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/>
                <a:cs typeface="Arial"/>
              </a:rPr>
              <a:t>Tableau de correspondance des compétences</a:t>
            </a:r>
          </a:p>
          <a:p>
            <a:pPr algn="ctr"/>
            <a:endParaRPr lang="fr-FR" b="1" dirty="0">
              <a:latin typeface="Arial"/>
              <a:cs typeface="Arial"/>
            </a:endParaRPr>
          </a:p>
          <a:p>
            <a:pPr algn="ctr"/>
            <a:r>
              <a:rPr lang="fr-FR" i="1" dirty="0">
                <a:latin typeface="Arial"/>
                <a:cs typeface="Arial"/>
              </a:rPr>
              <a:t>Cliquer sur le tableau pour accéder au document Word</a:t>
            </a:r>
            <a:r>
              <a:rPr lang="fr-FR" b="1" i="1" dirty="0"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41393"/>
              </p:ext>
            </p:extLst>
          </p:nvPr>
        </p:nvGraphicFramePr>
        <p:xfrm>
          <a:off x="840929" y="986221"/>
          <a:ext cx="5309813" cy="5549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5" imgW="5905500" imgH="6172200" progId="Word.Document.12">
                  <p:embed/>
                </p:oleObj>
              </mc:Choice>
              <mc:Fallback>
                <p:oleObj name="Document" r:id="rId5" imgW="5905500" imgH="6172200" progId="Word.Document.12">
                  <p:embed/>
                  <p:pic>
                    <p:nvPicPr>
                      <p:cNvPr id="10" name="Obje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0929" y="986221"/>
                        <a:ext cx="5309813" cy="5549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09BDB72C-3134-5C4C-B368-81A5571BACA4}"/>
              </a:ext>
            </a:extLst>
          </p:cNvPr>
          <p:cNvSpPr txBox="1"/>
          <p:nvPr/>
        </p:nvSpPr>
        <p:spPr>
          <a:xfrm>
            <a:off x="656338" y="159296"/>
            <a:ext cx="70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/>
                <a:cs typeface="Arial"/>
              </a:rPr>
              <a:t>Evaluer à partir de critères explicites et partagés</a:t>
            </a:r>
          </a:p>
        </p:txBody>
      </p:sp>
    </p:spTree>
    <p:extLst>
      <p:ext uri="{BB962C8B-B14F-4D97-AF65-F5344CB8AC3E}">
        <p14:creationId xmlns:p14="http://schemas.microsoft.com/office/powerpoint/2010/main" val="346762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4664" y="1305342"/>
            <a:ext cx="70115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Arial"/>
                <a:cs typeface="Arial"/>
              </a:rPr>
              <a:t>La grille d’évaluation peut-être adaptée à chaque situation d’apprentissage proposée :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 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- Le I et II se prêtent à une </a:t>
            </a:r>
            <a:r>
              <a:rPr lang="fr-FR" dirty="0">
                <a:solidFill>
                  <a:srgbClr val="0070C0"/>
                </a:solidFill>
                <a:latin typeface="Arial"/>
                <a:cs typeface="Arial"/>
              </a:rPr>
              <a:t>évaluation de groupes</a:t>
            </a:r>
            <a:r>
              <a:rPr lang="fr-FR" dirty="0">
                <a:latin typeface="Arial"/>
                <a:cs typeface="Arial"/>
              </a:rPr>
              <a:t>.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Le III à une </a:t>
            </a:r>
            <a:r>
              <a:rPr lang="fr-FR" dirty="0">
                <a:solidFill>
                  <a:srgbClr val="0070C0"/>
                </a:solidFill>
                <a:latin typeface="Arial"/>
                <a:cs typeface="Arial"/>
              </a:rPr>
              <a:t>évaluation individuelle</a:t>
            </a:r>
            <a:r>
              <a:rPr lang="fr-FR" dirty="0">
                <a:latin typeface="Arial"/>
                <a:cs typeface="Arial"/>
              </a:rPr>
              <a:t>. Dans ce cas le premier critère de la grille peut être supprimé.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 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- </a:t>
            </a:r>
            <a:r>
              <a:rPr lang="fr-FR" dirty="0">
                <a:solidFill>
                  <a:srgbClr val="0070C0"/>
                </a:solidFill>
                <a:latin typeface="Arial"/>
                <a:cs typeface="Arial"/>
              </a:rPr>
              <a:t>Différenciation et priorisation (progressivité des apprentissages) </a:t>
            </a:r>
            <a:r>
              <a:rPr lang="fr-FR" dirty="0">
                <a:latin typeface="Arial"/>
                <a:cs typeface="Arial"/>
              </a:rPr>
              <a:t>: en fonction de la situation d’apprentissage, l’un des critères peut-être l’objet principal de l’évaluation. Cette primauté peut se faire par le barème si l’évaluation est notée et/ou par un approfondissement de l’auto-évaluation demandé à l’élève sur ce critère.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02C5F1A-B402-3740-B1EF-B86B0FAD6740}"/>
              </a:ext>
            </a:extLst>
          </p:cNvPr>
          <p:cNvSpPr txBox="1"/>
          <p:nvPr/>
        </p:nvSpPr>
        <p:spPr>
          <a:xfrm>
            <a:off x="656338" y="159296"/>
            <a:ext cx="70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/>
                <a:cs typeface="Arial"/>
              </a:rPr>
              <a:t>Evaluer à partir de critères explicites et partagés</a:t>
            </a:r>
          </a:p>
        </p:txBody>
      </p:sp>
    </p:spTree>
    <p:extLst>
      <p:ext uri="{BB962C8B-B14F-4D97-AF65-F5344CB8AC3E}">
        <p14:creationId xmlns:p14="http://schemas.microsoft.com/office/powerpoint/2010/main" val="189612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40929" y="91575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40929" y="905196"/>
            <a:ext cx="7691511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rial"/>
                <a:cs typeface="Arial"/>
              </a:rPr>
              <a:t>LA FRANCE : UNE NOUVELLE PLACE DANS LE MONDE</a:t>
            </a:r>
          </a:p>
          <a:p>
            <a:pPr algn="ctr"/>
            <a:r>
              <a:rPr lang="fr-FR" b="1" dirty="0">
                <a:latin typeface="Arial"/>
                <a:cs typeface="Arial"/>
              </a:rPr>
              <a:t>(Terminale G- HISTOIRE- Th2- Chap3)</a:t>
            </a:r>
            <a:endParaRPr lang="fr-FR" dirty="0"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Bibliographie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	Jean-Pierre Rioux, </a:t>
            </a:r>
            <a:r>
              <a:rPr lang="fr-FR" i="1" dirty="0">
                <a:latin typeface="Arial"/>
                <a:cs typeface="Arial"/>
              </a:rPr>
              <a:t>La France de la IV</a:t>
            </a:r>
            <a:r>
              <a:rPr lang="fr-FR" i="1" baseline="30000" dirty="0">
                <a:latin typeface="Arial"/>
                <a:cs typeface="Arial"/>
              </a:rPr>
              <a:t>e</a:t>
            </a:r>
            <a:r>
              <a:rPr lang="fr-FR" i="1" dirty="0">
                <a:latin typeface="Arial"/>
                <a:cs typeface="Arial"/>
              </a:rPr>
              <a:t> République</a:t>
            </a:r>
          </a:p>
          <a:p>
            <a:pPr algn="just"/>
            <a:r>
              <a:rPr lang="fr-FR" i="1" dirty="0">
                <a:latin typeface="Arial"/>
                <a:cs typeface="Arial"/>
              </a:rPr>
              <a:t>1. L’ardeur et la nécessité (1944-1952)</a:t>
            </a:r>
            <a:r>
              <a:rPr lang="fr-FR" dirty="0">
                <a:latin typeface="Arial"/>
                <a:cs typeface="Arial"/>
              </a:rPr>
              <a:t>. Nouvelle histoire de la France Contemporaine. 15, Points Seuil 1980</a:t>
            </a:r>
          </a:p>
          <a:p>
            <a:pPr marL="285750" indent="-28575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Jean-Pierre Rioux</a:t>
            </a:r>
            <a:r>
              <a:rPr lang="fr-FR" i="1" dirty="0">
                <a:latin typeface="Arial"/>
                <a:cs typeface="Arial"/>
              </a:rPr>
              <a:t>, La France de la IV</a:t>
            </a:r>
            <a:r>
              <a:rPr lang="fr-FR" i="1" baseline="30000" dirty="0">
                <a:latin typeface="Arial"/>
                <a:cs typeface="Arial"/>
              </a:rPr>
              <a:t>e</a:t>
            </a:r>
            <a:r>
              <a:rPr lang="fr-FR" i="1" dirty="0">
                <a:latin typeface="Arial"/>
                <a:cs typeface="Arial"/>
              </a:rPr>
              <a:t> République.</a:t>
            </a:r>
          </a:p>
          <a:p>
            <a:pPr algn="just"/>
            <a:r>
              <a:rPr lang="fr-FR" i="1" dirty="0">
                <a:latin typeface="Arial"/>
                <a:cs typeface="Arial"/>
              </a:rPr>
              <a:t>2. L’expansion et l’impuissance (1952-1958</a:t>
            </a:r>
            <a:r>
              <a:rPr lang="fr-FR" dirty="0">
                <a:latin typeface="Arial"/>
                <a:cs typeface="Arial"/>
              </a:rPr>
              <a:t>). Nouvelle histoire de la France Contemporaine. 16, Points Seuil 1983</a:t>
            </a: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Serge </a:t>
            </a:r>
            <a:r>
              <a:rPr lang="fr-FR" dirty="0" err="1">
                <a:latin typeface="Arial"/>
                <a:cs typeface="Arial"/>
              </a:rPr>
              <a:t>Berstein</a:t>
            </a:r>
            <a:r>
              <a:rPr lang="fr-FR" i="1" dirty="0">
                <a:latin typeface="Arial"/>
                <a:cs typeface="Arial"/>
              </a:rPr>
              <a:t>, La France de l’expansion</a:t>
            </a:r>
          </a:p>
          <a:p>
            <a:pPr marL="342900" indent="-342900" algn="just">
              <a:buAutoNum type="arabicPeriod"/>
            </a:pPr>
            <a:r>
              <a:rPr lang="fr-FR" i="1" dirty="0">
                <a:latin typeface="Arial"/>
                <a:cs typeface="Arial"/>
              </a:rPr>
              <a:t>La République gaullienne (1958-1969)</a:t>
            </a:r>
            <a:r>
              <a:rPr lang="fr-FR" dirty="0">
                <a:latin typeface="Arial"/>
                <a:cs typeface="Arial"/>
              </a:rPr>
              <a:t>. Nouvelle histoire de la France Contemporaine. 17, Points Seuil 1989.</a:t>
            </a:r>
          </a:p>
          <a:p>
            <a:pPr marL="342900" indent="-342900" algn="just">
              <a:buAutoNum type="arabicPeriod"/>
            </a:pPr>
            <a:endParaRPr lang="fr-FR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Pierre Mendès France, conversations avec Jean </a:t>
            </a:r>
            <a:r>
              <a:rPr lang="fr-FR" dirty="0" err="1">
                <a:latin typeface="Arial"/>
                <a:cs typeface="Arial"/>
              </a:rPr>
              <a:t>Bothorel</a:t>
            </a:r>
            <a:r>
              <a:rPr lang="fr-FR" i="1" dirty="0">
                <a:latin typeface="Arial"/>
                <a:cs typeface="Arial"/>
              </a:rPr>
              <a:t>. CHOISIR Une certaine idée de la gauche</a:t>
            </a:r>
            <a:r>
              <a:rPr lang="fr-FR" dirty="0">
                <a:latin typeface="Arial"/>
                <a:cs typeface="Arial"/>
              </a:rPr>
              <a:t>. Fayard 2007 (réédition)</a:t>
            </a:r>
          </a:p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Charles de Gaulle, </a:t>
            </a:r>
            <a:r>
              <a:rPr lang="fr-FR" i="1" dirty="0">
                <a:latin typeface="Arial"/>
                <a:cs typeface="Arial"/>
              </a:rPr>
              <a:t>Mémoires d’espoir. Le renouveau 1958-1962</a:t>
            </a:r>
            <a:r>
              <a:rPr lang="fr-FR" dirty="0">
                <a:latin typeface="Arial"/>
                <a:cs typeface="Arial"/>
              </a:rPr>
              <a:t>. Plon 1970</a:t>
            </a:r>
          </a:p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64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40929" y="91575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rial"/>
                <a:cs typeface="Arial"/>
              </a:rPr>
              <a:t>LA FRANCE : UNE NOUVELLE PLACE DANS LE MONDE</a:t>
            </a:r>
          </a:p>
          <a:p>
            <a:pPr algn="ctr"/>
            <a:r>
              <a:rPr lang="fr-FR" b="1" dirty="0">
                <a:latin typeface="Arial"/>
                <a:cs typeface="Arial"/>
              </a:rPr>
              <a:t>(Terminale G- HISTOIRE- Th2- Chap3)</a:t>
            </a:r>
            <a:endParaRPr lang="fr-FR" dirty="0"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Bibliographie</a:t>
            </a:r>
          </a:p>
          <a:p>
            <a:pPr marL="342900" indent="-342900" algn="just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Serge </a:t>
            </a:r>
            <a:r>
              <a:rPr lang="fr-FR" dirty="0" err="1">
                <a:latin typeface="Arial"/>
                <a:cs typeface="Arial"/>
              </a:rPr>
              <a:t>Berstein</a:t>
            </a:r>
            <a:r>
              <a:rPr lang="fr-FR" i="1" dirty="0">
                <a:latin typeface="Arial"/>
                <a:cs typeface="Arial"/>
              </a:rPr>
              <a:t>, « </a:t>
            </a:r>
            <a:r>
              <a:rPr lang="fr-FR" dirty="0">
                <a:latin typeface="Arial"/>
                <a:cs typeface="Arial"/>
              </a:rPr>
              <a:t>Le Gaullisme ». </a:t>
            </a:r>
            <a:r>
              <a:rPr lang="fr-FR" i="1" dirty="0">
                <a:latin typeface="Arial"/>
                <a:cs typeface="Arial"/>
              </a:rPr>
              <a:t>La documentation photographique</a:t>
            </a:r>
            <a:r>
              <a:rPr lang="fr-FR" dirty="0">
                <a:latin typeface="Arial"/>
                <a:cs typeface="Arial"/>
              </a:rPr>
              <a:t>. Dossier n°8050, 2006</a:t>
            </a:r>
          </a:p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Raphaëlle Branche et Sylvie </a:t>
            </a:r>
            <a:r>
              <a:rPr lang="fr-FR" dirty="0" err="1">
                <a:latin typeface="Arial"/>
                <a:cs typeface="Arial"/>
              </a:rPr>
              <a:t>Thénault</a:t>
            </a:r>
            <a:r>
              <a:rPr lang="fr-FR" dirty="0">
                <a:latin typeface="Arial"/>
                <a:cs typeface="Arial"/>
              </a:rPr>
              <a:t>, « La guerre d’Algérie ». </a:t>
            </a:r>
            <a:r>
              <a:rPr lang="fr-FR" i="1" dirty="0">
                <a:latin typeface="Arial"/>
                <a:cs typeface="Arial"/>
              </a:rPr>
              <a:t>La documentation photographique</a:t>
            </a:r>
            <a:r>
              <a:rPr lang="fr-FR" dirty="0">
                <a:latin typeface="Arial"/>
                <a:cs typeface="Arial"/>
              </a:rPr>
              <a:t>. Dossier n°8022, 2001</a:t>
            </a:r>
          </a:p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Benjamin </a:t>
            </a:r>
            <a:r>
              <a:rPr lang="fr-FR" dirty="0" err="1">
                <a:latin typeface="Arial"/>
                <a:cs typeface="Arial"/>
              </a:rPr>
              <a:t>Stora</a:t>
            </a:r>
            <a:r>
              <a:rPr lang="fr-FR" i="1" dirty="0">
                <a:latin typeface="Arial"/>
                <a:cs typeface="Arial"/>
              </a:rPr>
              <a:t>, La guerre d’Algérie expliquée à tous</a:t>
            </a:r>
            <a:r>
              <a:rPr lang="fr-FR" dirty="0">
                <a:latin typeface="Arial"/>
                <a:cs typeface="Arial"/>
              </a:rPr>
              <a:t>. Seuil 2012</a:t>
            </a:r>
          </a:p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fr-FR" dirty="0">
                <a:latin typeface="Arial"/>
                <a:cs typeface="Arial"/>
              </a:rPr>
              <a:t>Sylvie </a:t>
            </a:r>
            <a:r>
              <a:rPr lang="fr-FR" dirty="0" err="1">
                <a:latin typeface="Arial"/>
                <a:cs typeface="Arial"/>
              </a:rPr>
              <a:t>Thénault</a:t>
            </a:r>
            <a:r>
              <a:rPr lang="fr-FR" i="1" dirty="0">
                <a:latin typeface="Arial"/>
                <a:cs typeface="Arial"/>
              </a:rPr>
              <a:t>, Algérie: des « évènements » à la guerre, idées reçues sur la guerre d’indépendance algérienne</a:t>
            </a:r>
            <a:r>
              <a:rPr lang="fr-FR" dirty="0">
                <a:latin typeface="Arial"/>
                <a:cs typeface="Arial"/>
              </a:rPr>
              <a:t>. Le Cavalier bleu 2012.</a:t>
            </a: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17352" y="6290156"/>
            <a:ext cx="282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MP LECLERC</a:t>
            </a:r>
          </a:p>
        </p:txBody>
      </p:sp>
    </p:spTree>
    <p:extLst>
      <p:ext uri="{BB962C8B-B14F-4D97-AF65-F5344CB8AC3E}">
        <p14:creationId xmlns:p14="http://schemas.microsoft.com/office/powerpoint/2010/main" val="243593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135" y="1201665"/>
            <a:ext cx="8306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Arial"/>
                <a:cs typeface="Arial"/>
              </a:rPr>
              <a:t>Thème  2 –La  multiplication  des  acteurs  internationaux  dans  un  monde  bipolaire (de 1945 au début des années 1970)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57135" y="2044628"/>
            <a:ext cx="84553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"/>
                <a:cs typeface="Arial"/>
              </a:rPr>
              <a:t>Chapitre 3. La France : une nouvelle place dans le monde</a:t>
            </a:r>
          </a:p>
          <a:p>
            <a:r>
              <a:rPr lang="fr-FR" b="1" dirty="0">
                <a:latin typeface="Arial"/>
                <a:cs typeface="Arial"/>
              </a:rPr>
              <a:t>Objectifs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Ce chapitre vise à montrer comment la France de l’après-guerre s’engage dans la construction européenne, comment elle cesse d’être une puissance coloniale et retrouve un rôle international, comment elle réforme ses institutions et ouvre davantage son économie.</a:t>
            </a: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Situations d’apprentissage </a:t>
            </a:r>
            <a:r>
              <a:rPr lang="fr-FR" dirty="0">
                <a:latin typeface="Arial"/>
                <a:cs typeface="Arial"/>
              </a:rPr>
              <a:t>(en lien direct avec les attendus de la réponse à la question problématisée en EC) :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Arial"/>
                <a:cs typeface="Arial"/>
              </a:rPr>
              <a:t>Travail en groupes d’experts, travail en binômes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Arial"/>
                <a:cs typeface="Arial"/>
              </a:rPr>
              <a:t>Construction de schémas fléchés pour répondre à une problématique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Arial"/>
                <a:cs typeface="Arial"/>
              </a:rPr>
              <a:t>Elaboration de la réponse à une question problématisée</a:t>
            </a:r>
          </a:p>
          <a:p>
            <a:pPr algn="just"/>
            <a:endParaRPr lang="fr-FR" b="1" dirty="0"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Situation d’évaluation : 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- À partir de critères de réussite explicites et partagés</a:t>
            </a:r>
          </a:p>
        </p:txBody>
      </p:sp>
    </p:spTree>
    <p:extLst>
      <p:ext uri="{BB962C8B-B14F-4D97-AF65-F5344CB8AC3E}">
        <p14:creationId xmlns:p14="http://schemas.microsoft.com/office/powerpoint/2010/main" val="257358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12936" y="896148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6338" y="159296"/>
            <a:ext cx="430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/>
                <a:cs typeface="Arial"/>
              </a:rPr>
              <a:t>Ce que dit le programme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553" y="1526903"/>
            <a:ext cx="8604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/>
                <a:cs typeface="Arial"/>
              </a:rPr>
              <a:t>On peut mettre en avant (les axes)</a:t>
            </a:r>
            <a:r>
              <a:rPr lang="fr-FR" dirty="0">
                <a:latin typeface="Arial"/>
                <a:cs typeface="Arial"/>
              </a:rPr>
              <a:t>: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-La IVe République entre décolonisation, guerre froide et construction européenne;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-La crise algérienne de la République française et la naissance d’un nouveau régime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-Les débuts de la Ve République : un projet liant volonté d’indépendance nationale et modernisation du pays.</a:t>
            </a: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Point de passage et d’ouverture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fr-FR" dirty="0">
                <a:latin typeface="Arial"/>
                <a:cs typeface="Arial"/>
              </a:rPr>
              <a:t>La guerre d’Algérie et ses mémoires;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fr-FR" dirty="0">
                <a:latin typeface="Arial"/>
                <a:cs typeface="Arial"/>
              </a:rPr>
              <a:t>Charles de Gaulle et Pierre Mendès-France deux conceptions de la République;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fr-FR" dirty="0">
                <a:latin typeface="Arial"/>
                <a:cs typeface="Arial"/>
              </a:rPr>
              <a:t>La constitution de 1958.</a:t>
            </a:r>
          </a:p>
        </p:txBody>
      </p:sp>
    </p:spTree>
    <p:extLst>
      <p:ext uri="{BB962C8B-B14F-4D97-AF65-F5344CB8AC3E}">
        <p14:creationId xmlns:p14="http://schemas.microsoft.com/office/powerpoint/2010/main" val="355283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6778" y="986221"/>
            <a:ext cx="8141686" cy="538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/>
                <a:cs typeface="Arial"/>
              </a:rPr>
              <a:t>I- De nouvelles institutions pour la France.</a:t>
            </a:r>
          </a:p>
          <a:p>
            <a:endParaRPr lang="fr-FR" dirty="0"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Problématique</a:t>
            </a:r>
            <a:r>
              <a:rPr lang="fr-FR" dirty="0">
                <a:latin typeface="Arial"/>
                <a:cs typeface="Arial"/>
              </a:rPr>
              <a:t>: </a:t>
            </a:r>
            <a:r>
              <a:rPr lang="fr-FR" dirty="0">
                <a:solidFill>
                  <a:srgbClr val="FF0000"/>
                </a:solidFill>
                <a:latin typeface="Arial"/>
                <a:cs typeface="Arial"/>
              </a:rPr>
              <a:t>Pourquoi la réforme des institutions conçue pour permettre l’instauration d’un état fort capable de s’imposer sur la scène internationale voit-elle s’affronter deux conceptions de la république ?</a:t>
            </a: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Objectifs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Ce chapitre vise à montrer comment la France de l’après-guerre (</a:t>
            </a:r>
            <a:r>
              <a:rPr lang="is-IS" dirty="0">
                <a:latin typeface="Arial"/>
                <a:cs typeface="Arial"/>
              </a:rPr>
              <a:t>…) </a:t>
            </a:r>
            <a:r>
              <a:rPr lang="fr-FR" dirty="0">
                <a:latin typeface="Arial"/>
                <a:cs typeface="Arial"/>
              </a:rPr>
              <a:t>réforme ses institutions et ouvre davantage son économie.</a:t>
            </a:r>
          </a:p>
          <a:p>
            <a:pPr algn="just"/>
            <a:endParaRPr lang="fr-FR" b="1" dirty="0">
              <a:latin typeface="Arial"/>
              <a:cs typeface="Arial"/>
            </a:endParaRPr>
          </a:p>
          <a:p>
            <a:pPr algn="just"/>
            <a:r>
              <a:rPr lang="fr-FR" dirty="0">
                <a:latin typeface="Arial"/>
                <a:cs typeface="Arial"/>
              </a:rPr>
              <a:t>-La crise algérienne de la République française et la naissance d’un nouveau régime.</a:t>
            </a: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Points de passages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charset="2"/>
              <a:buChar char="§"/>
            </a:pPr>
            <a:r>
              <a:rPr lang="fr-FR" dirty="0">
                <a:latin typeface="Arial"/>
                <a:cs typeface="Arial"/>
              </a:rPr>
              <a:t>Charles de Gaulle et Pierre Mendès-France deux conceptions de la République;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fr-FR" dirty="0">
                <a:latin typeface="Arial"/>
                <a:cs typeface="Arial"/>
              </a:rPr>
              <a:t>La constitution de 1958.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83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846" y="1782395"/>
            <a:ext cx="74083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b="1" dirty="0"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Support: </a:t>
            </a:r>
          </a:p>
          <a:p>
            <a:pPr algn="just"/>
            <a:r>
              <a:rPr lang="fr-FR" b="1" dirty="0">
                <a:latin typeface="Arial"/>
                <a:cs typeface="Arial"/>
              </a:rPr>
              <a:t>1 dossier documentaire:</a:t>
            </a:r>
          </a:p>
          <a:p>
            <a:pPr algn="just"/>
            <a:endParaRPr lang="fr-FR" b="1" dirty="0"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Arial"/>
                <a:cs typeface="Arial"/>
              </a:rPr>
              <a:t>La reforme des institutions : Charles de Gaulle et Pierre Mendès France, deux conceptions de la République</a:t>
            </a:r>
            <a:r>
              <a:rPr lang="fr-FR" sz="2000" dirty="0">
                <a:latin typeface="Arial"/>
                <a:cs typeface="Arial"/>
              </a:rPr>
              <a:t>.</a:t>
            </a:r>
          </a:p>
          <a:p>
            <a:pPr algn="just"/>
            <a:r>
              <a:rPr lang="fr-FR" sz="2000" i="1" dirty="0">
                <a:latin typeface="Arial"/>
                <a:cs typeface="Arial"/>
              </a:rPr>
              <a:t>Le dossier documentaire est accessible dans la ressource mise en ligne sur Terre Ouverte. </a:t>
            </a: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83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56884"/>
              </p:ext>
            </p:extLst>
          </p:nvPr>
        </p:nvGraphicFramePr>
        <p:xfrm>
          <a:off x="539553" y="797687"/>
          <a:ext cx="8208912" cy="5486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70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1622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>
                          <a:latin typeface="Arial"/>
                          <a:cs typeface="Arial"/>
                        </a:rPr>
                        <a:t>Activité des élèves (3h)</a:t>
                      </a:r>
                    </a:p>
                    <a:p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>
                          <a:latin typeface="Arial"/>
                          <a:cs typeface="Arial"/>
                        </a:rPr>
                        <a:t>Compétences des EC (évaluations communes) mobilisées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836">
                <a:tc>
                  <a:txBody>
                    <a:bodyPr/>
                    <a:lstStyle/>
                    <a:p>
                      <a:pPr algn="l"/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fr-FR" sz="1800" dirty="0">
                          <a:latin typeface="Arial"/>
                          <a:cs typeface="Arial"/>
                        </a:rPr>
                        <a:t>Constitution de groupes d’experts : </a:t>
                      </a:r>
                    </a:p>
                    <a:p>
                      <a:pPr algn="l"/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Contexte et présentation des institutions de la V</a:t>
                      </a:r>
                      <a:r>
                        <a:rPr lang="fr-FR" sz="1800" baseline="30000" dirty="0">
                          <a:latin typeface="Arial"/>
                          <a:cs typeface="Arial"/>
                        </a:rPr>
                        <a:t>e</a:t>
                      </a:r>
                      <a:r>
                        <a:rPr lang="fr-FR" sz="1800" dirty="0">
                          <a:latin typeface="Arial"/>
                          <a:cs typeface="Arial"/>
                        </a:rPr>
                        <a:t> République.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Arguments de Pierre Mendès France.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Arguments de Charles de Gaulle.</a:t>
                      </a:r>
                    </a:p>
                    <a:p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Mobiliser, au service</a:t>
                      </a:r>
                      <a:r>
                        <a:rPr lang="fr-FR" sz="18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800" dirty="0">
                          <a:latin typeface="Arial"/>
                          <a:cs typeface="Arial"/>
                        </a:rPr>
                        <a:t>d'une réflexion historique, des connaissances fondamentales pour la compréhension du monde et la formation civique et culturelle du citoyen.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algn="just"/>
                      <a:r>
                        <a:rPr lang="fr-FR" sz="1800" dirty="0">
                          <a:latin typeface="Arial"/>
                          <a:cs typeface="Arial"/>
                        </a:rPr>
                        <a:t>Analyser un document de source et de nature diverses.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Reconstitution de trinôme et construction d’un schéma fléché répondant à la problématique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Exploiter, organiser et      confronter des informations</a:t>
                      </a:r>
                      <a:r>
                        <a:rPr lang="fr-FR" sz="2000" dirty="0"/>
                        <a:t> 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83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552" y="984514"/>
            <a:ext cx="86044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/>
                <a:cs typeface="Arial"/>
              </a:rPr>
              <a:t>II- De quelles manières la France tente t-elle de s’affirmer dans un monde bipolaire?</a:t>
            </a:r>
          </a:p>
          <a:p>
            <a:pPr algn="just"/>
            <a:endParaRPr lang="fr-FR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Objectifs</a:t>
            </a:r>
          </a:p>
          <a:p>
            <a:pPr algn="just"/>
            <a:endParaRPr lang="fr-FR" b="1" dirty="0">
              <a:latin typeface="Arial"/>
              <a:cs typeface="Arial"/>
            </a:endParaRPr>
          </a:p>
          <a:p>
            <a:pPr algn="just"/>
            <a:r>
              <a:rPr lang="fr-FR" dirty="0">
                <a:latin typeface="Arial"/>
                <a:cs typeface="Arial"/>
              </a:rPr>
              <a:t>Ce chapitre vise à montrer comment la France de l’après-guerre s’engage dans la 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construction européenne (</a:t>
            </a:r>
            <a:r>
              <a:rPr lang="is-IS" dirty="0">
                <a:latin typeface="Arial"/>
                <a:cs typeface="Arial"/>
              </a:rPr>
              <a:t>…) </a:t>
            </a:r>
            <a:r>
              <a:rPr lang="fr-FR" dirty="0">
                <a:latin typeface="Arial"/>
                <a:cs typeface="Arial"/>
              </a:rPr>
              <a:t>et retrouve un rôle international</a:t>
            </a:r>
            <a:endParaRPr lang="fr-FR" b="1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r>
              <a:rPr lang="fr-FR" dirty="0">
                <a:latin typeface="Arial"/>
                <a:cs typeface="Arial"/>
              </a:rPr>
              <a:t>- La IVe République entre décolonisation, guerre froide et construction européenne;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- Les débuts de la Ve République : un projet liant volonté d’indépendance nationale et 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modernisation du pays.</a:t>
            </a: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2 dossiers documentaires:</a:t>
            </a:r>
            <a:r>
              <a:rPr lang="fr-FR" dirty="0">
                <a:latin typeface="Arial"/>
                <a:cs typeface="Arial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Arial"/>
                <a:cs typeface="Arial"/>
              </a:rPr>
              <a:t>La France dans la construction européenne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Arial"/>
                <a:cs typeface="Arial"/>
              </a:rPr>
              <a:t>La France dans la guerre froide</a:t>
            </a:r>
          </a:p>
          <a:p>
            <a:pPr algn="just"/>
            <a:r>
              <a:rPr lang="fr-FR" i="1" dirty="0">
                <a:latin typeface="Arial"/>
                <a:cs typeface="Arial"/>
              </a:rPr>
              <a:t>Les dossiers documentaires sont accessibles dans la ressource en ligne sur Terre Ouverte</a:t>
            </a:r>
          </a:p>
        </p:txBody>
      </p:sp>
    </p:spTree>
    <p:extLst>
      <p:ext uri="{BB962C8B-B14F-4D97-AF65-F5344CB8AC3E}">
        <p14:creationId xmlns:p14="http://schemas.microsoft.com/office/powerpoint/2010/main" val="355283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96725"/>
              </p:ext>
            </p:extLst>
          </p:nvPr>
        </p:nvGraphicFramePr>
        <p:xfrm>
          <a:off x="656338" y="748700"/>
          <a:ext cx="8386285" cy="56187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65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299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>
                          <a:latin typeface="Arial"/>
                          <a:cs typeface="Arial"/>
                        </a:rPr>
                        <a:t>Activité des élèves (3h)</a:t>
                      </a:r>
                    </a:p>
                    <a:p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>
                          <a:latin typeface="Arial"/>
                          <a:cs typeface="Arial"/>
                        </a:rPr>
                        <a:t>Compétences des E3C mobilisées</a:t>
                      </a:r>
                    </a:p>
                    <a:p>
                      <a:pPr algn="ctr"/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073">
                <a:tc>
                  <a:txBody>
                    <a:bodyPr/>
                    <a:lstStyle/>
                    <a:p>
                      <a:pPr algn="l"/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fr-FR" sz="1800" dirty="0">
                          <a:latin typeface="Arial"/>
                          <a:cs typeface="Arial"/>
                        </a:rPr>
                        <a:t>Constitution de groupes par thèmes:</a:t>
                      </a:r>
                    </a:p>
                    <a:p>
                      <a:pPr algn="l"/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4 groupes</a:t>
                      </a:r>
                      <a:r>
                        <a:rPr lang="fr-FR" sz="1800" baseline="0" dirty="0">
                          <a:latin typeface="Arial"/>
                          <a:cs typeface="Arial"/>
                        </a:rPr>
                        <a:t> travaillent sur la France dans la construction européenne.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800" baseline="0" dirty="0">
                          <a:latin typeface="Arial"/>
                          <a:cs typeface="Arial"/>
                        </a:rPr>
                        <a:t>4 groupes travaillent sur la France dans la guerre froide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Mobiliser, au service</a:t>
                      </a:r>
                      <a:r>
                        <a:rPr lang="fr-FR" sz="18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800" dirty="0">
                          <a:latin typeface="Arial"/>
                          <a:cs typeface="Arial"/>
                        </a:rPr>
                        <a:t>d'une réflexion historique, des connaissances fondamentales pour la compréhension du monde et la formation civique et culturelle du citoyen.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algn="just"/>
                      <a:r>
                        <a:rPr lang="fr-FR" sz="1800" dirty="0">
                          <a:latin typeface="Arial"/>
                          <a:cs typeface="Arial"/>
                        </a:rPr>
                        <a:t>Analyser un document de source et de nature diverses.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Rédaction par binôme d’une réponse organisée</a:t>
                      </a:r>
                      <a:r>
                        <a:rPr lang="fr-FR" sz="1800" baseline="0" dirty="0">
                          <a:latin typeface="Arial"/>
                          <a:cs typeface="Arial"/>
                        </a:rPr>
                        <a:t> à la question problématisée</a:t>
                      </a:r>
                      <a:endParaRPr lang="fr-FR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/>
                          <a:cs typeface="Arial"/>
                        </a:rPr>
                        <a:t>Rédiger des réponses construites et argumentées, montrant une maîtrise correcte de la langue.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09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0887" y="6284087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0929" y="986221"/>
            <a:ext cx="769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  <a:p>
            <a:pPr algn="just"/>
            <a:endParaRPr lang="fr-FR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8526" y="1007530"/>
            <a:ext cx="77670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/>
                <a:cs typeface="Arial"/>
              </a:rPr>
              <a:t>III- La fin de l’Empire colonial.</a:t>
            </a:r>
          </a:p>
          <a:p>
            <a:endParaRPr lang="fr-FR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just"/>
            <a:r>
              <a:rPr lang="fr-FR" b="1" dirty="0">
                <a:latin typeface="Arial"/>
                <a:cs typeface="Arial"/>
              </a:rPr>
              <a:t>Problématique: </a:t>
            </a:r>
            <a:r>
              <a:rPr lang="fr-FR" dirty="0">
                <a:solidFill>
                  <a:srgbClr val="FF0000"/>
                </a:solidFill>
                <a:latin typeface="Arial"/>
                <a:cs typeface="Arial"/>
              </a:rPr>
              <a:t>Comment la guerre d’Algérie met-elle fin à l’Empire colonial français et fait- elle naitre des tensions mémorielles?</a:t>
            </a:r>
          </a:p>
          <a:p>
            <a:endParaRPr lang="fr-FR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fr-FR" b="1" dirty="0">
                <a:latin typeface="Arial"/>
                <a:cs typeface="Arial"/>
              </a:rPr>
              <a:t>Objectifs</a:t>
            </a:r>
          </a:p>
          <a:p>
            <a:pPr algn="just"/>
            <a:r>
              <a:rPr lang="fr-FR" dirty="0">
                <a:latin typeface="Arial"/>
                <a:cs typeface="Arial"/>
              </a:rPr>
              <a:t>Ce chapitre vise à montrer comment la France de l’après-guerre (</a:t>
            </a:r>
            <a:r>
              <a:rPr lang="is-IS" dirty="0">
                <a:latin typeface="Arial"/>
                <a:cs typeface="Arial"/>
              </a:rPr>
              <a:t>…) </a:t>
            </a:r>
            <a:r>
              <a:rPr lang="fr-FR" dirty="0">
                <a:latin typeface="Arial"/>
                <a:cs typeface="Arial"/>
              </a:rPr>
              <a:t>cesse d’être une puissance coloniale (</a:t>
            </a:r>
            <a:r>
              <a:rPr lang="is-IS" dirty="0">
                <a:latin typeface="Arial"/>
                <a:cs typeface="Arial"/>
              </a:rPr>
              <a:t>…)</a:t>
            </a:r>
          </a:p>
          <a:p>
            <a:pPr algn="just"/>
            <a:endParaRPr lang="is-IS" dirty="0">
              <a:latin typeface="Arial"/>
              <a:cs typeface="Arial"/>
            </a:endParaRPr>
          </a:p>
          <a:p>
            <a:pPr algn="just"/>
            <a:r>
              <a:rPr lang="fr-FR" dirty="0">
                <a:latin typeface="Arial"/>
                <a:cs typeface="Arial"/>
              </a:rPr>
              <a:t>- La IVe République entre décolonisation, guerre froide et construction européenne.</a:t>
            </a:r>
          </a:p>
          <a:p>
            <a:pPr algn="just"/>
            <a:endParaRPr lang="is-IS" dirty="0">
              <a:latin typeface="Arial"/>
              <a:cs typeface="Arial"/>
            </a:endParaRPr>
          </a:p>
          <a:p>
            <a:r>
              <a:rPr lang="fr-FR" b="1" dirty="0">
                <a:latin typeface="Arial"/>
                <a:cs typeface="Arial"/>
              </a:rPr>
              <a:t>Point de passage et d’ouverture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>
                <a:latin typeface="Arial"/>
                <a:cs typeface="Arial"/>
              </a:rPr>
              <a:t>La guerre d’Algérie et ses mémoires.</a:t>
            </a:r>
          </a:p>
          <a:p>
            <a:pPr marL="285750" indent="-285750">
              <a:buFont typeface="Wingdings" charset="2"/>
              <a:buChar char="§"/>
            </a:pPr>
            <a:endParaRPr lang="fr-FR" dirty="0">
              <a:latin typeface="Arial"/>
              <a:cs typeface="Arial"/>
            </a:endParaRPr>
          </a:p>
          <a:p>
            <a:r>
              <a:rPr lang="fr-FR" b="1" dirty="0">
                <a:latin typeface="Arial"/>
                <a:cs typeface="Arial"/>
              </a:rPr>
              <a:t>1 dossier documentaire:</a:t>
            </a:r>
          </a:p>
          <a:p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La guerre d’Algérie et ses mémoires.</a:t>
            </a:r>
          </a:p>
          <a:p>
            <a:r>
              <a:rPr lang="fr-FR" i="1" dirty="0">
                <a:solidFill>
                  <a:srgbClr val="000000"/>
                </a:solidFill>
                <a:latin typeface="Arial"/>
                <a:cs typeface="Arial"/>
              </a:rPr>
              <a:t>Le dossier documentaire est accessible dans la ressource mise en ligne sur Terre Ouverte</a:t>
            </a:r>
            <a:endParaRPr lang="is-I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0921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1648</Words>
  <Application>Microsoft Macintosh PowerPoint</Application>
  <PresentationFormat>Affichage à l'écran (4:3)</PresentationFormat>
  <Paragraphs>207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Thème Office</vt:lpstr>
      <vt:lpstr>Document Microsoft Word</vt:lpstr>
      <vt:lpstr>Terminale, voie G  Thème 2 La multiplication des acteurs internationaux dans un monde bipolaire (de 1945 au début des années 1970)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Marie Pierre Leclerc</dc:creator>
  <cp:keywords/>
  <dc:description/>
  <cp:lastModifiedBy>mejean isabelle</cp:lastModifiedBy>
  <cp:revision>78</cp:revision>
  <dcterms:created xsi:type="dcterms:W3CDTF">2019-12-28T13:55:51Z</dcterms:created>
  <dcterms:modified xsi:type="dcterms:W3CDTF">2020-07-20T14:19:34Z</dcterms:modified>
  <cp:category/>
</cp:coreProperties>
</file>