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0" r:id="rId3"/>
    <p:sldId id="256" r:id="rId4"/>
    <p:sldId id="259" r:id="rId5"/>
    <p:sldId id="262" r:id="rId6"/>
    <p:sldId id="260" r:id="rId7"/>
    <p:sldId id="284" r:id="rId8"/>
    <p:sldId id="261" r:id="rId9"/>
    <p:sldId id="263" r:id="rId10"/>
    <p:sldId id="264" r:id="rId11"/>
    <p:sldId id="272" r:id="rId12"/>
    <p:sldId id="267" r:id="rId13"/>
    <p:sldId id="270" r:id="rId14"/>
    <p:sldId id="273" r:id="rId15"/>
    <p:sldId id="271" r:id="rId16"/>
    <p:sldId id="275" r:id="rId17"/>
    <p:sldId id="277" r:id="rId18"/>
    <p:sldId id="286" r:id="rId19"/>
    <p:sldId id="278" r:id="rId20"/>
    <p:sldId id="279" r:id="rId21"/>
    <p:sldId id="274"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2"/>
    <p:restoredTop sz="94648"/>
  </p:normalViewPr>
  <p:slideViewPr>
    <p:cSldViewPr snapToGrid="0">
      <p:cViewPr varScale="1">
        <p:scale>
          <a:sx n="112" d="100"/>
          <a:sy n="112" d="100"/>
        </p:scale>
        <p:origin x="1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BDBB49-65DB-4A65-8CEB-8E9E1B5D991D}"/>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09239D5-EAF4-46DD-A6C3-23B9B16BFA89}"/>
              </a:ext>
            </a:extLst>
          </p:cNvPr>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21D93AD-3FEB-43C3-B6CA-C216E9694A0B}"/>
              </a:ext>
            </a:extLst>
          </p:cNvPr>
          <p:cNvSpPr>
            <a:spLocks noGrp="1"/>
          </p:cNvSpPr>
          <p:nvPr>
            <p:ph type="dt" sz="half" idx="10"/>
          </p:nvPr>
        </p:nvSpPr>
        <p:spPr/>
        <p:txBody>
          <a:bodyPr/>
          <a:lstStyle/>
          <a:p>
            <a:fld id="{2D47E2E8-AC32-477D-A31C-9352C3540FBF}"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D833D0CE-392A-42D5-A76D-250C5F3543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681FE5-4004-431A-A23B-1BCF1090B6AC}"/>
              </a:ext>
            </a:extLst>
          </p:cNvPr>
          <p:cNvSpPr>
            <a:spLocks noGrp="1"/>
          </p:cNvSpPr>
          <p:nvPr>
            <p:ph type="sldNum" sz="quarter" idx="12"/>
          </p:nvPr>
        </p:nvSpPr>
        <p:spPr/>
        <p:txBody>
          <a:bodyPr/>
          <a:lstStyle/>
          <a:p>
            <a:fld id="{6655FB86-AF2C-4ED4-A113-DE2C0FC348FC}" type="slidenum">
              <a:rPr lang="fr-FR" smtClean="0"/>
              <a:t>‹N°›</a:t>
            </a:fld>
            <a:endParaRPr lang="fr-FR"/>
          </a:p>
        </p:txBody>
      </p:sp>
    </p:spTree>
    <p:extLst>
      <p:ext uri="{BB962C8B-B14F-4D97-AF65-F5344CB8AC3E}">
        <p14:creationId xmlns:p14="http://schemas.microsoft.com/office/powerpoint/2010/main" val="253502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C0FA3-E742-4F32-BC9E-AED289339E8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F33C06D-D571-4315-B35B-3CC0A87E939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41ACC3-C245-41FD-9B7C-5AEBB89C4BE2}"/>
              </a:ext>
            </a:extLst>
          </p:cNvPr>
          <p:cNvSpPr>
            <a:spLocks noGrp="1"/>
          </p:cNvSpPr>
          <p:nvPr>
            <p:ph type="dt" sz="half" idx="10"/>
          </p:nvPr>
        </p:nvSpPr>
        <p:spPr/>
        <p:txBody>
          <a:bodyPr/>
          <a:lstStyle/>
          <a:p>
            <a:fld id="{2D47E2E8-AC32-477D-A31C-9352C3540FBF}"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A89E3F09-8912-4554-831E-A258ABF74F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F84668-8E67-4AE5-8961-486A165148DA}"/>
              </a:ext>
            </a:extLst>
          </p:cNvPr>
          <p:cNvSpPr>
            <a:spLocks noGrp="1"/>
          </p:cNvSpPr>
          <p:nvPr>
            <p:ph type="sldNum" sz="quarter" idx="12"/>
          </p:nvPr>
        </p:nvSpPr>
        <p:spPr/>
        <p:txBody>
          <a:bodyPr/>
          <a:lstStyle/>
          <a:p>
            <a:fld id="{6655FB86-AF2C-4ED4-A113-DE2C0FC348FC}" type="slidenum">
              <a:rPr lang="fr-FR" smtClean="0"/>
              <a:t>‹N°›</a:t>
            </a:fld>
            <a:endParaRPr lang="fr-FR"/>
          </a:p>
        </p:txBody>
      </p:sp>
    </p:spTree>
    <p:extLst>
      <p:ext uri="{BB962C8B-B14F-4D97-AF65-F5344CB8AC3E}">
        <p14:creationId xmlns:p14="http://schemas.microsoft.com/office/powerpoint/2010/main" val="286404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AC69E6D-F6C5-4E0C-A935-F95AAD6A6D59}"/>
              </a:ext>
            </a:extLst>
          </p:cNvPr>
          <p:cNvSpPr>
            <a:spLocks noGrp="1"/>
          </p:cNvSpPr>
          <p:nvPr>
            <p:ph type="title" orient="vert"/>
          </p:nvPr>
        </p:nvSpPr>
        <p:spPr>
          <a:xfrm>
            <a:off x="6543676"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9304EBD-A921-470F-B666-60CFE717AC77}"/>
              </a:ext>
            </a:extLst>
          </p:cNvPr>
          <p:cNvSpPr>
            <a:spLocks noGrp="1"/>
          </p:cNvSpPr>
          <p:nvPr>
            <p:ph type="body" orient="vert" idx="1"/>
          </p:nvPr>
        </p:nvSpPr>
        <p:spPr>
          <a:xfrm>
            <a:off x="628651"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57C524-C657-4986-BD80-094A7068A6C2}"/>
              </a:ext>
            </a:extLst>
          </p:cNvPr>
          <p:cNvSpPr>
            <a:spLocks noGrp="1"/>
          </p:cNvSpPr>
          <p:nvPr>
            <p:ph type="dt" sz="half" idx="10"/>
          </p:nvPr>
        </p:nvSpPr>
        <p:spPr/>
        <p:txBody>
          <a:bodyPr/>
          <a:lstStyle/>
          <a:p>
            <a:fld id="{2D47E2E8-AC32-477D-A31C-9352C3540FBF}"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62F81624-A1F8-4B8C-B6DC-5E9A3C780C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4D2E31-97C1-4072-9C73-3C9B315CA9C7}"/>
              </a:ext>
            </a:extLst>
          </p:cNvPr>
          <p:cNvSpPr>
            <a:spLocks noGrp="1"/>
          </p:cNvSpPr>
          <p:nvPr>
            <p:ph type="sldNum" sz="quarter" idx="12"/>
          </p:nvPr>
        </p:nvSpPr>
        <p:spPr/>
        <p:txBody>
          <a:bodyPr/>
          <a:lstStyle/>
          <a:p>
            <a:fld id="{6655FB86-AF2C-4ED4-A113-DE2C0FC348FC}" type="slidenum">
              <a:rPr lang="fr-FR" smtClean="0"/>
              <a:t>‹N°›</a:t>
            </a:fld>
            <a:endParaRPr lang="fr-FR"/>
          </a:p>
        </p:txBody>
      </p:sp>
    </p:spTree>
    <p:extLst>
      <p:ext uri="{BB962C8B-B14F-4D97-AF65-F5344CB8AC3E}">
        <p14:creationId xmlns:p14="http://schemas.microsoft.com/office/powerpoint/2010/main" val="58958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26/08/2020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4055629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26/08/2020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635113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26/08/2020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2961891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7D2F965-0B49-4490-A6F0-4FD43C8213FA}" type="datetimeFigureOut">
              <a:rPr lang="fr-FR" smtClean="0"/>
              <a:t>26/08/2020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3866810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7D2F965-0B49-4490-A6F0-4FD43C8213FA}" type="datetimeFigureOut">
              <a:rPr lang="fr-FR" smtClean="0"/>
              <a:t>26/08/2020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352543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7D2F965-0B49-4490-A6F0-4FD43C8213FA}" type="datetimeFigureOut">
              <a:rPr lang="fr-FR" smtClean="0"/>
              <a:t>26/08/2020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244844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F965-0B49-4490-A6F0-4FD43C8213FA}" type="datetimeFigureOut">
              <a:rPr lang="fr-FR" smtClean="0"/>
              <a:t>26/08/2020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733445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26/08/2020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67061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4068A7-BDBA-463F-A3E4-B39C2E59D8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7CBCE32-605C-45F1-8B78-3E17A6BB2CC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4240F5-A8CA-40F9-AAC6-54B5CE753296}"/>
              </a:ext>
            </a:extLst>
          </p:cNvPr>
          <p:cNvSpPr>
            <a:spLocks noGrp="1"/>
          </p:cNvSpPr>
          <p:nvPr>
            <p:ph type="dt" sz="half" idx="10"/>
          </p:nvPr>
        </p:nvSpPr>
        <p:spPr/>
        <p:txBody>
          <a:bodyPr/>
          <a:lstStyle/>
          <a:p>
            <a:fld id="{2D47E2E8-AC32-477D-A31C-9352C3540FBF}"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09E67BBA-46D2-4DFE-835B-060EF61E59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1BF709-DCFA-46E5-9E98-051F03BFF70D}"/>
              </a:ext>
            </a:extLst>
          </p:cNvPr>
          <p:cNvSpPr>
            <a:spLocks noGrp="1"/>
          </p:cNvSpPr>
          <p:nvPr>
            <p:ph type="sldNum" sz="quarter" idx="12"/>
          </p:nvPr>
        </p:nvSpPr>
        <p:spPr/>
        <p:txBody>
          <a:bodyPr/>
          <a:lstStyle/>
          <a:p>
            <a:fld id="{6655FB86-AF2C-4ED4-A113-DE2C0FC348FC}" type="slidenum">
              <a:rPr lang="fr-FR" smtClean="0"/>
              <a:t>‹N°›</a:t>
            </a:fld>
            <a:endParaRPr lang="fr-FR"/>
          </a:p>
        </p:txBody>
      </p:sp>
    </p:spTree>
    <p:extLst>
      <p:ext uri="{BB962C8B-B14F-4D97-AF65-F5344CB8AC3E}">
        <p14:creationId xmlns:p14="http://schemas.microsoft.com/office/powerpoint/2010/main" val="970483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26/08/2020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320576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26/08/2020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2685988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2"/>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42"/>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26/08/2020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268817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AFFDE4-C95E-4ADB-9D7B-4F863FF43C4B}"/>
              </a:ext>
            </a:extLst>
          </p:cNvPr>
          <p:cNvSpPr>
            <a:spLocks noGrp="1"/>
          </p:cNvSpPr>
          <p:nvPr>
            <p:ph type="title"/>
          </p:nvPr>
        </p:nvSpPr>
        <p:spPr>
          <a:xfrm>
            <a:off x="623888" y="1709741"/>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7D39460-7CC0-48FC-A34F-9A25F4392F75}"/>
              </a:ext>
            </a:extLst>
          </p:cNvPr>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AEAC462-5314-46EE-9125-072758EE8D7F}"/>
              </a:ext>
            </a:extLst>
          </p:cNvPr>
          <p:cNvSpPr>
            <a:spLocks noGrp="1"/>
          </p:cNvSpPr>
          <p:nvPr>
            <p:ph type="dt" sz="half" idx="10"/>
          </p:nvPr>
        </p:nvSpPr>
        <p:spPr/>
        <p:txBody>
          <a:bodyPr/>
          <a:lstStyle/>
          <a:p>
            <a:fld id="{2D47E2E8-AC32-477D-A31C-9352C3540FBF}"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02A6A611-FF2A-4EC4-BD10-48CB54E5A2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68BE74-D693-481C-83BB-4B63BD3DEFE6}"/>
              </a:ext>
            </a:extLst>
          </p:cNvPr>
          <p:cNvSpPr>
            <a:spLocks noGrp="1"/>
          </p:cNvSpPr>
          <p:nvPr>
            <p:ph type="sldNum" sz="quarter" idx="12"/>
          </p:nvPr>
        </p:nvSpPr>
        <p:spPr/>
        <p:txBody>
          <a:bodyPr/>
          <a:lstStyle/>
          <a:p>
            <a:fld id="{6655FB86-AF2C-4ED4-A113-DE2C0FC348FC}" type="slidenum">
              <a:rPr lang="fr-FR" smtClean="0"/>
              <a:t>‹N°›</a:t>
            </a:fld>
            <a:endParaRPr lang="fr-FR"/>
          </a:p>
        </p:txBody>
      </p:sp>
    </p:spTree>
    <p:extLst>
      <p:ext uri="{BB962C8B-B14F-4D97-AF65-F5344CB8AC3E}">
        <p14:creationId xmlns:p14="http://schemas.microsoft.com/office/powerpoint/2010/main" val="406010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5DE79-8335-4E6B-9DC9-B618AE0799F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ABE4848-4FD3-469B-A73B-DAE1742B3F65}"/>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0128471-C450-4D86-AD54-1541A229A27F}"/>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FBDC9F7-7E0C-4237-B587-2896DA002411}"/>
              </a:ext>
            </a:extLst>
          </p:cNvPr>
          <p:cNvSpPr>
            <a:spLocks noGrp="1"/>
          </p:cNvSpPr>
          <p:nvPr>
            <p:ph type="dt" sz="half" idx="10"/>
          </p:nvPr>
        </p:nvSpPr>
        <p:spPr/>
        <p:txBody>
          <a:bodyPr/>
          <a:lstStyle/>
          <a:p>
            <a:fld id="{2D47E2E8-AC32-477D-A31C-9352C3540FBF}" type="datetimeFigureOut">
              <a:rPr lang="fr-FR" smtClean="0"/>
              <a:t>26/08/2020</a:t>
            </a:fld>
            <a:endParaRPr lang="fr-FR"/>
          </a:p>
        </p:txBody>
      </p:sp>
      <p:sp>
        <p:nvSpPr>
          <p:cNvPr id="6" name="Espace réservé du pied de page 5">
            <a:extLst>
              <a:ext uri="{FF2B5EF4-FFF2-40B4-BE49-F238E27FC236}">
                <a16:creationId xmlns:a16="http://schemas.microsoft.com/office/drawing/2014/main" id="{91BA965F-DEFC-435B-A33C-5D48EF0B7A1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AB0FF9-6C38-4BB5-B7B4-31C0985529ED}"/>
              </a:ext>
            </a:extLst>
          </p:cNvPr>
          <p:cNvSpPr>
            <a:spLocks noGrp="1"/>
          </p:cNvSpPr>
          <p:nvPr>
            <p:ph type="sldNum" sz="quarter" idx="12"/>
          </p:nvPr>
        </p:nvSpPr>
        <p:spPr/>
        <p:txBody>
          <a:bodyPr/>
          <a:lstStyle/>
          <a:p>
            <a:fld id="{6655FB86-AF2C-4ED4-A113-DE2C0FC348FC}" type="slidenum">
              <a:rPr lang="fr-FR" smtClean="0"/>
              <a:t>‹N°›</a:t>
            </a:fld>
            <a:endParaRPr lang="fr-FR"/>
          </a:p>
        </p:txBody>
      </p:sp>
    </p:spTree>
    <p:extLst>
      <p:ext uri="{BB962C8B-B14F-4D97-AF65-F5344CB8AC3E}">
        <p14:creationId xmlns:p14="http://schemas.microsoft.com/office/powerpoint/2010/main" val="118548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73DB3-648C-4C5B-8D96-0A172E3259FD}"/>
              </a:ext>
            </a:extLst>
          </p:cNvPr>
          <p:cNvSpPr>
            <a:spLocks noGrp="1"/>
          </p:cNvSpPr>
          <p:nvPr>
            <p:ph type="title"/>
          </p:nvPr>
        </p:nvSpPr>
        <p:spPr>
          <a:xfrm>
            <a:off x="629841" y="365128"/>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A591080-CF89-4264-9ACD-8C9A7291EDEE}"/>
              </a:ext>
            </a:extLst>
          </p:cNvPr>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CC631BA-4C7F-4768-8BAE-0610614A26AC}"/>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496B3D3-23C3-4699-9C60-5CAC329B36B4}"/>
              </a:ext>
            </a:extLst>
          </p:cNvPr>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6AFB38A-5C0F-477A-8241-1028BD98A89F}"/>
              </a:ext>
            </a:extLst>
          </p:cNvPr>
          <p:cNvSpPr>
            <a:spLocks noGrp="1"/>
          </p:cNvSpPr>
          <p:nvPr>
            <p:ph sz="quarter" idx="4"/>
          </p:nvPr>
        </p:nvSpPr>
        <p:spPr>
          <a:xfrm>
            <a:off x="4629151"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A5C59BA-6519-4B2E-B55B-896084C63075}"/>
              </a:ext>
            </a:extLst>
          </p:cNvPr>
          <p:cNvSpPr>
            <a:spLocks noGrp="1"/>
          </p:cNvSpPr>
          <p:nvPr>
            <p:ph type="dt" sz="half" idx="10"/>
          </p:nvPr>
        </p:nvSpPr>
        <p:spPr/>
        <p:txBody>
          <a:bodyPr/>
          <a:lstStyle/>
          <a:p>
            <a:fld id="{2D47E2E8-AC32-477D-A31C-9352C3540FBF}" type="datetimeFigureOut">
              <a:rPr lang="fr-FR" smtClean="0"/>
              <a:t>26/08/2020</a:t>
            </a:fld>
            <a:endParaRPr lang="fr-FR"/>
          </a:p>
        </p:txBody>
      </p:sp>
      <p:sp>
        <p:nvSpPr>
          <p:cNvPr id="8" name="Espace réservé du pied de page 7">
            <a:extLst>
              <a:ext uri="{FF2B5EF4-FFF2-40B4-BE49-F238E27FC236}">
                <a16:creationId xmlns:a16="http://schemas.microsoft.com/office/drawing/2014/main" id="{77F815CE-FA50-4D1B-8A7B-B8201F9A712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69543C4-B821-4FB4-9C23-C18F3700D02F}"/>
              </a:ext>
            </a:extLst>
          </p:cNvPr>
          <p:cNvSpPr>
            <a:spLocks noGrp="1"/>
          </p:cNvSpPr>
          <p:nvPr>
            <p:ph type="sldNum" sz="quarter" idx="12"/>
          </p:nvPr>
        </p:nvSpPr>
        <p:spPr/>
        <p:txBody>
          <a:bodyPr/>
          <a:lstStyle/>
          <a:p>
            <a:fld id="{6655FB86-AF2C-4ED4-A113-DE2C0FC348FC}" type="slidenum">
              <a:rPr lang="fr-FR" smtClean="0"/>
              <a:t>‹N°›</a:t>
            </a:fld>
            <a:endParaRPr lang="fr-FR"/>
          </a:p>
        </p:txBody>
      </p:sp>
    </p:spTree>
    <p:extLst>
      <p:ext uri="{BB962C8B-B14F-4D97-AF65-F5344CB8AC3E}">
        <p14:creationId xmlns:p14="http://schemas.microsoft.com/office/powerpoint/2010/main" val="161592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CC7C21-4E40-4044-A886-95966409620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C320178-1A0D-445D-8514-E1F047B02AEA}"/>
              </a:ext>
            </a:extLst>
          </p:cNvPr>
          <p:cNvSpPr>
            <a:spLocks noGrp="1"/>
          </p:cNvSpPr>
          <p:nvPr>
            <p:ph type="dt" sz="half" idx="10"/>
          </p:nvPr>
        </p:nvSpPr>
        <p:spPr/>
        <p:txBody>
          <a:bodyPr/>
          <a:lstStyle/>
          <a:p>
            <a:fld id="{2D47E2E8-AC32-477D-A31C-9352C3540FBF}" type="datetimeFigureOut">
              <a:rPr lang="fr-FR" smtClean="0"/>
              <a:t>26/08/2020</a:t>
            </a:fld>
            <a:endParaRPr lang="fr-FR"/>
          </a:p>
        </p:txBody>
      </p:sp>
      <p:sp>
        <p:nvSpPr>
          <p:cNvPr id="4" name="Espace réservé du pied de page 3">
            <a:extLst>
              <a:ext uri="{FF2B5EF4-FFF2-40B4-BE49-F238E27FC236}">
                <a16:creationId xmlns:a16="http://schemas.microsoft.com/office/drawing/2014/main" id="{DC12B6B6-DF9F-4120-A025-3E9ECD2084C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AF0BE9F-04EA-46A6-B6AF-38D25AE0B792}"/>
              </a:ext>
            </a:extLst>
          </p:cNvPr>
          <p:cNvSpPr>
            <a:spLocks noGrp="1"/>
          </p:cNvSpPr>
          <p:nvPr>
            <p:ph type="sldNum" sz="quarter" idx="12"/>
          </p:nvPr>
        </p:nvSpPr>
        <p:spPr/>
        <p:txBody>
          <a:bodyPr/>
          <a:lstStyle/>
          <a:p>
            <a:fld id="{6655FB86-AF2C-4ED4-A113-DE2C0FC348FC}" type="slidenum">
              <a:rPr lang="fr-FR" smtClean="0"/>
              <a:t>‹N°›</a:t>
            </a:fld>
            <a:endParaRPr lang="fr-FR"/>
          </a:p>
        </p:txBody>
      </p:sp>
    </p:spTree>
    <p:extLst>
      <p:ext uri="{BB962C8B-B14F-4D97-AF65-F5344CB8AC3E}">
        <p14:creationId xmlns:p14="http://schemas.microsoft.com/office/powerpoint/2010/main" val="220850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5784567-5324-48C9-BE77-5DDA1FD5845B}"/>
              </a:ext>
            </a:extLst>
          </p:cNvPr>
          <p:cNvSpPr>
            <a:spLocks noGrp="1"/>
          </p:cNvSpPr>
          <p:nvPr>
            <p:ph type="dt" sz="half" idx="10"/>
          </p:nvPr>
        </p:nvSpPr>
        <p:spPr/>
        <p:txBody>
          <a:bodyPr/>
          <a:lstStyle/>
          <a:p>
            <a:fld id="{2D47E2E8-AC32-477D-A31C-9352C3540FBF}" type="datetimeFigureOut">
              <a:rPr lang="fr-FR" smtClean="0"/>
              <a:t>26/08/2020</a:t>
            </a:fld>
            <a:endParaRPr lang="fr-FR"/>
          </a:p>
        </p:txBody>
      </p:sp>
      <p:sp>
        <p:nvSpPr>
          <p:cNvPr id="3" name="Espace réservé du pied de page 2">
            <a:extLst>
              <a:ext uri="{FF2B5EF4-FFF2-40B4-BE49-F238E27FC236}">
                <a16:creationId xmlns:a16="http://schemas.microsoft.com/office/drawing/2014/main" id="{F299F798-688A-4A43-B0AC-70909B8B97F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F7583AB-9761-49D4-A598-BD2AD2D3CBBB}"/>
              </a:ext>
            </a:extLst>
          </p:cNvPr>
          <p:cNvSpPr>
            <a:spLocks noGrp="1"/>
          </p:cNvSpPr>
          <p:nvPr>
            <p:ph type="sldNum" sz="quarter" idx="12"/>
          </p:nvPr>
        </p:nvSpPr>
        <p:spPr/>
        <p:txBody>
          <a:bodyPr/>
          <a:lstStyle/>
          <a:p>
            <a:fld id="{6655FB86-AF2C-4ED4-A113-DE2C0FC348FC}" type="slidenum">
              <a:rPr lang="fr-FR" smtClean="0"/>
              <a:t>‹N°›</a:t>
            </a:fld>
            <a:endParaRPr lang="fr-FR"/>
          </a:p>
        </p:txBody>
      </p:sp>
    </p:spTree>
    <p:extLst>
      <p:ext uri="{BB962C8B-B14F-4D97-AF65-F5344CB8AC3E}">
        <p14:creationId xmlns:p14="http://schemas.microsoft.com/office/powerpoint/2010/main" val="357777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3FFDB-9209-430D-B9F2-96DB0C6F3F5A}"/>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D06FFFA-C4DD-4674-90C2-6B3832B963E9}"/>
              </a:ext>
            </a:extLst>
          </p:cNvPr>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032ABCA-6C45-4162-875A-4F0E3A1B2068}"/>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5C982C-F48A-4A9D-8B72-1265B55F7552}"/>
              </a:ext>
            </a:extLst>
          </p:cNvPr>
          <p:cNvSpPr>
            <a:spLocks noGrp="1"/>
          </p:cNvSpPr>
          <p:nvPr>
            <p:ph type="dt" sz="half" idx="10"/>
          </p:nvPr>
        </p:nvSpPr>
        <p:spPr/>
        <p:txBody>
          <a:bodyPr/>
          <a:lstStyle/>
          <a:p>
            <a:fld id="{2D47E2E8-AC32-477D-A31C-9352C3540FBF}" type="datetimeFigureOut">
              <a:rPr lang="fr-FR" smtClean="0"/>
              <a:t>26/08/2020</a:t>
            </a:fld>
            <a:endParaRPr lang="fr-FR"/>
          </a:p>
        </p:txBody>
      </p:sp>
      <p:sp>
        <p:nvSpPr>
          <p:cNvPr id="6" name="Espace réservé du pied de page 5">
            <a:extLst>
              <a:ext uri="{FF2B5EF4-FFF2-40B4-BE49-F238E27FC236}">
                <a16:creationId xmlns:a16="http://schemas.microsoft.com/office/drawing/2014/main" id="{B1EA0C7A-481B-424D-8D46-2FB1E5BFDC2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7CE9A1-3575-45FF-BB40-71BC5754169B}"/>
              </a:ext>
            </a:extLst>
          </p:cNvPr>
          <p:cNvSpPr>
            <a:spLocks noGrp="1"/>
          </p:cNvSpPr>
          <p:nvPr>
            <p:ph type="sldNum" sz="quarter" idx="12"/>
          </p:nvPr>
        </p:nvSpPr>
        <p:spPr/>
        <p:txBody>
          <a:bodyPr/>
          <a:lstStyle/>
          <a:p>
            <a:fld id="{6655FB86-AF2C-4ED4-A113-DE2C0FC348FC}" type="slidenum">
              <a:rPr lang="fr-FR" smtClean="0"/>
              <a:t>‹N°›</a:t>
            </a:fld>
            <a:endParaRPr lang="fr-FR"/>
          </a:p>
        </p:txBody>
      </p:sp>
    </p:spTree>
    <p:extLst>
      <p:ext uri="{BB962C8B-B14F-4D97-AF65-F5344CB8AC3E}">
        <p14:creationId xmlns:p14="http://schemas.microsoft.com/office/powerpoint/2010/main" val="420745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D4498-CB1C-42C3-AFDF-E89B83BB6EE6}"/>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E065C10-2DB9-4412-82AA-5FAEEE4F082C}"/>
              </a:ext>
            </a:extLst>
          </p:cNvPr>
          <p:cNvSpPr>
            <a:spLocks noGrp="1"/>
          </p:cNvSpPr>
          <p:nvPr>
            <p:ph type="pic" idx="1"/>
          </p:nvPr>
        </p:nvSpPr>
        <p:spPr>
          <a:xfrm>
            <a:off x="3887391" y="987428"/>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a:extLst>
              <a:ext uri="{FF2B5EF4-FFF2-40B4-BE49-F238E27FC236}">
                <a16:creationId xmlns:a16="http://schemas.microsoft.com/office/drawing/2014/main" id="{37FD2E74-77DD-479C-AF88-1E355F95BF55}"/>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D1B6AB9-5EFE-49D3-A9D2-0BAF36CAE9A9}"/>
              </a:ext>
            </a:extLst>
          </p:cNvPr>
          <p:cNvSpPr>
            <a:spLocks noGrp="1"/>
          </p:cNvSpPr>
          <p:nvPr>
            <p:ph type="dt" sz="half" idx="10"/>
          </p:nvPr>
        </p:nvSpPr>
        <p:spPr/>
        <p:txBody>
          <a:bodyPr/>
          <a:lstStyle/>
          <a:p>
            <a:fld id="{2D47E2E8-AC32-477D-A31C-9352C3540FBF}" type="datetimeFigureOut">
              <a:rPr lang="fr-FR" smtClean="0"/>
              <a:t>26/08/2020</a:t>
            </a:fld>
            <a:endParaRPr lang="fr-FR"/>
          </a:p>
        </p:txBody>
      </p:sp>
      <p:sp>
        <p:nvSpPr>
          <p:cNvPr id="6" name="Espace réservé du pied de page 5">
            <a:extLst>
              <a:ext uri="{FF2B5EF4-FFF2-40B4-BE49-F238E27FC236}">
                <a16:creationId xmlns:a16="http://schemas.microsoft.com/office/drawing/2014/main" id="{B9176109-6877-44B1-BA9D-38A274B66D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3C18889-CF1A-436C-80E7-DF5D07BB6035}"/>
              </a:ext>
            </a:extLst>
          </p:cNvPr>
          <p:cNvSpPr>
            <a:spLocks noGrp="1"/>
          </p:cNvSpPr>
          <p:nvPr>
            <p:ph type="sldNum" sz="quarter" idx="12"/>
          </p:nvPr>
        </p:nvSpPr>
        <p:spPr/>
        <p:txBody>
          <a:bodyPr/>
          <a:lstStyle/>
          <a:p>
            <a:fld id="{6655FB86-AF2C-4ED4-A113-DE2C0FC348FC}" type="slidenum">
              <a:rPr lang="fr-FR" smtClean="0"/>
              <a:t>‹N°›</a:t>
            </a:fld>
            <a:endParaRPr lang="fr-FR"/>
          </a:p>
        </p:txBody>
      </p:sp>
    </p:spTree>
    <p:extLst>
      <p:ext uri="{BB962C8B-B14F-4D97-AF65-F5344CB8AC3E}">
        <p14:creationId xmlns:p14="http://schemas.microsoft.com/office/powerpoint/2010/main" val="167560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037FA9-1E14-405D-BAA1-DEC1DA17162A}"/>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FCED020-6320-4B48-81F0-C9EB5CB96A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1B7538-68AF-4E7D-B8C9-EA03CBDA368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7E2E8-AC32-477D-A31C-9352C3540FBF}" type="datetimeFigureOut">
              <a:rPr lang="fr-FR" smtClean="0"/>
              <a:t>26/08/2020</a:t>
            </a:fld>
            <a:endParaRPr lang="fr-FR"/>
          </a:p>
        </p:txBody>
      </p:sp>
      <p:sp>
        <p:nvSpPr>
          <p:cNvPr id="5" name="Espace réservé du pied de page 4">
            <a:extLst>
              <a:ext uri="{FF2B5EF4-FFF2-40B4-BE49-F238E27FC236}">
                <a16:creationId xmlns:a16="http://schemas.microsoft.com/office/drawing/2014/main" id="{75FA8E8E-A4B0-4793-9AF6-0F5D506F1AB7}"/>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381904C-4B71-4922-B2AA-E9E83FF23FE4}"/>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5FB86-AF2C-4ED4-A113-DE2C0FC348FC}" type="slidenum">
              <a:rPr lang="fr-FR" smtClean="0"/>
              <a:t>‹N°›</a:t>
            </a:fld>
            <a:endParaRPr lang="fr-FR"/>
          </a:p>
        </p:txBody>
      </p:sp>
    </p:spTree>
    <p:extLst>
      <p:ext uri="{BB962C8B-B14F-4D97-AF65-F5344CB8AC3E}">
        <p14:creationId xmlns:p14="http://schemas.microsoft.com/office/powerpoint/2010/main" val="375442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F965-0B49-4490-A6F0-4FD43C8213FA}" type="datetimeFigureOut">
              <a:rPr lang="fr-FR" smtClean="0"/>
              <a:t>26/08/2020</a:t>
            </a:fld>
            <a:endParaRPr lang="fr-FR" dirty="0"/>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76FF8-D6F8-486A-BF86-0441F052A5B8}" type="slidenum">
              <a:rPr lang="fr-FR" smtClean="0"/>
              <a:t>‹N°›</a:t>
            </a:fld>
            <a:endParaRPr lang="fr-FR" dirty="0"/>
          </a:p>
        </p:txBody>
      </p:sp>
    </p:spTree>
    <p:extLst>
      <p:ext uri="{BB962C8B-B14F-4D97-AF65-F5344CB8AC3E}">
        <p14:creationId xmlns:p14="http://schemas.microsoft.com/office/powerpoint/2010/main" val="1700398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hyperlink" Target="https://www.cairn.info/les-lois-veil--9782200249489-page-155.htm" TargetMode="External"/><Relationship Id="rId4" Type="http://schemas.openxmlformats.org/officeDocument/2006/relationships/hyperlink" Target="https://www.ina.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0" name="Titre 1">
            <a:extLst>
              <a:ext uri="{FF2B5EF4-FFF2-40B4-BE49-F238E27FC236}">
                <a16:creationId xmlns:a16="http://schemas.microsoft.com/office/drawing/2014/main" id="{F3785900-7299-0C4E-81F9-A4A5577B5777}"/>
              </a:ext>
            </a:extLst>
          </p:cNvPr>
          <p:cNvSpPr>
            <a:spLocks noGrp="1"/>
          </p:cNvSpPr>
          <p:nvPr>
            <p:ph type="ctrTitle"/>
          </p:nvPr>
        </p:nvSpPr>
        <p:spPr>
          <a:xfrm>
            <a:off x="539552" y="-5542"/>
            <a:ext cx="8748564" cy="2551972"/>
          </a:xfrm>
        </p:spPr>
        <p:txBody>
          <a:bodyPr>
            <a:normAutofit/>
          </a:bodyPr>
          <a:lstStyle/>
          <a:p>
            <a:r>
              <a:rPr lang="fr-FR" sz="3200" dirty="0"/>
              <a:t>Terminale, voie G</a:t>
            </a:r>
            <a:br>
              <a:rPr lang="fr-FR" sz="3200" dirty="0"/>
            </a:br>
            <a:br>
              <a:rPr lang="fr-FR" sz="3200" dirty="0"/>
            </a:br>
            <a:r>
              <a:rPr lang="fr-FR" sz="3200" dirty="0"/>
              <a:t>Thème 3</a:t>
            </a:r>
            <a:br>
              <a:rPr lang="fr-FR" sz="3200" dirty="0"/>
            </a:br>
            <a:r>
              <a:rPr lang="fr-FR" altLang="fr-FR" sz="3200" dirty="0">
                <a:solidFill>
                  <a:srgbClr val="000000"/>
                </a:solidFill>
                <a:latin typeface="Arial" pitchFamily="34" charset="0"/>
                <a:cs typeface="Arial" pitchFamily="34" charset="0"/>
                <a:sym typeface="Arial" pitchFamily="34" charset="0"/>
              </a:rPr>
              <a:t>Les remises en cause économiques, politiques et sociales des années 1970 à 1991 </a:t>
            </a:r>
            <a:endParaRPr lang="fr-FR" sz="3200" dirty="0"/>
          </a:p>
        </p:txBody>
      </p:sp>
      <p:sp>
        <p:nvSpPr>
          <p:cNvPr id="13" name="Sous-titre 2">
            <a:extLst>
              <a:ext uri="{FF2B5EF4-FFF2-40B4-BE49-F238E27FC236}">
                <a16:creationId xmlns:a16="http://schemas.microsoft.com/office/drawing/2014/main" id="{AF95093A-9751-4D47-ABEE-F365F7779B0A}"/>
              </a:ext>
            </a:extLst>
          </p:cNvPr>
          <p:cNvSpPr>
            <a:spLocks noGrp="1"/>
          </p:cNvSpPr>
          <p:nvPr>
            <p:ph type="subTitle" idx="1"/>
          </p:nvPr>
        </p:nvSpPr>
        <p:spPr>
          <a:xfrm>
            <a:off x="515242" y="2699285"/>
            <a:ext cx="4438723" cy="3900171"/>
          </a:xfrm>
        </p:spPr>
        <p:txBody>
          <a:bodyPr>
            <a:normAutofit fontScale="92500" lnSpcReduction="10000"/>
          </a:bodyPr>
          <a:lstStyle/>
          <a:p>
            <a:r>
              <a:rPr lang="fr-FR" dirty="0">
                <a:solidFill>
                  <a:srgbClr val="FF0000"/>
                </a:solidFill>
              </a:rPr>
              <a:t>Chapitre 2 </a:t>
            </a:r>
          </a:p>
          <a:p>
            <a:r>
              <a:rPr lang="fr-FR" altLang="fr-FR" b="1" dirty="0">
                <a:solidFill>
                  <a:srgbClr val="FF0000"/>
                </a:solidFill>
                <a:latin typeface="Arial" pitchFamily="34" charset="0"/>
                <a:cs typeface="Arial" pitchFamily="34" charset="0"/>
                <a:sym typeface="Arial" pitchFamily="34" charset="0"/>
              </a:rPr>
              <a:t>Un tournant social, politique et culturel, la France de 1974 à 1988</a:t>
            </a:r>
          </a:p>
          <a:p>
            <a:endParaRPr lang="fr-FR" dirty="0">
              <a:solidFill>
                <a:srgbClr val="FF0000"/>
              </a:solidFill>
            </a:endParaRPr>
          </a:p>
          <a:p>
            <a:r>
              <a:rPr lang="fr-FR" dirty="0"/>
              <a:t>Patrick Parodi, professeur au lycée Esclangon, Manosque</a:t>
            </a:r>
          </a:p>
        </p:txBody>
      </p:sp>
      <p:pic>
        <p:nvPicPr>
          <p:cNvPr id="3" name="Image 2">
            <a:extLst>
              <a:ext uri="{FF2B5EF4-FFF2-40B4-BE49-F238E27FC236}">
                <a16:creationId xmlns:a16="http://schemas.microsoft.com/office/drawing/2014/main" id="{89CDFE91-399C-EB42-865E-7ED6AD6A1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521" y="3063485"/>
            <a:ext cx="4137479" cy="2676015"/>
          </a:xfrm>
          <a:prstGeom prst="rect">
            <a:avLst/>
          </a:prstGeom>
        </p:spPr>
      </p:pic>
    </p:spTree>
    <p:extLst>
      <p:ext uri="{BB962C8B-B14F-4D97-AF65-F5344CB8AC3E}">
        <p14:creationId xmlns:p14="http://schemas.microsoft.com/office/powerpoint/2010/main" val="2727151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pPr defTabSz="914377">
              <a:defRPr/>
            </a:pPr>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pPr defTabSz="914377">
              <a:defRPr/>
            </a:pPr>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dirty="0">
              <a:solidFill>
                <a:prstClr val="white"/>
              </a:solidFill>
              <a:latin typeface="Calibri"/>
            </a:endParaRPr>
          </a:p>
        </p:txBody>
      </p:sp>
      <p:sp>
        <p:nvSpPr>
          <p:cNvPr id="14" name="ZoneTexte 13"/>
          <p:cNvSpPr txBox="1"/>
          <p:nvPr/>
        </p:nvSpPr>
        <p:spPr>
          <a:xfrm>
            <a:off x="840929" y="91578"/>
            <a:ext cx="5628464" cy="461665"/>
          </a:xfrm>
          <a:prstGeom prst="rect">
            <a:avLst/>
          </a:prstGeom>
          <a:noFill/>
        </p:spPr>
        <p:txBody>
          <a:bodyPr wrap="none" rtlCol="0">
            <a:spAutoFit/>
          </a:bodyPr>
          <a:lstStyle/>
          <a:p>
            <a:pPr defTabSz="914377">
              <a:defRPr/>
            </a:pPr>
            <a:r>
              <a:rPr lang="fr-FR" sz="2400" dirty="0">
                <a:solidFill>
                  <a:srgbClr val="1F497D">
                    <a:lumMod val="60000"/>
                    <a:lumOff val="40000"/>
                  </a:srgbClr>
                </a:solidFill>
                <a:latin typeface="Arial" panose="020B0604020202020204" pitchFamily="34" charset="0"/>
                <a:cs typeface="Arial" panose="020B0604020202020204" pitchFamily="34" charset="0"/>
              </a:rPr>
              <a:t>Les objectifs de compétences travaillés.</a:t>
            </a:r>
          </a:p>
        </p:txBody>
      </p:sp>
      <p:sp>
        <p:nvSpPr>
          <p:cNvPr id="2" name="ZoneTexte 1">
            <a:extLst>
              <a:ext uri="{FF2B5EF4-FFF2-40B4-BE49-F238E27FC236}">
                <a16:creationId xmlns:a16="http://schemas.microsoft.com/office/drawing/2014/main" id="{BB210205-C4A6-46C6-9675-BBE9F4687D49}"/>
              </a:ext>
            </a:extLst>
          </p:cNvPr>
          <p:cNvSpPr txBox="1"/>
          <p:nvPr/>
        </p:nvSpPr>
        <p:spPr>
          <a:xfrm>
            <a:off x="840929" y="1223891"/>
            <a:ext cx="7455292" cy="2862322"/>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Le chapitre peut être un moment privilégié de travailler davantage certaines compétences :</a:t>
            </a:r>
          </a:p>
          <a:p>
            <a:pPr marL="342891" indent="-342891">
              <a:buFontTx/>
              <a:buChar char="-"/>
            </a:pPr>
            <a:r>
              <a:rPr lang="fr-FR" sz="2000" b="1" dirty="0">
                <a:solidFill>
                  <a:srgbClr val="0070C0"/>
                </a:solidFill>
                <a:latin typeface="Arial" panose="020B0604020202020204" pitchFamily="34" charset="0"/>
                <a:cs typeface="Arial" panose="020B0604020202020204" pitchFamily="34" charset="0"/>
              </a:rPr>
              <a:t>s’approprier un questionnement historique</a:t>
            </a:r>
          </a:p>
          <a:p>
            <a:pPr marL="342891" indent="-342891">
              <a:buFontTx/>
              <a:buChar char="-"/>
            </a:pPr>
            <a:r>
              <a:rPr lang="fr-FR" sz="2000" b="1" dirty="0">
                <a:solidFill>
                  <a:srgbClr val="0070C0"/>
                </a:solidFill>
                <a:latin typeface="Arial" panose="020B0604020202020204" pitchFamily="34" charset="0"/>
                <a:cs typeface="Arial" panose="020B0604020202020204" pitchFamily="34" charset="0"/>
              </a:rPr>
              <a:t>confronter les savoirs acquis en histoire avec ce qui est entendu, lu et vécu</a:t>
            </a:r>
          </a:p>
          <a:p>
            <a:pPr marL="342891" indent="-342891">
              <a:buFontTx/>
              <a:buChar char="-"/>
            </a:pPr>
            <a:endParaRPr lang="fr-FR" sz="2000" dirty="0">
              <a:latin typeface="Arial" panose="020B0604020202020204" pitchFamily="34" charset="0"/>
              <a:cs typeface="Arial" panose="020B0604020202020204" pitchFamily="34" charset="0"/>
            </a:endParaRPr>
          </a:p>
          <a:p>
            <a:pPr marL="342891" indent="-342891">
              <a:buFontTx/>
              <a:buChar char="-"/>
            </a:pP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 Les critères de réussite portent donc sur ces deux compétences qui ne sont pas dissociées.</a:t>
            </a:r>
          </a:p>
        </p:txBody>
      </p:sp>
    </p:spTree>
    <p:extLst>
      <p:ext uri="{BB962C8B-B14F-4D97-AF65-F5344CB8AC3E}">
        <p14:creationId xmlns:p14="http://schemas.microsoft.com/office/powerpoint/2010/main" val="344380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pPr defTabSz="914377">
              <a:defRPr/>
            </a:pPr>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pPr defTabSz="914377">
              <a:defRPr/>
            </a:pPr>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fr-FR" dirty="0">
              <a:solidFill>
                <a:prstClr val="white"/>
              </a:solidFill>
              <a:latin typeface="Calibri"/>
            </a:endParaRPr>
          </a:p>
        </p:txBody>
      </p:sp>
      <p:sp>
        <p:nvSpPr>
          <p:cNvPr id="14" name="ZoneTexte 13"/>
          <p:cNvSpPr txBox="1"/>
          <p:nvPr/>
        </p:nvSpPr>
        <p:spPr>
          <a:xfrm>
            <a:off x="840930" y="91578"/>
            <a:ext cx="3368230" cy="461665"/>
          </a:xfrm>
          <a:prstGeom prst="rect">
            <a:avLst/>
          </a:prstGeom>
          <a:noFill/>
        </p:spPr>
        <p:txBody>
          <a:bodyPr wrap="none" rtlCol="0">
            <a:spAutoFit/>
          </a:bodyPr>
          <a:lstStyle/>
          <a:p>
            <a:pPr defTabSz="914377">
              <a:defRPr/>
            </a:pPr>
            <a:r>
              <a:rPr lang="fr-FR" sz="2400" dirty="0">
                <a:solidFill>
                  <a:srgbClr val="1F497D">
                    <a:lumMod val="60000"/>
                    <a:lumOff val="40000"/>
                  </a:srgbClr>
                </a:solidFill>
                <a:latin typeface="Arial" panose="020B0604020202020204" pitchFamily="34" charset="0"/>
                <a:cs typeface="Arial" panose="020B0604020202020204" pitchFamily="34" charset="0"/>
              </a:rPr>
              <a:t>Les critères de réussite</a:t>
            </a:r>
          </a:p>
        </p:txBody>
      </p:sp>
      <p:sp>
        <p:nvSpPr>
          <p:cNvPr id="2" name="ZoneTexte 1">
            <a:extLst>
              <a:ext uri="{FF2B5EF4-FFF2-40B4-BE49-F238E27FC236}">
                <a16:creationId xmlns:a16="http://schemas.microsoft.com/office/drawing/2014/main" id="{64778BA9-1608-44A2-B546-4DC087BEC3AB}"/>
              </a:ext>
            </a:extLst>
          </p:cNvPr>
          <p:cNvSpPr txBox="1"/>
          <p:nvPr/>
        </p:nvSpPr>
        <p:spPr>
          <a:xfrm>
            <a:off x="619944" y="1237959"/>
            <a:ext cx="8243615" cy="4708981"/>
          </a:xfrm>
          <a:prstGeom prst="rect">
            <a:avLst/>
          </a:prstGeom>
          <a:noFill/>
        </p:spPr>
        <p:txBody>
          <a:bodyPr wrap="square" rtlCol="0">
            <a:spAutoFit/>
          </a:bodyPr>
          <a:lstStyle/>
          <a:p>
            <a:pPr defTabSz="914377">
              <a:defRPr/>
            </a:pPr>
            <a:r>
              <a:rPr lang="fr-FR" sz="2000" b="1" dirty="0">
                <a:solidFill>
                  <a:prstClr val="black"/>
                </a:solidFill>
                <a:latin typeface="Arial" panose="020B0604020202020204" pitchFamily="34" charset="0"/>
                <a:cs typeface="Arial" panose="020B0604020202020204" pitchFamily="34" charset="0"/>
              </a:rPr>
              <a:t>Objectifs de compétences</a:t>
            </a:r>
          </a:p>
          <a:p>
            <a:pPr defTabSz="914377">
              <a:defRPr/>
            </a:pPr>
            <a:r>
              <a:rPr lang="fr-FR" sz="2000" dirty="0">
                <a:solidFill>
                  <a:prstClr val="black"/>
                </a:solidFill>
                <a:latin typeface="Arial" panose="020B0604020202020204" pitchFamily="34" charset="0"/>
                <a:cs typeface="Arial" panose="020B0604020202020204" pitchFamily="34" charset="0"/>
              </a:rPr>
              <a:t>S’approprier un questionnement historique.</a:t>
            </a:r>
          </a:p>
          <a:p>
            <a:pPr lvl="0"/>
            <a:r>
              <a:rPr lang="fr-FR" sz="2000" dirty="0">
                <a:solidFill>
                  <a:prstClr val="black"/>
                </a:solidFill>
                <a:latin typeface="Arial" panose="020B0604020202020204" pitchFamily="34" charset="0"/>
                <a:cs typeface="Arial" panose="020B0604020202020204" pitchFamily="34" charset="0"/>
              </a:rPr>
              <a:t>Confronter les savoirs acquis en histoire avec ce qui est entendu, lu et vécu.</a:t>
            </a:r>
          </a:p>
          <a:p>
            <a:pPr defTabSz="914377">
              <a:defRPr/>
            </a:pPr>
            <a:endParaRPr lang="fr-FR" sz="2000" dirty="0">
              <a:solidFill>
                <a:prstClr val="black"/>
              </a:solidFill>
              <a:latin typeface="Arial" panose="020B0604020202020204" pitchFamily="34" charset="0"/>
              <a:cs typeface="Arial" panose="020B0604020202020204" pitchFamily="34" charset="0"/>
            </a:endParaRPr>
          </a:p>
          <a:p>
            <a:pPr defTabSz="914377">
              <a:defRPr/>
            </a:pPr>
            <a:endParaRPr lang="fr-FR" sz="2000" dirty="0">
              <a:solidFill>
                <a:prstClr val="black"/>
              </a:solidFill>
              <a:latin typeface="Arial" panose="020B0604020202020204" pitchFamily="34" charset="0"/>
              <a:cs typeface="Arial" panose="020B0604020202020204" pitchFamily="34" charset="0"/>
            </a:endParaRPr>
          </a:p>
          <a:p>
            <a:pPr defTabSz="914377">
              <a:defRPr/>
            </a:pPr>
            <a:r>
              <a:rPr lang="fr-FR" sz="2000" dirty="0">
                <a:solidFill>
                  <a:prstClr val="black"/>
                </a:solidFill>
                <a:latin typeface="Arial" panose="020B0604020202020204" pitchFamily="34" charset="0"/>
                <a:cs typeface="Arial" panose="020B0604020202020204" pitchFamily="34" charset="0"/>
              </a:rPr>
              <a:t>Comment amener les élèves à acquérir ces compétences ?</a:t>
            </a:r>
          </a:p>
          <a:p>
            <a:pPr defTabSz="914377">
              <a:defRPr/>
            </a:pPr>
            <a:endParaRPr lang="fr-FR" sz="2000" dirty="0">
              <a:solidFill>
                <a:prstClr val="black"/>
              </a:solidFill>
              <a:latin typeface="Arial" panose="020B0604020202020204" pitchFamily="34" charset="0"/>
              <a:cs typeface="Arial" panose="020B0604020202020204" pitchFamily="34" charset="0"/>
            </a:endParaRPr>
          </a:p>
          <a:p>
            <a:pPr defTabSz="914377">
              <a:defRPr/>
            </a:pPr>
            <a:r>
              <a:rPr lang="fr-FR" sz="2000" b="1" dirty="0">
                <a:solidFill>
                  <a:prstClr val="black"/>
                </a:solidFill>
                <a:latin typeface="Arial" panose="020B0604020202020204" pitchFamily="34" charset="0"/>
                <a:cs typeface="Arial" panose="020B0604020202020204" pitchFamily="34" charset="0"/>
              </a:rPr>
              <a:t>Les attendus (niveau de maîtrise) inscrits dans une progression</a:t>
            </a:r>
          </a:p>
          <a:p>
            <a:pPr defTabSz="914377">
              <a:defRPr/>
            </a:pPr>
            <a:r>
              <a:rPr lang="fr-FR" sz="2000" b="1" dirty="0">
                <a:solidFill>
                  <a:prstClr val="black"/>
                </a:solidFill>
                <a:latin typeface="Arial" panose="020B0604020202020204" pitchFamily="34" charset="0"/>
                <a:cs typeface="Arial" panose="020B0604020202020204" pitchFamily="34" charset="0"/>
              </a:rPr>
              <a:t>Seconde</a:t>
            </a:r>
            <a:r>
              <a:rPr lang="fr-FR" sz="2000" dirty="0">
                <a:solidFill>
                  <a:prstClr val="black"/>
                </a:solidFill>
                <a:latin typeface="Arial" panose="020B0604020202020204" pitchFamily="34" charset="0"/>
                <a:cs typeface="Arial" panose="020B0604020202020204" pitchFamily="34" charset="0"/>
              </a:rPr>
              <a:t> : l’élève est capable de restituer des débats observés en classe et d’identifier les protagonistes</a:t>
            </a:r>
          </a:p>
          <a:p>
            <a:pPr defTabSz="914377">
              <a:defRPr/>
            </a:pPr>
            <a:r>
              <a:rPr lang="fr-FR" sz="2000" b="1" dirty="0">
                <a:solidFill>
                  <a:prstClr val="black"/>
                </a:solidFill>
                <a:latin typeface="Arial" panose="020B0604020202020204" pitchFamily="34" charset="0"/>
                <a:cs typeface="Arial" panose="020B0604020202020204" pitchFamily="34" charset="0"/>
              </a:rPr>
              <a:t>Première</a:t>
            </a:r>
            <a:r>
              <a:rPr lang="fr-FR" sz="2000" dirty="0">
                <a:solidFill>
                  <a:prstClr val="black"/>
                </a:solidFill>
                <a:latin typeface="Arial" panose="020B0604020202020204" pitchFamily="34" charset="0"/>
                <a:cs typeface="Arial" panose="020B0604020202020204" pitchFamily="34" charset="0"/>
              </a:rPr>
              <a:t> : l’élève est capable de restituer des débats observés en classe et leurs limites </a:t>
            </a:r>
          </a:p>
          <a:p>
            <a:pPr defTabSz="914377">
              <a:defRPr/>
            </a:pPr>
            <a:r>
              <a:rPr lang="fr-FR" sz="2000" b="1" dirty="0">
                <a:solidFill>
                  <a:prstClr val="black"/>
                </a:solidFill>
                <a:latin typeface="Arial" panose="020B0604020202020204" pitchFamily="34" charset="0"/>
                <a:cs typeface="Arial" panose="020B0604020202020204" pitchFamily="34" charset="0"/>
              </a:rPr>
              <a:t>Terminale</a:t>
            </a:r>
            <a:r>
              <a:rPr lang="fr-FR" sz="2000" dirty="0">
                <a:solidFill>
                  <a:prstClr val="black"/>
                </a:solidFill>
                <a:latin typeface="Arial" panose="020B0604020202020204" pitchFamily="34" charset="0"/>
                <a:cs typeface="Arial" panose="020B0604020202020204" pitchFamily="34" charset="0"/>
              </a:rPr>
              <a:t> : l’élève est capable d’identifier les débats induits dans une question</a:t>
            </a:r>
          </a:p>
        </p:txBody>
      </p:sp>
    </p:spTree>
    <p:extLst>
      <p:ext uri="{BB962C8B-B14F-4D97-AF65-F5344CB8AC3E}">
        <p14:creationId xmlns:p14="http://schemas.microsoft.com/office/powerpoint/2010/main" val="1283871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31" y="91578"/>
            <a:ext cx="6244017"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Les critères de réussite attendus par niveau.</a:t>
            </a:r>
          </a:p>
        </p:txBody>
      </p:sp>
      <p:graphicFrame>
        <p:nvGraphicFramePr>
          <p:cNvPr id="2" name="Tableau 1">
            <a:extLst>
              <a:ext uri="{FF2B5EF4-FFF2-40B4-BE49-F238E27FC236}">
                <a16:creationId xmlns:a16="http://schemas.microsoft.com/office/drawing/2014/main" id="{99B90B39-42D4-4392-A226-1DD75E4FB9FA}"/>
              </a:ext>
            </a:extLst>
          </p:cNvPr>
          <p:cNvGraphicFramePr>
            <a:graphicFrameLocks noGrp="1"/>
          </p:cNvGraphicFramePr>
          <p:nvPr>
            <p:extLst>
              <p:ext uri="{D42A27DB-BD31-4B8C-83A1-F6EECF244321}">
                <p14:modId xmlns:p14="http://schemas.microsoft.com/office/powerpoint/2010/main" val="3916935836"/>
              </p:ext>
            </p:extLst>
          </p:nvPr>
        </p:nvGraphicFramePr>
        <p:xfrm>
          <a:off x="619944" y="1291992"/>
          <a:ext cx="8201696" cy="4786098"/>
        </p:xfrm>
        <a:graphic>
          <a:graphicData uri="http://schemas.openxmlformats.org/drawingml/2006/table">
            <a:tbl>
              <a:tblPr firstRow="1" firstCol="1" bandRow="1"/>
              <a:tblGrid>
                <a:gridCol w="1575334">
                  <a:extLst>
                    <a:ext uri="{9D8B030D-6E8A-4147-A177-3AD203B41FA5}">
                      <a16:colId xmlns:a16="http://schemas.microsoft.com/office/drawing/2014/main" val="2997451325"/>
                    </a:ext>
                  </a:extLst>
                </a:gridCol>
                <a:gridCol w="2037144">
                  <a:extLst>
                    <a:ext uri="{9D8B030D-6E8A-4147-A177-3AD203B41FA5}">
                      <a16:colId xmlns:a16="http://schemas.microsoft.com/office/drawing/2014/main" val="201413880"/>
                    </a:ext>
                  </a:extLst>
                </a:gridCol>
                <a:gridCol w="2129742">
                  <a:extLst>
                    <a:ext uri="{9D8B030D-6E8A-4147-A177-3AD203B41FA5}">
                      <a16:colId xmlns:a16="http://schemas.microsoft.com/office/drawing/2014/main" val="3872266702"/>
                    </a:ext>
                  </a:extLst>
                </a:gridCol>
                <a:gridCol w="2459476">
                  <a:extLst>
                    <a:ext uri="{9D8B030D-6E8A-4147-A177-3AD203B41FA5}">
                      <a16:colId xmlns:a16="http://schemas.microsoft.com/office/drawing/2014/main" val="161564757"/>
                    </a:ext>
                  </a:extLst>
                </a:gridCol>
              </a:tblGrid>
              <a:tr h="162599">
                <a:tc>
                  <a:txBody>
                    <a:bodyPr/>
                    <a:lstStyle/>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Compétences travaillées</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Niveau attendu Seconde</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Niveau attendu Première</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1" dirty="0">
                          <a:effectLst/>
                          <a:latin typeface="Calibri" panose="020F0502020204030204" pitchFamily="34" charset="0"/>
                          <a:ea typeface="Calibri" panose="020F0502020204030204" pitchFamily="34" charset="0"/>
                          <a:cs typeface="Times New Roman" panose="02020603050405020304" pitchFamily="18" charset="0"/>
                        </a:rPr>
                        <a:t>Niveau attendu Terminale</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253312"/>
                  </a:ext>
                </a:extLst>
              </a:tr>
              <a:tr h="1728891">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S’approprier un questionnement historique.</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Restituer des débats travaillés en classe soit :</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nommer les protagonistes</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 identifier les arguments utilisés</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Restituer des débats observés et en montrer les limites soit :</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nommer les protagonistes et justifier la raison de leur position,</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identifier les arguments utilisés et les critiquer</a:t>
                      </a:r>
                    </a:p>
                    <a:p>
                      <a:pPr marL="228600">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Montrer quels débats une question peut provoquer.</a:t>
                      </a:r>
                    </a:p>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L’élève est capable :</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de citer des arguments opposables</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d’identifier un ou deux débats supplémentaires qu’une situation peut provoquer</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confronter le savoir acquis avec la situation actuelle.</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101594"/>
                  </a:ext>
                </a:extLst>
              </a:tr>
              <a:tr h="2885757">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Exemples </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La controverse de Valladolid. </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nommer Bartolomé de Las Casas et Sepulveda</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 identifier les arguments : la question de l’humanité des Indiens : barbarie et sauvagerie pour Sepulveda, la qualité des sociétés indiennes pour Las Casas</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Le procès du roi Louis XVI.</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nommer les groupes politiques et des représentants : Girondins, Montagnards, Robespierre, </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les arguments : le roi empêche-t-il la construction de la nation ?</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le sens symbolique de ces positions : ce n’est pas la personne du roi qui pose problème mais ce qu’elle représente (dépasser ou prendre en compte le passé)</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L’IVG, tournant historique des droits des femmes.</a:t>
                      </a:r>
                    </a:p>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L’élève peut :</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citer les arguments des partisans et des opposants à l’avortement,</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contextualiser la question de l’avortement dans un temps long (la maîtrise du corps pour les femmes et par les femmes)</a:t>
                      </a:r>
                    </a:p>
                    <a:p>
                      <a:pPr marL="342900" lvl="0" indent="-342900">
                        <a:lnSpc>
                          <a:spcPct val="107000"/>
                        </a:lnSpc>
                        <a:spcAft>
                          <a:spcPts val="0"/>
                        </a:spcAft>
                        <a:buFont typeface="Calibri" panose="020F0502020204030204" pitchFamily="34" charset="0"/>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montrer que les droits des femmes comprennent d'autres éléments (droits sociaux et politiques)</a:t>
                      </a:r>
                    </a:p>
                    <a:p>
                      <a:pPr marL="0" lvl="0" indent="0">
                        <a:lnSpc>
                          <a:spcPct val="107000"/>
                        </a:lnSpc>
                        <a:spcAft>
                          <a:spcPts val="0"/>
                        </a:spcAft>
                        <a:buFont typeface="Calibri" panose="020F0502020204030204" pitchFamily="34" charset="0"/>
                        <a:buNone/>
                      </a:pPr>
                      <a:r>
                        <a:rPr lang="fr-FR" sz="1100" dirty="0">
                          <a:effectLst/>
                          <a:latin typeface="Calibri" panose="020F0502020204030204" pitchFamily="34" charset="0"/>
                          <a:ea typeface="Calibri" panose="020F0502020204030204" pitchFamily="34" charset="0"/>
                          <a:cs typeface="Times New Roman" panose="02020603050405020304" pitchFamily="18" charset="0"/>
                        </a:rPr>
                        <a:t>-           La PMA, un nouveau droit ?</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563239"/>
                  </a:ext>
                </a:extLst>
              </a:tr>
            </a:tbl>
          </a:graphicData>
        </a:graphic>
      </p:graphicFrame>
    </p:spTree>
    <p:extLst>
      <p:ext uri="{BB962C8B-B14F-4D97-AF65-F5344CB8AC3E}">
        <p14:creationId xmlns:p14="http://schemas.microsoft.com/office/powerpoint/2010/main" val="138776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31" y="91578"/>
            <a:ext cx="6466835"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Proposition de séances sur ces compétences.</a:t>
            </a:r>
          </a:p>
        </p:txBody>
      </p:sp>
      <p:sp>
        <p:nvSpPr>
          <p:cNvPr id="2" name="ZoneTexte 1">
            <a:extLst>
              <a:ext uri="{FF2B5EF4-FFF2-40B4-BE49-F238E27FC236}">
                <a16:creationId xmlns:a16="http://schemas.microsoft.com/office/drawing/2014/main" id="{067DE3B8-DEBF-4542-82F2-569C303E086B}"/>
              </a:ext>
            </a:extLst>
          </p:cNvPr>
          <p:cNvSpPr txBox="1"/>
          <p:nvPr/>
        </p:nvSpPr>
        <p:spPr>
          <a:xfrm>
            <a:off x="516692" y="906886"/>
            <a:ext cx="8712968" cy="6247864"/>
          </a:xfrm>
          <a:prstGeom prst="rect">
            <a:avLst/>
          </a:prstGeom>
          <a:noFill/>
        </p:spPr>
        <p:txBody>
          <a:bodyPr wrap="square" rtlCol="0">
            <a:spAutoFit/>
          </a:bodyPr>
          <a:lstStyle/>
          <a:p>
            <a:r>
              <a:rPr lang="fr-FR" sz="2000" dirty="0">
                <a:solidFill>
                  <a:prstClr val="black"/>
                </a:solidFill>
                <a:latin typeface="Arial" panose="020B0604020202020204" pitchFamily="34" charset="0"/>
                <a:cs typeface="Arial" panose="020B0604020202020204" pitchFamily="34" charset="0"/>
              </a:rPr>
              <a:t>   </a:t>
            </a:r>
            <a:r>
              <a:rPr lang="fr-FR" sz="2000" b="1" dirty="0">
                <a:solidFill>
                  <a:prstClr val="black"/>
                </a:solidFill>
                <a:latin typeface="Arial" panose="020B0604020202020204" pitchFamily="34" charset="0"/>
                <a:cs typeface="Arial" panose="020B0604020202020204" pitchFamily="34" charset="0"/>
              </a:rPr>
              <a:t>ETAPE 1 : 2 heures.</a:t>
            </a:r>
          </a:p>
          <a:p>
            <a:r>
              <a:rPr lang="fr-FR" sz="2000" dirty="0">
                <a:solidFill>
                  <a:prstClr val="black"/>
                </a:solidFill>
                <a:latin typeface="Arial" panose="020B0604020202020204" pitchFamily="34" charset="0"/>
                <a:cs typeface="Arial" panose="020B0604020202020204" pitchFamily="34" charset="0"/>
              </a:rPr>
              <a:t>Etude de cas. Le point de passage et d’ouverture : </a:t>
            </a:r>
            <a:r>
              <a:rPr lang="fr-FR" sz="2000" dirty="0">
                <a:solidFill>
                  <a:srgbClr val="0070C0"/>
                </a:solidFill>
                <a:latin typeface="Arial" panose="020B0604020202020204" pitchFamily="34" charset="0"/>
                <a:cs typeface="Arial" panose="020B0604020202020204" pitchFamily="34" charset="0"/>
              </a:rPr>
              <a:t>1975, la légalisation de l’interruption volontaire de grossesse : un tournant dans l’évolution des droits des femmes ?</a:t>
            </a:r>
          </a:p>
          <a:p>
            <a:endParaRPr lang="fr-FR" sz="1000" dirty="0">
              <a:solidFill>
                <a:prstClr val="black"/>
              </a:solidFill>
              <a:latin typeface="Arial" panose="020B0604020202020204" pitchFamily="34" charset="0"/>
              <a:cs typeface="Arial" panose="020B0604020202020204" pitchFamily="34" charset="0"/>
            </a:endParaRPr>
          </a:p>
          <a:p>
            <a:r>
              <a:rPr lang="fr-FR" sz="2000" dirty="0">
                <a:solidFill>
                  <a:prstClr val="black"/>
                </a:solidFill>
                <a:latin typeface="Arial" panose="020B0604020202020204" pitchFamily="34" charset="0"/>
                <a:cs typeface="Arial" panose="020B0604020202020204" pitchFamily="34" charset="0"/>
              </a:rPr>
              <a:t>Deux temps :</a:t>
            </a:r>
          </a:p>
          <a:p>
            <a:pPr marL="342891" indent="-342891">
              <a:buFontTx/>
              <a:buChar char="-"/>
            </a:pPr>
            <a:r>
              <a:rPr lang="fr-FR" sz="2000" dirty="0">
                <a:solidFill>
                  <a:srgbClr val="0070C0"/>
                </a:solidFill>
                <a:latin typeface="Arial" panose="020B0604020202020204" pitchFamily="34" charset="0"/>
                <a:cs typeface="Arial" panose="020B0604020202020204" pitchFamily="34" charset="0"/>
              </a:rPr>
              <a:t>Étude du document d’accroche </a:t>
            </a:r>
            <a:r>
              <a:rPr lang="fr-FR" sz="2000" dirty="0">
                <a:solidFill>
                  <a:prstClr val="black"/>
                </a:solidFill>
                <a:latin typeface="Arial" panose="020B0604020202020204" pitchFamily="34" charset="0"/>
                <a:cs typeface="Arial" panose="020B0604020202020204" pitchFamily="34" charset="0"/>
              </a:rPr>
              <a:t>: texte de Michelle </a:t>
            </a:r>
            <a:r>
              <a:rPr lang="fr-FR" sz="2000" dirty="0" err="1">
                <a:solidFill>
                  <a:prstClr val="black"/>
                </a:solidFill>
                <a:latin typeface="Arial" panose="020B0604020202020204" pitchFamily="34" charset="0"/>
                <a:cs typeface="Arial" panose="020B0604020202020204" pitchFamily="34" charset="0"/>
              </a:rPr>
              <a:t>Zancarini-Fournel</a:t>
            </a:r>
            <a:r>
              <a:rPr lang="fr-FR" sz="2000" dirty="0">
                <a:solidFill>
                  <a:prstClr val="black"/>
                </a:solidFill>
                <a:latin typeface="Arial" panose="020B0604020202020204" pitchFamily="34" charset="0"/>
                <a:cs typeface="Arial" panose="020B0604020202020204" pitchFamily="34" charset="0"/>
              </a:rPr>
              <a:t> </a:t>
            </a:r>
          </a:p>
          <a:p>
            <a:r>
              <a:rPr lang="fr-FR" sz="1600" dirty="0">
                <a:solidFill>
                  <a:prstClr val="black"/>
                </a:solidFill>
                <a:latin typeface="Arial" panose="020B0604020202020204" pitchFamily="34" charset="0"/>
                <a:cs typeface="Arial" panose="020B0604020202020204" pitchFamily="34" charset="0"/>
              </a:rPr>
              <a:t>tiré de : </a:t>
            </a:r>
            <a:r>
              <a:rPr lang="fr-FR" sz="1600" dirty="0">
                <a:latin typeface="Arial" panose="020B0604020202020204" pitchFamily="34" charset="0"/>
                <a:cs typeface="Arial" panose="020B0604020202020204" pitchFamily="34" charset="0"/>
              </a:rPr>
              <a:t>Michelle </a:t>
            </a:r>
            <a:r>
              <a:rPr lang="fr-FR" sz="1600" dirty="0" err="1">
                <a:latin typeface="Arial" panose="020B0604020202020204" pitchFamily="34" charset="0"/>
                <a:cs typeface="Arial" panose="020B0604020202020204" pitchFamily="34" charset="0"/>
              </a:rPr>
              <a:t>Zancarini-Fournel</a:t>
            </a:r>
            <a:r>
              <a:rPr lang="fr-FR" sz="1600" dirty="0">
                <a:latin typeface="Arial" panose="020B0604020202020204" pitchFamily="34" charset="0"/>
                <a:cs typeface="Arial" panose="020B0604020202020204" pitchFamily="34" charset="0"/>
              </a:rPr>
              <a:t>, Christian Delacroix, </a:t>
            </a:r>
            <a:r>
              <a:rPr lang="fr-FR" sz="1600" i="1" dirty="0">
                <a:latin typeface="Arial" panose="020B0604020202020204" pitchFamily="34" charset="0"/>
                <a:cs typeface="Arial" panose="020B0604020202020204" pitchFamily="34" charset="0"/>
              </a:rPr>
              <a:t>La France du temps présent, 1945-2005</a:t>
            </a:r>
            <a:r>
              <a:rPr lang="fr-FR" sz="1600" dirty="0">
                <a:latin typeface="Arial" panose="020B0604020202020204" pitchFamily="34" charset="0"/>
                <a:cs typeface="Arial" panose="020B0604020202020204" pitchFamily="34" charset="0"/>
              </a:rPr>
              <a:t>, </a:t>
            </a:r>
            <a:r>
              <a:rPr lang="fr-FR" sz="1600" dirty="0">
                <a:solidFill>
                  <a:prstClr val="black"/>
                </a:solidFill>
                <a:latin typeface="Arial" panose="020B0604020202020204" pitchFamily="34" charset="0"/>
                <a:ea typeface="Calibri" panose="020F0502020204030204" pitchFamily="34" charset="0"/>
                <a:cs typeface="Arial" panose="020B0604020202020204" pitchFamily="34" charset="0"/>
              </a:rPr>
              <a:t>in </a:t>
            </a:r>
            <a:r>
              <a:rPr lang="fr-FR" sz="1600" i="1" dirty="0">
                <a:solidFill>
                  <a:prstClr val="black"/>
                </a:solidFill>
                <a:latin typeface="Arial" panose="020B0604020202020204" pitchFamily="34" charset="0"/>
                <a:ea typeface="Calibri" panose="020F0502020204030204" pitchFamily="34" charset="0"/>
                <a:cs typeface="Arial" panose="020B0604020202020204" pitchFamily="34" charset="0"/>
              </a:rPr>
              <a:t>Histoire de France</a:t>
            </a:r>
            <a:r>
              <a:rPr lang="fr-FR" sz="1600" dirty="0">
                <a:solidFill>
                  <a:prstClr val="black"/>
                </a:solidFill>
                <a:latin typeface="Arial" panose="020B0604020202020204" pitchFamily="34" charset="0"/>
                <a:ea typeface="Calibri" panose="020F0502020204030204" pitchFamily="34" charset="0"/>
                <a:cs typeface="Arial" panose="020B0604020202020204" pitchFamily="34" charset="0"/>
              </a:rPr>
              <a:t>, sous la direction de Joël Cornette, Belin, avril 2014</a:t>
            </a:r>
            <a:r>
              <a:rPr lang="fr-FR" sz="2000" dirty="0">
                <a:solidFill>
                  <a:prstClr val="black"/>
                </a:solidFill>
                <a:latin typeface="Arial" panose="020B0604020202020204" pitchFamily="34" charset="0"/>
                <a:cs typeface="Arial" panose="020B0604020202020204" pitchFamily="34" charset="0"/>
              </a:rPr>
              <a:t> </a:t>
            </a:r>
            <a:r>
              <a:rPr lang="fr-FR" sz="1600" dirty="0">
                <a:solidFill>
                  <a:prstClr val="black"/>
                </a:solidFill>
                <a:latin typeface="Arial" panose="020B0604020202020204" pitchFamily="34" charset="0"/>
                <a:cs typeface="Arial" panose="020B0604020202020204" pitchFamily="34" charset="0"/>
              </a:rPr>
              <a:t>(pages 436 à 444 sans les documents d’illustration) </a:t>
            </a:r>
          </a:p>
          <a:p>
            <a:endParaRPr lang="fr-FR" sz="1600" dirty="0">
              <a:solidFill>
                <a:prstClr val="black"/>
              </a:solidFill>
              <a:latin typeface="Arial" panose="020B0604020202020204" pitchFamily="34" charset="0"/>
              <a:cs typeface="Arial" panose="020B0604020202020204" pitchFamily="34" charset="0"/>
            </a:endParaRPr>
          </a:p>
          <a:p>
            <a:pPr marL="342891" indent="-342891">
              <a:buFontTx/>
              <a:buChar char="-"/>
            </a:pPr>
            <a:r>
              <a:rPr lang="fr-FR" sz="2000" dirty="0">
                <a:solidFill>
                  <a:srgbClr val="0070C0"/>
                </a:solidFill>
                <a:latin typeface="Arial" panose="020B0604020202020204" pitchFamily="34" charset="0"/>
                <a:cs typeface="Arial" panose="020B0604020202020204" pitchFamily="34" charset="0"/>
              </a:rPr>
              <a:t>Travail par groupe autour d’une thématique </a:t>
            </a:r>
            <a:r>
              <a:rPr lang="fr-FR" sz="2000" dirty="0">
                <a:solidFill>
                  <a:prstClr val="black"/>
                </a:solidFill>
                <a:latin typeface="Arial" panose="020B0604020202020204" pitchFamily="34" charset="0"/>
                <a:cs typeface="Arial" panose="020B0604020202020204" pitchFamily="34" charset="0"/>
              </a:rPr>
              <a:t>:</a:t>
            </a:r>
          </a:p>
          <a:p>
            <a:pPr marL="800091" lvl="1" indent="-342891">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La législation de 1920-1923</a:t>
            </a:r>
          </a:p>
          <a:p>
            <a:pPr marL="800091" lvl="1" indent="-342891">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L’IVG dans le combat pour la contraception</a:t>
            </a:r>
          </a:p>
          <a:p>
            <a:pPr marL="800091" lvl="1" indent="-342891">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L’IVG dans les revendications d’après mai 1968</a:t>
            </a:r>
          </a:p>
          <a:p>
            <a:pPr marL="800091" lvl="1" indent="-342891">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Limites et avancées de la loi de 1975</a:t>
            </a:r>
          </a:p>
          <a:p>
            <a:pPr marL="800091" lvl="1" indent="-342891">
              <a:buFont typeface="Arial" panose="020B0604020202020204" pitchFamily="34" charset="0"/>
              <a:buChar char="•"/>
            </a:pPr>
            <a:r>
              <a:rPr lang="fr-FR" sz="2000" dirty="0">
                <a:solidFill>
                  <a:prstClr val="black"/>
                </a:solidFill>
                <a:latin typeface="Arial" panose="020B0604020202020204" pitchFamily="34" charset="0"/>
                <a:cs typeface="Arial" panose="020B0604020202020204" pitchFamily="34" charset="0"/>
              </a:rPr>
              <a:t>Les positions des opposants à l’IVG</a:t>
            </a:r>
          </a:p>
          <a:p>
            <a:r>
              <a:rPr lang="fr-FR" sz="2000" dirty="0">
                <a:solidFill>
                  <a:prstClr val="black"/>
                </a:solidFill>
                <a:latin typeface="Arial" panose="020B0604020202020204" pitchFamily="34" charset="0"/>
                <a:cs typeface="Arial" panose="020B0604020202020204" pitchFamily="34" charset="0"/>
              </a:rPr>
              <a:t>Présentation du résultat des recherches avec appui sur un schéma fléché par un représentant du groupe + prise de notes par les autres.</a:t>
            </a:r>
          </a:p>
          <a:p>
            <a:r>
              <a:rPr lang="fr-FR" sz="2000" dirty="0">
                <a:solidFill>
                  <a:prstClr val="black"/>
                </a:solidFill>
                <a:latin typeface="Arial" panose="020B0604020202020204" pitchFamily="34" charset="0"/>
                <a:cs typeface="Arial" panose="020B0604020202020204" pitchFamily="34" charset="0"/>
              </a:rPr>
              <a:t>Synthèse enseignante.</a:t>
            </a:r>
          </a:p>
          <a:p>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82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31" y="91578"/>
            <a:ext cx="5543505"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Exemple de travail à réaliser en classe.</a:t>
            </a:r>
          </a:p>
        </p:txBody>
      </p:sp>
      <p:sp>
        <p:nvSpPr>
          <p:cNvPr id="2" name="ZoneTexte 1">
            <a:extLst>
              <a:ext uri="{FF2B5EF4-FFF2-40B4-BE49-F238E27FC236}">
                <a16:creationId xmlns:a16="http://schemas.microsoft.com/office/drawing/2014/main" id="{C143B86D-A8F2-4934-BE0E-94DAE3886B02}"/>
              </a:ext>
            </a:extLst>
          </p:cNvPr>
          <p:cNvSpPr txBox="1"/>
          <p:nvPr/>
        </p:nvSpPr>
        <p:spPr>
          <a:xfrm>
            <a:off x="504056" y="913624"/>
            <a:ext cx="8604448" cy="5893921"/>
          </a:xfrm>
          <a:prstGeom prst="rect">
            <a:avLst/>
          </a:prstGeom>
          <a:noFill/>
        </p:spPr>
        <p:txBody>
          <a:bodyPr wrap="square" rtlCol="0">
            <a:spAutoFit/>
          </a:bodyPr>
          <a:lstStyle/>
          <a:p>
            <a:r>
              <a:rPr lang="fr-FR" sz="1300" b="1" dirty="0">
                <a:latin typeface="Arial" panose="020B0604020202020204" pitchFamily="34" charset="0"/>
                <a:cs typeface="Arial" panose="020B0604020202020204" pitchFamily="34" charset="0"/>
              </a:rPr>
              <a:t>ETAPE 2 et 3 : 3 heures.</a:t>
            </a:r>
          </a:p>
          <a:p>
            <a:r>
              <a:rPr lang="fr-FR" sz="1300" b="1" dirty="0">
                <a:solidFill>
                  <a:srgbClr val="0070C0"/>
                </a:solidFill>
                <a:latin typeface="Arial" panose="020B0604020202020204" pitchFamily="34" charset="0"/>
                <a:cs typeface="Arial" panose="020B0604020202020204" pitchFamily="34" charset="0"/>
              </a:rPr>
              <a:t>Travailler la structuration d’un paragraphe dans un écrit long</a:t>
            </a:r>
          </a:p>
          <a:p>
            <a:endParaRPr lang="fr-FR" sz="1300" dirty="0">
              <a:latin typeface="Arial" panose="020B0604020202020204" pitchFamily="34" charset="0"/>
              <a:cs typeface="Arial" panose="020B0604020202020204" pitchFamily="34" charset="0"/>
            </a:endParaRPr>
          </a:p>
          <a:p>
            <a:r>
              <a:rPr lang="fr-FR" sz="1300" dirty="0">
                <a:latin typeface="Arial" panose="020B0604020202020204" pitchFamily="34" charset="0"/>
                <a:cs typeface="Arial" panose="020B0604020202020204" pitchFamily="34" charset="0"/>
              </a:rPr>
              <a:t>Déroulé de la séquence autour de la réponse à une question problématisée : « </a:t>
            </a:r>
            <a:r>
              <a:rPr lang="fr-FR" sz="1300" dirty="0">
                <a:solidFill>
                  <a:srgbClr val="0070C0"/>
                </a:solidFill>
                <a:latin typeface="Arial" panose="020B0604020202020204" pitchFamily="34" charset="0"/>
                <a:cs typeface="Arial" panose="020B0604020202020204" pitchFamily="34" charset="0"/>
              </a:rPr>
              <a:t>Pourquoi peut-on dire que les changements sociaux, sociétaux et culturels en France sous les présidences de Valéry Giscard d’Estaing et François Mitterrand  (1974-1988) ont-été essentiels ? </a:t>
            </a:r>
            <a:r>
              <a:rPr lang="fr-FR" sz="1300" dirty="0">
                <a:latin typeface="Arial" panose="020B0604020202020204" pitchFamily="34" charset="0"/>
                <a:cs typeface="Arial" panose="020B0604020202020204" pitchFamily="34" charset="0"/>
              </a:rPr>
              <a:t>».</a:t>
            </a:r>
          </a:p>
          <a:p>
            <a:endParaRPr lang="fr-FR" sz="1000" dirty="0">
              <a:latin typeface="Arial" panose="020B0604020202020204" pitchFamily="34" charset="0"/>
              <a:cs typeface="Arial" panose="020B0604020202020204" pitchFamily="34" charset="0"/>
            </a:endParaRPr>
          </a:p>
          <a:p>
            <a:r>
              <a:rPr lang="fr-FR" sz="1300" b="1" dirty="0">
                <a:latin typeface="Arial" panose="020B0604020202020204" pitchFamily="34" charset="0"/>
                <a:cs typeface="Arial" panose="020B0604020202020204" pitchFamily="34" charset="0"/>
              </a:rPr>
              <a:t>Objectif : </a:t>
            </a:r>
          </a:p>
          <a:p>
            <a:r>
              <a:rPr lang="fr-FR" sz="1300" dirty="0">
                <a:latin typeface="Arial" panose="020B0604020202020204" pitchFamily="34" charset="0"/>
                <a:cs typeface="Arial" panose="020B0604020202020204" pitchFamily="34" charset="0"/>
              </a:rPr>
              <a:t>Amener les élèves à intégrer la réflexion dans un temps long et à hiérarchiser l’impact des mutations sociétales ou des lois.</a:t>
            </a:r>
          </a:p>
          <a:p>
            <a:endParaRPr lang="fr-FR" sz="1000" dirty="0">
              <a:latin typeface="Arial" panose="020B0604020202020204" pitchFamily="34" charset="0"/>
              <a:cs typeface="Arial" panose="020B0604020202020204" pitchFamily="34" charset="0"/>
            </a:endParaRPr>
          </a:p>
          <a:p>
            <a:r>
              <a:rPr lang="fr-FR" sz="1300" b="1" dirty="0">
                <a:latin typeface="Arial" panose="020B0604020202020204" pitchFamily="34" charset="0"/>
                <a:cs typeface="Arial" panose="020B0604020202020204" pitchFamily="34" charset="0"/>
              </a:rPr>
              <a:t>Etape 2</a:t>
            </a:r>
          </a:p>
          <a:p>
            <a:r>
              <a:rPr lang="fr-FR" sz="1300" b="1" dirty="0">
                <a:solidFill>
                  <a:srgbClr val="0070C0"/>
                </a:solidFill>
                <a:latin typeface="Arial" panose="020B0604020202020204" pitchFamily="34" charset="0"/>
                <a:cs typeface="Arial" panose="020B0604020202020204" pitchFamily="34" charset="0"/>
              </a:rPr>
              <a:t>Travail en groupes d’experts </a:t>
            </a:r>
            <a:r>
              <a:rPr lang="fr-FR" sz="1300" dirty="0">
                <a:latin typeface="Arial" panose="020B0604020202020204" pitchFamily="34" charset="0"/>
                <a:cs typeface="Arial" panose="020B0604020202020204" pitchFamily="34" charset="0"/>
              </a:rPr>
              <a:t>: </a:t>
            </a:r>
          </a:p>
          <a:p>
            <a:pPr marL="342900" indent="-342900">
              <a:buFontTx/>
              <a:buChar char="-"/>
            </a:pPr>
            <a:r>
              <a:rPr lang="fr-FR" sz="1300" dirty="0">
                <a:latin typeface="Arial" panose="020B0604020202020204" pitchFamily="34" charset="0"/>
                <a:cs typeface="Arial" panose="020B0604020202020204" pitchFamily="34" charset="0"/>
              </a:rPr>
              <a:t>chaque groupe se voit attribuer une partie de la réponse et doit la construire.</a:t>
            </a:r>
          </a:p>
          <a:p>
            <a:endParaRPr lang="fr-FR" sz="1300" dirty="0">
              <a:latin typeface="Arial" panose="020B0604020202020204" pitchFamily="34" charset="0"/>
              <a:cs typeface="Arial" panose="020B0604020202020204" pitchFamily="34" charset="0"/>
            </a:endParaRPr>
          </a:p>
          <a:p>
            <a:pPr marL="342900" indent="-342900">
              <a:buFontTx/>
              <a:buChar char="-"/>
            </a:pPr>
            <a:r>
              <a:rPr lang="fr-FR" sz="1300" b="1" dirty="0">
                <a:solidFill>
                  <a:srgbClr val="0070C0"/>
                </a:solidFill>
                <a:latin typeface="Arial" panose="020B0604020202020204" pitchFamily="34" charset="0"/>
                <a:cs typeface="Arial" panose="020B0604020202020204" pitchFamily="34" charset="0"/>
              </a:rPr>
              <a:t>Il est intéressant d’intégrer une différenciation dans les groupes d’experts</a:t>
            </a:r>
            <a:r>
              <a:rPr lang="fr-FR" sz="1300" dirty="0">
                <a:solidFill>
                  <a:srgbClr val="0070C0"/>
                </a:solidFill>
                <a:latin typeface="Arial" panose="020B0604020202020204" pitchFamily="34" charset="0"/>
                <a:cs typeface="Arial" panose="020B0604020202020204" pitchFamily="34" charset="0"/>
              </a:rPr>
              <a:t> (même temps pour tous ; </a:t>
            </a:r>
            <a:r>
              <a:rPr lang="fr-FR" sz="1300" b="1" dirty="0">
                <a:solidFill>
                  <a:srgbClr val="0070C0"/>
                </a:solidFill>
                <a:latin typeface="Arial" panose="020B0604020202020204" pitchFamily="34" charset="0"/>
                <a:cs typeface="Arial" panose="020B0604020202020204" pitchFamily="34" charset="0"/>
              </a:rPr>
              <a:t>objectif : répondre à leurs besoins et les placer en situation de réussite</a:t>
            </a:r>
            <a:r>
              <a:rPr lang="fr-FR" sz="1300" dirty="0">
                <a:solidFill>
                  <a:srgbClr val="0070C0"/>
                </a:solidFill>
                <a:latin typeface="Arial" panose="020B0604020202020204" pitchFamily="34" charset="0"/>
                <a:cs typeface="Arial" panose="020B0604020202020204" pitchFamily="34" charset="0"/>
              </a:rPr>
              <a:t>) </a:t>
            </a:r>
            <a:r>
              <a:rPr lang="fr-FR" sz="1300" dirty="0">
                <a:latin typeface="Arial" panose="020B0604020202020204" pitchFamily="34" charset="0"/>
                <a:cs typeface="Arial" panose="020B0604020202020204" pitchFamily="34" charset="0"/>
              </a:rPr>
              <a:t>: </a:t>
            </a:r>
            <a:r>
              <a:rPr lang="fr-FR" sz="1300" b="1" dirty="0">
                <a:solidFill>
                  <a:srgbClr val="FF0000"/>
                </a:solidFill>
                <a:latin typeface="Arial" panose="020B0604020202020204" pitchFamily="34" charset="0"/>
                <a:cs typeface="Arial" panose="020B0604020202020204" pitchFamily="34" charset="0"/>
              </a:rPr>
              <a:t>Supports accessibles dans la ressource en ligne</a:t>
            </a:r>
          </a:p>
          <a:p>
            <a:pPr marL="800100" lvl="1" indent="-342900">
              <a:buFontTx/>
              <a:buChar char="-"/>
            </a:pPr>
            <a:r>
              <a:rPr lang="fr-FR" sz="1300" dirty="0">
                <a:latin typeface="Arial" panose="020B0604020202020204" pitchFamily="34" charset="0"/>
                <a:cs typeface="Arial" panose="020B0604020202020204" pitchFamily="34" charset="0"/>
              </a:rPr>
              <a:t>certains groupes peuvent ne recevoir </a:t>
            </a:r>
            <a:r>
              <a:rPr lang="fr-FR" sz="1300" b="1" dirty="0">
                <a:latin typeface="Arial" panose="020B0604020202020204" pitchFamily="34" charset="0"/>
                <a:cs typeface="Arial" panose="020B0604020202020204" pitchFamily="34" charset="0"/>
              </a:rPr>
              <a:t>aucun document d’appui </a:t>
            </a:r>
            <a:r>
              <a:rPr lang="fr-FR" sz="1300" dirty="0">
                <a:latin typeface="Arial" panose="020B0604020202020204" pitchFamily="34" charset="0"/>
                <a:cs typeface="Arial" panose="020B0604020202020204" pitchFamily="34" charset="0"/>
              </a:rPr>
              <a:t>pour construire leur texte (recherche en totale autonomie : manuels, Internet, CDI) ; </a:t>
            </a:r>
          </a:p>
          <a:p>
            <a:pPr marL="800100" lvl="1" indent="-342900">
              <a:buFontTx/>
              <a:buChar char="-"/>
            </a:pPr>
            <a:r>
              <a:rPr lang="fr-FR" sz="1300" dirty="0">
                <a:latin typeface="Arial" panose="020B0604020202020204" pitchFamily="34" charset="0"/>
                <a:cs typeface="Arial" panose="020B0604020202020204" pitchFamily="34" charset="0"/>
              </a:rPr>
              <a:t>d’autres peuvent se voir remettre </a:t>
            </a:r>
            <a:r>
              <a:rPr lang="fr-FR" sz="1300" b="1" dirty="0">
                <a:latin typeface="Arial" panose="020B0604020202020204" pitchFamily="34" charset="0"/>
                <a:cs typeface="Arial" panose="020B0604020202020204" pitchFamily="34" charset="0"/>
              </a:rPr>
              <a:t>un petit dossier documentaire incomplet pour laisser une part de recherche en autonomie </a:t>
            </a:r>
            <a:r>
              <a:rPr lang="fr-FR" sz="1300" dirty="0">
                <a:latin typeface="Arial" panose="020B0604020202020204" pitchFamily="34" charset="0"/>
                <a:cs typeface="Arial" panose="020B0604020202020204" pitchFamily="34" charset="0"/>
              </a:rPr>
              <a:t>; </a:t>
            </a:r>
          </a:p>
          <a:p>
            <a:pPr marL="800100" lvl="1" indent="-342900">
              <a:buFontTx/>
              <a:buChar char="-"/>
            </a:pPr>
            <a:r>
              <a:rPr lang="fr-FR" sz="1300" dirty="0">
                <a:latin typeface="Arial" panose="020B0604020202020204" pitchFamily="34" charset="0"/>
                <a:cs typeface="Arial" panose="020B0604020202020204" pitchFamily="34" charset="0"/>
              </a:rPr>
              <a:t>d’autres enfin peuvent s’appuyer sur </a:t>
            </a:r>
            <a:r>
              <a:rPr lang="fr-FR" sz="1300" b="1" dirty="0">
                <a:latin typeface="Arial" panose="020B0604020202020204" pitchFamily="34" charset="0"/>
                <a:cs typeface="Arial" panose="020B0604020202020204" pitchFamily="34" charset="0"/>
              </a:rPr>
              <a:t>un texte central qui donne des idées de réponse essentielles et quelques documents</a:t>
            </a:r>
            <a:r>
              <a:rPr lang="fr-FR" sz="1300" dirty="0">
                <a:latin typeface="Arial" panose="020B0604020202020204" pitchFamily="34" charset="0"/>
                <a:cs typeface="Arial" panose="020B0604020202020204" pitchFamily="34" charset="0"/>
              </a:rPr>
              <a:t> permettant d’élargir leur réflexion. </a:t>
            </a:r>
          </a:p>
          <a:p>
            <a:endParaRPr lang="fr-FR" sz="1300" dirty="0">
              <a:latin typeface="Arial" panose="020B0604020202020204" pitchFamily="34" charset="0"/>
              <a:cs typeface="Arial" panose="020B0604020202020204" pitchFamily="34" charset="0"/>
            </a:endParaRPr>
          </a:p>
          <a:p>
            <a:pPr marL="342900" indent="-342900">
              <a:buFontTx/>
              <a:buChar char="-"/>
            </a:pPr>
            <a:r>
              <a:rPr lang="fr-FR" sz="1300" dirty="0">
                <a:latin typeface="Arial" panose="020B0604020202020204" pitchFamily="34" charset="0"/>
                <a:cs typeface="Arial" panose="020B0604020202020204" pitchFamily="34" charset="0"/>
              </a:rPr>
              <a:t>Le corpus documentaire, lorsqu’il est donné, ne doit pas être étayé (pas de questions sur les documents) afin de faciliter l’approche synthétique.</a:t>
            </a:r>
          </a:p>
          <a:p>
            <a:pPr marL="342900" indent="-342900">
              <a:buFontTx/>
              <a:buChar char="-"/>
            </a:pPr>
            <a:r>
              <a:rPr lang="fr-FR" sz="1300" dirty="0">
                <a:latin typeface="Arial" panose="020B0604020202020204" pitchFamily="34" charset="0"/>
                <a:cs typeface="Arial" panose="020B0604020202020204" pitchFamily="34" charset="0"/>
              </a:rPr>
              <a:t>Le document central, lorsqu’il est fourni, peut être construit par le professeur ou être le cours d’un manuel et les documents afférents. Le professeur peut éventuellement compléter avec d’autres documents.</a:t>
            </a:r>
          </a:p>
        </p:txBody>
      </p:sp>
    </p:spTree>
    <p:extLst>
      <p:ext uri="{BB962C8B-B14F-4D97-AF65-F5344CB8AC3E}">
        <p14:creationId xmlns:p14="http://schemas.microsoft.com/office/powerpoint/2010/main" val="126632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31" y="91578"/>
            <a:ext cx="5134739"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Exemple de paragraphes à travailler</a:t>
            </a:r>
          </a:p>
        </p:txBody>
      </p:sp>
      <p:sp>
        <p:nvSpPr>
          <p:cNvPr id="3" name="ZoneTexte 2">
            <a:extLst>
              <a:ext uri="{FF2B5EF4-FFF2-40B4-BE49-F238E27FC236}">
                <a16:creationId xmlns:a16="http://schemas.microsoft.com/office/drawing/2014/main" id="{8E95D739-DA7F-4300-8DAC-D80100BC16FC}"/>
              </a:ext>
            </a:extLst>
          </p:cNvPr>
          <p:cNvSpPr txBox="1"/>
          <p:nvPr/>
        </p:nvSpPr>
        <p:spPr>
          <a:xfrm>
            <a:off x="539552" y="969422"/>
            <a:ext cx="8503074" cy="5324535"/>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 Idée générale 1: </a:t>
            </a:r>
          </a:p>
          <a:p>
            <a:r>
              <a:rPr lang="fr-FR" sz="2000" dirty="0">
                <a:solidFill>
                  <a:srgbClr val="0070C0"/>
                </a:solidFill>
                <a:latin typeface="Arial" panose="020B0604020202020204" pitchFamily="34" charset="0"/>
                <a:cs typeface="Arial" panose="020B0604020202020204" pitchFamily="34" charset="0"/>
              </a:rPr>
              <a:t>Des changements sociaux et sociétaux multiples des années 1970 aux années 1990. </a:t>
            </a:r>
          </a:p>
          <a:p>
            <a:r>
              <a:rPr lang="fr-FR" sz="2000" dirty="0">
                <a:latin typeface="Arial" panose="020B0604020202020204" pitchFamily="34" charset="0"/>
                <a:cs typeface="Arial" panose="020B0604020202020204" pitchFamily="34" charset="0"/>
              </a:rPr>
              <a:t>Différents paragraphes possibles :</a:t>
            </a:r>
          </a:p>
          <a:p>
            <a:pPr marL="342891" indent="-342891">
              <a:buFontTx/>
              <a:buChar char="-"/>
            </a:pPr>
            <a:r>
              <a:rPr lang="fr-FR" sz="2000" dirty="0">
                <a:latin typeface="Arial" panose="020B0604020202020204" pitchFamily="34" charset="0"/>
                <a:cs typeface="Arial" panose="020B0604020202020204" pitchFamily="34" charset="0"/>
              </a:rPr>
              <a:t>Une nouvelle immigration qui amène à une intégration différente</a:t>
            </a:r>
          </a:p>
          <a:p>
            <a:pPr marL="342891" indent="-342891">
              <a:buFontTx/>
              <a:buChar char="-"/>
            </a:pPr>
            <a:r>
              <a:rPr lang="fr-FR" sz="2000" dirty="0">
                <a:latin typeface="Arial" panose="020B0604020202020204" pitchFamily="34" charset="0"/>
                <a:cs typeface="Arial" panose="020B0604020202020204" pitchFamily="34" charset="0"/>
              </a:rPr>
              <a:t>La place des femmes</a:t>
            </a:r>
          </a:p>
          <a:p>
            <a:pPr marL="342891" indent="-342891">
              <a:buFontTx/>
              <a:buChar char="-"/>
            </a:pPr>
            <a:r>
              <a:rPr lang="fr-FR" sz="2000" dirty="0">
                <a:latin typeface="Arial" panose="020B0604020202020204" pitchFamily="34" charset="0"/>
                <a:cs typeface="Arial" panose="020B0604020202020204" pitchFamily="34" charset="0"/>
              </a:rPr>
              <a:t>La place des jeunes </a:t>
            </a:r>
          </a:p>
          <a:p>
            <a:pPr marL="342891" indent="-342891">
              <a:buFontTx/>
              <a:buChar char="-"/>
            </a:pPr>
            <a:r>
              <a:rPr lang="fr-FR" sz="2000" dirty="0">
                <a:latin typeface="Arial" panose="020B0604020202020204" pitchFamily="34" charset="0"/>
                <a:cs typeface="Arial" panose="020B0604020202020204" pitchFamily="34" charset="0"/>
              </a:rPr>
              <a:t>Une tolérance plus grande envers les minorités sexuelles (intégration du rôle du SIDA)</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Idée générale  2 : </a:t>
            </a:r>
          </a:p>
          <a:p>
            <a:r>
              <a:rPr lang="fr-FR" sz="2000" dirty="0">
                <a:solidFill>
                  <a:srgbClr val="0070C0"/>
                </a:solidFill>
                <a:latin typeface="Arial" panose="020B0604020202020204" pitchFamily="34" charset="0"/>
                <a:cs typeface="Arial" panose="020B0604020202020204" pitchFamily="34" charset="0"/>
              </a:rPr>
              <a:t>Des changements culturels. </a:t>
            </a:r>
          </a:p>
          <a:p>
            <a:r>
              <a:rPr lang="fr-FR" sz="2000" dirty="0">
                <a:latin typeface="Arial" panose="020B0604020202020204" pitchFamily="34" charset="0"/>
                <a:cs typeface="Arial" panose="020B0604020202020204" pitchFamily="34" charset="0"/>
              </a:rPr>
              <a:t>Différents paragraphes possibles :</a:t>
            </a:r>
          </a:p>
          <a:p>
            <a:pPr marL="342891" indent="-342891">
              <a:buFontTx/>
              <a:buChar char="-"/>
            </a:pPr>
            <a:r>
              <a:rPr lang="fr-FR" sz="2000" dirty="0">
                <a:latin typeface="Arial" panose="020B0604020202020204" pitchFamily="34" charset="0"/>
                <a:cs typeface="Arial" panose="020B0604020202020204" pitchFamily="34" charset="0"/>
              </a:rPr>
              <a:t>Une école et une université qui se démocratisent</a:t>
            </a:r>
          </a:p>
          <a:p>
            <a:pPr marL="342891" indent="-342891">
              <a:buFontTx/>
              <a:buChar char="-"/>
            </a:pPr>
            <a:r>
              <a:rPr lang="fr-FR" sz="2000" dirty="0">
                <a:latin typeface="Arial" panose="020B0604020202020204" pitchFamily="34" charset="0"/>
                <a:cs typeface="Arial" panose="020B0604020202020204" pitchFamily="34" charset="0"/>
              </a:rPr>
              <a:t>Télévisions et radios : vers plus de liberté</a:t>
            </a:r>
          </a:p>
          <a:p>
            <a:pPr marL="342891" indent="-342891">
              <a:buFontTx/>
              <a:buChar char="-"/>
            </a:pPr>
            <a:r>
              <a:rPr lang="fr-FR" sz="2000" dirty="0">
                <a:latin typeface="Arial" panose="020B0604020202020204" pitchFamily="34" charset="0"/>
                <a:cs typeface="Arial" panose="020B0604020202020204" pitchFamily="34" charset="0"/>
              </a:rPr>
              <a:t>Une culture prise en compte par l’Etat</a:t>
            </a:r>
          </a:p>
          <a:p>
            <a:pPr marL="342891" indent="-342891">
              <a:buFontTx/>
              <a:buChar char="-"/>
            </a:pPr>
            <a:r>
              <a:rPr lang="fr-FR" sz="2000" dirty="0">
                <a:latin typeface="Arial" panose="020B0604020202020204" pitchFamily="34" charset="0"/>
                <a:cs typeface="Arial" panose="020B0604020202020204" pitchFamily="34" charset="0"/>
              </a:rPr>
              <a:t>Une culture de masse</a:t>
            </a:r>
          </a:p>
        </p:txBody>
      </p:sp>
    </p:spTree>
    <p:extLst>
      <p:ext uri="{BB962C8B-B14F-4D97-AF65-F5344CB8AC3E}">
        <p14:creationId xmlns:p14="http://schemas.microsoft.com/office/powerpoint/2010/main" val="154850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31" y="91578"/>
            <a:ext cx="5320687"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Consignes de travail et objectifs visés</a:t>
            </a:r>
          </a:p>
        </p:txBody>
      </p:sp>
      <p:sp>
        <p:nvSpPr>
          <p:cNvPr id="2" name="ZoneTexte 1">
            <a:extLst>
              <a:ext uri="{FF2B5EF4-FFF2-40B4-BE49-F238E27FC236}">
                <a16:creationId xmlns:a16="http://schemas.microsoft.com/office/drawing/2014/main" id="{78F1FB97-D333-4F87-9F8B-E96C7C7A5413}"/>
              </a:ext>
            </a:extLst>
          </p:cNvPr>
          <p:cNvSpPr txBox="1"/>
          <p:nvPr/>
        </p:nvSpPr>
        <p:spPr>
          <a:xfrm>
            <a:off x="555764" y="953882"/>
            <a:ext cx="8588236" cy="535531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Rappel : il s’agit de construire une partie de la réponse.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De fait :</a:t>
            </a:r>
          </a:p>
          <a:p>
            <a:pPr marL="342891" indent="-342891">
              <a:buFontTx/>
              <a:buChar char="-"/>
            </a:pPr>
            <a:r>
              <a:rPr lang="fr-FR" dirty="0">
                <a:latin typeface="Arial" panose="020B0604020202020204" pitchFamily="34" charset="0"/>
                <a:cs typeface="Arial" panose="020B0604020202020204" pitchFamily="34" charset="0"/>
              </a:rPr>
              <a:t>Mettre </a:t>
            </a:r>
            <a:r>
              <a:rPr lang="fr-FR" dirty="0">
                <a:solidFill>
                  <a:srgbClr val="0070C0"/>
                </a:solidFill>
                <a:latin typeface="Arial" panose="020B0604020202020204" pitchFamily="34" charset="0"/>
                <a:cs typeface="Arial" panose="020B0604020202020204" pitchFamily="34" charset="0"/>
              </a:rPr>
              <a:t>un impératif de synthèse </a:t>
            </a:r>
            <a:r>
              <a:rPr lang="fr-FR" dirty="0">
                <a:latin typeface="Arial" panose="020B0604020202020204" pitchFamily="34" charset="0"/>
                <a:cs typeface="Arial" panose="020B0604020202020204" pitchFamily="34" charset="0"/>
              </a:rPr>
              <a:t>: ne pas construire un exposé mais un texte court,</a:t>
            </a:r>
          </a:p>
          <a:p>
            <a:pPr marL="342891" indent="-342891">
              <a:buFontTx/>
              <a:buChar char="-"/>
            </a:pPr>
            <a:r>
              <a:rPr lang="fr-FR" dirty="0">
                <a:solidFill>
                  <a:srgbClr val="0070C0"/>
                </a:solidFill>
                <a:latin typeface="Arial" panose="020B0604020202020204" pitchFamily="34" charset="0"/>
                <a:cs typeface="Arial" panose="020B0604020202020204" pitchFamily="34" charset="0"/>
              </a:rPr>
              <a:t>Employer des mots clés </a:t>
            </a:r>
            <a:r>
              <a:rPr lang="fr-FR" dirty="0">
                <a:latin typeface="Arial" panose="020B0604020202020204" pitchFamily="34" charset="0"/>
                <a:cs typeface="Arial" panose="020B0604020202020204" pitchFamily="34" charset="0"/>
              </a:rPr>
              <a:t>(ceux-ci peuvent éventuellement être disponibles dans une fiche de soutien pour des élèves en très grande difficulté ; il vaut toutefois mieux passer par de l’étayage entre pairs),</a:t>
            </a:r>
          </a:p>
          <a:p>
            <a:pPr marL="342891" indent="-342891">
              <a:buFontTx/>
              <a:buChar char="-"/>
            </a:pPr>
            <a:r>
              <a:rPr lang="fr-FR" dirty="0">
                <a:latin typeface="Arial" panose="020B0604020202020204" pitchFamily="34" charset="0"/>
                <a:cs typeface="Arial" panose="020B0604020202020204" pitchFamily="34" charset="0"/>
              </a:rPr>
              <a:t>Comprendre et </a:t>
            </a:r>
            <a:r>
              <a:rPr lang="fr-FR" dirty="0">
                <a:solidFill>
                  <a:srgbClr val="0070C0"/>
                </a:solidFill>
                <a:latin typeface="Arial" panose="020B0604020202020204" pitchFamily="34" charset="0"/>
                <a:cs typeface="Arial" panose="020B0604020202020204" pitchFamily="34" charset="0"/>
              </a:rPr>
              <a:t>intégrer le temps long </a:t>
            </a:r>
            <a:r>
              <a:rPr lang="fr-FR" dirty="0">
                <a:latin typeface="Arial" panose="020B0604020202020204" pitchFamily="34" charset="0"/>
                <a:cs typeface="Arial" panose="020B0604020202020204" pitchFamily="34" charset="0"/>
              </a:rPr>
              <a:t>dans la réflexion en donnant, si besoin, quelques questions simples qui aident à la réflexion :</a:t>
            </a:r>
          </a:p>
          <a:p>
            <a:pPr marL="800091" lvl="1" indent="-342891">
              <a:buFont typeface="Arial" panose="020B0604020202020204" pitchFamily="34" charset="0"/>
              <a:buChar char="•"/>
            </a:pPr>
            <a:r>
              <a:rPr lang="fr-FR" dirty="0">
                <a:latin typeface="Arial" panose="020B0604020202020204" pitchFamily="34" charset="0"/>
                <a:cs typeface="Arial" panose="020B0604020202020204" pitchFamily="34" charset="0"/>
              </a:rPr>
              <a:t>Comment était la situation de l’objet étudié avant la date de 1974 ?</a:t>
            </a:r>
          </a:p>
          <a:p>
            <a:pPr marL="800091" lvl="1" indent="-342891">
              <a:buFont typeface="Arial" panose="020B0604020202020204" pitchFamily="34" charset="0"/>
              <a:buChar char="•"/>
            </a:pPr>
            <a:r>
              <a:rPr lang="fr-FR" dirty="0">
                <a:latin typeface="Arial" panose="020B0604020202020204" pitchFamily="34" charset="0"/>
                <a:cs typeface="Arial" panose="020B0604020202020204" pitchFamily="34" charset="0"/>
              </a:rPr>
              <a:t>Quelle évolution de la situation de l’objet étudié entre 1974 et 1988 ?</a:t>
            </a:r>
          </a:p>
          <a:p>
            <a:pPr marL="800091" lvl="1" indent="-342891">
              <a:buFont typeface="Arial" panose="020B0604020202020204" pitchFamily="34" charset="0"/>
              <a:buChar char="•"/>
            </a:pPr>
            <a:r>
              <a:rPr lang="fr-FR" dirty="0">
                <a:latin typeface="Arial" panose="020B0604020202020204" pitchFamily="34" charset="0"/>
                <a:cs typeface="Arial" panose="020B0604020202020204" pitchFamily="34" charset="0"/>
              </a:rPr>
              <a:t>Quels changements constatés depuis ?</a:t>
            </a:r>
          </a:p>
          <a:p>
            <a:pPr lvl="1"/>
            <a:endParaRPr lang="fr-FR" dirty="0">
              <a:latin typeface="Arial" panose="020B0604020202020204" pitchFamily="34" charset="0"/>
              <a:cs typeface="Arial" panose="020B0604020202020204" pitchFamily="34" charset="0"/>
            </a:endParaRPr>
          </a:p>
          <a:p>
            <a:pPr lvl="1"/>
            <a:r>
              <a:rPr lang="fr-FR" b="1" dirty="0">
                <a:solidFill>
                  <a:srgbClr val="0070C0"/>
                </a:solidFill>
                <a:latin typeface="Arial" panose="020B0604020202020204" pitchFamily="34" charset="0"/>
                <a:cs typeface="Arial" panose="020B0604020202020204" pitchFamily="34" charset="0"/>
              </a:rPr>
              <a:t>Au terme de cette étape, une analyse réflexive individuelle </a:t>
            </a:r>
            <a:r>
              <a:rPr lang="fr-FR" dirty="0">
                <a:latin typeface="Arial" panose="020B0604020202020204" pitchFamily="34" charset="0"/>
                <a:cs typeface="Arial" panose="020B0604020202020204" pitchFamily="34" charset="0"/>
              </a:rPr>
              <a:t>pourrait être menée : </a:t>
            </a:r>
          </a:p>
          <a:p>
            <a:pPr marL="742950" lvl="1" indent="-285750">
              <a:buFont typeface="Arial" panose="020B0604020202020204" pitchFamily="34" charset="0"/>
              <a:buChar char="•"/>
            </a:pPr>
            <a:r>
              <a:rPr lang="fr-FR" dirty="0">
                <a:latin typeface="Arial" panose="020B0604020202020204" pitchFamily="34" charset="0"/>
                <a:cs typeface="Arial" panose="020B0604020202020204" pitchFamily="34" charset="0"/>
              </a:rPr>
              <a:t>pour identifier ce que le travail de groupe a permis à l’élève de mieux comprendre ; </a:t>
            </a:r>
          </a:p>
          <a:p>
            <a:pPr marL="742950" lvl="1" indent="-285750">
              <a:buFont typeface="Arial" panose="020B0604020202020204" pitchFamily="34" charset="0"/>
              <a:buChar char="•"/>
            </a:pPr>
            <a:r>
              <a:rPr lang="fr-FR" dirty="0">
                <a:latin typeface="Arial" panose="020B0604020202020204" pitchFamily="34" charset="0"/>
                <a:cs typeface="Arial" panose="020B0604020202020204" pitchFamily="34" charset="0"/>
              </a:rPr>
              <a:t>ce qui reste compliqué pour lui.</a:t>
            </a:r>
          </a:p>
        </p:txBody>
      </p:sp>
    </p:spTree>
    <p:extLst>
      <p:ext uri="{BB962C8B-B14F-4D97-AF65-F5344CB8AC3E}">
        <p14:creationId xmlns:p14="http://schemas.microsoft.com/office/powerpoint/2010/main" val="161660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31" y="91578"/>
            <a:ext cx="5320687"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Consignes de travail et objectifs visés</a:t>
            </a:r>
          </a:p>
        </p:txBody>
      </p:sp>
      <p:sp>
        <p:nvSpPr>
          <p:cNvPr id="2" name="ZoneTexte 1">
            <a:extLst>
              <a:ext uri="{FF2B5EF4-FFF2-40B4-BE49-F238E27FC236}">
                <a16:creationId xmlns:a16="http://schemas.microsoft.com/office/drawing/2014/main" id="{78F1FB97-D333-4F87-9F8B-E96C7C7A5413}"/>
              </a:ext>
            </a:extLst>
          </p:cNvPr>
          <p:cNvSpPr txBox="1"/>
          <p:nvPr/>
        </p:nvSpPr>
        <p:spPr>
          <a:xfrm>
            <a:off x="555764" y="953882"/>
            <a:ext cx="8588236" cy="923330"/>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Support pour le retour réflexif de l’élève.</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graphicFrame>
        <p:nvGraphicFramePr>
          <p:cNvPr id="3" name="Tableau 4">
            <a:extLst>
              <a:ext uri="{FF2B5EF4-FFF2-40B4-BE49-F238E27FC236}">
                <a16:creationId xmlns:a16="http://schemas.microsoft.com/office/drawing/2014/main" id="{C9005218-2E24-432E-A2BB-BDED458B4186}"/>
              </a:ext>
            </a:extLst>
          </p:cNvPr>
          <p:cNvGraphicFramePr>
            <a:graphicFrameLocks noGrp="1"/>
          </p:cNvGraphicFramePr>
          <p:nvPr>
            <p:extLst>
              <p:ext uri="{D42A27DB-BD31-4B8C-83A1-F6EECF244321}">
                <p14:modId xmlns:p14="http://schemas.microsoft.com/office/powerpoint/2010/main" val="1477150193"/>
              </p:ext>
            </p:extLst>
          </p:nvPr>
        </p:nvGraphicFramePr>
        <p:xfrm>
          <a:off x="731520" y="1305560"/>
          <a:ext cx="8016945" cy="5029200"/>
        </p:xfrm>
        <a:graphic>
          <a:graphicData uri="http://schemas.openxmlformats.org/drawingml/2006/table">
            <a:tbl>
              <a:tblPr firstRow="1" bandRow="1">
                <a:tableStyleId>{5C22544A-7EE6-4342-B048-85BDC9FD1C3A}</a:tableStyleId>
              </a:tblPr>
              <a:tblGrid>
                <a:gridCol w="1690917">
                  <a:extLst>
                    <a:ext uri="{9D8B030D-6E8A-4147-A177-3AD203B41FA5}">
                      <a16:colId xmlns:a16="http://schemas.microsoft.com/office/drawing/2014/main" val="3414269346"/>
                    </a:ext>
                  </a:extLst>
                </a:gridCol>
                <a:gridCol w="1581507">
                  <a:extLst>
                    <a:ext uri="{9D8B030D-6E8A-4147-A177-3AD203B41FA5}">
                      <a16:colId xmlns:a16="http://schemas.microsoft.com/office/drawing/2014/main" val="1184656203"/>
                    </a:ext>
                  </a:extLst>
                </a:gridCol>
                <a:gridCol w="1581507">
                  <a:extLst>
                    <a:ext uri="{9D8B030D-6E8A-4147-A177-3AD203B41FA5}">
                      <a16:colId xmlns:a16="http://schemas.microsoft.com/office/drawing/2014/main" val="1303003180"/>
                    </a:ext>
                  </a:extLst>
                </a:gridCol>
                <a:gridCol w="1581507">
                  <a:extLst>
                    <a:ext uri="{9D8B030D-6E8A-4147-A177-3AD203B41FA5}">
                      <a16:colId xmlns:a16="http://schemas.microsoft.com/office/drawing/2014/main" val="3620461201"/>
                    </a:ext>
                  </a:extLst>
                </a:gridCol>
                <a:gridCol w="1581507">
                  <a:extLst>
                    <a:ext uri="{9D8B030D-6E8A-4147-A177-3AD203B41FA5}">
                      <a16:colId xmlns:a16="http://schemas.microsoft.com/office/drawing/2014/main" val="593476498"/>
                    </a:ext>
                  </a:extLst>
                </a:gridCol>
              </a:tblGrid>
              <a:tr h="260054">
                <a:tc>
                  <a:txBody>
                    <a:bodyPr/>
                    <a:lstStyle/>
                    <a:p>
                      <a:endParaRPr lang="fr-FR" dirty="0"/>
                    </a:p>
                  </a:txBody>
                  <a:tcPr/>
                </a:tc>
                <a:tc>
                  <a:txBody>
                    <a:bodyPr/>
                    <a:lstStyle/>
                    <a:p>
                      <a:r>
                        <a:rPr lang="fr-FR" dirty="0"/>
                        <a:t>Je sais faire : je justifie en quelques mots</a:t>
                      </a:r>
                    </a:p>
                  </a:txBody>
                  <a:tcPr/>
                </a:tc>
                <a:tc>
                  <a:txBody>
                    <a:bodyPr/>
                    <a:lstStyle/>
                    <a:p>
                      <a:r>
                        <a:rPr lang="fr-FR" dirty="0"/>
                        <a:t>J’y arrive en partie : je justifie en quelques mots</a:t>
                      </a:r>
                    </a:p>
                  </a:txBody>
                  <a:tcPr/>
                </a:tc>
                <a:tc>
                  <a:txBody>
                    <a:bodyPr/>
                    <a:lstStyle/>
                    <a:p>
                      <a:r>
                        <a:rPr lang="fr-FR" dirty="0"/>
                        <a:t>Je  ne maîtrise que faiblement : je prends un exemple de ce qui est difficile pour moi</a:t>
                      </a:r>
                    </a:p>
                  </a:txBody>
                  <a:tcPr/>
                </a:tc>
                <a:tc>
                  <a:txBody>
                    <a:bodyPr/>
                    <a:lstStyle/>
                    <a:p>
                      <a:r>
                        <a:rPr lang="fr-FR" dirty="0"/>
                        <a:t>Je ne comprends pas l’objectif visé : j’explique pourquoi </a:t>
                      </a:r>
                    </a:p>
                  </a:txBody>
                  <a:tcPr/>
                </a:tc>
                <a:extLst>
                  <a:ext uri="{0D108BD9-81ED-4DB2-BD59-A6C34878D82A}">
                    <a16:rowId xmlns:a16="http://schemas.microsoft.com/office/drawing/2014/main" val="2155084154"/>
                  </a:ext>
                </a:extLst>
              </a:tr>
              <a:tr h="641230">
                <a:tc>
                  <a:txBody>
                    <a:bodyPr/>
                    <a:lstStyle/>
                    <a:p>
                      <a:r>
                        <a:rPr lang="fr-FR" dirty="0"/>
                        <a:t>Dégager le fil directeur d’un paragraphe</a:t>
                      </a: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004505336"/>
                  </a:ext>
                </a:extLst>
              </a:tr>
              <a:tr h="833599">
                <a:tc>
                  <a:txBody>
                    <a:bodyPr/>
                    <a:lstStyle/>
                    <a:p>
                      <a:r>
                        <a:rPr lang="fr-FR" dirty="0"/>
                        <a:t>Identifier, définir et expliquer les mots clés </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4212409540"/>
                  </a:ext>
                </a:extLst>
              </a:tr>
              <a:tr h="641230">
                <a:tc>
                  <a:txBody>
                    <a:bodyPr/>
                    <a:lstStyle/>
                    <a:p>
                      <a:r>
                        <a:rPr lang="fr-FR" dirty="0"/>
                        <a:t>Être capable de présenter les dates clés</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400490073"/>
                  </a:ext>
                </a:extLst>
              </a:tr>
            </a:tbl>
          </a:graphicData>
        </a:graphic>
      </p:graphicFrame>
    </p:spTree>
    <p:extLst>
      <p:ext uri="{BB962C8B-B14F-4D97-AF65-F5344CB8AC3E}">
        <p14:creationId xmlns:p14="http://schemas.microsoft.com/office/powerpoint/2010/main" val="426260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31" y="91578"/>
            <a:ext cx="2843855"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Travail de synthèse</a:t>
            </a:r>
          </a:p>
        </p:txBody>
      </p:sp>
      <p:sp>
        <p:nvSpPr>
          <p:cNvPr id="2" name="ZoneTexte 1">
            <a:extLst>
              <a:ext uri="{FF2B5EF4-FFF2-40B4-BE49-F238E27FC236}">
                <a16:creationId xmlns:a16="http://schemas.microsoft.com/office/drawing/2014/main" id="{78F1FB97-D333-4F87-9F8B-E96C7C7A5413}"/>
              </a:ext>
            </a:extLst>
          </p:cNvPr>
          <p:cNvSpPr txBox="1"/>
          <p:nvPr/>
        </p:nvSpPr>
        <p:spPr>
          <a:xfrm>
            <a:off x="619944" y="853682"/>
            <a:ext cx="8200528" cy="5632311"/>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Etape 3</a:t>
            </a:r>
          </a:p>
          <a:p>
            <a:r>
              <a:rPr lang="fr-FR" sz="2000" dirty="0">
                <a:latin typeface="Arial" panose="020B0604020202020204" pitchFamily="34" charset="0"/>
                <a:cs typeface="Arial" panose="020B0604020202020204" pitchFamily="34" charset="0"/>
              </a:rPr>
              <a:t>Les experts sont répartis dans les groupes  qui comprennent ainsi un représentant de chaque groupe d’experts.</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Objectif : être capable de </a:t>
            </a:r>
            <a:r>
              <a:rPr lang="fr-FR" sz="2000" dirty="0">
                <a:solidFill>
                  <a:srgbClr val="0070C0"/>
                </a:solidFill>
                <a:latin typeface="Arial" panose="020B0604020202020204" pitchFamily="34" charset="0"/>
                <a:cs typeface="Arial" panose="020B0604020202020204" pitchFamily="34" charset="0"/>
              </a:rPr>
              <a:t>hiérarchiser les informations</a:t>
            </a:r>
            <a:r>
              <a:rPr lang="fr-FR" sz="2000" dirty="0">
                <a:latin typeface="Arial" panose="020B0604020202020204" pitchFamily="34" charset="0"/>
                <a:cs typeface="Arial" panose="020B0604020202020204" pitchFamily="34" charset="0"/>
              </a:rPr>
              <a:t>.</a:t>
            </a:r>
          </a:p>
          <a:p>
            <a:pPr marL="342900" indent="-342900">
              <a:buFont typeface="Wingdings" pitchFamily="2" charset="2"/>
              <a:buChar char="Ø"/>
            </a:pPr>
            <a:r>
              <a:rPr lang="fr-FR" sz="2000" dirty="0">
                <a:latin typeface="Arial" panose="020B0604020202020204" pitchFamily="34" charset="0"/>
                <a:cs typeface="Arial" panose="020B0604020202020204" pitchFamily="34" charset="0"/>
              </a:rPr>
              <a:t>Il ne s’agit pas de réécrire l’ensemble du travail mais de proposer une mise en forme. Les élèves doivent travailler les transitions pour donner une logique d’ensemble au texte final.</a:t>
            </a:r>
          </a:p>
          <a:p>
            <a:endParaRPr lang="fr-FR" sz="2000" dirty="0">
              <a:latin typeface="Arial" panose="020B0604020202020204" pitchFamily="34" charset="0"/>
              <a:cs typeface="Arial" panose="020B0604020202020204" pitchFamily="34" charset="0"/>
            </a:endParaRPr>
          </a:p>
          <a:p>
            <a:pPr marL="342900" indent="-342900">
              <a:buFont typeface="Wingdings" pitchFamily="2" charset="2"/>
              <a:buChar char="Ø"/>
            </a:pPr>
            <a:r>
              <a:rPr lang="fr-FR" sz="2000" dirty="0">
                <a:latin typeface="Arial" panose="020B0604020202020204" pitchFamily="34" charset="0"/>
                <a:cs typeface="Arial" panose="020B0604020202020204" pitchFamily="34" charset="0"/>
              </a:rPr>
              <a:t>Le cœur du travail doit demeurer la hiérarchisation des idées : on invitera donc les élèves à choisir une façon (celle qu’ils veulent) pour mettre en avant les idées essentielles et de les distinguer des exemples (schéma fléché, à côté de la réponse à la question problématisée ; couleurs ou encadrés pour repérer l’essentiel, etc.)</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Chaque travail final constitue alors la trace écrite pour les élèves.</a:t>
            </a:r>
          </a:p>
          <a:p>
            <a:r>
              <a:rPr lang="fr-FR" sz="2000" dirty="0">
                <a:latin typeface="Arial" panose="020B0604020202020204" pitchFamily="34" charset="0"/>
                <a:cs typeface="Arial" panose="020B0604020202020204" pitchFamily="34" charset="0"/>
              </a:rPr>
              <a:t>Il peut servir d’évaluation pour la séquence. On rappelle alors les critères de réussite attendus pour la séquence.</a:t>
            </a:r>
          </a:p>
        </p:txBody>
      </p:sp>
    </p:spTree>
    <p:extLst>
      <p:ext uri="{BB962C8B-B14F-4D97-AF65-F5344CB8AC3E}">
        <p14:creationId xmlns:p14="http://schemas.microsoft.com/office/powerpoint/2010/main" val="481499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29" y="91578"/>
            <a:ext cx="2462534"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Fin de séquence</a:t>
            </a:r>
          </a:p>
        </p:txBody>
      </p:sp>
      <p:sp>
        <p:nvSpPr>
          <p:cNvPr id="2" name="ZoneTexte 1">
            <a:extLst>
              <a:ext uri="{FF2B5EF4-FFF2-40B4-BE49-F238E27FC236}">
                <a16:creationId xmlns:a16="http://schemas.microsoft.com/office/drawing/2014/main" id="{78F1FB97-D333-4F87-9F8B-E96C7C7A5413}"/>
              </a:ext>
            </a:extLst>
          </p:cNvPr>
          <p:cNvSpPr txBox="1"/>
          <p:nvPr/>
        </p:nvSpPr>
        <p:spPr>
          <a:xfrm>
            <a:off x="749900" y="1195757"/>
            <a:ext cx="7782543" cy="3785652"/>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ETAPE 4 : 1 heure</a:t>
            </a:r>
          </a:p>
          <a:p>
            <a:endParaRPr lang="fr-FR" sz="2000"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Dernière étape de la séquence :</a:t>
            </a:r>
          </a:p>
          <a:p>
            <a:endParaRPr lang="fr-FR" sz="2000" b="1" dirty="0">
              <a:latin typeface="Arial" panose="020B0604020202020204" pitchFamily="34" charset="0"/>
              <a:cs typeface="Arial" panose="020B0604020202020204" pitchFamily="34" charset="0"/>
            </a:endParaRPr>
          </a:p>
          <a:p>
            <a:pPr marL="342900" indent="-342900">
              <a:buFontTx/>
              <a:buChar char="-"/>
            </a:pPr>
            <a:r>
              <a:rPr lang="fr-FR" sz="2000" dirty="0">
                <a:latin typeface="Arial" panose="020B0604020202020204" pitchFamily="34" charset="0"/>
                <a:cs typeface="Arial" panose="020B0604020202020204" pitchFamily="34" charset="0"/>
              </a:rPr>
              <a:t>Apport magistral sur les évolutions politiques.</a:t>
            </a:r>
          </a:p>
          <a:p>
            <a:pPr marL="342900" indent="-342900">
              <a:buFontTx/>
              <a:buChar char="-"/>
            </a:pP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Pour sortir d’une modalité convenue de travail, on pourrait imaginer distribuer un schéma fléché sommaire sur un support A3 et demander aux élèves de le compléter en prise de notes = </a:t>
            </a:r>
            <a:r>
              <a:rPr lang="fr-FR" sz="2000" b="1" dirty="0">
                <a:solidFill>
                  <a:srgbClr val="0070C0"/>
                </a:solidFill>
                <a:latin typeface="Arial" panose="020B0604020202020204" pitchFamily="34" charset="0"/>
                <a:cs typeface="Arial" panose="020B0604020202020204" pitchFamily="34" charset="0"/>
              </a:rPr>
              <a:t>phase d’écoute active</a:t>
            </a:r>
            <a:r>
              <a:rPr lang="fr-FR" sz="2000" dirty="0">
                <a:latin typeface="Arial" panose="020B0604020202020204" pitchFamily="34" charset="0"/>
                <a:cs typeface="Arial" panose="020B0604020202020204" pitchFamily="34" charset="0"/>
              </a:rPr>
              <a:t>.</a:t>
            </a:r>
          </a:p>
          <a:p>
            <a:endParaRPr lang="fr-FR" sz="2000" dirty="0">
              <a:solidFill>
                <a:srgbClr val="FF0000"/>
              </a:solidFill>
              <a:latin typeface="Arial" panose="020B0604020202020204" pitchFamily="34" charset="0"/>
              <a:cs typeface="Arial" panose="020B0604020202020204" pitchFamily="34" charset="0"/>
            </a:endParaRPr>
          </a:p>
          <a:p>
            <a:r>
              <a:rPr lang="fr-FR" sz="2000" b="1" dirty="0">
                <a:solidFill>
                  <a:srgbClr val="FF0000"/>
                </a:solidFill>
                <a:latin typeface="Arial" panose="020B0604020202020204" pitchFamily="34" charset="0"/>
                <a:cs typeface="Arial" panose="020B0604020202020204" pitchFamily="34" charset="0"/>
              </a:rPr>
              <a:t>Le support est accessible dans la ressource en ligne.</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09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Rectangle 13"/>
          <p:cNvSpPr/>
          <p:nvPr/>
        </p:nvSpPr>
        <p:spPr>
          <a:xfrm>
            <a:off x="899592" y="1196753"/>
            <a:ext cx="7632848" cy="4431983"/>
          </a:xfrm>
          <a:prstGeom prst="rect">
            <a:avLst/>
          </a:prstGeom>
        </p:spPr>
        <p:txBody>
          <a:bodyPr wrap="square">
            <a:spAutoFit/>
          </a:bodyPr>
          <a:lstStyle/>
          <a:p>
            <a:pPr algn="ctr"/>
            <a:r>
              <a:rPr lang="fr-FR" sz="2400" b="1" dirty="0">
                <a:solidFill>
                  <a:prstClr val="black"/>
                </a:solidFill>
                <a:latin typeface="Arial" panose="020B0604020202020204" pitchFamily="34" charset="0"/>
                <a:cs typeface="Arial" panose="020B0604020202020204" pitchFamily="34" charset="0"/>
              </a:rPr>
              <a:t>Un tournant social, politique et culturel, la France de 1974 à 1988</a:t>
            </a:r>
          </a:p>
          <a:p>
            <a:pPr algn="ctr"/>
            <a:endParaRPr lang="fr-FR" sz="2400" b="1" dirty="0">
              <a:solidFill>
                <a:prstClr val="black"/>
              </a:solidFill>
              <a:latin typeface="Arial" panose="020B0604020202020204" pitchFamily="34" charset="0"/>
              <a:cs typeface="Arial" panose="020B0604020202020204" pitchFamily="34" charset="0"/>
            </a:endParaRPr>
          </a:p>
          <a:p>
            <a:r>
              <a:rPr lang="fr-FR" altLang="fr-FR" sz="1400" dirty="0">
                <a:solidFill>
                  <a:srgbClr val="000000"/>
                </a:solidFill>
                <a:latin typeface="Arial" pitchFamily="34" charset="0"/>
                <a:cs typeface="Arial" pitchFamily="34" charset="0"/>
                <a:sym typeface="Arial" pitchFamily="34" charset="0"/>
              </a:rPr>
              <a:t>Niveau : Terminale Générale</a:t>
            </a:r>
          </a:p>
          <a:p>
            <a:r>
              <a:rPr lang="fr-FR" altLang="fr-FR" sz="1400" dirty="0">
                <a:solidFill>
                  <a:srgbClr val="000000"/>
                </a:solidFill>
                <a:latin typeface="Arial" pitchFamily="34" charset="0"/>
                <a:cs typeface="Arial" pitchFamily="34" charset="0"/>
                <a:sym typeface="Arial" pitchFamily="34" charset="0"/>
              </a:rPr>
              <a:t>Thème 3 : Les remises en cause économiques, politiques et sociales des années 1970 à 1991 </a:t>
            </a:r>
          </a:p>
          <a:p>
            <a:r>
              <a:rPr lang="fr-FR" altLang="fr-FR" sz="1400" b="1" dirty="0">
                <a:solidFill>
                  <a:srgbClr val="000000"/>
                </a:solidFill>
                <a:latin typeface="Arial" pitchFamily="34" charset="0"/>
                <a:cs typeface="Arial" pitchFamily="34" charset="0"/>
                <a:sym typeface="Arial" pitchFamily="34" charset="0"/>
              </a:rPr>
              <a:t>Chapitre 2 : Un tournant social, politique et culturel, la France de 1974 à 1988.</a:t>
            </a:r>
          </a:p>
          <a:p>
            <a:endParaRPr lang="fr-FR" altLang="fr-FR" sz="1400" dirty="0">
              <a:solidFill>
                <a:srgbClr val="000000"/>
              </a:solidFill>
              <a:latin typeface="Arial" pitchFamily="34" charset="0"/>
              <a:cs typeface="Arial" pitchFamily="34" charset="0"/>
              <a:sym typeface="Arial" pitchFamily="34" charset="0"/>
            </a:endParaRPr>
          </a:p>
          <a:p>
            <a:r>
              <a:rPr lang="fr-FR" altLang="fr-FR" sz="1400" b="1" dirty="0">
                <a:solidFill>
                  <a:srgbClr val="000000"/>
                </a:solidFill>
                <a:latin typeface="Arial" pitchFamily="34" charset="0"/>
                <a:cs typeface="Arial" pitchFamily="34" charset="0"/>
                <a:sym typeface="Arial" pitchFamily="34" charset="0"/>
              </a:rPr>
              <a:t>Situation d’apprentissage </a:t>
            </a:r>
            <a:r>
              <a:rPr lang="fr-FR" altLang="fr-FR" sz="1400" dirty="0">
                <a:solidFill>
                  <a:srgbClr val="000000"/>
                </a:solidFill>
                <a:latin typeface="Arial" pitchFamily="34" charset="0"/>
                <a:cs typeface="Arial" pitchFamily="34" charset="0"/>
                <a:sym typeface="Arial" pitchFamily="34" charset="0"/>
              </a:rPr>
              <a:t>: écoute active- débat contradictoire-recherche autonome</a:t>
            </a:r>
          </a:p>
          <a:p>
            <a:r>
              <a:rPr lang="fr-FR" altLang="fr-FR" sz="1400" b="1" dirty="0">
                <a:solidFill>
                  <a:srgbClr val="000000"/>
                </a:solidFill>
                <a:latin typeface="Arial" pitchFamily="34" charset="0"/>
                <a:cs typeface="Arial" pitchFamily="34" charset="0"/>
                <a:sym typeface="Arial" pitchFamily="34" charset="0"/>
              </a:rPr>
              <a:t>Utilisation d’un outil numérique </a:t>
            </a:r>
            <a:r>
              <a:rPr lang="fr-FR" altLang="fr-FR" sz="1400" dirty="0">
                <a:solidFill>
                  <a:srgbClr val="000000"/>
                </a:solidFill>
                <a:latin typeface="Arial" pitchFamily="34" charset="0"/>
                <a:cs typeface="Arial" pitchFamily="34" charset="0"/>
                <a:sym typeface="Arial" pitchFamily="34" charset="0"/>
              </a:rPr>
              <a:t>: tablette-ordinateur-mobile</a:t>
            </a:r>
          </a:p>
          <a:p>
            <a:r>
              <a:rPr lang="fr-FR" altLang="fr-FR" sz="1400" b="1" dirty="0">
                <a:solidFill>
                  <a:srgbClr val="000000"/>
                </a:solidFill>
                <a:latin typeface="Arial" pitchFamily="34" charset="0"/>
                <a:cs typeface="Arial" pitchFamily="34" charset="0"/>
                <a:sym typeface="Arial" pitchFamily="34" charset="0"/>
              </a:rPr>
              <a:t>Situation d’évaluation </a:t>
            </a:r>
            <a:r>
              <a:rPr lang="fr-FR" altLang="fr-FR" sz="1400" dirty="0">
                <a:solidFill>
                  <a:srgbClr val="000000"/>
                </a:solidFill>
                <a:latin typeface="Arial" pitchFamily="34" charset="0"/>
                <a:cs typeface="Arial" pitchFamily="34" charset="0"/>
                <a:sym typeface="Arial" pitchFamily="34" charset="0"/>
              </a:rPr>
              <a:t>: évaluation entre pairs- évaluation formative</a:t>
            </a:r>
          </a:p>
          <a:p>
            <a:endParaRPr lang="fr-FR" altLang="fr-FR" sz="1400" dirty="0">
              <a:solidFill>
                <a:srgbClr val="000000"/>
              </a:solidFill>
              <a:latin typeface="Arial" pitchFamily="34" charset="0"/>
              <a:cs typeface="Arial" pitchFamily="34" charset="0"/>
              <a:sym typeface="Arial" pitchFamily="34" charset="0"/>
            </a:endParaRPr>
          </a:p>
          <a:p>
            <a:r>
              <a:rPr lang="fr-FR" altLang="fr-FR" sz="1400" dirty="0">
                <a:solidFill>
                  <a:srgbClr val="000000"/>
                </a:solidFill>
                <a:latin typeface="Arial" pitchFamily="34" charset="0"/>
                <a:cs typeface="Arial" pitchFamily="34" charset="0"/>
                <a:sym typeface="Arial" pitchFamily="34" charset="0"/>
              </a:rPr>
              <a:t>Mots clefs : critères de réussite ; réponse à une question problématisée ;</a:t>
            </a:r>
          </a:p>
          <a:p>
            <a:endParaRPr lang="fr-FR" altLang="fr-FR" sz="1400" dirty="0">
              <a:solidFill>
                <a:srgbClr val="000000"/>
              </a:solidFill>
              <a:latin typeface="Arial" pitchFamily="34" charset="0"/>
              <a:cs typeface="Arial" pitchFamily="34" charset="0"/>
              <a:sym typeface="Arial" pitchFamily="34" charset="0"/>
            </a:endParaRPr>
          </a:p>
          <a:p>
            <a:endParaRPr lang="fr-FR" altLang="fr-FR" sz="1400" dirty="0">
              <a:solidFill>
                <a:srgbClr val="000000"/>
              </a:solidFill>
              <a:latin typeface="Arial" pitchFamily="34" charset="0"/>
              <a:cs typeface="Arial" pitchFamily="34" charset="0"/>
              <a:sym typeface="Arial" pitchFamily="34" charset="0"/>
            </a:endParaRPr>
          </a:p>
          <a:p>
            <a:pPr algn="just"/>
            <a:r>
              <a:rPr lang="fr-FR" altLang="fr-FR" sz="1400" b="1" dirty="0">
                <a:solidFill>
                  <a:srgbClr val="000000"/>
                </a:solidFill>
                <a:latin typeface="Arial" pitchFamily="34" charset="0"/>
                <a:cs typeface="Arial" pitchFamily="34" charset="0"/>
                <a:sym typeface="Arial" pitchFamily="34" charset="0"/>
              </a:rPr>
              <a:t>Présentation de la ressource : </a:t>
            </a:r>
          </a:p>
          <a:p>
            <a:pPr algn="just"/>
            <a:r>
              <a:rPr lang="fr-FR" altLang="fr-FR" sz="1400" dirty="0">
                <a:solidFill>
                  <a:srgbClr val="000000"/>
                </a:solidFill>
                <a:latin typeface="Arial" pitchFamily="34" charset="0"/>
                <a:cs typeface="Arial" pitchFamily="34" charset="0"/>
                <a:sym typeface="Arial" pitchFamily="34" charset="0"/>
              </a:rPr>
              <a:t>Les élèves produisent en groupe une partie d’un texte long, réponse à une question problématisée. Chaque partie est analysée par un autre groupe (ou en collectif) selon quelques critères de réussite élaborés en cours d’année.</a:t>
            </a:r>
            <a:endParaRPr lang="fr-F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14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8"/>
            <a:ext cx="3278462"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Ressources- Th3- Ch2</a:t>
            </a:r>
          </a:p>
        </p:txBody>
      </p:sp>
      <p:sp>
        <p:nvSpPr>
          <p:cNvPr id="2" name="ZoneTexte 1">
            <a:extLst>
              <a:ext uri="{FF2B5EF4-FFF2-40B4-BE49-F238E27FC236}">
                <a16:creationId xmlns:a16="http://schemas.microsoft.com/office/drawing/2014/main" id="{39B17F4C-8C35-4C83-B846-BC067D6C13E8}"/>
              </a:ext>
            </a:extLst>
          </p:cNvPr>
          <p:cNvSpPr txBox="1"/>
          <p:nvPr/>
        </p:nvSpPr>
        <p:spPr>
          <a:xfrm>
            <a:off x="840929" y="1209823"/>
            <a:ext cx="7455292" cy="5323124"/>
          </a:xfrm>
          <a:prstGeom prst="rect">
            <a:avLst/>
          </a:prstGeom>
          <a:noFill/>
        </p:spPr>
        <p:txBody>
          <a:bodyPr wrap="square" rtlCol="0">
            <a:spAutoFit/>
          </a:bodyPr>
          <a:lstStyle/>
          <a:p>
            <a:r>
              <a:rPr lang="fr-FR" sz="2000" b="1" dirty="0"/>
              <a:t>Bibliographie</a:t>
            </a:r>
          </a:p>
          <a:p>
            <a:endParaRPr lang="fr-FR" sz="2000" b="1" dirty="0"/>
          </a:p>
          <a:p>
            <a:pPr>
              <a:lnSpc>
                <a:spcPct val="107000"/>
              </a:lnSpc>
              <a:spcAft>
                <a:spcPts val="800"/>
              </a:spcAft>
            </a:pPr>
            <a:r>
              <a:rPr lang="fr-FR" sz="2000" dirty="0"/>
              <a:t>Michelle </a:t>
            </a:r>
            <a:r>
              <a:rPr lang="fr-FR" sz="2000" dirty="0" err="1"/>
              <a:t>Zancarini-Fournel</a:t>
            </a:r>
            <a:r>
              <a:rPr lang="fr-FR" sz="2000" dirty="0"/>
              <a:t>, Christian Delacroix, </a:t>
            </a:r>
            <a:r>
              <a:rPr lang="fr-FR" sz="2000" i="1" dirty="0"/>
              <a:t>La France du temps présent, 1945-2005</a:t>
            </a:r>
            <a:r>
              <a:rPr lang="fr-FR" sz="2000" dirty="0"/>
              <a:t>, </a:t>
            </a:r>
            <a:r>
              <a:rPr lang="fr-FR" dirty="0">
                <a:solidFill>
                  <a:prstClr val="black"/>
                </a:solidFill>
                <a:latin typeface="Arial" panose="020B0604020202020204" pitchFamily="34" charset="0"/>
                <a:ea typeface="Calibri" panose="020F0502020204030204" pitchFamily="34" charset="0"/>
                <a:cs typeface="Arial" panose="020B0604020202020204" pitchFamily="34" charset="0"/>
              </a:rPr>
              <a:t>in Histoire de France, sous la direction de Joël Cornette, Belin, avril 2014.</a:t>
            </a:r>
          </a:p>
          <a:p>
            <a:pPr>
              <a:lnSpc>
                <a:spcPct val="107000"/>
              </a:lnSpc>
              <a:spcAft>
                <a:spcPts val="800"/>
              </a:spcAft>
            </a:pPr>
            <a:r>
              <a:rPr lang="fr-FR" dirty="0">
                <a:solidFill>
                  <a:prstClr val="black"/>
                </a:solidFill>
                <a:latin typeface="Arial" panose="020B0604020202020204" pitchFamily="34" charset="0"/>
                <a:ea typeface="Calibri" panose="020F0502020204030204" pitchFamily="34" charset="0"/>
                <a:cs typeface="Arial" panose="020B0604020202020204" pitchFamily="34" charset="0"/>
              </a:rPr>
              <a:t>Le Canard Enchaîné, </a:t>
            </a:r>
            <a:r>
              <a:rPr lang="fr-FR" i="1" dirty="0">
                <a:solidFill>
                  <a:prstClr val="black"/>
                </a:solidFill>
                <a:latin typeface="Arial" panose="020B0604020202020204" pitchFamily="34" charset="0"/>
                <a:ea typeface="Calibri" panose="020F0502020204030204" pitchFamily="34" charset="0"/>
                <a:cs typeface="Arial" panose="020B0604020202020204" pitchFamily="34" charset="0"/>
              </a:rPr>
              <a:t>La Ve République en 2000 dessins, 1958-1998</a:t>
            </a:r>
            <a:r>
              <a:rPr lang="fr-FR" dirty="0">
                <a:solidFill>
                  <a:prstClr val="black"/>
                </a:solidFill>
                <a:latin typeface="Arial" panose="020B0604020202020204" pitchFamily="34" charset="0"/>
                <a:ea typeface="Calibri" panose="020F0502020204030204" pitchFamily="34" charset="0"/>
                <a:cs typeface="Arial" panose="020B0604020202020204" pitchFamily="34" charset="0"/>
              </a:rPr>
              <a:t>, Les Arènes, octobre 2009.</a:t>
            </a:r>
          </a:p>
          <a:p>
            <a:pPr>
              <a:lnSpc>
                <a:spcPct val="107000"/>
              </a:lnSpc>
              <a:spcAft>
                <a:spcPts val="800"/>
              </a:spcAft>
            </a:pPr>
            <a:r>
              <a:rPr lang="fr-FR" dirty="0">
                <a:latin typeface="Arial" panose="020B0604020202020204" pitchFamily="34" charset="0"/>
                <a:cs typeface="Arial" panose="020B0604020202020204" pitchFamily="34" charset="0"/>
              </a:rPr>
              <a:t>Geneviève </a:t>
            </a:r>
            <a:r>
              <a:rPr lang="fr-FR" dirty="0" err="1">
                <a:latin typeface="Arial" panose="020B0604020202020204" pitchFamily="34" charset="0"/>
                <a:cs typeface="Arial" panose="020B0604020202020204" pitchFamily="34" charset="0"/>
              </a:rPr>
              <a:t>Dermenjian</a:t>
            </a:r>
            <a:r>
              <a:rPr lang="fr-FR" dirty="0">
                <a:latin typeface="Arial" panose="020B0604020202020204" pitchFamily="34" charset="0"/>
                <a:cs typeface="Arial" panose="020B0604020202020204" pitchFamily="34" charset="0"/>
              </a:rPr>
              <a:t>, Irène </a:t>
            </a:r>
            <a:r>
              <a:rPr lang="fr-FR" dirty="0" err="1">
                <a:latin typeface="Arial" panose="020B0604020202020204" pitchFamily="34" charset="0"/>
                <a:cs typeface="Arial" panose="020B0604020202020204" pitchFamily="34" charset="0"/>
              </a:rPr>
              <a:t>Jami</a:t>
            </a:r>
            <a:r>
              <a:rPr lang="fr-FR" dirty="0">
                <a:latin typeface="Arial" panose="020B0604020202020204" pitchFamily="34" charset="0"/>
                <a:cs typeface="Arial" panose="020B0604020202020204" pitchFamily="34" charset="0"/>
              </a:rPr>
              <a:t>, Annie Rouquier, Françoise Thébaud (</a:t>
            </a:r>
            <a:r>
              <a:rPr lang="fr-FR" dirty="0" err="1">
                <a:latin typeface="Arial" panose="020B0604020202020204" pitchFamily="34" charset="0"/>
                <a:cs typeface="Arial" panose="020B0604020202020204" pitchFamily="34" charset="0"/>
              </a:rPr>
              <a:t>coord</a:t>
            </a:r>
            <a:r>
              <a:rPr lang="fr-FR"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La place des femmes dans l’histoire. Une histoire mixte. </a:t>
            </a:r>
            <a:r>
              <a:rPr lang="fr-FR" dirty="0">
                <a:latin typeface="Arial" panose="020B0604020202020204" pitchFamily="34" charset="0"/>
                <a:cs typeface="Arial" panose="020B0604020202020204" pitchFamily="34" charset="0"/>
              </a:rPr>
              <a:t>Belin, octobre 2010.</a:t>
            </a:r>
          </a:p>
          <a:p>
            <a:pPr>
              <a:lnSpc>
                <a:spcPct val="107000"/>
              </a:lnSpc>
              <a:spcAft>
                <a:spcPts val="800"/>
              </a:spcAft>
            </a:pPr>
            <a:endParaRPr lang="fr-FR" dirty="0">
              <a:latin typeface="Arial" panose="020B0604020202020204" pitchFamily="34" charset="0"/>
              <a:cs typeface="Arial" panose="020B0604020202020204" pitchFamily="34" charset="0"/>
            </a:endParaRPr>
          </a:p>
          <a:p>
            <a:pPr>
              <a:lnSpc>
                <a:spcPct val="107000"/>
              </a:lnSpc>
              <a:spcAft>
                <a:spcPts val="800"/>
              </a:spcAft>
            </a:pPr>
            <a:r>
              <a:rPr lang="fr-FR" b="1" dirty="0">
                <a:latin typeface="Arial" panose="020B0604020202020204" pitchFamily="34" charset="0"/>
                <a:cs typeface="Arial" panose="020B0604020202020204" pitchFamily="34" charset="0"/>
              </a:rPr>
              <a:t>Sitographie</a:t>
            </a:r>
          </a:p>
          <a:p>
            <a:pPr marL="285744" indent="-285744">
              <a:lnSpc>
                <a:spcPct val="107000"/>
              </a:lnSpc>
              <a:spcAft>
                <a:spcPts val="800"/>
              </a:spcAft>
              <a:buFontTx/>
              <a:buChar char="-"/>
            </a:pPr>
            <a:r>
              <a:rPr lang="fr-FR" dirty="0">
                <a:latin typeface="Arial" panose="020B0604020202020204" pitchFamily="34" charset="0"/>
                <a:cs typeface="Arial" panose="020B0604020202020204" pitchFamily="34" charset="0"/>
                <a:hlinkClick r:id="rId4"/>
              </a:rPr>
              <a:t>https://www.ina.fr/</a:t>
            </a:r>
            <a:endParaRPr lang="fr-FR" dirty="0">
              <a:latin typeface="Arial" panose="020B0604020202020204" pitchFamily="34" charset="0"/>
              <a:cs typeface="Arial" panose="020B0604020202020204" pitchFamily="34" charset="0"/>
            </a:endParaRPr>
          </a:p>
          <a:p>
            <a:pPr marL="285744" indent="-285744">
              <a:lnSpc>
                <a:spcPct val="107000"/>
              </a:lnSpc>
              <a:spcAft>
                <a:spcPts val="800"/>
              </a:spcAft>
              <a:buFontTx/>
              <a:buChar char="-"/>
            </a:pPr>
            <a:r>
              <a:rPr lang="fr-FR" dirty="0">
                <a:solidFill>
                  <a:prstClr val="black"/>
                </a:solidFill>
                <a:hlinkClick r:id="rId5"/>
              </a:rPr>
              <a:t>https://www.cairn.info/les-lois-veil--9782200249489-page-155.htm#</a:t>
            </a:r>
            <a:endParaRPr lang="fr-FR" b="1" dirty="0">
              <a:solidFill>
                <a:prstClr val="black"/>
              </a:solidFill>
              <a:latin typeface="Arial" panose="020B0604020202020204" pitchFamily="34" charset="0"/>
              <a:cs typeface="Arial" panose="020B0604020202020204" pitchFamily="34" charset="0"/>
            </a:endParaRPr>
          </a:p>
          <a:p>
            <a:pPr>
              <a:lnSpc>
                <a:spcPct val="107000"/>
              </a:lnSpc>
              <a:spcAft>
                <a:spcPts val="800"/>
              </a:spcAft>
            </a:pP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89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29" y="91578"/>
            <a:ext cx="3506088"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Les objectifs du chapitre</a:t>
            </a:r>
          </a:p>
        </p:txBody>
      </p:sp>
      <p:sp>
        <p:nvSpPr>
          <p:cNvPr id="2" name="ZoneTexte 1">
            <a:extLst>
              <a:ext uri="{FF2B5EF4-FFF2-40B4-BE49-F238E27FC236}">
                <a16:creationId xmlns:a16="http://schemas.microsoft.com/office/drawing/2014/main" id="{2999D93D-328E-4216-B996-7F904E90601A}"/>
              </a:ext>
            </a:extLst>
          </p:cNvPr>
          <p:cNvSpPr txBox="1"/>
          <p:nvPr/>
        </p:nvSpPr>
        <p:spPr>
          <a:xfrm>
            <a:off x="840931" y="1167619"/>
            <a:ext cx="8453127" cy="4401205"/>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Ce chapitre souligne les mutations sociales et culturelles de la société française pendant une période marquée par de nombreuses réformes et l’émergence de nouvelles questions politiques.</a:t>
            </a:r>
          </a:p>
          <a:p>
            <a:r>
              <a:rPr lang="fr-FR" sz="2000" dirty="0">
                <a:latin typeface="Arial" panose="020B0604020202020204" pitchFamily="34" charset="0"/>
                <a:cs typeface="Arial" panose="020B0604020202020204" pitchFamily="34" charset="0"/>
              </a:rPr>
              <a:t>`</a:t>
            </a:r>
          </a:p>
          <a:p>
            <a:r>
              <a:rPr lang="fr-FR" sz="2000" dirty="0">
                <a:latin typeface="Arial" panose="020B0604020202020204" pitchFamily="34" charset="0"/>
                <a:cs typeface="Arial" panose="020B0604020202020204" pitchFamily="34" charset="0"/>
              </a:rPr>
              <a:t>On peut mettre en avant (les axes) :</a:t>
            </a:r>
          </a:p>
          <a:p>
            <a:endParaRPr lang="fr-FR" sz="2000" dirty="0">
              <a:latin typeface="Arial" panose="020B0604020202020204" pitchFamily="34" charset="0"/>
              <a:cs typeface="Arial" panose="020B0604020202020204" pitchFamily="34" charset="0"/>
            </a:endParaRPr>
          </a:p>
          <a:p>
            <a:pPr marL="342891" indent="-342891">
              <a:buFontTx/>
              <a:buChar char="-"/>
            </a:pPr>
            <a:r>
              <a:rPr lang="fr-FR" sz="2000" dirty="0">
                <a:latin typeface="Arial" panose="020B0604020202020204" pitchFamily="34" charset="0"/>
                <a:cs typeface="Arial" panose="020B0604020202020204" pitchFamily="34" charset="0"/>
              </a:rPr>
              <a:t>l’élection politique avec l’élection de François Mitterrand ;</a:t>
            </a:r>
          </a:p>
          <a:p>
            <a:pPr marL="342891" indent="-342891">
              <a:buFontTx/>
              <a:buChar char="-"/>
            </a:pPr>
            <a:r>
              <a:rPr lang="fr-FR" sz="2000" dirty="0">
                <a:latin typeface="Arial" panose="020B0604020202020204" pitchFamily="34" charset="0"/>
                <a:cs typeface="Arial" panose="020B0604020202020204" pitchFamily="34" charset="0"/>
              </a:rPr>
              <a:t>Une société en mutation : évolution de la place et des droits des femmes, place des jeunes et démocratisation de l’enseignement supérieur, immigration et intégration ;</a:t>
            </a:r>
          </a:p>
          <a:p>
            <a:pPr marL="342891" indent="-342891">
              <a:buFontTx/>
              <a:buChar char="-"/>
            </a:pPr>
            <a:r>
              <a:rPr lang="fr-FR" sz="2000" dirty="0">
                <a:latin typeface="Arial" panose="020B0604020202020204" pitchFamily="34" charset="0"/>
                <a:cs typeface="Arial" panose="020B0604020202020204" pitchFamily="34" charset="0"/>
              </a:rPr>
              <a:t>Les transformations du paysage audiovisuel français, l’évolution de la politique culturelle et les nouvelles formes de la culture populaire.</a:t>
            </a:r>
          </a:p>
          <a:p>
            <a:pPr marL="342891" indent="-342891">
              <a:buFontTx/>
              <a:buChar char="-"/>
            </a:pPr>
            <a:endParaRPr lang="fr-FR" sz="20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85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29" y="91578"/>
            <a:ext cx="5320687"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Les points de passage et d’ouverture.</a:t>
            </a:r>
          </a:p>
        </p:txBody>
      </p:sp>
      <p:sp>
        <p:nvSpPr>
          <p:cNvPr id="2" name="ZoneTexte 1">
            <a:extLst>
              <a:ext uri="{FF2B5EF4-FFF2-40B4-BE49-F238E27FC236}">
                <a16:creationId xmlns:a16="http://schemas.microsoft.com/office/drawing/2014/main" id="{DA5A4A62-91E6-4BC2-B959-B341E0B14D07}"/>
              </a:ext>
            </a:extLst>
          </p:cNvPr>
          <p:cNvSpPr txBox="1"/>
          <p:nvPr/>
        </p:nvSpPr>
        <p:spPr>
          <a:xfrm>
            <a:off x="1050389" y="1406769"/>
            <a:ext cx="8370277" cy="2246769"/>
          </a:xfrm>
          <a:prstGeom prst="rect">
            <a:avLst/>
          </a:prstGeom>
          <a:noFill/>
        </p:spPr>
        <p:txBody>
          <a:bodyPr wrap="square" rtlCol="0">
            <a:spAutoFit/>
          </a:bodyPr>
          <a:lstStyle/>
          <a:p>
            <a:pPr marL="285744" indent="-285744">
              <a:buFont typeface="Arial" panose="020B0604020202020204" pitchFamily="34" charset="0"/>
              <a:buChar char="•"/>
            </a:pPr>
            <a:r>
              <a:rPr lang="fr-FR" sz="2000" dirty="0">
                <a:latin typeface="Arial" panose="020B0604020202020204" pitchFamily="34" charset="0"/>
                <a:cs typeface="Arial" panose="020B0604020202020204" pitchFamily="34" charset="0"/>
              </a:rPr>
              <a:t>1975 : la légalisation de l’interruption volontaire de grossesse : un tournant dans l’évolution des droits des femmes ;</a:t>
            </a:r>
          </a:p>
          <a:p>
            <a:endParaRPr lang="fr-FR"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fr-FR" sz="2000" dirty="0">
                <a:latin typeface="Arial" panose="020B0604020202020204" pitchFamily="34" charset="0"/>
                <a:cs typeface="Arial" panose="020B0604020202020204" pitchFamily="34" charset="0"/>
              </a:rPr>
              <a:t>1981 : abolition de la peine de mort ;</a:t>
            </a:r>
          </a:p>
          <a:p>
            <a:endParaRPr lang="fr-FR"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fr-FR" sz="2000" dirty="0">
                <a:latin typeface="Arial" panose="020B0604020202020204" pitchFamily="34" charset="0"/>
                <a:cs typeface="Arial" panose="020B0604020202020204" pitchFamily="34" charset="0"/>
              </a:rPr>
              <a:t>L’épidémie du SIDA en France: recherche, prévention et luttes politiques.</a:t>
            </a:r>
          </a:p>
        </p:txBody>
      </p:sp>
    </p:spTree>
    <p:extLst>
      <p:ext uri="{BB962C8B-B14F-4D97-AF65-F5344CB8AC3E}">
        <p14:creationId xmlns:p14="http://schemas.microsoft.com/office/powerpoint/2010/main" val="410634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331" y="145979"/>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29" y="91578"/>
            <a:ext cx="6468437"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Inscrire le chapitre dans les acquis des élèves</a:t>
            </a:r>
          </a:p>
        </p:txBody>
      </p:sp>
      <p:sp>
        <p:nvSpPr>
          <p:cNvPr id="2" name="ZoneTexte 1">
            <a:extLst>
              <a:ext uri="{FF2B5EF4-FFF2-40B4-BE49-F238E27FC236}">
                <a16:creationId xmlns:a16="http://schemas.microsoft.com/office/drawing/2014/main" id="{D39437E7-0012-4034-8BDF-E110AF1459F2}"/>
              </a:ext>
            </a:extLst>
          </p:cNvPr>
          <p:cNvSpPr txBox="1"/>
          <p:nvPr/>
        </p:nvSpPr>
        <p:spPr>
          <a:xfrm>
            <a:off x="522800" y="948502"/>
            <a:ext cx="8621200" cy="5324535"/>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Dans le programme de Terminale :</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Seuls les thèmes 2, 3 et 4 offrent des chapitres exclusivement consacrés à la France (dans le premier chapitre, on la retrouve dans quelques points de passage et d’ouverture).</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On peut </a:t>
            </a:r>
            <a:r>
              <a:rPr lang="fr-FR" sz="2000" b="1" dirty="0">
                <a:latin typeface="Arial" panose="020B0604020202020204" pitchFamily="34" charset="0"/>
                <a:cs typeface="Arial" panose="020B0604020202020204" pitchFamily="34" charset="0"/>
              </a:rPr>
              <a:t>inscrire la question dans un temps long </a:t>
            </a:r>
            <a:r>
              <a:rPr lang="fr-FR" sz="2000" dirty="0">
                <a:latin typeface="Arial" panose="020B0604020202020204" pitchFamily="34" charset="0"/>
                <a:cs typeface="Arial" panose="020B0604020202020204" pitchFamily="34" charset="0"/>
              </a:rPr>
              <a:t>en faisant référence : </a:t>
            </a:r>
          </a:p>
          <a:p>
            <a:pPr marL="342900" indent="-342900">
              <a:buFont typeface="Wingdings" pitchFamily="2" charset="2"/>
              <a:buChar char="Ø"/>
            </a:pPr>
            <a:r>
              <a:rPr lang="fr-FR" sz="2000" dirty="0">
                <a:latin typeface="Arial" panose="020B0604020202020204" pitchFamily="34" charset="0"/>
                <a:cs typeface="Arial" panose="020B0604020202020204" pitchFamily="34" charset="0"/>
              </a:rPr>
              <a:t> à certaines thématiques abordées préalablement  comme la place des femmes dans la société avec la question de l’égalité des droits ou celle des libertés sexuelles dans les constitutions de 1944 et 1958.</a:t>
            </a:r>
          </a:p>
          <a:p>
            <a:pPr marL="342900" indent="-342900">
              <a:buFont typeface="Wingdings" pitchFamily="2" charset="2"/>
              <a:buChar char="Ø"/>
            </a:pPr>
            <a:r>
              <a:rPr lang="fr-FR" sz="2000" dirty="0">
                <a:latin typeface="Arial" panose="020B0604020202020204" pitchFamily="34" charset="0"/>
                <a:cs typeface="Arial" panose="020B0604020202020204" pitchFamily="34" charset="0"/>
              </a:rPr>
              <a:t>à certains points de passage et d’ouverture :</a:t>
            </a:r>
          </a:p>
          <a:p>
            <a:r>
              <a:rPr lang="fr-FR" sz="2000" dirty="0">
                <a:latin typeface="Arial" panose="020B0604020202020204" pitchFamily="34" charset="0"/>
                <a:cs typeface="Arial" panose="020B0604020202020204" pitchFamily="34" charset="0"/>
              </a:rPr>
              <a:t>Th1 Ch1 : les accords de Matignon de 1936</a:t>
            </a:r>
          </a:p>
          <a:p>
            <a:r>
              <a:rPr lang="fr-FR" sz="2000" dirty="0">
                <a:latin typeface="Arial" panose="020B0604020202020204" pitchFamily="34" charset="0"/>
                <a:cs typeface="Arial" panose="020B0604020202020204" pitchFamily="34" charset="0"/>
              </a:rPr>
              <a:t>Th1 Ch3 : la France dans la guerre : occupation, collaboration, régime de Vichy, Résistance</a:t>
            </a:r>
          </a:p>
          <a:p>
            <a:r>
              <a:rPr lang="fr-FR" sz="2000" dirty="0">
                <a:latin typeface="Arial" panose="020B0604020202020204" pitchFamily="34" charset="0"/>
                <a:cs typeface="Arial" panose="020B0604020202020204" pitchFamily="34" charset="0"/>
              </a:rPr>
              <a:t>Th2 Ch1 : 15 mars 1944 le programme du CNR</a:t>
            </a:r>
          </a:p>
          <a:p>
            <a:r>
              <a:rPr lang="fr-FR" sz="2000" dirty="0">
                <a:latin typeface="Arial" panose="020B0604020202020204" pitchFamily="34" charset="0"/>
                <a:cs typeface="Arial" panose="020B0604020202020204" pitchFamily="34" charset="0"/>
              </a:rPr>
              <a:t>Th2 Ch3 : la IVe République et les débuts de la Ve République : un projet liant volonté d’indépendance nationale et modernisation du pays</a:t>
            </a:r>
          </a:p>
        </p:txBody>
      </p:sp>
    </p:spTree>
    <p:extLst>
      <p:ext uri="{BB962C8B-B14F-4D97-AF65-F5344CB8AC3E}">
        <p14:creationId xmlns:p14="http://schemas.microsoft.com/office/powerpoint/2010/main" val="124640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331" y="145979"/>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29" y="91578"/>
            <a:ext cx="6468437"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Inscrire le chapitre dans les acquis des élèves</a:t>
            </a:r>
          </a:p>
        </p:txBody>
      </p:sp>
      <p:sp>
        <p:nvSpPr>
          <p:cNvPr id="2" name="ZoneTexte 1">
            <a:extLst>
              <a:ext uri="{FF2B5EF4-FFF2-40B4-BE49-F238E27FC236}">
                <a16:creationId xmlns:a16="http://schemas.microsoft.com/office/drawing/2014/main" id="{D39437E7-0012-4034-8BDF-E110AF1459F2}"/>
              </a:ext>
            </a:extLst>
          </p:cNvPr>
          <p:cNvSpPr txBox="1"/>
          <p:nvPr/>
        </p:nvSpPr>
        <p:spPr>
          <a:xfrm>
            <a:off x="522800" y="948502"/>
            <a:ext cx="8621200" cy="4708981"/>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Dans le programme de Troisième :</a:t>
            </a:r>
          </a:p>
          <a:p>
            <a:endParaRPr lang="fr-FR"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chapitre 4 : La vie politique française.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Thème 4  : La Vème République à l’épreuve de la durée.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programme insiste sur la mise en relation des pratiques politiques de 1969 à 2007 (poursuite de l’œuvre gaullienne dans les années 1970, alternances et cohabitations depuis les années 1980) et  des changements sociaux et sociétaux.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Dans les démarches, pas de liste exhaustive proposée : choix laissé à l’enseignant d’aborder la question sociale et sociétale objet de débats.</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Démarche de réflexion identique.</a:t>
            </a:r>
          </a:p>
          <a:p>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70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29" y="91578"/>
            <a:ext cx="5816016"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Permettre le lien avec le chapitre suivant</a:t>
            </a:r>
          </a:p>
        </p:txBody>
      </p:sp>
      <p:sp>
        <p:nvSpPr>
          <p:cNvPr id="2" name="ZoneTexte 1">
            <a:extLst>
              <a:ext uri="{FF2B5EF4-FFF2-40B4-BE49-F238E27FC236}">
                <a16:creationId xmlns:a16="http://schemas.microsoft.com/office/drawing/2014/main" id="{669600C4-E539-4AF2-B5EF-0F2F560142AF}"/>
              </a:ext>
            </a:extLst>
          </p:cNvPr>
          <p:cNvSpPr txBox="1"/>
          <p:nvPr/>
        </p:nvSpPr>
        <p:spPr>
          <a:xfrm>
            <a:off x="840929" y="1252026"/>
            <a:ext cx="7691514" cy="4401205"/>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Le chapitre 3 du thème 4 : La République française.</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Des axes peuvent servir de prolongement :</a:t>
            </a:r>
          </a:p>
          <a:p>
            <a:endParaRPr lang="fr-FR" sz="2000" dirty="0">
              <a:latin typeface="Arial" panose="020B0604020202020204" pitchFamily="34" charset="0"/>
              <a:cs typeface="Arial" panose="020B0604020202020204" pitchFamily="34" charset="0"/>
            </a:endParaRPr>
          </a:p>
          <a:p>
            <a:pPr marL="342900" indent="-342900">
              <a:buFontTx/>
              <a:buChar char="-"/>
            </a:pPr>
            <a:r>
              <a:rPr lang="fr-FR" sz="2000" dirty="0">
                <a:latin typeface="Arial" panose="020B0604020202020204" pitchFamily="34" charset="0"/>
                <a:cs typeface="Arial" panose="020B0604020202020204" pitchFamily="34" charset="0"/>
              </a:rPr>
              <a:t>La Cinquième République : un régime stable qui connaît de nombreuses réformes ;</a:t>
            </a:r>
          </a:p>
          <a:p>
            <a:endParaRPr lang="fr-FR" sz="2000" dirty="0">
              <a:latin typeface="Arial" panose="020B0604020202020204" pitchFamily="34" charset="0"/>
              <a:cs typeface="Arial" panose="020B0604020202020204" pitchFamily="34" charset="0"/>
            </a:endParaRPr>
          </a:p>
          <a:p>
            <a:pPr marL="342891" indent="-342891">
              <a:buFontTx/>
              <a:buChar char="-"/>
            </a:pPr>
            <a:r>
              <a:rPr lang="fr-FR" sz="2000" dirty="0">
                <a:latin typeface="Arial" panose="020B0604020202020204" pitchFamily="34" charset="0"/>
                <a:cs typeface="Arial" panose="020B0604020202020204" pitchFamily="34" charset="0"/>
              </a:rPr>
              <a:t>Les combats pour l’égalité ainsi que l’évolution du Code civil en faveur des nouveaux droits (parité, PACS, évolution du mariage…)</a:t>
            </a:r>
          </a:p>
          <a:p>
            <a:pPr marL="342891" indent="-342891">
              <a:buFontTx/>
              <a:buChar char="-"/>
            </a:pP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Ou des points de passage et d’ouverture : </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 La parité : du principe aux applications.</a:t>
            </a:r>
          </a:p>
        </p:txBody>
      </p:sp>
    </p:spTree>
    <p:extLst>
      <p:ext uri="{BB962C8B-B14F-4D97-AF65-F5344CB8AC3E}">
        <p14:creationId xmlns:p14="http://schemas.microsoft.com/office/powerpoint/2010/main" val="339827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5" y="-554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29" y="91578"/>
            <a:ext cx="4595361"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Enjeux et difficultés du chapitre</a:t>
            </a:r>
          </a:p>
        </p:txBody>
      </p:sp>
      <p:sp>
        <p:nvSpPr>
          <p:cNvPr id="2" name="ZoneTexte 1">
            <a:extLst>
              <a:ext uri="{FF2B5EF4-FFF2-40B4-BE49-F238E27FC236}">
                <a16:creationId xmlns:a16="http://schemas.microsoft.com/office/drawing/2014/main" id="{2E5CDDFC-9EE0-4675-98EA-F23CD0D6B47E}"/>
              </a:ext>
            </a:extLst>
          </p:cNvPr>
          <p:cNvSpPr txBox="1"/>
          <p:nvPr/>
        </p:nvSpPr>
        <p:spPr>
          <a:xfrm>
            <a:off x="631221" y="940075"/>
            <a:ext cx="8512779" cy="5632311"/>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Enjeux :</a:t>
            </a:r>
          </a:p>
          <a:p>
            <a:pPr marL="342891" indent="-342891">
              <a:buFontTx/>
              <a:buChar char="-"/>
            </a:pPr>
            <a:r>
              <a:rPr lang="fr-FR" sz="2000" dirty="0">
                <a:latin typeface="Arial" panose="020B0604020202020204" pitchFamily="34" charset="0"/>
                <a:cs typeface="Arial" panose="020B0604020202020204" pitchFamily="34" charset="0"/>
              </a:rPr>
              <a:t>Insister sur les mutations de natures diverses</a:t>
            </a:r>
          </a:p>
          <a:p>
            <a:pPr marL="342891" indent="-342891">
              <a:buFontTx/>
              <a:buChar char="-"/>
            </a:pPr>
            <a:endParaRPr lang="fr-FR" sz="2000"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Difficulté :</a:t>
            </a:r>
          </a:p>
          <a:p>
            <a:pPr marL="342891" indent="-342891">
              <a:buFontTx/>
              <a:buChar char="-"/>
            </a:pPr>
            <a:r>
              <a:rPr lang="fr-FR" sz="2000" dirty="0">
                <a:latin typeface="Arial" panose="020B0604020202020204" pitchFamily="34" charset="0"/>
                <a:cs typeface="Arial" panose="020B0604020202020204" pitchFamily="34" charset="0"/>
              </a:rPr>
              <a:t>Les césures chronologiques  du chapitre (1974- 1988) par rapport aux questions sociétales et culturelles</a:t>
            </a:r>
          </a:p>
          <a:p>
            <a:endParaRPr lang="fr-FR" sz="2000"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Exemple : la question du Sida </a:t>
            </a:r>
            <a:r>
              <a:rPr lang="fr-FR" sz="2000" dirty="0">
                <a:latin typeface="Arial" panose="020B0604020202020204" pitchFamily="34" charset="0"/>
                <a:cs typeface="Arial" panose="020B0604020202020204" pitchFamily="34" charset="0"/>
              </a:rPr>
              <a:t>apparaît certes dans les années 1980 mais sa visibilité ne peut exclure :</a:t>
            </a:r>
          </a:p>
          <a:p>
            <a:pPr marL="342891" indent="-342891">
              <a:buFontTx/>
              <a:buChar char="-"/>
            </a:pPr>
            <a:r>
              <a:rPr lang="fr-FR" sz="2000" dirty="0">
                <a:latin typeface="Arial" panose="020B0604020202020204" pitchFamily="34" charset="0"/>
                <a:cs typeface="Arial" panose="020B0604020202020204" pitchFamily="34" charset="0"/>
              </a:rPr>
              <a:t>La question du regard sur l’homosexualité (du refus dans les années 1960 à une acceptation plus grande dans les années 1970),</a:t>
            </a:r>
          </a:p>
          <a:p>
            <a:pPr marL="342891" indent="-342891">
              <a:buFontTx/>
              <a:buChar char="-"/>
            </a:pPr>
            <a:r>
              <a:rPr lang="fr-FR" sz="2000" dirty="0">
                <a:latin typeface="Arial" panose="020B0604020202020204" pitchFamily="34" charset="0"/>
                <a:cs typeface="Arial" panose="020B0604020202020204" pitchFamily="34" charset="0"/>
              </a:rPr>
              <a:t>Un regard sur la maladie liée à la communauté homosexuelle dans les années 1980,</a:t>
            </a:r>
          </a:p>
          <a:p>
            <a:pPr marL="342891" indent="-342891">
              <a:buFontTx/>
              <a:buChar char="-"/>
            </a:pPr>
            <a:r>
              <a:rPr lang="fr-FR" sz="2000" dirty="0">
                <a:latin typeface="Arial" panose="020B0604020202020204" pitchFamily="34" charset="0"/>
                <a:cs typeface="Arial" panose="020B0604020202020204" pitchFamily="34" charset="0"/>
              </a:rPr>
              <a:t>Une lutte politique qui apparaît plus nette dans les années 1990 lorsque la maladie est élargie à l’ensemble des populations pour l’opinion publique,</a:t>
            </a:r>
          </a:p>
          <a:p>
            <a:pPr marL="342891" indent="-342891">
              <a:buFontTx/>
              <a:buChar char="-"/>
            </a:pPr>
            <a:r>
              <a:rPr lang="fr-FR" sz="2000" dirty="0">
                <a:latin typeface="Arial" panose="020B0604020202020204" pitchFamily="34" charset="0"/>
                <a:cs typeface="Arial" panose="020B0604020202020204" pitchFamily="34" charset="0"/>
              </a:rPr>
              <a:t>Des recherches plus efficaces dans les années 1990 permettant le diagnostic et les traitements.</a:t>
            </a:r>
          </a:p>
        </p:txBody>
      </p:sp>
    </p:spTree>
    <p:extLst>
      <p:ext uri="{BB962C8B-B14F-4D97-AF65-F5344CB8AC3E}">
        <p14:creationId xmlns:p14="http://schemas.microsoft.com/office/powerpoint/2010/main" val="231386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1679" y="812252"/>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21" y="6137301"/>
            <a:ext cx="746405" cy="698737"/>
          </a:xfrm>
          <a:prstGeom prst="rect">
            <a:avLst/>
          </a:prstGeom>
        </p:spPr>
      </p:pic>
      <p:sp>
        <p:nvSpPr>
          <p:cNvPr id="9" name="ZoneTexte 8"/>
          <p:cNvSpPr txBox="1"/>
          <p:nvPr/>
        </p:nvSpPr>
        <p:spPr>
          <a:xfrm>
            <a:off x="3253690" y="6290156"/>
            <a:ext cx="5278753" cy="523220"/>
          </a:xfrm>
          <a:prstGeom prst="rect">
            <a:avLst/>
          </a:prstGeom>
          <a:noFill/>
        </p:spPr>
        <p:txBody>
          <a:bodyPr wrap="none" rtlCol="0">
            <a:spAutoFit/>
          </a:bodyPr>
          <a:lstStyle/>
          <a:p>
            <a:r>
              <a:rPr lang="fr-FR" sz="1400" dirty="0">
                <a:solidFill>
                  <a:srgbClr val="1F497D">
                    <a:lumMod val="60000"/>
                    <a:lumOff val="40000"/>
                  </a:srgbClr>
                </a:solidFill>
                <a:latin typeface="Arial" panose="020B0604020202020204" pitchFamily="34" charset="0"/>
                <a:cs typeface="Arial" panose="020B0604020202020204" pitchFamily="34" charset="0"/>
              </a:rPr>
              <a:t>Site académique d’histoire-géographie : </a:t>
            </a:r>
            <a:r>
              <a:rPr lang="fr-FR" sz="1400" b="1" dirty="0">
                <a:solidFill>
                  <a:srgbClr val="1F497D">
                    <a:lumMod val="60000"/>
                    <a:lumOff val="40000"/>
                  </a:srgbClr>
                </a:solidFill>
                <a:latin typeface="Arial" panose="020B0604020202020204" pitchFamily="34" charset="0"/>
                <a:cs typeface="Arial" panose="020B0604020202020204" pitchFamily="34" charset="0"/>
              </a:rPr>
              <a:t>Terre Ouverte</a:t>
            </a:r>
          </a:p>
          <a:p>
            <a:r>
              <a:rPr lang="fr-FR" sz="1400" dirty="0">
                <a:solidFill>
                  <a:srgbClr val="1F497D">
                    <a:lumMod val="60000"/>
                    <a:lumOff val="40000"/>
                  </a:srgb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7"/>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Rectangle 6"/>
          <p:cNvSpPr/>
          <p:nvPr/>
        </p:nvSpPr>
        <p:spPr>
          <a:xfrm>
            <a:off x="150591" y="676351"/>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4" name="ZoneTexte 13"/>
          <p:cNvSpPr txBox="1"/>
          <p:nvPr/>
        </p:nvSpPr>
        <p:spPr>
          <a:xfrm>
            <a:off x="840931" y="91578"/>
            <a:ext cx="7633821" cy="461665"/>
          </a:xfrm>
          <a:prstGeom prst="rect">
            <a:avLst/>
          </a:prstGeom>
          <a:noFill/>
        </p:spPr>
        <p:txBody>
          <a:bodyPr wrap="none" rtlCol="0">
            <a:spAutoFit/>
          </a:bodyPr>
          <a:lstStyle/>
          <a:p>
            <a:r>
              <a:rPr lang="fr-FR" sz="2400" dirty="0">
                <a:solidFill>
                  <a:srgbClr val="1F497D">
                    <a:lumMod val="60000"/>
                    <a:lumOff val="40000"/>
                  </a:srgbClr>
                </a:solidFill>
                <a:latin typeface="Arial" panose="020B0604020202020204" pitchFamily="34" charset="0"/>
                <a:cs typeface="Arial" panose="020B0604020202020204" pitchFamily="34" charset="0"/>
              </a:rPr>
              <a:t>Quels points du préambule la question favorise-t-elle ?</a:t>
            </a:r>
          </a:p>
        </p:txBody>
      </p:sp>
      <p:sp>
        <p:nvSpPr>
          <p:cNvPr id="3" name="ZoneTexte 2">
            <a:extLst>
              <a:ext uri="{FF2B5EF4-FFF2-40B4-BE49-F238E27FC236}">
                <a16:creationId xmlns:a16="http://schemas.microsoft.com/office/drawing/2014/main" id="{51A56BAE-49EB-4E03-B842-5B1E140243C2}"/>
              </a:ext>
            </a:extLst>
          </p:cNvPr>
          <p:cNvSpPr txBox="1"/>
          <p:nvPr/>
        </p:nvSpPr>
        <p:spPr>
          <a:xfrm>
            <a:off x="539552" y="1161371"/>
            <a:ext cx="8208912" cy="3170099"/>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Sur quels points du préambule s’appuyer ?</a:t>
            </a:r>
          </a:p>
          <a:p>
            <a:endParaRPr lang="fr-FR"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fr-FR" sz="2000" dirty="0">
                <a:latin typeface="Arial" panose="020B0604020202020204" pitchFamily="34" charset="0"/>
                <a:cs typeface="Arial" panose="020B0604020202020204" pitchFamily="34" charset="0"/>
              </a:rPr>
              <a:t>Transmettre des connaissances précises et diverses sur un large empan historique</a:t>
            </a:r>
          </a:p>
          <a:p>
            <a:pPr marL="342891" indent="-342891">
              <a:buFont typeface="Arial" panose="020B0604020202020204" pitchFamily="34" charset="0"/>
              <a:buChar char="•"/>
            </a:pPr>
            <a:r>
              <a:rPr lang="fr-FR" sz="2000" dirty="0">
                <a:latin typeface="Arial" panose="020B0604020202020204" pitchFamily="34" charset="0"/>
                <a:cs typeface="Arial" panose="020B0604020202020204" pitchFamily="34" charset="0"/>
              </a:rPr>
              <a:t>Se confronter à l’altérité</a:t>
            </a:r>
          </a:p>
          <a:p>
            <a:pPr marL="342891" indent="-342891">
              <a:buFont typeface="Arial" panose="020B0604020202020204" pitchFamily="34" charset="0"/>
              <a:buChar char="•"/>
            </a:pPr>
            <a:r>
              <a:rPr lang="fr-FR" sz="2000" dirty="0">
                <a:latin typeface="Arial" panose="020B0604020202020204" pitchFamily="34" charset="0"/>
                <a:cs typeface="Arial" panose="020B0604020202020204" pitchFamily="34" charset="0"/>
              </a:rPr>
              <a:t>Donner des moyens d’une compréhension éclairée du monde d’hier et d’aujourd’hui</a:t>
            </a:r>
          </a:p>
          <a:p>
            <a:pPr marL="342891" indent="-342891">
              <a:buFont typeface="Arial" panose="020B0604020202020204" pitchFamily="34" charset="0"/>
              <a:buChar char="•"/>
            </a:pPr>
            <a:r>
              <a:rPr lang="fr-FR" sz="2000" dirty="0">
                <a:latin typeface="Arial" panose="020B0604020202020204" pitchFamily="34" charset="0"/>
                <a:cs typeface="Arial" panose="020B0604020202020204" pitchFamily="34" charset="0"/>
              </a:rPr>
              <a:t>Dépasser les évidences</a:t>
            </a:r>
          </a:p>
          <a:p>
            <a:pPr marL="342891" indent="-342891">
              <a:buFont typeface="Arial" panose="020B0604020202020204" pitchFamily="34" charset="0"/>
              <a:buChar char="•"/>
            </a:pPr>
            <a:r>
              <a:rPr lang="fr-FR" sz="2000" dirty="0">
                <a:latin typeface="Arial" panose="020B0604020202020204" pitchFamily="34" charset="0"/>
                <a:cs typeface="Arial" panose="020B0604020202020204" pitchFamily="34" charset="0"/>
              </a:rPr>
              <a:t>Assurer la continuité des apprentissages</a:t>
            </a:r>
          </a:p>
          <a:p>
            <a:pPr marL="342891" indent="-342891">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803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2095</TotalTime>
  <Words>2840</Words>
  <Application>Microsoft Macintosh PowerPoint</Application>
  <PresentationFormat>Affichage à l'écran (4:3)</PresentationFormat>
  <Paragraphs>282</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20</vt:i4>
      </vt:variant>
    </vt:vector>
  </HeadingPairs>
  <TitlesOfParts>
    <vt:vector size="26" baseType="lpstr">
      <vt:lpstr>Arial</vt:lpstr>
      <vt:lpstr>Calibri</vt:lpstr>
      <vt:lpstr>Calibri Light</vt:lpstr>
      <vt:lpstr>Wingdings</vt:lpstr>
      <vt:lpstr>Thème Office</vt:lpstr>
      <vt:lpstr>1_Thème Office</vt:lpstr>
      <vt:lpstr>Terminale, voie G  Thème 3 Les remises en cause économiques, politiques et sociales des années 1970 à 1991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PARODI</dc:creator>
  <cp:lastModifiedBy>mejean isabelle</cp:lastModifiedBy>
  <cp:revision>80</cp:revision>
  <dcterms:created xsi:type="dcterms:W3CDTF">2019-11-06T15:42:11Z</dcterms:created>
  <dcterms:modified xsi:type="dcterms:W3CDTF">2020-08-26T16:00:47Z</dcterms:modified>
</cp:coreProperties>
</file>