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64"/>
    <p:restoredTop sz="94648"/>
  </p:normalViewPr>
  <p:slideViewPr>
    <p:cSldViewPr>
      <p:cViewPr varScale="1">
        <p:scale>
          <a:sx n="89" d="100"/>
          <a:sy n="89" d="100"/>
        </p:scale>
        <p:origin x="168" y="6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33839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218247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2295633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45087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35941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7D2F965-0B49-4490-A6F0-4FD43C8213FA}"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48855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7D2F965-0B49-4490-A6F0-4FD43C8213FA}" type="datetimeFigureOut">
              <a:rPr lang="fr-FR" smtClean="0"/>
              <a:t>27/08/2020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381944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7D2F965-0B49-4490-A6F0-4FD43C8213FA}" type="datetimeFigureOut">
              <a:rPr lang="fr-FR" smtClean="0"/>
              <a:t>27/08/2020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90263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D2F965-0B49-4490-A6F0-4FD43C8213FA}" type="datetimeFigureOut">
              <a:rPr lang="fr-FR" smtClean="0"/>
              <a:t>27/08/2020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90705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7D2F965-0B49-4490-A6F0-4FD43C8213FA}"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349930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7D2F965-0B49-4490-A6F0-4FD43C8213FA}" type="datetimeFigureOut">
              <a:rPr lang="fr-FR" smtClean="0"/>
              <a:t>27/08/2020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F76FF8-D6F8-486A-BF86-0441F052A5B8}" type="slidenum">
              <a:rPr lang="fr-FR" smtClean="0"/>
              <a:t>‹N°›</a:t>
            </a:fld>
            <a:endParaRPr lang="fr-FR"/>
          </a:p>
        </p:txBody>
      </p:sp>
    </p:spTree>
    <p:extLst>
      <p:ext uri="{BB962C8B-B14F-4D97-AF65-F5344CB8AC3E}">
        <p14:creationId xmlns:p14="http://schemas.microsoft.com/office/powerpoint/2010/main" val="199312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2F965-0B49-4490-A6F0-4FD43C8213FA}" type="datetimeFigureOut">
              <a:rPr lang="fr-FR" smtClean="0"/>
              <a:t>27/08/2020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76FF8-D6F8-486A-BF86-0441F052A5B8}" type="slidenum">
              <a:rPr lang="fr-FR" smtClean="0"/>
              <a:t>‹N°›</a:t>
            </a:fld>
            <a:endParaRPr lang="fr-FR"/>
          </a:p>
        </p:txBody>
      </p:sp>
    </p:spTree>
    <p:extLst>
      <p:ext uri="{BB962C8B-B14F-4D97-AF65-F5344CB8AC3E}">
        <p14:creationId xmlns:p14="http://schemas.microsoft.com/office/powerpoint/2010/main" val="48195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education.gouv.fr/bo/20/Special2/MENE2002781N.htm" TargetMode="External"/><Relationship Id="rId4" Type="http://schemas.openxmlformats.org/officeDocument/2006/relationships/hyperlink" Target="https://www.education.gouv.fr/bo/20/Special2/MENE2002780N.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2">
            <a:extLst>
              <a:ext uri="{FF2B5EF4-FFF2-40B4-BE49-F238E27FC236}">
                <a16:creationId xmlns:a16="http://schemas.microsoft.com/office/drawing/2014/main" id="{F8F6A2A1-7897-BD41-983C-A3E4406B34E0}"/>
              </a:ext>
            </a:extLst>
          </p:cNvPr>
          <p:cNvSpPr>
            <a:spLocks noGrp="1"/>
          </p:cNvSpPr>
          <p:nvPr>
            <p:ph type="ctrTitle"/>
          </p:nvPr>
        </p:nvSpPr>
        <p:spPr>
          <a:xfrm>
            <a:off x="1730516" y="1092933"/>
            <a:ext cx="5826983" cy="1442078"/>
          </a:xfrm>
        </p:spPr>
        <p:txBody>
          <a:bodyPr/>
          <a:lstStyle/>
          <a:p>
            <a:r>
              <a:rPr lang="fr-FR" dirty="0"/>
              <a:t>Le Grand oral au baccalauréat</a:t>
            </a:r>
          </a:p>
        </p:txBody>
      </p:sp>
      <p:sp>
        <p:nvSpPr>
          <p:cNvPr id="13" name="Sous-titre 3">
            <a:extLst>
              <a:ext uri="{FF2B5EF4-FFF2-40B4-BE49-F238E27FC236}">
                <a16:creationId xmlns:a16="http://schemas.microsoft.com/office/drawing/2014/main" id="{46950951-85E5-FB45-AB8B-C1BCD9AD1D8E}"/>
              </a:ext>
            </a:extLst>
          </p:cNvPr>
          <p:cNvSpPr>
            <a:spLocks noGrp="1"/>
          </p:cNvSpPr>
          <p:nvPr>
            <p:ph type="subTitle" idx="1"/>
          </p:nvPr>
        </p:nvSpPr>
        <p:spPr>
          <a:xfrm>
            <a:off x="1913369" y="3111129"/>
            <a:ext cx="5826983" cy="1387175"/>
          </a:xfrm>
        </p:spPr>
        <p:txBody>
          <a:bodyPr>
            <a:normAutofit fontScale="92500" lnSpcReduction="20000"/>
          </a:bodyPr>
          <a:lstStyle/>
          <a:p>
            <a:pPr algn="ctr"/>
            <a:r>
              <a:rPr lang="fr-FR" dirty="0"/>
              <a:t>Enjeux et pistes de mise en œuvre</a:t>
            </a:r>
          </a:p>
          <a:p>
            <a:pPr algn="ctr"/>
            <a:r>
              <a:rPr lang="fr-FR" dirty="0"/>
              <a:t> pour en faire </a:t>
            </a:r>
          </a:p>
          <a:p>
            <a:pPr algn="ctr"/>
            <a:r>
              <a:rPr lang="fr-FR" b="1" dirty="0"/>
              <a:t>un levier de l’égalité des chances</a:t>
            </a:r>
          </a:p>
          <a:p>
            <a:endParaRPr lang="fr-FR" dirty="0"/>
          </a:p>
        </p:txBody>
      </p:sp>
      <p:sp>
        <p:nvSpPr>
          <p:cNvPr id="3" name="ZoneTexte 2">
            <a:extLst>
              <a:ext uri="{FF2B5EF4-FFF2-40B4-BE49-F238E27FC236}">
                <a16:creationId xmlns:a16="http://schemas.microsoft.com/office/drawing/2014/main" id="{CD5FE6B9-0A23-7049-9E7D-EB0888CF130A}"/>
              </a:ext>
            </a:extLst>
          </p:cNvPr>
          <p:cNvSpPr txBox="1"/>
          <p:nvPr/>
        </p:nvSpPr>
        <p:spPr>
          <a:xfrm>
            <a:off x="35496" y="6403421"/>
            <a:ext cx="2340641" cy="369332"/>
          </a:xfrm>
          <a:prstGeom prst="rect">
            <a:avLst/>
          </a:prstGeom>
          <a:noFill/>
        </p:spPr>
        <p:txBody>
          <a:bodyPr wrap="none" rtlCol="0">
            <a:spAutoFit/>
          </a:bodyPr>
          <a:lstStyle/>
          <a:p>
            <a:r>
              <a:rPr lang="fr-FR" dirty="0"/>
              <a:t>Isabelle Méjean, IA-IPR</a:t>
            </a:r>
          </a:p>
        </p:txBody>
      </p:sp>
    </p:spTree>
    <p:extLst>
      <p:ext uri="{BB962C8B-B14F-4D97-AF65-F5344CB8AC3E}">
        <p14:creationId xmlns:p14="http://schemas.microsoft.com/office/powerpoint/2010/main" val="193914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2E7EC4D6-4984-4743-AA56-C2E668548685}"/>
              </a:ext>
            </a:extLst>
          </p:cNvPr>
          <p:cNvSpPr txBox="1">
            <a:spLocks/>
          </p:cNvSpPr>
          <p:nvPr/>
        </p:nvSpPr>
        <p:spPr>
          <a:xfrm>
            <a:off x="1711918" y="1878041"/>
            <a:ext cx="5590311" cy="200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t>Les points d’appui</a:t>
            </a:r>
            <a:endParaRPr lang="fr-FR" dirty="0"/>
          </a:p>
        </p:txBody>
      </p:sp>
    </p:spTree>
    <p:extLst>
      <p:ext uri="{BB962C8B-B14F-4D97-AF65-F5344CB8AC3E}">
        <p14:creationId xmlns:p14="http://schemas.microsoft.com/office/powerpoint/2010/main" val="244960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28FC550A-9AF8-C848-9F8E-DBCDD9A1775D}"/>
              </a:ext>
            </a:extLst>
          </p:cNvPr>
          <p:cNvSpPr txBox="1">
            <a:spLocks/>
          </p:cNvSpPr>
          <p:nvPr/>
        </p:nvSpPr>
        <p:spPr>
          <a:xfrm>
            <a:off x="645905" y="646088"/>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Du côté des professeurs</a:t>
            </a:r>
          </a:p>
        </p:txBody>
      </p:sp>
      <p:sp>
        <p:nvSpPr>
          <p:cNvPr id="13" name="Espace réservé du contenu 2">
            <a:extLst>
              <a:ext uri="{FF2B5EF4-FFF2-40B4-BE49-F238E27FC236}">
                <a16:creationId xmlns:a16="http://schemas.microsoft.com/office/drawing/2014/main" id="{D6926C30-E336-0742-824A-582DF4217695}"/>
              </a:ext>
            </a:extLst>
          </p:cNvPr>
          <p:cNvSpPr txBox="1">
            <a:spLocks/>
          </p:cNvSpPr>
          <p:nvPr/>
        </p:nvSpPr>
        <p:spPr>
          <a:xfrm>
            <a:off x="789996" y="1632978"/>
            <a:ext cx="8338600" cy="5116746"/>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Des professeurs qui ont construit une expertise en tant que jury d’oral</a:t>
            </a:r>
          </a:p>
          <a:p>
            <a:pPr algn="l"/>
            <a:endParaRPr lang="fr-FR" b="1" dirty="0">
              <a:solidFill>
                <a:schemeClr val="accent6"/>
              </a:solidFill>
            </a:endParaRPr>
          </a:p>
          <a:p>
            <a:pPr algn="l"/>
            <a:r>
              <a:rPr lang="fr-FR" b="1" dirty="0">
                <a:solidFill>
                  <a:schemeClr val="accent6"/>
                </a:solidFill>
              </a:rPr>
              <a:t>Des pratiques de l’oral en classe : existantes, variées… mais peu partagées </a:t>
            </a:r>
            <a:r>
              <a:rPr lang="fr-FR" dirty="0">
                <a:solidFill>
                  <a:schemeClr val="tx1"/>
                </a:solidFill>
              </a:rPr>
              <a:t>dans les équipes pédagogiques</a:t>
            </a:r>
          </a:p>
          <a:p>
            <a:pPr algn="l"/>
            <a:endParaRPr lang="fr-FR" dirty="0">
              <a:solidFill>
                <a:schemeClr val="tx1"/>
              </a:solidFill>
            </a:endParaRPr>
          </a:p>
          <a:p>
            <a:pPr algn="l"/>
            <a:r>
              <a:rPr lang="fr-FR" b="1" dirty="0">
                <a:solidFill>
                  <a:schemeClr val="accent6"/>
                </a:solidFill>
              </a:rPr>
              <a:t>L’expertise des professeurs de LVE</a:t>
            </a:r>
          </a:p>
          <a:p>
            <a:pPr algn="l"/>
            <a:endParaRPr lang="fr-FR" dirty="0"/>
          </a:p>
          <a:p>
            <a:pPr algn="l"/>
            <a:r>
              <a:rPr lang="fr-FR" b="1" dirty="0">
                <a:solidFill>
                  <a:schemeClr val="accent6"/>
                </a:solidFill>
              </a:rPr>
              <a:t>L’enseignement moral et civique </a:t>
            </a:r>
            <a:r>
              <a:rPr lang="fr-FR" dirty="0"/>
              <a:t>: </a:t>
            </a:r>
            <a:r>
              <a:rPr lang="fr-FR" dirty="0">
                <a:solidFill>
                  <a:schemeClr val="tx1"/>
                </a:solidFill>
              </a:rPr>
              <a:t>apprendre à parler, à porter une parole personnelle étayée et éclairée, à débattre</a:t>
            </a:r>
          </a:p>
          <a:p>
            <a:pPr algn="l"/>
            <a:endParaRPr lang="fr-FR" dirty="0">
              <a:solidFill>
                <a:schemeClr val="tx1"/>
              </a:solidFill>
            </a:endParaRPr>
          </a:p>
          <a:p>
            <a:pPr algn="l"/>
            <a:r>
              <a:rPr lang="fr-FR" b="1" dirty="0">
                <a:solidFill>
                  <a:schemeClr val="accent6"/>
                </a:solidFill>
              </a:rPr>
              <a:t>Du temps après les écrits de spécialité </a:t>
            </a:r>
            <a:r>
              <a:rPr lang="fr-FR" dirty="0">
                <a:solidFill>
                  <a:schemeClr val="tx1"/>
                </a:solidFill>
              </a:rPr>
              <a:t>pour approfondir les compétences des élèves en fonction de leurs besoins (mais trop tard pour INITIER quoi que ce soit)</a:t>
            </a:r>
          </a:p>
          <a:p>
            <a:pPr algn="l"/>
            <a:endParaRPr lang="fr-FR" dirty="0">
              <a:solidFill>
                <a:schemeClr val="tx1"/>
              </a:solidFill>
            </a:endParaRPr>
          </a:p>
          <a:p>
            <a:pPr algn="l"/>
            <a:r>
              <a:rPr lang="fr-FR" b="1" dirty="0">
                <a:solidFill>
                  <a:schemeClr val="accent6"/>
                </a:solidFill>
              </a:rPr>
              <a:t>Des pratiques de </a:t>
            </a:r>
            <a:r>
              <a:rPr lang="fr-FR" b="1" dirty="0" err="1">
                <a:solidFill>
                  <a:schemeClr val="accent6"/>
                </a:solidFill>
              </a:rPr>
              <a:t>co</a:t>
            </a:r>
            <a:r>
              <a:rPr lang="fr-FR" b="1" dirty="0">
                <a:solidFill>
                  <a:schemeClr val="accent6"/>
                </a:solidFill>
              </a:rPr>
              <a:t>-intervention </a:t>
            </a:r>
            <a:r>
              <a:rPr lang="fr-FR" dirty="0"/>
              <a:t>: </a:t>
            </a:r>
            <a:r>
              <a:rPr lang="fr-FR" dirty="0">
                <a:solidFill>
                  <a:schemeClr val="tx1"/>
                </a:solidFill>
              </a:rPr>
              <a:t>croisements disciplinaires, comprendre des éléments en non spécialiste, parler à un non spécialiste</a:t>
            </a:r>
          </a:p>
        </p:txBody>
      </p:sp>
    </p:spTree>
    <p:extLst>
      <p:ext uri="{BB962C8B-B14F-4D97-AF65-F5344CB8AC3E}">
        <p14:creationId xmlns:p14="http://schemas.microsoft.com/office/powerpoint/2010/main" val="374492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67B6451A-0B93-6E40-8682-C261284379F4}"/>
              </a:ext>
            </a:extLst>
          </p:cNvPr>
          <p:cNvSpPr txBox="1">
            <a:spLocks/>
          </p:cNvSpPr>
          <p:nvPr/>
        </p:nvSpPr>
        <p:spPr>
          <a:xfrm>
            <a:off x="788020" y="511092"/>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Du côté des élèves</a:t>
            </a:r>
          </a:p>
        </p:txBody>
      </p:sp>
      <p:sp>
        <p:nvSpPr>
          <p:cNvPr id="13" name="Espace réservé du contenu 2">
            <a:extLst>
              <a:ext uri="{FF2B5EF4-FFF2-40B4-BE49-F238E27FC236}">
                <a16:creationId xmlns:a16="http://schemas.microsoft.com/office/drawing/2014/main" id="{53E456AF-3BEB-814B-8A42-3F90D55974F1}"/>
              </a:ext>
            </a:extLst>
          </p:cNvPr>
          <p:cNvSpPr txBox="1">
            <a:spLocks/>
          </p:cNvSpPr>
          <p:nvPr/>
        </p:nvSpPr>
        <p:spPr>
          <a:xfrm>
            <a:off x="788020" y="1369046"/>
            <a:ext cx="7881400" cy="5509093"/>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Des temps de pratique de l’oral en phase d’examen</a:t>
            </a:r>
          </a:p>
          <a:p>
            <a:pPr algn="l">
              <a:buFontTx/>
              <a:buChar char="-"/>
            </a:pPr>
            <a:r>
              <a:rPr lang="fr-FR" dirty="0">
                <a:solidFill>
                  <a:schemeClr val="tx1"/>
                </a:solidFill>
              </a:rPr>
              <a:t>DNB</a:t>
            </a:r>
          </a:p>
          <a:p>
            <a:pPr algn="l">
              <a:buFontTx/>
              <a:buChar char="-"/>
            </a:pPr>
            <a:r>
              <a:rPr lang="fr-FR" dirty="0">
                <a:solidFill>
                  <a:schemeClr val="tx1"/>
                </a:solidFill>
              </a:rPr>
              <a:t>EAF</a:t>
            </a:r>
          </a:p>
          <a:p>
            <a:pPr algn="l">
              <a:buFontTx/>
              <a:buChar char="-"/>
            </a:pPr>
            <a:r>
              <a:rPr lang="fr-FR" dirty="0">
                <a:solidFill>
                  <a:schemeClr val="tx1"/>
                </a:solidFill>
              </a:rPr>
              <a:t>Parfois d’autres situations, selon les spécialités et les enseignements</a:t>
            </a:r>
          </a:p>
          <a:p>
            <a:pPr algn="l"/>
            <a:endParaRPr lang="fr-FR" dirty="0"/>
          </a:p>
          <a:p>
            <a:pPr algn="l"/>
            <a:r>
              <a:rPr lang="fr-FR" b="1" dirty="0">
                <a:solidFill>
                  <a:schemeClr val="accent6"/>
                </a:solidFill>
              </a:rPr>
              <a:t>Des temps d’oraux dans les différents enseignements</a:t>
            </a:r>
          </a:p>
          <a:p>
            <a:pPr algn="l">
              <a:buFontTx/>
              <a:buChar char="-"/>
            </a:pPr>
            <a:r>
              <a:rPr lang="fr-FR" dirty="0">
                <a:solidFill>
                  <a:schemeClr val="tx1"/>
                </a:solidFill>
              </a:rPr>
              <a:t>Exposés</a:t>
            </a:r>
          </a:p>
          <a:p>
            <a:pPr algn="l">
              <a:buFontTx/>
              <a:buChar char="-"/>
            </a:pPr>
            <a:r>
              <a:rPr lang="fr-FR" dirty="0">
                <a:solidFill>
                  <a:schemeClr val="tx1"/>
                </a:solidFill>
              </a:rPr>
              <a:t>Débats</a:t>
            </a:r>
          </a:p>
          <a:p>
            <a:pPr algn="l">
              <a:buFontTx/>
              <a:buChar char="-"/>
            </a:pPr>
            <a:r>
              <a:rPr lang="fr-FR" dirty="0">
                <a:solidFill>
                  <a:schemeClr val="tx1"/>
                </a:solidFill>
              </a:rPr>
              <a:t>Pratiques de classe inversée</a:t>
            </a:r>
          </a:p>
          <a:p>
            <a:pPr algn="l"/>
            <a:endParaRPr lang="fr-FR" dirty="0">
              <a:solidFill>
                <a:schemeClr val="tx1"/>
              </a:solidFill>
            </a:endParaRPr>
          </a:p>
          <a:p>
            <a:pPr algn="l"/>
            <a:r>
              <a:rPr lang="fr-FR" b="1" dirty="0">
                <a:solidFill>
                  <a:schemeClr val="accent6"/>
                </a:solidFill>
              </a:rPr>
              <a:t>Des compétences et des savoir-faire à partager</a:t>
            </a:r>
          </a:p>
          <a:p>
            <a:pPr algn="l"/>
            <a:r>
              <a:rPr lang="fr-FR" dirty="0">
                <a:solidFill>
                  <a:schemeClr val="tx1"/>
                </a:solidFill>
              </a:rPr>
              <a:t>Des élèves qui connaissent les gestes techniques pour :</a:t>
            </a:r>
          </a:p>
          <a:p>
            <a:pPr algn="l">
              <a:buFontTx/>
              <a:buChar char="-"/>
            </a:pPr>
            <a:r>
              <a:rPr lang="fr-FR" dirty="0">
                <a:solidFill>
                  <a:schemeClr val="tx1"/>
                </a:solidFill>
              </a:rPr>
              <a:t>Poser et moduler sa voix</a:t>
            </a:r>
          </a:p>
          <a:p>
            <a:pPr algn="l">
              <a:buFontTx/>
              <a:buChar char="-"/>
            </a:pPr>
            <a:r>
              <a:rPr lang="fr-FR" dirty="0">
                <a:solidFill>
                  <a:schemeClr val="tx1"/>
                </a:solidFill>
              </a:rPr>
              <a:t>Contrôler sa respiration</a:t>
            </a:r>
          </a:p>
          <a:p>
            <a:pPr algn="l">
              <a:buFontTx/>
              <a:buChar char="-"/>
            </a:pPr>
            <a:r>
              <a:rPr lang="fr-FR" dirty="0">
                <a:solidFill>
                  <a:schemeClr val="tx1"/>
                </a:solidFill>
              </a:rPr>
              <a:t>Maîtriser ses silences</a:t>
            </a:r>
          </a:p>
          <a:p>
            <a:pPr algn="l">
              <a:buFontTx/>
              <a:buChar char="-"/>
            </a:pPr>
            <a:r>
              <a:rPr lang="fr-FR" dirty="0">
                <a:solidFill>
                  <a:schemeClr val="tx1"/>
                </a:solidFill>
              </a:rPr>
              <a:t>Utiliser son regard, sa gestuelle, sa posture</a:t>
            </a:r>
          </a:p>
          <a:p>
            <a:pPr algn="l">
              <a:buFontTx/>
              <a:buChar char="-"/>
            </a:pPr>
            <a:r>
              <a:rPr lang="fr-FR" dirty="0">
                <a:solidFill>
                  <a:schemeClr val="tx1"/>
                </a:solidFill>
              </a:rPr>
              <a:t>Gérer ses émotions</a:t>
            </a:r>
          </a:p>
        </p:txBody>
      </p:sp>
      <p:sp>
        <p:nvSpPr>
          <p:cNvPr id="2" name="ZoneTexte 1">
            <a:extLst>
              <a:ext uri="{FF2B5EF4-FFF2-40B4-BE49-F238E27FC236}">
                <a16:creationId xmlns:a16="http://schemas.microsoft.com/office/drawing/2014/main" id="{70DA241E-E194-F845-9A07-94D7AC17797F}"/>
              </a:ext>
            </a:extLst>
          </p:cNvPr>
          <p:cNvSpPr txBox="1"/>
          <p:nvPr/>
        </p:nvSpPr>
        <p:spPr>
          <a:xfrm>
            <a:off x="6915662" y="4497390"/>
            <a:ext cx="2153204" cy="1754326"/>
          </a:xfrm>
          <a:prstGeom prst="rect">
            <a:avLst/>
          </a:prstGeom>
          <a:noFill/>
        </p:spPr>
        <p:txBody>
          <a:bodyPr wrap="square" rtlCol="0">
            <a:spAutoFit/>
          </a:bodyPr>
          <a:lstStyle/>
          <a:p>
            <a:r>
              <a:rPr lang="fr-FR" dirty="0"/>
              <a:t>Quelle formation sur ces points ? </a:t>
            </a:r>
          </a:p>
          <a:p>
            <a:r>
              <a:rPr lang="fr-FR" dirty="0"/>
              <a:t>Intervention d’acteurs, de danseurs, de chanteurs, etc. </a:t>
            </a:r>
          </a:p>
        </p:txBody>
      </p:sp>
    </p:spTree>
    <p:extLst>
      <p:ext uri="{BB962C8B-B14F-4D97-AF65-F5344CB8AC3E}">
        <p14:creationId xmlns:p14="http://schemas.microsoft.com/office/powerpoint/2010/main" val="1905049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03A9DB21-5A94-3D4A-8C9A-42953646EE9B}"/>
              </a:ext>
            </a:extLst>
          </p:cNvPr>
          <p:cNvSpPr txBox="1">
            <a:spLocks/>
          </p:cNvSpPr>
          <p:nvPr/>
        </p:nvSpPr>
        <p:spPr>
          <a:xfrm>
            <a:off x="804697" y="548680"/>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Du côté des outils</a:t>
            </a:r>
          </a:p>
        </p:txBody>
      </p:sp>
      <p:sp>
        <p:nvSpPr>
          <p:cNvPr id="13" name="Espace réservé du contenu 2">
            <a:extLst>
              <a:ext uri="{FF2B5EF4-FFF2-40B4-BE49-F238E27FC236}">
                <a16:creationId xmlns:a16="http://schemas.microsoft.com/office/drawing/2014/main" id="{97C68554-69C9-A447-896D-B0CC8E34F432}"/>
              </a:ext>
            </a:extLst>
          </p:cNvPr>
          <p:cNvSpPr txBox="1">
            <a:spLocks/>
          </p:cNvSpPr>
          <p:nvPr/>
        </p:nvSpPr>
        <p:spPr>
          <a:xfrm>
            <a:off x="788020" y="1672225"/>
            <a:ext cx="7881400" cy="4525963"/>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Des prises de paroles courtes et argumentées : </a:t>
            </a:r>
            <a:r>
              <a:rPr lang="fr-FR" dirty="0">
                <a:solidFill>
                  <a:schemeClr val="tx1"/>
                </a:solidFill>
              </a:rPr>
              <a:t>ma thèse en 180 secondes (montrer quelques exemples)</a:t>
            </a:r>
          </a:p>
          <a:p>
            <a:pPr algn="l"/>
            <a:r>
              <a:rPr lang="fr-FR" b="1" dirty="0">
                <a:solidFill>
                  <a:schemeClr val="accent6"/>
                </a:solidFill>
              </a:rPr>
              <a:t>Un journal de bord ou un portfolio </a:t>
            </a:r>
            <a:r>
              <a:rPr lang="fr-FR" dirty="0">
                <a:solidFill>
                  <a:schemeClr val="tx1"/>
                </a:solidFill>
              </a:rPr>
              <a:t>pour suivre et éclairer son parcours de réflexion</a:t>
            </a:r>
          </a:p>
          <a:p>
            <a:pPr algn="l"/>
            <a:r>
              <a:rPr lang="fr-FR" b="1" dirty="0">
                <a:solidFill>
                  <a:schemeClr val="accent6"/>
                </a:solidFill>
              </a:rPr>
              <a:t>L’usage des enregistrement audio et vidéo : </a:t>
            </a:r>
            <a:r>
              <a:rPr lang="fr-FR" dirty="0" err="1">
                <a:solidFill>
                  <a:schemeClr val="tx1"/>
                </a:solidFill>
              </a:rPr>
              <a:t>re</a:t>
            </a:r>
            <a:r>
              <a:rPr lang="fr-FR" dirty="0">
                <a:solidFill>
                  <a:schemeClr val="tx1"/>
                </a:solidFill>
              </a:rPr>
              <a:t>-travail, auto-évaluation, évaluation par un pair, flexibilité du temps de l’oral</a:t>
            </a:r>
            <a:endParaRPr lang="fr-FR" dirty="0"/>
          </a:p>
          <a:p>
            <a:pPr algn="l"/>
            <a:endParaRPr lang="fr-FR" dirty="0"/>
          </a:p>
          <a:p>
            <a:pPr algn="l"/>
            <a:r>
              <a:rPr lang="fr-FR" b="1" dirty="0">
                <a:solidFill>
                  <a:schemeClr val="accent6"/>
                </a:solidFill>
              </a:rPr>
              <a:t>Des dispositifs existants : </a:t>
            </a:r>
            <a:r>
              <a:rPr lang="fr-FR" dirty="0">
                <a:solidFill>
                  <a:schemeClr val="tx1"/>
                </a:solidFill>
              </a:rPr>
              <a:t>concours d’éloquence, les Olympes de la parole, improvisation théâtrale, éducation musicale, etc. </a:t>
            </a:r>
          </a:p>
          <a:p>
            <a:pPr algn="l"/>
            <a:endParaRPr lang="fr-FR" dirty="0">
              <a:solidFill>
                <a:schemeClr val="tx1"/>
              </a:solidFill>
            </a:endParaRPr>
          </a:p>
          <a:p>
            <a:pPr algn="l"/>
            <a:r>
              <a:rPr lang="fr-FR" b="1" dirty="0">
                <a:solidFill>
                  <a:schemeClr val="accent6"/>
                </a:solidFill>
              </a:rPr>
              <a:t>Des pratiques : </a:t>
            </a:r>
            <a:r>
              <a:rPr lang="fr-FR" dirty="0">
                <a:solidFill>
                  <a:schemeClr val="tx1"/>
                </a:solidFill>
              </a:rPr>
              <a:t>Cohérence cardiaque (dispositif </a:t>
            </a:r>
            <a:r>
              <a:rPr lang="fr-FR" dirty="0" err="1">
                <a:solidFill>
                  <a:schemeClr val="tx1"/>
                </a:solidFill>
              </a:rPr>
              <a:t>RespirÉcole</a:t>
            </a:r>
            <a:r>
              <a:rPr lang="fr-FR" dirty="0">
                <a:solidFill>
                  <a:schemeClr val="tx1"/>
                </a:solidFill>
              </a:rPr>
              <a:t> ou </a:t>
            </a:r>
            <a:r>
              <a:rPr lang="fr-FR" dirty="0" err="1">
                <a:solidFill>
                  <a:schemeClr val="tx1"/>
                </a:solidFill>
              </a:rPr>
              <a:t>RespirEnsemble</a:t>
            </a:r>
            <a:r>
              <a:rPr lang="fr-FR" dirty="0">
                <a:solidFill>
                  <a:schemeClr val="tx1"/>
                </a:solidFill>
              </a:rPr>
              <a:t> - académie de Poitiers- </a:t>
            </a:r>
            <a:r>
              <a:rPr lang="fr-FR" dirty="0" err="1">
                <a:solidFill>
                  <a:schemeClr val="tx1"/>
                </a:solidFill>
              </a:rPr>
              <a:t>M@gistère</a:t>
            </a:r>
            <a:r>
              <a:rPr lang="fr-FR" dirty="0">
                <a:solidFill>
                  <a:schemeClr val="tx1"/>
                </a:solidFill>
              </a:rPr>
              <a:t> ouvert)</a:t>
            </a:r>
          </a:p>
        </p:txBody>
      </p:sp>
    </p:spTree>
    <p:extLst>
      <p:ext uri="{BB962C8B-B14F-4D97-AF65-F5344CB8AC3E}">
        <p14:creationId xmlns:p14="http://schemas.microsoft.com/office/powerpoint/2010/main" val="253271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AA249BD2-0C3A-A14C-A985-AC46C5AB970A}"/>
              </a:ext>
            </a:extLst>
          </p:cNvPr>
          <p:cNvSpPr txBox="1">
            <a:spLocks/>
          </p:cNvSpPr>
          <p:nvPr/>
        </p:nvSpPr>
        <p:spPr>
          <a:xfrm>
            <a:off x="1906399" y="2060848"/>
            <a:ext cx="5590311" cy="200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t>Les dérives à éviter</a:t>
            </a:r>
            <a:endParaRPr lang="fr-FR" dirty="0"/>
          </a:p>
        </p:txBody>
      </p:sp>
    </p:spTree>
    <p:extLst>
      <p:ext uri="{BB962C8B-B14F-4D97-AF65-F5344CB8AC3E}">
        <p14:creationId xmlns:p14="http://schemas.microsoft.com/office/powerpoint/2010/main" val="2411844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contenu 2">
            <a:extLst>
              <a:ext uri="{FF2B5EF4-FFF2-40B4-BE49-F238E27FC236}">
                <a16:creationId xmlns:a16="http://schemas.microsoft.com/office/drawing/2014/main" id="{DE28BDD2-38BA-1947-A5AC-B1525E77F57E}"/>
              </a:ext>
            </a:extLst>
          </p:cNvPr>
          <p:cNvSpPr txBox="1">
            <a:spLocks/>
          </p:cNvSpPr>
          <p:nvPr/>
        </p:nvSpPr>
        <p:spPr>
          <a:xfrm>
            <a:off x="642218" y="987774"/>
            <a:ext cx="8480591" cy="6175947"/>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Le formatage, le bachotage : </a:t>
            </a:r>
          </a:p>
          <a:p>
            <a:pPr algn="l"/>
            <a:r>
              <a:rPr lang="fr-FR" dirty="0">
                <a:solidFill>
                  <a:schemeClr val="tx1"/>
                </a:solidFill>
              </a:rPr>
              <a:t>Incompatible avec l’attendu d’une parole personnelle et portée</a:t>
            </a:r>
          </a:p>
          <a:p>
            <a:pPr algn="l"/>
            <a:r>
              <a:rPr lang="fr-FR" b="1" dirty="0">
                <a:solidFill>
                  <a:schemeClr val="accent6"/>
                </a:solidFill>
              </a:rPr>
              <a:t>La récitation, la répétition d’un texte appris</a:t>
            </a:r>
          </a:p>
          <a:p>
            <a:pPr algn="l"/>
            <a:r>
              <a:rPr lang="fr-FR" dirty="0">
                <a:solidFill>
                  <a:schemeClr val="tx1"/>
                </a:solidFill>
              </a:rPr>
              <a:t>Confusion dans les attendus : un écrit oralisé n’est pas un oral</a:t>
            </a:r>
          </a:p>
          <a:p>
            <a:pPr algn="l"/>
            <a:r>
              <a:rPr lang="fr-FR" b="1" dirty="0">
                <a:solidFill>
                  <a:schemeClr val="accent6"/>
                </a:solidFill>
              </a:rPr>
              <a:t>Un entrainement à l’oral À CÔTÉ des enseignements</a:t>
            </a:r>
          </a:p>
          <a:p>
            <a:pPr algn="l"/>
            <a:r>
              <a:rPr lang="fr-FR" dirty="0">
                <a:solidFill>
                  <a:schemeClr val="tx1"/>
                </a:solidFill>
              </a:rPr>
              <a:t>TOUTES les disciplines sont concernées par le Grand oral ; toutes les classes depuis la 2nde </a:t>
            </a:r>
          </a:p>
          <a:p>
            <a:pPr algn="l"/>
            <a:r>
              <a:rPr lang="fr-FR" dirty="0">
                <a:solidFill>
                  <a:schemeClr val="tx1"/>
                </a:solidFill>
              </a:rPr>
              <a:t>Le temps de l’entrainement à l’oral est, avant tout, DANS les enseignements</a:t>
            </a:r>
          </a:p>
          <a:p>
            <a:pPr algn="l"/>
            <a:r>
              <a:rPr lang="fr-FR" b="1" dirty="0">
                <a:solidFill>
                  <a:schemeClr val="accent6"/>
                </a:solidFill>
              </a:rPr>
              <a:t>Une évaluation morcelée par un barème</a:t>
            </a:r>
          </a:p>
          <a:p>
            <a:pPr algn="l"/>
            <a:r>
              <a:rPr lang="fr-FR" dirty="0">
                <a:solidFill>
                  <a:schemeClr val="tx1"/>
                </a:solidFill>
              </a:rPr>
              <a:t>La compétence n’est pas réductible à l’addition de capacités, de méthodes, de techniques</a:t>
            </a:r>
          </a:p>
          <a:p>
            <a:pPr algn="l"/>
            <a:r>
              <a:rPr lang="fr-FR" dirty="0">
                <a:solidFill>
                  <a:schemeClr val="tx1"/>
                </a:solidFill>
              </a:rPr>
              <a:t>Tentation de séparer le fond et la forme : inadapté</a:t>
            </a:r>
          </a:p>
          <a:p>
            <a:pPr algn="l"/>
            <a:r>
              <a:rPr lang="fr-FR" dirty="0">
                <a:solidFill>
                  <a:schemeClr val="tx1"/>
                </a:solidFill>
              </a:rPr>
              <a:t>Risque de perdre le sens global de cet oral</a:t>
            </a:r>
          </a:p>
          <a:p>
            <a:pPr algn="l"/>
            <a:r>
              <a:rPr lang="fr-FR" b="1" dirty="0">
                <a:solidFill>
                  <a:schemeClr val="accent6"/>
                </a:solidFill>
              </a:rPr>
              <a:t>Privilégier une entrée organisationnelle au détriment d’une entrée pédagogique</a:t>
            </a:r>
          </a:p>
          <a:p>
            <a:pPr algn="l"/>
            <a:r>
              <a:rPr lang="fr-FR" dirty="0">
                <a:solidFill>
                  <a:schemeClr val="tx1"/>
                </a:solidFill>
              </a:rPr>
              <a:t>Il s’agit de construire des compétences chez les élèves</a:t>
            </a:r>
          </a:p>
          <a:p>
            <a:pPr algn="l"/>
            <a:endParaRPr lang="fr-FR" dirty="0">
              <a:solidFill>
                <a:schemeClr val="tx1"/>
              </a:solidFill>
            </a:endParaRPr>
          </a:p>
          <a:p>
            <a:pPr algn="l"/>
            <a:r>
              <a:rPr lang="fr-FR" b="1" dirty="0">
                <a:solidFill>
                  <a:schemeClr val="accent6"/>
                </a:solidFill>
              </a:rPr>
              <a:t>UNE QUESTION : FAUT-IL ORGANISER DES ORAUX BLANCS ?</a:t>
            </a:r>
          </a:p>
          <a:p>
            <a:pPr algn="l"/>
            <a:r>
              <a:rPr lang="fr-FR" dirty="0">
                <a:solidFill>
                  <a:schemeClr val="tx1"/>
                </a:solidFill>
              </a:rPr>
              <a:t>- Doit rester un temps d’entrainement (FORMATIF)</a:t>
            </a:r>
          </a:p>
          <a:p>
            <a:pPr algn="l"/>
            <a:r>
              <a:rPr lang="fr-FR" dirty="0">
                <a:solidFill>
                  <a:schemeClr val="tx1"/>
                </a:solidFill>
              </a:rPr>
              <a:t>- Permet d’entrer dans une logique de différenciation : en fonction des besoins et des priorités assignées à l’élève</a:t>
            </a:r>
          </a:p>
          <a:p>
            <a:pPr algn="l"/>
            <a:r>
              <a:rPr lang="fr-FR" dirty="0">
                <a:solidFill>
                  <a:schemeClr val="tx1"/>
                </a:solidFill>
              </a:rPr>
              <a:t>- La démarche réflexive doit rester au centre</a:t>
            </a:r>
          </a:p>
        </p:txBody>
      </p:sp>
    </p:spTree>
    <p:extLst>
      <p:ext uri="{BB962C8B-B14F-4D97-AF65-F5344CB8AC3E}">
        <p14:creationId xmlns:p14="http://schemas.microsoft.com/office/powerpoint/2010/main" val="832560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F22F8F72-5873-4F44-B035-496FA4587447}"/>
              </a:ext>
            </a:extLst>
          </p:cNvPr>
          <p:cNvSpPr txBox="1">
            <a:spLocks/>
          </p:cNvSpPr>
          <p:nvPr/>
        </p:nvSpPr>
        <p:spPr>
          <a:xfrm>
            <a:off x="1776844" y="2132856"/>
            <a:ext cx="5590311" cy="200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t>Quelques pistes possibles</a:t>
            </a:r>
            <a:endParaRPr lang="fr-FR" dirty="0"/>
          </a:p>
        </p:txBody>
      </p:sp>
    </p:spTree>
    <p:extLst>
      <p:ext uri="{BB962C8B-B14F-4D97-AF65-F5344CB8AC3E}">
        <p14:creationId xmlns:p14="http://schemas.microsoft.com/office/powerpoint/2010/main" val="106285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0807CB5A-9038-7B40-8194-B6F206F96FE6}"/>
              </a:ext>
            </a:extLst>
          </p:cNvPr>
          <p:cNvSpPr txBox="1">
            <a:spLocks/>
          </p:cNvSpPr>
          <p:nvPr/>
        </p:nvSpPr>
        <p:spPr>
          <a:xfrm>
            <a:off x="726550" y="602869"/>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Des situations d’apprentissage possibles </a:t>
            </a:r>
          </a:p>
          <a:p>
            <a:r>
              <a:rPr lang="fr-FR" sz="2400" dirty="0"/>
              <a:t>(sans exhaustivité aucune)</a:t>
            </a:r>
          </a:p>
        </p:txBody>
      </p:sp>
      <p:sp>
        <p:nvSpPr>
          <p:cNvPr id="13" name="Espace réservé du contenu 2">
            <a:extLst>
              <a:ext uri="{FF2B5EF4-FFF2-40B4-BE49-F238E27FC236}">
                <a16:creationId xmlns:a16="http://schemas.microsoft.com/office/drawing/2014/main" id="{848E4FB0-6CB4-C24F-896D-2A46AC004B56}"/>
              </a:ext>
            </a:extLst>
          </p:cNvPr>
          <p:cNvSpPr txBox="1">
            <a:spLocks/>
          </p:cNvSpPr>
          <p:nvPr/>
        </p:nvSpPr>
        <p:spPr>
          <a:xfrm>
            <a:off x="726550" y="1538654"/>
            <a:ext cx="8392819" cy="5319346"/>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Exposés en temps limité et progressivement sans notes</a:t>
            </a:r>
          </a:p>
          <a:p>
            <a:pPr algn="l"/>
            <a:r>
              <a:rPr lang="fr-FR" b="1" dirty="0">
                <a:solidFill>
                  <a:schemeClr val="accent6"/>
                </a:solidFill>
              </a:rPr>
              <a:t>Des temps de restitution orale de recherches individuelles ou de groupe</a:t>
            </a:r>
          </a:p>
          <a:p>
            <a:pPr algn="l"/>
            <a:r>
              <a:rPr lang="fr-FR" dirty="0">
                <a:solidFill>
                  <a:schemeClr val="tx1"/>
                </a:solidFill>
              </a:rPr>
              <a:t>- Sujets imposés par le professeur</a:t>
            </a:r>
          </a:p>
          <a:p>
            <a:pPr algn="l"/>
            <a:r>
              <a:rPr lang="fr-FR" dirty="0">
                <a:solidFill>
                  <a:schemeClr val="tx1"/>
                </a:solidFill>
              </a:rPr>
              <a:t>- Sujets libres : quoi de neuf ? ; revue de presse ; traitement d’un sujet d’actualité, etc.</a:t>
            </a:r>
          </a:p>
          <a:p>
            <a:pPr algn="l"/>
            <a:r>
              <a:rPr lang="fr-FR" b="1" dirty="0">
                <a:solidFill>
                  <a:schemeClr val="accent6"/>
                </a:solidFill>
              </a:rPr>
              <a:t>Oraux sous la forme d’une instruction au sosie </a:t>
            </a:r>
            <a:r>
              <a:rPr lang="fr-FR" dirty="0">
                <a:solidFill>
                  <a:schemeClr val="tx1"/>
                </a:solidFill>
              </a:rPr>
              <a:t>: pour apprendre à parler de soi</a:t>
            </a:r>
            <a:endParaRPr lang="fr-FR" dirty="0"/>
          </a:p>
          <a:p>
            <a:pPr algn="l"/>
            <a:r>
              <a:rPr lang="fr-FR" b="1" dirty="0">
                <a:solidFill>
                  <a:schemeClr val="accent6"/>
                </a:solidFill>
              </a:rPr>
              <a:t>Débats </a:t>
            </a:r>
            <a:r>
              <a:rPr lang="fr-FR" dirty="0">
                <a:solidFill>
                  <a:schemeClr val="tx1"/>
                </a:solidFill>
              </a:rPr>
              <a:t>: penser à l’EMC</a:t>
            </a:r>
            <a:endParaRPr lang="fr-FR" dirty="0"/>
          </a:p>
          <a:p>
            <a:pPr algn="l"/>
            <a:r>
              <a:rPr lang="fr-FR" b="1" dirty="0">
                <a:solidFill>
                  <a:schemeClr val="accent6"/>
                </a:solidFill>
              </a:rPr>
              <a:t>Pratique de la controverse </a:t>
            </a:r>
            <a:r>
              <a:rPr lang="fr-FR" dirty="0">
                <a:solidFill>
                  <a:schemeClr val="tx1"/>
                </a:solidFill>
              </a:rPr>
              <a:t>(histoire des sciences, géopolitique, histoire, etc.)</a:t>
            </a:r>
            <a:endParaRPr lang="fr-FR" dirty="0"/>
          </a:p>
          <a:p>
            <a:pPr algn="l"/>
            <a:r>
              <a:rPr lang="fr-FR" b="1" dirty="0">
                <a:solidFill>
                  <a:schemeClr val="accent6"/>
                </a:solidFill>
              </a:rPr>
              <a:t>Procès fictifs</a:t>
            </a:r>
          </a:p>
          <a:p>
            <a:pPr algn="l"/>
            <a:r>
              <a:rPr lang="fr-FR" b="1" dirty="0">
                <a:solidFill>
                  <a:schemeClr val="accent6"/>
                </a:solidFill>
              </a:rPr>
              <a:t>Jeux de rôle</a:t>
            </a:r>
          </a:p>
          <a:p>
            <a:pPr algn="l"/>
            <a:r>
              <a:rPr lang="fr-FR" b="1" dirty="0">
                <a:solidFill>
                  <a:schemeClr val="accent6"/>
                </a:solidFill>
              </a:rPr>
              <a:t>Diaporamas commentés </a:t>
            </a:r>
            <a:r>
              <a:rPr lang="fr-FR" dirty="0">
                <a:solidFill>
                  <a:schemeClr val="tx1"/>
                </a:solidFill>
              </a:rPr>
              <a:t>(en classe ; enregistrement de la bande son)</a:t>
            </a:r>
          </a:p>
          <a:p>
            <a:pPr algn="l"/>
            <a:r>
              <a:rPr lang="fr-FR" b="1" dirty="0">
                <a:solidFill>
                  <a:schemeClr val="accent6"/>
                </a:solidFill>
              </a:rPr>
              <a:t>Pécha </a:t>
            </a:r>
            <a:r>
              <a:rPr lang="fr-FR" b="1" dirty="0" err="1">
                <a:solidFill>
                  <a:schemeClr val="accent6"/>
                </a:solidFill>
              </a:rPr>
              <a:t>Kucha</a:t>
            </a:r>
            <a:r>
              <a:rPr lang="fr-FR" b="1" dirty="0">
                <a:solidFill>
                  <a:schemeClr val="accent6"/>
                </a:solidFill>
              </a:rPr>
              <a:t> </a:t>
            </a:r>
            <a:r>
              <a:rPr lang="fr-FR" dirty="0">
                <a:solidFill>
                  <a:schemeClr val="tx1"/>
                </a:solidFill>
              </a:rPr>
              <a:t>pour apprendre à maîtriser le temps</a:t>
            </a:r>
            <a:endParaRPr lang="fr-FR" dirty="0"/>
          </a:p>
          <a:p>
            <a:pPr algn="l"/>
            <a:endParaRPr lang="fr-FR" dirty="0"/>
          </a:p>
          <a:p>
            <a:pPr algn="l"/>
            <a:r>
              <a:rPr lang="fr-FR" b="1" dirty="0">
                <a:solidFill>
                  <a:schemeClr val="accent6"/>
                </a:solidFill>
              </a:rPr>
              <a:t>Penser au public lors d’un oral = permet de varier les situations</a:t>
            </a:r>
          </a:p>
          <a:p>
            <a:pPr algn="l">
              <a:buFontTx/>
              <a:buChar char="-"/>
            </a:pPr>
            <a:r>
              <a:rPr lang="fr-FR" u="sng" dirty="0">
                <a:solidFill>
                  <a:schemeClr val="tx1"/>
                </a:solidFill>
              </a:rPr>
              <a:t>Oraux entre pairs </a:t>
            </a:r>
            <a:r>
              <a:rPr lang="fr-FR" dirty="0">
                <a:solidFill>
                  <a:schemeClr val="tx1"/>
                </a:solidFill>
              </a:rPr>
              <a:t>= en binôme, à l’intérieur d’un groupe : responsabilité, dédramatisation, praticité</a:t>
            </a:r>
          </a:p>
          <a:p>
            <a:pPr algn="l">
              <a:buFontTx/>
              <a:buChar char="-"/>
            </a:pPr>
            <a:r>
              <a:rPr lang="fr-FR" dirty="0">
                <a:solidFill>
                  <a:schemeClr val="tx1"/>
                </a:solidFill>
              </a:rPr>
              <a:t>Formation du public à l’écoute (utile pour la partie 2 du Grand oral)</a:t>
            </a:r>
          </a:p>
          <a:p>
            <a:pPr algn="l">
              <a:buFontTx/>
              <a:buChar char="-"/>
            </a:pPr>
            <a:r>
              <a:rPr lang="fr-FR" u="sng" dirty="0">
                <a:solidFill>
                  <a:schemeClr val="tx1"/>
                </a:solidFill>
              </a:rPr>
              <a:t>Développement de l’auto-évaluation, de l’évaluation par les pairs </a:t>
            </a:r>
            <a:r>
              <a:rPr lang="fr-FR" dirty="0">
                <a:solidFill>
                  <a:schemeClr val="tx1"/>
                </a:solidFill>
              </a:rPr>
              <a:t>: avec des critères explicites et des retours qualitatifs (points d’appui, points à travailler)</a:t>
            </a:r>
          </a:p>
        </p:txBody>
      </p:sp>
    </p:spTree>
    <p:extLst>
      <p:ext uri="{BB962C8B-B14F-4D97-AF65-F5344CB8AC3E}">
        <p14:creationId xmlns:p14="http://schemas.microsoft.com/office/powerpoint/2010/main" val="341582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texte 5">
            <a:extLst>
              <a:ext uri="{FF2B5EF4-FFF2-40B4-BE49-F238E27FC236}">
                <a16:creationId xmlns:a16="http://schemas.microsoft.com/office/drawing/2014/main" id="{C0DDD470-9B36-1A4D-97CB-E2EDB05F5B25}"/>
              </a:ext>
            </a:extLst>
          </p:cNvPr>
          <p:cNvSpPr txBox="1">
            <a:spLocks/>
          </p:cNvSpPr>
          <p:nvPr/>
        </p:nvSpPr>
        <p:spPr>
          <a:xfrm>
            <a:off x="703039" y="967533"/>
            <a:ext cx="7881937" cy="649391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E96667"/>
              </a:buClr>
            </a:pPr>
            <a:r>
              <a:rPr lang="fr-FR" dirty="0"/>
              <a:t>Sommaire : </a:t>
            </a:r>
          </a:p>
          <a:p>
            <a:pPr marL="0" indent="0">
              <a:buClr>
                <a:srgbClr val="E96667"/>
              </a:buClr>
              <a:buNone/>
            </a:pPr>
            <a:endParaRPr lang="fr-FR" dirty="0"/>
          </a:p>
          <a:p>
            <a:pPr>
              <a:buClr>
                <a:srgbClr val="E96667"/>
              </a:buClr>
            </a:pPr>
            <a:r>
              <a:rPr lang="fr-FR" dirty="0"/>
              <a:t>Le cadrage de l’épreuve</a:t>
            </a:r>
          </a:p>
          <a:p>
            <a:pPr>
              <a:buClr>
                <a:srgbClr val="E96667"/>
              </a:buClr>
            </a:pPr>
            <a:r>
              <a:rPr lang="fr-FR" dirty="0"/>
              <a:t> Les enjeux du Grand oral</a:t>
            </a:r>
          </a:p>
          <a:p>
            <a:pPr>
              <a:buClr>
                <a:srgbClr val="E96667"/>
              </a:buClr>
            </a:pPr>
            <a:r>
              <a:rPr lang="fr-FR" dirty="0"/>
              <a:t> Les points d’appui</a:t>
            </a:r>
          </a:p>
          <a:p>
            <a:pPr>
              <a:buClr>
                <a:srgbClr val="E96667"/>
              </a:buClr>
            </a:pPr>
            <a:r>
              <a:rPr lang="fr-FR" dirty="0"/>
              <a:t> Les dérives à éviter</a:t>
            </a:r>
          </a:p>
          <a:p>
            <a:pPr>
              <a:buClr>
                <a:srgbClr val="E96667"/>
              </a:buClr>
            </a:pPr>
            <a:r>
              <a:rPr lang="fr-FR" dirty="0"/>
              <a:t>Quelques pistes possibles</a:t>
            </a:r>
          </a:p>
          <a:p>
            <a:pPr>
              <a:buClr>
                <a:srgbClr val="E96667"/>
              </a:buClr>
            </a:pPr>
            <a:endParaRPr lang="fr-FR" dirty="0"/>
          </a:p>
        </p:txBody>
      </p:sp>
    </p:spTree>
    <p:extLst>
      <p:ext uri="{BB962C8B-B14F-4D97-AF65-F5344CB8AC3E}">
        <p14:creationId xmlns:p14="http://schemas.microsoft.com/office/powerpoint/2010/main" val="4228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0AC9261E-90D5-B746-959B-6BD73B42F95B}"/>
              </a:ext>
            </a:extLst>
          </p:cNvPr>
          <p:cNvSpPr txBox="1">
            <a:spLocks/>
          </p:cNvSpPr>
          <p:nvPr/>
        </p:nvSpPr>
        <p:spPr>
          <a:xfrm>
            <a:off x="1776844" y="876290"/>
            <a:ext cx="5590311" cy="200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t>Le cadrage de l’épreuve</a:t>
            </a:r>
            <a:endParaRPr lang="fr-FR" dirty="0"/>
          </a:p>
        </p:txBody>
      </p:sp>
      <p:sp>
        <p:nvSpPr>
          <p:cNvPr id="13" name="Espace réservé du texte 4">
            <a:extLst>
              <a:ext uri="{FF2B5EF4-FFF2-40B4-BE49-F238E27FC236}">
                <a16:creationId xmlns:a16="http://schemas.microsoft.com/office/drawing/2014/main" id="{0E155328-0DBE-5346-9BE9-8C14DE45B66F}"/>
              </a:ext>
            </a:extLst>
          </p:cNvPr>
          <p:cNvSpPr txBox="1">
            <a:spLocks/>
          </p:cNvSpPr>
          <p:nvPr/>
        </p:nvSpPr>
        <p:spPr>
          <a:xfrm>
            <a:off x="1776844" y="2808668"/>
            <a:ext cx="5590006" cy="233344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600" b="1" dirty="0">
                <a:solidFill>
                  <a:schemeClr val="accent6"/>
                </a:solidFill>
              </a:rPr>
              <a:t>Textes officiels</a:t>
            </a:r>
          </a:p>
          <a:p>
            <a:r>
              <a:rPr lang="fr-FR" sz="1600" dirty="0"/>
              <a:t>BO spécial n°2 du 13 février 2020</a:t>
            </a:r>
          </a:p>
          <a:p>
            <a:pPr marL="457200" indent="-457200">
              <a:buFontTx/>
              <a:buChar char="-"/>
            </a:pPr>
            <a:r>
              <a:rPr lang="fr-FR" sz="1600" dirty="0"/>
              <a:t>Voie G : </a:t>
            </a:r>
            <a:r>
              <a:rPr lang="fr-FR" sz="1600" dirty="0">
                <a:hlinkClick r:id="rId4"/>
              </a:rPr>
              <a:t>https://www.education.gouv.fr/bo/20/Special2/MENE2002780N.htm</a:t>
            </a:r>
            <a:endParaRPr lang="fr-FR" sz="1600" dirty="0"/>
          </a:p>
          <a:p>
            <a:pPr marL="457200" indent="-457200">
              <a:buFontTx/>
              <a:buChar char="-"/>
            </a:pPr>
            <a:r>
              <a:rPr lang="fr-FR" sz="1600" dirty="0"/>
              <a:t>Voie </a:t>
            </a:r>
            <a:r>
              <a:rPr lang="fr-FR" sz="1600" dirty="0" err="1"/>
              <a:t>T</a:t>
            </a:r>
            <a:r>
              <a:rPr lang="fr-FR" sz="1600" dirty="0"/>
              <a:t> : </a:t>
            </a:r>
            <a:r>
              <a:rPr lang="fr-FR" sz="1600" dirty="0">
                <a:hlinkClick r:id="rId5"/>
              </a:rPr>
              <a:t>https://www.education.gouv.fr/bo/20/Special2/MENE2002781N.htm</a:t>
            </a:r>
            <a:endParaRPr lang="fr-FR" sz="1600" dirty="0"/>
          </a:p>
          <a:p>
            <a:endParaRPr lang="fr-FR" dirty="0"/>
          </a:p>
        </p:txBody>
      </p:sp>
    </p:spTree>
    <p:extLst>
      <p:ext uri="{BB962C8B-B14F-4D97-AF65-F5344CB8AC3E}">
        <p14:creationId xmlns:p14="http://schemas.microsoft.com/office/powerpoint/2010/main" val="3520779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67842534-CD7D-3F4C-8E46-23469312BD1D}"/>
              </a:ext>
            </a:extLst>
          </p:cNvPr>
          <p:cNvSpPr txBox="1">
            <a:spLocks/>
          </p:cNvSpPr>
          <p:nvPr/>
        </p:nvSpPr>
        <p:spPr>
          <a:xfrm>
            <a:off x="964794" y="771536"/>
            <a:ext cx="7881400" cy="6982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a:t>Le Grand oral : modalités de l’épreuve certificative</a:t>
            </a:r>
          </a:p>
        </p:txBody>
      </p:sp>
      <p:sp>
        <p:nvSpPr>
          <p:cNvPr id="13" name="Espace réservé du contenu 2">
            <a:extLst>
              <a:ext uri="{FF2B5EF4-FFF2-40B4-BE49-F238E27FC236}">
                <a16:creationId xmlns:a16="http://schemas.microsoft.com/office/drawing/2014/main" id="{8CCD747B-F88F-9448-9AA6-80E7FA81B1C7}"/>
              </a:ext>
            </a:extLst>
          </p:cNvPr>
          <p:cNvSpPr txBox="1">
            <a:spLocks/>
          </p:cNvSpPr>
          <p:nvPr/>
        </p:nvSpPr>
        <p:spPr>
          <a:xfrm>
            <a:off x="869718" y="1469776"/>
            <a:ext cx="8324827" cy="4539851"/>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sz="4800" b="1" dirty="0">
                <a:solidFill>
                  <a:schemeClr val="accent6"/>
                </a:solidFill>
              </a:rPr>
              <a:t>Préparation</a:t>
            </a:r>
          </a:p>
          <a:p>
            <a:pPr algn="l">
              <a:buFontTx/>
              <a:buChar char="-"/>
            </a:pPr>
            <a:r>
              <a:rPr lang="fr-FR" sz="4800" dirty="0">
                <a:solidFill>
                  <a:schemeClr val="tx1"/>
                </a:solidFill>
              </a:rPr>
              <a:t>Le candidat présente au jury deux questions, travaillées en amont en classe, en lien avec les deux enseignements de spécialité (le jury en choisit une)</a:t>
            </a:r>
          </a:p>
          <a:p>
            <a:pPr algn="l">
              <a:buFontTx/>
              <a:buChar char="-"/>
            </a:pPr>
            <a:r>
              <a:rPr lang="fr-FR" sz="4800" dirty="0">
                <a:solidFill>
                  <a:schemeClr val="tx1"/>
                </a:solidFill>
              </a:rPr>
              <a:t>20 mn de préparation</a:t>
            </a:r>
          </a:p>
          <a:p>
            <a:pPr algn="l"/>
            <a:endParaRPr lang="fr-FR" sz="4800" dirty="0">
              <a:solidFill>
                <a:schemeClr val="tx1"/>
              </a:solidFill>
            </a:endParaRPr>
          </a:p>
          <a:p>
            <a:pPr algn="l"/>
            <a:r>
              <a:rPr lang="fr-FR" sz="4800" b="1" dirty="0">
                <a:solidFill>
                  <a:schemeClr val="accent6"/>
                </a:solidFill>
              </a:rPr>
              <a:t>Durée de l’épreuve</a:t>
            </a:r>
          </a:p>
          <a:p>
            <a:pPr algn="l"/>
            <a:r>
              <a:rPr lang="fr-FR" sz="4800" dirty="0">
                <a:solidFill>
                  <a:schemeClr val="tx1"/>
                </a:solidFill>
              </a:rPr>
              <a:t>20 mn</a:t>
            </a:r>
          </a:p>
          <a:p>
            <a:pPr algn="l"/>
            <a:endParaRPr lang="fr-FR" sz="4800" dirty="0">
              <a:solidFill>
                <a:schemeClr val="tx1"/>
              </a:solidFill>
            </a:endParaRPr>
          </a:p>
          <a:p>
            <a:pPr algn="l"/>
            <a:r>
              <a:rPr lang="fr-FR" sz="4800" b="1" dirty="0">
                <a:solidFill>
                  <a:schemeClr val="accent6"/>
                </a:solidFill>
              </a:rPr>
              <a:t>Structure de l’épreuve : 3 temps</a:t>
            </a:r>
          </a:p>
          <a:p>
            <a:pPr algn="l">
              <a:buFontTx/>
              <a:buChar char="-"/>
            </a:pPr>
            <a:r>
              <a:rPr lang="fr-FR" sz="4800" dirty="0">
                <a:solidFill>
                  <a:schemeClr val="tx1"/>
                </a:solidFill>
              </a:rPr>
              <a:t>Premier temps : présentation de la question (5mn) : debout, sans notes</a:t>
            </a:r>
          </a:p>
          <a:p>
            <a:pPr algn="l"/>
            <a:r>
              <a:rPr lang="fr-FR" sz="4800" i="1" dirty="0">
                <a:solidFill>
                  <a:schemeClr val="tx1"/>
                </a:solidFill>
              </a:rPr>
              <a:t>« Le candidat explique pourquoi il a choisi de préparer cette question pendant sa formation, puis il la développe et y répond » </a:t>
            </a:r>
            <a:endParaRPr lang="fr-FR" sz="4800" dirty="0">
              <a:solidFill>
                <a:schemeClr val="tx1"/>
              </a:solidFill>
            </a:endParaRPr>
          </a:p>
          <a:p>
            <a:pPr algn="l">
              <a:buFontTx/>
              <a:buChar char="-"/>
            </a:pPr>
            <a:r>
              <a:rPr lang="fr-FR" sz="4800" dirty="0">
                <a:solidFill>
                  <a:schemeClr val="tx1"/>
                </a:solidFill>
              </a:rPr>
              <a:t>Deuxième temps : échange avec le candidat (10mn)</a:t>
            </a:r>
          </a:p>
          <a:p>
            <a:pPr algn="l"/>
            <a:r>
              <a:rPr lang="fr-FR" sz="4800" dirty="0">
                <a:solidFill>
                  <a:schemeClr val="tx1"/>
                </a:solidFill>
              </a:rPr>
              <a:t>Pour </a:t>
            </a:r>
            <a:r>
              <a:rPr lang="fr-FR" sz="4800" i="1" dirty="0">
                <a:solidFill>
                  <a:schemeClr val="tx1"/>
                </a:solidFill>
              </a:rPr>
              <a:t>« préciser et à approfondir sa pensée. [le jury] peut interroger le candidat sur toute partie du programme du cycle terminal de ses enseignements de spécialité́ et évaluer ainsi la solidité́ des connaissances et les capacités argumentatives du candidat »</a:t>
            </a:r>
            <a:endParaRPr lang="fr-FR" sz="4800" dirty="0">
              <a:solidFill>
                <a:schemeClr val="tx1"/>
              </a:solidFill>
            </a:endParaRPr>
          </a:p>
          <a:p>
            <a:pPr algn="l">
              <a:buFontTx/>
              <a:buChar char="-"/>
            </a:pPr>
            <a:r>
              <a:rPr lang="fr-FR" sz="4800" dirty="0">
                <a:solidFill>
                  <a:schemeClr val="tx1"/>
                </a:solidFill>
              </a:rPr>
              <a:t>Troisième temps : échange sur le projet personnel d’orientation* (5mn)</a:t>
            </a:r>
          </a:p>
          <a:p>
            <a:pPr algn="l"/>
            <a:r>
              <a:rPr lang="fr-FR" sz="4800" i="1" dirty="0">
                <a:solidFill>
                  <a:schemeClr val="tx1"/>
                </a:solidFill>
              </a:rPr>
              <a:t>Le candidat explique en quoi la question traitée éclaire son projet de poursuite d’études, voire son projet professionnel. Il expose les différentes étapes de la maturation de son projet et la manière dont il souhaite le mener après le baccalauréat. </a:t>
            </a:r>
          </a:p>
          <a:p>
            <a:pPr algn="l">
              <a:buFont typeface="Arial" panose="020B0604020202020204" pitchFamily="34" charset="0"/>
              <a:buChar char="•"/>
            </a:pPr>
            <a:r>
              <a:rPr lang="fr-FR" sz="4800" dirty="0">
                <a:solidFill>
                  <a:schemeClr val="tx1"/>
                </a:solidFill>
              </a:rPr>
              <a:t>Les candidats auront déjà les réponses de </a:t>
            </a:r>
            <a:r>
              <a:rPr lang="fr-FR" sz="4800" dirty="0" err="1">
                <a:solidFill>
                  <a:schemeClr val="tx1"/>
                </a:solidFill>
              </a:rPr>
              <a:t>ParcourSup</a:t>
            </a:r>
            <a:endParaRPr lang="fr-FR" sz="4800" dirty="0">
              <a:solidFill>
                <a:schemeClr val="tx1"/>
              </a:solidFill>
            </a:endParaRPr>
          </a:p>
          <a:p>
            <a:pPr algn="l"/>
            <a:endParaRPr lang="fr-FR" sz="4800" dirty="0">
              <a:solidFill>
                <a:schemeClr val="tx1"/>
              </a:solidFill>
            </a:endParaRPr>
          </a:p>
          <a:p>
            <a:pPr algn="l"/>
            <a:r>
              <a:rPr lang="fr-FR" sz="4800" b="1" dirty="0">
                <a:solidFill>
                  <a:schemeClr val="accent6"/>
                </a:solidFill>
              </a:rPr>
              <a:t>Le jury</a:t>
            </a:r>
          </a:p>
          <a:p>
            <a:pPr algn="l"/>
            <a:r>
              <a:rPr lang="fr-FR" sz="4800" dirty="0">
                <a:solidFill>
                  <a:schemeClr val="tx1"/>
                </a:solidFill>
              </a:rPr>
              <a:t>Composé de deux professeurs de disciplines différentes : </a:t>
            </a:r>
          </a:p>
          <a:p>
            <a:pPr algn="l">
              <a:buFontTx/>
              <a:buChar char="-"/>
            </a:pPr>
            <a:r>
              <a:rPr lang="fr-FR" sz="4800" dirty="0">
                <a:solidFill>
                  <a:schemeClr val="tx1"/>
                </a:solidFill>
              </a:rPr>
              <a:t>l’un représente l’un des deux enseignements de spécialité du candidat ; </a:t>
            </a:r>
          </a:p>
          <a:p>
            <a:pPr algn="l">
              <a:buFontTx/>
              <a:buChar char="-"/>
            </a:pPr>
            <a:r>
              <a:rPr lang="fr-FR" sz="4800" dirty="0">
                <a:solidFill>
                  <a:schemeClr val="tx1"/>
                </a:solidFill>
              </a:rPr>
              <a:t>l’autre : autre enseignement de spécialité, tronc commun ou professeur documentaliste</a:t>
            </a:r>
          </a:p>
          <a:p>
            <a:pPr algn="l">
              <a:buFontTx/>
              <a:buChar char="-"/>
            </a:pPr>
            <a:endParaRPr lang="fr-FR" sz="4800" dirty="0">
              <a:solidFill>
                <a:schemeClr val="tx1"/>
              </a:solidFill>
            </a:endParaRPr>
          </a:p>
          <a:p>
            <a:pPr algn="l">
              <a:buFont typeface="Wingdings" pitchFamily="2" charset="2"/>
              <a:buChar char="§"/>
            </a:pPr>
            <a:r>
              <a:rPr lang="fr-FR" sz="4800" b="1" dirty="0">
                <a:solidFill>
                  <a:schemeClr val="accent6"/>
                </a:solidFill>
              </a:rPr>
              <a:t>Une grille d’évaluation indicative</a:t>
            </a:r>
          </a:p>
          <a:p>
            <a:pPr algn="l"/>
            <a:r>
              <a:rPr lang="fr-FR" sz="4800" dirty="0">
                <a:solidFill>
                  <a:schemeClr val="tx1"/>
                </a:solidFill>
              </a:rPr>
              <a:t>Annexée au BO : très bien construite</a:t>
            </a:r>
          </a:p>
          <a:p>
            <a:pPr algn="l"/>
            <a:endParaRPr lang="fr-FR" sz="4800" dirty="0">
              <a:solidFill>
                <a:schemeClr val="tx1"/>
              </a:solidFill>
            </a:endParaRPr>
          </a:p>
          <a:p>
            <a:pPr algn="l">
              <a:buFont typeface="Wingdings" pitchFamily="2" charset="2"/>
              <a:buChar char="§"/>
            </a:pPr>
            <a:r>
              <a:rPr lang="fr-FR" sz="4800" b="1" dirty="0">
                <a:solidFill>
                  <a:schemeClr val="accent6"/>
                </a:solidFill>
              </a:rPr>
              <a:t>Notée sur 20 points ; coefficient : 10 (en voie G), 14 (en voie </a:t>
            </a:r>
            <a:r>
              <a:rPr lang="fr-FR" sz="4800" b="1" dirty="0" err="1">
                <a:solidFill>
                  <a:schemeClr val="accent6"/>
                </a:solidFill>
              </a:rPr>
              <a:t>T</a:t>
            </a:r>
            <a:r>
              <a:rPr lang="fr-FR" sz="4800" b="1" dirty="0">
                <a:solidFill>
                  <a:schemeClr val="accent6"/>
                </a:solidFill>
              </a:rPr>
              <a:t>)</a:t>
            </a:r>
          </a:p>
          <a:p>
            <a:pPr algn="l"/>
            <a:endParaRPr lang="fr-FR" dirty="0">
              <a:solidFill>
                <a:schemeClr val="tx1"/>
              </a:solidFill>
            </a:endParaRPr>
          </a:p>
        </p:txBody>
      </p:sp>
    </p:spTree>
    <p:extLst>
      <p:ext uri="{BB962C8B-B14F-4D97-AF65-F5344CB8AC3E}">
        <p14:creationId xmlns:p14="http://schemas.microsoft.com/office/powerpoint/2010/main" val="3572235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AC0C35F1-C691-754A-BD11-E15B198CC6E5}"/>
              </a:ext>
            </a:extLst>
          </p:cNvPr>
          <p:cNvSpPr txBox="1">
            <a:spLocks/>
          </p:cNvSpPr>
          <p:nvPr/>
        </p:nvSpPr>
        <p:spPr>
          <a:xfrm>
            <a:off x="1906399" y="2415816"/>
            <a:ext cx="5590311" cy="20063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t>Les enjeux du Grand oral</a:t>
            </a:r>
            <a:endParaRPr lang="fr-FR" dirty="0"/>
          </a:p>
        </p:txBody>
      </p:sp>
    </p:spTree>
    <p:extLst>
      <p:ext uri="{BB962C8B-B14F-4D97-AF65-F5344CB8AC3E}">
        <p14:creationId xmlns:p14="http://schemas.microsoft.com/office/powerpoint/2010/main" val="379175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EEA0AB58-1A97-2745-BB05-E39948067D21}"/>
              </a:ext>
            </a:extLst>
          </p:cNvPr>
          <p:cNvSpPr txBox="1">
            <a:spLocks/>
          </p:cNvSpPr>
          <p:nvPr/>
        </p:nvSpPr>
        <p:spPr>
          <a:xfrm>
            <a:off x="703308" y="481445"/>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Un parcours d’élève</a:t>
            </a:r>
          </a:p>
        </p:txBody>
      </p:sp>
      <p:sp>
        <p:nvSpPr>
          <p:cNvPr id="13" name="Espace réservé du contenu 2">
            <a:extLst>
              <a:ext uri="{FF2B5EF4-FFF2-40B4-BE49-F238E27FC236}">
                <a16:creationId xmlns:a16="http://schemas.microsoft.com/office/drawing/2014/main" id="{CB0CF900-9DF0-904B-8CD3-3CB0015B6FF3}"/>
              </a:ext>
            </a:extLst>
          </p:cNvPr>
          <p:cNvSpPr txBox="1">
            <a:spLocks/>
          </p:cNvSpPr>
          <p:nvPr/>
        </p:nvSpPr>
        <p:spPr>
          <a:xfrm>
            <a:off x="788907" y="1519729"/>
            <a:ext cx="7881400" cy="279590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b="1" dirty="0">
                <a:solidFill>
                  <a:schemeClr val="accent6"/>
                </a:solidFill>
              </a:rPr>
              <a:t>TOUTES les disciplines sont convoquées</a:t>
            </a:r>
          </a:p>
          <a:p>
            <a:endParaRPr lang="fr-FR" b="1" dirty="0">
              <a:solidFill>
                <a:schemeClr val="accent6"/>
              </a:solidFill>
            </a:endParaRPr>
          </a:p>
          <a:p>
            <a:r>
              <a:rPr lang="fr-FR" b="1" dirty="0">
                <a:solidFill>
                  <a:schemeClr val="accent6"/>
                </a:solidFill>
              </a:rPr>
              <a:t>Des compétences à construire sur la LONGUE DURÉE : idée d’un parcours de la Seconde à la Terminale (en réalité depuis le collège)</a:t>
            </a:r>
          </a:p>
          <a:p>
            <a:endParaRPr lang="fr-FR" b="1" dirty="0">
              <a:solidFill>
                <a:schemeClr val="accent6"/>
              </a:solidFill>
            </a:endParaRPr>
          </a:p>
          <a:p>
            <a:r>
              <a:rPr lang="fr-FR" b="1" dirty="0">
                <a:solidFill>
                  <a:schemeClr val="accent6"/>
                </a:solidFill>
              </a:rPr>
              <a:t>La place des enseignements de spécialité</a:t>
            </a:r>
          </a:p>
          <a:p>
            <a:r>
              <a:rPr lang="fr-FR" dirty="0">
                <a:solidFill>
                  <a:schemeClr val="tx1"/>
                </a:solidFill>
              </a:rPr>
              <a:t>Accompagner la réflexion des élèves sur le choix des questions, leur préparation. Appui sur les connaissances disciplinaires. </a:t>
            </a:r>
          </a:p>
        </p:txBody>
      </p:sp>
      <p:pic>
        <p:nvPicPr>
          <p:cNvPr id="3" name="Image 2">
            <a:extLst>
              <a:ext uri="{FF2B5EF4-FFF2-40B4-BE49-F238E27FC236}">
                <a16:creationId xmlns:a16="http://schemas.microsoft.com/office/drawing/2014/main" id="{4A776A51-A249-6844-A1E1-F3197C90D2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9088" y="4065231"/>
            <a:ext cx="6122950" cy="2624121"/>
          </a:xfrm>
          <a:prstGeom prst="rect">
            <a:avLst/>
          </a:prstGeom>
        </p:spPr>
      </p:pic>
    </p:spTree>
    <p:extLst>
      <p:ext uri="{BB962C8B-B14F-4D97-AF65-F5344CB8AC3E}">
        <p14:creationId xmlns:p14="http://schemas.microsoft.com/office/powerpoint/2010/main" val="265580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4A2BCCF8-3EAF-AF44-AA42-517759904216}"/>
              </a:ext>
            </a:extLst>
          </p:cNvPr>
          <p:cNvSpPr txBox="1">
            <a:spLocks/>
          </p:cNvSpPr>
          <p:nvPr/>
        </p:nvSpPr>
        <p:spPr>
          <a:xfrm>
            <a:off x="810427" y="660946"/>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Une dimension établissement</a:t>
            </a:r>
          </a:p>
        </p:txBody>
      </p:sp>
      <p:sp>
        <p:nvSpPr>
          <p:cNvPr id="13" name="Espace réservé du contenu 2">
            <a:extLst>
              <a:ext uri="{FF2B5EF4-FFF2-40B4-BE49-F238E27FC236}">
                <a16:creationId xmlns:a16="http://schemas.microsoft.com/office/drawing/2014/main" id="{8C0DD9E5-57AD-E04E-B4C0-25133E283292}"/>
              </a:ext>
            </a:extLst>
          </p:cNvPr>
          <p:cNvSpPr txBox="1">
            <a:spLocks/>
          </p:cNvSpPr>
          <p:nvPr/>
        </p:nvSpPr>
        <p:spPr>
          <a:xfrm>
            <a:off x="805400" y="1476296"/>
            <a:ext cx="8338600" cy="491461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Faire du Grand oral un projet de l’établissement</a:t>
            </a:r>
          </a:p>
          <a:p>
            <a:pPr algn="l"/>
            <a:endParaRPr lang="fr-FR" dirty="0"/>
          </a:p>
          <a:p>
            <a:pPr algn="l">
              <a:buFontTx/>
              <a:buChar char="-"/>
            </a:pPr>
            <a:r>
              <a:rPr lang="fr-FR" dirty="0">
                <a:solidFill>
                  <a:schemeClr val="tx1"/>
                </a:solidFill>
              </a:rPr>
              <a:t>Une réflexion collective</a:t>
            </a:r>
          </a:p>
          <a:p>
            <a:pPr algn="l"/>
            <a:endParaRPr lang="fr-FR" dirty="0">
              <a:solidFill>
                <a:schemeClr val="tx1"/>
              </a:solidFill>
            </a:endParaRPr>
          </a:p>
          <a:p>
            <a:pPr algn="l">
              <a:buFontTx/>
              <a:buChar char="-"/>
            </a:pPr>
            <a:r>
              <a:rPr lang="fr-FR" dirty="0">
                <a:solidFill>
                  <a:schemeClr val="tx1"/>
                </a:solidFill>
              </a:rPr>
              <a:t>La place du conseil pédagogique pour :</a:t>
            </a:r>
          </a:p>
          <a:p>
            <a:pPr lvl="1" algn="l">
              <a:buFontTx/>
              <a:buChar char="-"/>
            </a:pPr>
            <a:r>
              <a:rPr lang="fr-FR" b="1" dirty="0">
                <a:solidFill>
                  <a:schemeClr val="accent6"/>
                </a:solidFill>
              </a:rPr>
              <a:t>Conduire une « cartographie de l’usage de l’oral » dans l’établissement</a:t>
            </a:r>
          </a:p>
          <a:p>
            <a:pPr lvl="1" algn="l">
              <a:buFontTx/>
              <a:buChar char="-"/>
            </a:pPr>
            <a:r>
              <a:rPr lang="fr-FR" dirty="0">
                <a:solidFill>
                  <a:schemeClr val="tx1"/>
                </a:solidFill>
              </a:rPr>
              <a:t>définir les attendus ; </a:t>
            </a:r>
          </a:p>
          <a:p>
            <a:pPr lvl="1" algn="l">
              <a:buFontTx/>
              <a:buChar char="-"/>
            </a:pPr>
            <a:r>
              <a:rPr lang="fr-FR" dirty="0">
                <a:solidFill>
                  <a:schemeClr val="tx1"/>
                </a:solidFill>
              </a:rPr>
              <a:t>les expliciter auprès des professeurs, des élèves, des parents ; </a:t>
            </a:r>
          </a:p>
          <a:p>
            <a:pPr lvl="1" algn="l">
              <a:buFontTx/>
              <a:buChar char="-"/>
            </a:pPr>
            <a:r>
              <a:rPr lang="fr-FR" dirty="0">
                <a:solidFill>
                  <a:schemeClr val="tx1"/>
                </a:solidFill>
              </a:rPr>
              <a:t>harmoniser les pratiques ;</a:t>
            </a:r>
          </a:p>
          <a:p>
            <a:pPr lvl="1" algn="l">
              <a:buFontTx/>
              <a:buChar char="-"/>
            </a:pPr>
            <a:r>
              <a:rPr lang="fr-FR" b="1" dirty="0">
                <a:solidFill>
                  <a:schemeClr val="accent6"/>
                </a:solidFill>
              </a:rPr>
              <a:t>= préparer le parcours des élèves (progressivité ; différenciation)</a:t>
            </a:r>
          </a:p>
          <a:p>
            <a:pPr lvl="1" algn="l">
              <a:buFontTx/>
              <a:buChar char="-"/>
            </a:pPr>
            <a:r>
              <a:rPr lang="fr-FR" dirty="0">
                <a:solidFill>
                  <a:schemeClr val="tx1"/>
                </a:solidFill>
              </a:rPr>
              <a:t>Des évaluations diagnostiques ? </a:t>
            </a:r>
          </a:p>
          <a:p>
            <a:pPr algn="l"/>
            <a:endParaRPr lang="fr-FR" dirty="0">
              <a:solidFill>
                <a:schemeClr val="tx1"/>
              </a:solidFill>
            </a:endParaRPr>
          </a:p>
          <a:p>
            <a:pPr algn="l">
              <a:buFontTx/>
              <a:buChar char="-"/>
            </a:pPr>
            <a:r>
              <a:rPr lang="fr-FR" dirty="0">
                <a:solidFill>
                  <a:schemeClr val="tx1"/>
                </a:solidFill>
              </a:rPr>
              <a:t>Mis au service des élèves : </a:t>
            </a:r>
          </a:p>
          <a:p>
            <a:pPr algn="l"/>
            <a:r>
              <a:rPr lang="fr-FR" dirty="0">
                <a:solidFill>
                  <a:schemeClr val="tx1"/>
                </a:solidFill>
              </a:rPr>
              <a:t>penser le retour aux élèves au fur et à mesure de leur parcours (ligne sur le bulletin ? Espace spécifique sur </a:t>
            </a:r>
            <a:r>
              <a:rPr lang="fr-FR" dirty="0" err="1">
                <a:solidFill>
                  <a:schemeClr val="tx1"/>
                </a:solidFill>
              </a:rPr>
              <a:t>Pronote</a:t>
            </a:r>
            <a:r>
              <a:rPr lang="fr-FR" dirty="0">
                <a:solidFill>
                  <a:schemeClr val="tx1"/>
                </a:solidFill>
              </a:rPr>
              <a:t> ? Autre ? ) pour faire le point et pour donner des conseils individualisés</a:t>
            </a:r>
          </a:p>
          <a:p>
            <a:pPr algn="l">
              <a:buFontTx/>
              <a:buChar char="-"/>
            </a:pPr>
            <a:endParaRPr lang="fr-FR" dirty="0">
              <a:solidFill>
                <a:schemeClr val="tx1"/>
              </a:solidFill>
            </a:endParaRPr>
          </a:p>
        </p:txBody>
      </p:sp>
    </p:spTree>
    <p:extLst>
      <p:ext uri="{BB962C8B-B14F-4D97-AF65-F5344CB8AC3E}">
        <p14:creationId xmlns:p14="http://schemas.microsoft.com/office/powerpoint/2010/main" val="3132497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3F582764-EFD5-0B4F-86D8-4544CADCBA34}"/>
              </a:ext>
            </a:extLst>
          </p:cNvPr>
          <p:cNvSpPr txBox="1">
            <a:spLocks/>
          </p:cNvSpPr>
          <p:nvPr/>
        </p:nvSpPr>
        <p:spPr>
          <a:xfrm>
            <a:off x="585664" y="427864"/>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Des compétences majeures</a:t>
            </a:r>
          </a:p>
        </p:txBody>
      </p:sp>
      <p:sp>
        <p:nvSpPr>
          <p:cNvPr id="13" name="Espace réservé du contenu 2">
            <a:extLst>
              <a:ext uri="{FF2B5EF4-FFF2-40B4-BE49-F238E27FC236}">
                <a16:creationId xmlns:a16="http://schemas.microsoft.com/office/drawing/2014/main" id="{72E4B50E-7DC0-C741-83C0-6797C10CEEED}"/>
              </a:ext>
            </a:extLst>
          </p:cNvPr>
          <p:cNvSpPr txBox="1">
            <a:spLocks/>
          </p:cNvSpPr>
          <p:nvPr/>
        </p:nvSpPr>
        <p:spPr>
          <a:xfrm>
            <a:off x="727265" y="1337420"/>
            <a:ext cx="8237223" cy="5357614"/>
          </a:xfrm>
          <a:prstGeom prst="rect">
            <a:avLst/>
          </a:prstGeom>
          <a:solidFill>
            <a:schemeClr val="bg1"/>
          </a:solidFill>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Les compétences orales : des compétences socialement très discriminantes </a:t>
            </a:r>
          </a:p>
          <a:p>
            <a:pPr algn="l"/>
            <a:r>
              <a:rPr lang="fr-FR" b="1" dirty="0">
                <a:solidFill>
                  <a:schemeClr val="accent6"/>
                </a:solidFill>
              </a:rPr>
              <a:t>= UN DÉFI POUR L’ÉCOLE QUE NOUS DEVONS RELEVER ENSEMBLE</a:t>
            </a:r>
          </a:p>
          <a:p>
            <a:pPr algn="l"/>
            <a:endParaRPr lang="fr-FR" b="1" dirty="0">
              <a:solidFill>
                <a:schemeClr val="accent6"/>
              </a:solidFill>
            </a:endParaRPr>
          </a:p>
          <a:p>
            <a:pPr algn="l"/>
            <a:r>
              <a:rPr lang="fr-FR" b="1" dirty="0">
                <a:solidFill>
                  <a:schemeClr val="accent6"/>
                </a:solidFill>
              </a:rPr>
              <a:t>Deux formes d’oral</a:t>
            </a:r>
          </a:p>
          <a:p>
            <a:pPr algn="l">
              <a:buFontTx/>
              <a:buChar char="-"/>
            </a:pPr>
            <a:r>
              <a:rPr lang="fr-FR" dirty="0">
                <a:solidFill>
                  <a:schemeClr val="tx1"/>
                </a:solidFill>
              </a:rPr>
              <a:t>Une prise de parole en continu</a:t>
            </a:r>
          </a:p>
          <a:p>
            <a:pPr algn="l">
              <a:buFontTx/>
              <a:buChar char="-"/>
            </a:pPr>
            <a:r>
              <a:rPr lang="fr-FR" dirty="0">
                <a:solidFill>
                  <a:schemeClr val="tx1"/>
                </a:solidFill>
              </a:rPr>
              <a:t>Une prise de parole en interaction</a:t>
            </a:r>
          </a:p>
          <a:p>
            <a:pPr algn="l"/>
            <a:endParaRPr lang="fr-FR" dirty="0">
              <a:solidFill>
                <a:schemeClr val="tx1"/>
              </a:solidFill>
            </a:endParaRPr>
          </a:p>
          <a:p>
            <a:pPr algn="l"/>
            <a:r>
              <a:rPr lang="fr-FR" b="1" dirty="0">
                <a:solidFill>
                  <a:schemeClr val="accent6"/>
                </a:solidFill>
              </a:rPr>
              <a:t>Les attendus en termes de compétences</a:t>
            </a:r>
          </a:p>
          <a:p>
            <a:pPr algn="l">
              <a:buFontTx/>
              <a:buChar char="-"/>
            </a:pPr>
            <a:r>
              <a:rPr lang="fr-FR" dirty="0">
                <a:solidFill>
                  <a:schemeClr val="tx1"/>
                </a:solidFill>
              </a:rPr>
              <a:t>Organiser sa pensée, à hiérarchiser ses arguments</a:t>
            </a:r>
          </a:p>
          <a:p>
            <a:pPr algn="l">
              <a:buFontTx/>
              <a:buChar char="-"/>
            </a:pPr>
            <a:r>
              <a:rPr lang="fr-FR" dirty="0">
                <a:solidFill>
                  <a:schemeClr val="tx1"/>
                </a:solidFill>
              </a:rPr>
              <a:t>Communiquer (communication verbale et non verbale) et convaincre</a:t>
            </a:r>
          </a:p>
          <a:p>
            <a:pPr algn="l">
              <a:buFontTx/>
              <a:buChar char="-"/>
            </a:pPr>
            <a:r>
              <a:rPr lang="fr-FR" dirty="0">
                <a:solidFill>
                  <a:schemeClr val="tx1"/>
                </a:solidFill>
              </a:rPr>
              <a:t>Défendre un point de vue (importance de porter une parole personnelle ; apprendre à parler de soi)</a:t>
            </a:r>
          </a:p>
          <a:p>
            <a:pPr algn="l">
              <a:buFontTx/>
              <a:buChar char="-"/>
            </a:pPr>
            <a:r>
              <a:rPr lang="fr-FR" dirty="0">
                <a:solidFill>
                  <a:schemeClr val="tx1"/>
                </a:solidFill>
              </a:rPr>
              <a:t>Savoir écouter et interagir</a:t>
            </a:r>
          </a:p>
          <a:p>
            <a:pPr algn="l">
              <a:buFontTx/>
              <a:buChar char="-"/>
            </a:pPr>
            <a:r>
              <a:rPr lang="fr-FR" dirty="0">
                <a:solidFill>
                  <a:schemeClr val="tx1"/>
                </a:solidFill>
              </a:rPr>
              <a:t>Se documenter (rappel : au cœur de tous les enseignements de spécialité)</a:t>
            </a:r>
          </a:p>
          <a:p>
            <a:pPr algn="l"/>
            <a:endParaRPr lang="fr-FR" dirty="0"/>
          </a:p>
          <a:p>
            <a:pPr algn="l"/>
            <a:endParaRPr lang="fr-FR" dirty="0"/>
          </a:p>
          <a:p>
            <a:pPr algn="l"/>
            <a:r>
              <a:rPr lang="fr-FR" b="1" dirty="0">
                <a:solidFill>
                  <a:schemeClr val="accent6"/>
                </a:solidFill>
              </a:rPr>
              <a:t>Le Grand oral c’est : </a:t>
            </a:r>
          </a:p>
          <a:p>
            <a:pPr algn="l">
              <a:buFontTx/>
              <a:buChar char="-"/>
            </a:pPr>
            <a:r>
              <a:rPr lang="fr-FR" b="1" dirty="0">
                <a:solidFill>
                  <a:schemeClr val="tx1"/>
                </a:solidFill>
              </a:rPr>
              <a:t>Une argumentation…</a:t>
            </a:r>
          </a:p>
          <a:p>
            <a:pPr algn="l">
              <a:buFontTx/>
              <a:buChar char="-"/>
            </a:pPr>
            <a:r>
              <a:rPr lang="fr-FR" b="1" dirty="0">
                <a:solidFill>
                  <a:schemeClr val="tx1"/>
                </a:solidFill>
              </a:rPr>
              <a:t>…personnelle</a:t>
            </a:r>
          </a:p>
          <a:p>
            <a:pPr algn="l">
              <a:buFontTx/>
              <a:buChar char="-"/>
            </a:pPr>
            <a:r>
              <a:rPr lang="fr-FR" b="1" dirty="0">
                <a:solidFill>
                  <a:schemeClr val="tx1"/>
                </a:solidFill>
              </a:rPr>
              <a:t>Un discours cohérent (entre les 3 parties)</a:t>
            </a:r>
          </a:p>
          <a:p>
            <a:pPr algn="l">
              <a:buFontTx/>
              <a:buChar char="-"/>
            </a:pPr>
            <a:r>
              <a:rPr lang="fr-FR" b="1" dirty="0">
                <a:solidFill>
                  <a:schemeClr val="tx1"/>
                </a:solidFill>
              </a:rPr>
              <a:t>Une posture réflexive</a:t>
            </a:r>
          </a:p>
          <a:p>
            <a:pPr algn="l"/>
            <a:endParaRPr lang="fr-FR" dirty="0"/>
          </a:p>
        </p:txBody>
      </p:sp>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grpSp>
        <p:nvGrpSpPr>
          <p:cNvPr id="14" name="Groupe 13">
            <a:extLst>
              <a:ext uri="{FF2B5EF4-FFF2-40B4-BE49-F238E27FC236}">
                <a16:creationId xmlns:a16="http://schemas.microsoft.com/office/drawing/2014/main" id="{68B49D49-1799-A14F-AC00-D6F3102F4336}"/>
              </a:ext>
            </a:extLst>
          </p:cNvPr>
          <p:cNvGrpSpPr/>
          <p:nvPr/>
        </p:nvGrpSpPr>
        <p:grpSpPr>
          <a:xfrm>
            <a:off x="4064959" y="5003219"/>
            <a:ext cx="959372" cy="1286937"/>
            <a:chOff x="4512038" y="5021704"/>
            <a:chExt cx="959372" cy="1286937"/>
          </a:xfrm>
        </p:grpSpPr>
        <p:sp>
          <p:nvSpPr>
            <p:cNvPr id="15" name="Parenthèse fermante 14">
              <a:extLst>
                <a:ext uri="{FF2B5EF4-FFF2-40B4-BE49-F238E27FC236}">
                  <a16:creationId xmlns:a16="http://schemas.microsoft.com/office/drawing/2014/main" id="{7AFB4F34-4697-0742-B454-E3EE783C0A5D}"/>
                </a:ext>
              </a:extLst>
            </p:cNvPr>
            <p:cNvSpPr/>
            <p:nvPr/>
          </p:nvSpPr>
          <p:spPr>
            <a:xfrm>
              <a:off x="4512038" y="5021704"/>
              <a:ext cx="419724" cy="1286937"/>
            </a:xfrm>
            <a:prstGeom prst="rightBracket">
              <a:avLst>
                <a:gd name="adj" fmla="val 79761"/>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16" name="Flèche vers la droite 15">
              <a:extLst>
                <a:ext uri="{FF2B5EF4-FFF2-40B4-BE49-F238E27FC236}">
                  <a16:creationId xmlns:a16="http://schemas.microsoft.com/office/drawing/2014/main" id="{EA25FF1B-6787-1149-A02D-42F96E0F1B92}"/>
                </a:ext>
              </a:extLst>
            </p:cNvPr>
            <p:cNvSpPr/>
            <p:nvPr/>
          </p:nvSpPr>
          <p:spPr>
            <a:xfrm>
              <a:off x="4946754" y="5501390"/>
              <a:ext cx="524656" cy="42861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grpSp>
      <p:sp>
        <p:nvSpPr>
          <p:cNvPr id="17" name="ZoneTexte 16">
            <a:extLst>
              <a:ext uri="{FF2B5EF4-FFF2-40B4-BE49-F238E27FC236}">
                <a16:creationId xmlns:a16="http://schemas.microsoft.com/office/drawing/2014/main" id="{06E94C3E-4846-464B-8C19-CB36B950B89C}"/>
              </a:ext>
            </a:extLst>
          </p:cNvPr>
          <p:cNvSpPr txBox="1"/>
          <p:nvPr/>
        </p:nvSpPr>
        <p:spPr>
          <a:xfrm>
            <a:off x="5247470" y="5374289"/>
            <a:ext cx="3237875" cy="646331"/>
          </a:xfrm>
          <a:prstGeom prst="rect">
            <a:avLst/>
          </a:prstGeom>
          <a:noFill/>
        </p:spPr>
        <p:txBody>
          <a:bodyPr wrap="square" rtlCol="0">
            <a:spAutoFit/>
          </a:bodyPr>
          <a:lstStyle/>
          <a:p>
            <a:r>
              <a:rPr lang="fr-FR" b="1" dirty="0">
                <a:solidFill>
                  <a:srgbClr val="E96667"/>
                </a:solidFill>
              </a:rPr>
              <a:t>Il n’y a PAS UNE SEULE façon de briller au grand oral</a:t>
            </a:r>
          </a:p>
        </p:txBody>
      </p:sp>
    </p:spTree>
    <p:extLst>
      <p:ext uri="{BB962C8B-B14F-4D97-AF65-F5344CB8AC3E}">
        <p14:creationId xmlns:p14="http://schemas.microsoft.com/office/powerpoint/2010/main" val="406568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ache.media.education.gouv.fr/image/Logo/89/0/logo_reg_aix_marseille_6528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543"/>
            <a:ext cx="1302271" cy="69823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6218" y="6137297"/>
            <a:ext cx="746405" cy="698737"/>
          </a:xfrm>
          <a:prstGeom prst="rect">
            <a:avLst/>
          </a:prstGeom>
        </p:spPr>
      </p:pic>
      <p:sp>
        <p:nvSpPr>
          <p:cNvPr id="9" name="ZoneTexte 8"/>
          <p:cNvSpPr txBox="1"/>
          <p:nvPr/>
        </p:nvSpPr>
        <p:spPr>
          <a:xfrm>
            <a:off x="3253687" y="6290156"/>
            <a:ext cx="5278753" cy="523220"/>
          </a:xfrm>
          <a:prstGeom prst="rect">
            <a:avLst/>
          </a:prstGeom>
          <a:noFill/>
        </p:spPr>
        <p:txBody>
          <a:bodyPr wrap="none" rtlCol="0">
            <a:spAutoFit/>
          </a:bodyPr>
          <a:lstStyle/>
          <a:p>
            <a:r>
              <a:rPr lang="fr-FR" sz="1400" dirty="0">
                <a:solidFill>
                  <a:schemeClr val="tx2">
                    <a:lumMod val="60000"/>
                    <a:lumOff val="40000"/>
                  </a:schemeClr>
                </a:solidFill>
                <a:latin typeface="Arial" panose="020B0604020202020204" pitchFamily="34" charset="0"/>
                <a:cs typeface="Arial" panose="020B0604020202020204" pitchFamily="34" charset="0"/>
              </a:rPr>
              <a:t>Site académique d’histoire-géographie : </a:t>
            </a:r>
            <a:r>
              <a:rPr lang="fr-FR" sz="1400" b="1" dirty="0">
                <a:solidFill>
                  <a:schemeClr val="tx2">
                    <a:lumMod val="60000"/>
                    <a:lumOff val="40000"/>
                  </a:schemeClr>
                </a:solidFill>
                <a:latin typeface="Arial" panose="020B0604020202020204" pitchFamily="34" charset="0"/>
                <a:cs typeface="Arial" panose="020B0604020202020204" pitchFamily="34" charset="0"/>
              </a:rPr>
              <a:t>Terre Ouverte</a:t>
            </a:r>
          </a:p>
          <a:p>
            <a:r>
              <a:rPr lang="fr-FR" sz="1400" dirty="0">
                <a:solidFill>
                  <a:schemeClr val="tx2">
                    <a:lumMod val="60000"/>
                    <a:lumOff val="40000"/>
                  </a:schemeClr>
                </a:solidFill>
                <a:latin typeface="Arial" panose="020B0604020202020204" pitchFamily="34" charset="0"/>
                <a:cs typeface="Arial" panose="020B0604020202020204" pitchFamily="34" charset="0"/>
              </a:rPr>
              <a:t>http://www.pedagogie.ac-aix-marseille.fr/jcms/c_43559/fr/accueil</a:t>
            </a:r>
          </a:p>
        </p:txBody>
      </p:sp>
      <p:sp>
        <p:nvSpPr>
          <p:cNvPr id="12" name="Rectangle 11"/>
          <p:cNvSpPr/>
          <p:nvPr/>
        </p:nvSpPr>
        <p:spPr>
          <a:xfrm>
            <a:off x="35496" y="868066"/>
            <a:ext cx="8712968" cy="72008"/>
          </a:xfrm>
          <a:prstGeom prst="rect">
            <a:avLst/>
          </a:prstGeom>
          <a:gradFill flip="none" rotWithShape="1">
            <a:gsLst>
              <a:gs pos="0">
                <a:schemeClr val="bg1">
                  <a:lumMod val="65000"/>
                </a:schemeClr>
              </a:gs>
              <a:gs pos="50000">
                <a:schemeClr val="bg1">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9512" y="159296"/>
            <a:ext cx="63624" cy="6669360"/>
          </a:xfrm>
          <a:prstGeom prst="rect">
            <a:avLst/>
          </a:prstGeom>
          <a:gradFill>
            <a:gsLst>
              <a:gs pos="0">
                <a:schemeClr val="bg1">
                  <a:lumMod val="65000"/>
                </a:schemeClr>
              </a:gs>
              <a:gs pos="0">
                <a:schemeClr val="bg1">
                  <a:lumMod val="65000"/>
                </a:schemeClr>
              </a:gs>
              <a:gs pos="50000">
                <a:schemeClr val="bg1">
                  <a:lumMod val="8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50590" y="676350"/>
            <a:ext cx="8712968" cy="144016"/>
          </a:xfrm>
          <a:prstGeom prst="rect">
            <a:avLst/>
          </a:prstGeom>
          <a:gradFill flip="none" rotWithShape="1">
            <a:gsLst>
              <a:gs pos="0">
                <a:schemeClr val="accent6">
                  <a:lumMod val="75000"/>
                </a:schemeClr>
              </a:gs>
              <a:gs pos="50000">
                <a:schemeClr val="accent6">
                  <a:lumMod val="60000"/>
                  <a:lumOff val="40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323528" y="0"/>
            <a:ext cx="216024" cy="6669360"/>
          </a:xfrm>
          <a:prstGeom prst="rect">
            <a:avLst/>
          </a:prstGeom>
          <a:gradFill>
            <a:gsLst>
              <a:gs pos="16000">
                <a:schemeClr val="accent6">
                  <a:lumMod val="75000"/>
                </a:schemeClr>
              </a:gs>
              <a:gs pos="0">
                <a:schemeClr val="accent6">
                  <a:lumMod val="75000"/>
                </a:schemeClr>
              </a:gs>
              <a:gs pos="50000">
                <a:schemeClr val="accent6">
                  <a:lumMod val="60000"/>
                  <a:lumOff val="4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AF081702-43F9-DC46-B027-0370561E4489}"/>
              </a:ext>
            </a:extLst>
          </p:cNvPr>
          <p:cNvSpPr txBox="1">
            <a:spLocks/>
          </p:cNvSpPr>
          <p:nvPr/>
        </p:nvSpPr>
        <p:spPr>
          <a:xfrm>
            <a:off x="788020" y="676350"/>
            <a:ext cx="7881400" cy="12869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a:t>Des enjeux pour les enseignants</a:t>
            </a:r>
          </a:p>
        </p:txBody>
      </p:sp>
      <p:sp>
        <p:nvSpPr>
          <p:cNvPr id="13" name="Espace réservé du contenu 2">
            <a:extLst>
              <a:ext uri="{FF2B5EF4-FFF2-40B4-BE49-F238E27FC236}">
                <a16:creationId xmlns:a16="http://schemas.microsoft.com/office/drawing/2014/main" id="{0240D35F-597D-CE49-B088-EB783A73A12A}"/>
              </a:ext>
            </a:extLst>
          </p:cNvPr>
          <p:cNvSpPr txBox="1">
            <a:spLocks/>
          </p:cNvSpPr>
          <p:nvPr/>
        </p:nvSpPr>
        <p:spPr>
          <a:xfrm>
            <a:off x="788020" y="1748801"/>
            <a:ext cx="7881400" cy="4525963"/>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b="1" dirty="0">
                <a:solidFill>
                  <a:schemeClr val="accent6"/>
                </a:solidFill>
              </a:rPr>
              <a:t>Donner corps à l’égalité des chances</a:t>
            </a:r>
          </a:p>
          <a:p>
            <a:pPr algn="l"/>
            <a:endParaRPr lang="fr-FR" b="1" dirty="0">
              <a:solidFill>
                <a:schemeClr val="accent6"/>
              </a:solidFill>
            </a:endParaRPr>
          </a:p>
          <a:p>
            <a:pPr algn="l"/>
            <a:r>
              <a:rPr lang="fr-FR" b="1" dirty="0">
                <a:solidFill>
                  <a:schemeClr val="accent6"/>
                </a:solidFill>
              </a:rPr>
              <a:t>Dans l’accompagnement</a:t>
            </a:r>
          </a:p>
          <a:p>
            <a:pPr algn="l">
              <a:buFontTx/>
              <a:buChar char="-"/>
            </a:pPr>
            <a:r>
              <a:rPr lang="fr-FR" dirty="0">
                <a:solidFill>
                  <a:schemeClr val="tx1"/>
                </a:solidFill>
              </a:rPr>
              <a:t>Poser un cadre rassurant</a:t>
            </a:r>
          </a:p>
          <a:p>
            <a:pPr algn="l">
              <a:buFontTx/>
              <a:buChar char="-"/>
            </a:pPr>
            <a:r>
              <a:rPr lang="fr-FR" dirty="0">
                <a:solidFill>
                  <a:schemeClr val="tx1"/>
                </a:solidFill>
              </a:rPr>
              <a:t>Accepter le lâcher prise</a:t>
            </a:r>
          </a:p>
          <a:p>
            <a:pPr algn="l">
              <a:buFontTx/>
              <a:buChar char="-"/>
            </a:pPr>
            <a:r>
              <a:rPr lang="fr-FR" dirty="0">
                <a:solidFill>
                  <a:schemeClr val="tx1"/>
                </a:solidFill>
              </a:rPr>
              <a:t>Être dans l’écoute</a:t>
            </a:r>
          </a:p>
          <a:p>
            <a:pPr algn="l"/>
            <a:endParaRPr lang="fr-FR" dirty="0"/>
          </a:p>
          <a:p>
            <a:pPr algn="l"/>
            <a:r>
              <a:rPr lang="fr-FR" b="1" dirty="0">
                <a:solidFill>
                  <a:schemeClr val="accent6"/>
                </a:solidFill>
              </a:rPr>
              <a:t>Se former à une évaluation qui les conduit à </a:t>
            </a:r>
          </a:p>
          <a:p>
            <a:pPr algn="l">
              <a:buFontTx/>
              <a:buChar char="-"/>
            </a:pPr>
            <a:r>
              <a:rPr lang="fr-FR" dirty="0">
                <a:solidFill>
                  <a:schemeClr val="tx1"/>
                </a:solidFill>
              </a:rPr>
              <a:t>Sortir de LEUR discipline</a:t>
            </a:r>
          </a:p>
          <a:p>
            <a:pPr algn="l">
              <a:buFontTx/>
              <a:buChar char="-"/>
            </a:pPr>
            <a:r>
              <a:rPr lang="fr-FR" dirty="0">
                <a:solidFill>
                  <a:schemeClr val="tx1"/>
                </a:solidFill>
              </a:rPr>
              <a:t>Sortir de la verticalité de l’évaluation : former à la démarche réflexive</a:t>
            </a:r>
          </a:p>
          <a:p>
            <a:pPr algn="l"/>
            <a:endParaRPr lang="fr-FR" dirty="0"/>
          </a:p>
          <a:p>
            <a:pPr algn="l"/>
            <a:r>
              <a:rPr lang="fr-FR" b="1" dirty="0">
                <a:solidFill>
                  <a:schemeClr val="accent6"/>
                </a:solidFill>
              </a:rPr>
              <a:t>Se former à être jury d’une épreuve nouvelle</a:t>
            </a:r>
          </a:p>
          <a:p>
            <a:pPr algn="l">
              <a:buFontTx/>
              <a:buChar char="-"/>
            </a:pPr>
            <a:r>
              <a:rPr lang="fr-FR" dirty="0">
                <a:solidFill>
                  <a:schemeClr val="tx1"/>
                </a:solidFill>
              </a:rPr>
              <a:t>Entrer dans une éthique de l’écoute</a:t>
            </a:r>
          </a:p>
          <a:p>
            <a:pPr algn="l">
              <a:buFontTx/>
              <a:buChar char="-"/>
            </a:pPr>
            <a:r>
              <a:rPr lang="fr-FR" dirty="0">
                <a:solidFill>
                  <a:schemeClr val="tx1"/>
                </a:solidFill>
              </a:rPr>
              <a:t>Penser le questionnement pour soutenir la parole de l’élève</a:t>
            </a:r>
          </a:p>
          <a:p>
            <a:pPr algn="l">
              <a:buFontTx/>
              <a:buChar char="-"/>
            </a:pPr>
            <a:r>
              <a:rPr lang="fr-FR" dirty="0">
                <a:solidFill>
                  <a:schemeClr val="tx1"/>
                </a:solidFill>
              </a:rPr>
              <a:t>Développer la curiosité de l’autre (une conversation éclairée)</a:t>
            </a:r>
          </a:p>
        </p:txBody>
      </p:sp>
    </p:spTree>
    <p:extLst>
      <p:ext uri="{BB962C8B-B14F-4D97-AF65-F5344CB8AC3E}">
        <p14:creationId xmlns:p14="http://schemas.microsoft.com/office/powerpoint/2010/main" val="31504247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1789</Words>
  <Application>Microsoft Macintosh PowerPoint</Application>
  <PresentationFormat>Affichage à l'écran (4:3)</PresentationFormat>
  <Paragraphs>211</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Wingdings</vt:lpstr>
      <vt:lpstr>Thème Office</vt:lpstr>
      <vt:lpstr>Le Grand oral au baccalauréat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Prof</dc:creator>
  <cp:lastModifiedBy>mejean isabelle</cp:lastModifiedBy>
  <cp:revision>12</cp:revision>
  <dcterms:created xsi:type="dcterms:W3CDTF">2017-10-08T19:43:48Z</dcterms:created>
  <dcterms:modified xsi:type="dcterms:W3CDTF">2020-08-27T19:11:55Z</dcterms:modified>
</cp:coreProperties>
</file>