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01" r:id="rId3"/>
    <p:sldId id="271" r:id="rId4"/>
    <p:sldId id="291" r:id="rId5"/>
    <p:sldId id="292" r:id="rId6"/>
    <p:sldId id="257" r:id="rId7"/>
    <p:sldId id="272" r:id="rId8"/>
    <p:sldId id="273" r:id="rId9"/>
    <p:sldId id="274" r:id="rId10"/>
    <p:sldId id="275" r:id="rId11"/>
    <p:sldId id="276" r:id="rId12"/>
    <p:sldId id="262" r:id="rId13"/>
    <p:sldId id="294" r:id="rId14"/>
    <p:sldId id="278" r:id="rId15"/>
    <p:sldId id="280" r:id="rId16"/>
    <p:sldId id="302" r:id="rId17"/>
    <p:sldId id="281" r:id="rId18"/>
    <p:sldId id="282" r:id="rId19"/>
    <p:sldId id="283" r:id="rId20"/>
    <p:sldId id="284" r:id="rId21"/>
    <p:sldId id="285" r:id="rId22"/>
    <p:sldId id="297" r:id="rId23"/>
    <p:sldId id="289" r:id="rId24"/>
    <p:sldId id="298" r:id="rId25"/>
    <p:sldId id="29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B1D77-EF3D-4B48-AADE-BC5F6BC006D6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EFF8-1C25-4CA5-B27C-006B92792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41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3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2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34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3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43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48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9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0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1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04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59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8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27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1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EE0A4-3706-4658-BF0A-237380D08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497158-EFDE-49CB-AB7B-CCEF7CA8E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B07166-AE18-4202-91D6-9DB628F6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026A4-7B28-4046-9872-9EE7CAE6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4AD551-4A07-44CE-8493-6BF6E942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0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01635-26D9-470B-A301-CABFAB7B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5E1190-AC1E-4F75-9D15-CE2C656DB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D14F2-1FA5-41CC-B324-3BD9729C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F02CA-5ADD-4514-9013-9D09753A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373437-8368-4146-858D-6C9419DD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6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8B8D4C-4E35-430E-B6D7-66A2EF753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28E2D5-E959-454C-ABD4-956B1F08C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2C520-8479-4295-9C1C-74D80D1E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B4DEC-FA1D-464A-B62B-62AFB07F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BACA24-7248-44C8-9388-ACAB81C3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42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CA53C-76F2-4B43-86DC-A7BEF9E3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B0B00-3402-4F88-B7D3-5EC508F7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20296B-A7C3-40D5-967F-F79F6AFB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058A0-8EE1-4615-A553-A3F232FC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B27A6-836E-4348-8E2B-6CDE7573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8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330B8-5D8D-4CC8-BA8C-3584120D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E477C6-6BFA-466F-9CCC-1FC8B0E5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82741-7340-4C88-946D-2BCBBDCD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DEB145-D802-4DBE-BE2F-C70AD322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4656E-A231-4B12-AC00-789EA156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85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7DB1D-FDCD-4882-9C74-FBA0B2C3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0F811-E0D3-4F72-A45E-0AAA35ECF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D1CB52-4C9E-4616-A4DF-A5FA6E24F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EA95C7-8C68-4CA9-8804-4E2099D4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108F70-EFD1-4FDD-B6B1-A024D976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672C8C-A615-4ACA-A609-EEDC101D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92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C6B95-59F8-4D7B-A663-6703C89A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E5C7B8-BDA7-405B-8186-6289E6174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5C0AE8-EDFA-4067-95F1-CDBDF3D38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1F4A96-6CCE-4EE9-B004-3DB9CED1B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40D765-6405-4C46-9976-C9EF0587F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07A07E-FA5B-4FA2-8541-4D9F42BC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182FAF-EFB9-4450-AB1F-12E8E541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ACCB4C-F880-4155-8CCC-0C9A7E19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5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C96E9-E1B7-4EFA-9F04-92C8DCCF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94B534-A998-4711-90FF-1D74C852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C026AF-B919-45D8-9FAD-E2937553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A924A8-B3F4-41DB-853C-CAD34AAE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14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54AD20-46CF-4079-81C5-637AF070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31EA54-23C7-4946-8ACE-8A9A494D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03E207-3DE2-4F9A-9D04-F290278F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83D04-C0BC-4DC4-A506-3655D1B2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9D30E-89E7-4C24-8BB6-A98A49C4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FE0A14-34B1-4100-9B0D-08DB66CC3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31E6F-774D-4446-9A07-E6191D43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2FB669-BC2D-4EB1-A3CC-CDAECFF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8BE927-10C6-4992-A7CF-14CECEFC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7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FE35A-E835-44B0-A5D8-2120B832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663237-E39F-49FB-9B2B-614832112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0540AA-F04F-4193-8EC8-67969D878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CCC775-A872-46BB-B1B1-8EB523E0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03D274-8630-4FA6-B243-8F7F8EF4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21193-8246-49D8-A7CB-2D37AE86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9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79C40E-452E-492F-BEA7-BCE52F9B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0AD87-9C73-430F-848E-B07A1B44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6BCA4-E2AC-44A3-84A1-09F65D75F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291A-12E0-4B61-87E9-FDD5788B9C3A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600F68-CE19-4038-B6B4-2CFD11929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52D73-9F6D-4F58-90B8-72F0ED3B4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43DF-770D-4750-84B3-4A35A6B6A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8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keeping.un.org/f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keeping.un.org/f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clermont.fr/disciplines/index.php?id=12450&amp;L=0" TargetMode="External"/><Relationship Id="rId2" Type="http://schemas.openxmlformats.org/officeDocument/2006/relationships/hyperlink" Target="http://heg.discipline.ac-lille.fr/enseigner/ressources-niveau-programme/ressources-academiques/2-approche-scientifique-et-apport-des-disciplines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airn.info/revue-strategique-2009-1-page-13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7E9F0-1294-DD4C-9DCC-EE65D0FFB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9646" y="1979349"/>
            <a:ext cx="6120680" cy="3483818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+mn-lt"/>
              </a:rPr>
              <a:t>HGGSP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Enseignement de spécialité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Terminale</a:t>
            </a:r>
            <a:br>
              <a:rPr lang="fr-FR" sz="3600" b="1" dirty="0">
                <a:latin typeface="+mn-lt"/>
              </a:rPr>
            </a:b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Thème 2</a:t>
            </a:r>
            <a:br>
              <a:rPr lang="fr-FR" sz="3600" b="1" dirty="0">
                <a:latin typeface="+mn-lt"/>
              </a:rPr>
            </a:br>
            <a:r>
              <a:rPr lang="fr-FR" altLang="fr-FR" sz="3600" b="1" dirty="0">
                <a:solidFill>
                  <a:srgbClr val="000000"/>
                </a:solidFill>
                <a:latin typeface="+mn-lt"/>
                <a:cs typeface="Arial" pitchFamily="34" charset="0"/>
                <a:sym typeface="Arial" pitchFamily="34" charset="0"/>
              </a:rPr>
              <a:t>Faire la paix, faire la guerre : formes de conflits et modes de résolution</a:t>
            </a:r>
            <a:br>
              <a:rPr lang="fr-FR" altLang="fr-FR" sz="3600" b="1" dirty="0">
                <a:solidFill>
                  <a:srgbClr val="000000"/>
                </a:solidFill>
                <a:latin typeface="+mn-lt"/>
                <a:cs typeface="Arial" pitchFamily="34" charset="0"/>
                <a:sym typeface="Arial" pitchFamily="34" charset="0"/>
              </a:rPr>
            </a:br>
            <a:br>
              <a:rPr lang="fr-FR" altLang="fr-FR" b="1" dirty="0">
                <a:solidFill>
                  <a:srgbClr val="000000"/>
                </a:solidFill>
                <a:latin typeface="+mn-lt"/>
                <a:cs typeface="Arial" pitchFamily="34" charset="0"/>
                <a:sym typeface="Arial" pitchFamily="34" charset="0"/>
              </a:rPr>
            </a:br>
            <a:endParaRPr lang="fr-FR" b="1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0B6F14-A038-804C-B1DB-6BEAD4F65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704" y="4155603"/>
            <a:ext cx="8748564" cy="1752600"/>
          </a:xfrm>
        </p:spPr>
        <p:txBody>
          <a:bodyPr>
            <a:normAutofit/>
          </a:bodyPr>
          <a:lstStyle/>
          <a:p>
            <a:r>
              <a:rPr lang="fr-FR" alt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Introduction du thème 2</a:t>
            </a:r>
          </a:p>
          <a:p>
            <a:endParaRPr lang="fr-FR" dirty="0"/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Nathalie PERROT, professeure au lycée Briand, Gap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D983DD-CD83-F047-B51D-A504CAAFC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120" y="6049539"/>
            <a:ext cx="746405" cy="6987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03D2B2A-9962-B141-9348-E5C5D366DED8}"/>
              </a:ext>
            </a:extLst>
          </p:cNvPr>
          <p:cNvSpPr txBox="1"/>
          <p:nvPr/>
        </p:nvSpPr>
        <p:spPr>
          <a:xfrm>
            <a:off x="5987367" y="6353238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</p:spTree>
    <p:extLst>
      <p:ext uri="{BB962C8B-B14F-4D97-AF65-F5344CB8AC3E}">
        <p14:creationId xmlns:p14="http://schemas.microsoft.com/office/powerpoint/2010/main" val="31280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10639E-5B85-44D2-A5A9-30CE74B1D295}"/>
              </a:ext>
            </a:extLst>
          </p:cNvPr>
          <p:cNvSpPr txBox="1"/>
          <p:nvPr/>
        </p:nvSpPr>
        <p:spPr>
          <a:xfrm>
            <a:off x="180975" y="190500"/>
            <a:ext cx="1838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highlight>
                  <a:srgbClr val="00FFFF"/>
                </a:highlight>
              </a:rPr>
              <a:t>Cours dialogué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1600" b="1" dirty="0"/>
              <a:t>ANALYSER</a:t>
            </a:r>
          </a:p>
          <a:p>
            <a:pPr algn="just"/>
            <a:r>
              <a:rPr lang="fr-FR" sz="1600" b="1" dirty="0"/>
              <a:t>un sujet pour ELABORER une problématique</a:t>
            </a:r>
          </a:p>
          <a:p>
            <a:pPr algn="just"/>
            <a:r>
              <a:rPr lang="fr-FR" sz="1600" b="1" dirty="0"/>
              <a:t>(DISSERTATION)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937922-50B2-481A-B3DC-10D5E125D57C}"/>
              </a:ext>
            </a:extLst>
          </p:cNvPr>
          <p:cNvCxnSpPr>
            <a:cxnSpLocks/>
          </p:cNvCxnSpPr>
          <p:nvPr/>
        </p:nvCxnSpPr>
        <p:spPr>
          <a:xfrm>
            <a:off x="2019300" y="190500"/>
            <a:ext cx="0" cy="58293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9D50D27-8A41-43C6-87AC-858A4247AFDE}"/>
              </a:ext>
            </a:extLst>
          </p:cNvPr>
          <p:cNvSpPr txBox="1"/>
          <p:nvPr/>
        </p:nvSpPr>
        <p:spPr>
          <a:xfrm>
            <a:off x="3134915" y="1972832"/>
            <a:ext cx="712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u="sng" dirty="0"/>
              <a:t>Formes</a:t>
            </a:r>
            <a:r>
              <a:rPr lang="fr-FR" sz="1800" dirty="0"/>
              <a:t> de </a:t>
            </a:r>
            <a:r>
              <a:rPr lang="fr-FR" sz="1800" dirty="0">
                <a:highlight>
                  <a:srgbClr val="00FF00"/>
                </a:highlight>
              </a:rPr>
              <a:t>conflits</a:t>
            </a:r>
            <a:r>
              <a:rPr lang="fr-FR" sz="1800" dirty="0"/>
              <a:t> et </a:t>
            </a:r>
            <a:r>
              <a:rPr lang="fr-FR" sz="1800" b="1" u="sng" dirty="0"/>
              <a:t>tentatives</a:t>
            </a:r>
            <a:r>
              <a:rPr lang="fr-FR" sz="1800" dirty="0"/>
              <a:t> de </a:t>
            </a:r>
            <a:r>
              <a:rPr lang="fr-FR" sz="1800" dirty="0">
                <a:highlight>
                  <a:srgbClr val="00FFFF"/>
                </a:highlight>
              </a:rPr>
              <a:t>paix</a:t>
            </a:r>
            <a:r>
              <a:rPr lang="fr-FR" sz="1800" dirty="0"/>
              <a:t> dans le monde actuel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F3C62A-D6A8-4001-B1CC-C92CBEA718C0}"/>
              </a:ext>
            </a:extLst>
          </p:cNvPr>
          <p:cNvSpPr txBox="1"/>
          <p:nvPr/>
        </p:nvSpPr>
        <p:spPr>
          <a:xfrm>
            <a:off x="2419350" y="190500"/>
            <a:ext cx="343852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CONFLITS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2B97DB-B655-4F9A-97A0-FE94A7C2B519}"/>
              </a:ext>
            </a:extLst>
          </p:cNvPr>
          <p:cNvSpPr txBox="1"/>
          <p:nvPr/>
        </p:nvSpPr>
        <p:spPr>
          <a:xfrm>
            <a:off x="9595246" y="257175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GUERRE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EFB556-5F35-4309-8AF1-9E9E3DF68994}"/>
              </a:ext>
            </a:extLst>
          </p:cNvPr>
          <p:cNvSpPr txBox="1"/>
          <p:nvPr/>
        </p:nvSpPr>
        <p:spPr>
          <a:xfrm>
            <a:off x="6423422" y="982949"/>
            <a:ext cx="235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échelle de </a:t>
            </a:r>
            <a:r>
              <a:rPr lang="fr-FR" b="1" dirty="0">
                <a:highlight>
                  <a:srgbClr val="00FF00"/>
                </a:highlight>
              </a:rPr>
              <a:t>CONFLICTUALITÉS</a:t>
            </a:r>
            <a:endParaRPr lang="fr-FR" dirty="0"/>
          </a:p>
        </p:txBody>
      </p:sp>
      <p:sp>
        <p:nvSpPr>
          <p:cNvPr id="7" name="Flèche : trois pointes 6">
            <a:extLst>
              <a:ext uri="{FF2B5EF4-FFF2-40B4-BE49-F238E27FC236}">
                <a16:creationId xmlns:a16="http://schemas.microsoft.com/office/drawing/2014/main" id="{B4EBD904-3BEE-4BCA-A61D-AC97913846B1}"/>
              </a:ext>
            </a:extLst>
          </p:cNvPr>
          <p:cNvSpPr/>
          <p:nvPr/>
        </p:nvSpPr>
        <p:spPr>
          <a:xfrm rot="10800000">
            <a:off x="6529342" y="270066"/>
            <a:ext cx="1905000" cy="712882"/>
          </a:xfrm>
          <a:prstGeom prst="leftRight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7ED523-1F10-402E-B0D1-ED0F4A8C48F4}"/>
              </a:ext>
            </a:extLst>
          </p:cNvPr>
          <p:cNvSpPr txBox="1"/>
          <p:nvPr/>
        </p:nvSpPr>
        <p:spPr>
          <a:xfrm>
            <a:off x="2181227" y="2967335"/>
            <a:ext cx="367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FF"/>
                </a:highlight>
              </a:rPr>
              <a:t>ABSENCE de guerre</a:t>
            </a:r>
            <a:r>
              <a:rPr lang="fr-FR" dirty="0"/>
              <a:t>, un état et un idéal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C596A2-6E77-41B4-9C9A-8E0EB63FA8CB}"/>
              </a:ext>
            </a:extLst>
          </p:cNvPr>
          <p:cNvSpPr txBox="1"/>
          <p:nvPr/>
        </p:nvSpPr>
        <p:spPr>
          <a:xfrm>
            <a:off x="6761878" y="2811326"/>
            <a:ext cx="442912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/>
              <a:t>Il est plus facile de faire la guerre que la paix </a:t>
            </a:r>
            <a:r>
              <a:rPr lang="fr-FR" dirty="0"/>
              <a:t>» G. Clemenceau, discours de Verdun, 14 /07/1919</a:t>
            </a:r>
          </a:p>
          <a:p>
            <a:r>
              <a:rPr lang="fr-FR" dirty="0"/>
              <a:t>= « tentatives » </a:t>
            </a:r>
          </a:p>
          <a:p>
            <a:r>
              <a:rPr lang="fr-FR" dirty="0"/>
              <a:t>Difficultés à restaurer un climat de paix</a:t>
            </a:r>
          </a:p>
          <a:p>
            <a:r>
              <a:rPr lang="fr-FR" b="1" i="1" dirty="0">
                <a:solidFill>
                  <a:srgbClr val="0070C0"/>
                </a:solidFill>
              </a:rPr>
              <a:t>POURQUOI? (réflexion)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2353DBF-F9D3-4EE5-B97F-EFB3C9031C96}"/>
              </a:ext>
            </a:extLst>
          </p:cNvPr>
          <p:cNvCxnSpPr>
            <a:endCxn id="4" idx="0"/>
          </p:cNvCxnSpPr>
          <p:nvPr/>
        </p:nvCxnSpPr>
        <p:spPr>
          <a:xfrm>
            <a:off x="6096000" y="2275489"/>
            <a:ext cx="2880440" cy="5358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10639E-5B85-44D2-A5A9-30CE74B1D295}"/>
              </a:ext>
            </a:extLst>
          </p:cNvPr>
          <p:cNvSpPr txBox="1"/>
          <p:nvPr/>
        </p:nvSpPr>
        <p:spPr>
          <a:xfrm>
            <a:off x="180975" y="190500"/>
            <a:ext cx="1838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highlight>
                  <a:srgbClr val="00FFFF"/>
                </a:highlight>
              </a:rPr>
              <a:t>Cours dialogué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1600" b="1" dirty="0"/>
              <a:t>ANALYSER</a:t>
            </a:r>
          </a:p>
          <a:p>
            <a:pPr algn="just"/>
            <a:r>
              <a:rPr lang="fr-FR" sz="1600" b="1" dirty="0"/>
              <a:t>un sujet pour ELABORER une problématique</a:t>
            </a:r>
          </a:p>
          <a:p>
            <a:pPr algn="just"/>
            <a:r>
              <a:rPr lang="fr-FR" sz="1600" b="1" dirty="0"/>
              <a:t>(DISSERTATION)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937922-50B2-481A-B3DC-10D5E125D57C}"/>
              </a:ext>
            </a:extLst>
          </p:cNvPr>
          <p:cNvCxnSpPr>
            <a:cxnSpLocks/>
          </p:cNvCxnSpPr>
          <p:nvPr/>
        </p:nvCxnSpPr>
        <p:spPr>
          <a:xfrm>
            <a:off x="2019300" y="190500"/>
            <a:ext cx="0" cy="58293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9D50D27-8A41-43C6-87AC-858A4247AFDE}"/>
              </a:ext>
            </a:extLst>
          </p:cNvPr>
          <p:cNvSpPr txBox="1"/>
          <p:nvPr/>
        </p:nvSpPr>
        <p:spPr>
          <a:xfrm>
            <a:off x="3043239" y="344057"/>
            <a:ext cx="712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u="sng" dirty="0"/>
              <a:t>Formes</a:t>
            </a:r>
            <a:r>
              <a:rPr lang="fr-FR" sz="1800" dirty="0"/>
              <a:t> de </a:t>
            </a:r>
            <a:r>
              <a:rPr lang="fr-FR" sz="1800" dirty="0">
                <a:highlight>
                  <a:srgbClr val="00FF00"/>
                </a:highlight>
              </a:rPr>
              <a:t>conflits</a:t>
            </a:r>
            <a:r>
              <a:rPr lang="fr-FR" sz="1800" dirty="0"/>
              <a:t> et </a:t>
            </a:r>
            <a:r>
              <a:rPr lang="fr-FR" sz="1800" b="1" u="sng" dirty="0"/>
              <a:t>tentatives</a:t>
            </a:r>
            <a:r>
              <a:rPr lang="fr-FR" sz="1800" dirty="0"/>
              <a:t> de </a:t>
            </a:r>
            <a:r>
              <a:rPr lang="fr-FR" sz="1800" dirty="0">
                <a:highlight>
                  <a:srgbClr val="00FFFF"/>
                </a:highlight>
              </a:rPr>
              <a:t>paix</a:t>
            </a:r>
            <a:r>
              <a:rPr lang="fr-FR" sz="1800" dirty="0"/>
              <a:t> dans le </a:t>
            </a:r>
            <a:r>
              <a:rPr lang="fr-FR" sz="1800" dirty="0">
                <a:highlight>
                  <a:srgbClr val="C0C0C0"/>
                </a:highlight>
              </a:rPr>
              <a:t>monde actuel</a:t>
            </a:r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7EAEBE-FD83-46FA-B8CB-D88B521053B9}"/>
              </a:ext>
            </a:extLst>
          </p:cNvPr>
          <p:cNvSpPr txBox="1"/>
          <p:nvPr/>
        </p:nvSpPr>
        <p:spPr>
          <a:xfrm>
            <a:off x="2562225" y="1228725"/>
            <a:ext cx="888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Paradoxe:</a:t>
            </a:r>
          </a:p>
          <a:p>
            <a:pPr algn="just"/>
            <a:r>
              <a:rPr lang="fr-FR" dirty="0"/>
              <a:t>Le monde n’a jamais connu aussi peu de guerres</a:t>
            </a:r>
          </a:p>
          <a:p>
            <a:pPr algn="just"/>
            <a:r>
              <a:rPr lang="fr-FR" dirty="0"/>
              <a:t>Mais essor de nouvelles conflictualités de plus en plus difficiles à définir et à réguler, donne le sentiment d’un « retour à la guerre »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A6D316-4085-4F44-86FD-C2D1AB32A9A2}"/>
              </a:ext>
            </a:extLst>
          </p:cNvPr>
          <p:cNvSpPr txBox="1"/>
          <p:nvPr/>
        </p:nvSpPr>
        <p:spPr>
          <a:xfrm>
            <a:off x="4057650" y="3495675"/>
            <a:ext cx="663892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Quels sont les formes et les acteurs des guerres contemporaines ?</a:t>
            </a:r>
          </a:p>
        </p:txBody>
      </p:sp>
    </p:spTree>
    <p:extLst>
      <p:ext uri="{BB962C8B-B14F-4D97-AF65-F5344CB8AC3E}">
        <p14:creationId xmlns:p14="http://schemas.microsoft.com/office/powerpoint/2010/main" val="34993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3837" y="0"/>
            <a:ext cx="9782175" cy="64867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I - </a:t>
            </a:r>
            <a:r>
              <a:rPr lang="fr-FR" sz="3600" b="1" dirty="0"/>
              <a:t>Panorama des conflits actuels et essai de typologie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B585CD-84FA-4663-B247-5075BC1149C9}"/>
              </a:ext>
            </a:extLst>
          </p:cNvPr>
          <p:cNvCxnSpPr/>
          <p:nvPr/>
        </p:nvCxnSpPr>
        <p:spPr>
          <a:xfrm>
            <a:off x="3067050" y="1428750"/>
            <a:ext cx="0" cy="421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CA0D258-99BC-4CB5-A307-973354C537A2}"/>
              </a:ext>
            </a:extLst>
          </p:cNvPr>
          <p:cNvSpPr txBox="1"/>
          <p:nvPr/>
        </p:nvSpPr>
        <p:spPr>
          <a:xfrm>
            <a:off x="673459" y="1118191"/>
            <a:ext cx="23050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collaboratif en rotation </a:t>
            </a:r>
            <a:r>
              <a:rPr lang="fr-FR" b="1" dirty="0"/>
              <a:t>(</a:t>
            </a:r>
            <a:r>
              <a:rPr lang="fr-FR" b="1" dirty="0">
                <a:highlight>
                  <a:srgbClr val="00FFFF"/>
                </a:highlight>
              </a:rPr>
              <a:t>type World Café)</a:t>
            </a:r>
          </a:p>
          <a:p>
            <a:pPr algn="ctr"/>
            <a:endParaRPr lang="fr-FR" b="1" u="sng" dirty="0">
              <a:solidFill>
                <a:srgbClr val="F40AC7"/>
              </a:solidFill>
            </a:endParaRPr>
          </a:p>
          <a:p>
            <a:pPr algn="ctr"/>
            <a:r>
              <a:rPr lang="fr-FR" b="1" u="sng" dirty="0">
                <a:solidFill>
                  <a:srgbClr val="F40AC7"/>
                </a:solidFill>
              </a:rPr>
              <a:t>Fiche de Travail  </a:t>
            </a:r>
          </a:p>
          <a:p>
            <a:pPr algn="ctr"/>
            <a:r>
              <a:rPr lang="fr-FR" b="1" u="sng" dirty="0">
                <a:solidFill>
                  <a:srgbClr val="F40AC7"/>
                </a:solidFill>
              </a:rPr>
              <a:t>(FT) n° 1</a:t>
            </a:r>
          </a:p>
          <a:p>
            <a:pPr algn="ctr"/>
            <a:endParaRPr lang="fr-FR" b="1" u="sng" dirty="0">
              <a:solidFill>
                <a:srgbClr val="F40AC7"/>
              </a:solidFill>
            </a:endParaRPr>
          </a:p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Consignes: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Situer et nommer sur le planisphère les conflits armés actuels de votre connaissance 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Compléter à l’aide de vos connaissances personnelles la carte mentale fournie</a:t>
            </a:r>
          </a:p>
          <a:p>
            <a:pPr algn="ctr"/>
            <a:endParaRPr lang="fr-FR" b="1" u="sng" dirty="0">
              <a:solidFill>
                <a:srgbClr val="F40AC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4BA672-610B-4CBE-A950-1F341A760C6E}"/>
              </a:ext>
            </a:extLst>
          </p:cNvPr>
          <p:cNvSpPr txBox="1"/>
          <p:nvPr/>
        </p:nvSpPr>
        <p:spPr>
          <a:xfrm>
            <a:off x="3339548" y="1118191"/>
            <a:ext cx="856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élèves sont en </a:t>
            </a:r>
            <a:r>
              <a:rPr lang="fr-FR" b="1" dirty="0">
                <a:solidFill>
                  <a:srgbClr val="FF0000"/>
                </a:solidFill>
              </a:rPr>
              <a:t>groupes de 5 ou 6 élèves</a:t>
            </a:r>
            <a:r>
              <a:rPr lang="fr-FR" dirty="0"/>
              <a:t>, en ilot autour de deux documents fournis (</a:t>
            </a:r>
            <a:r>
              <a:rPr lang="fr-FR" b="1" u="sng" dirty="0">
                <a:solidFill>
                  <a:srgbClr val="FF0000"/>
                </a:solidFill>
              </a:rPr>
              <a:t>Fiche de Travail n°1 en Annexe</a:t>
            </a:r>
            <a:r>
              <a:rPr lang="fr-FR" dirty="0"/>
              <a:t>), en format A3: un planisphère et une carte mentale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27F3E0-DF5B-4950-A73B-19512AC1A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097" y="2302473"/>
            <a:ext cx="3112679" cy="18143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ECC3C7C-5D7A-4AAC-9AF6-341B093E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010" y="1962258"/>
            <a:ext cx="3481920" cy="24948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525A1AA-F294-4E7B-B373-D31CC3A3E706}"/>
              </a:ext>
            </a:extLst>
          </p:cNvPr>
          <p:cNvSpPr txBox="1"/>
          <p:nvPr/>
        </p:nvSpPr>
        <p:spPr>
          <a:xfrm>
            <a:off x="3155592" y="4170997"/>
            <a:ext cx="44649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Durant </a:t>
            </a:r>
            <a:r>
              <a:rPr lang="fr-FR" b="1" dirty="0">
                <a:solidFill>
                  <a:srgbClr val="FF0000"/>
                </a:solidFill>
              </a:rPr>
              <a:t>15 minutes</a:t>
            </a:r>
            <a:r>
              <a:rPr lang="fr-FR" dirty="0"/>
              <a:t>, les groupes complètent, avec leurs connaissances personnelles (</a:t>
            </a:r>
            <a:r>
              <a:rPr lang="fr-FR" dirty="0" err="1"/>
              <a:t>pré-requis</a:t>
            </a:r>
            <a:r>
              <a:rPr lang="fr-FR" dirty="0"/>
              <a:t>, actualités), les deux documents. Ils apprennent à se connaitre, s’exercent à prendre la parole, à expliciter leurs propos…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612B76-E856-4D50-837E-498FE0BAB308}"/>
              </a:ext>
            </a:extLst>
          </p:cNvPr>
          <p:cNvSpPr txBox="1"/>
          <p:nvPr/>
        </p:nvSpPr>
        <p:spPr>
          <a:xfrm>
            <a:off x="8054671" y="4654807"/>
            <a:ext cx="3757179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Au bout de 15 minutes, les groupes changent de table et vont prendre connaissance du travail d’un autre groupe. Ils pourront alors le compléter si besoin. </a:t>
            </a:r>
            <a:r>
              <a:rPr lang="fr-FR" b="1" dirty="0">
                <a:solidFill>
                  <a:srgbClr val="FF0000"/>
                </a:solidFill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33145A-5E45-4DA2-A331-EF8C02103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1" t="25630" r="26833" b="14667"/>
          <a:stretch/>
        </p:blipFill>
        <p:spPr>
          <a:xfrm>
            <a:off x="6407578" y="1244009"/>
            <a:ext cx="5342344" cy="37639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5B7D779-0CE7-429B-8AF0-A16B8BD7457E}"/>
              </a:ext>
            </a:extLst>
          </p:cNvPr>
          <p:cNvSpPr txBox="1"/>
          <p:nvPr/>
        </p:nvSpPr>
        <p:spPr>
          <a:xfrm>
            <a:off x="1063256" y="956930"/>
            <a:ext cx="4816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cette première étape de réflexion personnelles sur le sujet, l’enseignant fournit un document supplémentaire, un « regard d’expert » sur le sujet.</a:t>
            </a:r>
          </a:p>
          <a:p>
            <a:r>
              <a:rPr lang="fr-FR" dirty="0"/>
              <a:t>Il s’agit du rapport annuel du SIPRI</a:t>
            </a:r>
          </a:p>
          <a:p>
            <a:r>
              <a:rPr lang="fr-FR" dirty="0"/>
              <a:t>Voir </a:t>
            </a:r>
            <a:r>
              <a:rPr lang="fr-FR" b="1" u="sng" dirty="0">
                <a:solidFill>
                  <a:srgbClr val="FF0000"/>
                </a:solidFill>
              </a:rPr>
              <a:t>Fiche de Travail n°2 fournie en Annexe</a:t>
            </a:r>
          </a:p>
          <a:p>
            <a:endParaRPr lang="fr-FR" dirty="0"/>
          </a:p>
          <a:p>
            <a:r>
              <a:rPr lang="fr-FR" dirty="0"/>
              <a:t>Chaque groupe complète alors les documents de travail initiaux:</a:t>
            </a:r>
          </a:p>
          <a:p>
            <a:r>
              <a:rPr lang="fr-FR" b="1" dirty="0">
                <a:solidFill>
                  <a:srgbClr val="FF0000"/>
                </a:solidFill>
              </a:rPr>
              <a:t>20 Min</a:t>
            </a:r>
          </a:p>
        </p:txBody>
      </p:sp>
    </p:spTree>
    <p:extLst>
      <p:ext uri="{BB962C8B-B14F-4D97-AF65-F5344CB8AC3E}">
        <p14:creationId xmlns:p14="http://schemas.microsoft.com/office/powerpoint/2010/main" val="15347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fficher l’image source">
            <a:extLst>
              <a:ext uri="{FF2B5EF4-FFF2-40B4-BE49-F238E27FC236}">
                <a16:creationId xmlns:a16="http://schemas.microsoft.com/office/drawing/2014/main" id="{61FF66A4-EA13-4B08-8827-076B3CFEDE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579775"/>
            <a:ext cx="7376015" cy="557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BAE3E75-5BAC-4F69-9E9F-1E721402EF7C}"/>
              </a:ext>
            </a:extLst>
          </p:cNvPr>
          <p:cNvSpPr txBox="1"/>
          <p:nvPr/>
        </p:nvSpPr>
        <p:spPr>
          <a:xfrm>
            <a:off x="3394303" y="412805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21" name="Graphique 20" descr="Commentaire feu">
            <a:extLst>
              <a:ext uri="{FF2B5EF4-FFF2-40B4-BE49-F238E27FC236}">
                <a16:creationId xmlns:a16="http://schemas.microsoft.com/office/drawing/2014/main" id="{DF3607F5-3695-4F3D-8E4E-162F30128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4681" y="6318468"/>
            <a:ext cx="369332" cy="369332"/>
          </a:xfrm>
          <a:prstGeom prst="rect">
            <a:avLst/>
          </a:prstGeom>
        </p:spPr>
      </p:pic>
      <p:pic>
        <p:nvPicPr>
          <p:cNvPr id="23" name="Graphique 22" descr="Commentaire feu">
            <a:extLst>
              <a:ext uri="{FF2B5EF4-FFF2-40B4-BE49-F238E27FC236}">
                <a16:creationId xmlns:a16="http://schemas.microsoft.com/office/drawing/2014/main" id="{2F2D2EA3-1D7D-4B91-B2D7-3964D6D21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3230" y="5411748"/>
            <a:ext cx="369332" cy="369332"/>
          </a:xfrm>
          <a:prstGeom prst="rect">
            <a:avLst/>
          </a:prstGeom>
        </p:spPr>
      </p:pic>
      <p:pic>
        <p:nvPicPr>
          <p:cNvPr id="25" name="Graphique 24" descr="Commentaire feu">
            <a:extLst>
              <a:ext uri="{FF2B5EF4-FFF2-40B4-BE49-F238E27FC236}">
                <a16:creationId xmlns:a16="http://schemas.microsoft.com/office/drawing/2014/main" id="{0FAC5E66-5936-4BA1-BDB9-8546055D1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3484" y="5263901"/>
            <a:ext cx="369332" cy="369332"/>
          </a:xfrm>
          <a:prstGeom prst="rect">
            <a:avLst/>
          </a:prstGeom>
        </p:spPr>
      </p:pic>
      <p:pic>
        <p:nvPicPr>
          <p:cNvPr id="27" name="Graphique 26" descr="Commentaire feu">
            <a:extLst>
              <a:ext uri="{FF2B5EF4-FFF2-40B4-BE49-F238E27FC236}">
                <a16:creationId xmlns:a16="http://schemas.microsoft.com/office/drawing/2014/main" id="{D12FF330-4904-4CC3-9894-F16CC7DB5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944" y="5679996"/>
            <a:ext cx="369332" cy="369332"/>
          </a:xfrm>
          <a:prstGeom prst="rect">
            <a:avLst/>
          </a:prstGeom>
        </p:spPr>
      </p:pic>
      <p:pic>
        <p:nvPicPr>
          <p:cNvPr id="33" name="Graphique 32" descr="Commentaire feu">
            <a:extLst>
              <a:ext uri="{FF2B5EF4-FFF2-40B4-BE49-F238E27FC236}">
                <a16:creationId xmlns:a16="http://schemas.microsoft.com/office/drawing/2014/main" id="{B5574C5F-5929-42AE-8933-4E3DF06F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6184" y="6044089"/>
            <a:ext cx="369332" cy="369332"/>
          </a:xfrm>
          <a:prstGeom prst="rect">
            <a:avLst/>
          </a:prstGeom>
        </p:spPr>
      </p:pic>
      <p:pic>
        <p:nvPicPr>
          <p:cNvPr id="35" name="Graphique 34" descr="Commentaire feu">
            <a:extLst>
              <a:ext uri="{FF2B5EF4-FFF2-40B4-BE49-F238E27FC236}">
                <a16:creationId xmlns:a16="http://schemas.microsoft.com/office/drawing/2014/main" id="{EA08ADD9-CBB3-419F-9B73-BA73252B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6859" y="5802273"/>
            <a:ext cx="369332" cy="369332"/>
          </a:xfrm>
          <a:prstGeom prst="rect">
            <a:avLst/>
          </a:prstGeom>
        </p:spPr>
      </p:pic>
      <p:pic>
        <p:nvPicPr>
          <p:cNvPr id="41" name="Graphique 40" descr="Commentaire feu">
            <a:extLst>
              <a:ext uri="{FF2B5EF4-FFF2-40B4-BE49-F238E27FC236}">
                <a16:creationId xmlns:a16="http://schemas.microsoft.com/office/drawing/2014/main" id="{F33453D0-94C7-4946-A93D-98BEBFBD6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8956" y="5411748"/>
            <a:ext cx="369332" cy="369332"/>
          </a:xfrm>
          <a:prstGeom prst="rect">
            <a:avLst/>
          </a:prstGeom>
        </p:spPr>
      </p:pic>
      <p:pic>
        <p:nvPicPr>
          <p:cNvPr id="43" name="Graphique 42" descr="Commentaire feu">
            <a:extLst>
              <a:ext uri="{FF2B5EF4-FFF2-40B4-BE49-F238E27FC236}">
                <a16:creationId xmlns:a16="http://schemas.microsoft.com/office/drawing/2014/main" id="{A190C0E1-8E9B-406C-A79B-7A5D069BD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5608" y="5003245"/>
            <a:ext cx="369332" cy="369332"/>
          </a:xfrm>
          <a:prstGeom prst="rect">
            <a:avLst/>
          </a:prstGeom>
        </p:spPr>
      </p:pic>
      <p:pic>
        <p:nvPicPr>
          <p:cNvPr id="45" name="Graphique 44" descr="Commentaire feu">
            <a:extLst>
              <a:ext uri="{FF2B5EF4-FFF2-40B4-BE49-F238E27FC236}">
                <a16:creationId xmlns:a16="http://schemas.microsoft.com/office/drawing/2014/main" id="{9C2BAE53-FEF4-462A-8BEB-40BC5A5AF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3763" y="6051471"/>
            <a:ext cx="369332" cy="369332"/>
          </a:xfrm>
          <a:prstGeom prst="rect">
            <a:avLst/>
          </a:prstGeom>
        </p:spPr>
      </p:pic>
      <p:pic>
        <p:nvPicPr>
          <p:cNvPr id="47" name="Graphique 46" descr="Commentaire feu">
            <a:extLst>
              <a:ext uri="{FF2B5EF4-FFF2-40B4-BE49-F238E27FC236}">
                <a16:creationId xmlns:a16="http://schemas.microsoft.com/office/drawing/2014/main" id="{9AF9E0CA-97F0-424F-8B54-9027DBDA9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173" y="5609630"/>
            <a:ext cx="369332" cy="369332"/>
          </a:xfrm>
          <a:prstGeom prst="rect">
            <a:avLst/>
          </a:prstGeom>
        </p:spPr>
      </p:pic>
      <p:pic>
        <p:nvPicPr>
          <p:cNvPr id="49" name="Graphique 48" descr="Commentaire feu">
            <a:extLst>
              <a:ext uri="{FF2B5EF4-FFF2-40B4-BE49-F238E27FC236}">
                <a16:creationId xmlns:a16="http://schemas.microsoft.com/office/drawing/2014/main" id="{5AD81EFE-9964-4451-91A5-9FBB1A25E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2861" y="4964073"/>
            <a:ext cx="369332" cy="369332"/>
          </a:xfrm>
          <a:prstGeom prst="rect">
            <a:avLst/>
          </a:prstGeom>
        </p:spPr>
      </p:pic>
      <p:pic>
        <p:nvPicPr>
          <p:cNvPr id="58" name="Graphique 57" descr="Commentaire feu">
            <a:extLst>
              <a:ext uri="{FF2B5EF4-FFF2-40B4-BE49-F238E27FC236}">
                <a16:creationId xmlns:a16="http://schemas.microsoft.com/office/drawing/2014/main" id="{AFF70D53-5B08-48EA-A00D-10DBDFA26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8429" y="323850"/>
            <a:ext cx="369332" cy="369332"/>
          </a:xfrm>
          <a:prstGeom prst="rect">
            <a:avLst/>
          </a:prstGeom>
        </p:spPr>
      </p:pic>
      <p:pic>
        <p:nvPicPr>
          <p:cNvPr id="60" name="Graphique 59" descr="Commentaire feu">
            <a:extLst>
              <a:ext uri="{FF2B5EF4-FFF2-40B4-BE49-F238E27FC236}">
                <a16:creationId xmlns:a16="http://schemas.microsoft.com/office/drawing/2014/main" id="{7A0EAEBD-193A-41C5-BBA0-3E7413B31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443" y="918151"/>
            <a:ext cx="369332" cy="369332"/>
          </a:xfrm>
          <a:prstGeom prst="rect">
            <a:avLst/>
          </a:prstGeom>
        </p:spPr>
      </p:pic>
      <p:pic>
        <p:nvPicPr>
          <p:cNvPr id="62" name="Graphique 61" descr="Commentaire feu">
            <a:extLst>
              <a:ext uri="{FF2B5EF4-FFF2-40B4-BE49-F238E27FC236}">
                <a16:creationId xmlns:a16="http://schemas.microsoft.com/office/drawing/2014/main" id="{CD5C6A99-FE21-4CF9-A406-AF31A62B9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2585" y="662464"/>
            <a:ext cx="369332" cy="369332"/>
          </a:xfrm>
          <a:prstGeom prst="rect">
            <a:avLst/>
          </a:prstGeom>
        </p:spPr>
      </p:pic>
      <p:pic>
        <p:nvPicPr>
          <p:cNvPr id="64" name="Graphique 63" descr="Commentaire feu">
            <a:extLst>
              <a:ext uri="{FF2B5EF4-FFF2-40B4-BE49-F238E27FC236}">
                <a16:creationId xmlns:a16="http://schemas.microsoft.com/office/drawing/2014/main" id="{AC686E36-5CB1-40C0-9461-2734D11E6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5558" y="579775"/>
            <a:ext cx="369332" cy="369332"/>
          </a:xfrm>
          <a:prstGeom prst="rect">
            <a:avLst/>
          </a:prstGeom>
        </p:spPr>
      </p:pic>
      <p:pic>
        <p:nvPicPr>
          <p:cNvPr id="66" name="Graphique 65" descr="Commentaire feu">
            <a:extLst>
              <a:ext uri="{FF2B5EF4-FFF2-40B4-BE49-F238E27FC236}">
                <a16:creationId xmlns:a16="http://schemas.microsoft.com/office/drawing/2014/main" id="{CBB529AC-146D-43EA-8F59-EB18E5C46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3392" y="259913"/>
            <a:ext cx="369332" cy="369332"/>
          </a:xfrm>
          <a:prstGeom prst="rect">
            <a:avLst/>
          </a:prstGeom>
        </p:spPr>
      </p:pic>
      <p:sp>
        <p:nvSpPr>
          <p:cNvPr id="68" name="Titre 1">
            <a:extLst>
              <a:ext uri="{FF2B5EF4-FFF2-40B4-BE49-F238E27FC236}">
                <a16:creationId xmlns:a16="http://schemas.microsoft.com/office/drawing/2014/main" id="{4314B411-0F7C-4760-B4F5-7388584D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134522"/>
            <a:ext cx="8999337" cy="551873"/>
          </a:xfrm>
        </p:spPr>
        <p:txBody>
          <a:bodyPr rtlCol="0">
            <a:normAutofit/>
          </a:bodyPr>
          <a:lstStyle/>
          <a:p>
            <a:pPr rtl="0"/>
            <a:r>
              <a:rPr lang="fr-FR" sz="2000" dirty="0"/>
              <a:t>Panorama des conflits actuels et essai de typologie: </a:t>
            </a:r>
            <a:r>
              <a:rPr lang="fr-FR" sz="2000" b="1" dirty="0">
                <a:solidFill>
                  <a:srgbClr val="0070C0"/>
                </a:solidFill>
              </a:rPr>
              <a:t>EXEMPLE DE MISE EN COMMUN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2C1784F-D0A7-449D-93E9-9FAF352BBEF4}"/>
              </a:ext>
            </a:extLst>
          </p:cNvPr>
          <p:cNvSpPr txBox="1"/>
          <p:nvPr/>
        </p:nvSpPr>
        <p:spPr>
          <a:xfrm>
            <a:off x="130970" y="1345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40AC7"/>
                </a:solidFill>
              </a:rPr>
              <a:t>FT n°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488B15-6ED2-4636-B587-C974AD62F77B}"/>
              </a:ext>
            </a:extLst>
          </p:cNvPr>
          <p:cNvSpPr txBox="1"/>
          <p:nvPr/>
        </p:nvSpPr>
        <p:spPr>
          <a:xfrm>
            <a:off x="835509" y="901422"/>
            <a:ext cx="344941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Pour la mise en commun</a:t>
            </a:r>
            <a:r>
              <a:rPr lang="fr-FR" dirty="0"/>
              <a:t>, le numérique permet l’</a:t>
            </a:r>
            <a:r>
              <a:rPr lang="fr-FR" b="1" dirty="0">
                <a:solidFill>
                  <a:srgbClr val="FF0000"/>
                </a:solidFill>
              </a:rPr>
              <a:t>interactivité</a:t>
            </a:r>
            <a:r>
              <a:rPr lang="fr-FR" dirty="0"/>
              <a:t>:</a:t>
            </a:r>
          </a:p>
          <a:p>
            <a:r>
              <a:rPr lang="fr-FR" b="1" dirty="0"/>
              <a:t>Soit: </a:t>
            </a:r>
          </a:p>
          <a:p>
            <a:r>
              <a:rPr lang="fr-FR" dirty="0"/>
              <a:t>Les drapeaux sont mobiles et l’enseignant les disposent au fur et à mesure des réponses des élèves.</a:t>
            </a:r>
          </a:p>
          <a:p>
            <a:r>
              <a:rPr lang="fr-FR" b="1" dirty="0"/>
              <a:t>Soit:</a:t>
            </a:r>
          </a:p>
          <a:p>
            <a:r>
              <a:rPr lang="fr-FR" dirty="0"/>
              <a:t>Possibilité aussi de faire ce travail au TBI et de faire placer les conflits par les élèves eux-mêmes.</a:t>
            </a:r>
          </a:p>
          <a:p>
            <a:r>
              <a:rPr lang="fr-FR" b="1" dirty="0"/>
              <a:t>Soit:</a:t>
            </a:r>
          </a:p>
          <a:p>
            <a:r>
              <a:rPr lang="fr-FR" dirty="0"/>
              <a:t>Enfin, si les élèves  disposent d’une tablette, on peut leur fournir directement le fichier numérique et le projeter une fois complété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0FFDC2-01A8-4719-98B6-8AA6FD1924B4}"/>
              </a:ext>
            </a:extLst>
          </p:cNvPr>
          <p:cNvSpPr txBox="1"/>
          <p:nvPr/>
        </p:nvSpPr>
        <p:spPr>
          <a:xfrm>
            <a:off x="1924493" y="5411748"/>
            <a:ext cx="40616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Idem pour la carte mentale</a:t>
            </a:r>
          </a:p>
        </p:txBody>
      </p:sp>
    </p:spTree>
    <p:extLst>
      <p:ext uri="{BB962C8B-B14F-4D97-AF65-F5344CB8AC3E}">
        <p14:creationId xmlns:p14="http://schemas.microsoft.com/office/powerpoint/2010/main" val="1647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0508" y="60134"/>
            <a:ext cx="9782175" cy="648672"/>
          </a:xfrm>
        </p:spPr>
        <p:txBody>
          <a:bodyPr rtlCol="0">
            <a:normAutofit/>
          </a:bodyPr>
          <a:lstStyle/>
          <a:p>
            <a:pPr rtl="0"/>
            <a:r>
              <a:rPr lang="fr-FR" sz="3600" b="1" dirty="0">
                <a:solidFill>
                  <a:srgbClr val="0070C0"/>
                </a:solidFill>
              </a:rPr>
              <a:t>Panorama des conflits actuels et essai de typologie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B585CD-84FA-4663-B247-5075BC1149C9}"/>
              </a:ext>
            </a:extLst>
          </p:cNvPr>
          <p:cNvCxnSpPr/>
          <p:nvPr/>
        </p:nvCxnSpPr>
        <p:spPr>
          <a:xfrm>
            <a:off x="2019300" y="1319212"/>
            <a:ext cx="0" cy="421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CA0D258-99BC-4CB5-A307-973354C537A2}"/>
              </a:ext>
            </a:extLst>
          </p:cNvPr>
          <p:cNvSpPr txBox="1"/>
          <p:nvPr/>
        </p:nvSpPr>
        <p:spPr>
          <a:xfrm>
            <a:off x="190499" y="1019175"/>
            <a:ext cx="1828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FF"/>
                </a:highlight>
              </a:rPr>
              <a:t>BILAN/TRACE ÉCRITE (C.D):</a:t>
            </a:r>
          </a:p>
          <a:p>
            <a:r>
              <a:rPr lang="fr-FR" dirty="0"/>
              <a:t>(voir carte mentale)</a:t>
            </a:r>
          </a:p>
          <a:p>
            <a:r>
              <a:rPr lang="fr-FR" b="1" u="sng" dirty="0">
                <a:solidFill>
                  <a:srgbClr val="F40AC7"/>
                </a:solidFill>
              </a:rPr>
              <a:t>Cours Dialogué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7CC7FD-F9B6-4099-8800-3B42CEA33F16}"/>
              </a:ext>
            </a:extLst>
          </p:cNvPr>
          <p:cNvSpPr txBox="1"/>
          <p:nvPr/>
        </p:nvSpPr>
        <p:spPr>
          <a:xfrm>
            <a:off x="2352676" y="1019175"/>
            <a:ext cx="90773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SIPRI se base sur </a:t>
            </a:r>
            <a:r>
              <a:rPr lang="fr-FR" sz="1600" b="1" u="sng" dirty="0"/>
              <a:t>une approche quantitative </a:t>
            </a:r>
            <a:r>
              <a:rPr lang="fr-FR" sz="1600" dirty="0"/>
              <a:t>: </a:t>
            </a:r>
          </a:p>
          <a:p>
            <a:pPr algn="just"/>
            <a:r>
              <a:rPr lang="fr-FR" sz="1600" dirty="0"/>
              <a:t>seuls les conflits dépassant 25 victimes annuelles sont pris en compte. Distinction difficile à réaliser entre conflit et tension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b="1" u="sng" dirty="0"/>
              <a:t>Multitudes de motifs</a:t>
            </a:r>
            <a:r>
              <a:rPr lang="fr-FR" sz="1600" dirty="0"/>
              <a:t> : ethniques, religieux, politiques, économiques, environnementaux, territoriaux.</a:t>
            </a:r>
          </a:p>
          <a:p>
            <a:pPr algn="just"/>
            <a:r>
              <a:rPr lang="fr-FR" sz="1600" b="1" i="1" dirty="0">
                <a:solidFill>
                  <a:srgbClr val="0070C0"/>
                </a:solidFill>
              </a:rPr>
              <a:t>Lien avec le mal-développement ?</a:t>
            </a:r>
          </a:p>
          <a:p>
            <a:pPr algn="just"/>
            <a:r>
              <a:rPr lang="fr-FR" sz="1600" dirty="0"/>
              <a:t>Parfois plusieurs de ces motifs pour un même conflit = </a:t>
            </a:r>
            <a:r>
              <a:rPr lang="fr-FR" sz="1600" dirty="0">
                <a:highlight>
                  <a:srgbClr val="FFFF00"/>
                </a:highlight>
              </a:rPr>
              <a:t>des conflits COMPLEXES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… qui associent </a:t>
            </a:r>
            <a:r>
              <a:rPr lang="fr-FR" sz="1600" b="1" u="sng" dirty="0"/>
              <a:t>une multitude d’acteurs</a:t>
            </a:r>
            <a:r>
              <a:rPr lang="fr-FR" sz="1600" dirty="0"/>
              <a:t>: Acteurs </a:t>
            </a:r>
            <a:r>
              <a:rPr lang="fr-FR" sz="1600" dirty="0">
                <a:highlight>
                  <a:srgbClr val="FFFF00"/>
                </a:highlight>
              </a:rPr>
              <a:t>conventionnels</a:t>
            </a:r>
            <a:r>
              <a:rPr lang="fr-FR" sz="1600" dirty="0"/>
              <a:t> (Etats – Coalitions internationales) et </a:t>
            </a:r>
            <a:r>
              <a:rPr lang="fr-FR" sz="1600" dirty="0">
                <a:highlight>
                  <a:srgbClr val="FFFF00"/>
                </a:highlight>
              </a:rPr>
              <a:t>non-conventionnels</a:t>
            </a:r>
            <a:r>
              <a:rPr lang="fr-FR" sz="1600" dirty="0"/>
              <a:t> (bandes armées, djihadistes, milices…)</a:t>
            </a:r>
          </a:p>
          <a:p>
            <a:pPr algn="just"/>
            <a:r>
              <a:rPr lang="fr-FR" sz="1600" dirty="0"/>
              <a:t>Les </a:t>
            </a:r>
            <a:r>
              <a:rPr lang="fr-FR" sz="1600" b="1" u="sng" dirty="0"/>
              <a:t>populations civiles </a:t>
            </a:r>
            <a:r>
              <a:rPr lang="fr-FR" sz="1600" dirty="0"/>
              <a:t>constituent les premières victimes des conflits actuels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Des conflits complexes qui affectent </a:t>
            </a:r>
            <a:r>
              <a:rPr lang="fr-FR" sz="1600" b="1" u="sng" dirty="0"/>
              <a:t>des vastes espaces instables </a:t>
            </a:r>
          </a:p>
          <a:p>
            <a:pPr algn="just"/>
            <a:r>
              <a:rPr lang="fr-FR" sz="1600" dirty="0"/>
              <a:t>= « </a:t>
            </a:r>
            <a:r>
              <a:rPr lang="fr-FR" sz="1600" dirty="0">
                <a:highlight>
                  <a:srgbClr val="FFFF00"/>
                </a:highlight>
              </a:rPr>
              <a:t>Arc de crises </a:t>
            </a:r>
            <a:r>
              <a:rPr lang="fr-FR" sz="1600" dirty="0"/>
              <a:t>» (du Sahel au Moyen-Orient) </a:t>
            </a:r>
          </a:p>
          <a:p>
            <a:pPr algn="just"/>
            <a:r>
              <a:rPr lang="fr-FR" sz="1600" dirty="0"/>
              <a:t>Absences de « front » de guerre. 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		</a:t>
            </a:r>
          </a:p>
          <a:p>
            <a:pPr algn="just"/>
            <a:r>
              <a:rPr lang="fr-FR" sz="1600" dirty="0"/>
              <a:t>		</a:t>
            </a:r>
            <a:r>
              <a:rPr lang="fr-FR" sz="1600" b="1" dirty="0">
                <a:solidFill>
                  <a:srgbClr val="FF0000"/>
                </a:solidFill>
              </a:rPr>
              <a:t>Des conflits qui sont donc d’autant plus difficiles à régler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3545B4D-36A3-4CAA-991D-0C11A08A05B9}"/>
              </a:ext>
            </a:extLst>
          </p:cNvPr>
          <p:cNvSpPr/>
          <p:nvPr/>
        </p:nvSpPr>
        <p:spPr>
          <a:xfrm>
            <a:off x="3246474" y="5233628"/>
            <a:ext cx="77152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1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0508" y="60134"/>
            <a:ext cx="9782175" cy="648672"/>
          </a:xfrm>
        </p:spPr>
        <p:txBody>
          <a:bodyPr rtlCol="0">
            <a:normAutofit/>
          </a:bodyPr>
          <a:lstStyle/>
          <a:p>
            <a:pPr rtl="0"/>
            <a:r>
              <a:rPr lang="fr-FR" sz="3600" b="1" dirty="0">
                <a:solidFill>
                  <a:srgbClr val="0070C0"/>
                </a:solidFill>
              </a:rPr>
              <a:t>Panorama des conflits actuels et essai de typologie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B585CD-84FA-4663-B247-5075BC1149C9}"/>
              </a:ext>
            </a:extLst>
          </p:cNvPr>
          <p:cNvCxnSpPr/>
          <p:nvPr/>
        </p:nvCxnSpPr>
        <p:spPr>
          <a:xfrm>
            <a:off x="2019300" y="1319212"/>
            <a:ext cx="0" cy="421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CA0D258-99BC-4CB5-A307-973354C537A2}"/>
              </a:ext>
            </a:extLst>
          </p:cNvPr>
          <p:cNvSpPr txBox="1"/>
          <p:nvPr/>
        </p:nvSpPr>
        <p:spPr>
          <a:xfrm>
            <a:off x="190499" y="1019175"/>
            <a:ext cx="1828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FF"/>
                </a:highlight>
              </a:rPr>
              <a:t>BILAN/TRACE ÉCRITE (C.D):</a:t>
            </a:r>
          </a:p>
          <a:p>
            <a:r>
              <a:rPr lang="fr-FR" dirty="0"/>
              <a:t>(voir carte mentale)</a:t>
            </a:r>
          </a:p>
          <a:p>
            <a:r>
              <a:rPr lang="fr-FR" b="1" u="sng" dirty="0">
                <a:solidFill>
                  <a:srgbClr val="F40AC7"/>
                </a:solidFill>
              </a:rPr>
              <a:t>Cours Dialogué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68BEB5-ED85-4E4B-BDF3-6D2A09272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096" y="1094798"/>
            <a:ext cx="4877223" cy="33287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9DBCB9B-4AA1-4D5D-8F97-4E4867619ED1}"/>
              </a:ext>
            </a:extLst>
          </p:cNvPr>
          <p:cNvSpPr txBox="1"/>
          <p:nvPr/>
        </p:nvSpPr>
        <p:spPr>
          <a:xfrm>
            <a:off x="2679405" y="1757839"/>
            <a:ext cx="375328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L’enseignant distribue aux élèves, un tableau vierge permettant d’élaborer une </a:t>
            </a:r>
            <a:r>
              <a:rPr lang="fr-FR" b="1" dirty="0">
                <a:solidFill>
                  <a:srgbClr val="FF0000"/>
                </a:solidFill>
              </a:rPr>
              <a:t>TYPOLOGIE des conflits actuels </a:t>
            </a:r>
            <a:r>
              <a:rPr lang="fr-FR" b="1" dirty="0">
                <a:solidFill>
                  <a:srgbClr val="FF0066"/>
                </a:solidFill>
              </a:rPr>
              <a:t>(</a:t>
            </a:r>
            <a:r>
              <a:rPr lang="fr-FR" b="1" u="sng" dirty="0">
                <a:solidFill>
                  <a:srgbClr val="FF0000"/>
                </a:solidFill>
              </a:rPr>
              <a:t>Voir Fiche de Travail 1 en ANNEXE</a:t>
            </a:r>
            <a:r>
              <a:rPr lang="fr-FR" b="1" dirty="0">
                <a:solidFill>
                  <a:srgbClr val="FF0066"/>
                </a:solidFill>
              </a:rPr>
              <a:t>)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pPr algn="just"/>
            <a:r>
              <a:rPr lang="fr-FR" dirty="0"/>
              <a:t>L’enseignant peut, si besoin, compléter la première ligne pour guider les élèves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681E95-F049-4A9E-AB15-34F53154CB4F}"/>
              </a:ext>
            </a:extLst>
          </p:cNvPr>
          <p:cNvSpPr txBox="1"/>
          <p:nvPr/>
        </p:nvSpPr>
        <p:spPr>
          <a:xfrm>
            <a:off x="3370521" y="4682791"/>
            <a:ext cx="324292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trois diapositives suivantes proposent une correction possible à faire en classe </a:t>
            </a:r>
          </a:p>
        </p:txBody>
      </p:sp>
    </p:spTree>
    <p:extLst>
      <p:ext uri="{BB962C8B-B14F-4D97-AF65-F5344CB8AC3E}">
        <p14:creationId xmlns:p14="http://schemas.microsoft.com/office/powerpoint/2010/main" val="27669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0483" y="235726"/>
            <a:ext cx="9782175" cy="293687"/>
          </a:xfrm>
        </p:spPr>
        <p:txBody>
          <a:bodyPr rtlCol="0">
            <a:noAutofit/>
          </a:bodyPr>
          <a:lstStyle/>
          <a:p>
            <a:pPr algn="ctr" rtl="0"/>
            <a:r>
              <a:rPr lang="fr-FR" sz="2400" b="1" dirty="0">
                <a:solidFill>
                  <a:srgbClr val="0070C0"/>
                </a:solidFill>
              </a:rPr>
              <a:t>Panorama des conflits actuels et essai de typologie (proposition de correction)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2FF80D-453C-43D0-A972-A078700CBC1D}"/>
              </a:ext>
            </a:extLst>
          </p:cNvPr>
          <p:cNvGraphicFramePr>
            <a:graphicFrameLocks noGrp="1"/>
          </p:cNvGraphicFramePr>
          <p:nvPr/>
        </p:nvGraphicFramePr>
        <p:xfrm>
          <a:off x="396874" y="1695450"/>
          <a:ext cx="11398252" cy="394811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99282">
                  <a:extLst>
                    <a:ext uri="{9D8B030D-6E8A-4147-A177-3AD203B41FA5}">
                      <a16:colId xmlns:a16="http://schemas.microsoft.com/office/drawing/2014/main" val="4257800308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4184162995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978218018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2456457039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1354937366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2791523377"/>
                    </a:ext>
                  </a:extLst>
                </a:gridCol>
              </a:tblGrid>
              <a:tr h="290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Des conflits opposant….. (les acteurs)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Nature du conflit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Moyens mis en œuvre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Etendue du conflit (échelle géographique)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Exemples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extLst>
                  <a:ext uri="{0D108BD9-81ED-4DB2-BD59-A6C34878D82A}">
                    <a16:rowId xmlns:a16="http://schemas.microsoft.com/office/drawing/2014/main" val="1817532319"/>
                  </a:ext>
                </a:extLst>
              </a:tr>
              <a:tr h="582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Etat ou coalition d’Etats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effectLst/>
                        </a:rPr>
                        <a:t>Acteur Conventionnel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Etat ou coalition d’Etats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Acteur conventionnel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INTERÉTATIQUE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Conventionnel ou régulier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 (moyens militaires modernes et équivalents)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LOCAL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(Front localisé)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RUSSIE-UKRAINE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extLst>
                  <a:ext uri="{0D108BD9-81ED-4DB2-BD59-A6C34878D82A}">
                    <a16:rowId xmlns:a16="http://schemas.microsoft.com/office/drawing/2014/main" val="1188787695"/>
                  </a:ext>
                </a:extLst>
              </a:tr>
              <a:tr h="755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Etat ou coalition d’Etats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effectLst/>
                        </a:rPr>
                        <a:t>Acteurs conventionnels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1 Etat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Acteur conventionnel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INTERÉTATIQUE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(Guerre conventionnelle, régulière, réglée)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00"/>
                          </a:highlight>
                        </a:rPr>
                        <a:t>GUERRE ASYMETRIQUE </a:t>
                      </a:r>
                      <a:r>
                        <a:rPr lang="fr-FR" sz="1400" dirty="0">
                          <a:effectLst/>
                        </a:rPr>
                        <a:t>(moyens déséquilibrés, un Etat plus faible militairement)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LOCAL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1</a:t>
                      </a:r>
                      <a:r>
                        <a:rPr lang="fr-FR" sz="1400" baseline="30000" dirty="0">
                          <a:effectLst/>
                        </a:rPr>
                        <a:t>ère</a:t>
                      </a:r>
                      <a:r>
                        <a:rPr lang="fr-FR" sz="1400" dirty="0">
                          <a:effectLst/>
                        </a:rPr>
                        <a:t> Guerre du GOLFE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Guerre en Afghanistan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extLst>
                  <a:ext uri="{0D108BD9-81ED-4DB2-BD59-A6C34878D82A}">
                    <a16:rowId xmlns:a16="http://schemas.microsoft.com/office/drawing/2014/main" val="363242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421AB61-54CE-497C-9D93-E758E0F00E29}"/>
              </a:ext>
            </a:extLst>
          </p:cNvPr>
          <p:cNvGraphicFramePr>
            <a:graphicFrameLocks noGrp="1"/>
          </p:cNvGraphicFramePr>
          <p:nvPr/>
        </p:nvGraphicFramePr>
        <p:xfrm>
          <a:off x="396874" y="102235"/>
          <a:ext cx="11398252" cy="62699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99282">
                  <a:extLst>
                    <a:ext uri="{9D8B030D-6E8A-4147-A177-3AD203B41FA5}">
                      <a16:colId xmlns:a16="http://schemas.microsoft.com/office/drawing/2014/main" val="1590337147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2108380988"/>
                    </a:ext>
                  </a:extLst>
                </a:gridCol>
                <a:gridCol w="1528574">
                  <a:extLst>
                    <a:ext uri="{9D8B030D-6E8A-4147-A177-3AD203B41FA5}">
                      <a16:colId xmlns:a16="http://schemas.microsoft.com/office/drawing/2014/main" val="3004231049"/>
                    </a:ext>
                  </a:extLst>
                </a:gridCol>
                <a:gridCol w="2619376">
                  <a:extLst>
                    <a:ext uri="{9D8B030D-6E8A-4147-A177-3AD203B41FA5}">
                      <a16:colId xmlns:a16="http://schemas.microsoft.com/office/drawing/2014/main" val="1054509065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4056736574"/>
                    </a:ext>
                  </a:extLst>
                </a:gridCol>
                <a:gridCol w="1574801">
                  <a:extLst>
                    <a:ext uri="{9D8B030D-6E8A-4147-A177-3AD203B41FA5}">
                      <a16:colId xmlns:a16="http://schemas.microsoft.com/office/drawing/2014/main" val="2888014312"/>
                    </a:ext>
                  </a:extLst>
                </a:gridCol>
              </a:tblGrid>
              <a:tr h="3799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Etat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Acteur conventionnel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Groupes humains (rebelles, milices, bandes criminelles…),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Acteurs non-conventionnels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INTRAÉTATIQUE</a:t>
                      </a: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00"/>
                          </a:highlight>
                        </a:rPr>
                        <a:t>GUERRE ASYMETRIQUE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GUERRE IRRÉGULIÈRE </a:t>
                      </a:r>
                      <a:r>
                        <a:rPr lang="fr-FR" sz="1400" b="1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Menée </a:t>
                      </a:r>
                      <a:r>
                        <a:rPr lang="fr-FR" sz="1400" b="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fr-FR" sz="14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des combattants n’appartenant pas à l’armée régulière, càd entretenue et soumise à la souveraineté d’un Etat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Pas de front défini, pas le même type d’armes (légère, harcèlement) et surtout pas les mêmes cibles: armées certes, symboles, et surtout des civils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highlight>
                            <a:srgbClr val="FFFF00"/>
                          </a:highlight>
                        </a:rPr>
                        <a:t>GUERILLA</a:t>
                      </a:r>
                      <a:r>
                        <a:rPr lang="fr-FR" sz="1400" b="0" dirty="0">
                          <a:effectLst/>
                        </a:rPr>
                        <a:t>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LOCAL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ou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IMPLICATION REGIONALE ET INTERNATIONALE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COLOMBIE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SYRIE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LYBIE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LIBAN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BIRMANIE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extLst>
                  <a:ext uri="{0D108BD9-81ED-4DB2-BD59-A6C34878D82A}">
                    <a16:rowId xmlns:a16="http://schemas.microsoft.com/office/drawing/2014/main" val="2821398692"/>
                  </a:ext>
                </a:extLst>
              </a:tr>
              <a:tr h="2470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Groupes humains (rebelles, milices, bandes criminelles…)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effectLst/>
                        </a:rPr>
                        <a:t>Acteurs non-conventionnels</a:t>
                      </a: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Groupes humains (rebelles, milices, bandes criminelles…)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</a:rPr>
                        <a:t>Acteurs non-conventionnels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INTRAÉTATIQUE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00"/>
                          </a:highlight>
                        </a:rPr>
                        <a:t>GUERRE CIVILE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00"/>
                          </a:highlight>
                        </a:rPr>
                        <a:t>(GUERRE IRRÉGULIÈRE 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00"/>
                          </a:highlight>
                        </a:rPr>
                        <a:t>GUERILLA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extLst>
                  <a:ext uri="{0D108BD9-81ED-4DB2-BD59-A6C34878D82A}">
                    <a16:rowId xmlns:a16="http://schemas.microsoft.com/office/drawing/2014/main" val="148183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1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50D097-6C93-4A31-B868-98C296A0AD58}"/>
              </a:ext>
            </a:extLst>
          </p:cNvPr>
          <p:cNvGraphicFramePr>
            <a:graphicFrameLocks noGrp="1"/>
          </p:cNvGraphicFramePr>
          <p:nvPr/>
        </p:nvGraphicFramePr>
        <p:xfrm>
          <a:off x="396874" y="691515"/>
          <a:ext cx="11398252" cy="412534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99282">
                  <a:extLst>
                    <a:ext uri="{9D8B030D-6E8A-4147-A177-3AD203B41FA5}">
                      <a16:colId xmlns:a16="http://schemas.microsoft.com/office/drawing/2014/main" val="2850209272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2949100420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2384516834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4183588490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1494368626"/>
                    </a:ext>
                  </a:extLst>
                </a:gridCol>
                <a:gridCol w="1899794">
                  <a:extLst>
                    <a:ext uri="{9D8B030D-6E8A-4147-A177-3AD203B41FA5}">
                      <a16:colId xmlns:a16="http://schemas.microsoft.com/office/drawing/2014/main" val="3872003223"/>
                    </a:ext>
                  </a:extLst>
                </a:gridCol>
              </a:tblGrid>
              <a:tr h="1791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highlight>
                            <a:srgbClr val="FFFF00"/>
                          </a:highlight>
                        </a:rPr>
                        <a:t>TERRORISME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Une idéologie, un système de pensée, un régime politique, un mode de vie….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i="1" dirty="0">
                          <a:solidFill>
                            <a:srgbClr val="0070C0"/>
                          </a:solidFill>
                          <a:effectLst/>
                        </a:rPr>
                        <a:t>Comment lutter contre le terrorisme ?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highlight>
                            <a:srgbClr val="FFFF00"/>
                          </a:highlight>
                        </a:rPr>
                        <a:t>Une forme 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highlight>
                            <a:srgbClr val="FFFF00"/>
                          </a:highlight>
                        </a:rPr>
                        <a:t>GUERRE IRREGULIERE 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But du terrorisme: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le </a:t>
                      </a:r>
                      <a:r>
                        <a:rPr lang="fr-F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contrôle d’’un territoire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</a:t>
                      </a:r>
                      <a:r>
                        <a:rPr lang="fr-F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d’affaiblir militairement l’adversaire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AMENER </a:t>
                      </a:r>
                      <a:r>
                        <a:rPr lang="fr-F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pouvoir , souvent sous la pression de l’opinion publique, à composer sinon à capituler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CRÉER </a:t>
                      </a:r>
                      <a:r>
                        <a:rPr lang="fr-F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chaos</a:t>
                      </a: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highlight>
                            <a:srgbClr val="FFFF00"/>
                          </a:highlight>
                        </a:rPr>
                        <a:t>GUERRE ASYMETRIQUE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harcèlement de la population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Quels moyens ? NTIC (cyberterrorisme),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attentats-suicide</a:t>
                      </a:r>
                      <a:r>
                        <a:rPr lang="fr-FR" sz="1400" b="0" dirty="0">
                          <a:effectLst/>
                        </a:rPr>
                        <a:t>, utilisation des médias (vidéos de décapitation de journalistes)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Est-ce que ce sont des soldats ou des criminels?</a:t>
                      </a: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TRANSNATIONAL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Pas de front : l’ensemble de la planète peut être touchée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Les Etats Unis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LONDRES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PARIS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effectLst/>
                        </a:rPr>
                        <a:t>MADRID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8" marR="21588" marT="0" marB="0"/>
                </a:tc>
                <a:extLst>
                  <a:ext uri="{0D108BD9-81ED-4DB2-BD59-A6C34878D82A}">
                    <a16:rowId xmlns:a16="http://schemas.microsoft.com/office/drawing/2014/main" val="3455008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3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721F42-F9F0-463F-B4E7-70FF1D6514B4}"/>
              </a:ext>
            </a:extLst>
          </p:cNvPr>
          <p:cNvSpPr/>
          <p:nvPr/>
        </p:nvSpPr>
        <p:spPr>
          <a:xfrm>
            <a:off x="762000" y="1028700"/>
            <a:ext cx="11521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HGGSP TERMINALE – Thème 2</a:t>
            </a: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Support numérique : </a:t>
            </a:r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ENT (CHAMILO ou PRONOTE), </a:t>
            </a:r>
          </a:p>
          <a:p>
            <a:endParaRPr lang="fr-FR" altLang="fr-FR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fr-FR" altLang="fr-FR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Situations d’apprentissage :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 Travail en groupe  type WORLD CAFÉ 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 Cours dialogué 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 Travail en autonomie</a:t>
            </a:r>
          </a:p>
          <a:p>
            <a:endParaRPr lang="fr-FR" altLang="fr-FR" b="1" u="sng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fr-FR" altLang="fr-FR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Situations d’évaluations :</a:t>
            </a:r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Evaluation formative par compétences en cours d’apprentissage.</a:t>
            </a:r>
          </a:p>
          <a:p>
            <a:endParaRPr lang="fr-FR" altLang="fr-FR" b="1" u="sng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fr-FR" altLang="fr-FR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Mots clefs:</a:t>
            </a:r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</a:p>
          <a:p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Travail de groupe en rotation (World Café)– </a:t>
            </a:r>
            <a:r>
              <a:rPr lang="fr-FR" alt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Ecoute active </a:t>
            </a:r>
            <a:r>
              <a:rPr lang="fr-FR" altLang="fr-F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 Evaluation par compétences: RAISONNER (se préparer à la dissertation) – SELECTIONNER et EXPLIQUER les informations issues de documents de nature variée.</a:t>
            </a:r>
          </a:p>
        </p:txBody>
      </p:sp>
    </p:spTree>
    <p:extLst>
      <p:ext uri="{BB962C8B-B14F-4D97-AF65-F5344CB8AC3E}">
        <p14:creationId xmlns:p14="http://schemas.microsoft.com/office/powerpoint/2010/main" val="6103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424" y="181859"/>
            <a:ext cx="9782175" cy="648672"/>
          </a:xfrm>
        </p:spPr>
        <p:txBody>
          <a:bodyPr rtlCol="0">
            <a:normAutofit/>
          </a:bodyPr>
          <a:lstStyle/>
          <a:p>
            <a:pPr rtl="0"/>
            <a:r>
              <a:rPr lang="fr-FR" sz="3200" b="1" dirty="0">
                <a:solidFill>
                  <a:srgbClr val="0070C0"/>
                </a:solidFill>
              </a:rPr>
              <a:t>Panorama des conflits actuels et essai de typologie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B585CD-84FA-4663-B247-5075BC1149C9}"/>
              </a:ext>
            </a:extLst>
          </p:cNvPr>
          <p:cNvCxnSpPr/>
          <p:nvPr/>
        </p:nvCxnSpPr>
        <p:spPr>
          <a:xfrm>
            <a:off x="2416249" y="1388508"/>
            <a:ext cx="0" cy="421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77CC7FD-F9B6-4099-8800-3B42CEA33F16}"/>
              </a:ext>
            </a:extLst>
          </p:cNvPr>
          <p:cNvSpPr txBox="1"/>
          <p:nvPr/>
        </p:nvSpPr>
        <p:spPr>
          <a:xfrm>
            <a:off x="2352676" y="1019175"/>
            <a:ext cx="907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E994EC-5DD8-4855-8423-2EAA29EA3E0F}"/>
              </a:ext>
            </a:extLst>
          </p:cNvPr>
          <p:cNvSpPr txBox="1"/>
          <p:nvPr/>
        </p:nvSpPr>
        <p:spPr>
          <a:xfrm>
            <a:off x="2913321" y="1388508"/>
            <a:ext cx="86785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0070C0"/>
                </a:solidFill>
              </a:rPr>
              <a:t>Quelles sont les limites de cette de typologie ? (Réponse possible)</a:t>
            </a:r>
          </a:p>
          <a:p>
            <a:endParaRPr lang="fr-FR" dirty="0"/>
          </a:p>
          <a:p>
            <a:pPr algn="just"/>
            <a:r>
              <a:rPr lang="fr-FR" dirty="0"/>
              <a:t> - Certains conflits sont de plusieurs natures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La multiplicité des acteurs qui interviennent dans les conflits brouille leur caractérisation.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Cette typologie ne montre pas l’IMPORTANCE des types de conflits aujourd’hui: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r>
              <a:rPr lang="fr-FR" dirty="0"/>
              <a:t>« les guerres sont de moins en moins nombreuses depuis la fin de la guerre froide et de moins en moins interétatiques (30% des États en guerre en 1992 contre 11% en 2017) et aujourd’hui la majorité des conflits armés sont des guerres civiles (45% des guerres en 1945 mais 90% aujourd’hui) bien que leur chiffre diminue également (80% de moins depuis 1991).</a:t>
            </a:r>
          </a:p>
          <a:p>
            <a:pPr algn="just"/>
            <a:r>
              <a:rPr lang="fr-FR" dirty="0"/>
              <a:t>Sur un plan statistique, la guerre disparaît progressivement du monde contemporain </a:t>
            </a:r>
          </a:p>
          <a:p>
            <a:pPr algn="just"/>
            <a:r>
              <a:rPr lang="fr-FR" dirty="0"/>
              <a:t>mais de plus en plus médiatisée donc </a:t>
            </a:r>
            <a:r>
              <a:rPr lang="fr-FR" dirty="0" err="1"/>
              <a:t>hypervisible</a:t>
            </a:r>
            <a:r>
              <a:rPr lang="fr-FR" dirty="0"/>
              <a:t> » (académie de Lille). 		modifié le rapport de nos sociétés à une guerre devenue intolérable.								</a:t>
            </a:r>
            <a:r>
              <a:rPr lang="fr-FR" dirty="0">
                <a:highlight>
                  <a:srgbClr val="FFFF00"/>
                </a:highlight>
              </a:rPr>
              <a:t>PARADOXE énoncé au début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FDA8B45-3EAE-417D-96C8-0A8051CC1131}"/>
              </a:ext>
            </a:extLst>
          </p:cNvPr>
          <p:cNvSpPr/>
          <p:nvPr/>
        </p:nvSpPr>
        <p:spPr>
          <a:xfrm>
            <a:off x="2826269" y="5357812"/>
            <a:ext cx="828673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4D952F4-9575-46BD-93F8-B1E5247BFC21}"/>
              </a:ext>
            </a:extLst>
          </p:cNvPr>
          <p:cNvSpPr/>
          <p:nvPr/>
        </p:nvSpPr>
        <p:spPr>
          <a:xfrm>
            <a:off x="6557297" y="5572125"/>
            <a:ext cx="139064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7DF5AD-113A-4BA3-BF30-135638F7E2FF}"/>
              </a:ext>
            </a:extLst>
          </p:cNvPr>
          <p:cNvSpPr txBox="1"/>
          <p:nvPr/>
        </p:nvSpPr>
        <p:spPr>
          <a:xfrm>
            <a:off x="818707" y="1388508"/>
            <a:ext cx="1372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le tableau complété, l’enseignant interroge les élèves sur </a:t>
            </a:r>
            <a:r>
              <a:rPr lang="fr-FR" b="1" dirty="0">
                <a:solidFill>
                  <a:srgbClr val="FF0000"/>
                </a:solidFill>
              </a:rPr>
              <a:t>les limites de cette typologie</a:t>
            </a:r>
          </a:p>
        </p:txBody>
      </p:sp>
    </p:spTree>
    <p:extLst>
      <p:ext uri="{BB962C8B-B14F-4D97-AF65-F5344CB8AC3E}">
        <p14:creationId xmlns:p14="http://schemas.microsoft.com/office/powerpoint/2010/main" val="8587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644" y="107431"/>
            <a:ext cx="9782175" cy="648672"/>
          </a:xfrm>
        </p:spPr>
        <p:txBody>
          <a:bodyPr rtlCol="0">
            <a:normAutofit/>
          </a:bodyPr>
          <a:lstStyle/>
          <a:p>
            <a:pPr rtl="0"/>
            <a:r>
              <a:rPr lang="fr-FR" sz="3200" b="1" dirty="0">
                <a:solidFill>
                  <a:srgbClr val="0070C0"/>
                </a:solidFill>
              </a:rPr>
              <a:t>II - Modes de résolution des conflits armés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B585CD-84FA-4663-B247-5075BC1149C9}"/>
              </a:ext>
            </a:extLst>
          </p:cNvPr>
          <p:cNvCxnSpPr/>
          <p:nvPr/>
        </p:nvCxnSpPr>
        <p:spPr>
          <a:xfrm>
            <a:off x="2612286" y="1234152"/>
            <a:ext cx="0" cy="421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77CC7FD-F9B6-4099-8800-3B42CEA33F16}"/>
              </a:ext>
            </a:extLst>
          </p:cNvPr>
          <p:cNvSpPr txBox="1"/>
          <p:nvPr/>
        </p:nvSpPr>
        <p:spPr>
          <a:xfrm>
            <a:off x="2352676" y="1019175"/>
            <a:ext cx="907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9C30C1-C022-4268-8FFE-4B8A21FCB714}"/>
              </a:ext>
            </a:extLst>
          </p:cNvPr>
          <p:cNvSpPr txBox="1"/>
          <p:nvPr/>
        </p:nvSpPr>
        <p:spPr>
          <a:xfrm>
            <a:off x="762002" y="1358780"/>
            <a:ext cx="1523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40AC7"/>
                </a:solidFill>
              </a:rPr>
              <a:t>Fiche de Travail 2</a:t>
            </a:r>
          </a:p>
          <a:p>
            <a:pPr algn="ctr"/>
            <a:r>
              <a:rPr lang="fr-FR" sz="1400" b="1" dirty="0">
                <a:solidFill>
                  <a:srgbClr val="F40AC7"/>
                </a:solidFill>
              </a:rPr>
              <a:t>A préparer à la Maison</a:t>
            </a:r>
          </a:p>
          <a:p>
            <a:pPr algn="ctr"/>
            <a:r>
              <a:rPr lang="fr-FR" sz="1400" b="1" dirty="0">
                <a:solidFill>
                  <a:srgbClr val="F40AC7"/>
                </a:solidFill>
              </a:rPr>
              <a:t>( </a:t>
            </a:r>
            <a:r>
              <a:rPr lang="fr-FR" sz="1400" b="1" u="sng" dirty="0">
                <a:solidFill>
                  <a:srgbClr val="FF0000"/>
                </a:solidFill>
              </a:rPr>
              <a:t>en ANNEXE de la ressource</a:t>
            </a:r>
            <a:r>
              <a:rPr lang="fr-FR" sz="1400" b="1" dirty="0">
                <a:solidFill>
                  <a:srgbClr val="F40AC7"/>
                </a:solidFill>
              </a:rPr>
              <a:t>)</a:t>
            </a:r>
          </a:p>
          <a:p>
            <a:endParaRPr lang="fr-FR" sz="1400" dirty="0"/>
          </a:p>
          <a:p>
            <a:r>
              <a:rPr lang="fr-FR" sz="1400" dirty="0"/>
              <a:t>Extrait du SIPRI 2019</a:t>
            </a:r>
          </a:p>
          <a:p>
            <a:endParaRPr lang="fr-FR" sz="1400" dirty="0"/>
          </a:p>
          <a:p>
            <a:r>
              <a:rPr lang="fr-FR" sz="1400" dirty="0"/>
              <a:t>Page d’accueil site Internet des opérations de paix de l’ONU:</a:t>
            </a:r>
          </a:p>
          <a:p>
            <a:r>
              <a:rPr lang="fr-FR" sz="1400" dirty="0">
                <a:hlinkClick r:id="rId3"/>
              </a:rPr>
              <a:t>https://peacekeeping.un.org/fr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Inspirée de l’académie de Clermont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FF2C04-0C88-44F0-9B89-9CC3DAEFC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13" t="25555" r="27188" b="16111"/>
          <a:stretch/>
        </p:blipFill>
        <p:spPr>
          <a:xfrm>
            <a:off x="3571876" y="939906"/>
            <a:ext cx="7629516" cy="52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424" y="181859"/>
            <a:ext cx="9782175" cy="64867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Modes de résolution des conflits armés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B585CD-84FA-4663-B247-5075BC1149C9}"/>
              </a:ext>
            </a:extLst>
          </p:cNvPr>
          <p:cNvCxnSpPr/>
          <p:nvPr/>
        </p:nvCxnSpPr>
        <p:spPr>
          <a:xfrm>
            <a:off x="1857374" y="1319212"/>
            <a:ext cx="0" cy="421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77CC7FD-F9B6-4099-8800-3B42CEA33F16}"/>
              </a:ext>
            </a:extLst>
          </p:cNvPr>
          <p:cNvSpPr txBox="1"/>
          <p:nvPr/>
        </p:nvSpPr>
        <p:spPr>
          <a:xfrm>
            <a:off x="2352676" y="1019175"/>
            <a:ext cx="907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9C30C1-C022-4268-8FFE-4B8A21FCB714}"/>
              </a:ext>
            </a:extLst>
          </p:cNvPr>
          <p:cNvSpPr txBox="1"/>
          <p:nvPr/>
        </p:nvSpPr>
        <p:spPr>
          <a:xfrm>
            <a:off x="247650" y="1228725"/>
            <a:ext cx="1523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40AC7"/>
                </a:solidFill>
              </a:rPr>
              <a:t>FT 2</a:t>
            </a:r>
          </a:p>
          <a:p>
            <a:pPr algn="ctr"/>
            <a:r>
              <a:rPr lang="fr-FR" sz="1400" b="1" dirty="0">
                <a:solidFill>
                  <a:srgbClr val="F40AC7"/>
                </a:solidFill>
              </a:rPr>
              <a:t>A préparer à la Maison</a:t>
            </a:r>
          </a:p>
          <a:p>
            <a:endParaRPr lang="fr-FR" sz="1400" dirty="0"/>
          </a:p>
          <a:p>
            <a:r>
              <a:rPr lang="fr-FR" sz="1400" dirty="0"/>
              <a:t>Extrait du SIPRI 2019</a:t>
            </a:r>
          </a:p>
          <a:p>
            <a:endParaRPr lang="fr-FR" sz="1400" dirty="0"/>
          </a:p>
          <a:p>
            <a:r>
              <a:rPr lang="fr-FR" sz="1400" dirty="0"/>
              <a:t>Page d’accueil site Internet des opérations de paix de l’ONU:</a:t>
            </a:r>
          </a:p>
          <a:p>
            <a:r>
              <a:rPr lang="fr-FR" sz="1400" dirty="0">
                <a:hlinkClick r:id="rId3"/>
              </a:rPr>
              <a:t>https://peacekeeping.un.org/fr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Inspirée de l’académie de Clermont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BCCB67-371C-4B1F-9A18-9F2BC385BB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7" t="35556" r="26172" b="9583"/>
          <a:stretch/>
        </p:blipFill>
        <p:spPr>
          <a:xfrm>
            <a:off x="6736161" y="1342340"/>
            <a:ext cx="5017127" cy="32067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ED22E8-08CA-4502-A5A2-B5A753AA0956}"/>
              </a:ext>
            </a:extLst>
          </p:cNvPr>
          <p:cNvSpPr txBox="1"/>
          <p:nvPr/>
        </p:nvSpPr>
        <p:spPr>
          <a:xfrm>
            <a:off x="2352676" y="1531088"/>
            <a:ext cx="4060177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J’ai fait le choix de </a:t>
            </a:r>
            <a:r>
              <a:rPr lang="fr-FR" dirty="0" err="1"/>
              <a:t>pré-remplir</a:t>
            </a:r>
            <a:r>
              <a:rPr lang="fr-FR" dirty="0"/>
              <a:t> le tableau afin de guider les élèves car c’est un premier travail en autonomie, et c’est surtout une réactivation des attendus de l’analyse critique de document:</a:t>
            </a:r>
          </a:p>
          <a:p>
            <a:pPr algn="just"/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La première ligne est entièrement complétée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La dernière ligne: l’élève doit trouver les citations du document illustrant l’analyse et/ou l’explication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Bien entendu, il est parfaitement possible de donner le tableau vierge.</a:t>
            </a:r>
          </a:p>
        </p:txBody>
      </p:sp>
    </p:spTree>
    <p:extLst>
      <p:ext uri="{BB962C8B-B14F-4D97-AF65-F5344CB8AC3E}">
        <p14:creationId xmlns:p14="http://schemas.microsoft.com/office/powerpoint/2010/main" val="10260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424" y="181859"/>
            <a:ext cx="9782175" cy="439122"/>
          </a:xfrm>
        </p:spPr>
        <p:txBody>
          <a:bodyPr rtlCol="0">
            <a:normAutofit/>
          </a:bodyPr>
          <a:lstStyle/>
          <a:p>
            <a:pPr rtl="0"/>
            <a:r>
              <a:rPr lang="fr-FR" sz="2400" b="1" dirty="0">
                <a:solidFill>
                  <a:srgbClr val="0070C0"/>
                </a:solidFill>
              </a:rPr>
              <a:t>MISE EN PERSPECTIVE: Réaliser un croquis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3B585CD-84FA-4663-B247-5075BC1149C9}"/>
              </a:ext>
            </a:extLst>
          </p:cNvPr>
          <p:cNvCxnSpPr/>
          <p:nvPr/>
        </p:nvCxnSpPr>
        <p:spPr>
          <a:xfrm>
            <a:off x="1857374" y="1319212"/>
            <a:ext cx="0" cy="421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77CC7FD-F9B6-4099-8800-3B42CEA33F16}"/>
              </a:ext>
            </a:extLst>
          </p:cNvPr>
          <p:cNvSpPr txBox="1"/>
          <p:nvPr/>
        </p:nvSpPr>
        <p:spPr>
          <a:xfrm>
            <a:off x="2352676" y="1019175"/>
            <a:ext cx="907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9C30C1-C022-4268-8FFE-4B8A21FCB714}"/>
              </a:ext>
            </a:extLst>
          </p:cNvPr>
          <p:cNvSpPr txBox="1"/>
          <p:nvPr/>
        </p:nvSpPr>
        <p:spPr>
          <a:xfrm>
            <a:off x="340241" y="797509"/>
            <a:ext cx="145044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40AC7"/>
                </a:solidFill>
              </a:rPr>
              <a:t>FT 3</a:t>
            </a:r>
          </a:p>
          <a:p>
            <a:r>
              <a:rPr lang="fr-FR" sz="1400" b="1" dirty="0"/>
              <a:t>COMPLETER</a:t>
            </a:r>
            <a:r>
              <a:rPr lang="fr-FR" sz="1400" dirty="0"/>
              <a:t> la légende d’un croquis répondant au sujet suivant: </a:t>
            </a:r>
            <a:r>
              <a:rPr lang="fr-FR" sz="1400" i="1" dirty="0"/>
              <a:t>Formes des conflits et tentatives de paix dans le monde actuel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b="1" dirty="0"/>
              <a:t>COMPETENCES</a:t>
            </a:r>
            <a:r>
              <a:rPr lang="fr-FR" sz="1400" dirty="0"/>
              <a:t>:</a:t>
            </a:r>
          </a:p>
          <a:p>
            <a:endParaRPr lang="fr-FR" sz="1400" dirty="0"/>
          </a:p>
          <a:p>
            <a:r>
              <a:rPr lang="fr-FR" sz="1400" b="1" dirty="0"/>
              <a:t>LOCALISER</a:t>
            </a:r>
          </a:p>
          <a:p>
            <a:endParaRPr lang="fr-FR" sz="1400" b="1" dirty="0"/>
          </a:p>
          <a:p>
            <a:r>
              <a:rPr lang="fr-FR" sz="1400" b="1" dirty="0"/>
              <a:t>METTRE en PERSPECTIVE</a:t>
            </a:r>
          </a:p>
          <a:p>
            <a:endParaRPr lang="fr-FR" sz="1400" b="1" dirty="0"/>
          </a:p>
          <a:p>
            <a:r>
              <a:rPr lang="fr-FR" sz="1400" dirty="0"/>
              <a:t>Se préparer à la dissertations: </a:t>
            </a:r>
          </a:p>
          <a:p>
            <a:endParaRPr lang="fr-FR" sz="1400" dirty="0"/>
          </a:p>
          <a:p>
            <a:r>
              <a:rPr lang="fr-FR" sz="1400" b="1" dirty="0"/>
              <a:t>ORGANISER</a:t>
            </a:r>
            <a:r>
              <a:rPr lang="fr-FR" sz="1400" dirty="0"/>
              <a:t> des idées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4CFF2C-18F2-4939-872E-427DBBC76D2F}"/>
              </a:ext>
            </a:extLst>
          </p:cNvPr>
          <p:cNvSpPr txBox="1"/>
          <p:nvPr/>
        </p:nvSpPr>
        <p:spPr>
          <a:xfrm>
            <a:off x="6318810" y="1019175"/>
            <a:ext cx="5120249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 croquis entièrement réalisé est donné aux élèves  avec légende organisée mais non-complétée</a:t>
            </a:r>
          </a:p>
          <a:p>
            <a:r>
              <a:rPr lang="fr-FR" sz="1400" dirty="0"/>
              <a:t>Liste des informations en désordre </a:t>
            </a:r>
          </a:p>
          <a:p>
            <a:endParaRPr lang="fr-FR" sz="1400" dirty="0"/>
          </a:p>
          <a:p>
            <a:r>
              <a:rPr lang="fr-FR" sz="1400" dirty="0"/>
              <a:t>Consignes:		ORGANISER les informations dans la 			légende</a:t>
            </a:r>
          </a:p>
          <a:p>
            <a:r>
              <a:rPr lang="fr-FR" sz="1400" dirty="0"/>
              <a:t>		ASSOCIER les figurés aux informations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C008C6F2-408A-419A-8960-8F5644973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74524"/>
              </p:ext>
            </p:extLst>
          </p:nvPr>
        </p:nvGraphicFramePr>
        <p:xfrm>
          <a:off x="2203979" y="2934479"/>
          <a:ext cx="9566262" cy="35471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4377">
                  <a:extLst>
                    <a:ext uri="{9D8B030D-6E8A-4147-A177-3AD203B41FA5}">
                      <a16:colId xmlns:a16="http://schemas.microsoft.com/office/drawing/2014/main" val="2924835450"/>
                    </a:ext>
                  </a:extLst>
                </a:gridCol>
                <a:gridCol w="1594377">
                  <a:extLst>
                    <a:ext uri="{9D8B030D-6E8A-4147-A177-3AD203B41FA5}">
                      <a16:colId xmlns:a16="http://schemas.microsoft.com/office/drawing/2014/main" val="1962934845"/>
                    </a:ext>
                  </a:extLst>
                </a:gridCol>
                <a:gridCol w="1594377">
                  <a:extLst>
                    <a:ext uri="{9D8B030D-6E8A-4147-A177-3AD203B41FA5}">
                      <a16:colId xmlns:a16="http://schemas.microsoft.com/office/drawing/2014/main" val="1551454317"/>
                    </a:ext>
                  </a:extLst>
                </a:gridCol>
                <a:gridCol w="1594377">
                  <a:extLst>
                    <a:ext uri="{9D8B030D-6E8A-4147-A177-3AD203B41FA5}">
                      <a16:colId xmlns:a16="http://schemas.microsoft.com/office/drawing/2014/main" val="460668811"/>
                    </a:ext>
                  </a:extLst>
                </a:gridCol>
                <a:gridCol w="1594377">
                  <a:extLst>
                    <a:ext uri="{9D8B030D-6E8A-4147-A177-3AD203B41FA5}">
                      <a16:colId xmlns:a16="http://schemas.microsoft.com/office/drawing/2014/main" val="1826144925"/>
                    </a:ext>
                  </a:extLst>
                </a:gridCol>
                <a:gridCol w="1594377">
                  <a:extLst>
                    <a:ext uri="{9D8B030D-6E8A-4147-A177-3AD203B41FA5}">
                      <a16:colId xmlns:a16="http://schemas.microsoft.com/office/drawing/2014/main" val="17271503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400" dirty="0"/>
                        <a:t>Les conflits armés actuels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/>
                        <a:t>Natures des conflits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/>
                        <a:t>Modes de résolution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70860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r>
                        <a:rPr lang="fr-FR" sz="1400" dirty="0"/>
                        <a:t>Figurés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Figurés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Figurés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Infos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102"/>
                  </a:ext>
                </a:extLst>
              </a:tr>
              <a:tr h="110216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Nombres de conflits par aires continentale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Conflits majeurs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Conflits de forte intensité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Conflits de faible intensité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Arc de crise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Conflits interétatiques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Conflits intraétatiques avec une forte implication internationale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Attentats terroristes islamistes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r>
                        <a:rPr lang="fr-FR" sz="1400" dirty="0"/>
                        <a:t>Quelques missions de maintien de la paix de l’ONU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64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9F993-8EC8-46A9-A562-19BF4784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14869"/>
            <a:ext cx="9601200" cy="114238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Faire émerger les problématiques du thème 2 dans le cadre d’une </a:t>
            </a:r>
            <a:r>
              <a:rPr lang="fr-FR" b="1" u="sng" dirty="0">
                <a:solidFill>
                  <a:srgbClr val="0070C0"/>
                </a:solidFill>
              </a:rPr>
              <a:t>approche pluridisciplinaire</a:t>
            </a:r>
            <a:r>
              <a:rPr lang="fr-FR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F5666E-EB98-4BF8-978F-77E626B5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45435"/>
            <a:ext cx="9601200" cy="3809999"/>
          </a:xfrm>
        </p:spPr>
        <p:txBody>
          <a:bodyPr/>
          <a:lstStyle/>
          <a:p>
            <a:r>
              <a:rPr lang="fr-FR" b="1" u="sng" dirty="0"/>
              <a:t>Le prisme historique et politique</a:t>
            </a:r>
            <a:r>
              <a:rPr lang="fr-FR" dirty="0"/>
              <a:t>: </a:t>
            </a:r>
            <a:r>
              <a:rPr lang="fr-FR" b="1" dirty="0"/>
              <a:t>IDENTIFIER</a:t>
            </a:r>
            <a:r>
              <a:rPr lang="fr-FR" dirty="0"/>
              <a:t> l’évolution des formes de conflits, des acteurs et des motivations, tout en évoquant une approche conceptuelle.</a:t>
            </a:r>
          </a:p>
          <a:p>
            <a:r>
              <a:rPr lang="fr-FR" b="1" u="sng" dirty="0"/>
              <a:t>Le prisme géographique et géopolitique</a:t>
            </a:r>
            <a:r>
              <a:rPr lang="fr-FR" dirty="0"/>
              <a:t>: </a:t>
            </a:r>
            <a:r>
              <a:rPr lang="fr-FR" b="1" dirty="0"/>
              <a:t>COMPRENDRE</a:t>
            </a:r>
            <a:r>
              <a:rPr lang="fr-FR" dirty="0"/>
              <a:t> la territorialisation des conflits</a:t>
            </a:r>
          </a:p>
          <a:p>
            <a:r>
              <a:rPr lang="fr-FR" b="1" u="sng" dirty="0"/>
              <a:t>Une approche historique et géopolitique </a:t>
            </a:r>
            <a:r>
              <a:rPr lang="fr-FR" dirty="0"/>
              <a:t>pour E</a:t>
            </a:r>
            <a:r>
              <a:rPr lang="fr-FR" b="1" dirty="0"/>
              <a:t>TUDIER</a:t>
            </a:r>
            <a:r>
              <a:rPr lang="fr-FR" dirty="0"/>
              <a:t> les modalités de résolution des conflits.</a:t>
            </a:r>
          </a:p>
        </p:txBody>
      </p:sp>
    </p:spTree>
    <p:extLst>
      <p:ext uri="{BB962C8B-B14F-4D97-AF65-F5344CB8AC3E}">
        <p14:creationId xmlns:p14="http://schemas.microsoft.com/office/powerpoint/2010/main" val="6401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8F3AC-ABCD-49E2-9162-FE49B36E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0" y="87293"/>
            <a:ext cx="9601200" cy="552787"/>
          </a:xfrm>
        </p:spPr>
        <p:txBody>
          <a:bodyPr>
            <a:normAutofit fontScale="90000"/>
          </a:bodyPr>
          <a:lstStyle/>
          <a:p>
            <a:r>
              <a:rPr lang="fr-FR" dirty="0"/>
              <a:t>Bibliographie – sitographie -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F593E5-87B5-409E-B88B-68DAF04A109A}"/>
              </a:ext>
            </a:extLst>
          </p:cNvPr>
          <p:cNvSpPr txBox="1"/>
          <p:nvPr/>
        </p:nvSpPr>
        <p:spPr>
          <a:xfrm>
            <a:off x="957263" y="2332315"/>
            <a:ext cx="1072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Approche scientifique et apport des disciplines pour enseigner le thème 2 sur l’Académie de Lille: </a:t>
            </a:r>
            <a:r>
              <a:rPr lang="fr-FR" dirty="0">
                <a:hlinkClick r:id="rId2"/>
              </a:rPr>
              <a:t>http://heg.discipline.ac-lille.fr/enseigner/ressources-niveau-programme/ressources-academiques/2-approche-scientifique-et-apport-des-disciplines.pdf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3D85EA-02A1-47F0-96FB-AEF61FDDF42A}"/>
              </a:ext>
            </a:extLst>
          </p:cNvPr>
          <p:cNvSpPr txBox="1"/>
          <p:nvPr/>
        </p:nvSpPr>
        <p:spPr>
          <a:xfrm>
            <a:off x="957263" y="1304925"/>
            <a:ext cx="1072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Une proposition d’activité sur le rapport du SIPRI 2019: </a:t>
            </a:r>
            <a:r>
              <a:rPr lang="fr-FR" dirty="0">
                <a:solidFill>
                  <a:srgbClr val="4F91A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http://www.ac-clermont.fr/disciplines/index.php?id=12450&amp;L=0</a:t>
            </a:r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E2B11A-CEB5-4F95-BB63-778FE428CACB}"/>
              </a:ext>
            </a:extLst>
          </p:cNvPr>
          <p:cNvSpPr txBox="1"/>
          <p:nvPr/>
        </p:nvSpPr>
        <p:spPr>
          <a:xfrm>
            <a:off x="957263" y="3711089"/>
            <a:ext cx="10634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GUERRES IRRÉGULIÈRES : DE QUOI PARLE-T-ON ? </a:t>
            </a:r>
            <a:r>
              <a:rPr lang="fr-FR" dirty="0"/>
              <a:t>Hervé Coutau-Bégarie Institut de Stratégie Comparée | « Stratégique » 2009/1 N° 93-94-95-96 | pages 13 à 30 ISSN 0224-0424:</a:t>
            </a:r>
          </a:p>
          <a:p>
            <a:r>
              <a:rPr lang="fr-FR" dirty="0">
                <a:hlinkClick r:id="rId4"/>
              </a:rPr>
              <a:t>https://www.cairn.info/revue-strategique-2009-1-page-13.htm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6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fr-FR" sz="5400" b="1" u="sng" dirty="0">
                <a:solidFill>
                  <a:srgbClr val="0070C0"/>
                </a:solidFill>
              </a:rPr>
              <a:t>INTRODUTION </a:t>
            </a:r>
            <a:br>
              <a:rPr lang="fr-FR" sz="5400" b="1" u="sng" dirty="0">
                <a:solidFill>
                  <a:srgbClr val="0070C0"/>
                </a:solidFill>
              </a:rPr>
            </a:br>
            <a:r>
              <a:rPr lang="fr-FR" sz="5400" b="1" u="sng" dirty="0">
                <a:solidFill>
                  <a:srgbClr val="0070C0"/>
                </a:solidFill>
              </a:rPr>
              <a:t>Thème 2 </a:t>
            </a:r>
            <a:br>
              <a:rPr lang="fr-FR" sz="5400" b="1" u="sng" dirty="0">
                <a:solidFill>
                  <a:srgbClr val="0070C0"/>
                </a:solidFill>
              </a:rPr>
            </a:br>
            <a:br>
              <a:rPr lang="fr-FR" sz="5400" b="1" dirty="0"/>
            </a:br>
            <a:r>
              <a:rPr lang="fr-FR" sz="5400" dirty="0"/>
              <a:t>Formes de conflits et tentatives de paix dans le monde actuel</a:t>
            </a:r>
          </a:p>
        </p:txBody>
      </p:sp>
    </p:spTree>
    <p:extLst>
      <p:ext uri="{BB962C8B-B14F-4D97-AF65-F5344CB8AC3E}">
        <p14:creationId xmlns:p14="http://schemas.microsoft.com/office/powerpoint/2010/main" val="15915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811F231-372E-4982-85F6-3C8F10E41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30445"/>
              </p:ext>
            </p:extLst>
          </p:nvPr>
        </p:nvGraphicFramePr>
        <p:xfrm>
          <a:off x="137160" y="832868"/>
          <a:ext cx="11917679" cy="574890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03450">
                  <a:extLst>
                    <a:ext uri="{9D8B030D-6E8A-4147-A177-3AD203B41FA5}">
                      <a16:colId xmlns:a16="http://schemas.microsoft.com/office/drawing/2014/main" val="14833756"/>
                    </a:ext>
                  </a:extLst>
                </a:gridCol>
                <a:gridCol w="738589">
                  <a:extLst>
                    <a:ext uri="{9D8B030D-6E8A-4147-A177-3AD203B41FA5}">
                      <a16:colId xmlns:a16="http://schemas.microsoft.com/office/drawing/2014/main" val="1115296662"/>
                    </a:ext>
                  </a:extLst>
                </a:gridCol>
                <a:gridCol w="1995589">
                  <a:extLst>
                    <a:ext uri="{9D8B030D-6E8A-4147-A177-3AD203B41FA5}">
                      <a16:colId xmlns:a16="http://schemas.microsoft.com/office/drawing/2014/main" val="3466082695"/>
                    </a:ext>
                  </a:extLst>
                </a:gridCol>
                <a:gridCol w="2030608">
                  <a:extLst>
                    <a:ext uri="{9D8B030D-6E8A-4147-A177-3AD203B41FA5}">
                      <a16:colId xmlns:a16="http://schemas.microsoft.com/office/drawing/2014/main" val="4126166993"/>
                    </a:ext>
                  </a:extLst>
                </a:gridCol>
                <a:gridCol w="4949443">
                  <a:extLst>
                    <a:ext uri="{9D8B030D-6E8A-4147-A177-3AD203B41FA5}">
                      <a16:colId xmlns:a16="http://schemas.microsoft.com/office/drawing/2014/main" val="1682143984"/>
                    </a:ext>
                  </a:extLst>
                </a:gridCol>
              </a:tblGrid>
              <a:tr h="322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Plan du thème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Horaires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Objectifs notionnels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Compétences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Modalités pédagogiques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extLst>
                  <a:ext uri="{0D108BD9-81ED-4DB2-BD59-A6C34878D82A}">
                    <a16:rowId xmlns:a16="http://schemas.microsoft.com/office/drawing/2014/main" val="868985218"/>
                  </a:ext>
                </a:extLst>
              </a:tr>
              <a:tr h="542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highlight>
                            <a:srgbClr val="00FFFF"/>
                          </a:highlight>
                        </a:rPr>
                        <a:t>INTRODUCTION : Formes de conflits et tentatives de paix dans le monde actuel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Panorama des conflits armés actuels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6H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Conflits – guerres – conflictualités - Paix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Guerres interétatiques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Guerres intra/intraétatiques – asymétriques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Terrorisme-guerres irrégulières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Guerre d’intervention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Arc de crise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L’introduction ne peut donner lieu à une dissertation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REACTIVIER des savoir-faire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S’ADAPTER à un nouvel environnement (nouveaux camarades/ nouveaux enseignants de Spé)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SE QUESTIONNER, ADOPTER UNE DEMARCHE REFLEXIVE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LOCALISER/CHANGER D’ECHELLE ET METTRE EN RELATION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C.D : Définition de « conflits à partir de celle d’</a:t>
                      </a:r>
                      <a:r>
                        <a:rPr lang="fr-FR" sz="1200" dirty="0" err="1">
                          <a:effectLst/>
                        </a:rPr>
                        <a:t>hypergeo</a:t>
                      </a:r>
                      <a:r>
                        <a:rPr lang="fr-FR" sz="1200" dirty="0">
                          <a:effectLst/>
                        </a:rPr>
                        <a:t> – guerres – Paix et conflictualités » (Voir DIAPOS 6 à 8)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u="sng" dirty="0">
                          <a:effectLst/>
                        </a:rPr>
                        <a:t>ACTIVITE 1 : Brainstorming sur les conflits actuels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Travail en groupe </a:t>
                      </a:r>
                      <a:r>
                        <a:rPr lang="fr-FR" sz="1200" dirty="0">
                          <a:effectLst/>
                        </a:rPr>
                        <a:t>(5-6 élèves) en rotation sur le principe du World café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Documents de travail (FT 1): </a:t>
                      </a:r>
                      <a:r>
                        <a:rPr lang="fr-FR" sz="1200" dirty="0">
                          <a:effectLst/>
                        </a:rPr>
                        <a:t>Planisphère politique + une carte mentale au format A3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u="sng" dirty="0">
                          <a:effectLst/>
                        </a:rPr>
                        <a:t>Etape 1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Situer et nommer sur le planisphère les conflits armés actuels de votre connaissance + Compléter à l’aide de vos connaissances personnelles la carte mentale fournie: </a:t>
                      </a: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DURÉE : 15 min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PUIS</a:t>
                      </a:r>
                      <a:r>
                        <a:rPr lang="fr-FR" sz="1200" dirty="0">
                          <a:effectLst/>
                        </a:rPr>
                        <a:t> UNE rotation pour compléter, préciser, amender ce travail préalable : </a:t>
                      </a: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 min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u="sng" dirty="0">
                          <a:effectLst/>
                        </a:rPr>
                        <a:t>Etape 2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Fournir aux élèves (FT 1 SUITE): Extrait du rapport annuel du SIPRI 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15 Min de travail en groupe </a:t>
                      </a:r>
                      <a:r>
                        <a:rPr lang="fr-FR" sz="1200" dirty="0">
                          <a:effectLst/>
                        </a:rPr>
                        <a:t>pour compléter le planisphère des conflits ainsi que la carte mentale avec les  nouvelles informations fournies par le document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u="sng" dirty="0">
                          <a:effectLst/>
                        </a:rPr>
                        <a:t>Etape 3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Reprise en commun qui aboutit à 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une typologie des conflits actuels</a:t>
                      </a:r>
                      <a:r>
                        <a:rPr lang="fr-FR" sz="1200" dirty="0">
                          <a:effectLst/>
                        </a:rPr>
                        <a:t> – tableau distribué à compléter avec les élèves à l’aide des exercices précédents. 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Cours Dialogué</a:t>
                      </a:r>
                    </a:p>
                  </a:txBody>
                  <a:tcPr marL="21870" marR="21870" marT="0" marB="0"/>
                </a:tc>
                <a:extLst>
                  <a:ext uri="{0D108BD9-81ED-4DB2-BD59-A6C34878D82A}">
                    <a16:rowId xmlns:a16="http://schemas.microsoft.com/office/drawing/2014/main" val="3757839360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868361C8-1589-45EA-A6F2-9C3B1B2902F4}"/>
              </a:ext>
            </a:extLst>
          </p:cNvPr>
          <p:cNvSpPr txBox="1"/>
          <p:nvPr/>
        </p:nvSpPr>
        <p:spPr>
          <a:xfrm>
            <a:off x="1439186" y="194202"/>
            <a:ext cx="891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OBJECTIFS et MODALITÉS PÉDAGOGIQUES </a:t>
            </a:r>
          </a:p>
        </p:txBody>
      </p:sp>
    </p:spTree>
    <p:extLst>
      <p:ext uri="{BB962C8B-B14F-4D97-AF65-F5344CB8AC3E}">
        <p14:creationId xmlns:p14="http://schemas.microsoft.com/office/powerpoint/2010/main" val="12211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811F231-372E-4982-85F6-3C8F10E41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9818"/>
              </p:ext>
            </p:extLst>
          </p:nvPr>
        </p:nvGraphicFramePr>
        <p:xfrm>
          <a:off x="314960" y="451866"/>
          <a:ext cx="11582400" cy="58121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04365">
                  <a:extLst>
                    <a:ext uri="{9D8B030D-6E8A-4147-A177-3AD203B41FA5}">
                      <a16:colId xmlns:a16="http://schemas.microsoft.com/office/drawing/2014/main" val="14833756"/>
                    </a:ext>
                  </a:extLst>
                </a:gridCol>
                <a:gridCol w="794217">
                  <a:extLst>
                    <a:ext uri="{9D8B030D-6E8A-4147-A177-3AD203B41FA5}">
                      <a16:colId xmlns:a16="http://schemas.microsoft.com/office/drawing/2014/main" val="1115296662"/>
                    </a:ext>
                  </a:extLst>
                </a:gridCol>
                <a:gridCol w="1796583">
                  <a:extLst>
                    <a:ext uri="{9D8B030D-6E8A-4147-A177-3AD203B41FA5}">
                      <a16:colId xmlns:a16="http://schemas.microsoft.com/office/drawing/2014/main" val="3466082695"/>
                    </a:ext>
                  </a:extLst>
                </a:gridCol>
                <a:gridCol w="2188426">
                  <a:extLst>
                    <a:ext uri="{9D8B030D-6E8A-4147-A177-3AD203B41FA5}">
                      <a16:colId xmlns:a16="http://schemas.microsoft.com/office/drawing/2014/main" val="4126166993"/>
                    </a:ext>
                  </a:extLst>
                </a:gridCol>
                <a:gridCol w="4898809">
                  <a:extLst>
                    <a:ext uri="{9D8B030D-6E8A-4147-A177-3AD203B41FA5}">
                      <a16:colId xmlns:a16="http://schemas.microsoft.com/office/drawing/2014/main" val="1682143984"/>
                    </a:ext>
                  </a:extLst>
                </a:gridCol>
              </a:tblGrid>
              <a:tr h="54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Plan du thème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Horaires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Objectifs notionnels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Compétences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Modalités pédagogiques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extLst>
                  <a:ext uri="{0D108BD9-81ED-4DB2-BD59-A6C34878D82A}">
                    <a16:rowId xmlns:a16="http://schemas.microsoft.com/office/drawing/2014/main" val="868985218"/>
                  </a:ext>
                </a:extLst>
              </a:tr>
              <a:tr h="3755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highlight>
                            <a:srgbClr val="00FFFF"/>
                          </a:highlight>
                        </a:rPr>
                        <a:t>INTRODUCTION : Formes de conflits et tentatives de paix dans le monde actuel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Essai de typologie : nature, acteurs et modes de résolution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6H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Sécurité collective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ONU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OTAN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Multilatéralisme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Notions qui seront approfondies dans les axes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PRELEVER/HIERARCHISER et CONFRONTER des informations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(S’entrainer à l’étude critique de docs)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ORGANISER ET SYNTHETISER DES INFOS pour mettre en perspective un phénomène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(S’entraîner à la dissertation)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SE DOCUMENTER/TRAVAILLER DE MANIERE AUTONOME :  « l’acquisition de cette compétence est fondamentale pour la réussite dans le supérieur »/ « une place plus grande est donnée à a documentation autonome des élèves »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u="sng" dirty="0">
                          <a:effectLst/>
                        </a:rPr>
                        <a:t>ACTIVITE 2 : FICHE de TRAVAIL n° 2 fournie en Annexe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Travail préparatoire à la maison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effectLst/>
                        </a:rPr>
                        <a:t>Documents de travail: </a:t>
                      </a:r>
                      <a:r>
                        <a:rPr lang="fr-FR" sz="1200" dirty="0">
                          <a:effectLst/>
                        </a:rPr>
                        <a:t>2</a:t>
                      </a:r>
                      <a:r>
                        <a:rPr lang="fr-FR" sz="1200" baseline="30000" dirty="0">
                          <a:effectLst/>
                        </a:rPr>
                        <a:t>ème</a:t>
                      </a:r>
                      <a:r>
                        <a:rPr lang="fr-FR" sz="1200" dirty="0">
                          <a:effectLst/>
                        </a:rPr>
                        <a:t> extrait du rapport du SIPRI 2019 + site Internet de l’ONU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Tableau </a:t>
                      </a:r>
                      <a:r>
                        <a:rPr lang="fr-FR" sz="1200" dirty="0" err="1">
                          <a:effectLst/>
                        </a:rPr>
                        <a:t>pré-rempli</a:t>
                      </a:r>
                      <a:r>
                        <a:rPr lang="fr-FR" sz="1200" dirty="0">
                          <a:effectLst/>
                        </a:rPr>
                        <a:t> (ou pas, c’est au choix!) à compléter. Correction en classe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u="sng" dirty="0">
                          <a:effectLst/>
                        </a:rPr>
                        <a:t>ACTIVITE 3</a:t>
                      </a:r>
                      <a:r>
                        <a:rPr lang="fr-FR" sz="1200" dirty="0">
                          <a:effectLst/>
                        </a:rPr>
                        <a:t> : Compléter la légende du croquis répondant au sujet suivant : « Formes de conflits et modes de résolution 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Afin de gagner du temps : Croquis réalisé par l’enseignant + Parties légende données (VOIR DIAPO n°25) et informations à classer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u="sng" dirty="0">
                          <a:effectLst/>
                        </a:rPr>
                        <a:t>C.M : Trace écrite commune ? = NON : les exercices constituent la trace écrite commune)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POSER plutôt les grandes problématiques  du thème (DIAPO n° 26)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APPROFONDIR : </a:t>
                      </a:r>
                      <a:r>
                        <a:rPr lang="fr-FR" sz="1200" i="1" dirty="0">
                          <a:effectLst/>
                        </a:rPr>
                        <a:t>Et les guerres de 2020 ?  </a:t>
                      </a:r>
                      <a:r>
                        <a:rPr lang="fr-FR" sz="1200" dirty="0">
                          <a:effectLst/>
                        </a:rPr>
                        <a:t>– Vidéo de Pascal Boniface, </a:t>
                      </a:r>
                      <a:r>
                        <a:rPr lang="fr-FR" sz="1200" dirty="0" err="1">
                          <a:effectLst/>
                        </a:rPr>
                        <a:t>Youtube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APPROFONDIR : </a:t>
                      </a:r>
                      <a:r>
                        <a:rPr lang="fr-FR" sz="1200" i="1" dirty="0">
                          <a:effectLst/>
                        </a:rPr>
                        <a:t>Et le christianisme inventa la guerre juste </a:t>
                      </a:r>
                      <a:r>
                        <a:rPr lang="fr-FR" sz="1200" dirty="0">
                          <a:effectLst/>
                        </a:rPr>
                        <a:t>(article de L’HISTOIRE)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70" marR="21870" marT="0" marB="0"/>
                </a:tc>
                <a:extLst>
                  <a:ext uri="{0D108BD9-81ED-4DB2-BD59-A6C34878D82A}">
                    <a16:rowId xmlns:a16="http://schemas.microsoft.com/office/drawing/2014/main" val="3757839360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B25D1FB-93A9-446D-B017-A603BDA06A34}"/>
              </a:ext>
            </a:extLst>
          </p:cNvPr>
          <p:cNvSpPr txBox="1"/>
          <p:nvPr/>
        </p:nvSpPr>
        <p:spPr>
          <a:xfrm>
            <a:off x="1216549" y="82534"/>
            <a:ext cx="891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OBJECTIFS et MODALITÉS PÉDAGOGIQUES (SUITE)</a:t>
            </a:r>
          </a:p>
        </p:txBody>
      </p:sp>
    </p:spTree>
    <p:extLst>
      <p:ext uri="{BB962C8B-B14F-4D97-AF65-F5344CB8AC3E}">
        <p14:creationId xmlns:p14="http://schemas.microsoft.com/office/powerpoint/2010/main" val="2602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10639E-5B85-44D2-A5A9-30CE74B1D295}"/>
              </a:ext>
            </a:extLst>
          </p:cNvPr>
          <p:cNvSpPr txBox="1"/>
          <p:nvPr/>
        </p:nvSpPr>
        <p:spPr>
          <a:xfrm>
            <a:off x="180975" y="1535906"/>
            <a:ext cx="1838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highlight>
                  <a:srgbClr val="00FFFF"/>
                </a:highlight>
              </a:rPr>
              <a:t>Cours Dialogué</a:t>
            </a:r>
          </a:p>
          <a:p>
            <a:pPr algn="just"/>
            <a:endParaRPr lang="fr-FR" sz="1600" b="1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ANALYSER</a:t>
            </a:r>
          </a:p>
          <a:p>
            <a:pPr algn="just"/>
            <a:r>
              <a:rPr lang="fr-FR" sz="1600" b="1" dirty="0"/>
              <a:t>un sujet pour ELABORER une problématique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1600" b="1" dirty="0"/>
              <a:t>= Se préparer à la DISSERTATION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937922-50B2-481A-B3DC-10D5E125D57C}"/>
              </a:ext>
            </a:extLst>
          </p:cNvPr>
          <p:cNvCxnSpPr>
            <a:cxnSpLocks/>
          </p:cNvCxnSpPr>
          <p:nvPr/>
        </p:nvCxnSpPr>
        <p:spPr>
          <a:xfrm>
            <a:off x="2019300" y="190500"/>
            <a:ext cx="0" cy="58293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9D50D27-8A41-43C6-87AC-858A4247AFDE}"/>
              </a:ext>
            </a:extLst>
          </p:cNvPr>
          <p:cNvSpPr txBox="1"/>
          <p:nvPr/>
        </p:nvSpPr>
        <p:spPr>
          <a:xfrm>
            <a:off x="3271837" y="2443847"/>
            <a:ext cx="7129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Formes de conflits et tentatives de paix dans le monde actuel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88182D-83D3-4230-8477-310580470050}"/>
              </a:ext>
            </a:extLst>
          </p:cNvPr>
          <p:cNvSpPr txBox="1"/>
          <p:nvPr/>
        </p:nvSpPr>
        <p:spPr>
          <a:xfrm>
            <a:off x="2878372" y="838200"/>
            <a:ext cx="46276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Faire réfléchir les élèves sur du vocabulaire qu’ils semblent connaître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622D289-D1EF-4C5C-90FA-5504957C96B8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1598212" y="1161366"/>
            <a:ext cx="1280160" cy="374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004E1EE-A6F2-47C0-8699-5F81F6F20AC8}"/>
              </a:ext>
            </a:extLst>
          </p:cNvPr>
          <p:cNvSpPr txBox="1"/>
          <p:nvPr/>
        </p:nvSpPr>
        <p:spPr>
          <a:xfrm>
            <a:off x="3237842" y="1535906"/>
            <a:ext cx="73559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Indiquer SYSTÉMATIQUEMENT les compétences travaillées afin de faciliter la compréhension pour les élèves </a:t>
            </a: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10639E-5B85-44D2-A5A9-30CE74B1D295}"/>
              </a:ext>
            </a:extLst>
          </p:cNvPr>
          <p:cNvSpPr txBox="1"/>
          <p:nvPr/>
        </p:nvSpPr>
        <p:spPr>
          <a:xfrm>
            <a:off x="180975" y="190500"/>
            <a:ext cx="1838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highlight>
                  <a:srgbClr val="00FFFF"/>
                </a:highlight>
              </a:rPr>
              <a:t>Cours dialogué</a:t>
            </a:r>
          </a:p>
          <a:p>
            <a:pPr algn="just"/>
            <a:endParaRPr lang="fr-FR" sz="1600" b="1" dirty="0">
              <a:highlight>
                <a:srgbClr val="FFFF00"/>
              </a:highlight>
            </a:endParaRPr>
          </a:p>
          <a:p>
            <a:pPr algn="just"/>
            <a:r>
              <a:rPr lang="fr-FR" sz="1600" b="1" dirty="0"/>
              <a:t>ANALYSER</a:t>
            </a:r>
          </a:p>
          <a:p>
            <a:pPr algn="just"/>
            <a:r>
              <a:rPr lang="fr-FR" sz="1600" b="1" dirty="0"/>
              <a:t>un sujet pour ELABORER une problématique</a:t>
            </a:r>
          </a:p>
          <a:p>
            <a:pPr algn="just"/>
            <a:r>
              <a:rPr lang="fr-FR" sz="1600" b="1" dirty="0"/>
              <a:t>(DISSERTATION)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937922-50B2-481A-B3DC-10D5E125D57C}"/>
              </a:ext>
            </a:extLst>
          </p:cNvPr>
          <p:cNvCxnSpPr>
            <a:cxnSpLocks/>
          </p:cNvCxnSpPr>
          <p:nvPr/>
        </p:nvCxnSpPr>
        <p:spPr>
          <a:xfrm>
            <a:off x="2019300" y="190500"/>
            <a:ext cx="0" cy="58293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9D50D27-8A41-43C6-87AC-858A4247AFDE}"/>
              </a:ext>
            </a:extLst>
          </p:cNvPr>
          <p:cNvSpPr txBox="1"/>
          <p:nvPr/>
        </p:nvSpPr>
        <p:spPr>
          <a:xfrm>
            <a:off x="4138612" y="4301222"/>
            <a:ext cx="712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Formes de </a:t>
            </a:r>
            <a:r>
              <a:rPr lang="fr-FR" sz="1800" dirty="0">
                <a:highlight>
                  <a:srgbClr val="00FF00"/>
                </a:highlight>
              </a:rPr>
              <a:t>conflits</a:t>
            </a:r>
            <a:r>
              <a:rPr lang="fr-FR" sz="1800" dirty="0"/>
              <a:t> et tentatives de </a:t>
            </a:r>
            <a:r>
              <a:rPr lang="fr-FR" sz="1800" dirty="0">
                <a:highlight>
                  <a:srgbClr val="00FFFF"/>
                </a:highlight>
              </a:rPr>
              <a:t>paix</a:t>
            </a:r>
            <a:r>
              <a:rPr lang="fr-FR" sz="1800" dirty="0"/>
              <a:t> dans le monde actuel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F3C62A-D6A8-4001-B1CC-C92CBEA718C0}"/>
              </a:ext>
            </a:extLst>
          </p:cNvPr>
          <p:cNvSpPr txBox="1"/>
          <p:nvPr/>
        </p:nvSpPr>
        <p:spPr>
          <a:xfrm>
            <a:off x="2419350" y="190500"/>
            <a:ext cx="3438525" cy="33239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CONFLITS</a:t>
            </a:r>
          </a:p>
          <a:p>
            <a:r>
              <a:rPr lang="fr-FR" sz="1600" dirty="0"/>
              <a:t>Latin: heurts, chocs, lutte</a:t>
            </a:r>
          </a:p>
          <a:p>
            <a:endParaRPr lang="fr-FR" sz="1600" dirty="0"/>
          </a:p>
          <a:p>
            <a:r>
              <a:rPr lang="fr-FR" sz="1600" dirty="0"/>
              <a:t>Opposition, désaccord entre deux ou plusieurs acteurs (individus, groupes sociaux…) = gde variété de phénomènes </a:t>
            </a:r>
          </a:p>
          <a:p>
            <a:endParaRPr lang="fr-FR" sz="1600" dirty="0"/>
          </a:p>
          <a:p>
            <a:r>
              <a:rPr lang="fr-FR" sz="1600" dirty="0"/>
              <a:t>Pas nécessairement violent. Un désaccord peut se résoudre pacifiquement par la négociation. Conflits = propre de toute vie en société !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6B20C74-02BD-46D4-B3AE-AE9DA14E6150}"/>
              </a:ext>
            </a:extLst>
          </p:cNvPr>
          <p:cNvCxnSpPr/>
          <p:nvPr/>
        </p:nvCxnSpPr>
        <p:spPr>
          <a:xfrm flipH="1" flipV="1">
            <a:off x="4619625" y="3429000"/>
            <a:ext cx="1476375" cy="8667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52B97DB-B655-4F9A-97A0-FE94A7C2B519}"/>
              </a:ext>
            </a:extLst>
          </p:cNvPr>
          <p:cNvSpPr txBox="1"/>
          <p:nvPr/>
        </p:nvSpPr>
        <p:spPr>
          <a:xfrm>
            <a:off x="7286625" y="333375"/>
            <a:ext cx="435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GUERRE</a:t>
            </a:r>
            <a:r>
              <a:rPr lang="fr-FR" dirty="0"/>
              <a:t> = affrontement violent armé et organisé dans le but de résorber le différend opposant les acteurs</a:t>
            </a:r>
            <a:r>
              <a:rPr lang="fr-FR" b="1" dirty="0"/>
              <a:t>. VIOLENCE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6043F2-5A7F-4D3A-A875-C234A761E642}"/>
              </a:ext>
            </a:extLst>
          </p:cNvPr>
          <p:cNvSpPr txBox="1"/>
          <p:nvPr/>
        </p:nvSpPr>
        <p:spPr>
          <a:xfrm>
            <a:off x="7720717" y="2250219"/>
            <a:ext cx="40631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L’enseignant </a:t>
            </a:r>
            <a:r>
              <a:rPr lang="fr-FR" b="1" dirty="0"/>
              <a:t>complète</a:t>
            </a:r>
            <a:r>
              <a:rPr lang="fr-FR" dirty="0"/>
              <a:t> les réponses des élèves, rajoute des termes, interroge…</a:t>
            </a:r>
          </a:p>
          <a:p>
            <a:r>
              <a:rPr lang="fr-FR" dirty="0"/>
              <a:t>Ici, exemple possible à partir de la définition de conflit d’</a:t>
            </a:r>
            <a:r>
              <a:rPr lang="fr-FR" dirty="0" err="1"/>
              <a:t>Hypergéo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7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10639E-5B85-44D2-A5A9-30CE74B1D295}"/>
              </a:ext>
            </a:extLst>
          </p:cNvPr>
          <p:cNvSpPr txBox="1"/>
          <p:nvPr/>
        </p:nvSpPr>
        <p:spPr>
          <a:xfrm>
            <a:off x="180975" y="190500"/>
            <a:ext cx="1838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 b="1" dirty="0">
              <a:highlight>
                <a:srgbClr val="00FFFF"/>
              </a:highlight>
            </a:endParaRPr>
          </a:p>
          <a:p>
            <a:pPr algn="just"/>
            <a:r>
              <a:rPr lang="fr-FR" sz="1600" b="1" dirty="0">
                <a:highlight>
                  <a:srgbClr val="00FFFF"/>
                </a:highlight>
              </a:rPr>
              <a:t>Cours dialogué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1600" b="1" dirty="0"/>
              <a:t>ANALYSER</a:t>
            </a:r>
          </a:p>
          <a:p>
            <a:pPr algn="just"/>
            <a:r>
              <a:rPr lang="fr-FR" sz="1600" b="1" dirty="0"/>
              <a:t>un sujet pour ELABORER une problématique</a:t>
            </a:r>
          </a:p>
          <a:p>
            <a:pPr algn="just"/>
            <a:r>
              <a:rPr lang="fr-FR" sz="1600" b="1" dirty="0"/>
              <a:t>(DISSERTATION)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937922-50B2-481A-B3DC-10D5E125D57C}"/>
              </a:ext>
            </a:extLst>
          </p:cNvPr>
          <p:cNvCxnSpPr>
            <a:cxnSpLocks/>
          </p:cNvCxnSpPr>
          <p:nvPr/>
        </p:nvCxnSpPr>
        <p:spPr>
          <a:xfrm>
            <a:off x="2019300" y="190500"/>
            <a:ext cx="0" cy="58293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9D50D27-8A41-43C6-87AC-858A4247AFDE}"/>
              </a:ext>
            </a:extLst>
          </p:cNvPr>
          <p:cNvSpPr txBox="1"/>
          <p:nvPr/>
        </p:nvSpPr>
        <p:spPr>
          <a:xfrm>
            <a:off x="3601640" y="4587539"/>
            <a:ext cx="712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u="sng" dirty="0"/>
              <a:t>Formes</a:t>
            </a:r>
            <a:r>
              <a:rPr lang="fr-FR" sz="1800" dirty="0"/>
              <a:t> de </a:t>
            </a:r>
            <a:r>
              <a:rPr lang="fr-FR" sz="1800" dirty="0">
                <a:highlight>
                  <a:srgbClr val="00FF00"/>
                </a:highlight>
              </a:rPr>
              <a:t>conflits</a:t>
            </a:r>
            <a:r>
              <a:rPr lang="fr-FR" sz="1800" dirty="0"/>
              <a:t> et tentatives de </a:t>
            </a:r>
            <a:r>
              <a:rPr lang="fr-FR" sz="1800" dirty="0">
                <a:highlight>
                  <a:srgbClr val="00FFFF"/>
                </a:highlight>
              </a:rPr>
              <a:t>paix</a:t>
            </a:r>
            <a:r>
              <a:rPr lang="fr-FR" sz="1800" dirty="0"/>
              <a:t> dans le monde actuel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F3C62A-D6A8-4001-B1CC-C92CBEA718C0}"/>
              </a:ext>
            </a:extLst>
          </p:cNvPr>
          <p:cNvSpPr txBox="1"/>
          <p:nvPr/>
        </p:nvSpPr>
        <p:spPr>
          <a:xfrm>
            <a:off x="2419350" y="190500"/>
            <a:ext cx="3438525" cy="33239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CONFLITS</a:t>
            </a:r>
          </a:p>
          <a:p>
            <a:r>
              <a:rPr lang="fr-FR" sz="1600" dirty="0"/>
              <a:t>Latin: heurts, chocs, lutte</a:t>
            </a:r>
          </a:p>
          <a:p>
            <a:endParaRPr lang="fr-FR" sz="1600" dirty="0"/>
          </a:p>
          <a:p>
            <a:r>
              <a:rPr lang="fr-FR" sz="1600" dirty="0"/>
              <a:t>Opposition, désaccord entre deux ou plusieurs acteurs (individus, groupes sociaux…) = gde variété de phénomènes </a:t>
            </a:r>
          </a:p>
          <a:p>
            <a:endParaRPr lang="fr-FR" sz="1600" dirty="0"/>
          </a:p>
          <a:p>
            <a:r>
              <a:rPr lang="fr-FR" sz="1600" dirty="0"/>
              <a:t>Pas nécessairement violent. Un désaccord peut se résoudre pacifiquement par la négociation. Conflits = propre de toute vie en société!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6B20C74-02BD-46D4-B3AE-AE9DA14E6150}"/>
              </a:ext>
            </a:extLst>
          </p:cNvPr>
          <p:cNvCxnSpPr>
            <a:cxnSpLocks/>
          </p:cNvCxnSpPr>
          <p:nvPr/>
        </p:nvCxnSpPr>
        <p:spPr>
          <a:xfrm flipH="1" flipV="1">
            <a:off x="4619627" y="3429001"/>
            <a:ext cx="781048" cy="9507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52B97DB-B655-4F9A-97A0-FE94A7C2B519}"/>
              </a:ext>
            </a:extLst>
          </p:cNvPr>
          <p:cNvSpPr txBox="1"/>
          <p:nvPr/>
        </p:nvSpPr>
        <p:spPr>
          <a:xfrm>
            <a:off x="7286625" y="333375"/>
            <a:ext cx="435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GUERRE</a:t>
            </a:r>
            <a:r>
              <a:rPr lang="fr-FR" dirty="0"/>
              <a:t> = affrontement violent armé et organisé dans le but de résorber le différend opposant les acteurs</a:t>
            </a:r>
            <a:r>
              <a:rPr lang="fr-FR" b="1" dirty="0"/>
              <a:t>. VIOLENCE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EFB556-5F35-4309-8AF1-9E9E3DF68994}"/>
              </a:ext>
            </a:extLst>
          </p:cNvPr>
          <p:cNvSpPr txBox="1"/>
          <p:nvPr/>
        </p:nvSpPr>
        <p:spPr>
          <a:xfrm>
            <a:off x="7385446" y="2389038"/>
            <a:ext cx="387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échelle de </a:t>
            </a:r>
            <a:r>
              <a:rPr lang="fr-FR" b="1" dirty="0">
                <a:highlight>
                  <a:srgbClr val="00FF00"/>
                </a:highlight>
              </a:rPr>
              <a:t>CONFLICTUALITÉS</a:t>
            </a:r>
            <a:r>
              <a:rPr lang="fr-FR" dirty="0"/>
              <a:t>, càd une situation intermédiaire entre guerre et paix, qui va du simple désaccord à la tension et à la violence armée. </a:t>
            </a:r>
          </a:p>
          <a:p>
            <a:r>
              <a:rPr lang="fr-FR" b="1" dirty="0"/>
              <a:t>Degré d’intensité </a:t>
            </a:r>
            <a:r>
              <a:rPr lang="fr-FR" dirty="0"/>
              <a:t>d’un conflit </a:t>
            </a:r>
          </a:p>
        </p:txBody>
      </p:sp>
      <p:sp>
        <p:nvSpPr>
          <p:cNvPr id="7" name="Flèche : trois pointes 6">
            <a:extLst>
              <a:ext uri="{FF2B5EF4-FFF2-40B4-BE49-F238E27FC236}">
                <a16:creationId xmlns:a16="http://schemas.microsoft.com/office/drawing/2014/main" id="{B4EBD904-3BEE-4BCA-A61D-AC97913846B1}"/>
              </a:ext>
            </a:extLst>
          </p:cNvPr>
          <p:cNvSpPr/>
          <p:nvPr/>
        </p:nvSpPr>
        <p:spPr>
          <a:xfrm rot="8810017">
            <a:off x="6100717" y="1894413"/>
            <a:ext cx="1905000" cy="712882"/>
          </a:xfrm>
          <a:prstGeom prst="leftRight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B20C6D-C3A1-4C64-904D-C812C35E7140}"/>
              </a:ext>
            </a:extLst>
          </p:cNvPr>
          <p:cNvSpPr txBox="1"/>
          <p:nvPr/>
        </p:nvSpPr>
        <p:spPr>
          <a:xfrm>
            <a:off x="2951255" y="5475925"/>
            <a:ext cx="806917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Dans ce thème, CONFLITS = CONFLITS ARMÉS, synonyme de GUERRE. </a:t>
            </a:r>
          </a:p>
        </p:txBody>
      </p:sp>
    </p:spTree>
    <p:extLst>
      <p:ext uri="{BB962C8B-B14F-4D97-AF65-F5344CB8AC3E}">
        <p14:creationId xmlns:p14="http://schemas.microsoft.com/office/powerpoint/2010/main" val="19184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10639E-5B85-44D2-A5A9-30CE74B1D295}"/>
              </a:ext>
            </a:extLst>
          </p:cNvPr>
          <p:cNvSpPr txBox="1"/>
          <p:nvPr/>
        </p:nvSpPr>
        <p:spPr>
          <a:xfrm>
            <a:off x="180975" y="190500"/>
            <a:ext cx="1838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highlight>
                  <a:srgbClr val="00FFFF"/>
                </a:highlight>
              </a:rPr>
              <a:t>Cours dialogué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1600" b="1" dirty="0"/>
              <a:t>ANALYSER</a:t>
            </a:r>
          </a:p>
          <a:p>
            <a:pPr algn="just"/>
            <a:r>
              <a:rPr lang="fr-FR" sz="1600" b="1" dirty="0"/>
              <a:t>un sujet pour ELABORER une problématique</a:t>
            </a:r>
          </a:p>
          <a:p>
            <a:pPr algn="just"/>
            <a:r>
              <a:rPr lang="fr-FR" sz="1600" b="1" dirty="0"/>
              <a:t>(DISSERTATION)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937922-50B2-481A-B3DC-10D5E125D57C}"/>
              </a:ext>
            </a:extLst>
          </p:cNvPr>
          <p:cNvCxnSpPr>
            <a:cxnSpLocks/>
          </p:cNvCxnSpPr>
          <p:nvPr/>
        </p:nvCxnSpPr>
        <p:spPr>
          <a:xfrm>
            <a:off x="2019300" y="190500"/>
            <a:ext cx="0" cy="58293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9D50D27-8A41-43C6-87AC-858A4247AFDE}"/>
              </a:ext>
            </a:extLst>
          </p:cNvPr>
          <p:cNvSpPr txBox="1"/>
          <p:nvPr/>
        </p:nvSpPr>
        <p:spPr>
          <a:xfrm>
            <a:off x="3134915" y="1972832"/>
            <a:ext cx="712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u="sng" dirty="0"/>
              <a:t>Formes</a:t>
            </a:r>
            <a:r>
              <a:rPr lang="fr-FR" sz="1800" dirty="0"/>
              <a:t> de </a:t>
            </a:r>
            <a:r>
              <a:rPr lang="fr-FR" sz="1800" dirty="0">
                <a:highlight>
                  <a:srgbClr val="00FF00"/>
                </a:highlight>
              </a:rPr>
              <a:t>conflits</a:t>
            </a:r>
            <a:r>
              <a:rPr lang="fr-FR" sz="1800" dirty="0"/>
              <a:t> et tentatives de </a:t>
            </a:r>
            <a:r>
              <a:rPr lang="fr-FR" sz="1800" dirty="0">
                <a:highlight>
                  <a:srgbClr val="00FFFF"/>
                </a:highlight>
              </a:rPr>
              <a:t>paix</a:t>
            </a:r>
            <a:r>
              <a:rPr lang="fr-FR" sz="1800" dirty="0"/>
              <a:t> dans le monde actuel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F3C62A-D6A8-4001-B1CC-C92CBEA718C0}"/>
              </a:ext>
            </a:extLst>
          </p:cNvPr>
          <p:cNvSpPr txBox="1"/>
          <p:nvPr/>
        </p:nvSpPr>
        <p:spPr>
          <a:xfrm>
            <a:off x="2419350" y="190500"/>
            <a:ext cx="343852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CONFLITS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2B97DB-B655-4F9A-97A0-FE94A7C2B519}"/>
              </a:ext>
            </a:extLst>
          </p:cNvPr>
          <p:cNvSpPr txBox="1"/>
          <p:nvPr/>
        </p:nvSpPr>
        <p:spPr>
          <a:xfrm>
            <a:off x="9595246" y="257175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GUERRE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EFB556-5F35-4309-8AF1-9E9E3DF68994}"/>
              </a:ext>
            </a:extLst>
          </p:cNvPr>
          <p:cNvSpPr txBox="1"/>
          <p:nvPr/>
        </p:nvSpPr>
        <p:spPr>
          <a:xfrm>
            <a:off x="6423422" y="982949"/>
            <a:ext cx="235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échelle de </a:t>
            </a:r>
            <a:r>
              <a:rPr lang="fr-FR" b="1" dirty="0">
                <a:highlight>
                  <a:srgbClr val="00FF00"/>
                </a:highlight>
              </a:rPr>
              <a:t>CONFLICTUALITÉS</a:t>
            </a:r>
            <a:endParaRPr lang="fr-FR" dirty="0"/>
          </a:p>
        </p:txBody>
      </p:sp>
      <p:sp>
        <p:nvSpPr>
          <p:cNvPr id="7" name="Flèche : trois pointes 6">
            <a:extLst>
              <a:ext uri="{FF2B5EF4-FFF2-40B4-BE49-F238E27FC236}">
                <a16:creationId xmlns:a16="http://schemas.microsoft.com/office/drawing/2014/main" id="{B4EBD904-3BEE-4BCA-A61D-AC97913846B1}"/>
              </a:ext>
            </a:extLst>
          </p:cNvPr>
          <p:cNvSpPr/>
          <p:nvPr/>
        </p:nvSpPr>
        <p:spPr>
          <a:xfrm rot="10800000">
            <a:off x="6529342" y="270066"/>
            <a:ext cx="2787374" cy="712882"/>
          </a:xfrm>
          <a:prstGeom prst="leftRight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7ED523-1F10-402E-B0D1-ED0F4A8C48F4}"/>
              </a:ext>
            </a:extLst>
          </p:cNvPr>
          <p:cNvSpPr txBox="1"/>
          <p:nvPr/>
        </p:nvSpPr>
        <p:spPr>
          <a:xfrm>
            <a:off x="2181227" y="2685716"/>
            <a:ext cx="3676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FF"/>
                </a:highlight>
              </a:rPr>
              <a:t>ABSENCE de guerre</a:t>
            </a:r>
            <a:r>
              <a:rPr lang="fr-FR" dirty="0"/>
              <a:t>, un état et un idéal</a:t>
            </a:r>
          </a:p>
          <a:p>
            <a:endParaRPr lang="fr-FR" dirty="0"/>
          </a:p>
          <a:p>
            <a:r>
              <a:rPr lang="fr-FR" dirty="0"/>
              <a:t>N’exclut pas la conflictualité MAIS parvient à l’empêcher de prendre une forme violente.</a:t>
            </a:r>
          </a:p>
          <a:p>
            <a:r>
              <a:rPr lang="fr-FR" b="1" i="1" dirty="0">
                <a:solidFill>
                  <a:srgbClr val="0070C0"/>
                </a:solidFill>
              </a:rPr>
              <a:t>Comment?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A23E14-36F7-44E5-905A-4856D002616D}"/>
              </a:ext>
            </a:extLst>
          </p:cNvPr>
          <p:cNvSpPr txBox="1"/>
          <p:nvPr/>
        </p:nvSpPr>
        <p:spPr>
          <a:xfrm>
            <a:off x="4138612" y="4718028"/>
            <a:ext cx="421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Négociations, diplomatie, relations économique, la régulation des institutions nationales et internationales (ONU)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85A589-C8DE-4D87-AF04-A92D98006248}"/>
              </a:ext>
            </a:extLst>
          </p:cNvPr>
          <p:cNvSpPr txBox="1"/>
          <p:nvPr/>
        </p:nvSpPr>
        <p:spPr>
          <a:xfrm>
            <a:off x="8418904" y="3264196"/>
            <a:ext cx="3414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L’intervention armée (et donc la guerre !):</a:t>
            </a:r>
          </a:p>
          <a:p>
            <a:r>
              <a:rPr lang="fr-FR" dirty="0"/>
              <a:t>Droit d’ingérence</a:t>
            </a:r>
          </a:p>
          <a:p>
            <a:r>
              <a:rPr lang="fr-FR" dirty="0"/>
              <a:t>« Guerre juste » de St Augustin (la guerre comme « mal nécessaire »)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85EAE80-801B-4967-956C-97A6E6A1D088}"/>
              </a:ext>
            </a:extLst>
          </p:cNvPr>
          <p:cNvCxnSpPr>
            <a:endCxn id="9" idx="1"/>
          </p:cNvCxnSpPr>
          <p:nvPr/>
        </p:nvCxnSpPr>
        <p:spPr>
          <a:xfrm>
            <a:off x="3505200" y="4717041"/>
            <a:ext cx="633412" cy="6011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F26AD99-EBC3-453F-9D7D-9CBDC5F5799E}"/>
              </a:ext>
            </a:extLst>
          </p:cNvPr>
          <p:cNvCxnSpPr>
            <a:endCxn id="11" idx="1"/>
          </p:cNvCxnSpPr>
          <p:nvPr/>
        </p:nvCxnSpPr>
        <p:spPr>
          <a:xfrm flipV="1">
            <a:off x="3505200" y="4141359"/>
            <a:ext cx="4913704" cy="5756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3E99FC6-0A0A-4B59-BF5B-0D02CF514DBB}"/>
              </a:ext>
            </a:extLst>
          </p:cNvPr>
          <p:cNvCxnSpPr>
            <a:endCxn id="6" idx="0"/>
          </p:cNvCxnSpPr>
          <p:nvPr/>
        </p:nvCxnSpPr>
        <p:spPr>
          <a:xfrm flipH="1">
            <a:off x="4019551" y="2342164"/>
            <a:ext cx="3244849" cy="3435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85D2633-6334-436B-9075-C86E582F259B}"/>
              </a:ext>
            </a:extLst>
          </p:cNvPr>
          <p:cNvSpPr txBox="1"/>
          <p:nvPr/>
        </p:nvSpPr>
        <p:spPr>
          <a:xfrm>
            <a:off x="180975" y="4269850"/>
            <a:ext cx="17775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Questionnement possible pour faire émerger les réponses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78518AF-E510-4910-B8F3-6F61CD745047}"/>
              </a:ext>
            </a:extLst>
          </p:cNvPr>
          <p:cNvCxnSpPr>
            <a:stCxn id="4" idx="3"/>
          </p:cNvCxnSpPr>
          <p:nvPr/>
        </p:nvCxnSpPr>
        <p:spPr>
          <a:xfrm flipV="1">
            <a:off x="1958574" y="4572000"/>
            <a:ext cx="315499" cy="298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2991</Words>
  <Application>Microsoft Macintosh PowerPoint</Application>
  <PresentationFormat>Grand écran</PresentationFormat>
  <Paragraphs>542</Paragraphs>
  <Slides>25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HGGSP Enseignement de spécialité Terminale  Thème 2 Faire la paix, faire la guerre : formes de conflits et modes de résolution  </vt:lpstr>
      <vt:lpstr>Présentation PowerPoint</vt:lpstr>
      <vt:lpstr>INTRODUTION  Thème 2   Formes de conflits et tentatives de paix dans le monde actuel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 - Panorama des conflits actuels et essai de typologie</vt:lpstr>
      <vt:lpstr>Présentation PowerPoint</vt:lpstr>
      <vt:lpstr>Panorama des conflits actuels et essai de typologie: EXEMPLE DE MISE EN COMMUN</vt:lpstr>
      <vt:lpstr>Panorama des conflits actuels et essai de typologie</vt:lpstr>
      <vt:lpstr>Panorama des conflits actuels et essai de typologie</vt:lpstr>
      <vt:lpstr>Panorama des conflits actuels et essai de typologie (proposition de correction)</vt:lpstr>
      <vt:lpstr>Présentation PowerPoint</vt:lpstr>
      <vt:lpstr>Présentation PowerPoint</vt:lpstr>
      <vt:lpstr>Panorama des conflits actuels et essai de typologie</vt:lpstr>
      <vt:lpstr>II - Modes de résolution des conflits armés</vt:lpstr>
      <vt:lpstr>Modes de résolution des conflits armés</vt:lpstr>
      <vt:lpstr>MISE EN PERSPECTIVE: Réaliser un croquis</vt:lpstr>
      <vt:lpstr>Faire émerger les problématiques du thème 2 dans le cadre d’une approche pluridisciplinaire:</vt:lpstr>
      <vt:lpstr>Bibliographie – sitographie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Perrot-Boyer</dc:creator>
  <cp:lastModifiedBy>mejean isabelle</cp:lastModifiedBy>
  <cp:revision>11</cp:revision>
  <dcterms:created xsi:type="dcterms:W3CDTF">2020-08-26T16:58:44Z</dcterms:created>
  <dcterms:modified xsi:type="dcterms:W3CDTF">2020-08-30T12:10:35Z</dcterms:modified>
</cp:coreProperties>
</file>