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 id="2147483659" r:id="rId5"/>
    <p:sldMasterId id="2147483661" r:id="rId6"/>
  </p:sldMasterIdLst>
  <p:notesMasterIdLst>
    <p:notesMasterId r:id="rId32"/>
  </p:notesMasterIdLst>
  <p:handoutMasterIdLst>
    <p:handoutMasterId r:id="rId33"/>
  </p:handoutMasterIdLst>
  <p:sldIdLst>
    <p:sldId id="270" r:id="rId7"/>
    <p:sldId id="280" r:id="rId8"/>
    <p:sldId id="323" r:id="rId9"/>
    <p:sldId id="286" r:id="rId10"/>
    <p:sldId id="326" r:id="rId11"/>
    <p:sldId id="346" r:id="rId12"/>
    <p:sldId id="288" r:id="rId13"/>
    <p:sldId id="320" r:id="rId14"/>
    <p:sldId id="322" r:id="rId15"/>
    <p:sldId id="313" r:id="rId16"/>
    <p:sldId id="338" r:id="rId17"/>
    <p:sldId id="340" r:id="rId18"/>
    <p:sldId id="345" r:id="rId19"/>
    <p:sldId id="327" r:id="rId20"/>
    <p:sldId id="328" r:id="rId21"/>
    <p:sldId id="329" r:id="rId22"/>
    <p:sldId id="330" r:id="rId23"/>
    <p:sldId id="342" r:id="rId24"/>
    <p:sldId id="332" r:id="rId25"/>
    <p:sldId id="331" r:id="rId26"/>
    <p:sldId id="333" r:id="rId27"/>
    <p:sldId id="334" r:id="rId28"/>
    <p:sldId id="335" r:id="rId29"/>
    <p:sldId id="336" r:id="rId30"/>
    <p:sldId id="343" r:id="rId31"/>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e MEGARD" initials="MM" lastIdx="5" clrIdx="0"/>
  <p:cmAuthor id="1" name="David BAUDUIN" initials="DB" lastIdx="39" clrIdx="1"/>
  <p:cmAuthor id="2" name="MARIE MEGARD" initials="MM" lastIdx="31" clrIdx="2"/>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7E39"/>
    <a:srgbClr val="8800D1"/>
    <a:srgbClr val="DA0D57"/>
    <a:srgbClr val="46C677"/>
    <a:srgbClr val="CC0047"/>
    <a:srgbClr val="9B008A"/>
    <a:srgbClr val="7800FF"/>
    <a:srgbClr val="7B00AC"/>
    <a:srgbClr val="6E008E"/>
    <a:srgbClr val="8211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78" autoAdjust="0"/>
    <p:restoredTop sz="87638" autoAdjust="0"/>
  </p:normalViewPr>
  <p:slideViewPr>
    <p:cSldViewPr snapToGrid="0" snapToObjects="1">
      <p:cViewPr varScale="1">
        <p:scale>
          <a:sx n="80" d="100"/>
          <a:sy n="80" d="100"/>
        </p:scale>
        <p:origin x="220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7D9186E-EAA7-3A42-AFD2-CC349621202A}" type="datetimeFigureOut">
              <a:rPr lang="fr-FR" smtClean="0"/>
              <a:t>19/09/2020</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E2EF2D4-44B9-F34D-AC77-36ED78FDDA30}" type="datetimeFigureOut">
              <a:rPr lang="fr-FR" smtClean="0"/>
              <a:t>19/09/2020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10</a:t>
            </a:fld>
            <a:endParaRPr lang="fr-FR"/>
          </a:p>
        </p:txBody>
      </p:sp>
    </p:spTree>
    <p:extLst>
      <p:ext uri="{BB962C8B-B14F-4D97-AF65-F5344CB8AC3E}">
        <p14:creationId xmlns:p14="http://schemas.microsoft.com/office/powerpoint/2010/main" val="3056871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11</a:t>
            </a:fld>
            <a:endParaRPr lang="fr-FR"/>
          </a:p>
        </p:txBody>
      </p:sp>
    </p:spTree>
    <p:extLst>
      <p:ext uri="{BB962C8B-B14F-4D97-AF65-F5344CB8AC3E}">
        <p14:creationId xmlns:p14="http://schemas.microsoft.com/office/powerpoint/2010/main" val="3056871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21</a:t>
            </a:fld>
            <a:endParaRPr lang="fr-FR"/>
          </a:p>
        </p:txBody>
      </p:sp>
    </p:spTree>
    <p:extLst>
      <p:ext uri="{BB962C8B-B14F-4D97-AF65-F5344CB8AC3E}">
        <p14:creationId xmlns:p14="http://schemas.microsoft.com/office/powerpoint/2010/main" val="77993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DA0D57"/>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DA0D57"/>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33979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DA0D57"/>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DA0D57"/>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68153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3" y="1469378"/>
            <a:ext cx="7881937" cy="4397375"/>
          </a:xfrm>
        </p:spPr>
        <p:txBody>
          <a:bodyPr/>
          <a:lstStyle>
            <a:lvl1pPr>
              <a:buClr>
                <a:srgbClr val="DA0D57"/>
              </a:buClr>
              <a:defRPr>
                <a:solidFill>
                  <a:srgbClr val="000000"/>
                </a:solidFill>
              </a:defRPr>
            </a:lvl1pPr>
          </a:lstStyle>
          <a:p>
            <a:pPr lvl="0"/>
            <a:r>
              <a:rPr lang="fr-FR" dirty="0"/>
              <a:t> Cliquez pour modifier les styles du texte du masque</a:t>
            </a:r>
          </a:p>
        </p:txBody>
      </p:sp>
    </p:spTree>
    <p:extLst>
      <p:ext uri="{BB962C8B-B14F-4D97-AF65-F5344CB8AC3E}">
        <p14:creationId xmlns:p14="http://schemas.microsoft.com/office/powerpoint/2010/main" val="191717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a:t>Cliquez et modifiez le titre</a:t>
            </a:r>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Espace réservé du numéro de diapositive 6"/>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243092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a:t>Contacts :</a:t>
            </a:r>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4016081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735013" y="274639"/>
            <a:ext cx="8229600" cy="1143000"/>
          </a:xfrm>
          <a:prstGeom prst="rect">
            <a:avLst/>
          </a:prstGeom>
        </p:spPr>
        <p:txBody>
          <a:bodyPr/>
          <a:lstStyle/>
          <a:p>
            <a:r>
              <a:rPr lang="fr-FR"/>
              <a:t>Modifiez le style du titre</a:t>
            </a:r>
          </a:p>
        </p:txBody>
      </p:sp>
    </p:spTree>
    <p:extLst>
      <p:ext uri="{BB962C8B-B14F-4D97-AF65-F5344CB8AC3E}">
        <p14:creationId xmlns:p14="http://schemas.microsoft.com/office/powerpoint/2010/main" val="3434703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a:t>CLIQUEZ ET MODIFIEZ LE TITRE</a:t>
            </a:r>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rgbClr val="007E3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a:t>Contacts :</a:t>
            </a:r>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5"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‹N°›</a:t>
            </a:fld>
            <a:endParaRPr lang="fr-FR" dirty="0"/>
          </a:p>
        </p:txBody>
      </p:sp>
      <p:sp>
        <p:nvSpPr>
          <p:cNvPr id="8" name="Espace réservé du texte 7"/>
          <p:cNvSpPr>
            <a:spLocks noGrp="1"/>
          </p:cNvSpPr>
          <p:nvPr>
            <p:ph type="body" sz="quarter" idx="13"/>
          </p:nvPr>
        </p:nvSpPr>
        <p:spPr>
          <a:xfrm>
            <a:off x="1095375" y="4121150"/>
            <a:ext cx="7505700" cy="181451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1095375" y="2705101"/>
            <a:ext cx="7505700" cy="1156980"/>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a:t>Cliquez pour modifier les styles du texte du masque</a:t>
            </a:r>
          </a:p>
        </p:txBody>
      </p:sp>
    </p:spTree>
    <p:extLst>
      <p:ext uri="{BB962C8B-B14F-4D97-AF65-F5344CB8AC3E}">
        <p14:creationId xmlns:p14="http://schemas.microsoft.com/office/powerpoint/2010/main" val="402432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9.xml"/><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8149942" y="6390910"/>
            <a:ext cx="450457" cy="365125"/>
          </a:xfrm>
          <a:prstGeom prst="rect">
            <a:avLst/>
          </a:prstGeom>
        </p:spPr>
        <p:txBody>
          <a:bodyPr vert="horz" lIns="91440" tIns="45720" rIns="91440" bIns="45720" rtlCol="0" anchor="ctr"/>
          <a:lstStyle>
            <a:lvl1pPr algn="r">
              <a:defRPr sz="1000" b="1">
                <a:solidFill>
                  <a:srgbClr val="404040"/>
                </a:solidFill>
              </a:defRPr>
            </a:lvl1pPr>
          </a:lstStyle>
          <a:p>
            <a:fld id="{A786685B-2977-D546-9E3D-3CA676A47F0C}" type="slidenum">
              <a:rPr lang="fr-FR" smtClean="0"/>
              <a:pPr/>
              <a:t>‹N°›</a:t>
            </a:fld>
            <a:endParaRPr lang="fr-FR" dirty="0"/>
          </a:p>
        </p:txBody>
      </p:sp>
      <p:cxnSp>
        <p:nvCxnSpPr>
          <p:cNvPr id="11" name="Connecteur droit 10"/>
          <p:cNvCxnSpPr/>
          <p:nvPr userDrawn="1"/>
        </p:nvCxnSpPr>
        <p:spPr>
          <a:xfrm>
            <a:off x="698885" y="1295400"/>
            <a:ext cx="7173849" cy="0"/>
          </a:xfrm>
          <a:prstGeom prst="line">
            <a:avLst/>
          </a:prstGeom>
          <a:ln w="57150" cap="rnd" cmpd="sng">
            <a:solidFill>
              <a:srgbClr val="007E39"/>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V="1">
            <a:off x="7872734" y="872640"/>
            <a:ext cx="642246" cy="419889"/>
          </a:xfrm>
          <a:prstGeom prst="line">
            <a:avLst/>
          </a:prstGeom>
          <a:ln w="57150" cap="rnd" cmpd="sng">
            <a:solidFill>
              <a:srgbClr val="007E39"/>
            </a:solidFill>
            <a:roun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userDrawn="1"/>
        </p:nvCxnSpPr>
        <p:spPr>
          <a:xfrm flipH="1" flipV="1">
            <a:off x="699180" y="0"/>
            <a:ext cx="1" cy="1286937"/>
          </a:xfrm>
          <a:prstGeom prst="line">
            <a:avLst/>
          </a:prstGeom>
          <a:ln w="57150" cap="rnd" cmpd="sng">
            <a:solidFill>
              <a:srgbClr val="007E39"/>
            </a:solidFill>
            <a:round/>
          </a:ln>
          <a:effectLst/>
        </p:spPr>
        <p:style>
          <a:lnRef idx="2">
            <a:schemeClr val="accent1"/>
          </a:lnRef>
          <a:fillRef idx="0">
            <a:schemeClr val="accent1"/>
          </a:fillRef>
          <a:effectRef idx="1">
            <a:schemeClr val="accent1"/>
          </a:effectRef>
          <a:fontRef idx="minor">
            <a:schemeClr val="tx1"/>
          </a:fontRef>
        </p:style>
      </p:cxnSp>
      <p:sp>
        <p:nvSpPr>
          <p:cNvPr id="14" name="Espace réservé du pied de page 4"/>
          <p:cNvSpPr txBox="1">
            <a:spLocks/>
          </p:cNvSpPr>
          <p:nvPr userDrawn="1"/>
        </p:nvSpPr>
        <p:spPr>
          <a:xfrm>
            <a:off x="236903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007E39"/>
                </a:solidFill>
              </a:rPr>
              <a:t>DGESCO</a:t>
            </a:r>
            <a:br>
              <a:rPr lang="fr-FR" dirty="0">
                <a:solidFill>
                  <a:srgbClr val="00919D"/>
                </a:solidFill>
              </a:rPr>
            </a:br>
            <a:r>
              <a:rPr lang="fr-FR" dirty="0">
                <a:solidFill>
                  <a:schemeClr val="tx1">
                    <a:lumMod val="75000"/>
                    <a:lumOff val="25000"/>
                  </a:schemeClr>
                </a:solidFill>
              </a:rPr>
              <a:t>réunion des référents académiques</a:t>
            </a:r>
          </a:p>
          <a:p>
            <a:endParaRPr lang="fr-FR" dirty="0"/>
          </a:p>
        </p:txBody>
      </p:sp>
      <p:sp>
        <p:nvSpPr>
          <p:cNvPr id="15"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03/07/2020</a:t>
            </a:r>
          </a:p>
          <a:p>
            <a:endParaRPr lang="fr-FR" dirty="0"/>
          </a:p>
        </p:txBody>
      </p:sp>
      <p:pic>
        <p:nvPicPr>
          <p:cNvPr id="17" name="Image 1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699181" y="6260351"/>
            <a:ext cx="1467191" cy="448561"/>
          </a:xfrm>
          <a:prstGeom prst="rect">
            <a:avLst/>
          </a:prstGeom>
        </p:spPr>
      </p:pic>
      <p:pic>
        <p:nvPicPr>
          <p:cNvPr id="4" name="Image 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687537" y="1589"/>
            <a:ext cx="1444752" cy="1085088"/>
          </a:xfrm>
          <a:prstGeom prst="rect">
            <a:avLst/>
          </a:prstGeom>
        </p:spPr>
      </p:pic>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 id="2147483681" r:id="rId5"/>
    <p:sldLayoutId id="2147483682" r:id="rId6"/>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007E39"/>
          </a:solidFill>
          <a:latin typeface="+mn-lt"/>
          <a:ea typeface="+mn-ea"/>
          <a:cs typeface="+mn-cs"/>
        </a:defRPr>
      </a:lvl1pPr>
      <a:lvl2pPr marL="627063" indent="-169863" algn="l" defTabSz="457200" rtl="0" eaLnBrk="1" latinLnBrk="0" hangingPunct="1">
        <a:spcBef>
          <a:spcPct val="20000"/>
        </a:spcBef>
        <a:buClr>
          <a:srgbClr val="DA0D57"/>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DA0D57"/>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6" name="Espace réservé du numéro de diapositive 5"/>
          <p:cNvSpPr>
            <a:spLocks noGrp="1"/>
          </p:cNvSpPr>
          <p:nvPr>
            <p:ph type="sldNum" sz="quarter" idx="4"/>
          </p:nvPr>
        </p:nvSpPr>
        <p:spPr>
          <a:xfrm>
            <a:off x="8197502" y="6390910"/>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cxnSp>
        <p:nvCxnSpPr>
          <p:cNvPr id="11" name="Connecteur droit 10"/>
          <p:cNvCxnSpPr/>
          <p:nvPr userDrawn="1"/>
        </p:nvCxnSpPr>
        <p:spPr>
          <a:xfrm>
            <a:off x="698885" y="5516417"/>
            <a:ext cx="6290733" cy="0"/>
          </a:xfrm>
          <a:prstGeom prst="line">
            <a:avLst/>
          </a:prstGeom>
          <a:ln w="57150" cap="rnd" cmpd="sng">
            <a:solidFill>
              <a:srgbClr val="007E39"/>
            </a:solidFill>
            <a:roun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userDrawn="1"/>
        </p:nvCxnSpPr>
        <p:spPr>
          <a:xfrm flipV="1">
            <a:off x="6995213" y="4489080"/>
            <a:ext cx="1519767" cy="1024465"/>
          </a:xfrm>
          <a:prstGeom prst="line">
            <a:avLst/>
          </a:prstGeom>
          <a:ln w="57150" cap="rnd" cmpd="sng">
            <a:solidFill>
              <a:srgbClr val="007E39"/>
            </a:solidFill>
            <a:round/>
          </a:ln>
          <a:effectLst/>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userDrawn="1"/>
        </p:nvCxnSpPr>
        <p:spPr>
          <a:xfrm flipH="1" flipV="1">
            <a:off x="698885" y="0"/>
            <a:ext cx="295" cy="5507953"/>
          </a:xfrm>
          <a:prstGeom prst="line">
            <a:avLst/>
          </a:prstGeom>
          <a:ln w="57150" cap="rnd" cmpd="sng">
            <a:solidFill>
              <a:srgbClr val="007E39"/>
            </a:solidFill>
            <a:round/>
          </a:ln>
          <a:effectLst/>
        </p:spPr>
        <p:style>
          <a:lnRef idx="2">
            <a:schemeClr val="accent1"/>
          </a:lnRef>
          <a:fillRef idx="0">
            <a:schemeClr val="accent1"/>
          </a:fillRef>
          <a:effectRef idx="1">
            <a:schemeClr val="accent1"/>
          </a:effectRef>
          <a:fontRef idx="minor">
            <a:schemeClr val="tx1"/>
          </a:fontRef>
        </p:style>
      </p:cxnSp>
      <p:sp>
        <p:nvSpPr>
          <p:cNvPr id="12" name="Espace réservé du pied de page 4"/>
          <p:cNvSpPr txBox="1">
            <a:spLocks/>
          </p:cNvSpPr>
          <p:nvPr userDrawn="1"/>
        </p:nvSpPr>
        <p:spPr>
          <a:xfrm>
            <a:off x="236903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007E39"/>
                </a:solidFill>
              </a:rPr>
              <a:t>DGESCO</a:t>
            </a:r>
            <a:br>
              <a:rPr lang="fr-FR" dirty="0">
                <a:solidFill>
                  <a:srgbClr val="00919D"/>
                </a:solidFill>
              </a:rPr>
            </a:br>
            <a:r>
              <a:rPr lang="fr-FR" dirty="0">
                <a:solidFill>
                  <a:schemeClr val="tx1">
                    <a:lumMod val="75000"/>
                    <a:lumOff val="25000"/>
                  </a:schemeClr>
                </a:solidFill>
              </a:rPr>
              <a:t>Réunion des référents académiques</a:t>
            </a:r>
          </a:p>
          <a:p>
            <a:endParaRPr lang="fr-FR" dirty="0"/>
          </a:p>
        </p:txBody>
      </p:sp>
      <p:sp>
        <p:nvSpPr>
          <p:cNvPr id="15"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03/07/2020</a:t>
            </a:r>
          </a:p>
          <a:p>
            <a:endParaRPr lang="fr-FR" dirty="0"/>
          </a:p>
        </p:txBody>
      </p:sp>
      <p:pic>
        <p:nvPicPr>
          <p:cNvPr id="17" name="Imag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8885" y="6260351"/>
            <a:ext cx="1467191" cy="448561"/>
          </a:xfrm>
          <a:prstGeom prst="rect">
            <a:avLst/>
          </a:prstGeom>
        </p:spPr>
      </p:pic>
      <p:pic>
        <p:nvPicPr>
          <p:cNvPr id="4" name="Imag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699248" y="0"/>
            <a:ext cx="1444752" cy="1085088"/>
          </a:xfrm>
          <a:prstGeom prst="rect">
            <a:avLst/>
          </a:prstGeom>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007E3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5183" y="697997"/>
            <a:ext cx="7781697" cy="2006323"/>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1095182" y="2704320"/>
            <a:ext cx="7781697" cy="1180729"/>
          </a:xfrm>
          <a:prstGeom prst="rect">
            <a:avLst/>
          </a:prstGeom>
        </p:spPr>
        <p:txBody>
          <a:bodyPr vert="horz" lIns="91440" tIns="45720" rIns="91440" bIns="45720" rtlCol="0">
            <a:normAutofit/>
          </a:bodyPr>
          <a:lstStyle/>
          <a:p>
            <a:pPr lvl="0"/>
            <a:r>
              <a:rPr lang="fr-FR" dirty="0"/>
              <a:t>Cliquez pour modifier </a:t>
            </a:r>
            <a:br>
              <a:rPr lang="fr-FR" dirty="0"/>
            </a:br>
            <a:r>
              <a:rPr lang="fr-FR" dirty="0"/>
              <a:t>les styles du texte du masque</a:t>
            </a:r>
          </a:p>
          <a:p>
            <a:pPr lvl="0"/>
            <a:endParaRPr lang="fr-FR" dirty="0"/>
          </a:p>
        </p:txBody>
      </p:sp>
      <p:sp>
        <p:nvSpPr>
          <p:cNvPr id="6" name="Espace réservé du numéro de diapositive 5"/>
          <p:cNvSpPr>
            <a:spLocks noGrp="1"/>
          </p:cNvSpPr>
          <p:nvPr>
            <p:ph type="sldNum" sz="quarter" idx="4"/>
          </p:nvPr>
        </p:nvSpPr>
        <p:spPr>
          <a:xfrm>
            <a:off x="8249851" y="6390910"/>
            <a:ext cx="351529" cy="365125"/>
          </a:xfrm>
          <a:prstGeom prst="rect">
            <a:avLst/>
          </a:prstGeom>
        </p:spPr>
        <p:txBody>
          <a:bodyPr vert="horz" lIns="91440" tIns="45720" rIns="91440" bIns="45720" rtlCol="0" anchor="ctr"/>
          <a:lstStyle>
            <a:lvl1pPr algn="r">
              <a:defRPr sz="1000" b="1">
                <a:solidFill>
                  <a:srgbClr val="000000"/>
                </a:solidFill>
              </a:defRPr>
            </a:lvl1pPr>
          </a:lstStyle>
          <a:p>
            <a:fld id="{C6B7B3CB-E3BA-F74C-AB76-86EFC5843CD6}" type="slidenum">
              <a:rPr lang="fr-FR" smtClean="0"/>
              <a:pPr/>
              <a:t>‹N°›</a:t>
            </a:fld>
            <a:endParaRPr lang="fr-FR" dirty="0"/>
          </a:p>
        </p:txBody>
      </p:sp>
      <p:cxnSp>
        <p:nvCxnSpPr>
          <p:cNvPr id="13" name="Connecteur droit 12"/>
          <p:cNvCxnSpPr/>
          <p:nvPr userDrawn="1"/>
        </p:nvCxnSpPr>
        <p:spPr>
          <a:xfrm>
            <a:off x="698885" y="3893512"/>
            <a:ext cx="6290733" cy="0"/>
          </a:xfrm>
          <a:prstGeom prst="line">
            <a:avLst/>
          </a:prstGeom>
          <a:ln w="57150" cap="rnd" cmpd="sng">
            <a:solidFill>
              <a:srgbClr val="007E39"/>
            </a:solidFill>
            <a:round/>
          </a:ln>
          <a:effectLst/>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userDrawn="1"/>
        </p:nvCxnSpPr>
        <p:spPr>
          <a:xfrm flipV="1">
            <a:off x="6995213" y="2866175"/>
            <a:ext cx="1519767" cy="1024465"/>
          </a:xfrm>
          <a:prstGeom prst="line">
            <a:avLst/>
          </a:prstGeom>
          <a:ln w="57150" cap="rnd" cmpd="sng">
            <a:solidFill>
              <a:srgbClr val="007E39"/>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H="1" flipV="1">
            <a:off x="699180" y="0"/>
            <a:ext cx="1" cy="3885049"/>
          </a:xfrm>
          <a:prstGeom prst="line">
            <a:avLst/>
          </a:prstGeom>
          <a:ln w="57150" cap="rnd" cmpd="sng">
            <a:solidFill>
              <a:srgbClr val="007E39"/>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236903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b="1" dirty="0">
                <a:solidFill>
                  <a:srgbClr val="007E39"/>
                </a:solidFill>
              </a:rPr>
              <a:t>DGESCO</a:t>
            </a:r>
            <a:br>
              <a:rPr lang="fr-FR" dirty="0">
                <a:solidFill>
                  <a:srgbClr val="00919D"/>
                </a:solidFill>
              </a:rPr>
            </a:br>
            <a:r>
              <a:rPr lang="fr-FR" dirty="0">
                <a:solidFill>
                  <a:schemeClr val="tx1">
                    <a:lumMod val="75000"/>
                    <a:lumOff val="25000"/>
                  </a:schemeClr>
                </a:solidFill>
              </a:rPr>
              <a:t>réunion des référents</a:t>
            </a:r>
            <a:r>
              <a:rPr lang="fr-FR" baseline="0" dirty="0">
                <a:solidFill>
                  <a:schemeClr val="tx1">
                    <a:lumMod val="75000"/>
                    <a:lumOff val="25000"/>
                  </a:schemeClr>
                </a:solidFill>
              </a:rPr>
              <a:t> académiques </a:t>
            </a:r>
            <a:endParaRPr lang="fr-FR" dirty="0">
              <a:solidFill>
                <a:schemeClr val="tx1">
                  <a:lumMod val="75000"/>
                  <a:lumOff val="25000"/>
                </a:schemeClr>
              </a:solidFill>
            </a:endParaRPr>
          </a:p>
          <a:p>
            <a:endParaRPr lang="fr-FR" dirty="0"/>
          </a:p>
        </p:txBody>
      </p:sp>
      <p:sp>
        <p:nvSpPr>
          <p:cNvPr id="12" name="Espace réservé du pied de page 4"/>
          <p:cNvSpPr txBox="1">
            <a:spLocks/>
          </p:cNvSpPr>
          <p:nvPr userDrawn="1"/>
        </p:nvSpPr>
        <p:spPr>
          <a:xfrm>
            <a:off x="6989618" y="6390910"/>
            <a:ext cx="1160324"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03/07/2020</a:t>
            </a:r>
          </a:p>
          <a:p>
            <a:endParaRPr lang="fr-FR" dirty="0"/>
          </a:p>
        </p:txBody>
      </p:sp>
      <p:pic>
        <p:nvPicPr>
          <p:cNvPr id="17" name="Imag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8885" y="6256089"/>
            <a:ext cx="1467191" cy="448561"/>
          </a:xfrm>
          <a:prstGeom prst="rect">
            <a:avLst/>
          </a:prstGeom>
        </p:spPr>
      </p:pic>
      <p:pic>
        <p:nvPicPr>
          <p:cNvPr id="4" name="Imag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699248" y="0"/>
            <a:ext cx="1444752" cy="1085088"/>
          </a:xfrm>
          <a:prstGeom prst="rect">
            <a:avLst/>
          </a:prstGeom>
        </p:spPr>
      </p:pic>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457200" rtl="0" eaLnBrk="1" latinLnBrk="0" hangingPunct="1">
        <a:spcBef>
          <a:spcPct val="0"/>
        </a:spcBef>
        <a:buNone/>
        <a:defRPr sz="4400" kern="1200">
          <a:solidFill>
            <a:srgbClr val="007E39"/>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fr-FR" dirty="0"/>
              <a:t>Piloter et animer le Plan français dans le département </a:t>
            </a:r>
            <a:endParaRPr lang="fr-FR" dirty="0">
              <a:solidFill>
                <a:srgbClr val="FF0000"/>
              </a:solidFill>
            </a:endParaRPr>
          </a:p>
        </p:txBody>
      </p:sp>
      <p:sp>
        <p:nvSpPr>
          <p:cNvPr id="6" name="Titre 5"/>
          <p:cNvSpPr>
            <a:spLocks noGrp="1"/>
          </p:cNvSpPr>
          <p:nvPr>
            <p:ph type="ctrTitle"/>
          </p:nvPr>
        </p:nvSpPr>
        <p:spPr/>
        <p:txBody>
          <a:bodyPr/>
          <a:lstStyle/>
          <a:p>
            <a:r>
              <a:rPr lang="fr-FR" dirty="0"/>
              <a:t>LA MISE EN ŒUVRE DU PLAN FRANÇAIS, DE L’ACADÉMIE AUX DÉPARTEMENTS</a:t>
            </a:r>
          </a:p>
        </p:txBody>
      </p:sp>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1</a:t>
            </a:fld>
            <a:endParaRPr lang="fr-FR" dirty="0"/>
          </a:p>
        </p:txBody>
      </p:sp>
    </p:spTree>
    <p:extLst>
      <p:ext uri="{BB962C8B-B14F-4D97-AF65-F5344CB8AC3E}">
        <p14:creationId xmlns:p14="http://schemas.microsoft.com/office/powerpoint/2010/main" val="1330773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E39"/>
                </a:solidFill>
              </a:rPr>
              <a:t>DANS LES CIRCONSCRIPTIONS</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10</a:t>
            </a:fld>
            <a:endParaRPr lang="fr-FR" dirty="0"/>
          </a:p>
        </p:txBody>
      </p:sp>
      <p:sp>
        <p:nvSpPr>
          <p:cNvPr id="6" name="Espace réservé du texte 5"/>
          <p:cNvSpPr>
            <a:spLocks noGrp="1"/>
          </p:cNvSpPr>
          <p:nvPr>
            <p:ph type="body" sz="quarter" idx="13"/>
          </p:nvPr>
        </p:nvSpPr>
        <p:spPr/>
        <p:txBody>
          <a:bodyPr>
            <a:normAutofit/>
          </a:bodyPr>
          <a:lstStyle/>
          <a:p>
            <a:pPr algn="just"/>
            <a:r>
              <a:rPr lang="fr-FR" sz="2400" dirty="0"/>
              <a:t> Quelle organisation sur l’année scolaire ? </a:t>
            </a:r>
          </a:p>
          <a:p>
            <a:pPr lvl="1" algn="just"/>
            <a:r>
              <a:rPr lang="fr-FR" sz="2000" dirty="0"/>
              <a:t> Des exemples pour nourrir la réflexion collégiale et pour aider à opérationnaliser</a:t>
            </a:r>
          </a:p>
          <a:p>
            <a:pPr marL="804863" lvl="2" indent="-177800" algn="just">
              <a:buClr>
                <a:srgbClr val="DA0D57"/>
              </a:buClr>
              <a:buFont typeface="Lucida Grande"/>
              <a:buChar char="-"/>
            </a:pPr>
            <a:r>
              <a:rPr lang="fr-FR" sz="2000" dirty="0"/>
              <a:t>La réflexion de deux membres du comité de pilotage national : Heidi DUBARRY, IEN circonscription Toulouse les deux rives, et de Florence MARY, IEN CT 1</a:t>
            </a:r>
            <a:r>
              <a:rPr lang="fr-FR" sz="2000" baseline="30000" dirty="0"/>
              <a:t>er</a:t>
            </a:r>
            <a:r>
              <a:rPr lang="fr-FR" sz="2000" dirty="0"/>
              <a:t> degré Versailles</a:t>
            </a:r>
          </a:p>
          <a:p>
            <a:pPr marL="804863" lvl="1" indent="-177800" algn="just">
              <a:buFont typeface="Lucida Grande"/>
              <a:buChar char="-"/>
            </a:pPr>
            <a:endParaRPr lang="fr-FR" sz="2000" dirty="0"/>
          </a:p>
          <a:p>
            <a:pPr marL="0" indent="0" algn="just">
              <a:buNone/>
            </a:pPr>
            <a:endParaRPr lang="fr-FR" sz="2800" dirty="0"/>
          </a:p>
        </p:txBody>
      </p:sp>
      <p:sp>
        <p:nvSpPr>
          <p:cNvPr id="7" name="Rectangle à coins arrondis 6">
            <a:extLst>
              <a:ext uri="{FF2B5EF4-FFF2-40B4-BE49-F238E27FC236}">
                <a16:creationId xmlns:a16="http://schemas.microsoft.com/office/drawing/2014/main" id="{6EB2DB6F-BFCD-2B4F-A099-A0C5D666A4B3}"/>
              </a:ext>
            </a:extLst>
          </p:cNvPr>
          <p:cNvSpPr/>
          <p:nvPr/>
        </p:nvSpPr>
        <p:spPr>
          <a:xfrm>
            <a:off x="2329688" y="4482161"/>
            <a:ext cx="1021463" cy="158791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b="1" dirty="0">
                <a:solidFill>
                  <a:schemeClr val="tx1"/>
                </a:solidFill>
              </a:rPr>
              <a:t>18h</a:t>
            </a:r>
            <a:endParaRPr lang="fr-FR" sz="1400" dirty="0">
              <a:solidFill>
                <a:schemeClr val="tx1"/>
              </a:solidFill>
            </a:endParaRPr>
          </a:p>
          <a:p>
            <a:pPr algn="ctr"/>
            <a:r>
              <a:rPr lang="fr-FR" sz="1200" dirty="0">
                <a:solidFill>
                  <a:schemeClr val="tx1"/>
                </a:solidFill>
              </a:rPr>
              <a:t>Formation</a:t>
            </a:r>
          </a:p>
          <a:p>
            <a:pPr algn="ctr"/>
            <a:r>
              <a:rPr lang="fr-FR" sz="1200" dirty="0">
                <a:solidFill>
                  <a:schemeClr val="tx1"/>
                </a:solidFill>
              </a:rPr>
              <a:t>6h </a:t>
            </a:r>
            <a:r>
              <a:rPr lang="fr-FR" sz="1200" dirty="0" err="1">
                <a:solidFill>
                  <a:schemeClr val="tx1"/>
                </a:solidFill>
              </a:rPr>
              <a:t>fr</a:t>
            </a:r>
            <a:endParaRPr lang="fr-FR" sz="1200" dirty="0">
              <a:solidFill>
                <a:schemeClr val="tx1"/>
              </a:solidFill>
            </a:endParaRPr>
          </a:p>
          <a:p>
            <a:pPr algn="ctr"/>
            <a:r>
              <a:rPr lang="fr-FR" sz="1200" dirty="0">
                <a:solidFill>
                  <a:schemeClr val="tx1"/>
                </a:solidFill>
              </a:rPr>
              <a:t>6h maths</a:t>
            </a:r>
          </a:p>
          <a:p>
            <a:pPr algn="ctr"/>
            <a:r>
              <a:rPr lang="fr-FR" sz="1200" dirty="0">
                <a:solidFill>
                  <a:schemeClr val="tx1"/>
                </a:solidFill>
              </a:rPr>
              <a:t> 6h autres </a:t>
            </a:r>
          </a:p>
        </p:txBody>
      </p:sp>
      <p:sp>
        <p:nvSpPr>
          <p:cNvPr id="8" name="Rectangle à coins arrondis 7">
            <a:extLst>
              <a:ext uri="{FF2B5EF4-FFF2-40B4-BE49-F238E27FC236}">
                <a16:creationId xmlns:a16="http://schemas.microsoft.com/office/drawing/2014/main" id="{89F02A77-3451-1C4D-8634-D5D9BCC0E97D}"/>
              </a:ext>
            </a:extLst>
          </p:cNvPr>
          <p:cNvSpPr/>
          <p:nvPr/>
        </p:nvSpPr>
        <p:spPr>
          <a:xfrm>
            <a:off x="990127" y="4482161"/>
            <a:ext cx="1191027" cy="158791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b="1" dirty="0">
                <a:solidFill>
                  <a:schemeClr val="tx1"/>
                </a:solidFill>
              </a:rPr>
              <a:t>30h</a:t>
            </a:r>
          </a:p>
          <a:p>
            <a:pPr algn="ctr"/>
            <a:r>
              <a:rPr lang="fr-FR" sz="1200" b="1" dirty="0">
                <a:solidFill>
                  <a:schemeClr val="tx1"/>
                </a:solidFill>
              </a:rPr>
              <a:t>Français constellations</a:t>
            </a:r>
          </a:p>
        </p:txBody>
      </p:sp>
      <p:sp>
        <p:nvSpPr>
          <p:cNvPr id="9" name="Rectangle à coins arrondis 4">
            <a:extLst>
              <a:ext uri="{FF2B5EF4-FFF2-40B4-BE49-F238E27FC236}">
                <a16:creationId xmlns:a16="http://schemas.microsoft.com/office/drawing/2014/main" id="{BCC5F61B-C4F7-41FA-836B-8BB6493987DC}"/>
              </a:ext>
            </a:extLst>
          </p:cNvPr>
          <p:cNvSpPr/>
          <p:nvPr/>
        </p:nvSpPr>
        <p:spPr>
          <a:xfrm>
            <a:off x="7509471" y="4482161"/>
            <a:ext cx="1021463" cy="158791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lvl="0" algn="ctr"/>
            <a:r>
              <a:rPr lang="fr-FR" b="1" dirty="0">
                <a:solidFill>
                  <a:prstClr val="black"/>
                </a:solidFill>
              </a:rPr>
              <a:t>18h</a:t>
            </a:r>
            <a:endParaRPr lang="fr-FR" sz="1400" dirty="0">
              <a:solidFill>
                <a:prstClr val="black"/>
              </a:solidFill>
            </a:endParaRPr>
          </a:p>
          <a:p>
            <a:pPr lvl="0" algn="ctr"/>
            <a:r>
              <a:rPr lang="fr-FR" sz="1200" dirty="0">
                <a:solidFill>
                  <a:prstClr val="black"/>
                </a:solidFill>
              </a:rPr>
              <a:t>Formation</a:t>
            </a:r>
          </a:p>
          <a:p>
            <a:pPr lvl="0" algn="ctr"/>
            <a:r>
              <a:rPr lang="fr-FR" sz="1200" dirty="0">
                <a:solidFill>
                  <a:prstClr val="black"/>
                </a:solidFill>
              </a:rPr>
              <a:t>6h maths</a:t>
            </a:r>
          </a:p>
          <a:p>
            <a:pPr lvl="0" algn="ctr"/>
            <a:r>
              <a:rPr lang="fr-FR" sz="1200" dirty="0">
                <a:solidFill>
                  <a:prstClr val="black"/>
                </a:solidFill>
              </a:rPr>
              <a:t>6h </a:t>
            </a:r>
            <a:r>
              <a:rPr lang="fr-FR" sz="1200" dirty="0" err="1">
                <a:solidFill>
                  <a:prstClr val="black"/>
                </a:solidFill>
              </a:rPr>
              <a:t>fr</a:t>
            </a:r>
            <a:endParaRPr lang="fr-FR" sz="1200" dirty="0">
              <a:solidFill>
                <a:prstClr val="black"/>
              </a:solidFill>
            </a:endParaRPr>
          </a:p>
          <a:p>
            <a:pPr lvl="0" algn="ctr"/>
            <a:r>
              <a:rPr lang="fr-FR" sz="1200" dirty="0">
                <a:solidFill>
                  <a:prstClr val="black"/>
                </a:solidFill>
              </a:rPr>
              <a:t> 6h autres </a:t>
            </a:r>
          </a:p>
        </p:txBody>
      </p:sp>
      <p:sp>
        <p:nvSpPr>
          <p:cNvPr id="10" name="Rectangle à coins arrondis 4">
            <a:extLst>
              <a:ext uri="{FF2B5EF4-FFF2-40B4-BE49-F238E27FC236}">
                <a16:creationId xmlns:a16="http://schemas.microsoft.com/office/drawing/2014/main" id="{4C86E17C-C7D1-47D5-B4DF-ABCAB364E32C}"/>
              </a:ext>
            </a:extLst>
          </p:cNvPr>
          <p:cNvSpPr/>
          <p:nvPr/>
        </p:nvSpPr>
        <p:spPr>
          <a:xfrm>
            <a:off x="3554320" y="4482161"/>
            <a:ext cx="1021463" cy="158791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lvl="0" algn="ctr"/>
            <a:r>
              <a:rPr lang="fr-FR" b="1" dirty="0">
                <a:solidFill>
                  <a:prstClr val="black"/>
                </a:solidFill>
              </a:rPr>
              <a:t>18h</a:t>
            </a:r>
            <a:endParaRPr lang="fr-FR" sz="1400" dirty="0">
              <a:solidFill>
                <a:prstClr val="black"/>
              </a:solidFill>
            </a:endParaRPr>
          </a:p>
          <a:p>
            <a:pPr lvl="0" algn="ctr"/>
            <a:r>
              <a:rPr lang="fr-FR" sz="1200" dirty="0">
                <a:solidFill>
                  <a:prstClr val="black"/>
                </a:solidFill>
              </a:rPr>
              <a:t>Formation</a:t>
            </a:r>
          </a:p>
          <a:p>
            <a:pPr lvl="0" algn="ctr"/>
            <a:r>
              <a:rPr lang="fr-FR" sz="1200" dirty="0">
                <a:solidFill>
                  <a:prstClr val="black"/>
                </a:solidFill>
              </a:rPr>
              <a:t>6h </a:t>
            </a:r>
            <a:r>
              <a:rPr lang="fr-FR" sz="1200" dirty="0" err="1">
                <a:solidFill>
                  <a:prstClr val="black"/>
                </a:solidFill>
              </a:rPr>
              <a:t>fr</a:t>
            </a:r>
            <a:endParaRPr lang="fr-FR" sz="1200" dirty="0">
              <a:solidFill>
                <a:prstClr val="black"/>
              </a:solidFill>
            </a:endParaRPr>
          </a:p>
          <a:p>
            <a:pPr lvl="0" algn="ctr"/>
            <a:r>
              <a:rPr lang="fr-FR" sz="1200" dirty="0">
                <a:solidFill>
                  <a:prstClr val="black"/>
                </a:solidFill>
              </a:rPr>
              <a:t>6h maths</a:t>
            </a:r>
          </a:p>
          <a:p>
            <a:pPr lvl="0" algn="ctr"/>
            <a:r>
              <a:rPr lang="fr-FR" sz="1200" dirty="0">
                <a:solidFill>
                  <a:prstClr val="black"/>
                </a:solidFill>
              </a:rPr>
              <a:t> 6h autres </a:t>
            </a:r>
          </a:p>
        </p:txBody>
      </p:sp>
      <p:sp>
        <p:nvSpPr>
          <p:cNvPr id="11" name="Rectangle à coins arrondis 4">
            <a:extLst>
              <a:ext uri="{FF2B5EF4-FFF2-40B4-BE49-F238E27FC236}">
                <a16:creationId xmlns:a16="http://schemas.microsoft.com/office/drawing/2014/main" id="{E875FC1E-EC06-46CA-BD67-E759F2D643AC}"/>
              </a:ext>
            </a:extLst>
          </p:cNvPr>
          <p:cNvSpPr/>
          <p:nvPr/>
        </p:nvSpPr>
        <p:spPr>
          <a:xfrm>
            <a:off x="6186774" y="4482161"/>
            <a:ext cx="1021463" cy="158791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lvl="0" algn="ctr"/>
            <a:r>
              <a:rPr lang="fr-FR" b="1" dirty="0">
                <a:solidFill>
                  <a:prstClr val="black"/>
                </a:solidFill>
              </a:rPr>
              <a:t>18h</a:t>
            </a:r>
            <a:endParaRPr lang="fr-FR" sz="1400" dirty="0">
              <a:solidFill>
                <a:prstClr val="black"/>
              </a:solidFill>
            </a:endParaRPr>
          </a:p>
          <a:p>
            <a:pPr lvl="0" algn="ctr"/>
            <a:r>
              <a:rPr lang="fr-FR" sz="1200" dirty="0">
                <a:solidFill>
                  <a:prstClr val="black"/>
                </a:solidFill>
              </a:rPr>
              <a:t>Formation</a:t>
            </a:r>
          </a:p>
          <a:p>
            <a:pPr lvl="0" algn="ctr"/>
            <a:r>
              <a:rPr lang="fr-FR" sz="1200" dirty="0">
                <a:solidFill>
                  <a:prstClr val="black"/>
                </a:solidFill>
              </a:rPr>
              <a:t>6h maths</a:t>
            </a:r>
          </a:p>
          <a:p>
            <a:pPr lvl="0" algn="ctr"/>
            <a:r>
              <a:rPr lang="fr-FR" sz="1200" dirty="0">
                <a:solidFill>
                  <a:prstClr val="black"/>
                </a:solidFill>
              </a:rPr>
              <a:t>6h </a:t>
            </a:r>
            <a:r>
              <a:rPr lang="fr-FR" sz="1200" dirty="0" err="1">
                <a:solidFill>
                  <a:prstClr val="black"/>
                </a:solidFill>
              </a:rPr>
              <a:t>fr</a:t>
            </a:r>
            <a:endParaRPr lang="fr-FR" sz="1200" dirty="0">
              <a:solidFill>
                <a:prstClr val="black"/>
              </a:solidFill>
            </a:endParaRPr>
          </a:p>
          <a:p>
            <a:pPr lvl="0" algn="ctr"/>
            <a:r>
              <a:rPr lang="fr-FR" sz="1200" dirty="0">
                <a:solidFill>
                  <a:prstClr val="black"/>
                </a:solidFill>
              </a:rPr>
              <a:t> 6h autres </a:t>
            </a:r>
          </a:p>
        </p:txBody>
      </p:sp>
      <p:cxnSp>
        <p:nvCxnSpPr>
          <p:cNvPr id="4" name="Connecteur droit avec flèche 3"/>
          <p:cNvCxnSpPr/>
          <p:nvPr/>
        </p:nvCxnSpPr>
        <p:spPr>
          <a:xfrm flipV="1">
            <a:off x="990127" y="4230805"/>
            <a:ext cx="7540807" cy="136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ZoneTexte 11">
            <a:extLst>
              <a:ext uri="{FF2B5EF4-FFF2-40B4-BE49-F238E27FC236}">
                <a16:creationId xmlns:a16="http://schemas.microsoft.com/office/drawing/2014/main" id="{6113C839-13FE-D046-AE20-92A70C0CE2B3}"/>
              </a:ext>
            </a:extLst>
          </p:cNvPr>
          <p:cNvSpPr txBox="1"/>
          <p:nvPr/>
        </p:nvSpPr>
        <p:spPr>
          <a:xfrm>
            <a:off x="1113572" y="3742264"/>
            <a:ext cx="774571" cy="300082"/>
          </a:xfrm>
          <a:prstGeom prst="rect">
            <a:avLst/>
          </a:prstGeom>
          <a:noFill/>
        </p:spPr>
        <p:txBody>
          <a:bodyPr wrap="none" rtlCol="0">
            <a:spAutoFit/>
          </a:bodyPr>
          <a:lstStyle/>
          <a:p>
            <a:r>
              <a:rPr lang="fr-FR" sz="1350" b="1" dirty="0"/>
              <a:t>Année 1</a:t>
            </a:r>
          </a:p>
        </p:txBody>
      </p:sp>
      <p:sp>
        <p:nvSpPr>
          <p:cNvPr id="13" name="ZoneTexte 12">
            <a:extLst>
              <a:ext uri="{FF2B5EF4-FFF2-40B4-BE49-F238E27FC236}">
                <a16:creationId xmlns:a16="http://schemas.microsoft.com/office/drawing/2014/main" id="{E6F614A7-FB0C-614B-98BC-A8263A631B95}"/>
              </a:ext>
            </a:extLst>
          </p:cNvPr>
          <p:cNvSpPr txBox="1"/>
          <p:nvPr/>
        </p:nvSpPr>
        <p:spPr>
          <a:xfrm>
            <a:off x="7548134" y="3716222"/>
            <a:ext cx="774571" cy="300082"/>
          </a:xfrm>
          <a:prstGeom prst="rect">
            <a:avLst/>
          </a:prstGeom>
          <a:noFill/>
        </p:spPr>
        <p:txBody>
          <a:bodyPr wrap="none" rtlCol="0">
            <a:spAutoFit/>
          </a:bodyPr>
          <a:lstStyle/>
          <a:p>
            <a:r>
              <a:rPr lang="fr-FR" sz="1350" b="1" dirty="0"/>
              <a:t>Année 6</a:t>
            </a:r>
          </a:p>
        </p:txBody>
      </p:sp>
      <p:sp>
        <p:nvSpPr>
          <p:cNvPr id="14" name="Rectangle à coins arrondis 13">
            <a:extLst>
              <a:ext uri="{FF2B5EF4-FFF2-40B4-BE49-F238E27FC236}">
                <a16:creationId xmlns:a16="http://schemas.microsoft.com/office/drawing/2014/main" id="{89F02A77-3451-1C4D-8634-D5D9BCC0E97D}"/>
              </a:ext>
            </a:extLst>
          </p:cNvPr>
          <p:cNvSpPr/>
          <p:nvPr/>
        </p:nvSpPr>
        <p:spPr>
          <a:xfrm>
            <a:off x="4841632" y="4482161"/>
            <a:ext cx="1191027" cy="158791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b="1" dirty="0">
                <a:solidFill>
                  <a:schemeClr val="tx1"/>
                </a:solidFill>
              </a:rPr>
              <a:t>30h</a:t>
            </a:r>
          </a:p>
          <a:p>
            <a:pPr algn="ctr"/>
            <a:r>
              <a:rPr lang="fr-FR" sz="1200" b="1" dirty="0">
                <a:solidFill>
                  <a:schemeClr val="tx1"/>
                </a:solidFill>
              </a:rPr>
              <a:t>Maths</a:t>
            </a:r>
          </a:p>
          <a:p>
            <a:pPr algn="ctr"/>
            <a:r>
              <a:rPr lang="fr-FR" sz="1200" b="1" dirty="0">
                <a:solidFill>
                  <a:schemeClr val="tx1"/>
                </a:solidFill>
              </a:rPr>
              <a:t>constellations</a:t>
            </a:r>
          </a:p>
        </p:txBody>
      </p:sp>
    </p:spTree>
    <p:extLst>
      <p:ext uri="{BB962C8B-B14F-4D97-AF65-F5344CB8AC3E}">
        <p14:creationId xmlns:p14="http://schemas.microsoft.com/office/powerpoint/2010/main" val="691629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E39"/>
                </a:solidFill>
              </a:rPr>
              <a:t>DANS LES CIRCONSCRIPTIONS</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11</a:t>
            </a:fld>
            <a:endParaRPr lang="fr-FR" dirty="0"/>
          </a:p>
        </p:txBody>
      </p:sp>
      <p:sp>
        <p:nvSpPr>
          <p:cNvPr id="6" name="Espace réservé du texte 5"/>
          <p:cNvSpPr>
            <a:spLocks noGrp="1"/>
          </p:cNvSpPr>
          <p:nvPr>
            <p:ph type="body" sz="quarter" idx="13"/>
          </p:nvPr>
        </p:nvSpPr>
        <p:spPr/>
        <p:txBody>
          <a:bodyPr>
            <a:normAutofit/>
          </a:bodyPr>
          <a:lstStyle/>
          <a:p>
            <a:pPr algn="just"/>
            <a:r>
              <a:rPr lang="fr-FR" sz="2400" dirty="0"/>
              <a:t> Quelle organisation sur l’année scolaire ? </a:t>
            </a:r>
          </a:p>
          <a:p>
            <a:pPr lvl="1" algn="just"/>
            <a:r>
              <a:rPr lang="fr-FR" sz="2000" b="1" dirty="0"/>
              <a:t> La formation continue dans une circonscription sur un cycle de six ans</a:t>
            </a:r>
          </a:p>
          <a:p>
            <a:pPr marL="804863" lvl="2" indent="-177800" algn="just">
              <a:buClr>
                <a:srgbClr val="DA0D57"/>
              </a:buClr>
              <a:buFont typeface="Lucida Grande"/>
              <a:buChar char="-"/>
            </a:pPr>
            <a:endParaRPr lang="fr-FR" sz="2000" dirty="0"/>
          </a:p>
          <a:p>
            <a:pPr marL="804863" lvl="2" indent="-177800" algn="just">
              <a:buClr>
                <a:srgbClr val="DA0D57"/>
              </a:buClr>
              <a:buFont typeface="Lucida Grande"/>
              <a:buChar char="-"/>
            </a:pPr>
            <a:endParaRPr lang="fr-FR" sz="2000" dirty="0"/>
          </a:p>
          <a:p>
            <a:pPr marL="0" indent="0" algn="just">
              <a:buNone/>
            </a:pPr>
            <a:endParaRPr lang="fr-FR" sz="2800" dirty="0"/>
          </a:p>
        </p:txBody>
      </p:sp>
      <p:sp>
        <p:nvSpPr>
          <p:cNvPr id="15" name="Rectangle à coins arrondis 3">
            <a:extLst>
              <a:ext uri="{FF2B5EF4-FFF2-40B4-BE49-F238E27FC236}">
                <a16:creationId xmlns:a16="http://schemas.microsoft.com/office/drawing/2014/main" id="{946B510A-58C3-4931-8C5C-ACF47FF736F3}"/>
              </a:ext>
            </a:extLst>
          </p:cNvPr>
          <p:cNvSpPr/>
          <p:nvPr/>
        </p:nvSpPr>
        <p:spPr>
          <a:xfrm>
            <a:off x="868338" y="2462131"/>
            <a:ext cx="620386" cy="5493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b="1" dirty="0"/>
              <a:t>30h</a:t>
            </a:r>
            <a:r>
              <a:rPr lang="fr-FR" sz="1000" dirty="0"/>
              <a:t> </a:t>
            </a:r>
          </a:p>
          <a:p>
            <a:pPr algn="ctr"/>
            <a:r>
              <a:rPr lang="fr-FR" sz="1000" dirty="0"/>
              <a:t>maths </a:t>
            </a:r>
            <a:r>
              <a:rPr lang="fr-FR" sz="900" dirty="0"/>
              <a:t>constellations</a:t>
            </a:r>
            <a:endParaRPr lang="fr-FR" sz="1000" dirty="0"/>
          </a:p>
        </p:txBody>
      </p:sp>
      <p:sp>
        <p:nvSpPr>
          <p:cNvPr id="16" name="Rectangle à coins arrondis 4">
            <a:extLst>
              <a:ext uri="{FF2B5EF4-FFF2-40B4-BE49-F238E27FC236}">
                <a16:creationId xmlns:a16="http://schemas.microsoft.com/office/drawing/2014/main" id="{98C10B5C-46A6-48F1-875B-067FF2CA3029}"/>
              </a:ext>
            </a:extLst>
          </p:cNvPr>
          <p:cNvSpPr/>
          <p:nvPr/>
        </p:nvSpPr>
        <p:spPr>
          <a:xfrm>
            <a:off x="880578" y="3140419"/>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17" name="Rectangle à coins arrondis 4">
            <a:extLst>
              <a:ext uri="{FF2B5EF4-FFF2-40B4-BE49-F238E27FC236}">
                <a16:creationId xmlns:a16="http://schemas.microsoft.com/office/drawing/2014/main" id="{0B70151A-CC99-4126-9DD9-16C1CD81E6D6}"/>
              </a:ext>
            </a:extLst>
          </p:cNvPr>
          <p:cNvSpPr/>
          <p:nvPr/>
        </p:nvSpPr>
        <p:spPr>
          <a:xfrm>
            <a:off x="891399" y="3804064"/>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18" name="Rectangle à coins arrondis 4">
            <a:extLst>
              <a:ext uri="{FF2B5EF4-FFF2-40B4-BE49-F238E27FC236}">
                <a16:creationId xmlns:a16="http://schemas.microsoft.com/office/drawing/2014/main" id="{4486B636-328B-4D2C-A081-9E0E7F798E29}"/>
              </a:ext>
            </a:extLst>
          </p:cNvPr>
          <p:cNvSpPr/>
          <p:nvPr/>
        </p:nvSpPr>
        <p:spPr>
          <a:xfrm>
            <a:off x="891399" y="5847231"/>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19" name="Rectangle à coins arrondis 10">
            <a:extLst>
              <a:ext uri="{FF2B5EF4-FFF2-40B4-BE49-F238E27FC236}">
                <a16:creationId xmlns:a16="http://schemas.microsoft.com/office/drawing/2014/main" id="{E3F1040D-BCC4-42DB-B7EB-4D8C1723B81F}"/>
              </a:ext>
            </a:extLst>
          </p:cNvPr>
          <p:cNvSpPr/>
          <p:nvPr/>
        </p:nvSpPr>
        <p:spPr>
          <a:xfrm>
            <a:off x="868338" y="4472567"/>
            <a:ext cx="620388" cy="549313"/>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050" b="1" dirty="0">
                <a:solidFill>
                  <a:schemeClr val="tx1"/>
                </a:solidFill>
              </a:rPr>
              <a:t>30h</a:t>
            </a:r>
            <a:endParaRPr lang="fr-FR" sz="1050" dirty="0">
              <a:solidFill>
                <a:schemeClr val="tx1"/>
              </a:solidFill>
            </a:endParaRPr>
          </a:p>
          <a:p>
            <a:pPr algn="ctr"/>
            <a:r>
              <a:rPr lang="fr-FR" sz="900" dirty="0">
                <a:solidFill>
                  <a:schemeClr val="tx1"/>
                </a:solidFill>
              </a:rPr>
              <a:t>français </a:t>
            </a:r>
            <a:r>
              <a:rPr lang="fr-FR" sz="800" dirty="0">
                <a:solidFill>
                  <a:schemeClr val="tx1"/>
                </a:solidFill>
              </a:rPr>
              <a:t>constellations</a:t>
            </a:r>
            <a:endParaRPr lang="fr-FR" sz="900" dirty="0">
              <a:solidFill>
                <a:schemeClr val="tx1"/>
              </a:solidFill>
            </a:endParaRPr>
          </a:p>
        </p:txBody>
      </p:sp>
      <p:sp>
        <p:nvSpPr>
          <p:cNvPr id="20" name="Rectangle à coins arrondis 4">
            <a:extLst>
              <a:ext uri="{FF2B5EF4-FFF2-40B4-BE49-F238E27FC236}">
                <a16:creationId xmlns:a16="http://schemas.microsoft.com/office/drawing/2014/main" id="{DE2E692C-A31D-43D1-BFF7-98A6B0CA6F1F}"/>
              </a:ext>
            </a:extLst>
          </p:cNvPr>
          <p:cNvSpPr/>
          <p:nvPr/>
        </p:nvSpPr>
        <p:spPr>
          <a:xfrm>
            <a:off x="871842" y="5160641"/>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21" name="Rectangle à coins arrondis 3">
            <a:extLst>
              <a:ext uri="{FF2B5EF4-FFF2-40B4-BE49-F238E27FC236}">
                <a16:creationId xmlns:a16="http://schemas.microsoft.com/office/drawing/2014/main" id="{FD3CEF14-E469-44D6-A965-816A30E7EE09}"/>
              </a:ext>
            </a:extLst>
          </p:cNvPr>
          <p:cNvSpPr/>
          <p:nvPr/>
        </p:nvSpPr>
        <p:spPr>
          <a:xfrm>
            <a:off x="868338" y="4499842"/>
            <a:ext cx="620386" cy="5493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b="1" dirty="0"/>
              <a:t>30h</a:t>
            </a:r>
            <a:r>
              <a:rPr lang="fr-FR" sz="1000" dirty="0"/>
              <a:t> </a:t>
            </a:r>
          </a:p>
          <a:p>
            <a:pPr algn="ctr"/>
            <a:r>
              <a:rPr lang="fr-FR" sz="1000" dirty="0"/>
              <a:t>maths </a:t>
            </a:r>
            <a:r>
              <a:rPr lang="fr-FR" sz="900" dirty="0"/>
              <a:t>constellations</a:t>
            </a:r>
            <a:endParaRPr lang="fr-FR" sz="1000" dirty="0"/>
          </a:p>
        </p:txBody>
      </p:sp>
      <p:sp>
        <p:nvSpPr>
          <p:cNvPr id="22" name="Rectangle à coins arrondis 4">
            <a:extLst>
              <a:ext uri="{FF2B5EF4-FFF2-40B4-BE49-F238E27FC236}">
                <a16:creationId xmlns:a16="http://schemas.microsoft.com/office/drawing/2014/main" id="{1B4EB31D-37A8-46D5-9652-9E4E3BBC49E8}"/>
              </a:ext>
            </a:extLst>
          </p:cNvPr>
          <p:cNvSpPr/>
          <p:nvPr/>
        </p:nvSpPr>
        <p:spPr>
          <a:xfrm>
            <a:off x="903639" y="3140419"/>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23" name="Rectangle à coins arrondis 4">
            <a:extLst>
              <a:ext uri="{FF2B5EF4-FFF2-40B4-BE49-F238E27FC236}">
                <a16:creationId xmlns:a16="http://schemas.microsoft.com/office/drawing/2014/main" id="{12EC7257-5B1C-49DB-9C14-F1BE1CEEE487}"/>
              </a:ext>
            </a:extLst>
          </p:cNvPr>
          <p:cNvSpPr/>
          <p:nvPr/>
        </p:nvSpPr>
        <p:spPr>
          <a:xfrm>
            <a:off x="914460" y="3804064"/>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24" name="Rectangle à coins arrondis 4">
            <a:extLst>
              <a:ext uri="{FF2B5EF4-FFF2-40B4-BE49-F238E27FC236}">
                <a16:creationId xmlns:a16="http://schemas.microsoft.com/office/drawing/2014/main" id="{22CFBCF7-5AA2-456B-BBFC-4E3276D070AB}"/>
              </a:ext>
            </a:extLst>
          </p:cNvPr>
          <p:cNvSpPr/>
          <p:nvPr/>
        </p:nvSpPr>
        <p:spPr>
          <a:xfrm>
            <a:off x="914460" y="5847231"/>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25" name="Rectangle à coins arrondis 10">
            <a:extLst>
              <a:ext uri="{FF2B5EF4-FFF2-40B4-BE49-F238E27FC236}">
                <a16:creationId xmlns:a16="http://schemas.microsoft.com/office/drawing/2014/main" id="{B80ED0A1-8105-41B6-9824-5CA0C8249521}"/>
              </a:ext>
            </a:extLst>
          </p:cNvPr>
          <p:cNvSpPr/>
          <p:nvPr/>
        </p:nvSpPr>
        <p:spPr>
          <a:xfrm>
            <a:off x="914459" y="2462130"/>
            <a:ext cx="620388" cy="549313"/>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050" b="1" dirty="0">
                <a:solidFill>
                  <a:schemeClr val="tx1"/>
                </a:solidFill>
              </a:rPr>
              <a:t>30h</a:t>
            </a:r>
            <a:endParaRPr lang="fr-FR" sz="1050" dirty="0">
              <a:solidFill>
                <a:schemeClr val="tx1"/>
              </a:solidFill>
            </a:endParaRPr>
          </a:p>
          <a:p>
            <a:pPr algn="ctr"/>
            <a:r>
              <a:rPr lang="fr-FR" sz="900" dirty="0">
                <a:solidFill>
                  <a:schemeClr val="tx1"/>
                </a:solidFill>
              </a:rPr>
              <a:t>français </a:t>
            </a:r>
            <a:r>
              <a:rPr lang="fr-FR" sz="800" dirty="0">
                <a:solidFill>
                  <a:schemeClr val="tx1"/>
                </a:solidFill>
              </a:rPr>
              <a:t>constellations</a:t>
            </a:r>
            <a:endParaRPr lang="fr-FR" sz="900" dirty="0">
              <a:solidFill>
                <a:schemeClr val="tx1"/>
              </a:solidFill>
            </a:endParaRPr>
          </a:p>
        </p:txBody>
      </p:sp>
      <p:sp>
        <p:nvSpPr>
          <p:cNvPr id="26" name="Rectangle à coins arrondis 4">
            <a:extLst>
              <a:ext uri="{FF2B5EF4-FFF2-40B4-BE49-F238E27FC236}">
                <a16:creationId xmlns:a16="http://schemas.microsoft.com/office/drawing/2014/main" id="{4BB76397-33D4-4F90-A437-B61A3CD4F48C}"/>
              </a:ext>
            </a:extLst>
          </p:cNvPr>
          <p:cNvSpPr/>
          <p:nvPr/>
        </p:nvSpPr>
        <p:spPr>
          <a:xfrm>
            <a:off x="894903" y="5160641"/>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27" name="Rectangle à coins arrondis 3">
            <a:extLst>
              <a:ext uri="{FF2B5EF4-FFF2-40B4-BE49-F238E27FC236}">
                <a16:creationId xmlns:a16="http://schemas.microsoft.com/office/drawing/2014/main" id="{6BCFD6D2-CA99-419A-B1F8-BE1CC298B240}"/>
              </a:ext>
            </a:extLst>
          </p:cNvPr>
          <p:cNvSpPr/>
          <p:nvPr/>
        </p:nvSpPr>
        <p:spPr>
          <a:xfrm>
            <a:off x="2207435" y="5202282"/>
            <a:ext cx="620386" cy="5493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b="1" dirty="0"/>
              <a:t>30h</a:t>
            </a:r>
            <a:r>
              <a:rPr lang="fr-FR" sz="1000" dirty="0"/>
              <a:t> </a:t>
            </a:r>
          </a:p>
          <a:p>
            <a:pPr algn="ctr"/>
            <a:r>
              <a:rPr lang="fr-FR" sz="1000" dirty="0"/>
              <a:t>maths </a:t>
            </a:r>
            <a:r>
              <a:rPr lang="fr-FR" sz="900" dirty="0"/>
              <a:t>constellations</a:t>
            </a:r>
            <a:endParaRPr lang="fr-FR" sz="1000" dirty="0"/>
          </a:p>
        </p:txBody>
      </p:sp>
      <p:sp>
        <p:nvSpPr>
          <p:cNvPr id="28" name="Rectangle à coins arrondis 4">
            <a:extLst>
              <a:ext uri="{FF2B5EF4-FFF2-40B4-BE49-F238E27FC236}">
                <a16:creationId xmlns:a16="http://schemas.microsoft.com/office/drawing/2014/main" id="{7CF48CE4-458C-4C49-B6D5-66AF46E8249D}"/>
              </a:ext>
            </a:extLst>
          </p:cNvPr>
          <p:cNvSpPr/>
          <p:nvPr/>
        </p:nvSpPr>
        <p:spPr>
          <a:xfrm>
            <a:off x="2196938" y="2495429"/>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29" name="Rectangle à coins arrondis 4">
            <a:extLst>
              <a:ext uri="{FF2B5EF4-FFF2-40B4-BE49-F238E27FC236}">
                <a16:creationId xmlns:a16="http://schemas.microsoft.com/office/drawing/2014/main" id="{57FE519F-3972-49C3-B018-80134EBA3091}"/>
              </a:ext>
            </a:extLst>
          </p:cNvPr>
          <p:cNvSpPr/>
          <p:nvPr/>
        </p:nvSpPr>
        <p:spPr>
          <a:xfrm>
            <a:off x="2207170" y="3865250"/>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30" name="Rectangle à coins arrondis 4">
            <a:extLst>
              <a:ext uri="{FF2B5EF4-FFF2-40B4-BE49-F238E27FC236}">
                <a16:creationId xmlns:a16="http://schemas.microsoft.com/office/drawing/2014/main" id="{A3E92F2C-2E10-4A57-BD75-44C2556677FD}"/>
              </a:ext>
            </a:extLst>
          </p:cNvPr>
          <p:cNvSpPr/>
          <p:nvPr/>
        </p:nvSpPr>
        <p:spPr>
          <a:xfrm>
            <a:off x="2207170" y="5908417"/>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31" name="Rectangle à coins arrondis 10">
            <a:extLst>
              <a:ext uri="{FF2B5EF4-FFF2-40B4-BE49-F238E27FC236}">
                <a16:creationId xmlns:a16="http://schemas.microsoft.com/office/drawing/2014/main" id="{E6B04E1A-3F19-41AB-9C50-E8B44A2B68BF}"/>
              </a:ext>
            </a:extLst>
          </p:cNvPr>
          <p:cNvSpPr/>
          <p:nvPr/>
        </p:nvSpPr>
        <p:spPr>
          <a:xfrm>
            <a:off x="2196938" y="3140419"/>
            <a:ext cx="620386" cy="549313"/>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050" b="1" dirty="0">
                <a:solidFill>
                  <a:schemeClr val="tx1"/>
                </a:solidFill>
              </a:rPr>
              <a:t>30h</a:t>
            </a:r>
            <a:endParaRPr lang="fr-FR" sz="1050" dirty="0">
              <a:solidFill>
                <a:schemeClr val="tx1"/>
              </a:solidFill>
            </a:endParaRPr>
          </a:p>
          <a:p>
            <a:pPr algn="ctr"/>
            <a:r>
              <a:rPr lang="fr-FR" sz="900" dirty="0">
                <a:solidFill>
                  <a:schemeClr val="tx1"/>
                </a:solidFill>
              </a:rPr>
              <a:t>français </a:t>
            </a:r>
            <a:r>
              <a:rPr lang="fr-FR" sz="800" dirty="0">
                <a:solidFill>
                  <a:schemeClr val="tx1"/>
                </a:solidFill>
              </a:rPr>
              <a:t>constellations</a:t>
            </a:r>
            <a:endParaRPr lang="fr-FR" sz="900" dirty="0">
              <a:solidFill>
                <a:schemeClr val="tx1"/>
              </a:solidFill>
            </a:endParaRPr>
          </a:p>
        </p:txBody>
      </p:sp>
      <p:sp>
        <p:nvSpPr>
          <p:cNvPr id="32" name="Rectangle à coins arrondis 4">
            <a:extLst>
              <a:ext uri="{FF2B5EF4-FFF2-40B4-BE49-F238E27FC236}">
                <a16:creationId xmlns:a16="http://schemas.microsoft.com/office/drawing/2014/main" id="{D86C2221-66C6-4F48-8FB0-AE93DCA6DD49}"/>
              </a:ext>
            </a:extLst>
          </p:cNvPr>
          <p:cNvSpPr/>
          <p:nvPr/>
        </p:nvSpPr>
        <p:spPr>
          <a:xfrm>
            <a:off x="2179938" y="4487351"/>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33" name="Rectangle à coins arrondis 3">
            <a:extLst>
              <a:ext uri="{FF2B5EF4-FFF2-40B4-BE49-F238E27FC236}">
                <a16:creationId xmlns:a16="http://schemas.microsoft.com/office/drawing/2014/main" id="{43881B42-FABF-4D29-8D0E-1BF6891EB68D}"/>
              </a:ext>
            </a:extLst>
          </p:cNvPr>
          <p:cNvSpPr/>
          <p:nvPr/>
        </p:nvSpPr>
        <p:spPr>
          <a:xfrm>
            <a:off x="3450619" y="5908416"/>
            <a:ext cx="620386" cy="5493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b="1" dirty="0"/>
              <a:t>30h</a:t>
            </a:r>
            <a:r>
              <a:rPr lang="fr-FR" sz="1000" dirty="0"/>
              <a:t> </a:t>
            </a:r>
          </a:p>
          <a:p>
            <a:pPr algn="ctr"/>
            <a:r>
              <a:rPr lang="fr-FR" sz="1000" dirty="0"/>
              <a:t>maths </a:t>
            </a:r>
            <a:r>
              <a:rPr lang="fr-FR" sz="900" dirty="0"/>
              <a:t>constellations</a:t>
            </a:r>
            <a:endParaRPr lang="fr-FR" sz="1000" dirty="0"/>
          </a:p>
        </p:txBody>
      </p:sp>
      <p:sp>
        <p:nvSpPr>
          <p:cNvPr id="34" name="Rectangle à coins arrondis 4">
            <a:extLst>
              <a:ext uri="{FF2B5EF4-FFF2-40B4-BE49-F238E27FC236}">
                <a16:creationId xmlns:a16="http://schemas.microsoft.com/office/drawing/2014/main" id="{7B5EEDFF-2650-402B-9406-1346EDAC5E8B}"/>
              </a:ext>
            </a:extLst>
          </p:cNvPr>
          <p:cNvSpPr/>
          <p:nvPr/>
        </p:nvSpPr>
        <p:spPr>
          <a:xfrm>
            <a:off x="3450618" y="3209301"/>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35" name="Rectangle à coins arrondis 4">
            <a:extLst>
              <a:ext uri="{FF2B5EF4-FFF2-40B4-BE49-F238E27FC236}">
                <a16:creationId xmlns:a16="http://schemas.microsoft.com/office/drawing/2014/main" id="{124A99F8-790F-4564-A87C-EFA1ADBFC312}"/>
              </a:ext>
            </a:extLst>
          </p:cNvPr>
          <p:cNvSpPr/>
          <p:nvPr/>
        </p:nvSpPr>
        <p:spPr>
          <a:xfrm>
            <a:off x="3415690" y="2535786"/>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36" name="Rectangle à coins arrondis 4">
            <a:extLst>
              <a:ext uri="{FF2B5EF4-FFF2-40B4-BE49-F238E27FC236}">
                <a16:creationId xmlns:a16="http://schemas.microsoft.com/office/drawing/2014/main" id="{B23C5428-A93E-4553-BF31-392DAD20F56B}"/>
              </a:ext>
            </a:extLst>
          </p:cNvPr>
          <p:cNvSpPr/>
          <p:nvPr/>
        </p:nvSpPr>
        <p:spPr>
          <a:xfrm>
            <a:off x="3450617" y="5174636"/>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37" name="Rectangle à coins arrondis 10">
            <a:extLst>
              <a:ext uri="{FF2B5EF4-FFF2-40B4-BE49-F238E27FC236}">
                <a16:creationId xmlns:a16="http://schemas.microsoft.com/office/drawing/2014/main" id="{DAAAC6C3-E730-45A7-A8C2-CAD2F4EAA93C}"/>
              </a:ext>
            </a:extLst>
          </p:cNvPr>
          <p:cNvSpPr/>
          <p:nvPr/>
        </p:nvSpPr>
        <p:spPr>
          <a:xfrm>
            <a:off x="3450619" y="3913637"/>
            <a:ext cx="620388" cy="549313"/>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050" b="1" dirty="0">
                <a:solidFill>
                  <a:schemeClr val="tx1"/>
                </a:solidFill>
              </a:rPr>
              <a:t>30h</a:t>
            </a:r>
            <a:endParaRPr lang="fr-FR" sz="1050" dirty="0">
              <a:solidFill>
                <a:schemeClr val="tx1"/>
              </a:solidFill>
            </a:endParaRPr>
          </a:p>
          <a:p>
            <a:pPr algn="ctr"/>
            <a:r>
              <a:rPr lang="fr-FR" sz="900" dirty="0">
                <a:solidFill>
                  <a:schemeClr val="tx1"/>
                </a:solidFill>
              </a:rPr>
              <a:t>français </a:t>
            </a:r>
            <a:r>
              <a:rPr lang="fr-FR" sz="800" dirty="0">
                <a:solidFill>
                  <a:schemeClr val="tx1"/>
                </a:solidFill>
              </a:rPr>
              <a:t>constellations</a:t>
            </a:r>
            <a:endParaRPr lang="fr-FR" sz="900" dirty="0">
              <a:solidFill>
                <a:schemeClr val="tx1"/>
              </a:solidFill>
            </a:endParaRPr>
          </a:p>
        </p:txBody>
      </p:sp>
      <p:sp>
        <p:nvSpPr>
          <p:cNvPr id="38" name="Rectangle à coins arrondis 4">
            <a:extLst>
              <a:ext uri="{FF2B5EF4-FFF2-40B4-BE49-F238E27FC236}">
                <a16:creationId xmlns:a16="http://schemas.microsoft.com/office/drawing/2014/main" id="{F9A16331-DFF7-444A-A31B-9D9F25C70795}"/>
              </a:ext>
            </a:extLst>
          </p:cNvPr>
          <p:cNvSpPr/>
          <p:nvPr/>
        </p:nvSpPr>
        <p:spPr>
          <a:xfrm>
            <a:off x="3440404" y="4533753"/>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39" name="Rectangle à coins arrondis 3">
            <a:extLst>
              <a:ext uri="{FF2B5EF4-FFF2-40B4-BE49-F238E27FC236}">
                <a16:creationId xmlns:a16="http://schemas.microsoft.com/office/drawing/2014/main" id="{AFF9CB73-E131-4444-81BD-88CD0B847764}"/>
              </a:ext>
            </a:extLst>
          </p:cNvPr>
          <p:cNvSpPr/>
          <p:nvPr/>
        </p:nvSpPr>
        <p:spPr>
          <a:xfrm>
            <a:off x="4753039" y="2555896"/>
            <a:ext cx="620386" cy="5493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b="1" dirty="0"/>
              <a:t>30h</a:t>
            </a:r>
            <a:r>
              <a:rPr lang="fr-FR" sz="1000" dirty="0"/>
              <a:t> </a:t>
            </a:r>
          </a:p>
          <a:p>
            <a:pPr algn="ctr"/>
            <a:r>
              <a:rPr lang="fr-FR" sz="1000" dirty="0"/>
              <a:t>maths </a:t>
            </a:r>
            <a:r>
              <a:rPr lang="fr-FR" sz="900" dirty="0"/>
              <a:t>constellations</a:t>
            </a:r>
            <a:endParaRPr lang="fr-FR" sz="1000" dirty="0"/>
          </a:p>
        </p:txBody>
      </p:sp>
      <p:sp>
        <p:nvSpPr>
          <p:cNvPr id="40" name="Rectangle à coins arrondis 4">
            <a:extLst>
              <a:ext uri="{FF2B5EF4-FFF2-40B4-BE49-F238E27FC236}">
                <a16:creationId xmlns:a16="http://schemas.microsoft.com/office/drawing/2014/main" id="{241276F6-E49B-4D6B-AE5C-5E57C5324D2E}"/>
              </a:ext>
            </a:extLst>
          </p:cNvPr>
          <p:cNvSpPr/>
          <p:nvPr/>
        </p:nvSpPr>
        <p:spPr>
          <a:xfrm>
            <a:off x="4757285" y="3201605"/>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41" name="Rectangle à coins arrondis 4">
            <a:extLst>
              <a:ext uri="{FF2B5EF4-FFF2-40B4-BE49-F238E27FC236}">
                <a16:creationId xmlns:a16="http://schemas.microsoft.com/office/drawing/2014/main" id="{0D6822F3-3DAA-45FF-ABEC-805D3ACB0CDE}"/>
              </a:ext>
            </a:extLst>
          </p:cNvPr>
          <p:cNvSpPr/>
          <p:nvPr/>
        </p:nvSpPr>
        <p:spPr>
          <a:xfrm>
            <a:off x="4768106" y="3865250"/>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42" name="Rectangle à coins arrondis 4">
            <a:extLst>
              <a:ext uri="{FF2B5EF4-FFF2-40B4-BE49-F238E27FC236}">
                <a16:creationId xmlns:a16="http://schemas.microsoft.com/office/drawing/2014/main" id="{3372DF1F-B0EC-442F-9A1B-C04F34BAEF4E}"/>
              </a:ext>
            </a:extLst>
          </p:cNvPr>
          <p:cNvSpPr/>
          <p:nvPr/>
        </p:nvSpPr>
        <p:spPr>
          <a:xfrm>
            <a:off x="4768106" y="5908417"/>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43" name="Rectangle à coins arrondis 10">
            <a:extLst>
              <a:ext uri="{FF2B5EF4-FFF2-40B4-BE49-F238E27FC236}">
                <a16:creationId xmlns:a16="http://schemas.microsoft.com/office/drawing/2014/main" id="{9417B723-ACA3-4FBA-A7F4-6363CCB639CB}"/>
              </a:ext>
            </a:extLst>
          </p:cNvPr>
          <p:cNvSpPr/>
          <p:nvPr/>
        </p:nvSpPr>
        <p:spPr>
          <a:xfrm>
            <a:off x="4748548" y="4563427"/>
            <a:ext cx="620388" cy="549313"/>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050" b="1" dirty="0">
                <a:solidFill>
                  <a:schemeClr val="tx1"/>
                </a:solidFill>
              </a:rPr>
              <a:t>30h</a:t>
            </a:r>
            <a:endParaRPr lang="fr-FR" sz="1050" dirty="0">
              <a:solidFill>
                <a:schemeClr val="tx1"/>
              </a:solidFill>
            </a:endParaRPr>
          </a:p>
          <a:p>
            <a:pPr algn="ctr"/>
            <a:r>
              <a:rPr lang="fr-FR" sz="900" dirty="0">
                <a:solidFill>
                  <a:schemeClr val="tx1"/>
                </a:solidFill>
              </a:rPr>
              <a:t>français </a:t>
            </a:r>
            <a:r>
              <a:rPr lang="fr-FR" sz="800" dirty="0">
                <a:solidFill>
                  <a:schemeClr val="tx1"/>
                </a:solidFill>
              </a:rPr>
              <a:t>constellations</a:t>
            </a:r>
            <a:endParaRPr lang="fr-FR" sz="900" dirty="0">
              <a:solidFill>
                <a:schemeClr val="tx1"/>
              </a:solidFill>
            </a:endParaRPr>
          </a:p>
        </p:txBody>
      </p:sp>
      <p:sp>
        <p:nvSpPr>
          <p:cNvPr id="44" name="Rectangle à coins arrondis 4">
            <a:extLst>
              <a:ext uri="{FF2B5EF4-FFF2-40B4-BE49-F238E27FC236}">
                <a16:creationId xmlns:a16="http://schemas.microsoft.com/office/drawing/2014/main" id="{B392711F-700D-4A1F-BDE8-F01FAF002588}"/>
              </a:ext>
            </a:extLst>
          </p:cNvPr>
          <p:cNvSpPr/>
          <p:nvPr/>
        </p:nvSpPr>
        <p:spPr>
          <a:xfrm>
            <a:off x="4748549" y="5221827"/>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45" name="Rectangle à coins arrondis 3">
            <a:extLst>
              <a:ext uri="{FF2B5EF4-FFF2-40B4-BE49-F238E27FC236}">
                <a16:creationId xmlns:a16="http://schemas.microsoft.com/office/drawing/2014/main" id="{B37B0D59-1541-4F2F-BD43-2628D84B93D5}"/>
              </a:ext>
            </a:extLst>
          </p:cNvPr>
          <p:cNvSpPr/>
          <p:nvPr/>
        </p:nvSpPr>
        <p:spPr>
          <a:xfrm>
            <a:off x="6180710" y="3254751"/>
            <a:ext cx="620386" cy="5493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b="1" dirty="0"/>
              <a:t>30h</a:t>
            </a:r>
            <a:r>
              <a:rPr lang="fr-FR" sz="1000" dirty="0"/>
              <a:t> </a:t>
            </a:r>
          </a:p>
          <a:p>
            <a:pPr algn="ctr"/>
            <a:r>
              <a:rPr lang="fr-FR" sz="1000" dirty="0"/>
              <a:t>maths </a:t>
            </a:r>
            <a:r>
              <a:rPr lang="fr-FR" sz="900" dirty="0"/>
              <a:t>constellations</a:t>
            </a:r>
            <a:endParaRPr lang="fr-FR" sz="1000" dirty="0"/>
          </a:p>
        </p:txBody>
      </p:sp>
      <p:sp>
        <p:nvSpPr>
          <p:cNvPr id="46" name="Rectangle à coins arrondis 4">
            <a:extLst>
              <a:ext uri="{FF2B5EF4-FFF2-40B4-BE49-F238E27FC236}">
                <a16:creationId xmlns:a16="http://schemas.microsoft.com/office/drawing/2014/main" id="{52CC3282-02E3-4E7B-BD08-17E9342E9C1F}"/>
              </a:ext>
            </a:extLst>
          </p:cNvPr>
          <p:cNvSpPr/>
          <p:nvPr/>
        </p:nvSpPr>
        <p:spPr>
          <a:xfrm>
            <a:off x="6210618" y="4548836"/>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47" name="Rectangle à coins arrondis 4">
            <a:extLst>
              <a:ext uri="{FF2B5EF4-FFF2-40B4-BE49-F238E27FC236}">
                <a16:creationId xmlns:a16="http://schemas.microsoft.com/office/drawing/2014/main" id="{274FB759-C1C4-4E86-9376-7E675F34A80E}"/>
              </a:ext>
            </a:extLst>
          </p:cNvPr>
          <p:cNvSpPr/>
          <p:nvPr/>
        </p:nvSpPr>
        <p:spPr>
          <a:xfrm>
            <a:off x="6200267" y="3879068"/>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48" name="Rectangle à coins arrondis 4">
            <a:extLst>
              <a:ext uri="{FF2B5EF4-FFF2-40B4-BE49-F238E27FC236}">
                <a16:creationId xmlns:a16="http://schemas.microsoft.com/office/drawing/2014/main" id="{512F08D3-5804-472E-95BD-E5B0DE5F8BD7}"/>
              </a:ext>
            </a:extLst>
          </p:cNvPr>
          <p:cNvSpPr/>
          <p:nvPr/>
        </p:nvSpPr>
        <p:spPr>
          <a:xfrm>
            <a:off x="6200267" y="5922235"/>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49" name="Rectangle à coins arrondis 10">
            <a:extLst>
              <a:ext uri="{FF2B5EF4-FFF2-40B4-BE49-F238E27FC236}">
                <a16:creationId xmlns:a16="http://schemas.microsoft.com/office/drawing/2014/main" id="{0C906783-F8D6-4A20-96D9-8DF48C506629}"/>
              </a:ext>
            </a:extLst>
          </p:cNvPr>
          <p:cNvSpPr/>
          <p:nvPr/>
        </p:nvSpPr>
        <p:spPr>
          <a:xfrm>
            <a:off x="6210618" y="5221826"/>
            <a:ext cx="620388" cy="549313"/>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050" b="1" dirty="0">
                <a:solidFill>
                  <a:schemeClr val="tx1"/>
                </a:solidFill>
              </a:rPr>
              <a:t>30h</a:t>
            </a:r>
            <a:endParaRPr lang="fr-FR" sz="1050" dirty="0">
              <a:solidFill>
                <a:schemeClr val="tx1"/>
              </a:solidFill>
            </a:endParaRPr>
          </a:p>
          <a:p>
            <a:pPr algn="ctr"/>
            <a:r>
              <a:rPr lang="fr-FR" sz="900" dirty="0">
                <a:solidFill>
                  <a:schemeClr val="tx1"/>
                </a:solidFill>
              </a:rPr>
              <a:t>français </a:t>
            </a:r>
            <a:r>
              <a:rPr lang="fr-FR" sz="800" dirty="0">
                <a:solidFill>
                  <a:schemeClr val="tx1"/>
                </a:solidFill>
              </a:rPr>
              <a:t>constellations</a:t>
            </a:r>
            <a:endParaRPr lang="fr-FR" sz="900" dirty="0">
              <a:solidFill>
                <a:schemeClr val="tx1"/>
              </a:solidFill>
            </a:endParaRPr>
          </a:p>
        </p:txBody>
      </p:sp>
      <p:sp>
        <p:nvSpPr>
          <p:cNvPr id="50" name="Rectangle à coins arrondis 4">
            <a:extLst>
              <a:ext uri="{FF2B5EF4-FFF2-40B4-BE49-F238E27FC236}">
                <a16:creationId xmlns:a16="http://schemas.microsoft.com/office/drawing/2014/main" id="{74F6D9CF-4E14-4181-B6DC-BE05EB16C356}"/>
              </a:ext>
            </a:extLst>
          </p:cNvPr>
          <p:cNvSpPr/>
          <p:nvPr/>
        </p:nvSpPr>
        <p:spPr>
          <a:xfrm>
            <a:off x="6180710" y="2555897"/>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51" name="Rectangle à coins arrondis 3">
            <a:extLst>
              <a:ext uri="{FF2B5EF4-FFF2-40B4-BE49-F238E27FC236}">
                <a16:creationId xmlns:a16="http://schemas.microsoft.com/office/drawing/2014/main" id="{B6F2B1F5-BBB2-4B3F-8D64-33DE2D6D7C0A}"/>
              </a:ext>
            </a:extLst>
          </p:cNvPr>
          <p:cNvSpPr/>
          <p:nvPr/>
        </p:nvSpPr>
        <p:spPr>
          <a:xfrm>
            <a:off x="7812545" y="3964782"/>
            <a:ext cx="620386" cy="5493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100" b="1" dirty="0"/>
              <a:t>30h</a:t>
            </a:r>
            <a:r>
              <a:rPr lang="fr-FR" sz="1000" dirty="0"/>
              <a:t> </a:t>
            </a:r>
          </a:p>
          <a:p>
            <a:pPr algn="ctr"/>
            <a:r>
              <a:rPr lang="fr-FR" sz="1000" dirty="0"/>
              <a:t>maths </a:t>
            </a:r>
            <a:r>
              <a:rPr lang="fr-FR" sz="900" dirty="0"/>
              <a:t>constellations</a:t>
            </a:r>
            <a:endParaRPr lang="fr-FR" sz="1000" dirty="0"/>
          </a:p>
        </p:txBody>
      </p:sp>
      <p:sp>
        <p:nvSpPr>
          <p:cNvPr id="52" name="Rectangle à coins arrondis 4">
            <a:extLst>
              <a:ext uri="{FF2B5EF4-FFF2-40B4-BE49-F238E27FC236}">
                <a16:creationId xmlns:a16="http://schemas.microsoft.com/office/drawing/2014/main" id="{DF04B15E-4353-4F20-8B47-29032F637DB4}"/>
              </a:ext>
            </a:extLst>
          </p:cNvPr>
          <p:cNvSpPr/>
          <p:nvPr/>
        </p:nvSpPr>
        <p:spPr>
          <a:xfrm>
            <a:off x="7751493" y="3255283"/>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53" name="Rectangle à coins arrondis 4">
            <a:extLst>
              <a:ext uri="{FF2B5EF4-FFF2-40B4-BE49-F238E27FC236}">
                <a16:creationId xmlns:a16="http://schemas.microsoft.com/office/drawing/2014/main" id="{0ACCE28F-2695-4813-AEF6-7CE8C6BE4F64}"/>
              </a:ext>
            </a:extLst>
          </p:cNvPr>
          <p:cNvSpPr/>
          <p:nvPr/>
        </p:nvSpPr>
        <p:spPr>
          <a:xfrm>
            <a:off x="7809038" y="4563428"/>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54" name="Rectangle à coins arrondis 4">
            <a:extLst>
              <a:ext uri="{FF2B5EF4-FFF2-40B4-BE49-F238E27FC236}">
                <a16:creationId xmlns:a16="http://schemas.microsoft.com/office/drawing/2014/main" id="{53911D94-EC71-410D-B7EA-972B249966AC}"/>
              </a:ext>
            </a:extLst>
          </p:cNvPr>
          <p:cNvSpPr/>
          <p:nvPr/>
        </p:nvSpPr>
        <p:spPr>
          <a:xfrm>
            <a:off x="7741804" y="2579758"/>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
        <p:nvSpPr>
          <p:cNvPr id="55" name="Rectangle à coins arrondis 10">
            <a:extLst>
              <a:ext uri="{FF2B5EF4-FFF2-40B4-BE49-F238E27FC236}">
                <a16:creationId xmlns:a16="http://schemas.microsoft.com/office/drawing/2014/main" id="{A932AD08-5D01-4396-8274-BFED765181AE}"/>
              </a:ext>
            </a:extLst>
          </p:cNvPr>
          <p:cNvSpPr/>
          <p:nvPr/>
        </p:nvSpPr>
        <p:spPr>
          <a:xfrm>
            <a:off x="7839748" y="5922235"/>
            <a:ext cx="620388" cy="549313"/>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050" b="1" dirty="0">
                <a:solidFill>
                  <a:schemeClr val="tx1"/>
                </a:solidFill>
              </a:rPr>
              <a:t>30h</a:t>
            </a:r>
            <a:endParaRPr lang="fr-FR" sz="1050" dirty="0">
              <a:solidFill>
                <a:schemeClr val="tx1"/>
              </a:solidFill>
            </a:endParaRPr>
          </a:p>
          <a:p>
            <a:pPr algn="ctr"/>
            <a:r>
              <a:rPr lang="fr-FR" sz="900" dirty="0">
                <a:solidFill>
                  <a:schemeClr val="tx1"/>
                </a:solidFill>
              </a:rPr>
              <a:t>français </a:t>
            </a:r>
            <a:r>
              <a:rPr lang="fr-FR" sz="800" dirty="0">
                <a:solidFill>
                  <a:schemeClr val="tx1"/>
                </a:solidFill>
              </a:rPr>
              <a:t>constellations</a:t>
            </a:r>
            <a:endParaRPr lang="fr-FR" sz="900" dirty="0">
              <a:solidFill>
                <a:schemeClr val="tx1"/>
              </a:solidFill>
            </a:endParaRPr>
          </a:p>
        </p:txBody>
      </p:sp>
      <p:sp>
        <p:nvSpPr>
          <p:cNvPr id="56" name="Rectangle à coins arrondis 4">
            <a:extLst>
              <a:ext uri="{FF2B5EF4-FFF2-40B4-BE49-F238E27FC236}">
                <a16:creationId xmlns:a16="http://schemas.microsoft.com/office/drawing/2014/main" id="{3CBC3F94-509C-43F6-A6D9-46679D15A1D0}"/>
              </a:ext>
            </a:extLst>
          </p:cNvPr>
          <p:cNvSpPr/>
          <p:nvPr/>
        </p:nvSpPr>
        <p:spPr>
          <a:xfrm>
            <a:off x="7812544" y="5269682"/>
            <a:ext cx="620387" cy="54931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700" b="1" dirty="0">
                <a:solidFill>
                  <a:schemeClr val="tx1"/>
                </a:solidFill>
              </a:rPr>
              <a:t>18h</a:t>
            </a:r>
            <a:endParaRPr lang="fr-FR" sz="500" dirty="0">
              <a:solidFill>
                <a:schemeClr val="tx1"/>
              </a:solidFill>
            </a:endParaRPr>
          </a:p>
          <a:p>
            <a:pPr algn="ctr"/>
            <a:r>
              <a:rPr lang="fr-FR" sz="400" dirty="0">
                <a:solidFill>
                  <a:schemeClr val="tx1"/>
                </a:solidFill>
              </a:rPr>
              <a:t>Formation</a:t>
            </a:r>
          </a:p>
          <a:p>
            <a:pPr algn="ctr"/>
            <a:r>
              <a:rPr lang="fr-FR" sz="500" dirty="0">
                <a:solidFill>
                  <a:schemeClr val="tx1"/>
                </a:solidFill>
              </a:rPr>
              <a:t>6h maths+6h français+ 6h autres </a:t>
            </a:r>
          </a:p>
        </p:txBody>
      </p:sp>
    </p:spTree>
    <p:extLst>
      <p:ext uri="{BB962C8B-B14F-4D97-AF65-F5344CB8AC3E}">
        <p14:creationId xmlns:p14="http://schemas.microsoft.com/office/powerpoint/2010/main" val="228130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DBFD2572-AA7A-460F-A161-204BFA0C777A}"/>
              </a:ext>
            </a:extLst>
          </p:cNvPr>
          <p:cNvSpPr>
            <a:spLocks noGrp="1"/>
          </p:cNvSpPr>
          <p:nvPr>
            <p:ph type="sldNum" sz="quarter" idx="12"/>
          </p:nvPr>
        </p:nvSpPr>
        <p:spPr/>
        <p:txBody>
          <a:bodyPr/>
          <a:lstStyle/>
          <a:p>
            <a:fld id="{1FC8907D-B208-DC44-82F5-2940ECA1C9FA}" type="slidenum">
              <a:rPr lang="fr-FR" smtClean="0"/>
              <a:pPr/>
              <a:t>12</a:t>
            </a:fld>
            <a:endParaRPr lang="fr-FR" dirty="0"/>
          </a:p>
        </p:txBody>
      </p:sp>
      <p:sp>
        <p:nvSpPr>
          <p:cNvPr id="8" name="ZoneTexte 7">
            <a:extLst>
              <a:ext uri="{FF2B5EF4-FFF2-40B4-BE49-F238E27FC236}">
                <a16:creationId xmlns:a16="http://schemas.microsoft.com/office/drawing/2014/main" id="{1118645B-8A24-4BAC-A39F-70A7AD8F07BD}"/>
              </a:ext>
            </a:extLst>
          </p:cNvPr>
          <p:cNvSpPr txBox="1"/>
          <p:nvPr/>
        </p:nvSpPr>
        <p:spPr>
          <a:xfrm>
            <a:off x="42765" y="2289309"/>
            <a:ext cx="2393576" cy="461665"/>
          </a:xfrm>
          <a:prstGeom prst="rect">
            <a:avLst/>
          </a:prstGeom>
          <a:noFill/>
        </p:spPr>
        <p:txBody>
          <a:bodyPr wrap="square" rtlCol="0">
            <a:spAutoFit/>
          </a:bodyPr>
          <a:lstStyle/>
          <a:p>
            <a:r>
              <a:rPr lang="fr-FR" sz="2400" b="1" dirty="0"/>
              <a:t>Constellation A</a:t>
            </a:r>
          </a:p>
        </p:txBody>
      </p:sp>
      <p:sp>
        <p:nvSpPr>
          <p:cNvPr id="9" name="Rectangle : coins arrondis 8">
            <a:extLst>
              <a:ext uri="{FF2B5EF4-FFF2-40B4-BE49-F238E27FC236}">
                <a16:creationId xmlns:a16="http://schemas.microsoft.com/office/drawing/2014/main" id="{A6317EF5-E21E-4699-8DAE-9A5C14D2C431}"/>
              </a:ext>
            </a:extLst>
          </p:cNvPr>
          <p:cNvSpPr/>
          <p:nvPr/>
        </p:nvSpPr>
        <p:spPr>
          <a:xfrm>
            <a:off x="2034476" y="2983678"/>
            <a:ext cx="910757" cy="891885"/>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r-FR" sz="1400" b="1" dirty="0">
                <a:solidFill>
                  <a:schemeClr val="tx1"/>
                </a:solidFill>
              </a:rPr>
              <a:t>Visites croisées 1  </a:t>
            </a:r>
            <a:r>
              <a:rPr lang="fr-FR" sz="1200" b="1" dirty="0">
                <a:solidFill>
                  <a:schemeClr val="tx1"/>
                </a:solidFill>
              </a:rPr>
              <a:t>1/10/20</a:t>
            </a:r>
            <a:endParaRPr lang="fr-FR" sz="1600" b="1" dirty="0">
              <a:solidFill>
                <a:schemeClr val="tx1"/>
              </a:solidFill>
            </a:endParaRPr>
          </a:p>
        </p:txBody>
      </p:sp>
      <p:sp>
        <p:nvSpPr>
          <p:cNvPr id="10" name="Rectangle : coins arrondis 9">
            <a:extLst>
              <a:ext uri="{FF2B5EF4-FFF2-40B4-BE49-F238E27FC236}">
                <a16:creationId xmlns:a16="http://schemas.microsoft.com/office/drawing/2014/main" id="{0B0B7B72-7EFD-4778-BAE8-C20CAEA15EAD}"/>
              </a:ext>
            </a:extLst>
          </p:cNvPr>
          <p:cNvSpPr/>
          <p:nvPr/>
        </p:nvSpPr>
        <p:spPr>
          <a:xfrm>
            <a:off x="5767855" y="2900365"/>
            <a:ext cx="910758" cy="95105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r-FR" sz="1400" b="1" dirty="0">
                <a:solidFill>
                  <a:schemeClr val="tx1"/>
                </a:solidFill>
              </a:rPr>
              <a:t>Visites croisées 2  </a:t>
            </a:r>
            <a:r>
              <a:rPr lang="fr-FR" sz="1200" b="1" dirty="0">
                <a:solidFill>
                  <a:schemeClr val="tx1"/>
                </a:solidFill>
              </a:rPr>
              <a:t>12/11/20</a:t>
            </a:r>
            <a:endParaRPr lang="fr-FR" sz="1600" b="1" dirty="0">
              <a:solidFill>
                <a:schemeClr val="tx1"/>
              </a:solidFill>
            </a:endParaRPr>
          </a:p>
        </p:txBody>
      </p:sp>
      <p:sp>
        <p:nvSpPr>
          <p:cNvPr id="11" name="Rectangle : coins arrondis 10">
            <a:extLst>
              <a:ext uri="{FF2B5EF4-FFF2-40B4-BE49-F238E27FC236}">
                <a16:creationId xmlns:a16="http://schemas.microsoft.com/office/drawing/2014/main" id="{FE641EE3-36FC-43F7-8320-C805E3CED9D3}"/>
              </a:ext>
            </a:extLst>
          </p:cNvPr>
          <p:cNvSpPr/>
          <p:nvPr/>
        </p:nvSpPr>
        <p:spPr>
          <a:xfrm>
            <a:off x="42765" y="2939506"/>
            <a:ext cx="910758" cy="95105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fr-FR" sz="1400" dirty="0">
                <a:solidFill>
                  <a:schemeClr val="tx1"/>
                </a:solidFill>
              </a:rPr>
              <a:t>Réunion toutes </a:t>
            </a:r>
            <a:r>
              <a:rPr lang="fr-FR" sz="1400" dirty="0" err="1">
                <a:solidFill>
                  <a:schemeClr val="tx1"/>
                </a:solidFill>
              </a:rPr>
              <a:t>constel-lations</a:t>
            </a:r>
            <a:endParaRPr lang="fr-FR" sz="1400" dirty="0">
              <a:solidFill>
                <a:schemeClr val="tx1"/>
              </a:solidFill>
            </a:endParaRPr>
          </a:p>
          <a:p>
            <a:pPr algn="ctr"/>
            <a:r>
              <a:rPr lang="fr-FR" sz="1200" dirty="0">
                <a:solidFill>
                  <a:schemeClr val="tx1"/>
                </a:solidFill>
              </a:rPr>
              <a:t>15/09/20</a:t>
            </a:r>
            <a:endParaRPr lang="fr-FR" sz="1600" dirty="0">
              <a:solidFill>
                <a:schemeClr val="tx1"/>
              </a:solidFill>
            </a:endParaRPr>
          </a:p>
        </p:txBody>
      </p:sp>
      <p:sp>
        <p:nvSpPr>
          <p:cNvPr id="13" name="Rectangle : coins arrondis 12">
            <a:extLst>
              <a:ext uri="{FF2B5EF4-FFF2-40B4-BE49-F238E27FC236}">
                <a16:creationId xmlns:a16="http://schemas.microsoft.com/office/drawing/2014/main" id="{01760435-5A61-4F4A-8CD5-D93216EA0292}"/>
              </a:ext>
            </a:extLst>
          </p:cNvPr>
          <p:cNvSpPr/>
          <p:nvPr/>
        </p:nvSpPr>
        <p:spPr>
          <a:xfrm>
            <a:off x="7843615" y="2900366"/>
            <a:ext cx="910758" cy="95105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fr-FR" sz="1400" dirty="0">
                <a:solidFill>
                  <a:schemeClr val="tx1"/>
                </a:solidFill>
              </a:rPr>
              <a:t>Réunion toutes </a:t>
            </a:r>
            <a:r>
              <a:rPr lang="fr-FR" sz="1400" dirty="0" err="1">
                <a:solidFill>
                  <a:schemeClr val="tx1"/>
                </a:solidFill>
              </a:rPr>
              <a:t>constel-lations</a:t>
            </a:r>
            <a:endParaRPr lang="fr-FR" sz="1400" dirty="0">
              <a:solidFill>
                <a:schemeClr val="tx1"/>
              </a:solidFill>
            </a:endParaRPr>
          </a:p>
          <a:p>
            <a:pPr algn="ctr"/>
            <a:r>
              <a:rPr lang="fr-FR" sz="1200" dirty="0">
                <a:solidFill>
                  <a:schemeClr val="tx1"/>
                </a:solidFill>
              </a:rPr>
              <a:t>15/03/21</a:t>
            </a:r>
            <a:endParaRPr lang="fr-FR" sz="1600" dirty="0">
              <a:solidFill>
                <a:schemeClr val="tx1"/>
              </a:solidFill>
            </a:endParaRPr>
          </a:p>
        </p:txBody>
      </p:sp>
      <p:sp>
        <p:nvSpPr>
          <p:cNvPr id="14" name="Rectangle : coins arrondis 13">
            <a:extLst>
              <a:ext uri="{FF2B5EF4-FFF2-40B4-BE49-F238E27FC236}">
                <a16:creationId xmlns:a16="http://schemas.microsoft.com/office/drawing/2014/main" id="{1BABDECA-F87E-42FC-BF2C-8A64D68AEA0E}"/>
              </a:ext>
            </a:extLst>
          </p:cNvPr>
          <p:cNvSpPr/>
          <p:nvPr/>
        </p:nvSpPr>
        <p:spPr>
          <a:xfrm>
            <a:off x="3933631" y="2918843"/>
            <a:ext cx="910758" cy="95105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sz="1400" b="1" dirty="0">
                <a:solidFill>
                  <a:schemeClr val="tx1"/>
                </a:solidFill>
              </a:rPr>
              <a:t>Apports </a:t>
            </a:r>
            <a:r>
              <a:rPr lang="fr-FR" sz="900" b="1" dirty="0">
                <a:solidFill>
                  <a:schemeClr val="tx1"/>
                </a:solidFill>
              </a:rPr>
              <a:t>scientifiques</a:t>
            </a:r>
          </a:p>
          <a:p>
            <a:pPr algn="ctr"/>
            <a:r>
              <a:rPr lang="fr-FR" sz="1200" b="1" dirty="0">
                <a:solidFill>
                  <a:schemeClr val="tx1"/>
                </a:solidFill>
              </a:rPr>
              <a:t>4/11/20</a:t>
            </a:r>
            <a:endParaRPr lang="fr-FR" sz="1600" b="1" dirty="0">
              <a:solidFill>
                <a:schemeClr val="tx1"/>
              </a:solidFill>
            </a:endParaRPr>
          </a:p>
        </p:txBody>
      </p:sp>
      <p:sp>
        <p:nvSpPr>
          <p:cNvPr id="15" name="Rectangle : coins arrondis 14">
            <a:extLst>
              <a:ext uri="{FF2B5EF4-FFF2-40B4-BE49-F238E27FC236}">
                <a16:creationId xmlns:a16="http://schemas.microsoft.com/office/drawing/2014/main" id="{DF5B6073-0191-4D89-99B3-DE10614E79DE}"/>
              </a:ext>
            </a:extLst>
          </p:cNvPr>
          <p:cNvSpPr/>
          <p:nvPr/>
        </p:nvSpPr>
        <p:spPr>
          <a:xfrm>
            <a:off x="1056193" y="3405476"/>
            <a:ext cx="910757" cy="89188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r-FR" sz="1300" b="1" dirty="0" err="1">
                <a:solidFill>
                  <a:schemeClr val="tx1"/>
                </a:solidFill>
              </a:rPr>
              <a:t>Construc-tion</a:t>
            </a:r>
            <a:r>
              <a:rPr lang="fr-FR" sz="1300" b="1" dirty="0">
                <a:solidFill>
                  <a:schemeClr val="tx1"/>
                </a:solidFill>
              </a:rPr>
              <a:t> du projet</a:t>
            </a:r>
          </a:p>
        </p:txBody>
      </p:sp>
      <p:sp>
        <p:nvSpPr>
          <p:cNvPr id="16" name="Rectangle : coins arrondis 15">
            <a:extLst>
              <a:ext uri="{FF2B5EF4-FFF2-40B4-BE49-F238E27FC236}">
                <a16:creationId xmlns:a16="http://schemas.microsoft.com/office/drawing/2014/main" id="{D5BDEBF8-E2CB-4A27-8112-0465B76B571A}"/>
              </a:ext>
            </a:extLst>
          </p:cNvPr>
          <p:cNvSpPr/>
          <p:nvPr/>
        </p:nvSpPr>
        <p:spPr>
          <a:xfrm>
            <a:off x="2992602" y="3459645"/>
            <a:ext cx="910757" cy="89188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r-FR" sz="1400" b="1" dirty="0">
                <a:solidFill>
                  <a:schemeClr val="tx1"/>
                </a:solidFill>
              </a:rPr>
              <a:t>Analyse et </a:t>
            </a:r>
            <a:r>
              <a:rPr lang="fr-FR" sz="1400" b="1" dirty="0" err="1">
                <a:solidFill>
                  <a:schemeClr val="tx1"/>
                </a:solidFill>
              </a:rPr>
              <a:t>réajuste-ment</a:t>
            </a:r>
            <a:endParaRPr lang="fr-FR" sz="1600" b="1" dirty="0">
              <a:solidFill>
                <a:schemeClr val="tx1"/>
              </a:solidFill>
            </a:endParaRPr>
          </a:p>
        </p:txBody>
      </p:sp>
      <p:sp>
        <p:nvSpPr>
          <p:cNvPr id="17" name="Rectangle : coins arrondis 16">
            <a:extLst>
              <a:ext uri="{FF2B5EF4-FFF2-40B4-BE49-F238E27FC236}">
                <a16:creationId xmlns:a16="http://schemas.microsoft.com/office/drawing/2014/main" id="{1D6BA189-D086-4319-BF2B-EF1654C5650E}"/>
              </a:ext>
            </a:extLst>
          </p:cNvPr>
          <p:cNvSpPr/>
          <p:nvPr/>
        </p:nvSpPr>
        <p:spPr>
          <a:xfrm>
            <a:off x="4826825" y="3492119"/>
            <a:ext cx="910757" cy="89188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r-FR" sz="1400" b="1" dirty="0">
                <a:solidFill>
                  <a:schemeClr val="tx1"/>
                </a:solidFill>
              </a:rPr>
              <a:t>Analyse et </a:t>
            </a:r>
            <a:r>
              <a:rPr lang="fr-FR" sz="1400" b="1" dirty="0" err="1">
                <a:solidFill>
                  <a:schemeClr val="tx1"/>
                </a:solidFill>
              </a:rPr>
              <a:t>réajuste-ment</a:t>
            </a:r>
            <a:endParaRPr lang="fr-FR" sz="1600" b="1" dirty="0">
              <a:solidFill>
                <a:schemeClr val="tx1"/>
              </a:solidFill>
            </a:endParaRPr>
          </a:p>
        </p:txBody>
      </p:sp>
      <p:sp>
        <p:nvSpPr>
          <p:cNvPr id="18" name="Rectangle : coins arrondis 17">
            <a:extLst>
              <a:ext uri="{FF2B5EF4-FFF2-40B4-BE49-F238E27FC236}">
                <a16:creationId xmlns:a16="http://schemas.microsoft.com/office/drawing/2014/main" id="{BFFF22F1-D801-47F3-BD7A-48114E829AEC}"/>
              </a:ext>
            </a:extLst>
          </p:cNvPr>
          <p:cNvSpPr/>
          <p:nvPr/>
        </p:nvSpPr>
        <p:spPr>
          <a:xfrm>
            <a:off x="6749883" y="3405475"/>
            <a:ext cx="910757" cy="89188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r-FR" sz="1400" b="1" dirty="0">
                <a:solidFill>
                  <a:schemeClr val="tx1"/>
                </a:solidFill>
              </a:rPr>
              <a:t>Analyse et </a:t>
            </a:r>
            <a:r>
              <a:rPr lang="fr-FR" sz="1400" b="1" dirty="0" err="1">
                <a:solidFill>
                  <a:schemeClr val="tx1"/>
                </a:solidFill>
              </a:rPr>
              <a:t>réajuste-ment</a:t>
            </a:r>
            <a:endParaRPr lang="fr-FR" sz="1600" b="1" dirty="0">
              <a:solidFill>
                <a:schemeClr val="tx1"/>
              </a:solidFill>
            </a:endParaRPr>
          </a:p>
        </p:txBody>
      </p:sp>
      <p:sp>
        <p:nvSpPr>
          <p:cNvPr id="19" name="Rectangle à coins arrondis 13">
            <a:extLst>
              <a:ext uri="{FF2B5EF4-FFF2-40B4-BE49-F238E27FC236}">
                <a16:creationId xmlns:a16="http://schemas.microsoft.com/office/drawing/2014/main" id="{7A4592B2-A62F-48D1-9696-BAB6266CF940}"/>
              </a:ext>
            </a:extLst>
          </p:cNvPr>
          <p:cNvSpPr/>
          <p:nvPr/>
        </p:nvSpPr>
        <p:spPr>
          <a:xfrm>
            <a:off x="53204" y="4998633"/>
            <a:ext cx="1621557" cy="918102"/>
          </a:xfrm>
          <a:prstGeom prst="roundRect">
            <a:avLst/>
          </a:prstGeom>
          <a:scene3d>
            <a:camera prst="orthographicFront"/>
            <a:lightRig rig="threePt" dir="t"/>
          </a:scene3d>
          <a:sp3d>
            <a:bevelT w="152400" h="50800" prst="softRound"/>
          </a:sp3d>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350" b="1" dirty="0"/>
              <a:t>1 réunion de lancement commune à toutes les constellations</a:t>
            </a:r>
          </a:p>
        </p:txBody>
      </p:sp>
      <p:sp>
        <p:nvSpPr>
          <p:cNvPr id="21" name="Rectangle à coins arrondis 13">
            <a:extLst>
              <a:ext uri="{FF2B5EF4-FFF2-40B4-BE49-F238E27FC236}">
                <a16:creationId xmlns:a16="http://schemas.microsoft.com/office/drawing/2014/main" id="{7648D5AB-F1AF-4FAD-987D-DC8670CB2CB3}"/>
              </a:ext>
            </a:extLst>
          </p:cNvPr>
          <p:cNvSpPr/>
          <p:nvPr/>
        </p:nvSpPr>
        <p:spPr>
          <a:xfrm>
            <a:off x="7439980" y="4965093"/>
            <a:ext cx="1621557" cy="918102"/>
          </a:xfrm>
          <a:prstGeom prst="roundRect">
            <a:avLst/>
          </a:prstGeom>
          <a:scene3d>
            <a:camera prst="orthographicFront"/>
            <a:lightRig rig="threePt" dir="t"/>
          </a:scene3d>
          <a:sp3d>
            <a:bevelT w="152400" h="50800" prst="softRound"/>
          </a:sp3d>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350" b="1" dirty="0"/>
              <a:t>1 réunion de clôture commune à toutes les constellations</a:t>
            </a:r>
          </a:p>
        </p:txBody>
      </p:sp>
      <p:sp>
        <p:nvSpPr>
          <p:cNvPr id="22" name="Rectangle à coins arrondis 20">
            <a:extLst>
              <a:ext uri="{FF2B5EF4-FFF2-40B4-BE49-F238E27FC236}">
                <a16:creationId xmlns:a16="http://schemas.microsoft.com/office/drawing/2014/main" id="{8560C327-C549-4494-A11A-B611219A2447}"/>
              </a:ext>
            </a:extLst>
          </p:cNvPr>
          <p:cNvSpPr/>
          <p:nvPr/>
        </p:nvSpPr>
        <p:spPr>
          <a:xfrm>
            <a:off x="3371554" y="5439340"/>
            <a:ext cx="2218013" cy="95157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350" b="1" dirty="0"/>
              <a:t>Des réunions de travail  par constellations</a:t>
            </a:r>
          </a:p>
        </p:txBody>
      </p:sp>
      <p:sp>
        <p:nvSpPr>
          <p:cNvPr id="23" name="Rectangle à coins arrondis 20">
            <a:extLst>
              <a:ext uri="{FF2B5EF4-FFF2-40B4-BE49-F238E27FC236}">
                <a16:creationId xmlns:a16="http://schemas.microsoft.com/office/drawing/2014/main" id="{65CCB3B6-5BEE-4D65-9BF9-9DA665468F77}"/>
              </a:ext>
            </a:extLst>
          </p:cNvPr>
          <p:cNvSpPr/>
          <p:nvPr/>
        </p:nvSpPr>
        <p:spPr>
          <a:xfrm>
            <a:off x="3289371" y="1853038"/>
            <a:ext cx="2218013" cy="618772"/>
          </a:xfrm>
          <a:prstGeom prst="roundRect">
            <a:avLst/>
          </a:prstGeom>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350" b="1" dirty="0"/>
              <a:t>Un temps d’apport commun à toutes les constellations </a:t>
            </a:r>
          </a:p>
        </p:txBody>
      </p:sp>
      <p:cxnSp>
        <p:nvCxnSpPr>
          <p:cNvPr id="25" name="Connecteur : en angle 24">
            <a:extLst>
              <a:ext uri="{FF2B5EF4-FFF2-40B4-BE49-F238E27FC236}">
                <a16:creationId xmlns:a16="http://schemas.microsoft.com/office/drawing/2014/main" id="{26A60F40-7997-4743-979B-87553B741088}"/>
              </a:ext>
            </a:extLst>
          </p:cNvPr>
          <p:cNvCxnSpPr/>
          <p:nvPr/>
        </p:nvCxnSpPr>
        <p:spPr>
          <a:xfrm rot="16200000" flipH="1">
            <a:off x="4265595" y="2616244"/>
            <a:ext cx="364325" cy="172122"/>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Connecteur : en angle 26">
            <a:extLst>
              <a:ext uri="{FF2B5EF4-FFF2-40B4-BE49-F238E27FC236}">
                <a16:creationId xmlns:a16="http://schemas.microsoft.com/office/drawing/2014/main" id="{0CCF4532-DCE9-4F35-8D7F-41E9831730EF}"/>
              </a:ext>
            </a:extLst>
          </p:cNvPr>
          <p:cNvCxnSpPr>
            <a:endCxn id="11" idx="2"/>
          </p:cNvCxnSpPr>
          <p:nvPr/>
        </p:nvCxnSpPr>
        <p:spPr>
          <a:xfrm rot="16200000" flipV="1">
            <a:off x="94436" y="4294268"/>
            <a:ext cx="1108075" cy="300657"/>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Connecteur : en angle 28">
            <a:extLst>
              <a:ext uri="{FF2B5EF4-FFF2-40B4-BE49-F238E27FC236}">
                <a16:creationId xmlns:a16="http://schemas.microsoft.com/office/drawing/2014/main" id="{8C5C1CC2-820F-4E69-A946-31028C12E4AA}"/>
              </a:ext>
            </a:extLst>
          </p:cNvPr>
          <p:cNvCxnSpPr/>
          <p:nvPr/>
        </p:nvCxnSpPr>
        <p:spPr>
          <a:xfrm rot="5400000" flipH="1" flipV="1">
            <a:off x="7817659" y="4323660"/>
            <a:ext cx="1108074" cy="241872"/>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Connecteur droit avec flèche 32">
            <a:extLst>
              <a:ext uri="{FF2B5EF4-FFF2-40B4-BE49-F238E27FC236}">
                <a16:creationId xmlns:a16="http://schemas.microsoft.com/office/drawing/2014/main" id="{B585FE31-59C7-4CF7-BA48-653F5FBB8908}"/>
              </a:ext>
            </a:extLst>
          </p:cNvPr>
          <p:cNvCxnSpPr>
            <a:cxnSpLocks/>
            <a:stCxn id="22" idx="0"/>
          </p:cNvCxnSpPr>
          <p:nvPr/>
        </p:nvCxnSpPr>
        <p:spPr>
          <a:xfrm flipV="1">
            <a:off x="4480561" y="4749971"/>
            <a:ext cx="0" cy="689369"/>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36" name="Connecteur droit 35">
            <a:extLst>
              <a:ext uri="{FF2B5EF4-FFF2-40B4-BE49-F238E27FC236}">
                <a16:creationId xmlns:a16="http://schemas.microsoft.com/office/drawing/2014/main" id="{1589E9A1-FF38-4413-B80A-E3E2B8C9EC6D}"/>
              </a:ext>
            </a:extLst>
          </p:cNvPr>
          <p:cNvCxnSpPr/>
          <p:nvPr/>
        </p:nvCxnSpPr>
        <p:spPr>
          <a:xfrm>
            <a:off x="1619392" y="4749971"/>
            <a:ext cx="5501640"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38" name="Connecteur droit avec flèche 37">
            <a:extLst>
              <a:ext uri="{FF2B5EF4-FFF2-40B4-BE49-F238E27FC236}">
                <a16:creationId xmlns:a16="http://schemas.microsoft.com/office/drawing/2014/main" id="{D816F119-5BAE-4F3F-B5D5-E8AF4016ACD5}"/>
              </a:ext>
            </a:extLst>
          </p:cNvPr>
          <p:cNvCxnSpPr>
            <a:cxnSpLocks/>
          </p:cNvCxnSpPr>
          <p:nvPr/>
        </p:nvCxnSpPr>
        <p:spPr>
          <a:xfrm flipV="1">
            <a:off x="7121032" y="4356490"/>
            <a:ext cx="0" cy="39348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40" name="Connecteur droit avec flèche 39">
            <a:extLst>
              <a:ext uri="{FF2B5EF4-FFF2-40B4-BE49-F238E27FC236}">
                <a16:creationId xmlns:a16="http://schemas.microsoft.com/office/drawing/2014/main" id="{A83D53C8-C7A0-497D-86D8-1B902F1897DF}"/>
              </a:ext>
            </a:extLst>
          </p:cNvPr>
          <p:cNvCxnSpPr>
            <a:cxnSpLocks/>
          </p:cNvCxnSpPr>
          <p:nvPr/>
        </p:nvCxnSpPr>
        <p:spPr>
          <a:xfrm flipV="1">
            <a:off x="1619392" y="4356490"/>
            <a:ext cx="0" cy="39348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41" name="Connecteur droit avec flèche 40">
            <a:extLst>
              <a:ext uri="{FF2B5EF4-FFF2-40B4-BE49-F238E27FC236}">
                <a16:creationId xmlns:a16="http://schemas.microsoft.com/office/drawing/2014/main" id="{27674607-C20D-43CD-BAED-B879390DC69E}"/>
              </a:ext>
            </a:extLst>
          </p:cNvPr>
          <p:cNvCxnSpPr>
            <a:cxnSpLocks/>
          </p:cNvCxnSpPr>
          <p:nvPr/>
        </p:nvCxnSpPr>
        <p:spPr>
          <a:xfrm flipV="1">
            <a:off x="3498395" y="4376695"/>
            <a:ext cx="0" cy="39348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42" name="Connecteur droit avec flèche 41">
            <a:extLst>
              <a:ext uri="{FF2B5EF4-FFF2-40B4-BE49-F238E27FC236}">
                <a16:creationId xmlns:a16="http://schemas.microsoft.com/office/drawing/2014/main" id="{7C44B6E7-8902-4315-B45F-DAA23819EF3E}"/>
              </a:ext>
            </a:extLst>
          </p:cNvPr>
          <p:cNvCxnSpPr>
            <a:cxnSpLocks/>
          </p:cNvCxnSpPr>
          <p:nvPr/>
        </p:nvCxnSpPr>
        <p:spPr>
          <a:xfrm flipV="1">
            <a:off x="5233738" y="4376695"/>
            <a:ext cx="0" cy="39348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32" name="Titre 1"/>
          <p:cNvSpPr>
            <a:spLocks noGrp="1"/>
          </p:cNvSpPr>
          <p:nvPr>
            <p:ph type="title"/>
          </p:nvPr>
        </p:nvSpPr>
        <p:spPr>
          <a:xfrm>
            <a:off x="718999" y="0"/>
            <a:ext cx="7881400" cy="1286937"/>
          </a:xfrm>
        </p:spPr>
        <p:txBody>
          <a:bodyPr vert="horz" lIns="91440" tIns="45720" rIns="91440" bIns="45720" rtlCol="0" anchor="ctr">
            <a:normAutofit/>
          </a:bodyPr>
          <a:lstStyle/>
          <a:p>
            <a:r>
              <a:rPr lang="fr-FR" sz="3000" dirty="0">
                <a:solidFill>
                  <a:srgbClr val="007E39"/>
                </a:solidFill>
              </a:rPr>
              <a:t>DANS LES CIRCONSCRIPTIONS</a:t>
            </a:r>
          </a:p>
        </p:txBody>
      </p:sp>
      <p:sp>
        <p:nvSpPr>
          <p:cNvPr id="34" name="Espace réservé du texte 5"/>
          <p:cNvSpPr txBox="1">
            <a:spLocks/>
          </p:cNvSpPr>
          <p:nvPr/>
        </p:nvSpPr>
        <p:spPr>
          <a:xfrm>
            <a:off x="53204" y="1424478"/>
            <a:ext cx="5945019" cy="1464037"/>
          </a:xfrm>
          <a:prstGeom prst="rect">
            <a:avLst/>
          </a:prstGeom>
        </p:spPr>
        <p:txBody>
          <a:bodyPr>
            <a:normAutofit/>
          </a:bodyPr>
          <a:lstStyle>
            <a:lvl1pPr marL="177800" indent="-177800" algn="l" defTabSz="457200" rtl="0" eaLnBrk="1" latinLnBrk="0" hangingPunct="1">
              <a:spcBef>
                <a:spcPct val="20000"/>
              </a:spcBef>
              <a:buSzPct val="100000"/>
              <a:buFont typeface="Arial"/>
              <a:buChar char="■"/>
              <a:defRPr sz="2000" kern="1200">
                <a:solidFill>
                  <a:srgbClr val="007E39"/>
                </a:solidFill>
                <a:latin typeface="+mn-lt"/>
                <a:ea typeface="+mn-ea"/>
                <a:cs typeface="+mn-cs"/>
              </a:defRPr>
            </a:lvl1pPr>
            <a:lvl2pPr marL="627063" indent="-169863" algn="l" defTabSz="457200" rtl="0" eaLnBrk="1" latinLnBrk="0" hangingPunct="1">
              <a:spcBef>
                <a:spcPct val="20000"/>
              </a:spcBef>
              <a:buClr>
                <a:srgbClr val="DA0D57"/>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DA0D57"/>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lgn="just"/>
            <a:r>
              <a:rPr lang="fr-FR" sz="2000" b="1" dirty="0"/>
              <a:t> Exemple de planning sur l’année</a:t>
            </a:r>
          </a:p>
          <a:p>
            <a:pPr marL="804863" lvl="2" indent="-177800" algn="just">
              <a:buClr>
                <a:srgbClr val="DA0D57"/>
              </a:buClr>
              <a:buFont typeface="Lucida Grande"/>
              <a:buChar char="-"/>
            </a:pPr>
            <a:endParaRPr lang="fr-FR" sz="2000" dirty="0"/>
          </a:p>
          <a:p>
            <a:pPr marL="804863" lvl="2" indent="-177800" algn="just">
              <a:buClr>
                <a:srgbClr val="DA0D57"/>
              </a:buClr>
              <a:buFont typeface="Lucida Grande"/>
              <a:buChar char="-"/>
            </a:pPr>
            <a:endParaRPr lang="fr-FR" sz="2000" dirty="0"/>
          </a:p>
          <a:p>
            <a:pPr marL="0" indent="0" algn="just">
              <a:buFont typeface="Arial"/>
              <a:buNone/>
            </a:pPr>
            <a:endParaRPr lang="fr-FR" sz="2800" dirty="0"/>
          </a:p>
        </p:txBody>
      </p:sp>
    </p:spTree>
    <p:extLst>
      <p:ext uri="{BB962C8B-B14F-4D97-AF65-F5344CB8AC3E}">
        <p14:creationId xmlns:p14="http://schemas.microsoft.com/office/powerpoint/2010/main" val="253408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6">
            <a:extLst>
              <a:ext uri="{FF2B5EF4-FFF2-40B4-BE49-F238E27FC236}">
                <a16:creationId xmlns:a16="http://schemas.microsoft.com/office/drawing/2014/main" id="{ED783ACE-DDE8-3642-8BDA-032120A40AFC}"/>
              </a:ext>
            </a:extLst>
          </p:cNvPr>
          <p:cNvCxnSpPr/>
          <p:nvPr/>
        </p:nvCxnSpPr>
        <p:spPr>
          <a:xfrm flipH="1" flipV="1">
            <a:off x="16162338" y="11707813"/>
            <a:ext cx="1314450" cy="679450"/>
          </a:xfrm>
          <a:prstGeom prst="line">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ED783ACE-DDE8-3642-8BDA-032120A40AFC}"/>
              </a:ext>
            </a:extLst>
          </p:cNvPr>
          <p:cNvCxnSpPr/>
          <p:nvPr/>
        </p:nvCxnSpPr>
        <p:spPr>
          <a:xfrm flipH="1" flipV="1">
            <a:off x="13800975" y="12369800"/>
            <a:ext cx="1314450" cy="679450"/>
          </a:xfrm>
          <a:prstGeom prst="line">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ED783ACE-DDE8-3642-8BDA-032120A40AFC}"/>
              </a:ext>
            </a:extLst>
          </p:cNvPr>
          <p:cNvCxnSpPr/>
          <p:nvPr/>
        </p:nvCxnSpPr>
        <p:spPr>
          <a:xfrm flipH="1" flipV="1">
            <a:off x="16362363" y="11666538"/>
            <a:ext cx="1314450" cy="679450"/>
          </a:xfrm>
          <a:prstGeom prst="line">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ED783ACE-DDE8-3642-8BDA-032120A40AFC}"/>
              </a:ext>
            </a:extLst>
          </p:cNvPr>
          <p:cNvCxnSpPr/>
          <p:nvPr/>
        </p:nvCxnSpPr>
        <p:spPr>
          <a:xfrm flipH="1">
            <a:off x="10826750" y="8542338"/>
            <a:ext cx="1114425" cy="6350"/>
          </a:xfrm>
          <a:prstGeom prst="line">
            <a:avLst/>
          </a:prstGeom>
          <a:ln w="19050">
            <a:tailEnd type="stealth"/>
          </a:ln>
        </p:spPr>
        <p:style>
          <a:lnRef idx="1">
            <a:schemeClr val="accent1"/>
          </a:lnRef>
          <a:fillRef idx="0">
            <a:schemeClr val="accent1"/>
          </a:fillRef>
          <a:effectRef idx="0">
            <a:schemeClr val="accent1"/>
          </a:effectRef>
          <a:fontRef idx="minor">
            <a:schemeClr val="tx1"/>
          </a:fontRef>
        </p:style>
      </p:cxnSp>
      <p:graphicFrame>
        <p:nvGraphicFramePr>
          <p:cNvPr id="8" name="Tableau 7"/>
          <p:cNvGraphicFramePr>
            <a:graphicFrameLocks noGrp="1"/>
          </p:cNvGraphicFramePr>
          <p:nvPr>
            <p:extLst>
              <p:ext uri="{D42A27DB-BD31-4B8C-83A1-F6EECF244321}">
                <p14:modId xmlns:p14="http://schemas.microsoft.com/office/powerpoint/2010/main" val="3670967704"/>
              </p:ext>
            </p:extLst>
          </p:nvPr>
        </p:nvGraphicFramePr>
        <p:xfrm>
          <a:off x="141888" y="47295"/>
          <a:ext cx="8875988" cy="6132791"/>
        </p:xfrm>
        <a:graphic>
          <a:graphicData uri="http://schemas.openxmlformats.org/drawingml/2006/table">
            <a:tbl>
              <a:tblPr>
                <a:tableStyleId>{5C22544A-7EE6-4342-B048-85BDC9FD1C3A}</a:tableStyleId>
              </a:tblPr>
              <a:tblGrid>
                <a:gridCol w="3859387">
                  <a:extLst>
                    <a:ext uri="{9D8B030D-6E8A-4147-A177-3AD203B41FA5}">
                      <a16:colId xmlns:a16="http://schemas.microsoft.com/office/drawing/2014/main" val="20000"/>
                    </a:ext>
                  </a:extLst>
                </a:gridCol>
                <a:gridCol w="877680">
                  <a:extLst>
                    <a:ext uri="{9D8B030D-6E8A-4147-A177-3AD203B41FA5}">
                      <a16:colId xmlns:a16="http://schemas.microsoft.com/office/drawing/2014/main" val="20001"/>
                    </a:ext>
                  </a:extLst>
                </a:gridCol>
                <a:gridCol w="171327">
                  <a:extLst>
                    <a:ext uri="{9D8B030D-6E8A-4147-A177-3AD203B41FA5}">
                      <a16:colId xmlns:a16="http://schemas.microsoft.com/office/drawing/2014/main" val="20002"/>
                    </a:ext>
                  </a:extLst>
                </a:gridCol>
                <a:gridCol w="928778">
                  <a:extLst>
                    <a:ext uri="{9D8B030D-6E8A-4147-A177-3AD203B41FA5}">
                      <a16:colId xmlns:a16="http://schemas.microsoft.com/office/drawing/2014/main" val="20003"/>
                    </a:ext>
                  </a:extLst>
                </a:gridCol>
                <a:gridCol w="928778">
                  <a:extLst>
                    <a:ext uri="{9D8B030D-6E8A-4147-A177-3AD203B41FA5}">
                      <a16:colId xmlns:a16="http://schemas.microsoft.com/office/drawing/2014/main" val="20004"/>
                    </a:ext>
                  </a:extLst>
                </a:gridCol>
                <a:gridCol w="252482">
                  <a:extLst>
                    <a:ext uri="{9D8B030D-6E8A-4147-A177-3AD203B41FA5}">
                      <a16:colId xmlns:a16="http://schemas.microsoft.com/office/drawing/2014/main" val="20005"/>
                    </a:ext>
                  </a:extLst>
                </a:gridCol>
                <a:gridCol w="928778">
                  <a:extLst>
                    <a:ext uri="{9D8B030D-6E8A-4147-A177-3AD203B41FA5}">
                      <a16:colId xmlns:a16="http://schemas.microsoft.com/office/drawing/2014/main" val="20006"/>
                    </a:ext>
                  </a:extLst>
                </a:gridCol>
                <a:gridCol w="928778">
                  <a:extLst>
                    <a:ext uri="{9D8B030D-6E8A-4147-A177-3AD203B41FA5}">
                      <a16:colId xmlns:a16="http://schemas.microsoft.com/office/drawing/2014/main" val="20007"/>
                    </a:ext>
                  </a:extLst>
                </a:gridCol>
              </a:tblGrid>
              <a:tr h="332782">
                <a:tc>
                  <a:txBody>
                    <a:bodyPr/>
                    <a:lstStyle/>
                    <a:p>
                      <a:pPr algn="ctr" fontAlgn="ctr"/>
                      <a:r>
                        <a:rPr lang="fr-FR" sz="1100" u="none" strike="noStrike" dirty="0">
                          <a:effectLst/>
                        </a:rPr>
                        <a:t> </a:t>
                      </a:r>
                      <a:endParaRPr lang="fr-FR" sz="1100" b="1" i="0" u="none" strike="noStrike" dirty="0">
                        <a:solidFill>
                          <a:srgbClr val="5B9BD5"/>
                        </a:solidFill>
                        <a:effectLst/>
                        <a:latin typeface="Calibri"/>
                      </a:endParaRPr>
                    </a:p>
                  </a:txBody>
                  <a:tcPr marL="0" marR="0" marT="0" marB="0" anchor="ctr"/>
                </a:tc>
                <a:tc gridSpan="7">
                  <a:txBody>
                    <a:bodyPr/>
                    <a:lstStyle/>
                    <a:p>
                      <a:pPr algn="ctr" fontAlgn="b"/>
                      <a:r>
                        <a:rPr lang="fr-FR" sz="1800" u="none" strike="noStrike" dirty="0">
                          <a:effectLst/>
                        </a:rPr>
                        <a:t>Durées exprimées en journées </a:t>
                      </a:r>
                      <a:endParaRPr lang="fr-FR" sz="1800" b="0" i="0" u="none" strike="noStrike" dirty="0">
                        <a:solidFill>
                          <a:srgbClr val="000000"/>
                        </a:solidFill>
                        <a:effectLst/>
                        <a:latin typeface="Calibri"/>
                      </a:endParaRPr>
                    </a:p>
                  </a:txBody>
                  <a:tcPr marL="0" marR="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221855">
                <a:tc>
                  <a:txBody>
                    <a:bodyPr/>
                    <a:lstStyle/>
                    <a:p>
                      <a:pPr algn="l" fontAlgn="ctr"/>
                      <a:r>
                        <a:rPr lang="fr-FR" sz="700" u="none" strike="noStrike">
                          <a:effectLst/>
                        </a:rPr>
                        <a:t> </a:t>
                      </a:r>
                      <a:endParaRPr lang="fr-FR" sz="700" b="0" i="0" u="none" strike="noStrike">
                        <a:solidFill>
                          <a:srgbClr val="000000"/>
                        </a:solidFill>
                        <a:effectLst/>
                        <a:latin typeface="Calibri"/>
                      </a:endParaRPr>
                    </a:p>
                  </a:txBody>
                  <a:tcPr marL="0" marR="0" marT="0" marB="0" anchor="ctr"/>
                </a:tc>
                <a:tc>
                  <a:txBody>
                    <a:bodyPr/>
                    <a:lstStyle/>
                    <a:p>
                      <a:pPr algn="ctr" fontAlgn="ctr"/>
                      <a:r>
                        <a:rPr lang="fr-FR" sz="1200" u="none" strike="noStrike" dirty="0">
                          <a:effectLst/>
                        </a:rPr>
                        <a:t>Enseignant </a:t>
                      </a:r>
                      <a:endParaRPr lang="fr-FR" sz="1200" b="1" i="0" u="none" strike="noStrike" dirty="0">
                        <a:solidFill>
                          <a:srgbClr val="000000"/>
                        </a:solidFill>
                        <a:effectLst/>
                        <a:latin typeface="Calibri"/>
                      </a:endParaRPr>
                    </a:p>
                  </a:txBody>
                  <a:tcPr marL="0" marR="0" marT="0" marB="0" anchor="ctr">
                    <a:solidFill>
                      <a:srgbClr val="FFC000"/>
                    </a:solidFill>
                  </a:tcPr>
                </a:tc>
                <a:tc>
                  <a:txBody>
                    <a:bodyPr/>
                    <a:lstStyle/>
                    <a:p>
                      <a:pPr algn="l" fontAlgn="b"/>
                      <a:r>
                        <a:rPr lang="fr-FR" sz="1200" u="none" strike="noStrike" dirty="0">
                          <a:effectLst/>
                        </a:rPr>
                        <a:t> </a:t>
                      </a:r>
                      <a:endParaRPr lang="fr-FR" sz="1200" b="0" i="0" u="none" strike="noStrike" dirty="0">
                        <a:solidFill>
                          <a:srgbClr val="000000"/>
                        </a:solidFill>
                        <a:effectLst/>
                        <a:latin typeface="Calibri"/>
                      </a:endParaRPr>
                    </a:p>
                  </a:txBody>
                  <a:tcPr marL="0" marR="0" marT="0" marB="0" anchor="b"/>
                </a:tc>
                <a:tc gridSpan="2">
                  <a:txBody>
                    <a:bodyPr/>
                    <a:lstStyle/>
                    <a:p>
                      <a:pPr algn="ctr" fontAlgn="b"/>
                      <a:r>
                        <a:rPr lang="fr-FR" sz="1200" u="none" strike="noStrike" dirty="0">
                          <a:effectLst/>
                        </a:rPr>
                        <a:t>Référent</a:t>
                      </a:r>
                      <a:endParaRPr lang="fr-FR" sz="1200" b="0" i="0" u="none" strike="noStrike" dirty="0">
                        <a:solidFill>
                          <a:srgbClr val="000000"/>
                        </a:solidFill>
                        <a:effectLst/>
                        <a:latin typeface="Calibri"/>
                      </a:endParaRPr>
                    </a:p>
                  </a:txBody>
                  <a:tcPr marL="0" marR="0" marT="0" marB="0" anchor="b">
                    <a:solidFill>
                      <a:schemeClr val="accent1">
                        <a:lumMod val="40000"/>
                        <a:lumOff val="60000"/>
                      </a:schemeClr>
                    </a:solidFill>
                  </a:tcPr>
                </a:tc>
                <a:tc hMerge="1">
                  <a:txBody>
                    <a:bodyPr/>
                    <a:lstStyle/>
                    <a:p>
                      <a:endParaRPr lang="fr-FR"/>
                    </a:p>
                  </a:txBody>
                  <a:tcPr/>
                </a:tc>
                <a:tc>
                  <a:txBody>
                    <a:bodyPr/>
                    <a:lstStyle/>
                    <a:p>
                      <a:pPr algn="l" fontAlgn="b"/>
                      <a:r>
                        <a:rPr lang="fr-FR" sz="1200" u="none" strike="noStrike" dirty="0">
                          <a:effectLst/>
                        </a:rPr>
                        <a:t> </a:t>
                      </a:r>
                      <a:endParaRPr lang="fr-FR" sz="1200" b="0" i="0" u="none" strike="noStrike" dirty="0">
                        <a:solidFill>
                          <a:srgbClr val="000000"/>
                        </a:solidFill>
                        <a:effectLst/>
                        <a:latin typeface="Calibri"/>
                      </a:endParaRPr>
                    </a:p>
                  </a:txBody>
                  <a:tcPr marL="0" marR="0" marT="0" marB="0" anchor="b"/>
                </a:tc>
                <a:tc gridSpan="2">
                  <a:txBody>
                    <a:bodyPr/>
                    <a:lstStyle/>
                    <a:p>
                      <a:pPr algn="ctr" fontAlgn="ctr"/>
                      <a:r>
                        <a:rPr lang="fr-FR" sz="1200" u="none" strike="noStrike" dirty="0">
                          <a:effectLst/>
                        </a:rPr>
                        <a:t>Remplacement </a:t>
                      </a:r>
                      <a:endParaRPr lang="fr-FR" sz="1200" b="1" i="0" u="none" strike="noStrike" dirty="0">
                        <a:solidFill>
                          <a:srgbClr val="000000"/>
                        </a:solidFill>
                        <a:effectLst/>
                        <a:latin typeface="Calibri"/>
                      </a:endParaRPr>
                    </a:p>
                  </a:txBody>
                  <a:tcPr marL="0" marR="0" marT="0" marB="0" anchor="ctr">
                    <a:solidFill>
                      <a:schemeClr val="accent6">
                        <a:lumMod val="60000"/>
                        <a:lumOff val="40000"/>
                      </a:schemeClr>
                    </a:solidFill>
                  </a:tcPr>
                </a:tc>
                <a:tc hMerge="1">
                  <a:txBody>
                    <a:bodyPr/>
                    <a:lstStyle/>
                    <a:p>
                      <a:endParaRPr lang="fr-FR"/>
                    </a:p>
                  </a:txBody>
                  <a:tcPr/>
                </a:tc>
                <a:extLst>
                  <a:ext uri="{0D108BD9-81ED-4DB2-BD59-A6C34878D82A}">
                    <a16:rowId xmlns:a16="http://schemas.microsoft.com/office/drawing/2014/main" val="10001"/>
                  </a:ext>
                </a:extLst>
              </a:tr>
              <a:tr h="443710">
                <a:tc>
                  <a:txBody>
                    <a:bodyPr/>
                    <a:lstStyle/>
                    <a:p>
                      <a:pPr algn="l" fontAlgn="ctr"/>
                      <a:r>
                        <a:rPr lang="fr-FR" sz="700" u="none" strike="noStrike">
                          <a:effectLst/>
                        </a:rPr>
                        <a:t> </a:t>
                      </a:r>
                      <a:endParaRPr lang="fr-FR" sz="700" b="0" i="0" u="none" strike="noStrike">
                        <a:solidFill>
                          <a:srgbClr val="000000"/>
                        </a:solidFill>
                        <a:effectLst/>
                        <a:latin typeface="Calibri"/>
                      </a:endParaRPr>
                    </a:p>
                  </a:txBody>
                  <a:tcPr marL="0" marR="0" marT="0" marB="0" anchor="ctr"/>
                </a:tc>
                <a:tc>
                  <a:txBody>
                    <a:bodyPr/>
                    <a:lstStyle/>
                    <a:p>
                      <a:pPr algn="ctr" fontAlgn="ctr"/>
                      <a:r>
                        <a:rPr lang="fr-FR" sz="1200" u="none" strike="noStrike" dirty="0">
                          <a:effectLst/>
                        </a:rPr>
                        <a:t>1 constellation</a:t>
                      </a:r>
                      <a:endParaRPr lang="fr-FR" sz="1200" b="1" i="0" u="none" strike="noStrike" dirty="0">
                        <a:solidFill>
                          <a:srgbClr val="000000"/>
                        </a:solidFill>
                        <a:effectLst/>
                        <a:latin typeface="Calibri"/>
                      </a:endParaRPr>
                    </a:p>
                  </a:txBody>
                  <a:tcPr marL="0" marR="0" marT="0" marB="0" anchor="ctr">
                    <a:solidFill>
                      <a:srgbClr val="FFC000"/>
                    </a:solidFill>
                  </a:tcPr>
                </a:tc>
                <a:tc>
                  <a:txBody>
                    <a:bodyPr/>
                    <a:lstStyle/>
                    <a:p>
                      <a:pPr algn="ctr" fontAlgn="ctr"/>
                      <a:r>
                        <a:rPr lang="fr-FR" sz="1200" u="none" strike="noStrike" dirty="0">
                          <a:effectLst/>
                        </a:rPr>
                        <a:t> </a:t>
                      </a:r>
                      <a:endParaRPr lang="fr-FR" sz="1200" b="1" i="0" u="none" strike="noStrike" dirty="0">
                        <a:solidFill>
                          <a:srgbClr val="000000"/>
                        </a:solidFill>
                        <a:effectLst/>
                        <a:latin typeface="Calibri"/>
                      </a:endParaRPr>
                    </a:p>
                  </a:txBody>
                  <a:tcPr marL="0" marR="0" marT="0" marB="0" anchor="ctr"/>
                </a:tc>
                <a:tc>
                  <a:txBody>
                    <a:bodyPr/>
                    <a:lstStyle/>
                    <a:p>
                      <a:pPr algn="ctr" fontAlgn="ctr"/>
                      <a:r>
                        <a:rPr lang="fr-FR" sz="1200" u="none" strike="noStrike" dirty="0">
                          <a:effectLst/>
                        </a:rPr>
                        <a:t>   1 constellation</a:t>
                      </a:r>
                      <a:endParaRPr lang="fr-FR" sz="1200" b="1"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200" u="none" strike="noStrike" dirty="0">
                          <a:effectLst/>
                        </a:rPr>
                        <a:t> 6 constellations</a:t>
                      </a:r>
                      <a:endParaRPr lang="fr-FR" sz="1200" b="1"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200" u="none" strike="noStrike" dirty="0">
                          <a:effectLst/>
                        </a:rPr>
                        <a:t> </a:t>
                      </a:r>
                      <a:endParaRPr lang="fr-FR" sz="1200" b="1" i="0" u="none" strike="noStrike" dirty="0">
                        <a:solidFill>
                          <a:srgbClr val="000000"/>
                        </a:solidFill>
                        <a:effectLst/>
                        <a:latin typeface="Calibri"/>
                      </a:endParaRPr>
                    </a:p>
                  </a:txBody>
                  <a:tcPr marL="0" marR="0" marT="0" marB="0" anchor="ctr"/>
                </a:tc>
                <a:tc>
                  <a:txBody>
                    <a:bodyPr/>
                    <a:lstStyle/>
                    <a:p>
                      <a:pPr algn="ctr" fontAlgn="ctr"/>
                      <a:r>
                        <a:rPr lang="fr-FR" sz="1200" u="none" strike="noStrike" dirty="0">
                          <a:effectLst/>
                        </a:rPr>
                        <a:t>   1 constellation</a:t>
                      </a:r>
                      <a:endParaRPr lang="fr-FR" sz="1200" b="1" i="0" u="none" strike="noStrike" dirty="0">
                        <a:solidFill>
                          <a:srgbClr val="000000"/>
                        </a:solidFill>
                        <a:effectLst/>
                        <a:latin typeface="Calibri"/>
                      </a:endParaRPr>
                    </a:p>
                  </a:txBody>
                  <a:tcPr marL="0" marR="0" marT="0" marB="0" anchor="ctr">
                    <a:solidFill>
                      <a:schemeClr val="accent6">
                        <a:lumMod val="60000"/>
                        <a:lumOff val="40000"/>
                      </a:schemeClr>
                    </a:solidFill>
                  </a:tcPr>
                </a:tc>
                <a:tc>
                  <a:txBody>
                    <a:bodyPr/>
                    <a:lstStyle/>
                    <a:p>
                      <a:pPr algn="ctr" fontAlgn="ctr"/>
                      <a:r>
                        <a:rPr lang="fr-FR" sz="1200" u="none" strike="noStrike" dirty="0">
                          <a:effectLst/>
                        </a:rPr>
                        <a:t> 6 constellations</a:t>
                      </a:r>
                      <a:endParaRPr lang="fr-FR" sz="1200" b="1" i="0" u="none" strike="noStrike" dirty="0">
                        <a:solidFill>
                          <a:srgbClr val="000000"/>
                        </a:solidFill>
                        <a:effectLst/>
                        <a:latin typeface="Calibri"/>
                      </a:endParaRPr>
                    </a:p>
                  </a:txBody>
                  <a:tcPr marL="0" marR="0" marT="0" marB="0" anchor="ctr">
                    <a:solidFill>
                      <a:schemeClr val="accent6">
                        <a:lumMod val="60000"/>
                        <a:lumOff val="40000"/>
                      </a:schemeClr>
                    </a:solidFill>
                  </a:tcPr>
                </a:tc>
                <a:extLst>
                  <a:ext uri="{0D108BD9-81ED-4DB2-BD59-A6C34878D82A}">
                    <a16:rowId xmlns:a16="http://schemas.microsoft.com/office/drawing/2014/main" val="10002"/>
                  </a:ext>
                </a:extLst>
              </a:tr>
              <a:tr h="799720">
                <a:tc>
                  <a:txBody>
                    <a:bodyPr/>
                    <a:lstStyle/>
                    <a:p>
                      <a:pPr algn="l" fontAlgn="ctr"/>
                      <a:r>
                        <a:rPr lang="fr-FR" sz="1600" u="none" strike="noStrike" dirty="0">
                          <a:effectLst/>
                        </a:rPr>
                        <a:t>1/2j  réunion de lancement commune à toutes les constellations</a:t>
                      </a:r>
                      <a:endParaRPr lang="fr-FR" sz="1600" b="0" i="0" u="none" strike="noStrike" dirty="0">
                        <a:solidFill>
                          <a:srgbClr val="000000"/>
                        </a:solidFill>
                        <a:effectLst/>
                        <a:latin typeface="Calibri"/>
                      </a:endParaRPr>
                    </a:p>
                  </a:txBody>
                  <a:tcPr marL="105610" marR="0" marT="0" marB="0" anchor="ctr"/>
                </a:tc>
                <a:tc>
                  <a:txBody>
                    <a:bodyPr/>
                    <a:lstStyle/>
                    <a:p>
                      <a:pPr algn="ctr" fontAlgn="ctr"/>
                      <a:r>
                        <a:rPr lang="fr-FR" sz="1500" u="none" strike="noStrike" dirty="0">
                          <a:effectLst/>
                        </a:rPr>
                        <a:t>0,5</a:t>
                      </a:r>
                      <a:endParaRPr lang="fr-FR" sz="1500" b="0" i="0" u="none" strike="noStrike" dirty="0">
                        <a:solidFill>
                          <a:srgbClr val="000000"/>
                        </a:solidFill>
                        <a:effectLst/>
                        <a:latin typeface="Calibri"/>
                      </a:endParaRPr>
                    </a:p>
                  </a:txBody>
                  <a:tcPr marL="0" marR="0" marT="0" marB="0" anchor="ctr">
                    <a:solidFill>
                      <a:srgbClr val="FFC000"/>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r>
                        <a:rPr lang="fr-FR" sz="1500" u="none" strike="noStrike" dirty="0">
                          <a:effectLst/>
                        </a:rPr>
                        <a:t>0,5</a:t>
                      </a:r>
                      <a:endParaRPr lang="fr-FR" sz="1500" b="0"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dirty="0">
                          <a:effectLst/>
                        </a:rPr>
                        <a:t>0,5</a:t>
                      </a:r>
                      <a:endParaRPr lang="fr-FR" sz="1500" b="0"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r>
                        <a:rPr lang="fr-FR" sz="1500" u="none" strike="noStrike" dirty="0">
                          <a:effectLst/>
                        </a:rPr>
                        <a:t> </a:t>
                      </a:r>
                      <a:endParaRPr lang="fr-FR" sz="1500" b="0" i="0" u="none" strike="noStrike" dirty="0">
                        <a:solidFill>
                          <a:srgbClr val="000000"/>
                        </a:solidFill>
                        <a:effectLst/>
                        <a:latin typeface="Calibri"/>
                      </a:endParaRPr>
                    </a:p>
                  </a:txBody>
                  <a:tcPr marL="0" marR="0" marT="0" marB="0" anchor="ctr">
                    <a:solidFill>
                      <a:schemeClr val="accent6">
                        <a:lumMod val="60000"/>
                        <a:lumOff val="40000"/>
                      </a:schemeClr>
                    </a:solidFill>
                  </a:tcPr>
                </a:tc>
                <a:tc>
                  <a:txBody>
                    <a:bodyPr/>
                    <a:lstStyle/>
                    <a:p>
                      <a:pPr algn="l" fontAlgn="b"/>
                      <a:r>
                        <a:rPr lang="fr-FR" sz="1500" u="none" strike="noStrike" dirty="0">
                          <a:effectLst/>
                        </a:rPr>
                        <a:t> </a:t>
                      </a:r>
                      <a:endParaRPr lang="fr-FR" sz="1500" b="0" i="0" u="none" strike="noStrike" dirty="0">
                        <a:solidFill>
                          <a:srgbClr val="000000"/>
                        </a:solidFill>
                        <a:effectLst/>
                        <a:latin typeface="Calibri"/>
                      </a:endParaRPr>
                    </a:p>
                  </a:txBody>
                  <a:tcPr marL="0" marR="0" marT="0" marB="0" anchor="b">
                    <a:solidFill>
                      <a:schemeClr val="accent6">
                        <a:lumMod val="60000"/>
                        <a:lumOff val="40000"/>
                      </a:schemeClr>
                    </a:solidFill>
                  </a:tcPr>
                </a:tc>
                <a:extLst>
                  <a:ext uri="{0D108BD9-81ED-4DB2-BD59-A6C34878D82A}">
                    <a16:rowId xmlns:a16="http://schemas.microsoft.com/office/drawing/2014/main" val="10003"/>
                  </a:ext>
                </a:extLst>
              </a:tr>
              <a:tr h="533146">
                <a:tc>
                  <a:txBody>
                    <a:bodyPr/>
                    <a:lstStyle/>
                    <a:p>
                      <a:pPr algn="l" fontAlgn="ctr"/>
                      <a:r>
                        <a:rPr lang="fr-FR" sz="1600" u="none" strike="noStrike" dirty="0">
                          <a:effectLst/>
                        </a:rPr>
                        <a:t>1/2j  réunion par constellation pour définir les thèmes de travail</a:t>
                      </a:r>
                      <a:endParaRPr lang="fr-FR" sz="1600" b="0" i="0" u="none" strike="noStrike" dirty="0">
                        <a:solidFill>
                          <a:srgbClr val="000000"/>
                        </a:solidFill>
                        <a:effectLst/>
                        <a:latin typeface="Calibri"/>
                      </a:endParaRPr>
                    </a:p>
                  </a:txBody>
                  <a:tcPr marL="105610" marR="0" marT="0" marB="0" anchor="ctr"/>
                </a:tc>
                <a:tc>
                  <a:txBody>
                    <a:bodyPr/>
                    <a:lstStyle/>
                    <a:p>
                      <a:pPr algn="ctr" fontAlgn="ctr"/>
                      <a:r>
                        <a:rPr lang="fr-FR" sz="1500" u="none" strike="noStrike" dirty="0">
                          <a:effectLst/>
                        </a:rPr>
                        <a:t>0,5</a:t>
                      </a:r>
                      <a:endParaRPr lang="fr-FR" sz="1500" b="0" i="0" u="none" strike="noStrike" dirty="0">
                        <a:solidFill>
                          <a:srgbClr val="000000"/>
                        </a:solidFill>
                        <a:effectLst/>
                        <a:latin typeface="Calibri"/>
                      </a:endParaRPr>
                    </a:p>
                  </a:txBody>
                  <a:tcPr marL="0" marR="0" marT="0" marB="0" anchor="ctr">
                    <a:solidFill>
                      <a:srgbClr val="FFC000"/>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r>
                        <a:rPr lang="fr-FR" sz="1500" u="none" strike="noStrike" dirty="0">
                          <a:effectLst/>
                        </a:rPr>
                        <a:t>0,5</a:t>
                      </a:r>
                      <a:endParaRPr lang="fr-FR" sz="1500" b="0"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3</a:t>
                      </a:r>
                      <a:endParaRPr lang="fr-FR" sz="1500" b="0" i="0" u="none" strike="noStrike">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r>
                        <a:rPr lang="fr-FR" sz="1500" u="none" strike="noStrike" dirty="0">
                          <a:effectLst/>
                        </a:rPr>
                        <a:t> </a:t>
                      </a:r>
                      <a:endParaRPr lang="fr-FR" sz="1500" b="0" i="0" u="none" strike="noStrike" dirty="0">
                        <a:solidFill>
                          <a:srgbClr val="000000"/>
                        </a:solidFill>
                        <a:effectLst/>
                        <a:latin typeface="Calibri"/>
                      </a:endParaRPr>
                    </a:p>
                  </a:txBody>
                  <a:tcPr marL="0" marR="0" marT="0" marB="0" anchor="ctr">
                    <a:solidFill>
                      <a:schemeClr val="accent6">
                        <a:lumMod val="60000"/>
                        <a:lumOff val="40000"/>
                      </a:schemeClr>
                    </a:solidFill>
                  </a:tcPr>
                </a:tc>
                <a:tc>
                  <a:txBody>
                    <a:bodyPr/>
                    <a:lstStyle/>
                    <a:p>
                      <a:pPr algn="l" fontAlgn="b"/>
                      <a:r>
                        <a:rPr lang="fr-FR" sz="1500" u="none" strike="noStrike" dirty="0">
                          <a:effectLst/>
                        </a:rPr>
                        <a:t> </a:t>
                      </a:r>
                      <a:endParaRPr lang="fr-FR" sz="1500" b="0" i="0" u="none" strike="noStrike" dirty="0">
                        <a:solidFill>
                          <a:srgbClr val="000000"/>
                        </a:solidFill>
                        <a:effectLst/>
                        <a:latin typeface="Calibri"/>
                      </a:endParaRPr>
                    </a:p>
                  </a:txBody>
                  <a:tcPr marL="0" marR="0" marT="0" marB="0" anchor="b">
                    <a:solidFill>
                      <a:schemeClr val="accent6">
                        <a:lumMod val="60000"/>
                        <a:lumOff val="40000"/>
                      </a:schemeClr>
                    </a:solidFill>
                  </a:tcPr>
                </a:tc>
                <a:extLst>
                  <a:ext uri="{0D108BD9-81ED-4DB2-BD59-A6C34878D82A}">
                    <a16:rowId xmlns:a16="http://schemas.microsoft.com/office/drawing/2014/main" val="10004"/>
                  </a:ext>
                </a:extLst>
              </a:tr>
              <a:tr h="533146">
                <a:tc>
                  <a:txBody>
                    <a:bodyPr/>
                    <a:lstStyle/>
                    <a:p>
                      <a:pPr algn="l" fontAlgn="ctr"/>
                      <a:r>
                        <a:rPr lang="fr-FR" sz="1600" i="0" u="none" strike="noStrike" dirty="0">
                          <a:solidFill>
                            <a:srgbClr val="007E39"/>
                          </a:solidFill>
                          <a:effectLst/>
                        </a:rPr>
                        <a:t>1  X ½ journée d’observation en classe</a:t>
                      </a:r>
                      <a:endParaRPr lang="fr-FR" sz="1600" b="0" i="0" u="none" strike="noStrike" dirty="0">
                        <a:solidFill>
                          <a:srgbClr val="007E39"/>
                        </a:solidFill>
                        <a:effectLst/>
                        <a:latin typeface="Calibri"/>
                      </a:endParaRPr>
                    </a:p>
                  </a:txBody>
                  <a:tcPr marL="105610" marR="0" marT="0" marB="0" anchor="ctr"/>
                </a:tc>
                <a:tc>
                  <a:txBody>
                    <a:bodyPr/>
                    <a:lstStyle/>
                    <a:p>
                      <a:pPr algn="ctr" fontAlgn="ctr"/>
                      <a:r>
                        <a:rPr lang="fr-FR" sz="1500" i="1" u="none" strike="noStrike" dirty="0">
                          <a:solidFill>
                            <a:srgbClr val="007E39"/>
                          </a:solidFill>
                          <a:effectLst/>
                        </a:rPr>
                        <a:t>0,5</a:t>
                      </a:r>
                      <a:endParaRPr lang="fr-FR" sz="1500" b="0" i="1" u="none" strike="noStrike" dirty="0">
                        <a:solidFill>
                          <a:srgbClr val="007E39"/>
                        </a:solidFill>
                        <a:effectLst/>
                        <a:latin typeface="Calibri"/>
                      </a:endParaRPr>
                    </a:p>
                  </a:txBody>
                  <a:tcPr marL="0" marR="0" marT="0" marB="0" anchor="ctr">
                    <a:solidFill>
                      <a:srgbClr val="FFC000"/>
                    </a:solidFill>
                  </a:tcPr>
                </a:tc>
                <a:tc>
                  <a:txBody>
                    <a:bodyPr/>
                    <a:lstStyle/>
                    <a:p>
                      <a:pPr algn="ctr" fontAlgn="ctr"/>
                      <a:r>
                        <a:rPr lang="fr-FR" sz="1500" i="0" u="none" strike="noStrike" dirty="0">
                          <a:solidFill>
                            <a:srgbClr val="007E39"/>
                          </a:solidFill>
                          <a:effectLst/>
                        </a:rPr>
                        <a:t> </a:t>
                      </a:r>
                      <a:endParaRPr lang="fr-FR" sz="1500" b="0" i="0" u="none" strike="noStrike" dirty="0">
                        <a:solidFill>
                          <a:srgbClr val="007E39"/>
                        </a:solidFill>
                        <a:effectLst/>
                        <a:latin typeface="Calibri"/>
                      </a:endParaRPr>
                    </a:p>
                  </a:txBody>
                  <a:tcPr marL="0" marR="0" marT="0" marB="0" anchor="ctr"/>
                </a:tc>
                <a:tc>
                  <a:txBody>
                    <a:bodyPr/>
                    <a:lstStyle/>
                    <a:p>
                      <a:pPr algn="ctr" fontAlgn="ctr"/>
                      <a:r>
                        <a:rPr lang="fr-FR" sz="1500" i="0" u="none" strike="noStrike" dirty="0">
                          <a:solidFill>
                            <a:srgbClr val="007E39"/>
                          </a:solidFill>
                          <a:effectLst/>
                        </a:rPr>
                        <a:t>2</a:t>
                      </a:r>
                      <a:endParaRPr lang="fr-FR" sz="1500" b="0" i="0" u="none" strike="noStrike" dirty="0">
                        <a:solidFill>
                          <a:srgbClr val="007E39"/>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i="0" u="none" strike="noStrike" dirty="0">
                          <a:solidFill>
                            <a:srgbClr val="007E39"/>
                          </a:solidFill>
                          <a:effectLst/>
                        </a:rPr>
                        <a:t>12</a:t>
                      </a:r>
                      <a:endParaRPr lang="fr-FR" sz="1500" b="0" i="0" u="none" strike="noStrike" dirty="0">
                        <a:solidFill>
                          <a:srgbClr val="007E39"/>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 </a:t>
                      </a:r>
                      <a:endParaRPr lang="fr-FR" sz="1500" b="0" i="0" u="none" strike="noStrike">
                        <a:solidFill>
                          <a:srgbClr val="00B050"/>
                        </a:solidFill>
                        <a:effectLst/>
                        <a:latin typeface="Calibri"/>
                      </a:endParaRPr>
                    </a:p>
                  </a:txBody>
                  <a:tcPr marL="0" marR="0" marT="0" marB="0" anchor="ctr"/>
                </a:tc>
                <a:tc>
                  <a:txBody>
                    <a:bodyPr/>
                    <a:lstStyle/>
                    <a:p>
                      <a:pPr algn="ctr" fontAlgn="ctr"/>
                      <a:r>
                        <a:rPr lang="fr-FR" sz="1500" u="none" strike="noStrike" dirty="0">
                          <a:effectLst/>
                        </a:rPr>
                        <a:t>4 ?</a:t>
                      </a: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tc>
                  <a:txBody>
                    <a:bodyPr/>
                    <a:lstStyle/>
                    <a:p>
                      <a:pPr algn="ctr" fontAlgn="ctr"/>
                      <a:r>
                        <a:rPr lang="fr-FR" sz="1500" u="none" strike="noStrike" dirty="0">
                          <a:effectLst/>
                        </a:rPr>
                        <a:t>24 ?</a:t>
                      </a: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extLst>
                  <a:ext uri="{0D108BD9-81ED-4DB2-BD59-A6C34878D82A}">
                    <a16:rowId xmlns:a16="http://schemas.microsoft.com/office/drawing/2014/main" val="10005"/>
                  </a:ext>
                </a:extLst>
              </a:tr>
              <a:tr h="533146">
                <a:tc>
                  <a:txBody>
                    <a:bodyPr/>
                    <a:lstStyle/>
                    <a:p>
                      <a:pPr algn="l" fontAlgn="ctr"/>
                      <a:r>
                        <a:rPr lang="fr-FR" sz="1600" u="none" strike="noStrike" dirty="0">
                          <a:effectLst/>
                        </a:rPr>
                        <a:t>2 X ½ j travail en groupe (constellation)</a:t>
                      </a:r>
                      <a:endParaRPr lang="fr-FR" sz="1600" b="0" i="0" u="none" strike="noStrike" dirty="0">
                        <a:solidFill>
                          <a:srgbClr val="000000"/>
                        </a:solidFill>
                        <a:effectLst/>
                        <a:latin typeface="Calibri"/>
                      </a:endParaRPr>
                    </a:p>
                  </a:txBody>
                  <a:tcPr marL="105610" marR="0" marT="0" marB="0" anchor="ctr"/>
                </a:tc>
                <a:tc>
                  <a:txBody>
                    <a:bodyPr/>
                    <a:lstStyle/>
                    <a:p>
                      <a:pPr algn="ctr" fontAlgn="ctr"/>
                      <a:r>
                        <a:rPr lang="fr-FR" sz="1500" u="none" strike="noStrike" dirty="0">
                          <a:effectLst/>
                        </a:rPr>
                        <a:t>1</a:t>
                      </a:r>
                      <a:endParaRPr lang="fr-FR" sz="1500" b="0" i="0" u="none" strike="noStrike" dirty="0">
                        <a:solidFill>
                          <a:srgbClr val="000000"/>
                        </a:solidFill>
                        <a:effectLst/>
                        <a:latin typeface="Calibri"/>
                      </a:endParaRPr>
                    </a:p>
                  </a:txBody>
                  <a:tcPr marL="0" marR="0" marT="0" marB="0" anchor="ctr">
                    <a:solidFill>
                      <a:srgbClr val="FFC000"/>
                    </a:solidFill>
                  </a:tcPr>
                </a:tc>
                <a:tc>
                  <a:txBody>
                    <a:bodyPr/>
                    <a:lstStyle/>
                    <a:p>
                      <a:pPr algn="ctr" fontAlgn="ctr"/>
                      <a:r>
                        <a:rPr lang="fr-FR" sz="1500" u="none" strike="noStrike" dirty="0">
                          <a:effectLst/>
                        </a:rPr>
                        <a:t> </a:t>
                      </a:r>
                      <a:endParaRPr lang="fr-FR" sz="1500" b="0" i="0" u="none" strike="noStrike" dirty="0">
                        <a:solidFill>
                          <a:srgbClr val="000000"/>
                        </a:solidFill>
                        <a:effectLst/>
                        <a:latin typeface="Calibri"/>
                      </a:endParaRPr>
                    </a:p>
                  </a:txBody>
                  <a:tcPr marL="0" marR="0" marT="0" marB="0" anchor="ctr"/>
                </a:tc>
                <a:tc>
                  <a:txBody>
                    <a:bodyPr/>
                    <a:lstStyle/>
                    <a:p>
                      <a:pPr algn="ctr" fontAlgn="ctr"/>
                      <a:r>
                        <a:rPr lang="fr-FR" sz="1500" u="none" strike="noStrike" dirty="0">
                          <a:effectLst/>
                        </a:rPr>
                        <a:t>1</a:t>
                      </a:r>
                      <a:endParaRPr lang="fr-FR" sz="1500" b="0"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6</a:t>
                      </a:r>
                      <a:endParaRPr lang="fr-FR" sz="1500" b="0" i="0" u="none" strike="noStrike">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r>
                        <a:rPr lang="fr-FR" sz="1500" u="none" strike="noStrike">
                          <a:effectLst/>
                        </a:rPr>
                        <a:t> </a:t>
                      </a:r>
                      <a:endParaRPr lang="fr-FR" sz="1500" b="0" i="0" u="none" strike="noStrike">
                        <a:solidFill>
                          <a:srgbClr val="FF0000"/>
                        </a:solidFill>
                        <a:effectLst/>
                        <a:latin typeface="Calibri"/>
                      </a:endParaRPr>
                    </a:p>
                  </a:txBody>
                  <a:tcPr marL="0" marR="0" marT="0" marB="0" anchor="ctr">
                    <a:solidFill>
                      <a:schemeClr val="accent6">
                        <a:lumMod val="60000"/>
                        <a:lumOff val="40000"/>
                      </a:schemeClr>
                    </a:solidFill>
                  </a:tcPr>
                </a:tc>
                <a:tc>
                  <a:txBody>
                    <a:bodyPr/>
                    <a:lstStyle/>
                    <a:p>
                      <a:pPr algn="ctr" fontAlgn="ctr"/>
                      <a:r>
                        <a:rPr lang="fr-FR" sz="1500" u="none" strike="noStrike" dirty="0">
                          <a:effectLst/>
                        </a:rPr>
                        <a:t> </a:t>
                      </a: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extLst>
                  <a:ext uri="{0D108BD9-81ED-4DB2-BD59-A6C34878D82A}">
                    <a16:rowId xmlns:a16="http://schemas.microsoft.com/office/drawing/2014/main" val="10006"/>
                  </a:ext>
                </a:extLst>
              </a:tr>
              <a:tr h="533146">
                <a:tc>
                  <a:txBody>
                    <a:bodyPr/>
                    <a:lstStyle/>
                    <a:p>
                      <a:pPr algn="l" fontAlgn="ctr"/>
                      <a:r>
                        <a:rPr lang="fr-FR" sz="1600" i="0" u="none" strike="noStrike" dirty="0">
                          <a:solidFill>
                            <a:srgbClr val="007E39"/>
                          </a:solidFill>
                          <a:effectLst/>
                        </a:rPr>
                        <a:t>1 X ½ journée d’observation en classe</a:t>
                      </a:r>
                      <a:endParaRPr lang="fr-FR" sz="1600" b="0" i="0" u="none" strike="noStrike" dirty="0">
                        <a:solidFill>
                          <a:srgbClr val="007E39"/>
                        </a:solidFill>
                        <a:effectLst/>
                        <a:latin typeface="Calibri"/>
                      </a:endParaRPr>
                    </a:p>
                  </a:txBody>
                  <a:tcPr marL="105610" marR="0" marT="0" marB="0" anchor="ctr"/>
                </a:tc>
                <a:tc>
                  <a:txBody>
                    <a:bodyPr/>
                    <a:lstStyle/>
                    <a:p>
                      <a:pPr algn="ctr" fontAlgn="ctr"/>
                      <a:r>
                        <a:rPr lang="fr-FR" sz="1500" i="1" u="none" strike="noStrike" dirty="0">
                          <a:solidFill>
                            <a:srgbClr val="007E39"/>
                          </a:solidFill>
                          <a:effectLst/>
                        </a:rPr>
                        <a:t>0,5</a:t>
                      </a:r>
                      <a:endParaRPr lang="fr-FR" sz="1500" b="0" i="1" u="none" strike="noStrike" dirty="0">
                        <a:solidFill>
                          <a:srgbClr val="007E39"/>
                        </a:solidFill>
                        <a:effectLst/>
                        <a:latin typeface="Calibri"/>
                      </a:endParaRPr>
                    </a:p>
                  </a:txBody>
                  <a:tcPr marL="0" marR="0" marT="0" marB="0" anchor="ctr">
                    <a:solidFill>
                      <a:srgbClr val="FFC000"/>
                    </a:solidFill>
                  </a:tcPr>
                </a:tc>
                <a:tc>
                  <a:txBody>
                    <a:bodyPr/>
                    <a:lstStyle/>
                    <a:p>
                      <a:pPr algn="ctr" fontAlgn="ctr"/>
                      <a:r>
                        <a:rPr lang="fr-FR" sz="1500" i="0" u="none" strike="noStrike" dirty="0">
                          <a:solidFill>
                            <a:srgbClr val="007E39"/>
                          </a:solidFill>
                          <a:effectLst/>
                        </a:rPr>
                        <a:t> </a:t>
                      </a:r>
                      <a:endParaRPr lang="fr-FR" sz="1500" b="0" i="0" u="none" strike="noStrike" dirty="0">
                        <a:solidFill>
                          <a:srgbClr val="007E39"/>
                        </a:solidFill>
                        <a:effectLst/>
                        <a:latin typeface="Calibri"/>
                      </a:endParaRPr>
                    </a:p>
                  </a:txBody>
                  <a:tcPr marL="0" marR="0" marT="0" marB="0" anchor="ctr"/>
                </a:tc>
                <a:tc>
                  <a:txBody>
                    <a:bodyPr/>
                    <a:lstStyle/>
                    <a:p>
                      <a:pPr algn="ctr" fontAlgn="ctr"/>
                      <a:r>
                        <a:rPr lang="fr-FR" sz="1500" i="0" u="none" strike="noStrike" dirty="0">
                          <a:solidFill>
                            <a:srgbClr val="007E39"/>
                          </a:solidFill>
                          <a:effectLst/>
                        </a:rPr>
                        <a:t>2</a:t>
                      </a:r>
                      <a:endParaRPr lang="fr-FR" sz="1500" b="0" i="0" u="none" strike="noStrike" dirty="0">
                        <a:solidFill>
                          <a:srgbClr val="007E39"/>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i="0" u="none" strike="noStrike" dirty="0">
                          <a:solidFill>
                            <a:srgbClr val="007E39"/>
                          </a:solidFill>
                          <a:effectLst/>
                        </a:rPr>
                        <a:t>12</a:t>
                      </a:r>
                      <a:endParaRPr lang="fr-FR" sz="1500" b="0" i="0" u="none" strike="noStrike" dirty="0">
                        <a:solidFill>
                          <a:srgbClr val="007E39"/>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 </a:t>
                      </a:r>
                      <a:endParaRPr lang="fr-FR" sz="1500" b="0" i="0" u="none" strike="noStrike">
                        <a:solidFill>
                          <a:srgbClr val="00B050"/>
                        </a:solidFill>
                        <a:effectLst/>
                        <a:latin typeface="Calibri"/>
                      </a:endParaRPr>
                    </a:p>
                  </a:txBody>
                  <a:tcPr marL="0" marR="0" marT="0" marB="0" anchor="ctr"/>
                </a:tc>
                <a:tc>
                  <a:txBody>
                    <a:bodyPr/>
                    <a:lstStyle/>
                    <a:p>
                      <a:pPr algn="ctr" fontAlgn="ctr"/>
                      <a:r>
                        <a:rPr lang="fr-FR" sz="1500" u="none" strike="noStrike" dirty="0">
                          <a:effectLst/>
                        </a:rPr>
                        <a:t>4?</a:t>
                      </a: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tc>
                  <a:txBody>
                    <a:bodyPr/>
                    <a:lstStyle/>
                    <a:p>
                      <a:pPr algn="ctr" fontAlgn="ctr"/>
                      <a:r>
                        <a:rPr lang="fr-FR" sz="1500" u="none" strike="noStrike" dirty="0">
                          <a:effectLst/>
                        </a:rPr>
                        <a:t>24?</a:t>
                      </a: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extLst>
                  <a:ext uri="{0D108BD9-81ED-4DB2-BD59-A6C34878D82A}">
                    <a16:rowId xmlns:a16="http://schemas.microsoft.com/office/drawing/2014/main" val="10007"/>
                  </a:ext>
                </a:extLst>
              </a:tr>
              <a:tr h="533146">
                <a:tc>
                  <a:txBody>
                    <a:bodyPr/>
                    <a:lstStyle/>
                    <a:p>
                      <a:pPr algn="l" fontAlgn="ctr"/>
                      <a:r>
                        <a:rPr lang="fr-FR" sz="1600" u="none" strike="noStrike" dirty="0">
                          <a:effectLst/>
                        </a:rPr>
                        <a:t>2 X  ½ j travail en groupe (constellation)</a:t>
                      </a:r>
                      <a:endParaRPr lang="fr-FR" sz="1600" b="0" i="0" u="none" strike="noStrike" dirty="0">
                        <a:solidFill>
                          <a:srgbClr val="000000"/>
                        </a:solidFill>
                        <a:effectLst/>
                        <a:latin typeface="Calibri"/>
                      </a:endParaRPr>
                    </a:p>
                  </a:txBody>
                  <a:tcPr marL="105610" marR="0" marT="0" marB="0" anchor="ctr"/>
                </a:tc>
                <a:tc>
                  <a:txBody>
                    <a:bodyPr/>
                    <a:lstStyle/>
                    <a:p>
                      <a:pPr algn="ctr" fontAlgn="ctr"/>
                      <a:r>
                        <a:rPr lang="fr-FR" sz="1500" u="none" strike="noStrike" dirty="0">
                          <a:effectLst/>
                        </a:rPr>
                        <a:t>1</a:t>
                      </a:r>
                      <a:endParaRPr lang="fr-FR" sz="1500" b="0" i="0" u="none" strike="noStrike" dirty="0">
                        <a:solidFill>
                          <a:srgbClr val="000000"/>
                        </a:solidFill>
                        <a:effectLst/>
                        <a:latin typeface="Calibri"/>
                      </a:endParaRPr>
                    </a:p>
                  </a:txBody>
                  <a:tcPr marL="0" marR="0" marT="0" marB="0" anchor="ctr">
                    <a:solidFill>
                      <a:srgbClr val="FFC000"/>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r>
                        <a:rPr lang="fr-FR" sz="1500" u="none" strike="noStrike">
                          <a:effectLst/>
                        </a:rPr>
                        <a:t>1</a:t>
                      </a:r>
                      <a:endParaRPr lang="fr-FR" sz="1500" b="0" i="0" u="none" strike="noStrike">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dirty="0">
                          <a:effectLst/>
                        </a:rPr>
                        <a:t>6</a:t>
                      </a:r>
                      <a:endParaRPr lang="fr-FR" sz="1500" b="0"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r>
                        <a:rPr lang="fr-FR" sz="1500" u="none" strike="noStrike">
                          <a:effectLst/>
                        </a:rPr>
                        <a:t> </a:t>
                      </a:r>
                      <a:endParaRPr lang="fr-FR" sz="1500" b="0" i="0" u="none" strike="noStrike">
                        <a:solidFill>
                          <a:srgbClr val="FF0000"/>
                        </a:solidFill>
                        <a:effectLst/>
                        <a:latin typeface="Calibri"/>
                      </a:endParaRPr>
                    </a:p>
                  </a:txBody>
                  <a:tcPr marL="0" marR="0" marT="0" marB="0" anchor="ctr">
                    <a:solidFill>
                      <a:schemeClr val="accent6">
                        <a:lumMod val="60000"/>
                        <a:lumOff val="40000"/>
                      </a:schemeClr>
                    </a:solidFill>
                  </a:tcPr>
                </a:tc>
                <a:tc>
                  <a:txBody>
                    <a:bodyPr/>
                    <a:lstStyle/>
                    <a:p>
                      <a:pPr algn="ctr" fontAlgn="ctr"/>
                      <a:r>
                        <a:rPr lang="fr-FR" sz="1500" u="none" strike="noStrike" dirty="0">
                          <a:effectLst/>
                        </a:rPr>
                        <a:t> </a:t>
                      </a: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extLst>
                  <a:ext uri="{0D108BD9-81ED-4DB2-BD59-A6C34878D82A}">
                    <a16:rowId xmlns:a16="http://schemas.microsoft.com/office/drawing/2014/main" val="10008"/>
                  </a:ext>
                </a:extLst>
              </a:tr>
              <a:tr h="533146">
                <a:tc>
                  <a:txBody>
                    <a:bodyPr/>
                    <a:lstStyle/>
                    <a:p>
                      <a:pPr algn="l" fontAlgn="ctr"/>
                      <a:r>
                        <a:rPr lang="fr-FR" sz="1600" i="0" u="none" strike="noStrike" dirty="0">
                          <a:solidFill>
                            <a:srgbClr val="007E39"/>
                          </a:solidFill>
                          <a:effectLst/>
                        </a:rPr>
                        <a:t>1 X ½ journée d’observation en classe</a:t>
                      </a:r>
                      <a:endParaRPr lang="fr-FR" sz="1600" b="0" i="0" u="none" strike="noStrike" dirty="0">
                        <a:solidFill>
                          <a:srgbClr val="007E39"/>
                        </a:solidFill>
                        <a:effectLst/>
                        <a:latin typeface="Calibri"/>
                      </a:endParaRPr>
                    </a:p>
                  </a:txBody>
                  <a:tcPr marL="105610" marR="0" marT="0" marB="0" anchor="ctr"/>
                </a:tc>
                <a:tc>
                  <a:txBody>
                    <a:bodyPr/>
                    <a:lstStyle/>
                    <a:p>
                      <a:pPr algn="ctr" fontAlgn="ctr"/>
                      <a:r>
                        <a:rPr lang="fr-FR" sz="1500" i="1" u="none" strike="noStrike" dirty="0">
                          <a:solidFill>
                            <a:srgbClr val="007E39"/>
                          </a:solidFill>
                          <a:effectLst/>
                        </a:rPr>
                        <a:t>0,5</a:t>
                      </a:r>
                      <a:endParaRPr lang="fr-FR" sz="1500" b="0" i="1" u="none" strike="noStrike" dirty="0">
                        <a:solidFill>
                          <a:srgbClr val="007E39"/>
                        </a:solidFill>
                        <a:effectLst/>
                        <a:latin typeface="Calibri"/>
                      </a:endParaRPr>
                    </a:p>
                  </a:txBody>
                  <a:tcPr marL="0" marR="0" marT="0" marB="0" anchor="ctr">
                    <a:solidFill>
                      <a:srgbClr val="FFC000"/>
                    </a:solidFill>
                  </a:tcPr>
                </a:tc>
                <a:tc>
                  <a:txBody>
                    <a:bodyPr/>
                    <a:lstStyle/>
                    <a:p>
                      <a:pPr algn="ctr" fontAlgn="ctr"/>
                      <a:r>
                        <a:rPr lang="fr-FR" sz="1500" i="0" u="none" strike="noStrike" dirty="0">
                          <a:solidFill>
                            <a:srgbClr val="007E39"/>
                          </a:solidFill>
                          <a:effectLst/>
                        </a:rPr>
                        <a:t> </a:t>
                      </a:r>
                      <a:endParaRPr lang="fr-FR" sz="1500" b="0" i="0" u="none" strike="noStrike" dirty="0">
                        <a:solidFill>
                          <a:srgbClr val="007E39"/>
                        </a:solidFill>
                        <a:effectLst/>
                        <a:latin typeface="Calibri"/>
                      </a:endParaRPr>
                    </a:p>
                  </a:txBody>
                  <a:tcPr marL="0" marR="0" marT="0" marB="0" anchor="ctr"/>
                </a:tc>
                <a:tc>
                  <a:txBody>
                    <a:bodyPr/>
                    <a:lstStyle/>
                    <a:p>
                      <a:pPr algn="ctr" fontAlgn="ctr"/>
                      <a:r>
                        <a:rPr lang="fr-FR" sz="1500" i="0" u="none" strike="noStrike" dirty="0">
                          <a:solidFill>
                            <a:srgbClr val="007E39"/>
                          </a:solidFill>
                          <a:effectLst/>
                        </a:rPr>
                        <a:t>2</a:t>
                      </a:r>
                      <a:endParaRPr lang="fr-FR" sz="1500" b="0" i="0" u="none" strike="noStrike" dirty="0">
                        <a:solidFill>
                          <a:srgbClr val="007E39"/>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i="0" u="none" strike="noStrike" dirty="0">
                          <a:solidFill>
                            <a:srgbClr val="007E39"/>
                          </a:solidFill>
                          <a:effectLst/>
                        </a:rPr>
                        <a:t>12</a:t>
                      </a:r>
                      <a:endParaRPr lang="fr-FR" sz="1500" b="0" i="0" u="none" strike="noStrike" dirty="0">
                        <a:solidFill>
                          <a:srgbClr val="007E39"/>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 </a:t>
                      </a:r>
                      <a:endParaRPr lang="fr-FR" sz="1500" b="0" i="0" u="none" strike="noStrike">
                        <a:solidFill>
                          <a:srgbClr val="00B050"/>
                        </a:solidFill>
                        <a:effectLst/>
                        <a:latin typeface="Calibri"/>
                      </a:endParaRPr>
                    </a:p>
                  </a:txBody>
                  <a:tcPr marL="0" marR="0" marT="0" marB="0" anchor="ctr"/>
                </a:tc>
                <a:tc>
                  <a:txBody>
                    <a:bodyPr/>
                    <a:lstStyle/>
                    <a:p>
                      <a:pPr algn="ctr" fontAlgn="ctr"/>
                      <a:r>
                        <a:rPr lang="fr-FR" sz="1500" u="none" strike="noStrike" dirty="0">
                          <a:effectLst/>
                        </a:rPr>
                        <a:t>4?</a:t>
                      </a: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tc>
                  <a:txBody>
                    <a:bodyPr/>
                    <a:lstStyle/>
                    <a:p>
                      <a:pPr algn="ctr" fontAlgn="ctr"/>
                      <a:r>
                        <a:rPr lang="fr-FR" sz="1500" u="none" strike="noStrike" dirty="0">
                          <a:effectLst/>
                        </a:rPr>
                        <a:t>24?</a:t>
                      </a: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extLst>
                  <a:ext uri="{0D108BD9-81ED-4DB2-BD59-A6C34878D82A}">
                    <a16:rowId xmlns:a16="http://schemas.microsoft.com/office/drawing/2014/main" val="10009"/>
                  </a:ext>
                </a:extLst>
              </a:tr>
              <a:tr h="540763">
                <a:tc>
                  <a:txBody>
                    <a:bodyPr/>
                    <a:lstStyle/>
                    <a:p>
                      <a:pPr algn="l" fontAlgn="ctr"/>
                      <a:r>
                        <a:rPr lang="fr-FR" sz="1600" u="none" strike="noStrike" dirty="0">
                          <a:effectLst/>
                        </a:rPr>
                        <a:t>1 réunion commune à toutes les constellations</a:t>
                      </a:r>
                      <a:endParaRPr lang="fr-FR" sz="1600" b="0" i="0" u="none" strike="noStrike" dirty="0">
                        <a:solidFill>
                          <a:srgbClr val="000000"/>
                        </a:solidFill>
                        <a:effectLst/>
                        <a:latin typeface="Calibri"/>
                      </a:endParaRPr>
                    </a:p>
                  </a:txBody>
                  <a:tcPr marL="105610" marR="0" marT="0" marB="0" anchor="ctr"/>
                </a:tc>
                <a:tc>
                  <a:txBody>
                    <a:bodyPr/>
                    <a:lstStyle/>
                    <a:p>
                      <a:pPr algn="ctr" fontAlgn="ctr"/>
                      <a:r>
                        <a:rPr lang="fr-FR" sz="1500" u="none" strike="noStrike" dirty="0">
                          <a:effectLst/>
                        </a:rPr>
                        <a:t>0,5</a:t>
                      </a:r>
                      <a:endParaRPr lang="fr-FR" sz="1500" b="0" i="0" u="none" strike="noStrike" dirty="0">
                        <a:solidFill>
                          <a:srgbClr val="000000"/>
                        </a:solidFill>
                        <a:effectLst/>
                        <a:latin typeface="Calibri"/>
                      </a:endParaRPr>
                    </a:p>
                  </a:txBody>
                  <a:tcPr marL="0" marR="0" marT="0" marB="0" anchor="ctr">
                    <a:solidFill>
                      <a:srgbClr val="FFC000"/>
                    </a:solidFill>
                  </a:tcPr>
                </a:tc>
                <a:tc>
                  <a:txBody>
                    <a:bodyPr/>
                    <a:lstStyle/>
                    <a:p>
                      <a:pPr algn="ctr" fontAlgn="ctr"/>
                      <a:r>
                        <a:rPr lang="fr-FR" sz="1500" u="none" strike="noStrike" dirty="0">
                          <a:effectLst/>
                        </a:rPr>
                        <a:t> </a:t>
                      </a:r>
                      <a:endParaRPr lang="fr-FR" sz="1500" b="0" i="0" u="none" strike="noStrike" dirty="0">
                        <a:solidFill>
                          <a:srgbClr val="000000"/>
                        </a:solidFill>
                        <a:effectLst/>
                        <a:latin typeface="Calibri"/>
                      </a:endParaRPr>
                    </a:p>
                  </a:txBody>
                  <a:tcPr marL="0" marR="0" marT="0" marB="0" anchor="ctr"/>
                </a:tc>
                <a:tc>
                  <a:txBody>
                    <a:bodyPr/>
                    <a:lstStyle/>
                    <a:p>
                      <a:pPr algn="ctr" fontAlgn="ctr"/>
                      <a:r>
                        <a:rPr lang="fr-FR" sz="1500" u="none" strike="noStrike" dirty="0">
                          <a:effectLst/>
                        </a:rPr>
                        <a:t>0,5</a:t>
                      </a:r>
                      <a:endParaRPr lang="fr-FR" sz="1500" b="0"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dirty="0">
                          <a:effectLst/>
                        </a:rPr>
                        <a:t>0,5</a:t>
                      </a:r>
                      <a:endParaRPr lang="fr-FR" sz="1500" b="0"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tc>
                  <a:txBody>
                    <a:bodyPr/>
                    <a:lstStyle/>
                    <a:p>
                      <a:pPr algn="ctr" fontAlgn="b"/>
                      <a:endParaRPr lang="fr-FR" sz="700" b="0" i="0" u="none" strike="noStrike" dirty="0">
                        <a:solidFill>
                          <a:srgbClr val="000000"/>
                        </a:solidFill>
                        <a:effectLst/>
                        <a:latin typeface="Calibri"/>
                      </a:endParaRPr>
                    </a:p>
                  </a:txBody>
                  <a:tcPr marL="0" marR="0" marT="0" marB="0" anchor="ctr">
                    <a:solidFill>
                      <a:schemeClr val="accent6">
                        <a:lumMod val="60000"/>
                        <a:lumOff val="40000"/>
                      </a:schemeClr>
                    </a:solidFill>
                  </a:tcPr>
                </a:tc>
                <a:extLst>
                  <a:ext uri="{0D108BD9-81ED-4DB2-BD59-A6C34878D82A}">
                    <a16:rowId xmlns:a16="http://schemas.microsoft.com/office/drawing/2014/main" val="10010"/>
                  </a:ext>
                </a:extLst>
              </a:tr>
              <a:tr h="290430">
                <a:tc>
                  <a:txBody>
                    <a:bodyPr/>
                    <a:lstStyle/>
                    <a:p>
                      <a:pPr algn="l" fontAlgn="ctr"/>
                      <a:r>
                        <a:rPr lang="fr-FR" sz="1200" u="none" strike="noStrike">
                          <a:effectLst/>
                        </a:rPr>
                        <a:t> </a:t>
                      </a:r>
                      <a:endParaRPr lang="fr-FR" sz="1200" b="0" i="0" u="none" strike="noStrike">
                        <a:solidFill>
                          <a:srgbClr val="000000"/>
                        </a:solidFill>
                        <a:effectLst/>
                        <a:latin typeface="Calibri"/>
                      </a:endParaRPr>
                    </a:p>
                  </a:txBody>
                  <a:tcPr marL="105610" marR="0" marT="0" marB="0" anchor="ctr"/>
                </a:tc>
                <a:tc>
                  <a:txBody>
                    <a:bodyPr/>
                    <a:lstStyle/>
                    <a:p>
                      <a:pPr algn="ctr" fontAlgn="ctr"/>
                      <a:r>
                        <a:rPr lang="fr-FR" sz="1500" u="none" strike="noStrike" dirty="0">
                          <a:effectLst/>
                        </a:rPr>
                        <a:t> </a:t>
                      </a:r>
                      <a:endParaRPr lang="fr-FR" sz="1500" b="0" i="0" u="none" strike="noStrike" dirty="0">
                        <a:solidFill>
                          <a:srgbClr val="000000"/>
                        </a:solidFill>
                        <a:effectLst/>
                        <a:latin typeface="Calibri"/>
                      </a:endParaRPr>
                    </a:p>
                  </a:txBody>
                  <a:tcPr marL="0" marR="0" marT="0" marB="0" anchor="ctr">
                    <a:solidFill>
                      <a:srgbClr val="FFC000"/>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dirty="0">
                          <a:effectLst/>
                        </a:rPr>
                        <a:t> </a:t>
                      </a:r>
                      <a:endParaRPr lang="fr-FR" sz="1500" b="0"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500" u="none" strike="noStrike">
                          <a:effectLst/>
                        </a:rPr>
                        <a:t> </a:t>
                      </a:r>
                      <a:endParaRPr lang="fr-FR" sz="1500" b="0" i="0" u="none" strike="noStrike">
                        <a:solidFill>
                          <a:srgbClr val="000000"/>
                        </a:solidFill>
                        <a:effectLst/>
                        <a:latin typeface="Calibri"/>
                      </a:endParaRPr>
                    </a:p>
                  </a:txBody>
                  <a:tcPr marL="0" marR="0" marT="0" marB="0" anchor="ctr"/>
                </a:tc>
                <a:tc>
                  <a:txBody>
                    <a:bodyPr/>
                    <a:lstStyle/>
                    <a:p>
                      <a:pPr algn="ctr" fontAlgn="ctr"/>
                      <a:r>
                        <a:rPr lang="fr-FR" sz="1500" u="none" strike="noStrike">
                          <a:effectLst/>
                        </a:rPr>
                        <a:t> </a:t>
                      </a:r>
                      <a:endParaRPr lang="fr-FR" sz="1500" b="0" i="0" u="none" strike="noStrike">
                        <a:solidFill>
                          <a:srgbClr val="FF0000"/>
                        </a:solidFill>
                        <a:effectLst/>
                        <a:latin typeface="Calibri"/>
                      </a:endParaRPr>
                    </a:p>
                  </a:txBody>
                  <a:tcPr marL="0" marR="0" marT="0" marB="0" anchor="ctr">
                    <a:solidFill>
                      <a:schemeClr val="accent6">
                        <a:lumMod val="60000"/>
                        <a:lumOff val="40000"/>
                      </a:schemeClr>
                    </a:solidFill>
                  </a:tcPr>
                </a:tc>
                <a:tc>
                  <a:txBody>
                    <a:bodyPr/>
                    <a:lstStyle/>
                    <a:p>
                      <a:pPr algn="ctr" fontAlgn="ctr"/>
                      <a:r>
                        <a:rPr lang="fr-FR" sz="1500" u="none" strike="noStrike" dirty="0">
                          <a:effectLst/>
                        </a:rPr>
                        <a:t> </a:t>
                      </a:r>
                      <a:endParaRPr lang="fr-FR" sz="1500" b="0" i="0" u="none" strike="noStrike" dirty="0">
                        <a:solidFill>
                          <a:srgbClr val="FF0000"/>
                        </a:solidFill>
                        <a:effectLst/>
                        <a:latin typeface="Calibri"/>
                      </a:endParaRPr>
                    </a:p>
                  </a:txBody>
                  <a:tcPr marL="0" marR="0" marT="0" marB="0" anchor="ctr">
                    <a:solidFill>
                      <a:schemeClr val="accent6">
                        <a:lumMod val="60000"/>
                        <a:lumOff val="40000"/>
                      </a:schemeClr>
                    </a:solidFill>
                  </a:tcPr>
                </a:tc>
                <a:extLst>
                  <a:ext uri="{0D108BD9-81ED-4DB2-BD59-A6C34878D82A}">
                    <a16:rowId xmlns:a16="http://schemas.microsoft.com/office/drawing/2014/main" val="10011"/>
                  </a:ext>
                </a:extLst>
              </a:tr>
              <a:tr h="304655">
                <a:tc>
                  <a:txBody>
                    <a:bodyPr/>
                    <a:lstStyle/>
                    <a:p>
                      <a:pPr algn="l" fontAlgn="ctr"/>
                      <a:r>
                        <a:rPr lang="fr-FR" sz="1600" u="none" strike="noStrike" dirty="0">
                          <a:effectLst/>
                        </a:rPr>
                        <a:t>TOTAL    journées</a:t>
                      </a:r>
                      <a:endParaRPr lang="fr-FR" sz="1600" b="0" i="0" u="none" strike="noStrike" dirty="0">
                        <a:solidFill>
                          <a:srgbClr val="000000"/>
                        </a:solidFill>
                        <a:effectLst/>
                        <a:latin typeface="Calibri"/>
                      </a:endParaRPr>
                    </a:p>
                  </a:txBody>
                  <a:tcPr marL="105610" marR="0" marT="0" marB="0" anchor="ctr"/>
                </a:tc>
                <a:tc>
                  <a:txBody>
                    <a:bodyPr/>
                    <a:lstStyle/>
                    <a:p>
                      <a:pPr algn="ctr" fontAlgn="ctr"/>
                      <a:r>
                        <a:rPr lang="fr-FR" sz="1400" u="none" strike="noStrike" dirty="0">
                          <a:effectLst/>
                        </a:rPr>
                        <a:t>5</a:t>
                      </a:r>
                      <a:endParaRPr lang="fr-FR" sz="1400" b="1" i="0" u="none" strike="noStrike" dirty="0">
                        <a:solidFill>
                          <a:srgbClr val="000000"/>
                        </a:solidFill>
                        <a:effectLst/>
                        <a:latin typeface="Calibri"/>
                      </a:endParaRPr>
                    </a:p>
                  </a:txBody>
                  <a:tcPr marL="0" marR="0" marT="0" marB="0" anchor="ctr">
                    <a:solidFill>
                      <a:srgbClr val="FFC000"/>
                    </a:solidFill>
                  </a:tcPr>
                </a:tc>
                <a:tc>
                  <a:txBody>
                    <a:bodyPr/>
                    <a:lstStyle/>
                    <a:p>
                      <a:pPr algn="ctr" fontAlgn="ctr"/>
                      <a:r>
                        <a:rPr lang="fr-FR" sz="1400" u="none" strike="noStrike">
                          <a:effectLst/>
                        </a:rPr>
                        <a:t> </a:t>
                      </a:r>
                      <a:endParaRPr lang="fr-FR" sz="1400" b="1" i="0" u="none" strike="noStrike">
                        <a:solidFill>
                          <a:srgbClr val="000000"/>
                        </a:solidFill>
                        <a:effectLst/>
                        <a:latin typeface="Calibri"/>
                      </a:endParaRPr>
                    </a:p>
                  </a:txBody>
                  <a:tcPr marL="0" marR="0" marT="0" marB="0" anchor="ctr"/>
                </a:tc>
                <a:tc>
                  <a:txBody>
                    <a:bodyPr/>
                    <a:lstStyle/>
                    <a:p>
                      <a:pPr algn="ctr" fontAlgn="ctr"/>
                      <a:r>
                        <a:rPr lang="fr-FR" sz="1400" u="none" strike="noStrike">
                          <a:effectLst/>
                        </a:rPr>
                        <a:t>9,5</a:t>
                      </a:r>
                      <a:endParaRPr lang="fr-FR" sz="1400" b="1" i="0" u="none" strike="noStrike">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400" u="none" strike="noStrike" dirty="0">
                          <a:effectLst/>
                        </a:rPr>
                        <a:t>52</a:t>
                      </a:r>
                      <a:endParaRPr lang="fr-FR" sz="1400" b="1" i="0" u="none" strike="noStrike" dirty="0">
                        <a:solidFill>
                          <a:srgbClr val="000000"/>
                        </a:solidFill>
                        <a:effectLst/>
                        <a:latin typeface="Calibri"/>
                      </a:endParaRPr>
                    </a:p>
                  </a:txBody>
                  <a:tcPr marL="0" marR="0" marT="0" marB="0" anchor="ctr">
                    <a:solidFill>
                      <a:schemeClr val="accent1">
                        <a:lumMod val="40000"/>
                        <a:lumOff val="60000"/>
                      </a:schemeClr>
                    </a:solidFill>
                  </a:tcPr>
                </a:tc>
                <a:tc>
                  <a:txBody>
                    <a:bodyPr/>
                    <a:lstStyle/>
                    <a:p>
                      <a:pPr algn="ctr" fontAlgn="ctr"/>
                      <a:r>
                        <a:rPr lang="fr-FR" sz="1400" u="none" strike="noStrike">
                          <a:effectLst/>
                        </a:rPr>
                        <a:t> </a:t>
                      </a:r>
                      <a:endParaRPr lang="fr-FR" sz="1400" b="1" i="0" u="none" strike="noStrike">
                        <a:solidFill>
                          <a:srgbClr val="000000"/>
                        </a:solidFill>
                        <a:effectLst/>
                        <a:latin typeface="Calibri"/>
                      </a:endParaRPr>
                    </a:p>
                  </a:txBody>
                  <a:tcPr marL="0" marR="0" marT="0" marB="0" anchor="ctr"/>
                </a:tc>
                <a:tc>
                  <a:txBody>
                    <a:bodyPr/>
                    <a:lstStyle/>
                    <a:p>
                      <a:pPr algn="ctr" fontAlgn="ctr"/>
                      <a:r>
                        <a:rPr lang="fr-FR" sz="1400" u="none" strike="noStrike" dirty="0">
                          <a:effectLst/>
                        </a:rPr>
                        <a:t>12?</a:t>
                      </a:r>
                      <a:endParaRPr lang="fr-FR" sz="1400" b="1" i="0" u="none" strike="noStrike" dirty="0">
                        <a:solidFill>
                          <a:srgbClr val="FF0000"/>
                        </a:solidFill>
                        <a:effectLst/>
                        <a:latin typeface="Calibri"/>
                      </a:endParaRPr>
                    </a:p>
                  </a:txBody>
                  <a:tcPr marL="0" marR="0" marT="0" marB="0" anchor="ctr">
                    <a:solidFill>
                      <a:schemeClr val="accent6">
                        <a:lumMod val="60000"/>
                        <a:lumOff val="40000"/>
                      </a:schemeClr>
                    </a:solidFill>
                  </a:tcPr>
                </a:tc>
                <a:tc>
                  <a:txBody>
                    <a:bodyPr/>
                    <a:lstStyle/>
                    <a:p>
                      <a:pPr algn="ctr" fontAlgn="ctr"/>
                      <a:r>
                        <a:rPr lang="fr-FR" sz="1400" u="none" strike="noStrike" dirty="0">
                          <a:effectLst/>
                        </a:rPr>
                        <a:t>72?</a:t>
                      </a:r>
                      <a:endParaRPr lang="fr-FR" sz="1400" b="1" i="0" u="none" strike="noStrike" dirty="0">
                        <a:solidFill>
                          <a:srgbClr val="FF0000"/>
                        </a:solidFill>
                        <a:effectLst/>
                        <a:latin typeface="Calibri"/>
                      </a:endParaRPr>
                    </a:p>
                  </a:txBody>
                  <a:tcPr marL="0" marR="0" marT="0" marB="0" anchor="ctr">
                    <a:solidFill>
                      <a:schemeClr val="accent6">
                        <a:lumMod val="60000"/>
                        <a:lumOff val="40000"/>
                      </a:schemeClr>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370288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14</a:t>
            </a:fld>
            <a:endParaRPr lang="fr-FR" dirty="0"/>
          </a:p>
        </p:txBody>
      </p:sp>
      <p:sp>
        <p:nvSpPr>
          <p:cNvPr id="6" name="Espace réservé du texte 5"/>
          <p:cNvSpPr>
            <a:spLocks noGrp="1"/>
          </p:cNvSpPr>
          <p:nvPr>
            <p:ph type="body" sz="quarter" idx="13"/>
          </p:nvPr>
        </p:nvSpPr>
        <p:spPr/>
        <p:txBody>
          <a:bodyPr>
            <a:normAutofit/>
          </a:bodyPr>
          <a:lstStyle/>
          <a:p>
            <a:pPr algn="just"/>
            <a:r>
              <a:rPr lang="fr-FR" sz="2400" dirty="0"/>
              <a:t> Une constellation de 8 professeurs de deux écoles :</a:t>
            </a:r>
          </a:p>
          <a:p>
            <a:pPr lvl="1" algn="just"/>
            <a:r>
              <a:rPr lang="fr-FR" sz="2000" dirty="0"/>
              <a:t> 3 exerçant en CE1 </a:t>
            </a:r>
          </a:p>
          <a:p>
            <a:pPr lvl="1" algn="just"/>
            <a:r>
              <a:rPr lang="fr-FR" sz="2000" dirty="0"/>
              <a:t> 5 exerçant en CE2  </a:t>
            </a:r>
          </a:p>
          <a:p>
            <a:pPr lvl="1" algn="just"/>
            <a:r>
              <a:rPr lang="fr-FR" sz="2000" dirty="0"/>
              <a:t> hors éducation prioritaire</a:t>
            </a:r>
          </a:p>
          <a:p>
            <a:pPr algn="just"/>
            <a:r>
              <a:rPr lang="fr-FR" sz="2400" dirty="0"/>
              <a:t> Un travail amorcé en octobre et se prolongeant jusqu’en juin.</a:t>
            </a:r>
          </a:p>
          <a:p>
            <a:pPr algn="just"/>
            <a:r>
              <a:rPr lang="fr-FR" sz="2400" dirty="0"/>
              <a:t> Une première réunion en octobre qui permet de définir le périmètre de travail et la question d’enseignement qui orientera et motivera le travail de l’année.</a:t>
            </a:r>
          </a:p>
          <a:p>
            <a:pPr lvl="1" algn="just"/>
            <a:endParaRPr lang="fr-FR" sz="2800" dirty="0"/>
          </a:p>
        </p:txBody>
      </p:sp>
    </p:spTree>
    <p:extLst>
      <p:ext uri="{BB962C8B-B14F-4D97-AF65-F5344CB8AC3E}">
        <p14:creationId xmlns:p14="http://schemas.microsoft.com/office/powerpoint/2010/main" val="1856979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15</a:t>
            </a:fld>
            <a:endParaRPr lang="fr-FR" dirty="0"/>
          </a:p>
        </p:txBody>
      </p:sp>
      <p:sp>
        <p:nvSpPr>
          <p:cNvPr id="6" name="Espace réservé du texte 5"/>
          <p:cNvSpPr>
            <a:spLocks noGrp="1"/>
          </p:cNvSpPr>
          <p:nvPr>
            <p:ph type="body" sz="quarter" idx="13"/>
          </p:nvPr>
        </p:nvSpPr>
        <p:spPr/>
        <p:txBody>
          <a:bodyPr>
            <a:normAutofit fontScale="92500" lnSpcReduction="10000"/>
          </a:bodyPr>
          <a:lstStyle/>
          <a:p>
            <a:pPr algn="just"/>
            <a:r>
              <a:rPr lang="fr-FR" sz="2600" dirty="0"/>
              <a:t> Une première réunion qui illustre l’esprit de travail de la constellation :</a:t>
            </a:r>
          </a:p>
          <a:p>
            <a:pPr lvl="1" algn="just"/>
            <a:r>
              <a:rPr lang="fr-FR" sz="2000" dirty="0"/>
              <a:t> Un premier temps qui permet d’esquisser un constat partagé : </a:t>
            </a:r>
          </a:p>
          <a:p>
            <a:pPr marL="804863" lvl="2" indent="-177800" algn="just">
              <a:buClr>
                <a:srgbClr val="DA0D57"/>
              </a:buClr>
              <a:buFont typeface="Lucida Grande"/>
              <a:buChar char="-"/>
            </a:pPr>
            <a:r>
              <a:rPr lang="fr-FR" sz="2000" dirty="0"/>
              <a:t>« Mes élèves ont peu de vocabulaire. »</a:t>
            </a:r>
          </a:p>
          <a:p>
            <a:pPr marL="804863" lvl="2" indent="-177800" algn="just">
              <a:buClr>
                <a:srgbClr val="DA0D57"/>
              </a:buClr>
              <a:buFont typeface="Lucida Grande"/>
              <a:buChar char="-"/>
            </a:pPr>
            <a:r>
              <a:rPr lang="fr-FR" sz="2100" dirty="0"/>
              <a:t>« C’est aussi ce que disent les évaluations. » </a:t>
            </a:r>
          </a:p>
          <a:p>
            <a:pPr marL="804863" lvl="2" indent="-177800" algn="just">
              <a:buClr>
                <a:srgbClr val="DA0D57"/>
              </a:buClr>
              <a:buFont typeface="Lucida Grande"/>
              <a:buChar char="-"/>
            </a:pPr>
            <a:r>
              <a:rPr lang="fr-FR" sz="2100" dirty="0"/>
              <a:t>« En production d’écrit, c’est très difficile. »</a:t>
            </a:r>
          </a:p>
          <a:p>
            <a:pPr marL="804863" lvl="2" indent="-177800" algn="just">
              <a:buClr>
                <a:srgbClr val="DA0D57"/>
              </a:buClr>
              <a:buFont typeface="Lucida Grande"/>
              <a:buChar char="-"/>
            </a:pPr>
            <a:r>
              <a:rPr lang="fr-FR" sz="2000" dirty="0"/>
              <a:t>« Ils ne </a:t>
            </a:r>
            <a:r>
              <a:rPr lang="fr-FR" sz="2100" dirty="0"/>
              <a:t>comprennent pas les textes qu’ils lisent par manque de vocabulaire. »</a:t>
            </a:r>
          </a:p>
          <a:p>
            <a:pPr marL="804863" lvl="2" indent="-177800" algn="just">
              <a:buClr>
                <a:srgbClr val="DA0D57"/>
              </a:buClr>
              <a:buFont typeface="Lucida Grande"/>
              <a:buChar char="-"/>
            </a:pPr>
            <a:r>
              <a:rPr lang="fr-FR" sz="2000" dirty="0"/>
              <a:t>« Ils utilisent un mot pour un autre. »</a:t>
            </a:r>
            <a:r>
              <a:rPr lang="fr-FR" sz="2000" dirty="0">
                <a:solidFill>
                  <a:srgbClr val="FF0000"/>
                </a:solidFill>
              </a:rPr>
              <a:t> </a:t>
            </a:r>
          </a:p>
          <a:p>
            <a:pPr marL="804863" lvl="2" indent="-177800" algn="just">
              <a:buClr>
                <a:srgbClr val="DA0D57"/>
              </a:buClr>
              <a:buFont typeface="Lucida Grande"/>
              <a:buChar char="-"/>
            </a:pPr>
            <a:r>
              <a:rPr lang="fr-FR" sz="2000" dirty="0"/>
              <a:t>« Des leçons de vocabulaire, j’en fais mais j’ai l’impression que ça ne sert à rien ; il faudrait en faire plus mais on n’a pas le temps. »</a:t>
            </a:r>
          </a:p>
          <a:p>
            <a:pPr marL="804863" lvl="2" indent="-177800" algn="just">
              <a:buClr>
                <a:srgbClr val="DA0D57"/>
              </a:buClr>
              <a:buFont typeface="Lucida Grande"/>
              <a:buChar char="-"/>
            </a:pPr>
            <a:r>
              <a:rPr lang="fr-FR" sz="2000" dirty="0"/>
              <a:t>…</a:t>
            </a:r>
          </a:p>
          <a:p>
            <a:pPr lvl="1" algn="just"/>
            <a:r>
              <a:rPr lang="fr-FR" sz="2000" dirty="0"/>
              <a:t> Une écoute attentive du CPC qui fait résonner les interventions, relance l’interaction, incite à approfondir peu à peu l’analyse.</a:t>
            </a:r>
          </a:p>
        </p:txBody>
      </p:sp>
    </p:spTree>
    <p:extLst>
      <p:ext uri="{BB962C8B-B14F-4D97-AF65-F5344CB8AC3E}">
        <p14:creationId xmlns:p14="http://schemas.microsoft.com/office/powerpoint/2010/main" val="320982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16</a:t>
            </a:fld>
            <a:endParaRPr lang="fr-FR" dirty="0"/>
          </a:p>
        </p:txBody>
      </p:sp>
      <p:sp>
        <p:nvSpPr>
          <p:cNvPr id="6" name="Espace réservé du texte 5"/>
          <p:cNvSpPr>
            <a:spLocks noGrp="1"/>
          </p:cNvSpPr>
          <p:nvPr>
            <p:ph type="body" sz="quarter" idx="13"/>
          </p:nvPr>
        </p:nvSpPr>
        <p:spPr/>
        <p:txBody>
          <a:bodyPr>
            <a:normAutofit lnSpcReduction="10000"/>
          </a:bodyPr>
          <a:lstStyle/>
          <a:p>
            <a:pPr algn="just"/>
            <a:r>
              <a:rPr lang="fr-FR" sz="2400" dirty="0"/>
              <a:t> Une première réunion qui illustre l’esprit de travail de la constellation :</a:t>
            </a:r>
          </a:p>
          <a:p>
            <a:pPr lvl="1" algn="just"/>
            <a:r>
              <a:rPr lang="fr-FR" sz="2000" dirty="0"/>
              <a:t> Un cheminement, avec l’aide du CPC, qui permet d’affiner le diagnostic à partir de questions visant à objectiver l’appréciation</a:t>
            </a:r>
          </a:p>
          <a:p>
            <a:pPr marL="804863" lvl="2" indent="-177800" algn="just">
              <a:lnSpc>
                <a:spcPct val="110000"/>
              </a:lnSpc>
              <a:buClr>
                <a:srgbClr val="DA0D57"/>
              </a:buClr>
              <a:buFont typeface="Lucida Grande"/>
              <a:buChar char="-"/>
            </a:pPr>
            <a:r>
              <a:rPr lang="fr-FR" sz="2000" dirty="0"/>
              <a:t>en examinant les connaissances et compétences des élèves  : par l’étude des résultats aux évaluations nationales de CE1, des résultats aux exercices en classe : </a:t>
            </a:r>
          </a:p>
          <a:p>
            <a:pPr marL="1092200" lvl="4" indent="-285750" algn="just">
              <a:lnSpc>
                <a:spcPct val="110000"/>
              </a:lnSpc>
              <a:buFont typeface="Wingdings" panose="05000000000000000000" pitchFamily="2" charset="2"/>
              <a:buChar char="v"/>
            </a:pPr>
            <a:r>
              <a:rPr lang="fr-FR" sz="2000" dirty="0"/>
              <a:t>des difficultés à discerner le sens des mots ;  </a:t>
            </a:r>
          </a:p>
          <a:p>
            <a:pPr marL="1092200" lvl="4" indent="-285750" algn="just">
              <a:lnSpc>
                <a:spcPct val="110000"/>
              </a:lnSpc>
              <a:buFont typeface="Wingdings" panose="05000000000000000000" pitchFamily="2" charset="2"/>
              <a:buChar char="v"/>
            </a:pPr>
            <a:r>
              <a:rPr lang="fr-FR" sz="2000" dirty="0"/>
              <a:t>des difficultés à inférer le sens des mots en compréhension orale ou écrite (trop de mots inconnus, syntaxe des phrases complexe, …) ; </a:t>
            </a:r>
          </a:p>
          <a:p>
            <a:pPr marL="1092200" lvl="4" indent="-285750" algn="just">
              <a:lnSpc>
                <a:spcPct val="110000"/>
              </a:lnSpc>
              <a:buFont typeface="Wingdings" panose="05000000000000000000" pitchFamily="2" charset="2"/>
              <a:buChar char="v"/>
            </a:pPr>
            <a:r>
              <a:rPr lang="fr-FR" sz="2000" dirty="0"/>
              <a:t>un bagage limité en expression orale et écrite</a:t>
            </a:r>
            <a:r>
              <a:rPr lang="fr-FR" sz="2000" dirty="0">
                <a:solidFill>
                  <a:srgbClr val="FF0000"/>
                </a:solidFill>
              </a:rPr>
              <a:t> </a:t>
            </a:r>
            <a:r>
              <a:rPr lang="fr-FR" sz="2000" dirty="0"/>
              <a:t>; </a:t>
            </a:r>
          </a:p>
          <a:p>
            <a:pPr marL="1092200" lvl="4" indent="-285750" algn="just">
              <a:lnSpc>
                <a:spcPct val="110000"/>
              </a:lnSpc>
              <a:buFont typeface="Wingdings" panose="05000000000000000000" pitchFamily="2" charset="2"/>
              <a:buChar char="v"/>
            </a:pPr>
            <a:r>
              <a:rPr lang="fr-FR" sz="2000" dirty="0"/>
              <a:t>…</a:t>
            </a:r>
          </a:p>
        </p:txBody>
      </p:sp>
    </p:spTree>
    <p:extLst>
      <p:ext uri="{BB962C8B-B14F-4D97-AF65-F5344CB8AC3E}">
        <p14:creationId xmlns:p14="http://schemas.microsoft.com/office/powerpoint/2010/main" val="319201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17</a:t>
            </a:fld>
            <a:endParaRPr lang="fr-FR" dirty="0"/>
          </a:p>
        </p:txBody>
      </p:sp>
      <p:sp>
        <p:nvSpPr>
          <p:cNvPr id="6" name="Espace réservé du texte 5"/>
          <p:cNvSpPr>
            <a:spLocks noGrp="1"/>
          </p:cNvSpPr>
          <p:nvPr>
            <p:ph type="body" sz="quarter" idx="13"/>
          </p:nvPr>
        </p:nvSpPr>
        <p:spPr/>
        <p:txBody>
          <a:bodyPr>
            <a:normAutofit fontScale="85000" lnSpcReduction="10000"/>
          </a:bodyPr>
          <a:lstStyle/>
          <a:p>
            <a:pPr algn="just"/>
            <a:r>
              <a:rPr lang="fr-FR" sz="2400" dirty="0"/>
              <a:t> Une première réunion qui illustre l’esprit de travail de la constellation :</a:t>
            </a:r>
          </a:p>
          <a:p>
            <a:pPr lvl="1" algn="just"/>
            <a:r>
              <a:rPr lang="fr-FR" sz="2000" dirty="0"/>
              <a:t> Un cheminement, avec l’aide du CPC, qui permet d’affiner le diagnostic</a:t>
            </a:r>
          </a:p>
          <a:p>
            <a:pPr marL="804863" lvl="2" indent="-177800" algn="just">
              <a:lnSpc>
                <a:spcPct val="110000"/>
              </a:lnSpc>
              <a:buClr>
                <a:srgbClr val="DA0D57"/>
              </a:buClr>
              <a:buFont typeface="Lucida Grande"/>
              <a:buChar char="-"/>
            </a:pPr>
            <a:r>
              <a:rPr lang="fr-FR" sz="2000" dirty="0"/>
              <a:t>en interrogeant les enseignants pour leur permettre peu à peu de décrire et de caractériser leurs pratiques : </a:t>
            </a:r>
          </a:p>
          <a:p>
            <a:pPr marL="1092200" lvl="4" indent="-285750" algn="just">
              <a:lnSpc>
                <a:spcPct val="110000"/>
              </a:lnSpc>
              <a:buFont typeface="Wingdings" panose="05000000000000000000" pitchFamily="2" charset="2"/>
              <a:buChar char="v"/>
            </a:pPr>
            <a:r>
              <a:rPr lang="fr-FR" sz="2100" dirty="0"/>
              <a:t>« Comment travaillez-vous le vocabulaire en classe ? »</a:t>
            </a:r>
          </a:p>
          <a:p>
            <a:pPr marL="1092200" lvl="4" indent="-285750" algn="just">
              <a:lnSpc>
                <a:spcPct val="110000"/>
              </a:lnSpc>
              <a:buFont typeface="Wingdings" panose="05000000000000000000" pitchFamily="2" charset="2"/>
              <a:buChar char="v"/>
            </a:pPr>
            <a:r>
              <a:rPr lang="fr-FR" sz="2100" dirty="0"/>
              <a:t>« À quels moments travaillez-vous le vocabulaire ? » </a:t>
            </a:r>
          </a:p>
          <a:p>
            <a:pPr marL="1092200" lvl="4" indent="-285750" algn="just">
              <a:lnSpc>
                <a:spcPct val="110000"/>
              </a:lnSpc>
              <a:buFont typeface="Wingdings" panose="05000000000000000000" pitchFamily="2" charset="2"/>
              <a:buChar char="v"/>
            </a:pPr>
            <a:r>
              <a:rPr lang="fr-FR" sz="2100" dirty="0"/>
              <a:t>« À l’occasion de rencontres de mots difficiles dans le texte ou lors de séances dédiées ? »</a:t>
            </a:r>
          </a:p>
          <a:p>
            <a:pPr marL="1092200" lvl="4" indent="-285750" algn="just">
              <a:lnSpc>
                <a:spcPct val="110000"/>
              </a:lnSpc>
              <a:buFont typeface="Wingdings" panose="05000000000000000000" pitchFamily="2" charset="2"/>
              <a:buChar char="v"/>
            </a:pPr>
            <a:r>
              <a:rPr lang="fr-FR" sz="2100" dirty="0"/>
              <a:t>Si c’est à partir de textes : « Ces textes ont-ils été choisis intentionnellement ? » ; « Comment réinvestissez-vous en production, en compréhension le vocabulaire rencontré? » </a:t>
            </a:r>
            <a:endParaRPr lang="fr-FR" sz="2100" strike="sngStrike" dirty="0"/>
          </a:p>
          <a:p>
            <a:pPr marL="1092200" lvl="4" indent="-285750" algn="just">
              <a:lnSpc>
                <a:spcPct val="110000"/>
              </a:lnSpc>
              <a:buFont typeface="Wingdings" panose="05000000000000000000" pitchFamily="2" charset="2"/>
              <a:buChar char="v"/>
            </a:pPr>
            <a:r>
              <a:rPr lang="fr-FR" sz="2100" dirty="0"/>
              <a:t>Si c’est lors de séances dédiées : « Travaillez-vous plutôt la morphologie ? Comment ? Ou bien des champs lexicaux ? Pourquoi ce choix ? Y a-t-il une progression ? Comment réinvestissez-vous  ce travail ? »</a:t>
            </a:r>
            <a:endParaRPr lang="fr-FR" sz="2000" dirty="0"/>
          </a:p>
          <a:p>
            <a:pPr marL="1092200" lvl="4" indent="-285750" algn="just">
              <a:lnSpc>
                <a:spcPct val="110000"/>
              </a:lnSpc>
              <a:buFont typeface="Wingdings" panose="05000000000000000000" pitchFamily="2" charset="2"/>
              <a:buChar char="v"/>
            </a:pPr>
            <a:endParaRPr lang="fr-FR" sz="2000" dirty="0"/>
          </a:p>
        </p:txBody>
      </p:sp>
    </p:spTree>
    <p:extLst>
      <p:ext uri="{BB962C8B-B14F-4D97-AF65-F5344CB8AC3E}">
        <p14:creationId xmlns:p14="http://schemas.microsoft.com/office/powerpoint/2010/main" val="138457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18</a:t>
            </a:fld>
            <a:endParaRPr lang="fr-FR" dirty="0"/>
          </a:p>
        </p:txBody>
      </p:sp>
      <p:sp>
        <p:nvSpPr>
          <p:cNvPr id="6" name="Espace réservé du texte 5"/>
          <p:cNvSpPr>
            <a:spLocks noGrp="1"/>
          </p:cNvSpPr>
          <p:nvPr>
            <p:ph type="body" sz="quarter" idx="13"/>
          </p:nvPr>
        </p:nvSpPr>
        <p:spPr/>
        <p:txBody>
          <a:bodyPr>
            <a:normAutofit/>
          </a:bodyPr>
          <a:lstStyle/>
          <a:p>
            <a:pPr algn="just"/>
            <a:r>
              <a:rPr lang="fr-FR" sz="2800" dirty="0"/>
              <a:t> Une première réunion qui illustre l’esprit de travail de la constellation :</a:t>
            </a:r>
          </a:p>
          <a:p>
            <a:pPr lvl="1" algn="just"/>
            <a:r>
              <a:rPr lang="fr-FR" sz="2200" dirty="0">
                <a:sym typeface="Wingdings" panose="05000000000000000000" pitchFamily="2" charset="2"/>
              </a:rPr>
              <a:t> </a:t>
            </a:r>
            <a:r>
              <a:rPr lang="fr-FR" sz="2000" dirty="0">
                <a:sym typeface="Wingdings" panose="05000000000000000000" pitchFamily="2" charset="2"/>
              </a:rPr>
              <a:t>Le questionnement permet aux membres de partager un constat des pratiques assez précis, de problématiser leur travail en termes de questions professionnelles et d’envisager des pistes d’évolution ; par exemple,</a:t>
            </a:r>
          </a:p>
          <a:p>
            <a:pPr marL="804863" lvl="2" indent="-177800" algn="just">
              <a:lnSpc>
                <a:spcPct val="110000"/>
              </a:lnSpc>
              <a:buClr>
                <a:srgbClr val="DA0D57"/>
              </a:buClr>
              <a:buFont typeface="Lucida Grande"/>
              <a:buChar char="-"/>
            </a:pPr>
            <a:r>
              <a:rPr lang="fr-FR" sz="2000" dirty="0">
                <a:sym typeface="Wingdings" panose="05000000000000000000" pitchFamily="2" charset="2"/>
              </a:rPr>
              <a:t>conduire un travail lexical spécifique lors de séances décrochées et dans un temps dédié de l’étude des textes ; </a:t>
            </a:r>
          </a:p>
          <a:p>
            <a:pPr marL="804863" lvl="2" indent="-177800" algn="just">
              <a:lnSpc>
                <a:spcPct val="110000"/>
              </a:lnSpc>
              <a:buClr>
                <a:srgbClr val="DA0D57"/>
              </a:buClr>
              <a:buFont typeface="Lucida Grande"/>
              <a:buChar char="-"/>
            </a:pPr>
            <a:r>
              <a:rPr lang="fr-FR" sz="2000" dirty="0">
                <a:sym typeface="Wingdings" panose="05000000000000000000" pitchFamily="2" charset="2"/>
              </a:rPr>
              <a:t>développer le travail d’inférence du sens des mots à l’écrit et à l’oral (inférence textuelle, déductions morphologiques) ; </a:t>
            </a:r>
          </a:p>
          <a:p>
            <a:pPr marL="804863" lvl="2" indent="-177800" algn="just">
              <a:lnSpc>
                <a:spcPct val="110000"/>
              </a:lnSpc>
              <a:buClr>
                <a:srgbClr val="DA0D57"/>
              </a:buClr>
              <a:buFont typeface="Lucida Grande"/>
              <a:buChar char="-"/>
            </a:pPr>
            <a:r>
              <a:rPr lang="fr-FR" sz="2000" dirty="0">
                <a:sym typeface="Wingdings" panose="05000000000000000000" pitchFamily="2" charset="2"/>
              </a:rPr>
              <a:t>envisager une progression dans l’acquisition du lexique pour favoriser la continuité des apprentissages.</a:t>
            </a:r>
            <a:endParaRPr lang="fr-FR" sz="2000" dirty="0"/>
          </a:p>
          <a:p>
            <a:pPr marL="1092200" lvl="4" indent="-285750" algn="just">
              <a:lnSpc>
                <a:spcPct val="110000"/>
              </a:lnSpc>
              <a:buFont typeface="Wingdings" panose="05000000000000000000" pitchFamily="2" charset="2"/>
              <a:buChar char="v"/>
            </a:pPr>
            <a:endParaRPr lang="fr-FR" sz="2000" dirty="0"/>
          </a:p>
        </p:txBody>
      </p:sp>
    </p:spTree>
    <p:extLst>
      <p:ext uri="{BB962C8B-B14F-4D97-AF65-F5344CB8AC3E}">
        <p14:creationId xmlns:p14="http://schemas.microsoft.com/office/powerpoint/2010/main" val="15113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19</a:t>
            </a:fld>
            <a:endParaRPr lang="fr-FR" dirty="0"/>
          </a:p>
        </p:txBody>
      </p:sp>
      <p:sp>
        <p:nvSpPr>
          <p:cNvPr id="6" name="Espace réservé du texte 5"/>
          <p:cNvSpPr>
            <a:spLocks noGrp="1"/>
          </p:cNvSpPr>
          <p:nvPr>
            <p:ph type="body" sz="quarter" idx="13"/>
          </p:nvPr>
        </p:nvSpPr>
        <p:spPr/>
        <p:txBody>
          <a:bodyPr>
            <a:normAutofit/>
          </a:bodyPr>
          <a:lstStyle/>
          <a:p>
            <a:pPr algn="just"/>
            <a:r>
              <a:rPr lang="fr-FR" sz="2400" dirty="0"/>
              <a:t> Une première réunion qui illustre l’esprit de travail de la constellation :</a:t>
            </a:r>
          </a:p>
          <a:p>
            <a:pPr lvl="1" algn="just"/>
            <a:r>
              <a:rPr lang="fr-FR" sz="2000" dirty="0"/>
              <a:t> Un premier cadre défini </a:t>
            </a:r>
            <a:r>
              <a:rPr lang="fr-FR" sz="2000" dirty="0">
                <a:sym typeface="Wingdings" panose="05000000000000000000" pitchFamily="2" charset="2"/>
              </a:rPr>
              <a:t> Du questionnement au diagnostic puis du diagnostic au questionnement : la définition collégiale de la question d’enseignement.</a:t>
            </a:r>
          </a:p>
          <a:p>
            <a:pPr marL="457200" lvl="1" indent="0" algn="just">
              <a:buNone/>
            </a:pPr>
            <a:endParaRPr lang="fr-FR" sz="1200" dirty="0">
              <a:sym typeface="Wingdings" panose="05000000000000000000" pitchFamily="2" charset="2"/>
            </a:endParaRPr>
          </a:p>
          <a:p>
            <a:pPr marL="457200" lvl="2" algn="just"/>
            <a:r>
              <a:rPr lang="fr-FR" sz="2000" i="1" dirty="0"/>
              <a:t>Comment construire des séances qui permettent d’enrichir le vocabulaire de manière structurée, méthodique et progressive, en prolongeant ce travail par des activités d’expression écrite et orale ?</a:t>
            </a:r>
          </a:p>
          <a:p>
            <a:pPr marL="457200" lvl="2" algn="just"/>
            <a:endParaRPr lang="fr-FR" sz="2000" i="1" dirty="0"/>
          </a:p>
          <a:p>
            <a:pPr lvl="1" algn="just"/>
            <a:r>
              <a:rPr lang="fr-FR" sz="2000" dirty="0"/>
              <a:t> À l’issue de ce travail, une première tendance se dégage : adopter une logique intégrative, i.e. relier pratiques et exercices à l’étude des textes.</a:t>
            </a:r>
          </a:p>
        </p:txBody>
      </p:sp>
    </p:spTree>
    <p:extLst>
      <p:ext uri="{BB962C8B-B14F-4D97-AF65-F5344CB8AC3E}">
        <p14:creationId xmlns:p14="http://schemas.microsoft.com/office/powerpoint/2010/main" val="13390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E39"/>
                </a:solidFill>
              </a:rPr>
              <a:t>LA MISE EN ŒUVRE DU PLAN FRANÇAIS, DE L’ACADÉMIE AUX DÉPARTEMENTS</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2</a:t>
            </a:fld>
            <a:endParaRPr lang="fr-FR" dirty="0"/>
          </a:p>
        </p:txBody>
      </p:sp>
      <p:sp>
        <p:nvSpPr>
          <p:cNvPr id="6" name="Espace réservé du texte 5"/>
          <p:cNvSpPr>
            <a:spLocks noGrp="1"/>
          </p:cNvSpPr>
          <p:nvPr>
            <p:ph type="body" sz="quarter" idx="13"/>
          </p:nvPr>
        </p:nvSpPr>
        <p:spPr>
          <a:xfrm>
            <a:off x="504967" y="1471082"/>
            <a:ext cx="8434317" cy="4725001"/>
          </a:xfrm>
        </p:spPr>
        <p:txBody>
          <a:bodyPr>
            <a:normAutofit/>
          </a:bodyPr>
          <a:lstStyle/>
          <a:p>
            <a:pPr algn="just"/>
            <a:r>
              <a:rPr lang="fr-FR" sz="2400" dirty="0"/>
              <a:t>  Les référents départementaux, </a:t>
            </a:r>
            <a:r>
              <a:rPr lang="fr-FR" sz="2400" dirty="0" err="1"/>
              <a:t>co</a:t>
            </a:r>
            <a:r>
              <a:rPr lang="fr-FR" sz="2400" dirty="0"/>
              <a:t>-concepteurs et relais de la politique académique, acteurs dans les territoires</a:t>
            </a:r>
          </a:p>
          <a:p>
            <a:pPr lvl="1" algn="just"/>
            <a:r>
              <a:rPr lang="fr-FR" sz="1900" dirty="0"/>
              <a:t> </a:t>
            </a:r>
            <a:r>
              <a:rPr lang="fr-FR" sz="2000" dirty="0"/>
              <a:t>Au sein du comité de pilotage académique</a:t>
            </a:r>
          </a:p>
          <a:p>
            <a:pPr marL="804863" lvl="2" indent="-177800" algn="just">
              <a:buClr>
                <a:srgbClr val="DA0D57"/>
              </a:buClr>
              <a:buFont typeface="Lucida Grande"/>
              <a:buChar char="-"/>
            </a:pPr>
            <a:r>
              <a:rPr lang="fr-FR" sz="2000" dirty="0"/>
              <a:t>Exerçant des fonctions et des responsabilités de niveau élevé au sein de leur département </a:t>
            </a:r>
          </a:p>
          <a:p>
            <a:pPr marL="804863" lvl="2" indent="-177800" algn="just">
              <a:buClr>
                <a:srgbClr val="DA0D57"/>
              </a:buClr>
              <a:buFont typeface="Lucida Grande"/>
              <a:buChar char="-"/>
            </a:pPr>
            <a:r>
              <a:rPr lang="fr-FR" sz="2000" dirty="0"/>
              <a:t>Représentants de l’IA-DASEN, fins connaisseurs des spécificités des territoires </a:t>
            </a:r>
            <a:r>
              <a:rPr lang="fr-FR" sz="2000" dirty="0">
                <a:sym typeface="Wingdings" panose="05000000000000000000" pitchFamily="2" charset="2"/>
              </a:rPr>
              <a:t> </a:t>
            </a:r>
            <a:r>
              <a:rPr lang="fr-FR" sz="2000" dirty="0"/>
              <a:t>Contributeurs aux analyses des besoins des territoires</a:t>
            </a:r>
            <a:endParaRPr lang="fr-FR" sz="2400" dirty="0"/>
          </a:p>
          <a:p>
            <a:pPr marL="804863" lvl="2" indent="-177800" algn="just">
              <a:buClr>
                <a:srgbClr val="DA0D57"/>
              </a:buClr>
              <a:buFont typeface="Lucida Grande"/>
              <a:buChar char="-"/>
            </a:pPr>
            <a:r>
              <a:rPr lang="fr-FR" sz="2000" dirty="0" err="1"/>
              <a:t>Co-acteurs</a:t>
            </a:r>
            <a:r>
              <a:rPr lang="fr-FR" sz="2000" dirty="0"/>
              <a:t> des stratégies d’organisation et de formation</a:t>
            </a:r>
          </a:p>
          <a:p>
            <a:pPr marL="804863" lvl="2" indent="-177800" algn="just">
              <a:buClr>
                <a:srgbClr val="DA0D57"/>
              </a:buClr>
              <a:buFont typeface="Lucida Grande"/>
              <a:buChar char="-"/>
            </a:pPr>
            <a:r>
              <a:rPr lang="fr-FR" sz="2000" dirty="0"/>
              <a:t>Attentifs à la cohérence du Plan français avec les autres actions académiques ou départementales (notamment les formations REP+ ou 100% réussite-classes dédoublées mais aussi les recherches action en cours, etc.)</a:t>
            </a:r>
          </a:p>
          <a:p>
            <a:pPr marL="457200" lvl="1" indent="0" algn="just">
              <a:buNone/>
            </a:pPr>
            <a:endParaRPr lang="fr-FR" b="1" dirty="0"/>
          </a:p>
        </p:txBody>
      </p:sp>
    </p:spTree>
    <p:extLst>
      <p:ext uri="{BB962C8B-B14F-4D97-AF65-F5344CB8AC3E}">
        <p14:creationId xmlns:p14="http://schemas.microsoft.com/office/powerpoint/2010/main" val="232863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20</a:t>
            </a:fld>
            <a:endParaRPr lang="fr-FR" dirty="0"/>
          </a:p>
        </p:txBody>
      </p:sp>
      <p:sp>
        <p:nvSpPr>
          <p:cNvPr id="6" name="Espace réservé du texte 5"/>
          <p:cNvSpPr>
            <a:spLocks noGrp="1"/>
          </p:cNvSpPr>
          <p:nvPr>
            <p:ph type="body" sz="quarter" idx="13"/>
          </p:nvPr>
        </p:nvSpPr>
        <p:spPr/>
        <p:txBody>
          <a:bodyPr>
            <a:normAutofit/>
          </a:bodyPr>
          <a:lstStyle/>
          <a:p>
            <a:pPr algn="just"/>
            <a:r>
              <a:rPr lang="fr-FR" sz="2400" dirty="0"/>
              <a:t> Une première réunion qui illustre l’esprit de travail de la constellation :</a:t>
            </a:r>
          </a:p>
          <a:p>
            <a:pPr lvl="1" algn="just"/>
            <a:r>
              <a:rPr lang="fr-FR" sz="2000" dirty="0"/>
              <a:t> Le CPC, « pair expert », permet, par ses apports et son émulation, d’approfondir la réponse collégiale :</a:t>
            </a:r>
          </a:p>
          <a:p>
            <a:pPr marL="804863" lvl="2" indent="-177800" algn="just">
              <a:lnSpc>
                <a:spcPct val="110000"/>
              </a:lnSpc>
              <a:buClr>
                <a:srgbClr val="DA0D57"/>
              </a:buClr>
              <a:buFont typeface="Lucida Grande"/>
              <a:buChar char="-"/>
            </a:pPr>
            <a:r>
              <a:rPr lang="fr-FR" sz="2000" dirty="0"/>
              <a:t>il apporte des ressources que les professeurs pourront consulter : programme, attendus, guide ; éléments de recherche didactique et pédagogique ; </a:t>
            </a:r>
          </a:p>
          <a:p>
            <a:pPr marL="804863" lvl="2" indent="-177800" algn="just">
              <a:lnSpc>
                <a:spcPct val="110000"/>
              </a:lnSpc>
              <a:buClr>
                <a:srgbClr val="DA0D57"/>
              </a:buClr>
              <a:buFont typeface="Lucida Grande"/>
              <a:buChar char="-"/>
            </a:pPr>
            <a:r>
              <a:rPr lang="fr-FR" sz="2000" dirty="0"/>
              <a:t>il permet de relier davantage réflexion didactique dans l’étude du lexique (notamment autour de la progression ou des différentes façons de travailler le vocabulaire), choix pédagogiques (démarches, pratiques, exercices) et gestes professionnels.</a:t>
            </a:r>
          </a:p>
          <a:p>
            <a:pPr marL="1092200" lvl="4" indent="-285750" algn="just">
              <a:lnSpc>
                <a:spcPct val="110000"/>
              </a:lnSpc>
              <a:buFont typeface="Wingdings" panose="05000000000000000000" pitchFamily="2" charset="2"/>
              <a:buChar char="v"/>
            </a:pPr>
            <a:endParaRPr lang="fr-FR" sz="2000" dirty="0"/>
          </a:p>
        </p:txBody>
      </p:sp>
    </p:spTree>
    <p:extLst>
      <p:ext uri="{BB962C8B-B14F-4D97-AF65-F5344CB8AC3E}">
        <p14:creationId xmlns:p14="http://schemas.microsoft.com/office/powerpoint/2010/main" val="329656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21</a:t>
            </a:fld>
            <a:endParaRPr lang="fr-FR" dirty="0"/>
          </a:p>
        </p:txBody>
      </p:sp>
      <p:sp>
        <p:nvSpPr>
          <p:cNvPr id="6" name="Espace réservé du texte 5"/>
          <p:cNvSpPr>
            <a:spLocks noGrp="1"/>
          </p:cNvSpPr>
          <p:nvPr>
            <p:ph type="body" sz="quarter" idx="13"/>
          </p:nvPr>
        </p:nvSpPr>
        <p:spPr/>
        <p:txBody>
          <a:bodyPr>
            <a:normAutofit fontScale="92500" lnSpcReduction="10000"/>
          </a:bodyPr>
          <a:lstStyle/>
          <a:p>
            <a:pPr algn="just"/>
            <a:r>
              <a:rPr lang="fr-FR" sz="2400" dirty="0"/>
              <a:t> Une première réunion qui illustre l’esprit de travail de la constellation :</a:t>
            </a:r>
          </a:p>
          <a:p>
            <a:pPr lvl="1" algn="just"/>
            <a:r>
              <a:rPr lang="fr-FR" sz="2000" dirty="0"/>
              <a:t> La constellation convient de principes à respecter : </a:t>
            </a:r>
          </a:p>
          <a:p>
            <a:pPr marL="804863" lvl="2" indent="-177800" algn="just">
              <a:lnSpc>
                <a:spcPct val="110000"/>
              </a:lnSpc>
              <a:buClr>
                <a:srgbClr val="DA0D57"/>
              </a:buClr>
              <a:buFont typeface="Lucida Grande"/>
              <a:buChar char="-"/>
            </a:pPr>
            <a:r>
              <a:rPr lang="fr-FR" sz="2000" dirty="0"/>
              <a:t>mettre en place un apprentissage méthodique en organisant régulièrement des leçons de mots et en construisant des activités spécifiques ; </a:t>
            </a:r>
          </a:p>
          <a:p>
            <a:pPr marL="804863" lvl="2" indent="-177800" algn="just">
              <a:lnSpc>
                <a:spcPct val="110000"/>
              </a:lnSpc>
              <a:buClr>
                <a:srgbClr val="DA0D57"/>
              </a:buClr>
              <a:buFont typeface="Lucida Grande"/>
              <a:buChar char="-"/>
            </a:pPr>
            <a:r>
              <a:rPr lang="fr-FR" sz="2000" dirty="0"/>
              <a:t>prévoir plusieurs rencontres avec les mots et plusieurs utilisations pour favoriser leur mémorisation ;</a:t>
            </a:r>
          </a:p>
          <a:p>
            <a:pPr marL="804863" lvl="2" indent="-177800" algn="just">
              <a:lnSpc>
                <a:spcPct val="110000"/>
              </a:lnSpc>
              <a:buClr>
                <a:srgbClr val="DA0D57"/>
              </a:buClr>
              <a:buFont typeface="Lucida Grande"/>
              <a:buChar char="-"/>
            </a:pPr>
            <a:r>
              <a:rPr lang="fr-FR" sz="2000" dirty="0"/>
              <a:t>développer le travail de catégorisation, pour établir des relations entre les mots, en sémantique (hyperonymie), en morphologie et en étymologie (cycle 3) ; </a:t>
            </a:r>
          </a:p>
          <a:p>
            <a:pPr marL="804863" lvl="2" indent="-177800" algn="just">
              <a:lnSpc>
                <a:spcPct val="110000"/>
              </a:lnSpc>
              <a:buClr>
                <a:srgbClr val="DA0D57"/>
              </a:buClr>
              <a:buFont typeface="Lucida Grande"/>
              <a:buChar char="-"/>
            </a:pPr>
            <a:r>
              <a:rPr lang="fr-FR" sz="2000" dirty="0"/>
              <a:t>étudier le lexique en contexte </a:t>
            </a:r>
            <a:r>
              <a:rPr lang="fr-FR" sz="2000" dirty="0">
                <a:sym typeface="Wingdings"/>
              </a:rPr>
              <a:t> </a:t>
            </a:r>
            <a:r>
              <a:rPr lang="fr-FR" sz="2000" dirty="0"/>
              <a:t>articuler apprentissage du lexique et apprentissage de la grammaire ; apprentissage du lexique et choix des textes ; </a:t>
            </a:r>
          </a:p>
        </p:txBody>
      </p:sp>
    </p:spTree>
    <p:extLst>
      <p:ext uri="{BB962C8B-B14F-4D97-AF65-F5344CB8AC3E}">
        <p14:creationId xmlns:p14="http://schemas.microsoft.com/office/powerpoint/2010/main" val="189137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22</a:t>
            </a:fld>
            <a:endParaRPr lang="fr-FR" dirty="0"/>
          </a:p>
        </p:txBody>
      </p:sp>
      <p:sp>
        <p:nvSpPr>
          <p:cNvPr id="6" name="Espace réservé du texte 5"/>
          <p:cNvSpPr>
            <a:spLocks noGrp="1"/>
          </p:cNvSpPr>
          <p:nvPr>
            <p:ph type="body" sz="quarter" idx="13"/>
          </p:nvPr>
        </p:nvSpPr>
        <p:spPr/>
        <p:txBody>
          <a:bodyPr>
            <a:normAutofit lnSpcReduction="10000"/>
          </a:bodyPr>
          <a:lstStyle/>
          <a:p>
            <a:pPr algn="just"/>
            <a:r>
              <a:rPr lang="fr-FR" sz="2400" dirty="0"/>
              <a:t> Une première réunion qui illustre l’esprit de travail de la constellation :</a:t>
            </a:r>
          </a:p>
          <a:p>
            <a:pPr lvl="1" algn="just"/>
            <a:r>
              <a:rPr lang="fr-FR" sz="2000" dirty="0"/>
              <a:t> La constellation convient de principes à respecter : </a:t>
            </a:r>
          </a:p>
          <a:p>
            <a:pPr marL="804863" lvl="2" indent="-177800" algn="just">
              <a:lnSpc>
                <a:spcPct val="110000"/>
              </a:lnSpc>
              <a:buClr>
                <a:srgbClr val="DA0D57"/>
              </a:buClr>
              <a:buFont typeface="Lucida Grande"/>
              <a:buChar char="-"/>
            </a:pPr>
            <a:r>
              <a:rPr lang="fr-FR" sz="2000" dirty="0"/>
              <a:t>étudier davantage la </a:t>
            </a:r>
            <a:r>
              <a:rPr lang="fr-FR" sz="2000" i="1" dirty="0"/>
              <a:t>mécanique</a:t>
            </a:r>
            <a:r>
              <a:rPr lang="fr-FR" sz="2000" dirty="0"/>
              <a:t> morphologique des mots pour développer la conscience morphologique ; </a:t>
            </a:r>
          </a:p>
          <a:p>
            <a:pPr marL="804863" lvl="2" indent="-177800" algn="just">
              <a:lnSpc>
                <a:spcPct val="110000"/>
              </a:lnSpc>
              <a:buClr>
                <a:srgbClr val="DA0D57"/>
              </a:buClr>
              <a:buFont typeface="Lucida Grande"/>
              <a:buChar char="-"/>
            </a:pPr>
            <a:r>
              <a:rPr lang="fr-FR" sz="2000" dirty="0"/>
              <a:t>aborder toute la diversité du lexique, et non pas seulement des noms </a:t>
            </a:r>
            <a:r>
              <a:rPr lang="fr-FR" sz="2000" dirty="0">
                <a:sym typeface="Wingdings" panose="05000000000000000000" pitchFamily="2" charset="2"/>
              </a:rPr>
              <a:t> envisager des champs lexicaux (par exemple, </a:t>
            </a:r>
            <a:r>
              <a:rPr lang="fr-FR" sz="2000" i="1" dirty="0">
                <a:sym typeface="Wingdings" panose="05000000000000000000" pitchFamily="2" charset="2"/>
              </a:rPr>
              <a:t>opinion</a:t>
            </a:r>
            <a:r>
              <a:rPr lang="fr-FR" sz="2000" dirty="0">
                <a:sym typeface="Wingdings" panose="05000000000000000000" pitchFamily="2" charset="2"/>
              </a:rPr>
              <a:t> / </a:t>
            </a:r>
            <a:r>
              <a:rPr lang="fr-FR" sz="2000" i="1" dirty="0">
                <a:sym typeface="Wingdings" panose="05000000000000000000" pitchFamily="2" charset="2"/>
              </a:rPr>
              <a:t>pensée</a:t>
            </a:r>
            <a:r>
              <a:rPr lang="fr-FR" sz="2000" dirty="0">
                <a:sym typeface="Wingdings" panose="05000000000000000000" pitchFamily="2" charset="2"/>
              </a:rPr>
              <a:t> ; </a:t>
            </a:r>
            <a:r>
              <a:rPr lang="fr-FR" sz="2000" i="1" dirty="0">
                <a:sym typeface="Wingdings" panose="05000000000000000000" pitchFamily="2" charset="2"/>
              </a:rPr>
              <a:t>sentiments</a:t>
            </a:r>
            <a:r>
              <a:rPr lang="fr-FR" sz="2000" dirty="0">
                <a:sym typeface="Wingdings" panose="05000000000000000000" pitchFamily="2" charset="2"/>
              </a:rPr>
              <a:t> / </a:t>
            </a:r>
            <a:r>
              <a:rPr lang="fr-FR" sz="2000" i="1" dirty="0">
                <a:sym typeface="Wingdings" panose="05000000000000000000" pitchFamily="2" charset="2"/>
              </a:rPr>
              <a:t>émotions</a:t>
            </a:r>
            <a:r>
              <a:rPr lang="fr-FR" sz="2000" dirty="0">
                <a:sym typeface="Wingdings" panose="05000000000000000000" pitchFamily="2" charset="2"/>
              </a:rPr>
              <a:t> : </a:t>
            </a:r>
            <a:r>
              <a:rPr lang="fr-FR" sz="2000" i="1" dirty="0">
                <a:sym typeface="Wingdings" panose="05000000000000000000" pitchFamily="2" charset="2"/>
              </a:rPr>
              <a:t>peur</a:t>
            </a:r>
            <a:r>
              <a:rPr lang="fr-FR" sz="2000" dirty="0">
                <a:sym typeface="Wingdings" panose="05000000000000000000" pitchFamily="2" charset="2"/>
              </a:rPr>
              <a:t>, … ; </a:t>
            </a:r>
            <a:r>
              <a:rPr lang="fr-FR" sz="2000" i="1" dirty="0">
                <a:sym typeface="Wingdings" panose="05000000000000000000" pitchFamily="2" charset="2"/>
              </a:rPr>
              <a:t>ville</a:t>
            </a:r>
            <a:r>
              <a:rPr lang="fr-FR" sz="2000" dirty="0">
                <a:sym typeface="Wingdings" panose="05000000000000000000" pitchFamily="2" charset="2"/>
              </a:rPr>
              <a:t> / </a:t>
            </a:r>
            <a:r>
              <a:rPr lang="fr-FR" sz="2000" i="1" dirty="0">
                <a:sym typeface="Wingdings" panose="05000000000000000000" pitchFamily="2" charset="2"/>
              </a:rPr>
              <a:t>campagne</a:t>
            </a:r>
            <a:r>
              <a:rPr lang="fr-FR" sz="2000" dirty="0">
                <a:sym typeface="Wingdings" panose="05000000000000000000" pitchFamily="2" charset="2"/>
              </a:rPr>
              <a:t> ; …) ;</a:t>
            </a:r>
            <a:endParaRPr lang="fr-FR" sz="2000" dirty="0"/>
          </a:p>
          <a:p>
            <a:pPr marL="804863" lvl="2" indent="-177800" algn="just">
              <a:lnSpc>
                <a:spcPct val="110000"/>
              </a:lnSpc>
              <a:buClr>
                <a:srgbClr val="DA0D57"/>
              </a:buClr>
              <a:buFont typeface="Lucida Grande"/>
              <a:buChar char="-"/>
            </a:pPr>
            <a:r>
              <a:rPr lang="fr-FR" sz="2000" dirty="0"/>
              <a:t>articuler l’apprentissage du lexique avec les activités de lecture et avec celles de production de textes à l’oral ou à l’écrit ;</a:t>
            </a:r>
          </a:p>
          <a:p>
            <a:pPr marL="804863" lvl="2" indent="-177800" algn="just">
              <a:lnSpc>
                <a:spcPct val="110000"/>
              </a:lnSpc>
              <a:buClr>
                <a:srgbClr val="DA0D57"/>
              </a:buClr>
              <a:buFont typeface="Lucida Grande"/>
              <a:buChar char="-"/>
            </a:pPr>
            <a:r>
              <a:rPr lang="fr-FR" sz="2000" dirty="0"/>
              <a:t>stimuler l’inférence des élèves, par un travail oral réfléchi comportant des indices et remobilisant des mots déjà découverts ; </a:t>
            </a:r>
          </a:p>
          <a:p>
            <a:pPr marL="804863" lvl="2" indent="-177800" algn="just">
              <a:lnSpc>
                <a:spcPct val="110000"/>
              </a:lnSpc>
              <a:buClr>
                <a:srgbClr val="DA0D57"/>
              </a:buClr>
              <a:buFont typeface="Lucida Grande"/>
              <a:buChar char="-"/>
            </a:pPr>
            <a:r>
              <a:rPr lang="fr-FR" sz="2000" dirty="0"/>
              <a:t>travailler le vocabulaire des disciplines.</a:t>
            </a:r>
          </a:p>
          <a:p>
            <a:pPr marL="804863" lvl="2" indent="-177800" algn="just">
              <a:lnSpc>
                <a:spcPct val="110000"/>
              </a:lnSpc>
              <a:buClr>
                <a:srgbClr val="DA0D57"/>
              </a:buClr>
              <a:buFont typeface="Lucida Grande"/>
              <a:buChar char="-"/>
            </a:pPr>
            <a:endParaRPr lang="fr-FR" sz="2000" dirty="0"/>
          </a:p>
        </p:txBody>
      </p:sp>
    </p:spTree>
    <p:extLst>
      <p:ext uri="{BB962C8B-B14F-4D97-AF65-F5344CB8AC3E}">
        <p14:creationId xmlns:p14="http://schemas.microsoft.com/office/powerpoint/2010/main" val="108695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23</a:t>
            </a:fld>
            <a:endParaRPr lang="fr-FR" dirty="0"/>
          </a:p>
        </p:txBody>
      </p:sp>
      <p:sp>
        <p:nvSpPr>
          <p:cNvPr id="6" name="Espace réservé du texte 5"/>
          <p:cNvSpPr>
            <a:spLocks noGrp="1"/>
          </p:cNvSpPr>
          <p:nvPr>
            <p:ph type="body" sz="quarter" idx="13"/>
          </p:nvPr>
        </p:nvSpPr>
        <p:spPr/>
        <p:txBody>
          <a:bodyPr>
            <a:normAutofit/>
          </a:bodyPr>
          <a:lstStyle/>
          <a:p>
            <a:pPr algn="just"/>
            <a:r>
              <a:rPr lang="fr-FR" sz="2400" dirty="0"/>
              <a:t> Une première réunion qui illustre l’esprit de travail de la constellation :</a:t>
            </a:r>
          </a:p>
          <a:p>
            <a:pPr lvl="1" algn="just"/>
            <a:r>
              <a:rPr lang="fr-FR" sz="2000" dirty="0"/>
              <a:t> À partir de ces principes, les professeurs vont tester différentes pratiques et exercices de classe dont ils évalueront les premiers effets lors de la seconde réunion ; ce en </a:t>
            </a:r>
          </a:p>
          <a:p>
            <a:pPr marL="804863" lvl="2" indent="-177800" algn="just">
              <a:lnSpc>
                <a:spcPct val="110000"/>
              </a:lnSpc>
              <a:buClr>
                <a:srgbClr val="DA0D57"/>
              </a:buClr>
              <a:buFont typeface="Lucida Grande"/>
              <a:buChar char="-"/>
            </a:pPr>
            <a:r>
              <a:rPr lang="fr-FR" sz="2000" dirty="0"/>
              <a:t>combinant approche systématique et approche intégrée ;</a:t>
            </a:r>
          </a:p>
          <a:p>
            <a:pPr marL="804863" lvl="2" indent="-177800" algn="just">
              <a:lnSpc>
                <a:spcPct val="110000"/>
              </a:lnSpc>
              <a:buClr>
                <a:srgbClr val="DA0D57"/>
              </a:buClr>
              <a:buFont typeface="Lucida Grande"/>
              <a:buChar char="-"/>
            </a:pPr>
            <a:r>
              <a:rPr lang="fr-FR" sz="2000" dirty="0"/>
              <a:t>reliant le lexique aux autres domaines du français ; </a:t>
            </a:r>
          </a:p>
          <a:p>
            <a:pPr marL="804863" lvl="2" indent="-177800" algn="just">
              <a:lnSpc>
                <a:spcPct val="110000"/>
              </a:lnSpc>
              <a:buClr>
                <a:srgbClr val="DA0D57"/>
              </a:buClr>
              <a:buFont typeface="Lucida Grande"/>
              <a:buChar char="-"/>
            </a:pPr>
            <a:r>
              <a:rPr lang="fr-FR" sz="2000" dirty="0"/>
              <a:t>travaillant écrit et oral ; </a:t>
            </a:r>
          </a:p>
          <a:p>
            <a:pPr marL="804863" lvl="2" indent="-177800" algn="just">
              <a:lnSpc>
                <a:spcPct val="110000"/>
              </a:lnSpc>
              <a:buClr>
                <a:srgbClr val="DA0D57"/>
              </a:buClr>
              <a:buFont typeface="Lucida Grande"/>
              <a:buChar char="-"/>
            </a:pPr>
            <a:r>
              <a:rPr lang="fr-FR" sz="2000" dirty="0"/>
              <a:t>développant une progression dans l’acquisition du lexique.</a:t>
            </a:r>
          </a:p>
          <a:p>
            <a:pPr marL="804863" lvl="2" indent="-177800" algn="just">
              <a:lnSpc>
                <a:spcPct val="110000"/>
              </a:lnSpc>
              <a:buClr>
                <a:srgbClr val="DA0D57"/>
              </a:buClr>
              <a:buFont typeface="Lucida Grande"/>
              <a:buChar char="-"/>
            </a:pPr>
            <a:endParaRPr lang="fr-FR" sz="2000" dirty="0"/>
          </a:p>
        </p:txBody>
      </p:sp>
    </p:spTree>
    <p:extLst>
      <p:ext uri="{BB962C8B-B14F-4D97-AF65-F5344CB8AC3E}">
        <p14:creationId xmlns:p14="http://schemas.microsoft.com/office/powerpoint/2010/main" val="117101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24</a:t>
            </a:fld>
            <a:endParaRPr lang="fr-FR" dirty="0"/>
          </a:p>
        </p:txBody>
      </p:sp>
      <p:sp>
        <p:nvSpPr>
          <p:cNvPr id="6" name="Espace réservé du texte 5"/>
          <p:cNvSpPr>
            <a:spLocks noGrp="1"/>
          </p:cNvSpPr>
          <p:nvPr>
            <p:ph type="body" sz="quarter" idx="13"/>
          </p:nvPr>
        </p:nvSpPr>
        <p:spPr>
          <a:xfrm>
            <a:off x="804863" y="1471082"/>
            <a:ext cx="7881937" cy="4919827"/>
          </a:xfrm>
        </p:spPr>
        <p:txBody>
          <a:bodyPr>
            <a:normAutofit fontScale="47500" lnSpcReduction="20000"/>
          </a:bodyPr>
          <a:lstStyle/>
          <a:p>
            <a:pPr algn="just">
              <a:lnSpc>
                <a:spcPct val="120000"/>
              </a:lnSpc>
            </a:pPr>
            <a:r>
              <a:rPr lang="fr-FR" sz="3800" dirty="0"/>
              <a:t> Les professeurs décident que, </a:t>
            </a:r>
            <a:r>
              <a:rPr lang="fr-FR" sz="3800" dirty="0">
                <a:solidFill>
                  <a:srgbClr val="007E39"/>
                </a:solidFill>
              </a:rPr>
              <a:t>entre la première réunion en octobre et la deuxième en décembre, ils</a:t>
            </a:r>
          </a:p>
          <a:p>
            <a:pPr lvl="1" algn="just"/>
            <a:r>
              <a:rPr lang="fr-FR" sz="2900" dirty="0"/>
              <a:t> </a:t>
            </a:r>
            <a:r>
              <a:rPr lang="fr-FR" sz="3800" dirty="0"/>
              <a:t>testeront des activités et des exercices en classe ; </a:t>
            </a:r>
          </a:p>
          <a:p>
            <a:pPr lvl="1" algn="just"/>
            <a:r>
              <a:rPr lang="fr-FR" sz="3800" dirty="0"/>
              <a:t> consigneront leurs remarques sur les effets de ces choix dans leur carnet de bord et transmettront aux collègues sur l'espace collaboratif de la constellation une synthèse de leur essais  ; </a:t>
            </a:r>
          </a:p>
          <a:p>
            <a:pPr lvl="1" algn="just"/>
            <a:r>
              <a:rPr lang="fr-FR" sz="3800" dirty="0"/>
              <a:t> procèderont, si possible, à des observations croisées pour favoriser la construction d’un regard distancié</a:t>
            </a:r>
            <a:r>
              <a:rPr lang="fr-FR" sz="3400" dirty="0"/>
              <a:t>.</a:t>
            </a:r>
          </a:p>
          <a:p>
            <a:pPr marL="457200" lvl="1" indent="0" algn="just">
              <a:buNone/>
            </a:pPr>
            <a:endParaRPr lang="fr-FR" sz="2600" dirty="0"/>
          </a:p>
          <a:p>
            <a:pPr algn="just"/>
            <a:r>
              <a:rPr lang="fr-FR" sz="3800" dirty="0"/>
              <a:t> La deuxième réunion permettra d’établir un premier point d’étape (ajuster les choix et les mises en œuvre). À partir de leurs premiers constats, les professeurs pourront</a:t>
            </a:r>
          </a:p>
          <a:p>
            <a:pPr lvl="1" algn="just"/>
            <a:r>
              <a:rPr lang="fr-FR" sz="2900" dirty="0"/>
              <a:t> </a:t>
            </a:r>
            <a:r>
              <a:rPr lang="fr-FR" sz="3800" dirty="0"/>
              <a:t>choisir d’élaborer ensemble une même séquence sur un thème choisi, qu’ils mettront en œuvre à peu près au même moment (dans cette perspective, chacun apportera une lecture possible, un sujet de production d’écrit, un champ lexical organisé, etc.) ; </a:t>
            </a:r>
          </a:p>
          <a:p>
            <a:pPr lvl="1" algn="just"/>
            <a:r>
              <a:rPr lang="fr-FR" sz="3800" dirty="0"/>
              <a:t> faire le choix de principes communs mais mettre en œuvre des activités différentes.</a:t>
            </a:r>
          </a:p>
        </p:txBody>
      </p:sp>
    </p:spTree>
    <p:extLst>
      <p:ext uri="{BB962C8B-B14F-4D97-AF65-F5344CB8AC3E}">
        <p14:creationId xmlns:p14="http://schemas.microsoft.com/office/powerpoint/2010/main" val="4130230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Dans une constellation : exemple de lancement du travail</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25</a:t>
            </a:fld>
            <a:endParaRPr lang="fr-FR" dirty="0"/>
          </a:p>
        </p:txBody>
      </p:sp>
      <p:sp>
        <p:nvSpPr>
          <p:cNvPr id="6" name="Espace réservé du texte 5"/>
          <p:cNvSpPr>
            <a:spLocks noGrp="1"/>
          </p:cNvSpPr>
          <p:nvPr>
            <p:ph type="body" sz="quarter" idx="13"/>
          </p:nvPr>
        </p:nvSpPr>
        <p:spPr/>
        <p:txBody>
          <a:bodyPr>
            <a:normAutofit/>
          </a:bodyPr>
          <a:lstStyle/>
          <a:p>
            <a:pPr algn="just"/>
            <a:r>
              <a:rPr lang="fr-FR" sz="2400" dirty="0"/>
              <a:t> Cette deuxième réunion sera suivie par des visites du CPC qui pourra observer les mises en œuvre et échanger avec les professeurs sur leur travail, et sur les réactions et les productions des élèves.</a:t>
            </a:r>
          </a:p>
        </p:txBody>
      </p:sp>
    </p:spTree>
    <p:extLst>
      <p:ext uri="{BB962C8B-B14F-4D97-AF65-F5344CB8AC3E}">
        <p14:creationId xmlns:p14="http://schemas.microsoft.com/office/powerpoint/2010/main" val="145301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E39"/>
                </a:solidFill>
              </a:rPr>
              <a:t>LA MISE EN ŒUVRE DU PLAN FRANÇAIS, DE L’ACADÉMIE AUX DÉPARTEMENTS</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3</a:t>
            </a:fld>
            <a:endParaRPr lang="fr-FR" dirty="0"/>
          </a:p>
        </p:txBody>
      </p:sp>
      <p:sp>
        <p:nvSpPr>
          <p:cNvPr id="6" name="Espace réservé du texte 5"/>
          <p:cNvSpPr>
            <a:spLocks noGrp="1"/>
          </p:cNvSpPr>
          <p:nvPr>
            <p:ph type="body" sz="quarter" idx="13"/>
          </p:nvPr>
        </p:nvSpPr>
        <p:spPr>
          <a:xfrm>
            <a:off x="493099" y="1471082"/>
            <a:ext cx="8434317" cy="4725001"/>
          </a:xfrm>
        </p:spPr>
        <p:txBody>
          <a:bodyPr>
            <a:normAutofit/>
          </a:bodyPr>
          <a:lstStyle/>
          <a:p>
            <a:pPr marL="177800" lvl="1" indent="-177800" algn="just">
              <a:buClrTx/>
              <a:buSzPct val="100000"/>
              <a:buFont typeface="Arial"/>
              <a:buChar char="■"/>
            </a:pPr>
            <a:r>
              <a:rPr lang="fr-FR" sz="2400" dirty="0">
                <a:solidFill>
                  <a:srgbClr val="007E39"/>
                </a:solidFill>
              </a:rPr>
              <a:t> Les référents départementaux, </a:t>
            </a:r>
            <a:r>
              <a:rPr lang="fr-FR" sz="2400" dirty="0" err="1">
                <a:solidFill>
                  <a:srgbClr val="007E39"/>
                </a:solidFill>
              </a:rPr>
              <a:t>co</a:t>
            </a:r>
            <a:r>
              <a:rPr lang="fr-FR" sz="2400" dirty="0">
                <a:solidFill>
                  <a:srgbClr val="007E39"/>
                </a:solidFill>
              </a:rPr>
              <a:t>-concepteurs et relais de la politique académique, acteurs dans les territoires</a:t>
            </a:r>
          </a:p>
          <a:p>
            <a:pPr lvl="1" algn="just"/>
            <a:r>
              <a:rPr lang="fr-FR" sz="2000" dirty="0"/>
              <a:t> Référents au sens plein dans leur département </a:t>
            </a:r>
          </a:p>
          <a:p>
            <a:pPr marL="804863" lvl="2" indent="-177800" algn="just">
              <a:buClr>
                <a:srgbClr val="DA0D57"/>
              </a:buClr>
              <a:buFont typeface="Lucida Grande"/>
              <a:buChar char="-"/>
            </a:pPr>
            <a:r>
              <a:rPr lang="fr-FR" sz="2000" dirty="0"/>
              <a:t>Information très régulière de l’IA-DASEN (et de l’IEN ADASEN s’ils ne le sont pas eux-mêmes)</a:t>
            </a:r>
          </a:p>
          <a:p>
            <a:pPr marL="804863" lvl="2" indent="-177800" algn="just">
              <a:buClr>
                <a:srgbClr val="DA0D57"/>
              </a:buClr>
              <a:buFont typeface="Lucida Grande"/>
              <a:buChar char="-"/>
            </a:pPr>
            <a:r>
              <a:rPr lang="fr-FR" sz="2000" dirty="0"/>
              <a:t>Information régulière de tous les inspecteurs en conseil d’IEN</a:t>
            </a:r>
          </a:p>
          <a:p>
            <a:pPr marL="804863" lvl="2" indent="-177800" algn="just">
              <a:buClr>
                <a:srgbClr val="DA0D57"/>
              </a:buClr>
              <a:buFont typeface="Lucida Grande"/>
              <a:buChar char="-"/>
            </a:pPr>
            <a:r>
              <a:rPr lang="fr-FR" sz="2000" dirty="0"/>
              <a:t>Référents (informations descendantes) et interlocuteurs (remontée des situations et des difficultés) pour tous les acteurs du Plan </a:t>
            </a:r>
          </a:p>
          <a:p>
            <a:pPr marL="804863" lvl="2" indent="-177800" algn="just">
              <a:buClr>
                <a:srgbClr val="DA0D57"/>
              </a:buClr>
              <a:buFont typeface="Lucida Grande"/>
              <a:buChar char="-"/>
            </a:pPr>
            <a:r>
              <a:rPr lang="fr-FR" sz="2000" dirty="0"/>
              <a:t>Animateurs de la réflexion stratégique sur la détermination des constellations </a:t>
            </a:r>
          </a:p>
          <a:p>
            <a:pPr lvl="2" algn="just">
              <a:buClr>
                <a:srgbClr val="DA0D57"/>
              </a:buClr>
            </a:pPr>
            <a:endParaRPr lang="fr-FR" sz="1600" dirty="0"/>
          </a:p>
          <a:p>
            <a:pPr lvl="1" algn="just"/>
            <a:r>
              <a:rPr lang="fr-FR" sz="2000" dirty="0"/>
              <a:t> Animateurs du réseau d’acteurs départementaux : IA-DASEN, IA-DAASEN, IEN ADASEN, IEN, CPD, CPC</a:t>
            </a:r>
          </a:p>
          <a:p>
            <a:pPr marL="457200" lvl="1" indent="0" algn="just">
              <a:buNone/>
            </a:pPr>
            <a:endParaRPr lang="fr-FR" b="1" dirty="0"/>
          </a:p>
        </p:txBody>
      </p:sp>
    </p:spTree>
    <p:extLst>
      <p:ext uri="{BB962C8B-B14F-4D97-AF65-F5344CB8AC3E}">
        <p14:creationId xmlns:p14="http://schemas.microsoft.com/office/powerpoint/2010/main" val="148474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a:t>Opérationnalisation du Plan français, adaptation aux territoires</a:t>
            </a:r>
          </a:p>
          <a:p>
            <a:endParaRPr lang="fr-FR" dirty="0"/>
          </a:p>
        </p:txBody>
      </p:sp>
      <p:sp>
        <p:nvSpPr>
          <p:cNvPr id="6" name="Titre 5"/>
          <p:cNvSpPr>
            <a:spLocks noGrp="1"/>
          </p:cNvSpPr>
          <p:nvPr>
            <p:ph type="ctrTitle"/>
          </p:nvPr>
        </p:nvSpPr>
        <p:spPr/>
        <p:txBody>
          <a:bodyPr/>
          <a:lstStyle/>
          <a:p>
            <a:r>
              <a:rPr lang="fr-FR" sz="5400" dirty="0">
                <a:solidFill>
                  <a:schemeClr val="tx1"/>
                </a:solidFill>
              </a:rPr>
              <a:t>DU DÉPARTEMENT AUX CIRCONSCRIPTIONS</a:t>
            </a:r>
            <a:endParaRPr lang="fr-FR" dirty="0"/>
          </a:p>
        </p:txBody>
      </p:sp>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4</a:t>
            </a:fld>
            <a:endParaRPr lang="fr-FR" dirty="0"/>
          </a:p>
        </p:txBody>
      </p:sp>
    </p:spTree>
    <p:extLst>
      <p:ext uri="{BB962C8B-B14F-4D97-AF65-F5344CB8AC3E}">
        <p14:creationId xmlns:p14="http://schemas.microsoft.com/office/powerpoint/2010/main" val="277466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E39"/>
                </a:solidFill>
              </a:rPr>
              <a:t>Adapter la configuration des constellations aux territoires</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5</a:t>
            </a:fld>
            <a:endParaRPr lang="fr-FR" dirty="0"/>
          </a:p>
        </p:txBody>
      </p:sp>
      <p:sp>
        <p:nvSpPr>
          <p:cNvPr id="6" name="Espace réservé du texte 5"/>
          <p:cNvSpPr>
            <a:spLocks noGrp="1"/>
          </p:cNvSpPr>
          <p:nvPr>
            <p:ph type="body" sz="quarter" idx="13"/>
          </p:nvPr>
        </p:nvSpPr>
        <p:spPr>
          <a:xfrm>
            <a:off x="504967" y="1471082"/>
            <a:ext cx="8434317" cy="4725001"/>
          </a:xfrm>
        </p:spPr>
        <p:txBody>
          <a:bodyPr>
            <a:normAutofit/>
          </a:bodyPr>
          <a:lstStyle/>
          <a:p>
            <a:pPr algn="just"/>
            <a:r>
              <a:rPr lang="fr-FR" sz="2400" dirty="0"/>
              <a:t> Exemple 1</a:t>
            </a:r>
          </a:p>
          <a:p>
            <a:pPr marL="0" lvl="0" indent="0" algn="just">
              <a:buNone/>
            </a:pPr>
            <a:r>
              <a:rPr lang="fr-FR" dirty="0">
                <a:solidFill>
                  <a:schemeClr val="tx1"/>
                </a:solidFill>
              </a:rPr>
              <a:t>Une continuité de groupes de formation préexistants : 6 écoles à classe unique inscrites dans le projet « </a:t>
            </a:r>
            <a:r>
              <a:rPr lang="fr-FR" dirty="0" err="1">
                <a:solidFill>
                  <a:schemeClr val="tx1"/>
                </a:solidFill>
              </a:rPr>
              <a:t>co</a:t>
            </a:r>
            <a:r>
              <a:rPr lang="fr-FR" dirty="0">
                <a:solidFill>
                  <a:schemeClr val="tx1"/>
                </a:solidFill>
              </a:rPr>
              <a:t>-enseignement et ruralité », qui vont travailler sur le thème « lecture compréhension ».</a:t>
            </a:r>
          </a:p>
          <a:p>
            <a:pPr algn="just"/>
            <a:r>
              <a:rPr lang="fr-FR" sz="2400" dirty="0"/>
              <a:t> Exemple 2</a:t>
            </a:r>
          </a:p>
          <a:p>
            <a:pPr marL="0" indent="0" algn="just">
              <a:buNone/>
            </a:pPr>
            <a:r>
              <a:rPr lang="fr-FR" dirty="0">
                <a:solidFill>
                  <a:schemeClr val="tx1"/>
                </a:solidFill>
              </a:rPr>
              <a:t>Choix du département : des constellations d'enseignants de GS  autour du thème du vocabulaire + d’autres constellations en CP (hors EP) autour du thème de l’apprentissage de la lecture.</a:t>
            </a:r>
            <a:endParaRPr lang="fr-FR" b="1" dirty="0">
              <a:solidFill>
                <a:schemeClr val="tx1"/>
              </a:solidFill>
            </a:endParaRPr>
          </a:p>
          <a:p>
            <a:pPr algn="just"/>
            <a:r>
              <a:rPr lang="fr-FR" dirty="0"/>
              <a:t> </a:t>
            </a:r>
            <a:r>
              <a:rPr lang="fr-FR" sz="2400" dirty="0"/>
              <a:t>Exemple 3</a:t>
            </a:r>
          </a:p>
          <a:p>
            <a:pPr marL="0" indent="0" algn="just">
              <a:buNone/>
            </a:pPr>
            <a:r>
              <a:rPr lang="fr-FR" dirty="0">
                <a:solidFill>
                  <a:schemeClr val="tx1"/>
                </a:solidFill>
              </a:rPr>
              <a:t>Des constellations choisies par les IEN de circonscription : écoles avec résultats d'évaluations faibles Cycle 2  ou Cycle 3. </a:t>
            </a:r>
            <a:endParaRPr lang="fr-FR" b="1" dirty="0">
              <a:solidFill>
                <a:schemeClr val="tx1"/>
              </a:solidFill>
            </a:endParaRPr>
          </a:p>
        </p:txBody>
      </p:sp>
    </p:spTree>
    <p:extLst>
      <p:ext uri="{BB962C8B-B14F-4D97-AF65-F5344CB8AC3E}">
        <p14:creationId xmlns:p14="http://schemas.microsoft.com/office/powerpoint/2010/main" val="417888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306" y="1069922"/>
            <a:ext cx="8845745" cy="5193226"/>
          </a:xfrm>
          <a:prstGeom prst="rect">
            <a:avLst/>
          </a:prstGeom>
          <a:solidFill>
            <a:schemeClr val="bg1"/>
          </a:solid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4268A164-DB2B-4553-92DC-36326F96C423}"/>
              </a:ext>
            </a:extLst>
          </p:cNvPr>
          <p:cNvSpPr>
            <a:spLocks noGrp="1"/>
          </p:cNvSpPr>
          <p:nvPr>
            <p:ph type="sldNum" sz="quarter" idx="12"/>
          </p:nvPr>
        </p:nvSpPr>
        <p:spPr/>
        <p:txBody>
          <a:bodyPr/>
          <a:lstStyle/>
          <a:p>
            <a:fld id="{A786685B-2977-D546-9E3D-3CA676A47F0C}" type="slidenum">
              <a:rPr lang="fr-FR" smtClean="0"/>
              <a:pPr/>
              <a:t>6</a:t>
            </a:fld>
            <a:endParaRPr lang="fr-FR" dirty="0"/>
          </a:p>
        </p:txBody>
      </p:sp>
      <p:sp>
        <p:nvSpPr>
          <p:cNvPr id="6" name="ZoneTexte 5">
            <a:extLst>
              <a:ext uri="{FF2B5EF4-FFF2-40B4-BE49-F238E27FC236}">
                <a16:creationId xmlns:a16="http://schemas.microsoft.com/office/drawing/2014/main" id="{6F2899E6-57EA-4103-87F9-3592657DF561}"/>
              </a:ext>
            </a:extLst>
          </p:cNvPr>
          <p:cNvSpPr txBox="1"/>
          <p:nvPr/>
        </p:nvSpPr>
        <p:spPr>
          <a:xfrm>
            <a:off x="2852050" y="540971"/>
            <a:ext cx="3824514" cy="307777"/>
          </a:xfrm>
          <a:prstGeom prst="rect">
            <a:avLst/>
          </a:prstGeom>
          <a:noFill/>
        </p:spPr>
        <p:txBody>
          <a:bodyPr wrap="square" rtlCol="0">
            <a:spAutoFit/>
          </a:bodyPr>
          <a:lstStyle/>
          <a:p>
            <a:r>
              <a:rPr lang="fr-FR" sz="1400" i="1" dirty="0"/>
              <a:t>Circonscription regroupant 300 enseignants</a:t>
            </a:r>
          </a:p>
        </p:txBody>
      </p:sp>
      <p:sp>
        <p:nvSpPr>
          <p:cNvPr id="7" name="ZoneTexte 6">
            <a:extLst>
              <a:ext uri="{FF2B5EF4-FFF2-40B4-BE49-F238E27FC236}">
                <a16:creationId xmlns:a16="http://schemas.microsoft.com/office/drawing/2014/main" id="{FBD2BDE1-5BCB-4C5E-AF8F-4F28CC5FB4CC}"/>
              </a:ext>
            </a:extLst>
          </p:cNvPr>
          <p:cNvSpPr txBox="1"/>
          <p:nvPr/>
        </p:nvSpPr>
        <p:spPr>
          <a:xfrm>
            <a:off x="551544" y="1364937"/>
            <a:ext cx="2206172" cy="369332"/>
          </a:xfrm>
          <a:prstGeom prst="rect">
            <a:avLst/>
          </a:prstGeom>
          <a:noFill/>
        </p:spPr>
        <p:txBody>
          <a:bodyPr wrap="square" rtlCol="0">
            <a:spAutoFit/>
          </a:bodyPr>
          <a:lstStyle/>
          <a:p>
            <a:pPr algn="ctr"/>
            <a:r>
              <a:rPr lang="fr-FR" i="1" dirty="0">
                <a:solidFill>
                  <a:srgbClr val="007E39"/>
                </a:solidFill>
              </a:rPr>
              <a:t>50 enseignants</a:t>
            </a:r>
          </a:p>
        </p:txBody>
      </p:sp>
      <p:sp>
        <p:nvSpPr>
          <p:cNvPr id="8" name="ZoneTexte 7">
            <a:extLst>
              <a:ext uri="{FF2B5EF4-FFF2-40B4-BE49-F238E27FC236}">
                <a16:creationId xmlns:a16="http://schemas.microsoft.com/office/drawing/2014/main" id="{CFF3D932-EEEB-4A99-8D4E-B40BDB3B22B4}"/>
              </a:ext>
            </a:extLst>
          </p:cNvPr>
          <p:cNvSpPr txBox="1"/>
          <p:nvPr/>
        </p:nvSpPr>
        <p:spPr>
          <a:xfrm>
            <a:off x="2837544" y="1395625"/>
            <a:ext cx="2206172" cy="369332"/>
          </a:xfrm>
          <a:prstGeom prst="rect">
            <a:avLst/>
          </a:prstGeom>
          <a:noFill/>
        </p:spPr>
        <p:txBody>
          <a:bodyPr wrap="square" rtlCol="0">
            <a:spAutoFit/>
          </a:bodyPr>
          <a:lstStyle/>
          <a:p>
            <a:pPr algn="ctr"/>
            <a:r>
              <a:rPr lang="fr-FR" i="1" dirty="0"/>
              <a:t>50 enseignants</a:t>
            </a:r>
          </a:p>
        </p:txBody>
      </p:sp>
      <p:sp>
        <p:nvSpPr>
          <p:cNvPr id="10" name="ZoneTexte 9">
            <a:extLst>
              <a:ext uri="{FF2B5EF4-FFF2-40B4-BE49-F238E27FC236}">
                <a16:creationId xmlns:a16="http://schemas.microsoft.com/office/drawing/2014/main" id="{A6B8EF8A-DA67-4786-8B18-04D55EC3F418}"/>
              </a:ext>
            </a:extLst>
          </p:cNvPr>
          <p:cNvSpPr txBox="1"/>
          <p:nvPr/>
        </p:nvSpPr>
        <p:spPr>
          <a:xfrm>
            <a:off x="936173" y="1821747"/>
            <a:ext cx="1277258" cy="400110"/>
          </a:xfrm>
          <a:prstGeom prst="rect">
            <a:avLst/>
          </a:prstGeom>
          <a:noFill/>
        </p:spPr>
        <p:txBody>
          <a:bodyPr wrap="square" rtlCol="0">
            <a:spAutoFit/>
          </a:bodyPr>
          <a:lstStyle/>
          <a:p>
            <a:pPr algn="ctr"/>
            <a:r>
              <a:rPr lang="fr-FR" sz="2000" dirty="0">
                <a:solidFill>
                  <a:srgbClr val="007E39"/>
                </a:solidFill>
              </a:rPr>
              <a:t>Cycle 1 A</a:t>
            </a:r>
          </a:p>
        </p:txBody>
      </p:sp>
      <p:sp>
        <p:nvSpPr>
          <p:cNvPr id="12" name="ZoneTexte 11">
            <a:extLst>
              <a:ext uri="{FF2B5EF4-FFF2-40B4-BE49-F238E27FC236}">
                <a16:creationId xmlns:a16="http://schemas.microsoft.com/office/drawing/2014/main" id="{425651E6-2532-4682-BEA1-4267A2398DEB}"/>
              </a:ext>
            </a:extLst>
          </p:cNvPr>
          <p:cNvSpPr txBox="1"/>
          <p:nvPr/>
        </p:nvSpPr>
        <p:spPr>
          <a:xfrm>
            <a:off x="36290" y="1866311"/>
            <a:ext cx="887902" cy="338554"/>
          </a:xfrm>
          <a:prstGeom prst="rect">
            <a:avLst/>
          </a:prstGeom>
          <a:noFill/>
        </p:spPr>
        <p:txBody>
          <a:bodyPr wrap="square" rtlCol="0">
            <a:spAutoFit/>
          </a:bodyPr>
          <a:lstStyle/>
          <a:p>
            <a:r>
              <a:rPr lang="fr-FR" sz="1600" dirty="0"/>
              <a:t>Année 1</a:t>
            </a:r>
          </a:p>
        </p:txBody>
      </p:sp>
      <p:sp>
        <p:nvSpPr>
          <p:cNvPr id="13" name="ZoneTexte 12">
            <a:extLst>
              <a:ext uri="{FF2B5EF4-FFF2-40B4-BE49-F238E27FC236}">
                <a16:creationId xmlns:a16="http://schemas.microsoft.com/office/drawing/2014/main" id="{6AD48567-F9FC-4B4A-AB9E-07F9E628655D}"/>
              </a:ext>
            </a:extLst>
          </p:cNvPr>
          <p:cNvSpPr txBox="1"/>
          <p:nvPr/>
        </p:nvSpPr>
        <p:spPr>
          <a:xfrm>
            <a:off x="21769" y="2775434"/>
            <a:ext cx="902423" cy="338554"/>
          </a:xfrm>
          <a:prstGeom prst="rect">
            <a:avLst/>
          </a:prstGeom>
          <a:noFill/>
        </p:spPr>
        <p:txBody>
          <a:bodyPr wrap="square" rtlCol="0">
            <a:spAutoFit/>
          </a:bodyPr>
          <a:lstStyle/>
          <a:p>
            <a:r>
              <a:rPr lang="fr-FR" sz="1600" dirty="0"/>
              <a:t>Année 2</a:t>
            </a:r>
          </a:p>
        </p:txBody>
      </p:sp>
      <p:sp>
        <p:nvSpPr>
          <p:cNvPr id="14" name="ZoneTexte 13">
            <a:extLst>
              <a:ext uri="{FF2B5EF4-FFF2-40B4-BE49-F238E27FC236}">
                <a16:creationId xmlns:a16="http://schemas.microsoft.com/office/drawing/2014/main" id="{AE16A7A0-318C-4CFE-AD7B-FA9AB35849EF}"/>
              </a:ext>
            </a:extLst>
          </p:cNvPr>
          <p:cNvSpPr txBox="1"/>
          <p:nvPr/>
        </p:nvSpPr>
        <p:spPr>
          <a:xfrm>
            <a:off x="21769" y="3668438"/>
            <a:ext cx="902423" cy="338554"/>
          </a:xfrm>
          <a:prstGeom prst="rect">
            <a:avLst/>
          </a:prstGeom>
          <a:noFill/>
        </p:spPr>
        <p:txBody>
          <a:bodyPr wrap="square" rtlCol="0">
            <a:spAutoFit/>
          </a:bodyPr>
          <a:lstStyle/>
          <a:p>
            <a:r>
              <a:rPr lang="fr-FR" sz="1600" dirty="0"/>
              <a:t>Année</a:t>
            </a:r>
            <a:r>
              <a:rPr lang="fr-FR" sz="1100" dirty="0"/>
              <a:t> </a:t>
            </a:r>
            <a:r>
              <a:rPr lang="fr-FR" sz="1600" dirty="0"/>
              <a:t>3</a:t>
            </a:r>
          </a:p>
        </p:txBody>
      </p:sp>
      <p:cxnSp>
        <p:nvCxnSpPr>
          <p:cNvPr id="20" name="Connecteur droit 19">
            <a:extLst>
              <a:ext uri="{FF2B5EF4-FFF2-40B4-BE49-F238E27FC236}">
                <a16:creationId xmlns:a16="http://schemas.microsoft.com/office/drawing/2014/main" id="{646E528C-0311-4020-B7B8-CC90B430EEC1}"/>
              </a:ext>
            </a:extLst>
          </p:cNvPr>
          <p:cNvCxnSpPr>
            <a:cxnSpLocks/>
          </p:cNvCxnSpPr>
          <p:nvPr/>
        </p:nvCxnSpPr>
        <p:spPr>
          <a:xfrm>
            <a:off x="123369" y="2522973"/>
            <a:ext cx="5029205" cy="0"/>
          </a:xfrm>
          <a:prstGeom prst="line">
            <a:avLst/>
          </a:prstGeom>
          <a:ln>
            <a:prstDash val="dashDot"/>
          </a:ln>
        </p:spPr>
        <p:style>
          <a:lnRef idx="2">
            <a:schemeClr val="accent1"/>
          </a:lnRef>
          <a:fillRef idx="0">
            <a:schemeClr val="accent1"/>
          </a:fillRef>
          <a:effectRef idx="1">
            <a:schemeClr val="accent1"/>
          </a:effectRef>
          <a:fontRef idx="minor">
            <a:schemeClr val="tx1"/>
          </a:fontRef>
        </p:style>
      </p:cxnSp>
      <p:cxnSp>
        <p:nvCxnSpPr>
          <p:cNvPr id="21" name="Connecteur droit 20">
            <a:extLst>
              <a:ext uri="{FF2B5EF4-FFF2-40B4-BE49-F238E27FC236}">
                <a16:creationId xmlns:a16="http://schemas.microsoft.com/office/drawing/2014/main" id="{CA169A27-BFF1-4383-9254-AC6312148C18}"/>
              </a:ext>
            </a:extLst>
          </p:cNvPr>
          <p:cNvCxnSpPr>
            <a:cxnSpLocks/>
          </p:cNvCxnSpPr>
          <p:nvPr/>
        </p:nvCxnSpPr>
        <p:spPr>
          <a:xfrm>
            <a:off x="123369" y="3378274"/>
            <a:ext cx="5043718" cy="0"/>
          </a:xfrm>
          <a:prstGeom prst="line">
            <a:avLst/>
          </a:prstGeom>
          <a:ln>
            <a:prstDash val="dashDot"/>
          </a:ln>
        </p:spPr>
        <p:style>
          <a:lnRef idx="2">
            <a:schemeClr val="accent1"/>
          </a:lnRef>
          <a:fillRef idx="0">
            <a:schemeClr val="accent1"/>
          </a:fillRef>
          <a:effectRef idx="1">
            <a:schemeClr val="accent1"/>
          </a:effectRef>
          <a:fontRef idx="minor">
            <a:schemeClr val="tx1"/>
          </a:fontRef>
        </p:style>
      </p:cxnSp>
      <p:cxnSp>
        <p:nvCxnSpPr>
          <p:cNvPr id="23" name="Connecteur droit 22">
            <a:extLst>
              <a:ext uri="{FF2B5EF4-FFF2-40B4-BE49-F238E27FC236}">
                <a16:creationId xmlns:a16="http://schemas.microsoft.com/office/drawing/2014/main" id="{97D74B44-E61D-4D8B-B1B7-BED9B6A71F3E}"/>
              </a:ext>
            </a:extLst>
          </p:cNvPr>
          <p:cNvCxnSpPr/>
          <p:nvPr/>
        </p:nvCxnSpPr>
        <p:spPr>
          <a:xfrm flipH="1">
            <a:off x="5594301" y="1490511"/>
            <a:ext cx="7250" cy="4399655"/>
          </a:xfrm>
          <a:prstGeom prst="line">
            <a:avLst/>
          </a:prstGeom>
        </p:spPr>
        <p:style>
          <a:lnRef idx="2">
            <a:schemeClr val="accent1"/>
          </a:lnRef>
          <a:fillRef idx="0">
            <a:schemeClr val="accent1"/>
          </a:fillRef>
          <a:effectRef idx="1">
            <a:schemeClr val="accent1"/>
          </a:effectRef>
          <a:fontRef idx="minor">
            <a:schemeClr val="tx1"/>
          </a:fontRef>
        </p:style>
      </p:cxnSp>
      <p:sp>
        <p:nvSpPr>
          <p:cNvPr id="25" name="ZoneTexte 24">
            <a:extLst>
              <a:ext uri="{FF2B5EF4-FFF2-40B4-BE49-F238E27FC236}">
                <a16:creationId xmlns:a16="http://schemas.microsoft.com/office/drawing/2014/main" id="{AB6FFA01-23FE-45CF-844D-61EDCA7CEB04}"/>
              </a:ext>
            </a:extLst>
          </p:cNvPr>
          <p:cNvSpPr txBox="1"/>
          <p:nvPr/>
        </p:nvSpPr>
        <p:spPr>
          <a:xfrm>
            <a:off x="-788849" y="1069922"/>
            <a:ext cx="4572000" cy="369332"/>
          </a:xfrm>
          <a:prstGeom prst="rect">
            <a:avLst/>
          </a:prstGeom>
          <a:noFill/>
        </p:spPr>
        <p:txBody>
          <a:bodyPr wrap="square">
            <a:spAutoFit/>
          </a:bodyPr>
          <a:lstStyle/>
          <a:p>
            <a:pPr algn="ctr"/>
            <a:r>
              <a:rPr lang="fr-FR" b="1" dirty="0">
                <a:solidFill>
                  <a:srgbClr val="007E39"/>
                </a:solidFill>
              </a:rPr>
              <a:t>Français</a:t>
            </a:r>
          </a:p>
        </p:txBody>
      </p:sp>
      <p:sp>
        <p:nvSpPr>
          <p:cNvPr id="26" name="ZoneTexte 25">
            <a:extLst>
              <a:ext uri="{FF2B5EF4-FFF2-40B4-BE49-F238E27FC236}">
                <a16:creationId xmlns:a16="http://schemas.microsoft.com/office/drawing/2014/main" id="{9FE8E8D7-AB22-4025-8992-644273F3A5F9}"/>
              </a:ext>
            </a:extLst>
          </p:cNvPr>
          <p:cNvSpPr txBox="1"/>
          <p:nvPr/>
        </p:nvSpPr>
        <p:spPr>
          <a:xfrm>
            <a:off x="1734458" y="1071842"/>
            <a:ext cx="4572000" cy="369332"/>
          </a:xfrm>
          <a:prstGeom prst="rect">
            <a:avLst/>
          </a:prstGeom>
          <a:noFill/>
        </p:spPr>
        <p:txBody>
          <a:bodyPr wrap="square">
            <a:spAutoFit/>
          </a:bodyPr>
          <a:lstStyle/>
          <a:p>
            <a:pPr algn="ctr"/>
            <a:r>
              <a:rPr lang="fr-FR" b="1" dirty="0"/>
              <a:t>Mathématiques</a:t>
            </a:r>
          </a:p>
        </p:txBody>
      </p:sp>
      <p:sp>
        <p:nvSpPr>
          <p:cNvPr id="27" name="ZoneTexte 26">
            <a:extLst>
              <a:ext uri="{FF2B5EF4-FFF2-40B4-BE49-F238E27FC236}">
                <a16:creationId xmlns:a16="http://schemas.microsoft.com/office/drawing/2014/main" id="{FE36AFC6-E499-4306-9278-0B4EB794BC13}"/>
              </a:ext>
            </a:extLst>
          </p:cNvPr>
          <p:cNvSpPr txBox="1"/>
          <p:nvPr/>
        </p:nvSpPr>
        <p:spPr>
          <a:xfrm>
            <a:off x="3302000" y="1836166"/>
            <a:ext cx="1277258" cy="369332"/>
          </a:xfrm>
          <a:prstGeom prst="rect">
            <a:avLst/>
          </a:prstGeom>
          <a:noFill/>
        </p:spPr>
        <p:txBody>
          <a:bodyPr wrap="square" rtlCol="0">
            <a:spAutoFit/>
          </a:bodyPr>
          <a:lstStyle/>
          <a:p>
            <a:pPr algn="ctr"/>
            <a:r>
              <a:rPr lang="fr-FR" dirty="0"/>
              <a:t>Cycle 1 B</a:t>
            </a:r>
          </a:p>
        </p:txBody>
      </p:sp>
      <p:sp>
        <p:nvSpPr>
          <p:cNvPr id="28" name="ZoneTexte 27">
            <a:extLst>
              <a:ext uri="{FF2B5EF4-FFF2-40B4-BE49-F238E27FC236}">
                <a16:creationId xmlns:a16="http://schemas.microsoft.com/office/drawing/2014/main" id="{A74182B6-26F0-4A07-A34B-97140D6BB50D}"/>
              </a:ext>
            </a:extLst>
          </p:cNvPr>
          <p:cNvSpPr txBox="1"/>
          <p:nvPr/>
        </p:nvSpPr>
        <p:spPr>
          <a:xfrm>
            <a:off x="1052278" y="4316789"/>
            <a:ext cx="1799772" cy="400110"/>
          </a:xfrm>
          <a:prstGeom prst="rect">
            <a:avLst/>
          </a:prstGeom>
          <a:noFill/>
        </p:spPr>
        <p:txBody>
          <a:bodyPr wrap="square" rtlCol="0">
            <a:spAutoFit/>
          </a:bodyPr>
          <a:lstStyle/>
          <a:p>
            <a:r>
              <a:rPr lang="fr-FR" sz="2000" dirty="0">
                <a:solidFill>
                  <a:srgbClr val="007E39"/>
                </a:solidFill>
              </a:rPr>
              <a:t>Cycle 1 B</a:t>
            </a:r>
          </a:p>
        </p:txBody>
      </p:sp>
      <p:sp>
        <p:nvSpPr>
          <p:cNvPr id="30" name="ZoneTexte 29">
            <a:extLst>
              <a:ext uri="{FF2B5EF4-FFF2-40B4-BE49-F238E27FC236}">
                <a16:creationId xmlns:a16="http://schemas.microsoft.com/office/drawing/2014/main" id="{645655C9-3569-464A-ABF0-DC7DEC984D63}"/>
              </a:ext>
            </a:extLst>
          </p:cNvPr>
          <p:cNvSpPr txBox="1"/>
          <p:nvPr/>
        </p:nvSpPr>
        <p:spPr>
          <a:xfrm>
            <a:off x="1052278" y="2721573"/>
            <a:ext cx="1799772" cy="369332"/>
          </a:xfrm>
          <a:prstGeom prst="rect">
            <a:avLst/>
          </a:prstGeom>
          <a:noFill/>
        </p:spPr>
        <p:txBody>
          <a:bodyPr wrap="square" rtlCol="0">
            <a:spAutoFit/>
          </a:bodyPr>
          <a:lstStyle/>
          <a:p>
            <a:r>
              <a:rPr lang="fr-FR" dirty="0">
                <a:solidFill>
                  <a:srgbClr val="007E39"/>
                </a:solidFill>
              </a:rPr>
              <a:t>Cycle 2 A</a:t>
            </a:r>
          </a:p>
        </p:txBody>
      </p:sp>
      <p:sp>
        <p:nvSpPr>
          <p:cNvPr id="31" name="ZoneTexte 30">
            <a:extLst>
              <a:ext uri="{FF2B5EF4-FFF2-40B4-BE49-F238E27FC236}">
                <a16:creationId xmlns:a16="http://schemas.microsoft.com/office/drawing/2014/main" id="{5DD51FB4-69E2-45D0-8A02-FDE16C2E970B}"/>
              </a:ext>
            </a:extLst>
          </p:cNvPr>
          <p:cNvSpPr txBox="1"/>
          <p:nvPr/>
        </p:nvSpPr>
        <p:spPr>
          <a:xfrm>
            <a:off x="3389083" y="2759500"/>
            <a:ext cx="1799772" cy="369332"/>
          </a:xfrm>
          <a:prstGeom prst="rect">
            <a:avLst/>
          </a:prstGeom>
          <a:noFill/>
        </p:spPr>
        <p:txBody>
          <a:bodyPr wrap="square" rtlCol="0">
            <a:spAutoFit/>
          </a:bodyPr>
          <a:lstStyle/>
          <a:p>
            <a:r>
              <a:rPr lang="fr-FR" dirty="0"/>
              <a:t>Cycle 2 B</a:t>
            </a:r>
          </a:p>
        </p:txBody>
      </p:sp>
      <p:cxnSp>
        <p:nvCxnSpPr>
          <p:cNvPr id="37" name="Connecteur droit 36">
            <a:extLst>
              <a:ext uri="{FF2B5EF4-FFF2-40B4-BE49-F238E27FC236}">
                <a16:creationId xmlns:a16="http://schemas.microsoft.com/office/drawing/2014/main" id="{9F45D2D6-7052-49EF-9127-1483781796CA}"/>
              </a:ext>
            </a:extLst>
          </p:cNvPr>
          <p:cNvCxnSpPr>
            <a:cxnSpLocks/>
          </p:cNvCxnSpPr>
          <p:nvPr/>
        </p:nvCxnSpPr>
        <p:spPr>
          <a:xfrm>
            <a:off x="65306" y="4140274"/>
            <a:ext cx="5123549" cy="0"/>
          </a:xfrm>
          <a:prstGeom prst="line">
            <a:avLst/>
          </a:prstGeom>
          <a:ln>
            <a:prstDash val="dashDot"/>
          </a:ln>
        </p:spPr>
        <p:style>
          <a:lnRef idx="2">
            <a:schemeClr val="accent1"/>
          </a:lnRef>
          <a:fillRef idx="0">
            <a:schemeClr val="accent1"/>
          </a:fillRef>
          <a:effectRef idx="1">
            <a:schemeClr val="accent1"/>
          </a:effectRef>
          <a:fontRef idx="minor">
            <a:schemeClr val="tx1"/>
          </a:fontRef>
        </p:style>
      </p:cxnSp>
      <p:sp>
        <p:nvSpPr>
          <p:cNvPr id="38" name="ZoneTexte 37">
            <a:extLst>
              <a:ext uri="{FF2B5EF4-FFF2-40B4-BE49-F238E27FC236}">
                <a16:creationId xmlns:a16="http://schemas.microsoft.com/office/drawing/2014/main" id="{9736B073-876B-4C0A-8D74-2AFFDCF0D120}"/>
              </a:ext>
            </a:extLst>
          </p:cNvPr>
          <p:cNvSpPr txBox="1"/>
          <p:nvPr/>
        </p:nvSpPr>
        <p:spPr>
          <a:xfrm>
            <a:off x="1052278" y="3551079"/>
            <a:ext cx="1799772" cy="400110"/>
          </a:xfrm>
          <a:prstGeom prst="rect">
            <a:avLst/>
          </a:prstGeom>
          <a:noFill/>
        </p:spPr>
        <p:txBody>
          <a:bodyPr wrap="square" rtlCol="0">
            <a:spAutoFit/>
          </a:bodyPr>
          <a:lstStyle/>
          <a:p>
            <a:r>
              <a:rPr lang="fr-FR" sz="2000" dirty="0">
                <a:solidFill>
                  <a:srgbClr val="007E39"/>
                </a:solidFill>
              </a:rPr>
              <a:t>Cycle 3 A</a:t>
            </a:r>
          </a:p>
        </p:txBody>
      </p:sp>
      <p:sp>
        <p:nvSpPr>
          <p:cNvPr id="39" name="ZoneTexte 38">
            <a:extLst>
              <a:ext uri="{FF2B5EF4-FFF2-40B4-BE49-F238E27FC236}">
                <a16:creationId xmlns:a16="http://schemas.microsoft.com/office/drawing/2014/main" id="{6AE569BC-BAB6-4BD4-BF7E-257220453C92}"/>
              </a:ext>
            </a:extLst>
          </p:cNvPr>
          <p:cNvSpPr txBox="1"/>
          <p:nvPr/>
        </p:nvSpPr>
        <p:spPr>
          <a:xfrm>
            <a:off x="3396339" y="3588501"/>
            <a:ext cx="1799772" cy="369332"/>
          </a:xfrm>
          <a:prstGeom prst="rect">
            <a:avLst/>
          </a:prstGeom>
          <a:noFill/>
        </p:spPr>
        <p:txBody>
          <a:bodyPr wrap="square" rtlCol="0">
            <a:spAutoFit/>
          </a:bodyPr>
          <a:lstStyle/>
          <a:p>
            <a:r>
              <a:rPr lang="fr-FR" dirty="0"/>
              <a:t>Cycle 3 B</a:t>
            </a:r>
          </a:p>
        </p:txBody>
      </p:sp>
      <p:sp>
        <p:nvSpPr>
          <p:cNvPr id="40" name="ZoneTexte 39">
            <a:extLst>
              <a:ext uri="{FF2B5EF4-FFF2-40B4-BE49-F238E27FC236}">
                <a16:creationId xmlns:a16="http://schemas.microsoft.com/office/drawing/2014/main" id="{D2D39EAC-6B14-4CC9-9F59-4AF7FDF64BDD}"/>
              </a:ext>
            </a:extLst>
          </p:cNvPr>
          <p:cNvSpPr txBox="1"/>
          <p:nvPr/>
        </p:nvSpPr>
        <p:spPr>
          <a:xfrm>
            <a:off x="0" y="4407502"/>
            <a:ext cx="924192" cy="338554"/>
          </a:xfrm>
          <a:prstGeom prst="rect">
            <a:avLst/>
          </a:prstGeom>
          <a:noFill/>
        </p:spPr>
        <p:txBody>
          <a:bodyPr wrap="square" rtlCol="0">
            <a:spAutoFit/>
          </a:bodyPr>
          <a:lstStyle/>
          <a:p>
            <a:r>
              <a:rPr lang="fr-FR" sz="1600" dirty="0"/>
              <a:t>Année 4</a:t>
            </a:r>
          </a:p>
        </p:txBody>
      </p:sp>
      <p:sp>
        <p:nvSpPr>
          <p:cNvPr id="41" name="ZoneTexte 40">
            <a:extLst>
              <a:ext uri="{FF2B5EF4-FFF2-40B4-BE49-F238E27FC236}">
                <a16:creationId xmlns:a16="http://schemas.microsoft.com/office/drawing/2014/main" id="{64A5901B-C505-4844-965B-FAC7997F9E34}"/>
              </a:ext>
            </a:extLst>
          </p:cNvPr>
          <p:cNvSpPr txBox="1"/>
          <p:nvPr/>
        </p:nvSpPr>
        <p:spPr>
          <a:xfrm>
            <a:off x="21768" y="5091288"/>
            <a:ext cx="902424" cy="338554"/>
          </a:xfrm>
          <a:prstGeom prst="rect">
            <a:avLst/>
          </a:prstGeom>
          <a:noFill/>
        </p:spPr>
        <p:txBody>
          <a:bodyPr wrap="square" rtlCol="0">
            <a:spAutoFit/>
          </a:bodyPr>
          <a:lstStyle/>
          <a:p>
            <a:r>
              <a:rPr lang="fr-FR" sz="1600" dirty="0"/>
              <a:t>Année 5</a:t>
            </a:r>
          </a:p>
        </p:txBody>
      </p:sp>
      <p:sp>
        <p:nvSpPr>
          <p:cNvPr id="42" name="ZoneTexte 41">
            <a:extLst>
              <a:ext uri="{FF2B5EF4-FFF2-40B4-BE49-F238E27FC236}">
                <a16:creationId xmlns:a16="http://schemas.microsoft.com/office/drawing/2014/main" id="{17DC238B-70CC-41A4-A7B4-7C1EA03125D2}"/>
              </a:ext>
            </a:extLst>
          </p:cNvPr>
          <p:cNvSpPr txBox="1"/>
          <p:nvPr/>
        </p:nvSpPr>
        <p:spPr>
          <a:xfrm>
            <a:off x="36290" y="5799288"/>
            <a:ext cx="887902" cy="338554"/>
          </a:xfrm>
          <a:prstGeom prst="rect">
            <a:avLst/>
          </a:prstGeom>
          <a:noFill/>
        </p:spPr>
        <p:txBody>
          <a:bodyPr wrap="square" rtlCol="0">
            <a:spAutoFit/>
          </a:bodyPr>
          <a:lstStyle/>
          <a:p>
            <a:r>
              <a:rPr lang="fr-FR" sz="1600" dirty="0"/>
              <a:t>Année 6</a:t>
            </a:r>
          </a:p>
        </p:txBody>
      </p:sp>
      <p:sp>
        <p:nvSpPr>
          <p:cNvPr id="43" name="ZoneTexte 42">
            <a:extLst>
              <a:ext uri="{FF2B5EF4-FFF2-40B4-BE49-F238E27FC236}">
                <a16:creationId xmlns:a16="http://schemas.microsoft.com/office/drawing/2014/main" id="{AB93B198-EAD7-4513-B85B-DFF4A605BD58}"/>
              </a:ext>
            </a:extLst>
          </p:cNvPr>
          <p:cNvSpPr txBox="1"/>
          <p:nvPr/>
        </p:nvSpPr>
        <p:spPr>
          <a:xfrm>
            <a:off x="3367315" y="4360138"/>
            <a:ext cx="1799772" cy="369332"/>
          </a:xfrm>
          <a:prstGeom prst="rect">
            <a:avLst/>
          </a:prstGeom>
          <a:noFill/>
        </p:spPr>
        <p:txBody>
          <a:bodyPr wrap="square" rtlCol="0">
            <a:spAutoFit/>
          </a:bodyPr>
          <a:lstStyle/>
          <a:p>
            <a:r>
              <a:rPr lang="fr-FR" dirty="0"/>
              <a:t>Cycle 1 A</a:t>
            </a:r>
          </a:p>
        </p:txBody>
      </p:sp>
      <p:sp>
        <p:nvSpPr>
          <p:cNvPr id="46" name="ZoneTexte 45">
            <a:extLst>
              <a:ext uri="{FF2B5EF4-FFF2-40B4-BE49-F238E27FC236}">
                <a16:creationId xmlns:a16="http://schemas.microsoft.com/office/drawing/2014/main" id="{C13AE02A-3B49-444E-A5CA-BDB191BD3C49}"/>
              </a:ext>
            </a:extLst>
          </p:cNvPr>
          <p:cNvSpPr txBox="1"/>
          <p:nvPr/>
        </p:nvSpPr>
        <p:spPr>
          <a:xfrm>
            <a:off x="3367315" y="5037427"/>
            <a:ext cx="1799772" cy="369332"/>
          </a:xfrm>
          <a:prstGeom prst="rect">
            <a:avLst/>
          </a:prstGeom>
          <a:noFill/>
        </p:spPr>
        <p:txBody>
          <a:bodyPr wrap="square" rtlCol="0">
            <a:spAutoFit/>
          </a:bodyPr>
          <a:lstStyle/>
          <a:p>
            <a:r>
              <a:rPr lang="fr-FR" dirty="0"/>
              <a:t>Cycle 2 A</a:t>
            </a:r>
          </a:p>
        </p:txBody>
      </p:sp>
      <p:sp>
        <p:nvSpPr>
          <p:cNvPr id="47" name="ZoneTexte 46">
            <a:extLst>
              <a:ext uri="{FF2B5EF4-FFF2-40B4-BE49-F238E27FC236}">
                <a16:creationId xmlns:a16="http://schemas.microsoft.com/office/drawing/2014/main" id="{9CDB609B-5012-4773-B92C-9FA30A6C9E6F}"/>
              </a:ext>
            </a:extLst>
          </p:cNvPr>
          <p:cNvSpPr txBox="1"/>
          <p:nvPr/>
        </p:nvSpPr>
        <p:spPr>
          <a:xfrm>
            <a:off x="1103078" y="4983566"/>
            <a:ext cx="1799772" cy="400110"/>
          </a:xfrm>
          <a:prstGeom prst="rect">
            <a:avLst/>
          </a:prstGeom>
          <a:noFill/>
        </p:spPr>
        <p:txBody>
          <a:bodyPr wrap="square" rtlCol="0">
            <a:spAutoFit/>
          </a:bodyPr>
          <a:lstStyle/>
          <a:p>
            <a:r>
              <a:rPr lang="fr-FR" sz="2000" dirty="0">
                <a:solidFill>
                  <a:srgbClr val="007E39"/>
                </a:solidFill>
              </a:rPr>
              <a:t>Cycle 2 B</a:t>
            </a:r>
          </a:p>
        </p:txBody>
      </p:sp>
      <p:sp>
        <p:nvSpPr>
          <p:cNvPr id="50" name="ZoneTexte 49">
            <a:extLst>
              <a:ext uri="{FF2B5EF4-FFF2-40B4-BE49-F238E27FC236}">
                <a16:creationId xmlns:a16="http://schemas.microsoft.com/office/drawing/2014/main" id="{3AAF7052-236D-4565-BAA7-E2AF3540B968}"/>
              </a:ext>
            </a:extLst>
          </p:cNvPr>
          <p:cNvSpPr txBox="1"/>
          <p:nvPr/>
        </p:nvSpPr>
        <p:spPr>
          <a:xfrm>
            <a:off x="3396339" y="5598913"/>
            <a:ext cx="1799772" cy="369332"/>
          </a:xfrm>
          <a:prstGeom prst="rect">
            <a:avLst/>
          </a:prstGeom>
          <a:noFill/>
        </p:spPr>
        <p:txBody>
          <a:bodyPr wrap="square" rtlCol="0">
            <a:spAutoFit/>
          </a:bodyPr>
          <a:lstStyle/>
          <a:p>
            <a:r>
              <a:rPr lang="fr-FR" dirty="0"/>
              <a:t>Cycle 3 A</a:t>
            </a:r>
          </a:p>
        </p:txBody>
      </p:sp>
      <p:sp>
        <p:nvSpPr>
          <p:cNvPr id="51" name="ZoneTexte 50">
            <a:extLst>
              <a:ext uri="{FF2B5EF4-FFF2-40B4-BE49-F238E27FC236}">
                <a16:creationId xmlns:a16="http://schemas.microsoft.com/office/drawing/2014/main" id="{B3948879-FABE-41B4-A30D-1FFC69AAC73F}"/>
              </a:ext>
            </a:extLst>
          </p:cNvPr>
          <p:cNvSpPr txBox="1"/>
          <p:nvPr/>
        </p:nvSpPr>
        <p:spPr>
          <a:xfrm>
            <a:off x="1081311" y="5614622"/>
            <a:ext cx="1799772" cy="400110"/>
          </a:xfrm>
          <a:prstGeom prst="rect">
            <a:avLst/>
          </a:prstGeom>
          <a:noFill/>
        </p:spPr>
        <p:txBody>
          <a:bodyPr wrap="square" rtlCol="0">
            <a:spAutoFit/>
          </a:bodyPr>
          <a:lstStyle/>
          <a:p>
            <a:r>
              <a:rPr lang="fr-FR" sz="2000" dirty="0">
                <a:solidFill>
                  <a:srgbClr val="007E39"/>
                </a:solidFill>
              </a:rPr>
              <a:t>Cycle 3 B</a:t>
            </a:r>
          </a:p>
        </p:txBody>
      </p:sp>
      <p:cxnSp>
        <p:nvCxnSpPr>
          <p:cNvPr id="54" name="Connecteur droit 53">
            <a:extLst>
              <a:ext uri="{FF2B5EF4-FFF2-40B4-BE49-F238E27FC236}">
                <a16:creationId xmlns:a16="http://schemas.microsoft.com/office/drawing/2014/main" id="{C8E9FB6A-C387-40C5-9770-9D3F8879B841}"/>
              </a:ext>
            </a:extLst>
          </p:cNvPr>
          <p:cNvCxnSpPr>
            <a:cxnSpLocks/>
          </p:cNvCxnSpPr>
          <p:nvPr/>
        </p:nvCxnSpPr>
        <p:spPr>
          <a:xfrm>
            <a:off x="123368" y="4829702"/>
            <a:ext cx="5043719" cy="0"/>
          </a:xfrm>
          <a:prstGeom prst="line">
            <a:avLst/>
          </a:prstGeom>
          <a:ln>
            <a:prstDash val="dashDot"/>
          </a:ln>
        </p:spPr>
        <p:style>
          <a:lnRef idx="2">
            <a:schemeClr val="accent1"/>
          </a:lnRef>
          <a:fillRef idx="0">
            <a:schemeClr val="accent1"/>
          </a:fillRef>
          <a:effectRef idx="1">
            <a:schemeClr val="accent1"/>
          </a:effectRef>
          <a:fontRef idx="minor">
            <a:schemeClr val="tx1"/>
          </a:fontRef>
        </p:style>
      </p:cxnSp>
      <p:cxnSp>
        <p:nvCxnSpPr>
          <p:cNvPr id="55" name="Connecteur droit 54">
            <a:extLst>
              <a:ext uri="{FF2B5EF4-FFF2-40B4-BE49-F238E27FC236}">
                <a16:creationId xmlns:a16="http://schemas.microsoft.com/office/drawing/2014/main" id="{4EB7DFB6-B61C-475D-92BB-3DA4BC2FDA8F}"/>
              </a:ext>
            </a:extLst>
          </p:cNvPr>
          <p:cNvCxnSpPr>
            <a:cxnSpLocks/>
          </p:cNvCxnSpPr>
          <p:nvPr/>
        </p:nvCxnSpPr>
        <p:spPr>
          <a:xfrm>
            <a:off x="123369" y="5533645"/>
            <a:ext cx="5065486" cy="0"/>
          </a:xfrm>
          <a:prstGeom prst="line">
            <a:avLst/>
          </a:prstGeom>
          <a:ln>
            <a:prstDash val="dashDot"/>
          </a:ln>
        </p:spPr>
        <p:style>
          <a:lnRef idx="2">
            <a:schemeClr val="accent1"/>
          </a:lnRef>
          <a:fillRef idx="0">
            <a:schemeClr val="accent1"/>
          </a:fillRef>
          <a:effectRef idx="1">
            <a:schemeClr val="accent1"/>
          </a:effectRef>
          <a:fontRef idx="minor">
            <a:schemeClr val="tx1"/>
          </a:fontRef>
        </p:style>
      </p:cxnSp>
      <p:sp>
        <p:nvSpPr>
          <p:cNvPr id="2" name="ZoneTexte 1">
            <a:extLst>
              <a:ext uri="{FF2B5EF4-FFF2-40B4-BE49-F238E27FC236}">
                <a16:creationId xmlns:a16="http://schemas.microsoft.com/office/drawing/2014/main" id="{CF3AA227-5872-457A-B09F-1B7CCA48E889}"/>
              </a:ext>
            </a:extLst>
          </p:cNvPr>
          <p:cNvSpPr txBox="1"/>
          <p:nvPr/>
        </p:nvSpPr>
        <p:spPr>
          <a:xfrm>
            <a:off x="2524411" y="260261"/>
            <a:ext cx="5506720" cy="369332"/>
          </a:xfrm>
          <a:prstGeom prst="rect">
            <a:avLst/>
          </a:prstGeom>
          <a:noFill/>
        </p:spPr>
        <p:txBody>
          <a:bodyPr wrap="square" rtlCol="0">
            <a:spAutoFit/>
          </a:bodyPr>
          <a:lstStyle/>
          <a:p>
            <a:r>
              <a:rPr lang="fr-FR" b="1" i="1" dirty="0"/>
              <a:t>Organisation des constellations par cycle</a:t>
            </a:r>
          </a:p>
        </p:txBody>
      </p:sp>
      <p:sp>
        <p:nvSpPr>
          <p:cNvPr id="34" name="ZoneTexte 33">
            <a:extLst>
              <a:ext uri="{FF2B5EF4-FFF2-40B4-BE49-F238E27FC236}">
                <a16:creationId xmlns:a16="http://schemas.microsoft.com/office/drawing/2014/main" id="{5AAF74ED-9F52-4559-80FB-E5011F77E1AA}"/>
              </a:ext>
            </a:extLst>
          </p:cNvPr>
          <p:cNvSpPr txBox="1"/>
          <p:nvPr/>
        </p:nvSpPr>
        <p:spPr>
          <a:xfrm>
            <a:off x="5848541" y="1351872"/>
            <a:ext cx="1176387" cy="338554"/>
          </a:xfrm>
          <a:prstGeom prst="rect">
            <a:avLst/>
          </a:prstGeom>
          <a:noFill/>
        </p:spPr>
        <p:txBody>
          <a:bodyPr wrap="square" rtlCol="0">
            <a:spAutoFit/>
          </a:bodyPr>
          <a:lstStyle/>
          <a:p>
            <a:r>
              <a:rPr lang="fr-FR" sz="1600" dirty="0"/>
              <a:t>Groupe A</a:t>
            </a:r>
          </a:p>
        </p:txBody>
      </p:sp>
      <p:sp>
        <p:nvSpPr>
          <p:cNvPr id="56" name="ZoneTexte 55">
            <a:extLst>
              <a:ext uri="{FF2B5EF4-FFF2-40B4-BE49-F238E27FC236}">
                <a16:creationId xmlns:a16="http://schemas.microsoft.com/office/drawing/2014/main" id="{C32D51CD-AB76-4224-8429-D915817E4B66}"/>
              </a:ext>
            </a:extLst>
          </p:cNvPr>
          <p:cNvSpPr txBox="1"/>
          <p:nvPr/>
        </p:nvSpPr>
        <p:spPr>
          <a:xfrm>
            <a:off x="7416811" y="1368831"/>
            <a:ext cx="1176387" cy="276999"/>
          </a:xfrm>
          <a:prstGeom prst="rect">
            <a:avLst/>
          </a:prstGeom>
          <a:noFill/>
        </p:spPr>
        <p:txBody>
          <a:bodyPr wrap="square" rtlCol="0">
            <a:spAutoFit/>
          </a:bodyPr>
          <a:lstStyle/>
          <a:p>
            <a:endParaRPr lang="fr-FR" sz="1200" dirty="0"/>
          </a:p>
        </p:txBody>
      </p:sp>
      <p:sp>
        <p:nvSpPr>
          <p:cNvPr id="57" name="ZoneTexte 56">
            <a:extLst>
              <a:ext uri="{FF2B5EF4-FFF2-40B4-BE49-F238E27FC236}">
                <a16:creationId xmlns:a16="http://schemas.microsoft.com/office/drawing/2014/main" id="{BF2B7D37-6586-40E3-B4CB-09CA7F9A3D6B}"/>
              </a:ext>
            </a:extLst>
          </p:cNvPr>
          <p:cNvSpPr txBox="1"/>
          <p:nvPr/>
        </p:nvSpPr>
        <p:spPr>
          <a:xfrm>
            <a:off x="7495547" y="1368831"/>
            <a:ext cx="1176387" cy="338554"/>
          </a:xfrm>
          <a:prstGeom prst="rect">
            <a:avLst/>
          </a:prstGeom>
          <a:noFill/>
        </p:spPr>
        <p:txBody>
          <a:bodyPr wrap="square" rtlCol="0">
            <a:spAutoFit/>
          </a:bodyPr>
          <a:lstStyle/>
          <a:p>
            <a:r>
              <a:rPr lang="fr-FR" sz="1600" dirty="0"/>
              <a:t>Groupe B</a:t>
            </a:r>
          </a:p>
        </p:txBody>
      </p:sp>
      <p:sp>
        <p:nvSpPr>
          <p:cNvPr id="58" name="ZoneTexte 57">
            <a:extLst>
              <a:ext uri="{FF2B5EF4-FFF2-40B4-BE49-F238E27FC236}">
                <a16:creationId xmlns:a16="http://schemas.microsoft.com/office/drawing/2014/main" id="{203608E5-0ADF-43DA-A665-19DD56A3CCCF}"/>
              </a:ext>
            </a:extLst>
          </p:cNvPr>
          <p:cNvSpPr txBox="1"/>
          <p:nvPr/>
        </p:nvSpPr>
        <p:spPr>
          <a:xfrm>
            <a:off x="5718989" y="1781763"/>
            <a:ext cx="1533442" cy="1754326"/>
          </a:xfrm>
          <a:prstGeom prst="rect">
            <a:avLst/>
          </a:prstGeom>
          <a:noFill/>
        </p:spPr>
        <p:txBody>
          <a:bodyPr wrap="square" rtlCol="0">
            <a:spAutoFit/>
          </a:bodyPr>
          <a:lstStyle/>
          <a:p>
            <a:pPr algn="ctr"/>
            <a:r>
              <a:rPr lang="fr-FR" sz="1200" b="1" dirty="0"/>
              <a:t>Maternelles</a:t>
            </a:r>
          </a:p>
          <a:p>
            <a:r>
              <a:rPr lang="fr-FR" sz="1200" dirty="0"/>
              <a:t>EMPU A France</a:t>
            </a:r>
          </a:p>
          <a:p>
            <a:r>
              <a:rPr lang="fr-FR" sz="1200" dirty="0"/>
              <a:t>EMPU Courrège EMPU </a:t>
            </a:r>
            <a:r>
              <a:rPr lang="fr-FR" sz="1200" dirty="0" err="1"/>
              <a:t>Montaudran</a:t>
            </a:r>
            <a:r>
              <a:rPr lang="fr-FR" sz="1200" dirty="0"/>
              <a:t> EMPU Michelet</a:t>
            </a:r>
          </a:p>
          <a:p>
            <a:r>
              <a:rPr lang="fr-FR" sz="1200" dirty="0"/>
              <a:t>EMPU Jean Jaurès EMPU </a:t>
            </a:r>
            <a:r>
              <a:rPr lang="fr-FR" sz="1200" dirty="0" err="1"/>
              <a:t>Sarrat</a:t>
            </a:r>
            <a:r>
              <a:rPr lang="fr-FR" sz="1200" dirty="0"/>
              <a:t> </a:t>
            </a:r>
          </a:p>
          <a:p>
            <a:r>
              <a:rPr lang="fr-FR" sz="1200" dirty="0"/>
              <a:t>EMPU Fabre</a:t>
            </a:r>
          </a:p>
          <a:p>
            <a:endParaRPr lang="fr-FR" sz="1200" dirty="0"/>
          </a:p>
        </p:txBody>
      </p:sp>
      <p:sp>
        <p:nvSpPr>
          <p:cNvPr id="60" name="ZoneTexte 59">
            <a:extLst>
              <a:ext uri="{FF2B5EF4-FFF2-40B4-BE49-F238E27FC236}">
                <a16:creationId xmlns:a16="http://schemas.microsoft.com/office/drawing/2014/main" id="{2921E39B-A3FF-4BDD-9784-7BDA72EDA94A}"/>
              </a:ext>
            </a:extLst>
          </p:cNvPr>
          <p:cNvSpPr txBox="1"/>
          <p:nvPr/>
        </p:nvSpPr>
        <p:spPr>
          <a:xfrm>
            <a:off x="7292353" y="1660999"/>
            <a:ext cx="1638659" cy="1938992"/>
          </a:xfrm>
          <a:prstGeom prst="rect">
            <a:avLst/>
          </a:prstGeom>
          <a:noFill/>
        </p:spPr>
        <p:txBody>
          <a:bodyPr wrap="square">
            <a:spAutoFit/>
          </a:bodyPr>
          <a:lstStyle/>
          <a:p>
            <a:pPr algn="ctr"/>
            <a:r>
              <a:rPr lang="fr-FR" sz="1200" b="1" dirty="0"/>
              <a:t>Maternelles et primaires</a:t>
            </a:r>
          </a:p>
          <a:p>
            <a:r>
              <a:rPr lang="fr-FR" sz="1200" dirty="0"/>
              <a:t>EMPU Louise Michel </a:t>
            </a:r>
          </a:p>
          <a:p>
            <a:r>
              <a:rPr lang="fr-FR" sz="1200" dirty="0"/>
              <a:t>EMPU </a:t>
            </a:r>
            <a:r>
              <a:rPr lang="fr-FR" sz="1200" dirty="0" err="1"/>
              <a:t>Dauriac</a:t>
            </a:r>
            <a:r>
              <a:rPr lang="fr-FR" sz="1200" dirty="0"/>
              <a:t> </a:t>
            </a:r>
          </a:p>
          <a:p>
            <a:r>
              <a:rPr lang="fr-FR" sz="1200" dirty="0"/>
              <a:t>EMPU </a:t>
            </a:r>
            <a:r>
              <a:rPr lang="fr-FR" sz="1200" dirty="0" err="1"/>
              <a:t>Papus</a:t>
            </a:r>
            <a:r>
              <a:rPr lang="fr-FR" sz="1200" dirty="0"/>
              <a:t> </a:t>
            </a:r>
          </a:p>
          <a:p>
            <a:r>
              <a:rPr lang="fr-FR" sz="1200" dirty="0"/>
              <a:t>EMPU Tabar</a:t>
            </a:r>
          </a:p>
          <a:p>
            <a:r>
              <a:rPr lang="fr-FR" sz="1200" dirty="0"/>
              <a:t>EPPU </a:t>
            </a:r>
            <a:r>
              <a:rPr lang="fr-FR" sz="1200" dirty="0" err="1"/>
              <a:t>Ricardie</a:t>
            </a:r>
            <a:endParaRPr lang="fr-FR" sz="1200" dirty="0"/>
          </a:p>
          <a:p>
            <a:r>
              <a:rPr lang="fr-FR" sz="1200" dirty="0"/>
              <a:t>EMPU Port </a:t>
            </a:r>
            <a:r>
              <a:rPr lang="fr-FR" sz="1200" dirty="0" err="1"/>
              <a:t>Garaud</a:t>
            </a:r>
            <a:r>
              <a:rPr lang="fr-FR" sz="1200" dirty="0"/>
              <a:t> </a:t>
            </a:r>
          </a:p>
          <a:p>
            <a:r>
              <a:rPr lang="fr-FR" sz="1200" dirty="0"/>
              <a:t>EPPU Calas Dupont</a:t>
            </a:r>
          </a:p>
          <a:p>
            <a:endParaRPr lang="fr-FR" sz="1200" dirty="0"/>
          </a:p>
        </p:txBody>
      </p:sp>
      <p:sp>
        <p:nvSpPr>
          <p:cNvPr id="61" name="ZoneTexte 60">
            <a:extLst>
              <a:ext uri="{FF2B5EF4-FFF2-40B4-BE49-F238E27FC236}">
                <a16:creationId xmlns:a16="http://schemas.microsoft.com/office/drawing/2014/main" id="{BB3E8F2B-9FAE-4678-B006-BC5BD9BF9156}"/>
              </a:ext>
            </a:extLst>
          </p:cNvPr>
          <p:cNvSpPr txBox="1"/>
          <p:nvPr/>
        </p:nvSpPr>
        <p:spPr>
          <a:xfrm>
            <a:off x="5718989" y="3596685"/>
            <a:ext cx="1533442" cy="1384995"/>
          </a:xfrm>
          <a:prstGeom prst="rect">
            <a:avLst/>
          </a:prstGeom>
          <a:noFill/>
        </p:spPr>
        <p:txBody>
          <a:bodyPr wrap="square" rtlCol="0">
            <a:spAutoFit/>
          </a:bodyPr>
          <a:lstStyle/>
          <a:p>
            <a:pPr algn="ctr"/>
            <a:r>
              <a:rPr lang="fr-FR" sz="1200" b="1" dirty="0"/>
              <a:t>Elémentaires</a:t>
            </a:r>
          </a:p>
          <a:p>
            <a:r>
              <a:rPr lang="fr-FR" sz="1200" dirty="0"/>
              <a:t>EEPU A France</a:t>
            </a:r>
          </a:p>
          <a:p>
            <a:r>
              <a:rPr lang="fr-FR" sz="1200" dirty="0"/>
              <a:t>EEPU Courrège </a:t>
            </a:r>
          </a:p>
          <a:p>
            <a:r>
              <a:rPr lang="fr-FR" sz="1200" dirty="0"/>
              <a:t>EEPU </a:t>
            </a:r>
            <a:r>
              <a:rPr lang="fr-FR" sz="1200" dirty="0" err="1"/>
              <a:t>Montaudran</a:t>
            </a:r>
            <a:r>
              <a:rPr lang="fr-FR" sz="1200" dirty="0"/>
              <a:t> EEPU Michelet</a:t>
            </a:r>
          </a:p>
          <a:p>
            <a:r>
              <a:rPr lang="fr-FR" sz="1200" dirty="0"/>
              <a:t>EEPU Jean Jaurès</a:t>
            </a:r>
          </a:p>
          <a:p>
            <a:endParaRPr lang="fr-FR" sz="1200" dirty="0"/>
          </a:p>
        </p:txBody>
      </p:sp>
      <p:sp>
        <p:nvSpPr>
          <p:cNvPr id="62" name="ZoneTexte 61">
            <a:extLst>
              <a:ext uri="{FF2B5EF4-FFF2-40B4-BE49-F238E27FC236}">
                <a16:creationId xmlns:a16="http://schemas.microsoft.com/office/drawing/2014/main" id="{AD7E2AC5-74DB-455C-972E-1AC2B80FEC83}"/>
              </a:ext>
            </a:extLst>
          </p:cNvPr>
          <p:cNvSpPr txBox="1"/>
          <p:nvPr/>
        </p:nvSpPr>
        <p:spPr>
          <a:xfrm>
            <a:off x="7272392" y="3570970"/>
            <a:ext cx="1638659" cy="1384995"/>
          </a:xfrm>
          <a:prstGeom prst="rect">
            <a:avLst/>
          </a:prstGeom>
          <a:noFill/>
        </p:spPr>
        <p:txBody>
          <a:bodyPr wrap="square">
            <a:spAutoFit/>
          </a:bodyPr>
          <a:lstStyle/>
          <a:p>
            <a:pPr algn="ctr"/>
            <a:r>
              <a:rPr lang="fr-FR" sz="1200" b="1" dirty="0"/>
              <a:t>Elémentaires</a:t>
            </a:r>
          </a:p>
          <a:p>
            <a:r>
              <a:rPr lang="fr-FR" sz="1200" dirty="0"/>
              <a:t>EEPU </a:t>
            </a:r>
            <a:r>
              <a:rPr lang="fr-FR" sz="1200" dirty="0" err="1"/>
              <a:t>Dauriac</a:t>
            </a:r>
            <a:endParaRPr lang="fr-FR" sz="1200" dirty="0"/>
          </a:p>
          <a:p>
            <a:r>
              <a:rPr lang="fr-FR" sz="1200" dirty="0"/>
              <a:t>EEPU </a:t>
            </a:r>
            <a:r>
              <a:rPr lang="fr-FR" sz="1200" dirty="0" err="1"/>
              <a:t>Papus</a:t>
            </a:r>
            <a:r>
              <a:rPr lang="fr-FR" sz="1200" dirty="0"/>
              <a:t> </a:t>
            </a:r>
          </a:p>
          <a:p>
            <a:r>
              <a:rPr lang="fr-FR" sz="1200" dirty="0"/>
              <a:t>EPPU </a:t>
            </a:r>
            <a:r>
              <a:rPr lang="fr-FR" sz="1200" dirty="0" err="1"/>
              <a:t>Ricardie</a:t>
            </a:r>
            <a:endParaRPr lang="fr-FR" sz="1200" dirty="0"/>
          </a:p>
          <a:p>
            <a:r>
              <a:rPr lang="fr-FR" sz="1200" dirty="0"/>
              <a:t>EPPU Calas Dupont</a:t>
            </a:r>
          </a:p>
          <a:p>
            <a:r>
              <a:rPr lang="fr-FR" sz="1200" dirty="0"/>
              <a:t>EEPU Fabre </a:t>
            </a:r>
          </a:p>
          <a:p>
            <a:endParaRPr lang="fr-FR" sz="1200" dirty="0"/>
          </a:p>
        </p:txBody>
      </p:sp>
      <p:sp>
        <p:nvSpPr>
          <p:cNvPr id="44" name="ZoneTexte 43">
            <a:extLst>
              <a:ext uri="{FF2B5EF4-FFF2-40B4-BE49-F238E27FC236}">
                <a16:creationId xmlns:a16="http://schemas.microsoft.com/office/drawing/2014/main" id="{AB6FFA01-23FE-45CF-844D-61EDCA7CEB04}"/>
              </a:ext>
            </a:extLst>
          </p:cNvPr>
          <p:cNvSpPr txBox="1"/>
          <p:nvPr/>
        </p:nvSpPr>
        <p:spPr>
          <a:xfrm>
            <a:off x="562102" y="192492"/>
            <a:ext cx="1745615" cy="461665"/>
          </a:xfrm>
          <a:prstGeom prst="rect">
            <a:avLst/>
          </a:prstGeom>
          <a:noFill/>
        </p:spPr>
        <p:txBody>
          <a:bodyPr wrap="square">
            <a:spAutoFit/>
          </a:bodyPr>
          <a:lstStyle/>
          <a:p>
            <a:pPr algn="ctr"/>
            <a:r>
              <a:rPr lang="fr-FR" sz="2400" b="1" dirty="0">
                <a:solidFill>
                  <a:srgbClr val="007E39"/>
                </a:solidFill>
              </a:rPr>
              <a:t>Exemple 4 </a:t>
            </a:r>
          </a:p>
        </p:txBody>
      </p:sp>
    </p:spTree>
    <p:extLst>
      <p:ext uri="{BB962C8B-B14F-4D97-AF65-F5344CB8AC3E}">
        <p14:creationId xmlns:p14="http://schemas.microsoft.com/office/powerpoint/2010/main" val="2907073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E39"/>
                </a:solidFill>
              </a:rPr>
              <a:t>DU DÉPARTEMENT </a:t>
            </a:r>
            <a:br>
              <a:rPr lang="fr-FR" dirty="0">
                <a:solidFill>
                  <a:srgbClr val="007E39"/>
                </a:solidFill>
              </a:rPr>
            </a:br>
            <a:r>
              <a:rPr lang="fr-FR" dirty="0">
                <a:solidFill>
                  <a:srgbClr val="007E39"/>
                </a:solidFill>
              </a:rPr>
              <a:t>AUX CIRCONSCRIPTIONS</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7</a:t>
            </a:fld>
            <a:endParaRPr lang="fr-FR" dirty="0"/>
          </a:p>
        </p:txBody>
      </p:sp>
      <p:sp>
        <p:nvSpPr>
          <p:cNvPr id="6" name="Espace réservé du texte 5"/>
          <p:cNvSpPr>
            <a:spLocks noGrp="1"/>
          </p:cNvSpPr>
          <p:nvPr>
            <p:ph type="body" sz="quarter" idx="13"/>
          </p:nvPr>
        </p:nvSpPr>
        <p:spPr/>
        <p:txBody>
          <a:bodyPr>
            <a:normAutofit/>
          </a:bodyPr>
          <a:lstStyle/>
          <a:p>
            <a:pPr algn="just"/>
            <a:r>
              <a:rPr lang="fr-FR" sz="2400" dirty="0"/>
              <a:t> La rentrée 2020, une situation particulière et inédite</a:t>
            </a:r>
          </a:p>
          <a:p>
            <a:pPr lvl="1" algn="just"/>
            <a:r>
              <a:rPr lang="fr-FR" i="1" dirty="0"/>
              <a:t> </a:t>
            </a:r>
            <a:r>
              <a:rPr lang="fr-FR" sz="2400" dirty="0"/>
              <a:t>Une situation difficile … </a:t>
            </a:r>
          </a:p>
          <a:p>
            <a:pPr marL="804863" lvl="2" indent="-177800" algn="just">
              <a:buClr>
                <a:srgbClr val="DA0D57"/>
              </a:buClr>
              <a:buFont typeface="Lucida Grande"/>
              <a:buChar char="-"/>
            </a:pPr>
            <a:r>
              <a:rPr lang="fr-FR" sz="2000" dirty="0"/>
              <a:t>des calendriers reconsidérés ; </a:t>
            </a:r>
          </a:p>
          <a:p>
            <a:pPr marL="804863" lvl="2" indent="-177800" algn="just">
              <a:buClr>
                <a:srgbClr val="DA0D57"/>
              </a:buClr>
              <a:buFont typeface="Lucida Grande"/>
              <a:buChar char="-"/>
            </a:pPr>
            <a:r>
              <a:rPr lang="fr-FR" sz="2000" dirty="0"/>
              <a:t>des charges particulières ;</a:t>
            </a:r>
          </a:p>
          <a:p>
            <a:pPr marL="804863" lvl="2" indent="-177800" algn="just">
              <a:buClr>
                <a:srgbClr val="DA0D57"/>
              </a:buClr>
              <a:buFont typeface="Lucida Grande"/>
              <a:buChar char="-"/>
            </a:pPr>
            <a:r>
              <a:rPr lang="fr-FR" sz="2000" dirty="0"/>
              <a:t>…</a:t>
            </a:r>
          </a:p>
          <a:p>
            <a:pPr lvl="1" algn="just"/>
            <a:r>
              <a:rPr lang="fr-FR" sz="2400" dirty="0"/>
              <a:t> … mais des principes à respecter absolument</a:t>
            </a:r>
          </a:p>
          <a:p>
            <a:pPr marL="804863" lvl="2" indent="-177800" algn="just">
              <a:lnSpc>
                <a:spcPct val="110000"/>
              </a:lnSpc>
              <a:buClr>
                <a:srgbClr val="DA0D57"/>
              </a:buClr>
              <a:buFont typeface="Lucida Grande"/>
              <a:buChar char="-"/>
            </a:pPr>
            <a:r>
              <a:rPr lang="fr-FR" sz="2000" dirty="0"/>
              <a:t>un cycle de six années</a:t>
            </a:r>
          </a:p>
          <a:p>
            <a:pPr marL="804863" lvl="2" indent="-177800" algn="just">
              <a:lnSpc>
                <a:spcPct val="110000"/>
              </a:lnSpc>
              <a:buClr>
                <a:srgbClr val="DA0D57"/>
              </a:buClr>
              <a:buFont typeface="Lucida Grande"/>
              <a:buChar char="-"/>
            </a:pPr>
            <a:r>
              <a:rPr lang="fr-FR" sz="2000" dirty="0"/>
              <a:t>le suivi des constellations</a:t>
            </a:r>
          </a:p>
          <a:p>
            <a:pPr marL="804863" lvl="2" indent="-177800" algn="just">
              <a:lnSpc>
                <a:spcPct val="110000"/>
              </a:lnSpc>
              <a:buClr>
                <a:srgbClr val="DA0D57"/>
              </a:buClr>
              <a:buFont typeface="Lucida Grande"/>
              <a:buChar char="-"/>
            </a:pPr>
            <a:r>
              <a:rPr lang="fr-FR" sz="2000" dirty="0"/>
              <a:t>l’esprit du Plan français</a:t>
            </a:r>
          </a:p>
          <a:p>
            <a:pPr marL="804863" lvl="2" indent="-177800" algn="just">
              <a:lnSpc>
                <a:spcPct val="110000"/>
              </a:lnSpc>
              <a:buClr>
                <a:srgbClr val="DA0D57"/>
              </a:buClr>
              <a:buFont typeface="Lucida Grande"/>
              <a:buChar char="-"/>
            </a:pPr>
            <a:r>
              <a:rPr lang="fr-FR" sz="2000" dirty="0"/>
              <a:t>les modalités de travail </a:t>
            </a:r>
          </a:p>
          <a:p>
            <a:pPr marL="457200" lvl="1" indent="0" algn="just">
              <a:buNone/>
            </a:pPr>
            <a:endParaRPr lang="fr-FR" sz="2400" dirty="0"/>
          </a:p>
        </p:txBody>
      </p:sp>
    </p:spTree>
    <p:extLst>
      <p:ext uri="{BB962C8B-B14F-4D97-AF65-F5344CB8AC3E}">
        <p14:creationId xmlns:p14="http://schemas.microsoft.com/office/powerpoint/2010/main" val="336500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E39"/>
                </a:solidFill>
              </a:rPr>
              <a:t>DU DÉPARTEMENT </a:t>
            </a:r>
            <a:br>
              <a:rPr lang="fr-FR" dirty="0">
                <a:solidFill>
                  <a:srgbClr val="007E39"/>
                </a:solidFill>
              </a:rPr>
            </a:br>
            <a:r>
              <a:rPr lang="fr-FR" dirty="0">
                <a:solidFill>
                  <a:srgbClr val="007E39"/>
                </a:solidFill>
              </a:rPr>
              <a:t>AUX CIRCONSCRIPTIONS</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8</a:t>
            </a:fld>
            <a:endParaRPr lang="fr-FR" dirty="0"/>
          </a:p>
        </p:txBody>
      </p:sp>
      <p:sp>
        <p:nvSpPr>
          <p:cNvPr id="6" name="Espace réservé du texte 5"/>
          <p:cNvSpPr>
            <a:spLocks noGrp="1"/>
          </p:cNvSpPr>
          <p:nvPr>
            <p:ph type="body" sz="quarter" idx="13"/>
          </p:nvPr>
        </p:nvSpPr>
        <p:spPr/>
        <p:txBody>
          <a:bodyPr>
            <a:normAutofit/>
          </a:bodyPr>
          <a:lstStyle/>
          <a:p>
            <a:pPr algn="just"/>
            <a:r>
              <a:rPr lang="fr-FR" sz="2400" dirty="0"/>
              <a:t> La rentrée 2020, une situation particulière et inédite</a:t>
            </a:r>
          </a:p>
          <a:p>
            <a:pPr lvl="1" algn="just"/>
            <a:r>
              <a:rPr lang="fr-FR" sz="2400" dirty="0"/>
              <a:t> Des ajustements possibles </a:t>
            </a:r>
          </a:p>
          <a:p>
            <a:pPr marL="804863" lvl="2" indent="-177800" algn="just">
              <a:buClr>
                <a:srgbClr val="DA0D57"/>
              </a:buClr>
              <a:buFont typeface="Lucida Grande"/>
              <a:buChar char="-"/>
            </a:pPr>
            <a:r>
              <a:rPr lang="fr-FR" sz="2000" dirty="0"/>
              <a:t>Calendrier</a:t>
            </a:r>
          </a:p>
          <a:p>
            <a:pPr marL="804863" lvl="2" indent="-177800" algn="just">
              <a:buClr>
                <a:srgbClr val="DA0D57"/>
              </a:buClr>
              <a:buFont typeface="Lucida Grande"/>
              <a:buChar char="-"/>
            </a:pPr>
            <a:r>
              <a:rPr lang="fr-FR" sz="2000" dirty="0"/>
              <a:t>Ajustements organisationnels</a:t>
            </a:r>
          </a:p>
          <a:p>
            <a:pPr marL="804863" lvl="2" indent="-177800" algn="just">
              <a:buClr>
                <a:srgbClr val="DA0D57"/>
              </a:buClr>
              <a:buFont typeface="Lucida Grande"/>
              <a:buChar char="-"/>
            </a:pPr>
            <a:r>
              <a:rPr lang="fr-FR" sz="2000" dirty="0"/>
              <a:t>Suivi des constellations</a:t>
            </a:r>
          </a:p>
        </p:txBody>
      </p:sp>
    </p:spTree>
    <p:extLst>
      <p:ext uri="{BB962C8B-B14F-4D97-AF65-F5344CB8AC3E}">
        <p14:creationId xmlns:p14="http://schemas.microsoft.com/office/powerpoint/2010/main" val="3635517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E39"/>
                </a:solidFill>
              </a:rPr>
              <a:t>DU DÉPARTEMENT </a:t>
            </a:r>
            <a:br>
              <a:rPr lang="fr-FR" dirty="0">
                <a:solidFill>
                  <a:srgbClr val="007E39"/>
                </a:solidFill>
              </a:rPr>
            </a:br>
            <a:r>
              <a:rPr lang="fr-FR" dirty="0">
                <a:solidFill>
                  <a:srgbClr val="007E39"/>
                </a:solidFill>
              </a:rPr>
              <a:t>AUX CIRCONSCRIPTIONS</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9</a:t>
            </a:fld>
            <a:endParaRPr lang="fr-FR" dirty="0"/>
          </a:p>
        </p:txBody>
      </p:sp>
      <p:sp>
        <p:nvSpPr>
          <p:cNvPr id="6" name="Espace réservé du texte 5"/>
          <p:cNvSpPr>
            <a:spLocks noGrp="1"/>
          </p:cNvSpPr>
          <p:nvPr>
            <p:ph type="body" sz="quarter" idx="13"/>
          </p:nvPr>
        </p:nvSpPr>
        <p:spPr>
          <a:xfrm>
            <a:off x="804863" y="1471082"/>
            <a:ext cx="7881937" cy="5125661"/>
          </a:xfrm>
        </p:spPr>
        <p:txBody>
          <a:bodyPr>
            <a:normAutofit/>
          </a:bodyPr>
          <a:lstStyle/>
          <a:p>
            <a:pPr algn="just">
              <a:spcAft>
                <a:spcPts val="1200"/>
              </a:spcAft>
            </a:pPr>
            <a:r>
              <a:rPr lang="fr-FR" sz="2400" dirty="0"/>
              <a:t> </a:t>
            </a:r>
            <a:r>
              <a:rPr lang="fr-FR" sz="2600" dirty="0"/>
              <a:t>La rentrée 2020, une situation particulière et inédite </a:t>
            </a:r>
          </a:p>
          <a:p>
            <a:pPr lvl="1" algn="just">
              <a:lnSpc>
                <a:spcPct val="110000"/>
              </a:lnSpc>
            </a:pPr>
            <a:r>
              <a:rPr lang="fr-FR" sz="2400" dirty="0"/>
              <a:t> Les constellations, format privilégié pour réfléchir aux adaptations pédagogiques nécessaires </a:t>
            </a:r>
          </a:p>
          <a:p>
            <a:pPr lvl="3">
              <a:lnSpc>
                <a:spcPct val="110000"/>
              </a:lnSpc>
            </a:pPr>
            <a:r>
              <a:rPr lang="fr-FR" sz="2200" dirty="0"/>
              <a:t> </a:t>
            </a:r>
            <a:r>
              <a:rPr lang="fr-FR" sz="2000" dirty="0"/>
              <a:t>Des fondamentaux à consolider </a:t>
            </a:r>
          </a:p>
          <a:p>
            <a:pPr lvl="3" indent="0">
              <a:lnSpc>
                <a:spcPct val="110000"/>
              </a:lnSpc>
              <a:buNone/>
            </a:pPr>
            <a:r>
              <a:rPr lang="fr-FR" sz="2000" dirty="0"/>
              <a:t>	Choix pédagogiques </a:t>
            </a:r>
          </a:p>
          <a:p>
            <a:pPr lvl="3" indent="0">
              <a:buNone/>
            </a:pPr>
            <a:r>
              <a:rPr lang="fr-FR" sz="2000" dirty="0"/>
              <a:t>	Différenciation</a:t>
            </a:r>
          </a:p>
          <a:p>
            <a:pPr lvl="3" indent="0">
              <a:buNone/>
            </a:pPr>
            <a:r>
              <a:rPr lang="fr-FR" sz="2000" dirty="0"/>
              <a:t>	Évaluation</a:t>
            </a:r>
          </a:p>
          <a:p>
            <a:pPr lvl="3" indent="0">
              <a:buNone/>
            </a:pPr>
            <a:r>
              <a:rPr lang="fr-FR" sz="2000" dirty="0"/>
              <a:t>	Progression </a:t>
            </a:r>
          </a:p>
          <a:p>
            <a:pPr lvl="3">
              <a:lnSpc>
                <a:spcPct val="110000"/>
              </a:lnSpc>
            </a:pPr>
            <a:r>
              <a:rPr lang="fr-FR" sz="2000" dirty="0"/>
              <a:t> Une coéducation à faire fructifier</a:t>
            </a:r>
          </a:p>
          <a:p>
            <a:pPr lvl="3">
              <a:lnSpc>
                <a:spcPct val="110000"/>
              </a:lnSpc>
            </a:pPr>
            <a:r>
              <a:rPr lang="fr-FR" sz="2000" dirty="0"/>
              <a:t> Ressources et numérique </a:t>
            </a:r>
          </a:p>
          <a:p>
            <a:pPr lvl="3">
              <a:lnSpc>
                <a:spcPct val="110000"/>
              </a:lnSpc>
            </a:pPr>
            <a:r>
              <a:rPr lang="fr-FR" sz="2000" dirty="0"/>
              <a:t> Un travail dans l’incertitude, envisager différents scénarios</a:t>
            </a:r>
          </a:p>
          <a:p>
            <a:pPr marL="804863" lvl="2" indent="-177800" algn="just">
              <a:buClr>
                <a:srgbClr val="DA0D57"/>
              </a:buClr>
              <a:buFont typeface="Lucida Grande"/>
              <a:buChar char="-"/>
            </a:pPr>
            <a:endParaRPr lang="fr-FR" sz="2000" dirty="0"/>
          </a:p>
        </p:txBody>
      </p:sp>
    </p:spTree>
    <p:extLst>
      <p:ext uri="{BB962C8B-B14F-4D97-AF65-F5344CB8AC3E}">
        <p14:creationId xmlns:p14="http://schemas.microsoft.com/office/powerpoint/2010/main" val="420228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119f9b1cd9f589f93a03fb976800c802">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3F15B6-B63C-4FCD-80AB-7050F2A942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542716-9D2A-4349-8157-EFBFA71619AD}">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06EAB3DE-05A8-478B-ABA1-16753F05FA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3923</TotalTime>
  <Words>2710</Words>
  <Application>Microsoft Macintosh PowerPoint</Application>
  <PresentationFormat>Affichage à l'écran (4:3)</PresentationFormat>
  <Paragraphs>480</Paragraphs>
  <Slides>25</Slides>
  <Notes>3</Notes>
  <HiddenSlides>0</HiddenSlides>
  <MMClips>0</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25</vt:i4>
      </vt:variant>
    </vt:vector>
  </HeadingPairs>
  <TitlesOfParts>
    <vt:vector size="33" baseType="lpstr">
      <vt:lpstr>Arial</vt:lpstr>
      <vt:lpstr>Arial Italic</vt:lpstr>
      <vt:lpstr>Calibri</vt:lpstr>
      <vt:lpstr>Lucida Grande</vt:lpstr>
      <vt:lpstr>Wingdings</vt:lpstr>
      <vt:lpstr>pages de contenus</vt:lpstr>
      <vt:lpstr>page de presentation et de partie</vt:lpstr>
      <vt:lpstr>page de sous-partie</vt:lpstr>
      <vt:lpstr>LA MISE EN ŒUVRE DU PLAN FRANÇAIS, DE L’ACADÉMIE AUX DÉPARTEMENTS</vt:lpstr>
      <vt:lpstr>LA MISE EN ŒUVRE DU PLAN FRANÇAIS, DE L’ACADÉMIE AUX DÉPARTEMENTS</vt:lpstr>
      <vt:lpstr>LA MISE EN ŒUVRE DU PLAN FRANÇAIS, DE L’ACADÉMIE AUX DÉPARTEMENTS</vt:lpstr>
      <vt:lpstr>DU DÉPARTEMENT AUX CIRCONSCRIPTIONS</vt:lpstr>
      <vt:lpstr>Adapter la configuration des constellations aux territoires</vt:lpstr>
      <vt:lpstr>Présentation PowerPoint</vt:lpstr>
      <vt:lpstr>DU DÉPARTEMENT  AUX CIRCONSCRIPTIONS</vt:lpstr>
      <vt:lpstr>DU DÉPARTEMENT  AUX CIRCONSCRIPTIONS</vt:lpstr>
      <vt:lpstr>DU DÉPARTEMENT  AUX CIRCONSCRIPTIONS</vt:lpstr>
      <vt:lpstr>DANS LES CIRCONSCRIPTIONS</vt:lpstr>
      <vt:lpstr>DANS LES CIRCONSCRIPTIONS</vt:lpstr>
      <vt:lpstr>DANS LES CIRCONSCRIPTIONS</vt:lpstr>
      <vt:lpstr>Présentation PowerPoint</vt:lpstr>
      <vt:lpstr>Dans une constellation : exemple de lancement du travail</vt:lpstr>
      <vt:lpstr>Dans une constellation : exemple de lancement du travail</vt:lpstr>
      <vt:lpstr>Dans une constellation : exemple de lancement du travail</vt:lpstr>
      <vt:lpstr>Dans une constellation : exemple de lancement du travail</vt:lpstr>
      <vt:lpstr>Dans une constellation : exemple de lancement du travail</vt:lpstr>
      <vt:lpstr>Dans une constellation : exemple de lancement du travail</vt:lpstr>
      <vt:lpstr>Dans une constellation : exemple de lancement du travail</vt:lpstr>
      <vt:lpstr>Dans une constellation : exemple de lancement du travail</vt:lpstr>
      <vt:lpstr>Dans une constellation : exemple de lancement du travail</vt:lpstr>
      <vt:lpstr>Dans une constellation : exemple de lancement du travail</vt:lpstr>
      <vt:lpstr>Dans une constellation : exemple de lancement du travail</vt:lpstr>
      <vt:lpstr>Dans une constellation : exemple de lancement du travail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Odile Aubert</cp:lastModifiedBy>
  <cp:revision>375</cp:revision>
  <cp:lastPrinted>2020-07-03T11:38:42Z</cp:lastPrinted>
  <dcterms:created xsi:type="dcterms:W3CDTF">2015-02-04T10:43:31Z</dcterms:created>
  <dcterms:modified xsi:type="dcterms:W3CDTF">2020-09-19T13:53:46Z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