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88" r:id="rId3"/>
    <p:sldId id="286" r:id="rId4"/>
    <p:sldId id="287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9" r:id="rId15"/>
    <p:sldId id="300" r:id="rId16"/>
    <p:sldId id="301" r:id="rId17"/>
    <p:sldId id="305" r:id="rId18"/>
    <p:sldId id="303" r:id="rId19"/>
    <p:sldId id="304" r:id="rId2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5F5F5F"/>
    <a:srgbClr val="D34817"/>
    <a:srgbClr val="F6BCA8"/>
    <a:srgbClr val="F4B29B"/>
    <a:srgbClr val="918585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070" autoAdjust="0"/>
    <p:restoredTop sz="82531" autoAdjust="0"/>
  </p:normalViewPr>
  <p:slideViewPr>
    <p:cSldViewPr>
      <p:cViewPr>
        <p:scale>
          <a:sx n="103" d="100"/>
          <a:sy n="103" d="100"/>
        </p:scale>
        <p:origin x="-1858" y="1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9E2101A6-4567-4B97-8D7A-30FA23164BF4}" type="datetimeFigureOut">
              <a:rPr lang="fr-FR"/>
              <a:pPr>
                <a:defRPr/>
              </a:pPr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BBD8FC6-9631-4ABD-AC97-BBFA097DF8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7591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222CA60F-BB59-43B6-98FA-4493E8FF6243}" type="datetimeFigureOut">
              <a:rPr lang="fr-FR"/>
              <a:pPr>
                <a:defRPr/>
              </a:pPr>
              <a:t>02/10/2020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EF86AE2C-55F7-4324-B295-39EB3B5842E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93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ce réservé du texte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29027B1-7BB2-4F5C-8A5D-CF56B26F28D1}" type="slidenum">
              <a:rPr lang="fr-FR" altLang="fr-FR" b="0" smtClean="0"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altLang="fr-FR" b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u texte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30724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7787FA74-E91D-4FB4-9F5A-F906DCA35416}" type="slidenum">
              <a:rPr lang="fr-FR" altLang="fr-FR" sz="1200" b="0">
                <a:cs typeface="Arial" charset="0"/>
              </a:rPr>
              <a:pPr algn="r" eaLnBrk="1" hangingPunct="1"/>
              <a:t>10</a:t>
            </a:fld>
            <a:endParaRPr lang="fr-FR" altLang="fr-FR" sz="1200" b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ce réservé du texte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31748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FF0454E9-1D27-464E-85E5-B791AD65F8E5}" type="slidenum">
              <a:rPr lang="fr-FR" altLang="fr-FR" sz="1200" b="0">
                <a:cs typeface="Arial" charset="0"/>
              </a:rPr>
              <a:pPr algn="r" eaLnBrk="1" hangingPunct="1"/>
              <a:t>11</a:t>
            </a:fld>
            <a:endParaRPr lang="fr-FR" altLang="fr-FR" sz="1200" b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u texte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32772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2CA8F8DD-57B2-4BAF-9463-8486253EDAC0}" type="slidenum">
              <a:rPr lang="fr-FR" altLang="fr-FR" sz="1200" b="0">
                <a:cs typeface="Arial" charset="0"/>
              </a:rPr>
              <a:pPr algn="r" eaLnBrk="1" hangingPunct="1"/>
              <a:t>12</a:t>
            </a:fld>
            <a:endParaRPr lang="fr-FR" altLang="fr-FR" sz="1200" b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u texte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33796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11A58DA1-6166-4328-A810-5A059EF16B67}" type="slidenum">
              <a:rPr lang="fr-FR" altLang="fr-FR" sz="1200" b="0">
                <a:cs typeface="Arial" charset="0"/>
              </a:rPr>
              <a:pPr algn="r" eaLnBrk="1" hangingPunct="1"/>
              <a:t>13</a:t>
            </a:fld>
            <a:endParaRPr lang="fr-FR" altLang="fr-FR" sz="1200" b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ce réservé du texte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34820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91B344A8-86F6-403F-9031-07DFF1ECC103}" type="slidenum">
              <a:rPr lang="fr-FR" altLang="fr-FR" sz="1200" b="0">
                <a:cs typeface="Arial" charset="0"/>
              </a:rPr>
              <a:pPr algn="r" eaLnBrk="1" hangingPunct="1"/>
              <a:t>14</a:t>
            </a:fld>
            <a:endParaRPr lang="fr-FR" altLang="fr-FR" sz="1200" b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u texte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35844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BE4BECE4-E240-4DCD-A931-5D5203C45D49}" type="slidenum">
              <a:rPr lang="fr-FR" altLang="fr-FR" sz="1200" b="0">
                <a:cs typeface="Arial" charset="0"/>
              </a:rPr>
              <a:pPr algn="r" eaLnBrk="1" hangingPunct="1"/>
              <a:t>15</a:t>
            </a:fld>
            <a:endParaRPr lang="fr-FR" altLang="fr-FR" sz="1200" b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ce réservé du texte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36868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3EDCA07E-6DE1-412D-BE19-69EDB3088445}" type="slidenum">
              <a:rPr lang="fr-FR" altLang="fr-FR" sz="1200" b="0">
                <a:cs typeface="Arial" charset="0"/>
              </a:rPr>
              <a:pPr algn="r" eaLnBrk="1" hangingPunct="1"/>
              <a:t>16</a:t>
            </a:fld>
            <a:endParaRPr lang="fr-FR" altLang="fr-FR" sz="1200" b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Espace réservé du texte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41988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3EA85413-6872-4B28-AC91-39C665577C61}" type="slidenum">
              <a:rPr lang="fr-FR" altLang="fr-FR" sz="1200" b="0">
                <a:cs typeface="Arial" charset="0"/>
              </a:rPr>
              <a:pPr algn="r" eaLnBrk="1" hangingPunct="1"/>
              <a:t>17</a:t>
            </a:fld>
            <a:endParaRPr lang="fr-FR" altLang="fr-FR" sz="1200" b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ce réservé du texte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37892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8C885162-BE5D-42C7-8B77-1E2D5E43C83A}" type="slidenum">
              <a:rPr lang="fr-FR" altLang="fr-FR" sz="1200" b="0">
                <a:cs typeface="Arial" charset="0"/>
              </a:rPr>
              <a:pPr algn="r" eaLnBrk="1" hangingPunct="1"/>
              <a:t>18</a:t>
            </a:fld>
            <a:endParaRPr lang="fr-FR" altLang="fr-FR" sz="1200" b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ce réservé du texte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38916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A9D68F98-5E55-4A63-8776-B22443E72457}" type="slidenum">
              <a:rPr lang="fr-FR" altLang="fr-FR" sz="1200" b="0">
                <a:cs typeface="Arial" charset="0"/>
              </a:rPr>
              <a:pPr algn="r" eaLnBrk="1" hangingPunct="1"/>
              <a:t>19</a:t>
            </a:fld>
            <a:endParaRPr lang="fr-FR" altLang="fr-FR" sz="1200" b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ce réservé du texte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22532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02A22ABC-B379-4D24-96D6-63CB001AF88A}" type="slidenum">
              <a:rPr lang="fr-FR" altLang="fr-FR" sz="1200" b="0">
                <a:cs typeface="Arial" charset="0"/>
              </a:rPr>
              <a:pPr algn="r" eaLnBrk="1" hangingPunct="1"/>
              <a:t>2</a:t>
            </a:fld>
            <a:endParaRPr lang="fr-FR" altLang="fr-FR" sz="1200" b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ce réservé du texte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E52C453-6D8E-406A-AE4E-E813ADDB96B6}" type="slidenum">
              <a:rPr lang="fr-FR" altLang="fr-FR" b="0" smtClean="0"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b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u texte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24580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A551B6EE-76CC-4FE3-9E75-6A0933AD59CE}" type="slidenum">
              <a:rPr lang="fr-FR" altLang="fr-FR" sz="1200" b="0">
                <a:cs typeface="Arial" charset="0"/>
              </a:rPr>
              <a:pPr algn="r" eaLnBrk="1" hangingPunct="1"/>
              <a:t>4</a:t>
            </a:fld>
            <a:endParaRPr lang="fr-FR" altLang="fr-FR" sz="1200" b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ce réservé du texte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25604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A7DA0CF5-C068-4F55-B357-A6D4A5C86C4E}" type="slidenum">
              <a:rPr lang="fr-FR" altLang="fr-FR" sz="1200" b="0">
                <a:cs typeface="Arial" charset="0"/>
              </a:rPr>
              <a:pPr algn="r" eaLnBrk="1" hangingPunct="1"/>
              <a:t>5</a:t>
            </a:fld>
            <a:endParaRPr lang="fr-FR" altLang="fr-FR" sz="1200" b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ce réservé du texte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26628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0FE2F7B4-9194-4A9B-BDB0-3733C5F15968}" type="slidenum">
              <a:rPr lang="fr-FR" altLang="fr-FR" sz="1200" b="0">
                <a:cs typeface="Arial" charset="0"/>
              </a:rPr>
              <a:pPr algn="r" eaLnBrk="1" hangingPunct="1"/>
              <a:t>6</a:t>
            </a:fld>
            <a:endParaRPr lang="fr-FR" altLang="fr-FR" sz="1200" b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ce réservé du texte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27652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3134A86D-5B79-419D-A9CD-15BE1CA5F277}" type="slidenum">
              <a:rPr lang="fr-FR" altLang="fr-FR" sz="1200" b="0">
                <a:cs typeface="Arial" charset="0"/>
              </a:rPr>
              <a:pPr algn="r" eaLnBrk="1" hangingPunct="1"/>
              <a:t>7</a:t>
            </a:fld>
            <a:endParaRPr lang="fr-FR" altLang="fr-FR" sz="1200" b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ce réservé du texte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28676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5F865137-E3F4-4A50-BAD8-B3B63886762C}" type="slidenum">
              <a:rPr lang="fr-FR" altLang="fr-FR" sz="1200" b="0">
                <a:cs typeface="Arial" charset="0"/>
              </a:rPr>
              <a:pPr algn="r" eaLnBrk="1" hangingPunct="1"/>
              <a:t>8</a:t>
            </a:fld>
            <a:endParaRPr lang="fr-FR" altLang="fr-FR" sz="1200" b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ce réservé du texte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29700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B09D5100-D1B6-4A93-8590-EC740EE9B871}" type="slidenum">
              <a:rPr lang="fr-FR" altLang="fr-FR" sz="1200" b="0">
                <a:cs typeface="Arial" charset="0"/>
              </a:rPr>
              <a:pPr algn="r" eaLnBrk="1" hangingPunct="1"/>
              <a:t>9</a:t>
            </a:fld>
            <a:endParaRPr lang="fr-FR" altLang="fr-FR" sz="1200" b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248E9-2528-4986-A4EF-0B5AFFDCCD39}" type="datetime1">
              <a:rPr lang="fr-FR"/>
              <a:pPr>
                <a:defRPr/>
              </a:pPr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Christophe Cancel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A704D-26FD-4941-861C-4003C9CE9E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85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45BEE-7336-49F4-9CA5-27E0D6E2F515}" type="datetime1">
              <a:rPr lang="fr-FR"/>
              <a:pPr>
                <a:defRPr/>
              </a:pPr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Christophe Cancel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98D59-5FD7-4A0E-A256-152114E43D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16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E06AB-6969-4572-9867-CDC255BE8969}" type="datetime1">
              <a:rPr lang="fr-FR"/>
              <a:pPr>
                <a:defRPr/>
              </a:pPr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Christophe Cancel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D02D6-FA47-457C-9E04-77EC5AE9C9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904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A8851-7AEC-4E95-A56E-5DEB610CB791}" type="datetime1">
              <a:rPr lang="fr-FR"/>
              <a:pPr>
                <a:defRPr/>
              </a:pPr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Christophe Cancel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7DC27-2C74-4227-A891-B20CF2E9B8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41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1C40A-2B53-4C62-B4D3-7589FBFFDA10}" type="datetime1">
              <a:rPr lang="fr-FR"/>
              <a:pPr>
                <a:defRPr/>
              </a:pPr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Christophe Cancel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BF649-BD12-4BB5-829C-17BCDD5AB7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71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80C1D-4761-4F8A-AB0C-402872F0DCE3}" type="datetime1">
              <a:rPr lang="fr-FR"/>
              <a:pPr>
                <a:defRPr/>
              </a:pPr>
              <a:t>02/10/2020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Christophe Cancel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23D8B-1257-45DF-923E-40DA37388CB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73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E07B1-F1A5-433A-9785-FB55F1E14588}" type="datetime1">
              <a:rPr lang="fr-FR"/>
              <a:pPr>
                <a:defRPr/>
              </a:pPr>
              <a:t>02/10/2020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Christophe Cancel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D9DEE-1641-41A1-880D-5EC3EDE831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43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6EC71-3AFA-481C-AE1D-77FAF818FEB3}" type="datetime1">
              <a:rPr lang="fr-FR"/>
              <a:pPr>
                <a:defRPr/>
              </a:pPr>
              <a:t>02/10/2020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Christophe Cancel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3BE8D-E851-4F73-9D8F-370CF51475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66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389D9-4B42-4ED0-91EC-21FA3154F39B}" type="datetime1">
              <a:rPr lang="fr-FR"/>
              <a:pPr>
                <a:defRPr/>
              </a:pPr>
              <a:t>02/10/2020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Christophe Cancel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E1010-D12D-47B3-A9C7-D53384120C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868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ABD3-657D-46A9-A1D0-2391C8B57BF9}" type="datetime1">
              <a:rPr lang="fr-FR"/>
              <a:pPr>
                <a:defRPr/>
              </a:pPr>
              <a:t>02/10/2020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Christophe Cancel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6B5DD-DEB7-43DA-9D2A-5CFB8F9517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385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A9CED-F08A-4217-8B83-606862418F24}" type="datetime1">
              <a:rPr lang="fr-FR"/>
              <a:pPr>
                <a:defRPr/>
              </a:pPr>
              <a:t>02/10/2020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Christophe Cancel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A305A-AEBC-4B7C-92B3-DD4BE69E13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16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6F30E5-C8B0-49F2-B3E3-18BD55FB3ADA}" type="datetime1">
              <a:rPr lang="fr-FR"/>
              <a:pPr>
                <a:defRPr/>
              </a:pPr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Christophe Cancel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D6373C-236A-49C6-8A83-5C945845C4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BTS%20Elec%20GRILLE%20U4%20Sujet%200_V15.xls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solidFill>
            <a:srgbClr val="D34817"/>
          </a:solidFill>
        </p:spPr>
        <p:txBody>
          <a:bodyPr/>
          <a:lstStyle/>
          <a:p>
            <a:pPr eaLnBrk="1" hangingPunct="1"/>
            <a:r>
              <a:rPr lang="fr-FR" altLang="fr-FR" smtClean="0">
                <a:solidFill>
                  <a:schemeClr val="bg1"/>
                </a:solidFill>
              </a:rPr>
              <a:t>REFORME DU BTS ELECTROTECHNIQUE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692275" y="4292600"/>
            <a:ext cx="6400800" cy="1752600"/>
          </a:xfrm>
        </p:spPr>
        <p:txBody>
          <a:bodyPr/>
          <a:lstStyle/>
          <a:p>
            <a:pPr eaLnBrk="1" hangingPunct="1"/>
            <a:r>
              <a:rPr lang="fr-FR" altLang="fr-FR" b="1" smtClean="0">
                <a:solidFill>
                  <a:srgbClr val="898989"/>
                </a:solidFill>
              </a:rPr>
              <a:t>Epreuve E 4</a:t>
            </a:r>
          </a:p>
          <a:p>
            <a:pPr eaLnBrk="1" hangingPunct="1"/>
            <a:r>
              <a:rPr lang="fr-FR" altLang="fr-FR" smtClean="0">
                <a:solidFill>
                  <a:srgbClr val="898989"/>
                </a:solidFill>
              </a:rPr>
              <a:t>« Cobayage sujet 0 »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179388" y="188913"/>
            <a:ext cx="8785225" cy="6480175"/>
          </a:xfrm>
          <a:prstGeom prst="roundRect">
            <a:avLst>
              <a:gd name="adj" fmla="val 32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5" name="Rectangle 4"/>
          <p:cNvSpPr/>
          <p:nvPr/>
        </p:nvSpPr>
        <p:spPr>
          <a:xfrm>
            <a:off x="684213" y="3573463"/>
            <a:ext cx="7775575" cy="71437"/>
          </a:xfrm>
          <a:prstGeom prst="rect">
            <a:avLst/>
          </a:prstGeom>
          <a:solidFill>
            <a:srgbClr val="91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6" name="Rectangle 5"/>
          <p:cNvSpPr/>
          <p:nvPr/>
        </p:nvSpPr>
        <p:spPr>
          <a:xfrm>
            <a:off x="684213" y="2060575"/>
            <a:ext cx="7775575" cy="73025"/>
          </a:xfrm>
          <a:prstGeom prst="rect">
            <a:avLst/>
          </a:prstGeom>
          <a:solidFill>
            <a:srgbClr val="F4B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5E367-1AA1-4C81-8C96-74931AA5BC4C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8388350" y="6308725"/>
            <a:ext cx="287338" cy="2889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>
          <a:xfrm>
            <a:off x="2555875" y="6321425"/>
            <a:ext cx="4256088" cy="365125"/>
          </a:xfrm>
        </p:spPr>
        <p:txBody>
          <a:bodyPr/>
          <a:lstStyle/>
          <a:p>
            <a:pPr>
              <a:defRPr/>
            </a:pPr>
            <a:r>
              <a:rPr lang="fr-FR" dirty="0"/>
              <a:t>Christophe Cancel – Alain Monge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ctrTitle" idx="4294967295"/>
          </p:nvPr>
        </p:nvSpPr>
        <p:spPr>
          <a:xfrm>
            <a:off x="685800" y="401638"/>
            <a:ext cx="7772400" cy="939800"/>
          </a:xfrm>
          <a:solidFill>
            <a:srgbClr val="D34817"/>
          </a:solidFill>
        </p:spPr>
        <p:txBody>
          <a:bodyPr/>
          <a:lstStyle/>
          <a:p>
            <a:pPr eaLnBrk="1" hangingPunct="1"/>
            <a:r>
              <a:rPr lang="fr-FR" altLang="fr-FR" sz="2000" smtClean="0">
                <a:solidFill>
                  <a:schemeClr val="bg1"/>
                </a:solidFill>
              </a:rPr>
              <a:t>Réforme du BTS électrotechnique 2021</a:t>
            </a:r>
            <a:br>
              <a:rPr lang="fr-FR" altLang="fr-FR" sz="2000" smtClean="0">
                <a:solidFill>
                  <a:schemeClr val="bg1"/>
                </a:solidFill>
              </a:rPr>
            </a:br>
            <a:r>
              <a:rPr lang="fr-FR" altLang="fr-FR" sz="2000" b="1" smtClean="0">
                <a:solidFill>
                  <a:schemeClr val="bg1"/>
                </a:solidFill>
              </a:rPr>
              <a:t>Sujet 0 épreuve E4 : quelques constatations.</a:t>
            </a:r>
            <a:endParaRPr lang="fr-FR" altLang="fr-FR" sz="2000" smtClean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79388" y="188913"/>
            <a:ext cx="8785225" cy="6480175"/>
          </a:xfrm>
          <a:prstGeom prst="roundRect">
            <a:avLst>
              <a:gd name="adj" fmla="val 32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5" name="Rectangle 4"/>
          <p:cNvSpPr/>
          <p:nvPr/>
        </p:nvSpPr>
        <p:spPr>
          <a:xfrm>
            <a:off x="684213" y="1341438"/>
            <a:ext cx="7775575" cy="71437"/>
          </a:xfrm>
          <a:prstGeom prst="rect">
            <a:avLst/>
          </a:prstGeom>
          <a:solidFill>
            <a:srgbClr val="91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6" name="Rectangle 5"/>
          <p:cNvSpPr/>
          <p:nvPr/>
        </p:nvSpPr>
        <p:spPr>
          <a:xfrm>
            <a:off x="684213" y="333375"/>
            <a:ext cx="7775575" cy="71438"/>
          </a:xfrm>
          <a:prstGeom prst="rect">
            <a:avLst/>
          </a:prstGeom>
          <a:solidFill>
            <a:srgbClr val="F4B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10" name="Espace réservé du numéro de diapositive 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C87D473-B456-49F0-B866-7CFF81DEC067}" type="slidenum">
              <a:rPr lang="fr-FR" sz="1200" b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fr-FR" sz="1200" b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Espace réservé du pied de page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0" dirty="0">
                <a:solidFill>
                  <a:schemeClr val="tx1">
                    <a:tint val="75000"/>
                  </a:schemeClr>
                </a:solidFill>
                <a:latin typeface="+mn-lt"/>
              </a:rPr>
              <a:t>Christophe Cancel – Alain Monge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84213" y="1944688"/>
            <a:ext cx="777557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Les dossiers ressources ne sont pas toujours complets pour pouvoir répondre de façon correcte</a:t>
            </a:r>
            <a:br>
              <a:rPr lang="fr-FR" altLang="fr-FR" dirty="0">
                <a:solidFill>
                  <a:srgbClr val="4D4D4D"/>
                </a:solidFill>
              </a:rPr>
            </a:br>
            <a:r>
              <a:rPr lang="fr-FR" altLang="fr-FR" dirty="0">
                <a:solidFill>
                  <a:srgbClr val="4D4D4D"/>
                </a:solidFill>
              </a:rPr>
              <a:t>Exemple :</a:t>
            </a: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B.3.</a:t>
            </a: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B.5.</a:t>
            </a: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La ou habituellement on a une page entière de catalogue, il y a un extrait.</a:t>
            </a:r>
          </a:p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Mais cela est sans doute dû au fait que le sujet n’est qu’un sujet 0 et qu’il a du être produit assez rapidement.</a:t>
            </a:r>
            <a:endParaRPr lang="en-GB" altLang="fr-FR" dirty="0">
              <a:solidFill>
                <a:srgbClr val="4D4D4D"/>
              </a:solidFill>
            </a:endParaRPr>
          </a:p>
        </p:txBody>
      </p:sp>
      <p:pic>
        <p:nvPicPr>
          <p:cNvPr id="11273" name="Imag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45"/>
          <a:stretch>
            <a:fillRect/>
          </a:stretch>
        </p:blipFill>
        <p:spPr bwMode="auto">
          <a:xfrm>
            <a:off x="2068513" y="2636838"/>
            <a:ext cx="50069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Imag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716338"/>
            <a:ext cx="6232525" cy="170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ctrTitle" idx="4294967295"/>
          </p:nvPr>
        </p:nvSpPr>
        <p:spPr>
          <a:xfrm>
            <a:off x="685800" y="401638"/>
            <a:ext cx="7772400" cy="939800"/>
          </a:xfrm>
          <a:solidFill>
            <a:srgbClr val="D34817"/>
          </a:solidFill>
        </p:spPr>
        <p:txBody>
          <a:bodyPr/>
          <a:lstStyle/>
          <a:p>
            <a:pPr eaLnBrk="1" hangingPunct="1"/>
            <a:r>
              <a:rPr lang="fr-FR" altLang="fr-FR" sz="2000" smtClean="0">
                <a:solidFill>
                  <a:schemeClr val="bg1"/>
                </a:solidFill>
              </a:rPr>
              <a:t>Réforme du BTS électrotechnique 2021</a:t>
            </a:r>
            <a:br>
              <a:rPr lang="fr-FR" altLang="fr-FR" sz="2000" smtClean="0">
                <a:solidFill>
                  <a:schemeClr val="bg1"/>
                </a:solidFill>
              </a:rPr>
            </a:br>
            <a:r>
              <a:rPr lang="fr-FR" altLang="fr-FR" sz="2000" b="1" smtClean="0">
                <a:solidFill>
                  <a:schemeClr val="bg1"/>
                </a:solidFill>
              </a:rPr>
              <a:t>Sujet 0 épreuve E4 : quelques constatations.</a:t>
            </a:r>
            <a:endParaRPr lang="fr-FR" altLang="fr-FR" sz="2000" smtClean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79388" y="188913"/>
            <a:ext cx="8785225" cy="6480175"/>
          </a:xfrm>
          <a:prstGeom prst="roundRect">
            <a:avLst>
              <a:gd name="adj" fmla="val 32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5" name="Rectangle 4"/>
          <p:cNvSpPr/>
          <p:nvPr/>
        </p:nvSpPr>
        <p:spPr>
          <a:xfrm>
            <a:off x="684213" y="1341438"/>
            <a:ext cx="7775575" cy="71437"/>
          </a:xfrm>
          <a:prstGeom prst="rect">
            <a:avLst/>
          </a:prstGeom>
          <a:solidFill>
            <a:srgbClr val="91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6" name="Rectangle 5"/>
          <p:cNvSpPr/>
          <p:nvPr/>
        </p:nvSpPr>
        <p:spPr>
          <a:xfrm>
            <a:off x="684213" y="333375"/>
            <a:ext cx="7775575" cy="71438"/>
          </a:xfrm>
          <a:prstGeom prst="rect">
            <a:avLst/>
          </a:prstGeom>
          <a:solidFill>
            <a:srgbClr val="F4B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10" name="Espace réservé du numéro de diapositive 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EFC7B70-03AB-4746-809E-6BFE8692C567}" type="slidenum">
              <a:rPr lang="fr-FR" sz="1200" b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fr-FR" sz="1200" b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Espace réservé du pied de page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0" dirty="0">
                <a:solidFill>
                  <a:schemeClr val="tx1">
                    <a:tint val="75000"/>
                  </a:schemeClr>
                </a:solidFill>
                <a:latin typeface="+mn-lt"/>
              </a:rPr>
              <a:t>Christophe Cancel – Alain Monge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84213" y="1944688"/>
            <a:ext cx="77755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Les connaissances mobilisées en Physique –Chimie sont largement à la portée d’un étudiant moyen.</a:t>
            </a:r>
            <a:br>
              <a:rPr lang="fr-FR" altLang="fr-FR" dirty="0">
                <a:solidFill>
                  <a:srgbClr val="4D4D4D"/>
                </a:solidFill>
              </a:rPr>
            </a:br>
            <a:r>
              <a:rPr lang="fr-FR" altLang="fr-FR" dirty="0">
                <a:solidFill>
                  <a:srgbClr val="4D4D4D"/>
                </a:solidFill>
              </a:rPr>
              <a:t>Il est à noter cependant le retour de questions sur des protocoles expérimentaux et les appareils utilisés (question A.7)</a:t>
            </a:r>
            <a:endParaRPr lang="en-GB" altLang="fr-FR" dirty="0">
              <a:solidFill>
                <a:srgbClr val="4D4D4D"/>
              </a:solidFill>
            </a:endParaRP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684213" y="3390900"/>
            <a:ext cx="7704137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Le sujet est long à traiter. 33 questions.</a:t>
            </a:r>
          </a:p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Si on enlève 20 mn de lecture de sujet (Au lieu des 30 mn, le sujet étant </a:t>
            </a:r>
            <a:r>
              <a:rPr lang="fr-FR" altLang="fr-FR" dirty="0" smtClean="0">
                <a:solidFill>
                  <a:srgbClr val="4D4D4D"/>
                </a:solidFill>
              </a:rPr>
              <a:t>moins volumineux en nombre de page), </a:t>
            </a:r>
            <a:r>
              <a:rPr lang="fr-FR" altLang="fr-FR" dirty="0">
                <a:solidFill>
                  <a:srgbClr val="4D4D4D"/>
                </a:solidFill>
              </a:rPr>
              <a:t>cela laisse 6 mn et 40 s par question.</a:t>
            </a:r>
            <a:endParaRPr lang="en-GB" altLang="fr-FR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ctrTitle" idx="4294967295"/>
          </p:nvPr>
        </p:nvSpPr>
        <p:spPr>
          <a:xfrm>
            <a:off x="685800" y="401638"/>
            <a:ext cx="7772400" cy="939800"/>
          </a:xfrm>
          <a:solidFill>
            <a:srgbClr val="D34817"/>
          </a:solidFill>
        </p:spPr>
        <p:txBody>
          <a:bodyPr/>
          <a:lstStyle/>
          <a:p>
            <a:pPr eaLnBrk="1" hangingPunct="1"/>
            <a:r>
              <a:rPr lang="fr-FR" altLang="fr-FR" sz="2000" smtClean="0">
                <a:solidFill>
                  <a:schemeClr val="bg1"/>
                </a:solidFill>
              </a:rPr>
              <a:t>Réforme du BTS électrotechnique 2021</a:t>
            </a:r>
            <a:br>
              <a:rPr lang="fr-FR" altLang="fr-FR" sz="2000" smtClean="0">
                <a:solidFill>
                  <a:schemeClr val="bg1"/>
                </a:solidFill>
              </a:rPr>
            </a:br>
            <a:r>
              <a:rPr lang="fr-FR" altLang="fr-FR" sz="2000" b="1" smtClean="0">
                <a:solidFill>
                  <a:schemeClr val="bg1"/>
                </a:solidFill>
              </a:rPr>
              <a:t>Sujet 0 épreuve E4 : quelques constatations.</a:t>
            </a:r>
            <a:endParaRPr lang="fr-FR" altLang="fr-FR" sz="2000" smtClean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79388" y="188913"/>
            <a:ext cx="8785225" cy="6480175"/>
          </a:xfrm>
          <a:prstGeom prst="roundRect">
            <a:avLst>
              <a:gd name="adj" fmla="val 32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5" name="Rectangle 4"/>
          <p:cNvSpPr/>
          <p:nvPr/>
        </p:nvSpPr>
        <p:spPr>
          <a:xfrm>
            <a:off x="684213" y="1341438"/>
            <a:ext cx="7775575" cy="71437"/>
          </a:xfrm>
          <a:prstGeom prst="rect">
            <a:avLst/>
          </a:prstGeom>
          <a:solidFill>
            <a:srgbClr val="91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6" name="Rectangle 5"/>
          <p:cNvSpPr/>
          <p:nvPr/>
        </p:nvSpPr>
        <p:spPr>
          <a:xfrm>
            <a:off x="684213" y="333375"/>
            <a:ext cx="7775575" cy="71438"/>
          </a:xfrm>
          <a:prstGeom prst="rect">
            <a:avLst/>
          </a:prstGeom>
          <a:solidFill>
            <a:srgbClr val="F4B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10" name="Espace réservé du numéro de diapositive 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ACD292F-1D4F-4C29-BDAE-B684EB4B9549}" type="slidenum">
              <a:rPr lang="fr-FR" sz="1200" b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fr-FR" sz="1200" b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Espace réservé du pied de page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0" dirty="0">
                <a:solidFill>
                  <a:schemeClr val="tx1">
                    <a:tint val="75000"/>
                  </a:schemeClr>
                </a:solidFill>
                <a:latin typeface="+mn-lt"/>
              </a:rPr>
              <a:t>Christophe Cancel – Alain Monge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84213" y="1944688"/>
            <a:ext cx="7775575" cy="147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6mn 40 seconde pour comprendre la question et répondre</a:t>
            </a:r>
          </a:p>
          <a:p>
            <a:pPr eaLnBrk="1" hangingPunct="1"/>
            <a:r>
              <a:rPr lang="fr-FR" altLang="fr-FR" dirty="0"/>
              <a:t>Proposer un protocole expérimental détaillé permettant de réaliser l’essai en court-circuit d’un transformateur et de mesurer </a:t>
            </a:r>
            <a:r>
              <a:rPr lang="fr-FR" altLang="fr-FR" i="1" dirty="0"/>
              <a:t>U</a:t>
            </a:r>
            <a:r>
              <a:rPr lang="fr-FR" altLang="fr-FR" i="1" baseline="-25000" dirty="0"/>
              <a:t>1</a:t>
            </a:r>
            <a:r>
              <a:rPr lang="fr-FR" altLang="fr-FR" i="1" dirty="0"/>
              <a:t>cc, </a:t>
            </a:r>
            <a:r>
              <a:rPr lang="fr-FR" altLang="fr-FR" dirty="0"/>
              <a:t>en précisant le matériel nécessaire, le montage réalisé, les étapes de la mesure.</a:t>
            </a:r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endParaRPr lang="en-GB" altLang="fr-FR" dirty="0">
              <a:solidFill>
                <a:srgbClr val="4D4D4D"/>
              </a:solidFill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116013" y="3573463"/>
          <a:ext cx="6048375" cy="2087562"/>
        </p:xfrm>
        <a:graphic>
          <a:graphicData uri="http://schemas.openxmlformats.org/drawingml/2006/table">
            <a:tbl>
              <a:tblPr/>
              <a:tblGrid>
                <a:gridCol w="6048375"/>
              </a:tblGrid>
              <a:tr h="2087562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Démarche expérimentale :</a:t>
                      </a:r>
                      <a:br>
                        <a:rPr lang="fr-F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r-F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Matériel : source d'alimentation en tension variable, voltmètre, </a:t>
                      </a:r>
                      <a:r>
                        <a:rPr lang="fr-FR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ampèremetre</a:t>
                      </a:r>
                      <a:r>
                        <a:rPr lang="fr-F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(wattmètre).</a:t>
                      </a:r>
                      <a:br>
                        <a:rPr lang="fr-F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r-F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Montage : Voltmètre et </a:t>
                      </a:r>
                      <a:r>
                        <a:rPr lang="fr-FR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ampèremetre</a:t>
                      </a:r>
                      <a:r>
                        <a:rPr lang="fr-F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placés au primaire, court-circuit franc au secondaire (schéma éventuel).</a:t>
                      </a:r>
                      <a:br>
                        <a:rPr lang="fr-F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r-F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Etapes : Initialement l'alimentation est réglée au minimum, puis la tension est augmentée lentement jusqu'à ce que la mesure de I1cc corresponde à I1n.</a:t>
                      </a:r>
                      <a:br>
                        <a:rPr lang="fr-F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fr-F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(. Interprétation : la mesure de U1 correspond alors à U1cc.)</a:t>
                      </a:r>
                    </a:p>
                  </a:txBody>
                  <a:tcPr marL="7620" marR="7620" marT="76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ctrTitle" idx="4294967295"/>
          </p:nvPr>
        </p:nvSpPr>
        <p:spPr>
          <a:xfrm>
            <a:off x="685800" y="401638"/>
            <a:ext cx="7772400" cy="939800"/>
          </a:xfrm>
          <a:solidFill>
            <a:srgbClr val="D34817"/>
          </a:solidFill>
        </p:spPr>
        <p:txBody>
          <a:bodyPr/>
          <a:lstStyle/>
          <a:p>
            <a:pPr eaLnBrk="1" hangingPunct="1"/>
            <a:r>
              <a:rPr lang="fr-FR" altLang="fr-FR" sz="2000" smtClean="0">
                <a:solidFill>
                  <a:schemeClr val="bg1"/>
                </a:solidFill>
              </a:rPr>
              <a:t>Réforme du BTS électrotechnique 2021</a:t>
            </a:r>
            <a:br>
              <a:rPr lang="fr-FR" altLang="fr-FR" sz="2000" smtClean="0">
                <a:solidFill>
                  <a:schemeClr val="bg1"/>
                </a:solidFill>
              </a:rPr>
            </a:br>
            <a:r>
              <a:rPr lang="fr-FR" altLang="fr-FR" sz="2000" b="1" smtClean="0">
                <a:solidFill>
                  <a:schemeClr val="bg1"/>
                </a:solidFill>
              </a:rPr>
              <a:t>Sujet 0 épreuve E4 : quelques constatations.</a:t>
            </a:r>
            <a:endParaRPr lang="fr-FR" altLang="fr-FR" sz="2000" smtClean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79388" y="188913"/>
            <a:ext cx="8785225" cy="6480175"/>
          </a:xfrm>
          <a:prstGeom prst="roundRect">
            <a:avLst>
              <a:gd name="adj" fmla="val 32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5" name="Rectangle 4"/>
          <p:cNvSpPr/>
          <p:nvPr/>
        </p:nvSpPr>
        <p:spPr>
          <a:xfrm>
            <a:off x="684213" y="1341438"/>
            <a:ext cx="7775575" cy="71437"/>
          </a:xfrm>
          <a:prstGeom prst="rect">
            <a:avLst/>
          </a:prstGeom>
          <a:solidFill>
            <a:srgbClr val="91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6" name="Rectangle 5"/>
          <p:cNvSpPr/>
          <p:nvPr/>
        </p:nvSpPr>
        <p:spPr>
          <a:xfrm>
            <a:off x="684213" y="333375"/>
            <a:ext cx="7775575" cy="71438"/>
          </a:xfrm>
          <a:prstGeom prst="rect">
            <a:avLst/>
          </a:prstGeom>
          <a:solidFill>
            <a:srgbClr val="F4B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10" name="Espace réservé du numéro de diapositive 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B8C1CE5-2A64-4504-80D7-595F72F6D18B}" type="slidenum">
              <a:rPr lang="fr-FR" sz="1200" b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fr-FR" sz="1200" b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Espace réservé du pied de page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0" dirty="0">
                <a:solidFill>
                  <a:schemeClr val="tx1">
                    <a:tint val="75000"/>
                  </a:schemeClr>
                </a:solidFill>
                <a:latin typeface="+mn-lt"/>
              </a:rPr>
              <a:t>Christophe Cancel – Alain Monge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84213" y="1944688"/>
            <a:ext cx="7775575" cy="147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6mn 40 seconde pour comprendre la question et tracer un schéma à la règle</a:t>
            </a:r>
          </a:p>
          <a:p>
            <a:pPr eaLnBrk="1" hangingPunct="1"/>
            <a:r>
              <a:rPr lang="fr-FR" altLang="fr-FR" dirty="0"/>
              <a:t>On admet qu’une compensation automatique a été retenue et que la batterie possède 4 gradins de condensateurs identiques.</a:t>
            </a:r>
          </a:p>
          <a:p>
            <a:pPr eaLnBrk="1" hangingPunct="1"/>
            <a:r>
              <a:rPr lang="fr-FR" altLang="fr-FR" dirty="0"/>
              <a:t>Compléter le synoptique du document réponse DREP1.</a:t>
            </a:r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endParaRPr lang="en-GB" altLang="fr-FR" dirty="0">
              <a:solidFill>
                <a:srgbClr val="4D4D4D"/>
              </a:solidFill>
            </a:endParaRPr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213100"/>
            <a:ext cx="5011251" cy="3168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ctrTitle" idx="4294967295"/>
          </p:nvPr>
        </p:nvSpPr>
        <p:spPr>
          <a:xfrm>
            <a:off x="685800" y="401638"/>
            <a:ext cx="7772400" cy="939800"/>
          </a:xfrm>
          <a:solidFill>
            <a:srgbClr val="D34817"/>
          </a:solidFill>
        </p:spPr>
        <p:txBody>
          <a:bodyPr/>
          <a:lstStyle/>
          <a:p>
            <a:pPr eaLnBrk="1" hangingPunct="1"/>
            <a:r>
              <a:rPr lang="fr-FR" altLang="fr-FR" sz="2000" smtClean="0">
                <a:solidFill>
                  <a:schemeClr val="bg1"/>
                </a:solidFill>
              </a:rPr>
              <a:t>Réforme du BTS électrotechnique 2021</a:t>
            </a:r>
            <a:br>
              <a:rPr lang="fr-FR" altLang="fr-FR" sz="2000" smtClean="0">
                <a:solidFill>
                  <a:schemeClr val="bg1"/>
                </a:solidFill>
              </a:rPr>
            </a:br>
            <a:r>
              <a:rPr lang="fr-FR" altLang="fr-FR" sz="2000" b="1" smtClean="0">
                <a:solidFill>
                  <a:schemeClr val="bg1"/>
                </a:solidFill>
              </a:rPr>
              <a:t>Sujet 0 épreuve E4 : quelques constatations.</a:t>
            </a:r>
            <a:endParaRPr lang="fr-FR" altLang="fr-FR" sz="2000" smtClean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79388" y="188913"/>
            <a:ext cx="8785225" cy="6480175"/>
          </a:xfrm>
          <a:prstGeom prst="roundRect">
            <a:avLst>
              <a:gd name="adj" fmla="val 32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5" name="Rectangle 4"/>
          <p:cNvSpPr/>
          <p:nvPr/>
        </p:nvSpPr>
        <p:spPr>
          <a:xfrm>
            <a:off x="684213" y="1341438"/>
            <a:ext cx="7775575" cy="71437"/>
          </a:xfrm>
          <a:prstGeom prst="rect">
            <a:avLst/>
          </a:prstGeom>
          <a:solidFill>
            <a:srgbClr val="91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6" name="Rectangle 5"/>
          <p:cNvSpPr/>
          <p:nvPr/>
        </p:nvSpPr>
        <p:spPr>
          <a:xfrm>
            <a:off x="684213" y="333375"/>
            <a:ext cx="7775575" cy="71438"/>
          </a:xfrm>
          <a:prstGeom prst="rect">
            <a:avLst/>
          </a:prstGeom>
          <a:solidFill>
            <a:srgbClr val="F4B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10" name="Espace réservé du numéro de diapositive 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266C5AD-1F68-499D-8809-D21BB572F8D5}" type="slidenum">
              <a:rPr lang="fr-FR" sz="1200" b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fr-FR" sz="1200" b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Espace réservé du pied de page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0" dirty="0">
                <a:solidFill>
                  <a:schemeClr val="tx1">
                    <a:tint val="75000"/>
                  </a:schemeClr>
                </a:solidFill>
                <a:latin typeface="+mn-lt"/>
              </a:rPr>
              <a:t>Christophe Cancel – Alain Monge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684213" y="1628775"/>
            <a:ext cx="7775575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altLang="fr-FR" dirty="0">
                <a:solidFill>
                  <a:srgbClr val="4D4D4D"/>
                </a:solidFill>
                <a:cs typeface="Calibri" pitchFamily="34" charset="0"/>
              </a:rPr>
              <a:t>Le sujet 1 et les suivants seront-ils plus courts ?</a:t>
            </a:r>
          </a:p>
          <a:p>
            <a:pPr>
              <a:defRPr/>
            </a:pPr>
            <a:endParaRPr lang="fr-FR" altLang="fr-FR" dirty="0">
              <a:solidFill>
                <a:srgbClr val="4D4D4D"/>
              </a:solidFill>
              <a:cs typeface="Calibri" pitchFamily="34" charset="0"/>
            </a:endParaRPr>
          </a:p>
          <a:p>
            <a:pPr>
              <a:defRPr/>
            </a:pPr>
            <a:r>
              <a:rPr lang="fr-FR" altLang="fr-FR" dirty="0">
                <a:solidFill>
                  <a:srgbClr val="4D4D4D"/>
                </a:solidFill>
                <a:cs typeface="Calibri" pitchFamily="34" charset="0"/>
              </a:rPr>
              <a:t>Capacité C5 : interpréter un besoin, un CTTP, un cahier des charges</a:t>
            </a:r>
          </a:p>
          <a:p>
            <a:pPr marL="285750" indent="-285750">
              <a:buFontTx/>
              <a:buChar char="-"/>
              <a:defRPr/>
            </a:pPr>
            <a:r>
              <a:rPr lang="fr-FR" altLang="fr-FR" dirty="0">
                <a:solidFill>
                  <a:srgbClr val="4D4D4D"/>
                </a:solidFill>
                <a:cs typeface="Calibri" pitchFamily="34" charset="0"/>
              </a:rPr>
              <a:t>10 critères d’observation de la compétence possible</a:t>
            </a:r>
          </a:p>
          <a:p>
            <a:pPr marL="285750" indent="-285750">
              <a:buFontTx/>
              <a:buChar char="-"/>
              <a:defRPr/>
            </a:pPr>
            <a:r>
              <a:rPr lang="fr-FR" altLang="fr-FR" dirty="0">
                <a:solidFill>
                  <a:srgbClr val="4D4D4D"/>
                </a:solidFill>
                <a:cs typeface="Calibri" pitchFamily="34" charset="0"/>
              </a:rPr>
              <a:t>6 critères retenus</a:t>
            </a:r>
          </a:p>
          <a:p>
            <a:pPr marL="285750" indent="-285750">
              <a:buFontTx/>
              <a:buChar char="-"/>
              <a:defRPr/>
            </a:pPr>
            <a:r>
              <a:rPr lang="fr-FR" altLang="fr-FR" dirty="0">
                <a:solidFill>
                  <a:srgbClr val="4D4D4D"/>
                </a:solidFill>
                <a:cs typeface="Calibri" pitchFamily="34" charset="0"/>
              </a:rPr>
              <a:t>à travers 10 questions, 60 % GE, 40 % physique</a:t>
            </a:r>
          </a:p>
          <a:p>
            <a:pPr>
              <a:defRPr/>
            </a:pPr>
            <a:endParaRPr lang="en-GB" altLang="fr-FR" dirty="0">
              <a:solidFill>
                <a:srgbClr val="4D4D4D"/>
              </a:solidFill>
              <a:cs typeface="Calibri" pitchFamily="34" charset="0"/>
            </a:endParaRPr>
          </a:p>
          <a:p>
            <a:pPr>
              <a:defRPr/>
            </a:pPr>
            <a:r>
              <a:rPr lang="fr-FR" altLang="fr-FR" dirty="0">
                <a:solidFill>
                  <a:srgbClr val="4D4D4D"/>
                </a:solidFill>
                <a:cs typeface="Calibri" pitchFamily="34" charset="0"/>
              </a:rPr>
              <a:t>Capacité C6 : modéliser le comportement</a:t>
            </a:r>
          </a:p>
          <a:p>
            <a:pPr marL="285750" indent="-285750">
              <a:buFontTx/>
              <a:buChar char="-"/>
              <a:defRPr/>
            </a:pPr>
            <a:r>
              <a:rPr lang="fr-FR" altLang="fr-FR" dirty="0">
                <a:solidFill>
                  <a:srgbClr val="4D4D4D"/>
                </a:solidFill>
                <a:cs typeface="Calibri" pitchFamily="34" charset="0"/>
              </a:rPr>
              <a:t>6 critères d’observation de la compétence possible</a:t>
            </a:r>
          </a:p>
          <a:p>
            <a:pPr marL="285750" indent="-285750">
              <a:buFontTx/>
              <a:buChar char="-"/>
              <a:defRPr/>
            </a:pPr>
            <a:r>
              <a:rPr lang="fr-FR" altLang="fr-FR" dirty="0">
                <a:solidFill>
                  <a:srgbClr val="4D4D4D"/>
                </a:solidFill>
                <a:cs typeface="Calibri" pitchFamily="34" charset="0"/>
              </a:rPr>
              <a:t>4 critères retenus</a:t>
            </a:r>
          </a:p>
          <a:p>
            <a:pPr marL="285750" indent="-285750">
              <a:buFontTx/>
              <a:buChar char="-"/>
              <a:defRPr/>
            </a:pPr>
            <a:r>
              <a:rPr lang="fr-FR" altLang="fr-FR" dirty="0">
                <a:solidFill>
                  <a:srgbClr val="4D4D4D"/>
                </a:solidFill>
                <a:cs typeface="Calibri" pitchFamily="34" charset="0"/>
              </a:rPr>
              <a:t>à travers 9 questions, essentiellement liées au programme de physique (7/9)</a:t>
            </a:r>
          </a:p>
          <a:p>
            <a:pPr>
              <a:defRPr/>
            </a:pPr>
            <a:endParaRPr lang="en-GB" altLang="fr-FR" dirty="0">
              <a:solidFill>
                <a:srgbClr val="4D4D4D"/>
              </a:solidFill>
              <a:cs typeface="Calibri" pitchFamily="34" charset="0"/>
            </a:endParaRPr>
          </a:p>
          <a:p>
            <a:pPr>
              <a:defRPr/>
            </a:pPr>
            <a:endParaRPr lang="en-GB" altLang="fr-FR" dirty="0">
              <a:solidFill>
                <a:srgbClr val="4D4D4D"/>
              </a:solidFill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ctrTitle" idx="4294967295"/>
          </p:nvPr>
        </p:nvSpPr>
        <p:spPr>
          <a:xfrm>
            <a:off x="685800" y="401638"/>
            <a:ext cx="7772400" cy="939800"/>
          </a:xfrm>
          <a:solidFill>
            <a:srgbClr val="D34817"/>
          </a:solidFill>
        </p:spPr>
        <p:txBody>
          <a:bodyPr/>
          <a:lstStyle/>
          <a:p>
            <a:pPr eaLnBrk="1" hangingPunct="1"/>
            <a:r>
              <a:rPr lang="fr-FR" altLang="fr-FR" sz="2000" smtClean="0">
                <a:solidFill>
                  <a:schemeClr val="bg1"/>
                </a:solidFill>
              </a:rPr>
              <a:t>Réforme du BTS électrotechnique 2021</a:t>
            </a:r>
            <a:br>
              <a:rPr lang="fr-FR" altLang="fr-FR" sz="2000" smtClean="0">
                <a:solidFill>
                  <a:schemeClr val="bg1"/>
                </a:solidFill>
              </a:rPr>
            </a:br>
            <a:r>
              <a:rPr lang="fr-FR" altLang="fr-FR" sz="2000" b="1" smtClean="0">
                <a:solidFill>
                  <a:schemeClr val="bg1"/>
                </a:solidFill>
              </a:rPr>
              <a:t>Sujet 0 épreuve E4 : quelques constatations.</a:t>
            </a:r>
            <a:endParaRPr lang="fr-FR" altLang="fr-FR" sz="2000" smtClean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79388" y="188913"/>
            <a:ext cx="8785225" cy="6480175"/>
          </a:xfrm>
          <a:prstGeom prst="roundRect">
            <a:avLst>
              <a:gd name="adj" fmla="val 32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5" name="Rectangle 4"/>
          <p:cNvSpPr/>
          <p:nvPr/>
        </p:nvSpPr>
        <p:spPr>
          <a:xfrm>
            <a:off x="684213" y="1341438"/>
            <a:ext cx="7775575" cy="71437"/>
          </a:xfrm>
          <a:prstGeom prst="rect">
            <a:avLst/>
          </a:prstGeom>
          <a:solidFill>
            <a:srgbClr val="91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6" name="Rectangle 5"/>
          <p:cNvSpPr/>
          <p:nvPr/>
        </p:nvSpPr>
        <p:spPr>
          <a:xfrm>
            <a:off x="684213" y="333375"/>
            <a:ext cx="7775575" cy="71438"/>
          </a:xfrm>
          <a:prstGeom prst="rect">
            <a:avLst/>
          </a:prstGeom>
          <a:solidFill>
            <a:srgbClr val="F4B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10" name="Espace réservé du numéro de diapositive 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19D29CA-FFC0-4184-880B-DD3335FFF321}" type="slidenum">
              <a:rPr lang="fr-FR" sz="1200" b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fr-FR" sz="1200" b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Espace réservé du pied de page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0" dirty="0">
                <a:solidFill>
                  <a:schemeClr val="tx1">
                    <a:tint val="75000"/>
                  </a:schemeClr>
                </a:solidFill>
                <a:latin typeface="+mn-lt"/>
              </a:rPr>
              <a:t>Christophe Cancel – Alain Monge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684213" y="1944688"/>
            <a:ext cx="7775575" cy="369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altLang="fr-FR" dirty="0">
                <a:solidFill>
                  <a:srgbClr val="4D4D4D"/>
                </a:solidFill>
                <a:cs typeface="Calibri" pitchFamily="34" charset="0"/>
              </a:rPr>
              <a:t>Le sujet 1 et les suivants seront-ils plus courts ?</a:t>
            </a:r>
          </a:p>
          <a:p>
            <a:pPr>
              <a:defRPr/>
            </a:pPr>
            <a:endParaRPr lang="fr-FR" altLang="fr-FR" dirty="0">
              <a:solidFill>
                <a:srgbClr val="4D4D4D"/>
              </a:solidFill>
              <a:cs typeface="Calibri" pitchFamily="34" charset="0"/>
            </a:endParaRPr>
          </a:p>
          <a:p>
            <a:pPr>
              <a:defRPr/>
            </a:pPr>
            <a:r>
              <a:rPr lang="fr-FR" altLang="fr-FR" dirty="0">
                <a:solidFill>
                  <a:srgbClr val="4D4D4D"/>
                </a:solidFill>
                <a:cs typeface="Calibri" pitchFamily="34" charset="0"/>
              </a:rPr>
              <a:t>Capacité C8 : dimensionner les constituants</a:t>
            </a:r>
          </a:p>
          <a:p>
            <a:pPr marL="285750" indent="-285750">
              <a:buFontTx/>
              <a:buChar char="-"/>
              <a:defRPr/>
            </a:pPr>
            <a:r>
              <a:rPr lang="fr-FR" altLang="fr-FR" dirty="0">
                <a:solidFill>
                  <a:srgbClr val="4D4D4D"/>
                </a:solidFill>
                <a:cs typeface="Calibri" pitchFamily="34" charset="0"/>
              </a:rPr>
              <a:t>2 critères d’observation de la compétence possible</a:t>
            </a:r>
          </a:p>
          <a:p>
            <a:pPr marL="285750" indent="-285750">
              <a:buFontTx/>
              <a:buChar char="-"/>
              <a:defRPr/>
            </a:pPr>
            <a:r>
              <a:rPr lang="fr-FR" altLang="fr-FR" dirty="0">
                <a:solidFill>
                  <a:srgbClr val="4D4D4D"/>
                </a:solidFill>
                <a:cs typeface="Calibri" pitchFamily="34" charset="0"/>
              </a:rPr>
              <a:t>2</a:t>
            </a:r>
            <a:r>
              <a:rPr lang="fr-FR" altLang="fr-FR" dirty="0">
                <a:solidFill>
                  <a:srgbClr val="4D4D4D"/>
                </a:solidFill>
                <a:cs typeface="Calibri" pitchFamily="34" charset="0"/>
              </a:rPr>
              <a:t> critères retenus</a:t>
            </a:r>
          </a:p>
          <a:p>
            <a:pPr marL="285750" indent="-285750">
              <a:buFontTx/>
              <a:buChar char="-"/>
              <a:defRPr/>
            </a:pPr>
            <a:r>
              <a:rPr lang="fr-FR" altLang="fr-FR" dirty="0">
                <a:solidFill>
                  <a:srgbClr val="4D4D4D"/>
                </a:solidFill>
                <a:cs typeface="Calibri" pitchFamily="34" charset="0"/>
              </a:rPr>
              <a:t>à travers 10 questions, 40 % GE, 60 % physique</a:t>
            </a:r>
          </a:p>
          <a:p>
            <a:pPr>
              <a:defRPr/>
            </a:pPr>
            <a:endParaRPr lang="en-GB" altLang="fr-FR" dirty="0">
              <a:solidFill>
                <a:srgbClr val="4D4D4D"/>
              </a:solidFill>
              <a:cs typeface="Calibri" pitchFamily="34" charset="0"/>
            </a:endParaRPr>
          </a:p>
          <a:p>
            <a:pPr>
              <a:defRPr/>
            </a:pPr>
            <a:r>
              <a:rPr lang="fr-FR" altLang="fr-FR" dirty="0">
                <a:solidFill>
                  <a:srgbClr val="4D4D4D"/>
                </a:solidFill>
                <a:cs typeface="Calibri" pitchFamily="34" charset="0"/>
              </a:rPr>
              <a:t>Capacité C10 : proposer l’architecture d’un ouvrage, d’une installation,…</a:t>
            </a:r>
          </a:p>
          <a:p>
            <a:pPr marL="285750" indent="-285750">
              <a:buFontTx/>
              <a:buChar char="-"/>
              <a:defRPr/>
            </a:pPr>
            <a:r>
              <a:rPr lang="fr-FR" altLang="fr-FR" dirty="0">
                <a:solidFill>
                  <a:srgbClr val="4D4D4D"/>
                </a:solidFill>
                <a:cs typeface="Calibri" pitchFamily="34" charset="0"/>
              </a:rPr>
              <a:t>5</a:t>
            </a:r>
            <a:r>
              <a:rPr lang="fr-FR" altLang="fr-FR" dirty="0">
                <a:solidFill>
                  <a:srgbClr val="4D4D4D"/>
                </a:solidFill>
                <a:cs typeface="Calibri" pitchFamily="34" charset="0"/>
              </a:rPr>
              <a:t> critères d’observation de la compétence possible</a:t>
            </a:r>
          </a:p>
          <a:p>
            <a:pPr marL="285750" indent="-285750">
              <a:buFontTx/>
              <a:buChar char="-"/>
              <a:defRPr/>
            </a:pPr>
            <a:r>
              <a:rPr lang="fr-FR" altLang="fr-FR" dirty="0">
                <a:solidFill>
                  <a:srgbClr val="4D4D4D"/>
                </a:solidFill>
                <a:cs typeface="Calibri" pitchFamily="34" charset="0"/>
              </a:rPr>
              <a:t>2</a:t>
            </a:r>
            <a:r>
              <a:rPr lang="fr-FR" altLang="fr-FR" dirty="0">
                <a:solidFill>
                  <a:srgbClr val="4D4D4D"/>
                </a:solidFill>
                <a:cs typeface="Calibri" pitchFamily="34" charset="0"/>
              </a:rPr>
              <a:t> critères retenus</a:t>
            </a:r>
          </a:p>
          <a:p>
            <a:pPr marL="285750" indent="-285750">
              <a:buFontTx/>
              <a:buChar char="-"/>
              <a:defRPr/>
            </a:pPr>
            <a:r>
              <a:rPr lang="fr-FR" altLang="fr-FR" dirty="0">
                <a:solidFill>
                  <a:srgbClr val="4D4D4D"/>
                </a:solidFill>
                <a:cs typeface="Calibri" pitchFamily="34" charset="0"/>
              </a:rPr>
              <a:t>à travers 4 questions, 75 % GE, 25 % physique</a:t>
            </a:r>
          </a:p>
          <a:p>
            <a:pPr>
              <a:defRPr/>
            </a:pPr>
            <a:endParaRPr lang="en-GB" altLang="fr-FR" dirty="0">
              <a:solidFill>
                <a:srgbClr val="4D4D4D"/>
              </a:solidFill>
              <a:cs typeface="Calibri" pitchFamily="34" charset="0"/>
            </a:endParaRPr>
          </a:p>
          <a:p>
            <a:pPr>
              <a:defRPr/>
            </a:pPr>
            <a:endParaRPr lang="en-GB" altLang="fr-FR" dirty="0">
              <a:solidFill>
                <a:srgbClr val="4D4D4D"/>
              </a:solidFill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ctrTitle" idx="4294967295"/>
          </p:nvPr>
        </p:nvSpPr>
        <p:spPr>
          <a:xfrm>
            <a:off x="685800" y="401638"/>
            <a:ext cx="7772400" cy="939800"/>
          </a:xfrm>
          <a:solidFill>
            <a:srgbClr val="D34817"/>
          </a:solidFill>
        </p:spPr>
        <p:txBody>
          <a:bodyPr/>
          <a:lstStyle/>
          <a:p>
            <a:pPr eaLnBrk="1" hangingPunct="1"/>
            <a:r>
              <a:rPr lang="fr-FR" altLang="fr-FR" sz="2000" smtClean="0">
                <a:solidFill>
                  <a:schemeClr val="bg1"/>
                </a:solidFill>
              </a:rPr>
              <a:t>Réforme du BTS électrotechnique 2021</a:t>
            </a:r>
            <a:br>
              <a:rPr lang="fr-FR" altLang="fr-FR" sz="2000" smtClean="0">
                <a:solidFill>
                  <a:schemeClr val="bg1"/>
                </a:solidFill>
              </a:rPr>
            </a:br>
            <a:r>
              <a:rPr lang="fr-FR" altLang="fr-FR" sz="2000" b="1" smtClean="0">
                <a:solidFill>
                  <a:schemeClr val="bg1"/>
                </a:solidFill>
              </a:rPr>
              <a:t>Sujet 0 épreuve E4 : quelques constatations.</a:t>
            </a:r>
            <a:endParaRPr lang="fr-FR" altLang="fr-FR" sz="2000" smtClean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79388" y="188913"/>
            <a:ext cx="8785225" cy="6480175"/>
          </a:xfrm>
          <a:prstGeom prst="roundRect">
            <a:avLst>
              <a:gd name="adj" fmla="val 32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5" name="Rectangle 4"/>
          <p:cNvSpPr/>
          <p:nvPr/>
        </p:nvSpPr>
        <p:spPr>
          <a:xfrm>
            <a:off x="684213" y="1341438"/>
            <a:ext cx="7775575" cy="71437"/>
          </a:xfrm>
          <a:prstGeom prst="rect">
            <a:avLst/>
          </a:prstGeom>
          <a:solidFill>
            <a:srgbClr val="91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6" name="Rectangle 5"/>
          <p:cNvSpPr/>
          <p:nvPr/>
        </p:nvSpPr>
        <p:spPr>
          <a:xfrm>
            <a:off x="684213" y="333375"/>
            <a:ext cx="7775575" cy="71438"/>
          </a:xfrm>
          <a:prstGeom prst="rect">
            <a:avLst/>
          </a:prstGeom>
          <a:solidFill>
            <a:srgbClr val="F4B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10" name="Espace réservé du numéro de diapositive 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BAAAF43-C4F1-4A18-82A8-C5C087EFDA8E}" type="slidenum">
              <a:rPr lang="fr-FR" sz="1200" b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fr-FR" sz="1200" b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Espace réservé du pied de page 6"/>
          <p:cNvSpPr txBox="1">
            <a:spLocks noGrp="1"/>
          </p:cNvSpPr>
          <p:nvPr/>
        </p:nvSpPr>
        <p:spPr>
          <a:xfrm>
            <a:off x="3132138" y="63817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0" dirty="0">
                <a:solidFill>
                  <a:schemeClr val="tx1">
                    <a:tint val="75000"/>
                  </a:schemeClr>
                </a:solidFill>
                <a:latin typeface="+mn-lt"/>
              </a:rPr>
              <a:t>Christophe Cancel – Alain Monge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84213" y="1944688"/>
            <a:ext cx="7775575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Compte tenu des limitations pas toujours cohérentes au niveau de l’utilisation des outils mathématiques, la capacité C6 ne devrait plus être intitulée </a:t>
            </a:r>
            <a:endParaRPr lang="fr-FR" altLang="fr-FR" dirty="0" smtClean="0">
              <a:solidFill>
                <a:srgbClr val="4D4D4D"/>
              </a:solidFill>
            </a:endParaRPr>
          </a:p>
          <a:p>
            <a:pPr eaLnBrk="1" hangingPunct="1"/>
            <a:r>
              <a:rPr lang="fr-FR" altLang="fr-FR" dirty="0" smtClean="0">
                <a:solidFill>
                  <a:srgbClr val="4D4D4D"/>
                </a:solidFill>
              </a:rPr>
              <a:t>« modéliser</a:t>
            </a:r>
            <a:r>
              <a:rPr lang="fr-FR" altLang="fr-FR" dirty="0">
                <a:solidFill>
                  <a:srgbClr val="4D4D4D"/>
                </a:solidFill>
              </a:rPr>
              <a:t>… » mais « utilisation simplifiée d’un modèle </a:t>
            </a:r>
            <a:r>
              <a:rPr lang="fr-FR" altLang="fr-FR" dirty="0" smtClean="0">
                <a:solidFill>
                  <a:srgbClr val="4D4D4D"/>
                </a:solidFill>
              </a:rPr>
              <a:t>».</a:t>
            </a:r>
          </a:p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/>
            </a:r>
            <a:br>
              <a:rPr lang="fr-FR" altLang="fr-FR" dirty="0">
                <a:solidFill>
                  <a:srgbClr val="4D4D4D"/>
                </a:solidFill>
              </a:rPr>
            </a:br>
            <a:r>
              <a:rPr lang="fr-FR" altLang="fr-FR" dirty="0">
                <a:solidFill>
                  <a:srgbClr val="4D4D4D"/>
                </a:solidFill>
              </a:rPr>
              <a:t>(Voir les exemples donnés en </a:t>
            </a:r>
            <a:r>
              <a:rPr lang="fr-FR" altLang="fr-FR" dirty="0" err="1">
                <a:solidFill>
                  <a:srgbClr val="4D4D4D"/>
                </a:solidFill>
              </a:rPr>
              <a:t>co</a:t>
            </a:r>
            <a:r>
              <a:rPr lang="fr-FR" altLang="fr-FR" dirty="0">
                <a:solidFill>
                  <a:srgbClr val="4D4D4D"/>
                </a:solidFill>
              </a:rPr>
              <a:t> enseignement STI – Math et les bridages en Physique découlant de la non utilisation (l’interdiction ?) des outils utilisés lors de ce </a:t>
            </a:r>
            <a:r>
              <a:rPr lang="fr-FR" altLang="fr-FR" dirty="0" err="1">
                <a:solidFill>
                  <a:srgbClr val="4D4D4D"/>
                </a:solidFill>
              </a:rPr>
              <a:t>co</a:t>
            </a:r>
            <a:r>
              <a:rPr lang="fr-FR" altLang="fr-FR" dirty="0">
                <a:solidFill>
                  <a:srgbClr val="4D4D4D"/>
                </a:solidFill>
              </a:rPr>
              <a:t> enseignement).</a:t>
            </a:r>
            <a:endParaRPr lang="en-GB" altLang="fr-FR" dirty="0">
              <a:solidFill>
                <a:srgbClr val="4D4D4D"/>
              </a:solidFill>
            </a:endParaRP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Notons également, pour la partie STI, la disparition dans cette nouvelle épreuve du schéma, du choix du matériel et de la programmation</a:t>
            </a: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En effet :</a:t>
            </a:r>
          </a:p>
          <a:p>
            <a:pPr eaLnBrk="1" hangingPunct="1"/>
            <a:endParaRPr lang="en-GB" altLang="fr-FR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re 1"/>
          <p:cNvSpPr>
            <a:spLocks noGrp="1"/>
          </p:cNvSpPr>
          <p:nvPr>
            <p:ph type="ctrTitle" idx="4294967295"/>
          </p:nvPr>
        </p:nvSpPr>
        <p:spPr>
          <a:xfrm>
            <a:off x="685800" y="401638"/>
            <a:ext cx="7772400" cy="939800"/>
          </a:xfrm>
          <a:solidFill>
            <a:srgbClr val="D34817"/>
          </a:solidFill>
        </p:spPr>
        <p:txBody>
          <a:bodyPr/>
          <a:lstStyle/>
          <a:p>
            <a:pPr eaLnBrk="1" hangingPunct="1"/>
            <a:r>
              <a:rPr lang="fr-FR" altLang="fr-FR" sz="2000" smtClean="0">
                <a:solidFill>
                  <a:schemeClr val="bg1"/>
                </a:solidFill>
              </a:rPr>
              <a:t>Réforme du BTS électrotechnique 2021</a:t>
            </a:r>
            <a:br>
              <a:rPr lang="fr-FR" altLang="fr-FR" sz="2000" smtClean="0">
                <a:solidFill>
                  <a:schemeClr val="bg1"/>
                </a:solidFill>
              </a:rPr>
            </a:br>
            <a:r>
              <a:rPr lang="fr-FR" altLang="fr-FR" sz="2000" b="1" smtClean="0">
                <a:solidFill>
                  <a:schemeClr val="bg1"/>
                </a:solidFill>
              </a:rPr>
              <a:t>Sujet 0 épreuve E4 : quelques constatations.</a:t>
            </a:r>
            <a:endParaRPr lang="fr-FR" altLang="fr-FR" sz="2000" smtClean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79388" y="188913"/>
            <a:ext cx="8785225" cy="6480175"/>
          </a:xfrm>
          <a:prstGeom prst="roundRect">
            <a:avLst>
              <a:gd name="adj" fmla="val 32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5" name="Rectangle 4"/>
          <p:cNvSpPr/>
          <p:nvPr/>
        </p:nvSpPr>
        <p:spPr>
          <a:xfrm>
            <a:off x="684213" y="1341438"/>
            <a:ext cx="7775575" cy="71437"/>
          </a:xfrm>
          <a:prstGeom prst="rect">
            <a:avLst/>
          </a:prstGeom>
          <a:solidFill>
            <a:srgbClr val="91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6" name="Rectangle 5"/>
          <p:cNvSpPr/>
          <p:nvPr/>
        </p:nvSpPr>
        <p:spPr>
          <a:xfrm>
            <a:off x="684213" y="333375"/>
            <a:ext cx="7775575" cy="71438"/>
          </a:xfrm>
          <a:prstGeom prst="rect">
            <a:avLst/>
          </a:prstGeom>
          <a:solidFill>
            <a:srgbClr val="F4B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10" name="Espace réservé du numéro de diapositive 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685413F-89A9-47E5-AB53-447A5B2E3FF4}" type="slidenum">
              <a:rPr lang="fr-FR" sz="1200" b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fr-FR" sz="1200" b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Espace réservé du pied de page 6"/>
          <p:cNvSpPr txBox="1">
            <a:spLocks noGrp="1"/>
          </p:cNvSpPr>
          <p:nvPr/>
        </p:nvSpPr>
        <p:spPr>
          <a:xfrm>
            <a:off x="3132138" y="63817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0" dirty="0">
                <a:solidFill>
                  <a:schemeClr val="tx1">
                    <a:tint val="75000"/>
                  </a:schemeClr>
                </a:solidFill>
                <a:latin typeface="+mn-lt"/>
              </a:rPr>
              <a:t>Christophe Cancel – Alain Monge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684213" y="1557338"/>
            <a:ext cx="777557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Ceci n’est pas un schéma, mais un synoptique, présentant une architecture (Capacité C10).</a:t>
            </a: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Un schéma sera exigé pour valider C11, réaliser les plans techniques, en projet.</a:t>
            </a: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endParaRPr lang="en-GB" altLang="fr-FR" dirty="0">
              <a:solidFill>
                <a:srgbClr val="4D4D4D"/>
              </a:solidFill>
            </a:endParaRPr>
          </a:p>
          <a:p>
            <a:pPr eaLnBrk="1" hangingPunct="1"/>
            <a:endParaRPr lang="en-GB" altLang="fr-FR" dirty="0">
              <a:solidFill>
                <a:srgbClr val="4D4D4D"/>
              </a:solidFill>
            </a:endParaRPr>
          </a:p>
        </p:txBody>
      </p:sp>
      <p:pic>
        <p:nvPicPr>
          <p:cNvPr id="4096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291" y="2708920"/>
            <a:ext cx="5772319" cy="3647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ctrTitle" idx="4294967295"/>
          </p:nvPr>
        </p:nvSpPr>
        <p:spPr>
          <a:xfrm>
            <a:off x="685800" y="401638"/>
            <a:ext cx="7772400" cy="939800"/>
          </a:xfrm>
          <a:solidFill>
            <a:srgbClr val="D34817"/>
          </a:solidFill>
        </p:spPr>
        <p:txBody>
          <a:bodyPr/>
          <a:lstStyle/>
          <a:p>
            <a:pPr eaLnBrk="1" hangingPunct="1"/>
            <a:r>
              <a:rPr lang="fr-FR" altLang="fr-FR" sz="2000" smtClean="0">
                <a:solidFill>
                  <a:schemeClr val="bg1"/>
                </a:solidFill>
              </a:rPr>
              <a:t>Réforme du BTS électrotechnique 2021</a:t>
            </a:r>
            <a:br>
              <a:rPr lang="fr-FR" altLang="fr-FR" sz="2000" smtClean="0">
                <a:solidFill>
                  <a:schemeClr val="bg1"/>
                </a:solidFill>
              </a:rPr>
            </a:br>
            <a:r>
              <a:rPr lang="fr-FR" altLang="fr-FR" sz="2000" b="1" smtClean="0">
                <a:solidFill>
                  <a:schemeClr val="bg1"/>
                </a:solidFill>
              </a:rPr>
              <a:t>Sujet 0 épreuve E4 : quelques constatations.</a:t>
            </a:r>
            <a:endParaRPr lang="fr-FR" altLang="fr-FR" sz="2000" smtClean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79388" y="188913"/>
            <a:ext cx="8785225" cy="6480175"/>
          </a:xfrm>
          <a:prstGeom prst="roundRect">
            <a:avLst>
              <a:gd name="adj" fmla="val 32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5" name="Rectangle 4"/>
          <p:cNvSpPr/>
          <p:nvPr/>
        </p:nvSpPr>
        <p:spPr>
          <a:xfrm>
            <a:off x="684213" y="1341438"/>
            <a:ext cx="7775575" cy="71437"/>
          </a:xfrm>
          <a:prstGeom prst="rect">
            <a:avLst/>
          </a:prstGeom>
          <a:solidFill>
            <a:srgbClr val="91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6" name="Rectangle 5"/>
          <p:cNvSpPr/>
          <p:nvPr/>
        </p:nvSpPr>
        <p:spPr>
          <a:xfrm>
            <a:off x="684213" y="333375"/>
            <a:ext cx="7775575" cy="71438"/>
          </a:xfrm>
          <a:prstGeom prst="rect">
            <a:avLst/>
          </a:prstGeom>
          <a:solidFill>
            <a:srgbClr val="F4B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10" name="Espace réservé du numéro de diapositive 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4804E05-0F21-416F-83A5-F3FD5AA34353}" type="slidenum">
              <a:rPr lang="fr-FR" sz="1200" b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fr-FR" sz="1200" b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Espace réservé du pied de page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0" dirty="0">
                <a:solidFill>
                  <a:schemeClr val="tx1">
                    <a:tint val="75000"/>
                  </a:schemeClr>
                </a:solidFill>
                <a:latin typeface="+mn-lt"/>
              </a:rPr>
              <a:t>Christophe Cancel – Alain Monge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39750" y="1944688"/>
            <a:ext cx="80645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Ceci n’est pas un choix de disjoncteur, mais un dimensionnement :</a:t>
            </a: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r>
              <a:rPr lang="fr-FR" altLang="fr-FR" dirty="0"/>
              <a:t>Dimensionnement du disjoncteur protégeant l’équipement de compensation</a:t>
            </a:r>
          </a:p>
          <a:p>
            <a:pPr eaLnBrk="1" hangingPunct="1"/>
            <a:r>
              <a:rPr lang="fr-FR" altLang="fr-FR" dirty="0"/>
              <a:t>On admet que la puissance réactive fournie par de la batterie de condensateurs est de 400 </a:t>
            </a:r>
            <a:r>
              <a:rPr lang="fr-FR" altLang="fr-FR" dirty="0" err="1"/>
              <a:t>kvar</a:t>
            </a:r>
            <a:r>
              <a:rPr lang="fr-FR" altLang="fr-FR" dirty="0"/>
              <a:t>.</a:t>
            </a:r>
          </a:p>
          <a:p>
            <a:pPr eaLnBrk="1" hangingPunct="1"/>
            <a:r>
              <a:rPr lang="fr-FR" altLang="fr-FR" dirty="0"/>
              <a:t>B.4.	Calculer le courant maximal admissible par la batterie de condensateurs dans le pire des cas.</a:t>
            </a:r>
          </a:p>
          <a:p>
            <a:pPr eaLnBrk="1" hangingPunct="1"/>
            <a:r>
              <a:rPr lang="fr-FR" altLang="fr-FR" dirty="0"/>
              <a:t>B.5.	En déduire la gamme et la valeur de courant assigné à retenir pour le disjoncteur qui protégera le circuit de puissance de la batterie de condensateurs.</a:t>
            </a:r>
          </a:p>
          <a:p>
            <a:pPr eaLnBrk="1" hangingPunct="1"/>
            <a:r>
              <a:rPr lang="fr-FR" altLang="fr-FR" dirty="0"/>
              <a:t>B.6.	Préciser alors en vous justifiant, la valeur du courant de coupure ultime à retenir pour ce disjoncteur dans la gamme choisie.</a:t>
            </a: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Un choix, donc une référence, sera exigé pour valider C9, en projet.</a:t>
            </a: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De la même façon, dans l’épreuve E4, on ne trouvera plus de programmation ou de paramétrage (Capacité C15).</a:t>
            </a:r>
          </a:p>
          <a:p>
            <a:pPr eaLnBrk="1" hangingPunct="1"/>
            <a:endParaRPr lang="en-GB" altLang="fr-FR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ctrTitle" idx="4294967295"/>
          </p:nvPr>
        </p:nvSpPr>
        <p:spPr>
          <a:xfrm>
            <a:off x="685800" y="401638"/>
            <a:ext cx="7772400" cy="939800"/>
          </a:xfrm>
          <a:solidFill>
            <a:srgbClr val="D34817"/>
          </a:solidFill>
        </p:spPr>
        <p:txBody>
          <a:bodyPr/>
          <a:lstStyle/>
          <a:p>
            <a:pPr eaLnBrk="1" hangingPunct="1"/>
            <a:r>
              <a:rPr lang="fr-FR" altLang="fr-FR" sz="2000" smtClean="0">
                <a:solidFill>
                  <a:schemeClr val="bg1"/>
                </a:solidFill>
              </a:rPr>
              <a:t>Réforme du BTS électrotechnique 2021</a:t>
            </a:r>
            <a:br>
              <a:rPr lang="fr-FR" altLang="fr-FR" sz="2000" smtClean="0">
                <a:solidFill>
                  <a:schemeClr val="bg1"/>
                </a:solidFill>
              </a:rPr>
            </a:br>
            <a:r>
              <a:rPr lang="fr-FR" altLang="fr-FR" sz="2000" b="1" smtClean="0">
                <a:solidFill>
                  <a:schemeClr val="bg1"/>
                </a:solidFill>
              </a:rPr>
              <a:t>Sujet 0 épreuve E4 : lien vers la grille U4.</a:t>
            </a:r>
            <a:endParaRPr lang="fr-FR" altLang="fr-FR" sz="2000" smtClean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79388" y="188913"/>
            <a:ext cx="8785225" cy="6480175"/>
          </a:xfrm>
          <a:prstGeom prst="roundRect">
            <a:avLst>
              <a:gd name="adj" fmla="val 32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5" name="Rectangle 4"/>
          <p:cNvSpPr/>
          <p:nvPr/>
        </p:nvSpPr>
        <p:spPr>
          <a:xfrm>
            <a:off x="684213" y="1341438"/>
            <a:ext cx="7775575" cy="71437"/>
          </a:xfrm>
          <a:prstGeom prst="rect">
            <a:avLst/>
          </a:prstGeom>
          <a:solidFill>
            <a:srgbClr val="91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6" name="Rectangle 5"/>
          <p:cNvSpPr/>
          <p:nvPr/>
        </p:nvSpPr>
        <p:spPr>
          <a:xfrm>
            <a:off x="684213" y="333375"/>
            <a:ext cx="7775575" cy="71438"/>
          </a:xfrm>
          <a:prstGeom prst="rect">
            <a:avLst/>
          </a:prstGeom>
          <a:solidFill>
            <a:srgbClr val="F4B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10" name="Espace réservé du numéro de diapositive 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904DA0F-D441-4EE4-BD6A-8454BED76F50}" type="slidenum">
              <a:rPr lang="fr-FR" sz="1200" b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fr-FR" sz="1200" b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Espace réservé du pied de page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0" dirty="0">
                <a:solidFill>
                  <a:schemeClr val="tx1">
                    <a:tint val="75000"/>
                  </a:schemeClr>
                </a:solidFill>
                <a:latin typeface="+mn-lt"/>
              </a:rPr>
              <a:t>Christophe Cancel – Alain Monge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84213" y="1944688"/>
            <a:ext cx="7775576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fr-FR" dirty="0" smtClean="0">
                <a:solidFill>
                  <a:srgbClr val="4D4D4D"/>
                </a:solidFill>
                <a:hlinkClick r:id="rId3" action="ppaction://hlinkfile"/>
              </a:rPr>
              <a:t>BTS Elec GRILLE U4 </a:t>
            </a:r>
            <a:r>
              <a:rPr lang="en-GB" altLang="fr-FR" dirty="0" err="1" smtClean="0">
                <a:solidFill>
                  <a:srgbClr val="4D4D4D"/>
                </a:solidFill>
                <a:hlinkClick r:id="rId3" action="ppaction://hlinkfile"/>
              </a:rPr>
              <a:t>Sujet</a:t>
            </a:r>
            <a:r>
              <a:rPr lang="en-GB" altLang="fr-FR" dirty="0" smtClean="0">
                <a:solidFill>
                  <a:srgbClr val="4D4D4D"/>
                </a:solidFill>
                <a:hlinkClick r:id="rId3" action="ppaction://hlinkfile"/>
              </a:rPr>
              <a:t> 0_V15.xlsx</a:t>
            </a:r>
            <a:endParaRPr lang="en-GB" altLang="fr-FR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 idx="4294967295"/>
          </p:nvPr>
        </p:nvSpPr>
        <p:spPr>
          <a:xfrm>
            <a:off x="685800" y="401638"/>
            <a:ext cx="7772400" cy="939800"/>
          </a:xfrm>
          <a:solidFill>
            <a:srgbClr val="D34817"/>
          </a:solidFill>
        </p:spPr>
        <p:txBody>
          <a:bodyPr/>
          <a:lstStyle/>
          <a:p>
            <a:pPr eaLnBrk="1" hangingPunct="1"/>
            <a:r>
              <a:rPr lang="fr-FR" altLang="fr-FR" sz="2000" smtClean="0">
                <a:solidFill>
                  <a:schemeClr val="bg1"/>
                </a:solidFill>
              </a:rPr>
              <a:t>Réforme du BTS électrotechnique 2021</a:t>
            </a:r>
            <a:br>
              <a:rPr lang="fr-FR" altLang="fr-FR" sz="2000" smtClean="0">
                <a:solidFill>
                  <a:schemeClr val="bg1"/>
                </a:solidFill>
              </a:rPr>
            </a:br>
            <a:r>
              <a:rPr lang="fr-FR" altLang="fr-FR" sz="2000" b="1" smtClean="0">
                <a:solidFill>
                  <a:schemeClr val="bg1"/>
                </a:solidFill>
              </a:rPr>
              <a:t>Sujet 0 épreuve E4 : Préambule</a:t>
            </a:r>
            <a:endParaRPr lang="fr-FR" altLang="fr-FR" sz="2000" smtClean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79388" y="188913"/>
            <a:ext cx="8785225" cy="6480175"/>
          </a:xfrm>
          <a:prstGeom prst="roundRect">
            <a:avLst>
              <a:gd name="adj" fmla="val 32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5" name="Rectangle 4"/>
          <p:cNvSpPr/>
          <p:nvPr/>
        </p:nvSpPr>
        <p:spPr>
          <a:xfrm>
            <a:off x="684213" y="1341438"/>
            <a:ext cx="7775575" cy="71437"/>
          </a:xfrm>
          <a:prstGeom prst="rect">
            <a:avLst/>
          </a:prstGeom>
          <a:solidFill>
            <a:srgbClr val="91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6" name="Rectangle 5"/>
          <p:cNvSpPr/>
          <p:nvPr/>
        </p:nvSpPr>
        <p:spPr>
          <a:xfrm>
            <a:off x="684213" y="333375"/>
            <a:ext cx="7775575" cy="71438"/>
          </a:xfrm>
          <a:prstGeom prst="rect">
            <a:avLst/>
          </a:prstGeom>
          <a:solidFill>
            <a:srgbClr val="F4B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10" name="Espace réservé du numéro de diapositive 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4BDC451-FF43-4E26-8F2F-E5EBC40B4AC8}" type="slidenum">
              <a:rPr lang="fr-FR" sz="1200" b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fr-FR" sz="1200" b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Espace réservé du pied de page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0" dirty="0">
                <a:solidFill>
                  <a:schemeClr val="tx1">
                    <a:tint val="75000"/>
                  </a:schemeClr>
                </a:solidFill>
                <a:latin typeface="+mn-lt"/>
              </a:rPr>
              <a:t>Christophe Cancel – Alain Monge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84213" y="3284469"/>
            <a:ext cx="777557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altLang="fr-FR" dirty="0" smtClean="0">
                <a:solidFill>
                  <a:srgbClr val="4D4D4D"/>
                </a:solidFill>
              </a:rPr>
              <a:t>Cahiers des charges :</a:t>
            </a:r>
          </a:p>
          <a:p>
            <a:pPr eaLnBrk="1" hangingPunct="1"/>
            <a:r>
              <a:rPr lang="fr-FR" altLang="fr-FR" dirty="0" smtClean="0">
                <a:solidFill>
                  <a:srgbClr val="4D4D4D"/>
                </a:solidFill>
              </a:rPr>
              <a:t>L’équipe </a:t>
            </a:r>
            <a:r>
              <a:rPr lang="fr-FR" altLang="fr-FR" dirty="0">
                <a:solidFill>
                  <a:srgbClr val="4D4D4D"/>
                </a:solidFill>
              </a:rPr>
              <a:t>auteur du sujet, support de l’épreuve E4, est composée d’un enseignant de chacune des deux disciplines, physique-chimie et sciences et techniques industrielles. Les concepteurs veilleront à une répartition équilibrée au niveau des deux disciplines, tant sur le nombre de questions, le temps à y consacrer que sur le poids attribué à chacune d’elles. 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84213" y="2205038"/>
            <a:ext cx="7775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Cette épreuve de 4h00 coefficient 5, remplace deux épreuves de 4h00 de coefficient total 6 (3 + 3)</a:t>
            </a:r>
            <a:endParaRPr lang="en-GB" altLang="fr-FR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685800" y="401638"/>
            <a:ext cx="7772400" cy="939800"/>
          </a:xfrm>
          <a:solidFill>
            <a:srgbClr val="D34817"/>
          </a:solidFill>
        </p:spPr>
        <p:txBody>
          <a:bodyPr/>
          <a:lstStyle/>
          <a:p>
            <a:pPr eaLnBrk="1" hangingPunct="1"/>
            <a:r>
              <a:rPr lang="fr-FR" altLang="fr-FR" sz="2000" smtClean="0">
                <a:solidFill>
                  <a:schemeClr val="bg1"/>
                </a:solidFill>
              </a:rPr>
              <a:t>Réforme du BTS électrotechnique 2021</a:t>
            </a:r>
            <a:br>
              <a:rPr lang="fr-FR" altLang="fr-FR" sz="2000" smtClean="0">
                <a:solidFill>
                  <a:schemeClr val="bg1"/>
                </a:solidFill>
              </a:rPr>
            </a:br>
            <a:r>
              <a:rPr lang="fr-FR" altLang="fr-FR" sz="2000" b="1" smtClean="0">
                <a:solidFill>
                  <a:schemeClr val="bg1"/>
                </a:solidFill>
              </a:rPr>
              <a:t>Sujet 0 épreuve E4 : compétences évaluées</a:t>
            </a:r>
            <a:endParaRPr lang="fr-FR" altLang="fr-FR" sz="2000" smtClean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79388" y="188913"/>
            <a:ext cx="8785225" cy="6480175"/>
          </a:xfrm>
          <a:prstGeom prst="roundRect">
            <a:avLst>
              <a:gd name="adj" fmla="val 32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5" name="Rectangle 4"/>
          <p:cNvSpPr/>
          <p:nvPr/>
        </p:nvSpPr>
        <p:spPr>
          <a:xfrm>
            <a:off x="684213" y="1341438"/>
            <a:ext cx="7775575" cy="71437"/>
          </a:xfrm>
          <a:prstGeom prst="rect">
            <a:avLst/>
          </a:prstGeom>
          <a:solidFill>
            <a:srgbClr val="91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6" name="Rectangle 5"/>
          <p:cNvSpPr/>
          <p:nvPr/>
        </p:nvSpPr>
        <p:spPr>
          <a:xfrm>
            <a:off x="684213" y="333375"/>
            <a:ext cx="7775575" cy="71438"/>
          </a:xfrm>
          <a:prstGeom prst="rect">
            <a:avLst/>
          </a:prstGeom>
          <a:solidFill>
            <a:srgbClr val="F4B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990CE-D53C-432A-9E21-0981DC8ADB3F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Christophe Cancel – Alain Monge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684213" y="2349500"/>
            <a:ext cx="7775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altLang="fr-FR">
                <a:solidFill>
                  <a:srgbClr val="4D4D4D"/>
                </a:solidFill>
              </a:rPr>
              <a:t>L’ensemble des quatre </a:t>
            </a:r>
            <a:r>
              <a:rPr lang="fr-FR" altLang="fr-FR" i="1">
                <a:solidFill>
                  <a:srgbClr val="4D4D4D"/>
                </a:solidFill>
              </a:rPr>
              <a:t>compétences professionnelles</a:t>
            </a:r>
            <a:r>
              <a:rPr lang="fr-FR" altLang="fr-FR">
                <a:solidFill>
                  <a:srgbClr val="4D4D4D"/>
                </a:solidFill>
              </a:rPr>
              <a:t> C5, C6, C8 et C10 doit être évalué de manière significative.</a:t>
            </a: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684213" y="3149572"/>
            <a:ext cx="7775576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457200" algn="l"/>
              </a:tabLst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C5 : interpréter un besoin client/utilisateur, un CCTP, un cahier des charges </a:t>
            </a:r>
            <a:r>
              <a:rPr lang="fr-FR" altLang="fr-FR" dirty="0" smtClean="0">
                <a:solidFill>
                  <a:srgbClr val="4D4D4D"/>
                </a:solidFill>
              </a:rPr>
              <a:t>;</a:t>
            </a: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C6 : modéliser le comportement de tout ou partie d’un ouvrage, d’une installation, d’un équipement électrique </a:t>
            </a:r>
            <a:r>
              <a:rPr lang="fr-FR" altLang="fr-FR" dirty="0" smtClean="0">
                <a:solidFill>
                  <a:srgbClr val="4D4D4D"/>
                </a:solidFill>
              </a:rPr>
              <a:t>;</a:t>
            </a: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C8 : dimensionner les constituants d’un ouvrage, d’une installation, d’un équipement électrique </a:t>
            </a:r>
            <a:r>
              <a:rPr lang="fr-FR" altLang="fr-FR" dirty="0" smtClean="0">
                <a:solidFill>
                  <a:srgbClr val="4D4D4D"/>
                </a:solidFill>
              </a:rPr>
              <a:t>;</a:t>
            </a: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C10 : proposer l’architecture d’un ouvrage, d’une installation, d’un équipement électrique.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 idx="4294967295"/>
          </p:nvPr>
        </p:nvSpPr>
        <p:spPr>
          <a:xfrm>
            <a:off x="685800" y="401638"/>
            <a:ext cx="7772400" cy="939800"/>
          </a:xfrm>
          <a:solidFill>
            <a:srgbClr val="D34817"/>
          </a:solidFill>
        </p:spPr>
        <p:txBody>
          <a:bodyPr/>
          <a:lstStyle/>
          <a:p>
            <a:pPr eaLnBrk="1" hangingPunct="1"/>
            <a:r>
              <a:rPr lang="fr-FR" altLang="fr-FR" sz="2000" smtClean="0">
                <a:solidFill>
                  <a:schemeClr val="bg1"/>
                </a:solidFill>
              </a:rPr>
              <a:t>Réforme du BTS électrotechnique 2021</a:t>
            </a:r>
            <a:br>
              <a:rPr lang="fr-FR" altLang="fr-FR" sz="2000" smtClean="0">
                <a:solidFill>
                  <a:schemeClr val="bg1"/>
                </a:solidFill>
              </a:rPr>
            </a:br>
            <a:r>
              <a:rPr lang="fr-FR" altLang="fr-FR" sz="2000" b="1" smtClean="0">
                <a:solidFill>
                  <a:schemeClr val="bg1"/>
                </a:solidFill>
              </a:rPr>
              <a:t>Sujet 0 épreuve E4 : notation par compétences</a:t>
            </a:r>
            <a:endParaRPr lang="fr-FR" altLang="fr-FR" sz="2000" smtClean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79388" y="188913"/>
            <a:ext cx="8785225" cy="6480175"/>
          </a:xfrm>
          <a:prstGeom prst="roundRect">
            <a:avLst>
              <a:gd name="adj" fmla="val 32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5" name="Rectangle 4"/>
          <p:cNvSpPr/>
          <p:nvPr/>
        </p:nvSpPr>
        <p:spPr>
          <a:xfrm>
            <a:off x="684213" y="1341438"/>
            <a:ext cx="7775575" cy="71437"/>
          </a:xfrm>
          <a:prstGeom prst="rect">
            <a:avLst/>
          </a:prstGeom>
          <a:solidFill>
            <a:srgbClr val="91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6" name="Rectangle 5"/>
          <p:cNvSpPr/>
          <p:nvPr/>
        </p:nvSpPr>
        <p:spPr>
          <a:xfrm>
            <a:off x="684213" y="333375"/>
            <a:ext cx="7775575" cy="71438"/>
          </a:xfrm>
          <a:prstGeom prst="rect">
            <a:avLst/>
          </a:prstGeom>
          <a:solidFill>
            <a:srgbClr val="F4B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10" name="Espace réservé du numéro de diapositive 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B797EC3-91BF-45DD-AA17-5F931F11A01B}" type="slidenum">
              <a:rPr lang="fr-FR" sz="1200" b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fr-FR" sz="1200" b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Espace réservé du pied de page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0" dirty="0">
                <a:solidFill>
                  <a:schemeClr val="tx1">
                    <a:tint val="75000"/>
                  </a:schemeClr>
                </a:solidFill>
                <a:latin typeface="+mn-lt"/>
              </a:rPr>
              <a:t>Christophe Cancel – Alain Monge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684213" y="1628800"/>
            <a:ext cx="777557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Symbol" pitchFamily="18" charset="2"/>
              <a:buNone/>
            </a:pPr>
            <a:r>
              <a:rPr lang="fr-FR" altLang="fr-FR" dirty="0">
                <a:solidFill>
                  <a:srgbClr val="4D4D4D"/>
                </a:solidFill>
              </a:rPr>
              <a:t>Une échelle descriptive à quatre niveaux est proposée par les concepteurs de sujet pour permettre le positionnement de l’évaluation. L'équipe de correcteurs positionne le niveau de maîtrise pour chaque question par un  "X" sur 1 des 4 niveaux</a:t>
            </a:r>
          </a:p>
          <a:p>
            <a:pPr eaLnBrk="1" hangingPunct="1">
              <a:buFont typeface="Symbol" pitchFamily="18" charset="2"/>
              <a:buNone/>
            </a:pPr>
            <a:r>
              <a:rPr lang="fr-FR" altLang="fr-FR" dirty="0">
                <a:solidFill>
                  <a:srgbClr val="4D4D4D"/>
                </a:solidFill>
              </a:rPr>
              <a:t>Le pourcentage de maîtrise des compétences C5, C6, C8 et C10 est alors automatiquement calculé. Le poids de chaque question et donc des compétences est arrêté par les concepteurs de sujet ;</a:t>
            </a:r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45024"/>
            <a:ext cx="765175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84213" y="5433020"/>
            <a:ext cx="77755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L’ensemble des questions du sujet d’écrit E4 est reporté par compétences professionnelles correspondantes et critères d’observation de la compétence associée.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ctrTitle" idx="4294967295"/>
          </p:nvPr>
        </p:nvSpPr>
        <p:spPr>
          <a:xfrm>
            <a:off x="685800" y="401638"/>
            <a:ext cx="7772400" cy="939800"/>
          </a:xfrm>
          <a:solidFill>
            <a:srgbClr val="D34817"/>
          </a:solidFill>
        </p:spPr>
        <p:txBody>
          <a:bodyPr/>
          <a:lstStyle/>
          <a:p>
            <a:pPr eaLnBrk="1" hangingPunct="1"/>
            <a:r>
              <a:rPr lang="fr-FR" altLang="fr-FR" sz="2000" smtClean="0">
                <a:solidFill>
                  <a:schemeClr val="bg1"/>
                </a:solidFill>
              </a:rPr>
              <a:t>Réforme du BTS électrotechnique 2021</a:t>
            </a:r>
            <a:br>
              <a:rPr lang="fr-FR" altLang="fr-FR" sz="2000" smtClean="0">
                <a:solidFill>
                  <a:schemeClr val="bg1"/>
                </a:solidFill>
              </a:rPr>
            </a:br>
            <a:r>
              <a:rPr lang="fr-FR" altLang="fr-FR" sz="2000" b="1" smtClean="0">
                <a:solidFill>
                  <a:schemeClr val="bg1"/>
                </a:solidFill>
              </a:rPr>
              <a:t>Sujet 0 épreuve E4 : présentation</a:t>
            </a:r>
            <a:endParaRPr lang="fr-FR" altLang="fr-FR" sz="2000" smtClean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79388" y="188913"/>
            <a:ext cx="8785225" cy="6480175"/>
          </a:xfrm>
          <a:prstGeom prst="roundRect">
            <a:avLst>
              <a:gd name="adj" fmla="val 32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5" name="Rectangle 4"/>
          <p:cNvSpPr/>
          <p:nvPr/>
        </p:nvSpPr>
        <p:spPr>
          <a:xfrm>
            <a:off x="684213" y="1341438"/>
            <a:ext cx="7775575" cy="71437"/>
          </a:xfrm>
          <a:prstGeom prst="rect">
            <a:avLst/>
          </a:prstGeom>
          <a:solidFill>
            <a:srgbClr val="91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6" name="Rectangle 5"/>
          <p:cNvSpPr/>
          <p:nvPr/>
        </p:nvSpPr>
        <p:spPr>
          <a:xfrm>
            <a:off x="684213" y="333375"/>
            <a:ext cx="7775575" cy="71438"/>
          </a:xfrm>
          <a:prstGeom prst="rect">
            <a:avLst/>
          </a:prstGeom>
          <a:solidFill>
            <a:srgbClr val="F4B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10" name="Espace réservé du numéro de diapositive 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9E5A632-1B0C-48E7-A13B-5F6315BFBC3E}" type="slidenum">
              <a:rPr lang="fr-FR" sz="1200" b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fr-FR" sz="1200" b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Espace réservé du pied de page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0" dirty="0">
                <a:solidFill>
                  <a:schemeClr val="tx1">
                    <a:tint val="75000"/>
                  </a:schemeClr>
                </a:solidFill>
                <a:latin typeface="+mn-lt"/>
              </a:rPr>
              <a:t>Christophe Cancel – Alain Monge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84213" y="2565400"/>
            <a:ext cx="77755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Le sujet 0 s’appuie sur le sujet de 2018 Nouvelle Calédonie.</a:t>
            </a: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Il regroupe les épreuves E41 et E42 du programme 2006 mais la présentation générale est celle de l’ex épreuve E42 (dossier technique, dossier ressources etc…).</a:t>
            </a:r>
            <a:endParaRPr lang="en-GB" altLang="fr-FR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ctrTitle" idx="4294967295"/>
          </p:nvPr>
        </p:nvSpPr>
        <p:spPr>
          <a:xfrm>
            <a:off x="685800" y="401638"/>
            <a:ext cx="7772400" cy="939800"/>
          </a:xfrm>
          <a:solidFill>
            <a:srgbClr val="D34817"/>
          </a:solidFill>
        </p:spPr>
        <p:txBody>
          <a:bodyPr/>
          <a:lstStyle/>
          <a:p>
            <a:pPr eaLnBrk="1" hangingPunct="1"/>
            <a:r>
              <a:rPr lang="fr-FR" altLang="fr-FR" sz="2000" smtClean="0">
                <a:solidFill>
                  <a:schemeClr val="bg1"/>
                </a:solidFill>
              </a:rPr>
              <a:t>Réforme du BTS électrotechnique 2021</a:t>
            </a:r>
            <a:br>
              <a:rPr lang="fr-FR" altLang="fr-FR" sz="2000" smtClean="0">
                <a:solidFill>
                  <a:schemeClr val="bg1"/>
                </a:solidFill>
              </a:rPr>
            </a:br>
            <a:r>
              <a:rPr lang="fr-FR" altLang="fr-FR" sz="2000" b="1" smtClean="0">
                <a:solidFill>
                  <a:schemeClr val="bg1"/>
                </a:solidFill>
              </a:rPr>
              <a:t>Sujet 0 épreuve E4 : premières impressions</a:t>
            </a:r>
            <a:endParaRPr lang="fr-FR" altLang="fr-FR" sz="2000" smtClean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79388" y="188913"/>
            <a:ext cx="8785225" cy="6480175"/>
          </a:xfrm>
          <a:prstGeom prst="roundRect">
            <a:avLst>
              <a:gd name="adj" fmla="val 32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5" name="Rectangle 4"/>
          <p:cNvSpPr/>
          <p:nvPr/>
        </p:nvSpPr>
        <p:spPr>
          <a:xfrm>
            <a:off x="684213" y="1341438"/>
            <a:ext cx="7775575" cy="71437"/>
          </a:xfrm>
          <a:prstGeom prst="rect">
            <a:avLst/>
          </a:prstGeom>
          <a:solidFill>
            <a:srgbClr val="91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6" name="Rectangle 5"/>
          <p:cNvSpPr/>
          <p:nvPr/>
        </p:nvSpPr>
        <p:spPr>
          <a:xfrm>
            <a:off x="684213" y="333375"/>
            <a:ext cx="7775575" cy="71438"/>
          </a:xfrm>
          <a:prstGeom prst="rect">
            <a:avLst/>
          </a:prstGeom>
          <a:solidFill>
            <a:srgbClr val="F4B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10" name="Espace réservé du numéro de diapositive 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FC3F4B2-9D79-4B3C-92D3-DCD0888077DB}" type="slidenum">
              <a:rPr lang="fr-FR" sz="1200" b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fr-FR" sz="1200" b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Espace réservé du pied de page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0" dirty="0">
                <a:solidFill>
                  <a:schemeClr val="tx1">
                    <a:tint val="75000"/>
                  </a:schemeClr>
                </a:solidFill>
                <a:latin typeface="+mn-lt"/>
              </a:rPr>
              <a:t>Christophe Cancel – Alain Monge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84212" y="1936750"/>
            <a:ext cx="7775575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Pas d’indication pour le candidat sur les questions spécifiques à la physique ou au génie électrique.</a:t>
            </a: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Pour les correcteurs certaines questions peuvent être aussi bien traités en physique comme en génie électrique. </a:t>
            </a:r>
            <a:br>
              <a:rPr lang="fr-FR" altLang="fr-FR" dirty="0">
                <a:solidFill>
                  <a:srgbClr val="4D4D4D"/>
                </a:solidFill>
              </a:rPr>
            </a:br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Exemple :</a:t>
            </a:r>
          </a:p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A.1.	Calculer pour le TGBT1, la puissance active totale consommée par les ateliers « Traiteur » et « Boulangerie », en tenant compte des coefficients d’utilisation Ku et de simultanéité </a:t>
            </a:r>
            <a:r>
              <a:rPr lang="fr-FR" altLang="fr-FR" dirty="0" err="1">
                <a:solidFill>
                  <a:srgbClr val="4D4D4D"/>
                </a:solidFill>
              </a:rPr>
              <a:t>Ks</a:t>
            </a:r>
            <a:r>
              <a:rPr lang="fr-FR" altLang="fr-FR" dirty="0">
                <a:solidFill>
                  <a:srgbClr val="4D4D4D"/>
                </a:solidFill>
              </a:rPr>
              <a:t> des deux ateliers et du TGBT1.</a:t>
            </a:r>
            <a:endParaRPr lang="en-GB" altLang="fr-FR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ctrTitle" idx="4294967295"/>
          </p:nvPr>
        </p:nvSpPr>
        <p:spPr>
          <a:xfrm>
            <a:off x="685800" y="401638"/>
            <a:ext cx="7772400" cy="939800"/>
          </a:xfrm>
          <a:solidFill>
            <a:srgbClr val="D34817"/>
          </a:solidFill>
        </p:spPr>
        <p:txBody>
          <a:bodyPr/>
          <a:lstStyle/>
          <a:p>
            <a:pPr eaLnBrk="1" hangingPunct="1"/>
            <a:r>
              <a:rPr lang="fr-FR" altLang="fr-FR" sz="2000" smtClean="0">
                <a:solidFill>
                  <a:schemeClr val="bg1"/>
                </a:solidFill>
              </a:rPr>
              <a:t>Réforme du BTS électrotechnique 2021</a:t>
            </a:r>
            <a:br>
              <a:rPr lang="fr-FR" altLang="fr-FR" sz="2000" smtClean="0">
                <a:solidFill>
                  <a:schemeClr val="bg1"/>
                </a:solidFill>
              </a:rPr>
            </a:br>
            <a:r>
              <a:rPr lang="fr-FR" altLang="fr-FR" sz="2000" b="1" smtClean="0">
                <a:solidFill>
                  <a:schemeClr val="bg1"/>
                </a:solidFill>
              </a:rPr>
              <a:t>Sujet 0 épreuve E4 : Répartition entre les correcteurs.</a:t>
            </a:r>
            <a:endParaRPr lang="fr-FR" altLang="fr-FR" sz="2000" smtClean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79388" y="188913"/>
            <a:ext cx="8785225" cy="6480175"/>
          </a:xfrm>
          <a:prstGeom prst="roundRect">
            <a:avLst>
              <a:gd name="adj" fmla="val 32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5" name="Rectangle 4"/>
          <p:cNvSpPr/>
          <p:nvPr/>
        </p:nvSpPr>
        <p:spPr>
          <a:xfrm>
            <a:off x="684213" y="1341438"/>
            <a:ext cx="7775575" cy="71437"/>
          </a:xfrm>
          <a:prstGeom prst="rect">
            <a:avLst/>
          </a:prstGeom>
          <a:solidFill>
            <a:srgbClr val="91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6" name="Rectangle 5"/>
          <p:cNvSpPr/>
          <p:nvPr/>
        </p:nvSpPr>
        <p:spPr>
          <a:xfrm>
            <a:off x="684213" y="333375"/>
            <a:ext cx="7775575" cy="71438"/>
          </a:xfrm>
          <a:prstGeom prst="rect">
            <a:avLst/>
          </a:prstGeom>
          <a:solidFill>
            <a:srgbClr val="F4B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10" name="Espace réservé du numéro de diapositive 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86E713A-1976-4F8B-B3B5-DB8A62F66DF3}" type="slidenum">
              <a:rPr lang="fr-FR" sz="1200" b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fr-FR" sz="1200" b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Espace réservé du pied de page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0" dirty="0">
                <a:solidFill>
                  <a:schemeClr val="tx1">
                    <a:tint val="75000"/>
                  </a:schemeClr>
                </a:solidFill>
                <a:latin typeface="+mn-lt"/>
              </a:rPr>
              <a:t>Christophe Cancel – Alain Monge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84214" y="2016125"/>
            <a:ext cx="7775574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Après une étude du sujet la répartition semble être :</a:t>
            </a:r>
            <a:br>
              <a:rPr lang="fr-FR" altLang="fr-FR" dirty="0">
                <a:solidFill>
                  <a:srgbClr val="4D4D4D"/>
                </a:solidFill>
              </a:rPr>
            </a:br>
            <a:r>
              <a:rPr lang="fr-FR" altLang="fr-FR" dirty="0" smtClean="0">
                <a:solidFill>
                  <a:srgbClr val="4D4D4D"/>
                </a:solidFill>
              </a:rPr>
              <a:t>- Parties </a:t>
            </a:r>
            <a:r>
              <a:rPr lang="fr-FR" altLang="fr-FR" dirty="0">
                <a:solidFill>
                  <a:srgbClr val="4D4D4D"/>
                </a:solidFill>
              </a:rPr>
              <a:t>A et C pour la physique</a:t>
            </a:r>
          </a:p>
          <a:p>
            <a:pPr eaLnBrk="1" hangingPunct="1"/>
            <a:r>
              <a:rPr lang="fr-FR" altLang="fr-FR" dirty="0" smtClean="0">
                <a:solidFill>
                  <a:srgbClr val="4D4D4D"/>
                </a:solidFill>
              </a:rPr>
              <a:t>- Partie </a:t>
            </a:r>
            <a:r>
              <a:rPr lang="fr-FR" altLang="fr-FR" dirty="0">
                <a:solidFill>
                  <a:srgbClr val="4D4D4D"/>
                </a:solidFill>
              </a:rPr>
              <a:t>B et D pour le génie électrique.</a:t>
            </a:r>
            <a:endParaRPr lang="en-GB" altLang="fr-FR" dirty="0">
              <a:solidFill>
                <a:srgbClr val="4D4D4D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84213" y="3089275"/>
            <a:ext cx="777557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En réalité la répartition est plus fine, il faut pour y avoir accès se référer à l’onglet BDD de la grille d’évaluation, colonne « connaissances ou capacités exigibles »</a:t>
            </a:r>
            <a:br>
              <a:rPr lang="fr-FR" altLang="fr-FR" dirty="0">
                <a:solidFill>
                  <a:srgbClr val="4D4D4D"/>
                </a:solidFill>
              </a:rPr>
            </a:br>
            <a:r>
              <a:rPr lang="fr-FR" altLang="fr-FR" dirty="0">
                <a:solidFill>
                  <a:srgbClr val="4D4D4D"/>
                </a:solidFill>
              </a:rPr>
              <a:t>Dans le cas de la physique, contrairement au génie électrique, les connaissances exigibles sont plus détaillées et il est fait référence à une page (d’un référentiel).</a:t>
            </a:r>
            <a:endParaRPr lang="en-GB" altLang="fr-FR" dirty="0">
              <a:solidFill>
                <a:srgbClr val="4D4D4D"/>
              </a:solidFill>
            </a:endParaRPr>
          </a:p>
        </p:txBody>
      </p:sp>
      <p:graphicFrame>
        <p:nvGraphicFramePr>
          <p:cNvPr id="53286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971210"/>
              </p:ext>
            </p:extLst>
          </p:nvPr>
        </p:nvGraphicFramePr>
        <p:xfrm>
          <a:off x="4499992" y="4566603"/>
          <a:ext cx="3384376" cy="1371600"/>
        </p:xfrm>
        <a:graphic>
          <a:graphicData uri="http://schemas.openxmlformats.org/drawingml/2006/table">
            <a:tbl>
              <a:tblPr/>
              <a:tblGrid>
                <a:gridCol w="816332"/>
                <a:gridCol w="2568044"/>
              </a:tblGrid>
              <a:tr h="1219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A11</a:t>
                      </a: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</a:t>
                      </a:r>
                      <a:r>
                        <a:rPr kumimoji="0" lang="fr-FR" alt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Arial" charset="0"/>
                        </a:rPr>
                        <a:t>î</a:t>
                      </a:r>
                      <a:r>
                        <a:rPr kumimoji="0" lang="fr-FR" alt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 de puissance/Distribution du point de livraison </a:t>
                      </a:r>
                      <a:r>
                        <a:rPr kumimoji="0" lang="fr-FR" alt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Arial" charset="0"/>
                        </a:rPr>
                        <a:t>à</a:t>
                      </a:r>
                      <a:r>
                        <a:rPr kumimoji="0" lang="fr-FR" alt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la sortie du TGBT/Dimensionner un ouvrage, une installation </a:t>
                      </a:r>
                      <a:r>
                        <a:rPr kumimoji="0" lang="fr-FR" alt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Arial" charset="0"/>
                        </a:rPr>
                        <a:t>é</a:t>
                      </a:r>
                      <a:r>
                        <a:rPr kumimoji="0" lang="fr-FR" alt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lectrique </a:t>
                      </a: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300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404215"/>
              </p:ext>
            </p:extLst>
          </p:nvPr>
        </p:nvGraphicFramePr>
        <p:xfrm>
          <a:off x="827584" y="4566603"/>
          <a:ext cx="2527300" cy="1371600"/>
        </p:xfrm>
        <a:graphic>
          <a:graphicData uri="http://schemas.openxmlformats.org/drawingml/2006/table">
            <a:tbl>
              <a:tblPr/>
              <a:tblGrid>
                <a:gridCol w="609600"/>
                <a:gridCol w="1917700"/>
              </a:tblGrid>
              <a:tr h="936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B1</a:t>
                      </a: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Dimensionner une batterie de condensateurs pour compenser la puissance r</a:t>
                      </a:r>
                      <a:r>
                        <a:rPr kumimoji="0" lang="fr-FR" alt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Arial" charset="0"/>
                        </a:rPr>
                        <a:t>é</a:t>
                      </a:r>
                      <a:r>
                        <a:rPr kumimoji="0" lang="fr-FR" alt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active. (p 83)</a:t>
                      </a: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ctrTitle" idx="4294967295"/>
          </p:nvPr>
        </p:nvSpPr>
        <p:spPr>
          <a:xfrm>
            <a:off x="685800" y="401638"/>
            <a:ext cx="7772400" cy="939800"/>
          </a:xfrm>
          <a:solidFill>
            <a:srgbClr val="D34817"/>
          </a:solidFill>
        </p:spPr>
        <p:txBody>
          <a:bodyPr/>
          <a:lstStyle/>
          <a:p>
            <a:pPr eaLnBrk="1" hangingPunct="1"/>
            <a:r>
              <a:rPr lang="fr-FR" altLang="fr-FR" sz="2000" smtClean="0">
                <a:solidFill>
                  <a:schemeClr val="bg1"/>
                </a:solidFill>
              </a:rPr>
              <a:t>Réforme du BTS électrotechnique 2021</a:t>
            </a:r>
            <a:br>
              <a:rPr lang="fr-FR" altLang="fr-FR" sz="2000" smtClean="0">
                <a:solidFill>
                  <a:schemeClr val="bg1"/>
                </a:solidFill>
              </a:rPr>
            </a:br>
            <a:r>
              <a:rPr lang="fr-FR" altLang="fr-FR" sz="2000" b="1" smtClean="0">
                <a:solidFill>
                  <a:schemeClr val="bg1"/>
                </a:solidFill>
              </a:rPr>
              <a:t>Sujet 0 épreuve E4 : quelques constatations.</a:t>
            </a:r>
            <a:endParaRPr lang="fr-FR" altLang="fr-FR" sz="2000" smtClean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79388" y="188913"/>
            <a:ext cx="8785225" cy="6480175"/>
          </a:xfrm>
          <a:prstGeom prst="roundRect">
            <a:avLst>
              <a:gd name="adj" fmla="val 32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5" name="Rectangle 4"/>
          <p:cNvSpPr/>
          <p:nvPr/>
        </p:nvSpPr>
        <p:spPr>
          <a:xfrm>
            <a:off x="684213" y="1341438"/>
            <a:ext cx="7775575" cy="71437"/>
          </a:xfrm>
          <a:prstGeom prst="rect">
            <a:avLst/>
          </a:prstGeom>
          <a:solidFill>
            <a:srgbClr val="91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6" name="Rectangle 5"/>
          <p:cNvSpPr/>
          <p:nvPr/>
        </p:nvSpPr>
        <p:spPr>
          <a:xfrm>
            <a:off x="684213" y="333375"/>
            <a:ext cx="7775575" cy="71438"/>
          </a:xfrm>
          <a:prstGeom prst="rect">
            <a:avLst/>
          </a:prstGeom>
          <a:solidFill>
            <a:srgbClr val="F4B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10" name="Espace réservé du numéro de diapositive 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08B7A8E-E2E2-47BB-B158-F2719EAEAF44}" type="slidenum">
              <a:rPr lang="fr-FR" sz="1200" b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fr-FR" sz="1200" b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Espace réservé du pied de page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0" dirty="0">
                <a:solidFill>
                  <a:schemeClr val="tx1">
                    <a:tint val="75000"/>
                  </a:schemeClr>
                </a:solidFill>
                <a:latin typeface="+mn-lt"/>
              </a:rPr>
              <a:t>Christophe Cancel – Alain Monge</a:t>
            </a:r>
          </a:p>
        </p:txBody>
      </p:sp>
      <p:sp>
        <p:nvSpPr>
          <p:cNvPr id="9224" name="Text Box 26"/>
          <p:cNvSpPr txBox="1">
            <a:spLocks noChangeArrowheads="1"/>
          </p:cNvSpPr>
          <p:nvPr/>
        </p:nvSpPr>
        <p:spPr bwMode="auto">
          <a:xfrm>
            <a:off x="684213" y="1944688"/>
            <a:ext cx="7775575" cy="258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Le sujet répond bien au cahier des charges, les compétences sont toutes évaluées et la répartition entre physique et génie électrique est parfaitement respectée : 24 points sur 48 pour chacune des deux parties.</a:t>
            </a: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15 questions pour le GE.</a:t>
            </a: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18 questions pour la physique.</a:t>
            </a: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endParaRPr lang="en-GB" altLang="fr-FR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ctrTitle" idx="4294967295"/>
          </p:nvPr>
        </p:nvSpPr>
        <p:spPr>
          <a:xfrm>
            <a:off x="685800" y="401638"/>
            <a:ext cx="7772400" cy="939800"/>
          </a:xfrm>
          <a:solidFill>
            <a:srgbClr val="D34817"/>
          </a:solidFill>
        </p:spPr>
        <p:txBody>
          <a:bodyPr/>
          <a:lstStyle/>
          <a:p>
            <a:pPr eaLnBrk="1" hangingPunct="1"/>
            <a:r>
              <a:rPr lang="fr-FR" altLang="fr-FR" sz="2000" smtClean="0">
                <a:solidFill>
                  <a:schemeClr val="bg1"/>
                </a:solidFill>
              </a:rPr>
              <a:t>Réforme du BTS électrotechnique 2021</a:t>
            </a:r>
            <a:br>
              <a:rPr lang="fr-FR" altLang="fr-FR" sz="2000" smtClean="0">
                <a:solidFill>
                  <a:schemeClr val="bg1"/>
                </a:solidFill>
              </a:rPr>
            </a:br>
            <a:r>
              <a:rPr lang="fr-FR" altLang="fr-FR" sz="2000" b="1" smtClean="0">
                <a:solidFill>
                  <a:schemeClr val="bg1"/>
                </a:solidFill>
              </a:rPr>
              <a:t>Sujet 0 épreuve E4 : quelques constatations.</a:t>
            </a:r>
            <a:endParaRPr lang="fr-FR" altLang="fr-FR" sz="2000" smtClean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79388" y="188913"/>
            <a:ext cx="8785225" cy="6480175"/>
          </a:xfrm>
          <a:prstGeom prst="roundRect">
            <a:avLst>
              <a:gd name="adj" fmla="val 32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5" name="Rectangle 4"/>
          <p:cNvSpPr/>
          <p:nvPr/>
        </p:nvSpPr>
        <p:spPr>
          <a:xfrm>
            <a:off x="684213" y="1341438"/>
            <a:ext cx="7775575" cy="71437"/>
          </a:xfrm>
          <a:prstGeom prst="rect">
            <a:avLst/>
          </a:prstGeom>
          <a:solidFill>
            <a:srgbClr val="91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6" name="Rectangle 5"/>
          <p:cNvSpPr/>
          <p:nvPr/>
        </p:nvSpPr>
        <p:spPr>
          <a:xfrm>
            <a:off x="684213" y="333375"/>
            <a:ext cx="7775575" cy="71438"/>
          </a:xfrm>
          <a:prstGeom prst="rect">
            <a:avLst/>
          </a:prstGeom>
          <a:solidFill>
            <a:srgbClr val="F4B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/>
          </a:p>
        </p:txBody>
      </p:sp>
      <p:sp>
        <p:nvSpPr>
          <p:cNvPr id="10" name="Espace réservé du numéro de diapositive 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4192401-3A02-44D4-B11D-6CEEB4E08C03}" type="slidenum">
              <a:rPr lang="fr-FR" sz="1200" b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fr-FR" sz="1200" b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Espace réservé du pied de page 6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0" dirty="0">
                <a:solidFill>
                  <a:schemeClr val="tx1">
                    <a:tint val="75000"/>
                  </a:schemeClr>
                </a:solidFill>
                <a:latin typeface="+mn-lt"/>
              </a:rPr>
              <a:t>Christophe Cancel – Alain Monge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950913" y="1944688"/>
            <a:ext cx="74374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fr-FR">
              <a:solidFill>
                <a:srgbClr val="4D4D4D"/>
              </a:solidFill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84213" y="2133600"/>
            <a:ext cx="777557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Le </a:t>
            </a:r>
            <a:r>
              <a:rPr lang="fr-FR" altLang="fr-FR" dirty="0" err="1">
                <a:solidFill>
                  <a:srgbClr val="4D4D4D"/>
                </a:solidFill>
              </a:rPr>
              <a:t>barême</a:t>
            </a:r>
            <a:r>
              <a:rPr lang="fr-FR" altLang="fr-FR" dirty="0">
                <a:solidFill>
                  <a:srgbClr val="4D4D4D"/>
                </a:solidFill>
              </a:rPr>
              <a:t> par niveau d’évaluation est quelquefois surprenant (en particulier le niveau N2)</a:t>
            </a: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Exemple :</a:t>
            </a:r>
          </a:p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 40% de 0,5 points pour la question A3 ! A quand une notation au centième ?</a:t>
            </a:r>
          </a:p>
          <a:p>
            <a:pPr eaLnBrk="1" hangingPunct="1"/>
            <a:endParaRPr lang="fr-FR" altLang="fr-FR" dirty="0">
              <a:solidFill>
                <a:srgbClr val="4D4D4D"/>
              </a:solidFill>
            </a:endParaRPr>
          </a:p>
          <a:p>
            <a:pPr eaLnBrk="1" hangingPunct="1"/>
            <a:r>
              <a:rPr lang="fr-FR" altLang="fr-FR" dirty="0">
                <a:solidFill>
                  <a:srgbClr val="4D4D4D"/>
                </a:solidFill>
              </a:rPr>
              <a:t>Plus gênant: pratiquement la moitié des points pour un candidat qui n’a visiblement pas compris grand-chose :</a:t>
            </a:r>
            <a:br>
              <a:rPr lang="fr-FR" altLang="fr-FR" dirty="0">
                <a:solidFill>
                  <a:srgbClr val="4D4D4D"/>
                </a:solidFill>
              </a:rPr>
            </a:br>
            <a:r>
              <a:rPr lang="fr-FR" altLang="fr-FR" dirty="0">
                <a:solidFill>
                  <a:srgbClr val="4D4D4D"/>
                </a:solidFill>
              </a:rPr>
              <a:t>A.11</a:t>
            </a:r>
            <a:endParaRPr lang="en-GB" altLang="fr-FR" dirty="0">
              <a:solidFill>
                <a:srgbClr val="4D4D4D"/>
              </a:solidFill>
            </a:endParaRPr>
          </a:p>
        </p:txBody>
      </p:sp>
      <p:graphicFrame>
        <p:nvGraphicFramePr>
          <p:cNvPr id="57384" name="Group 40"/>
          <p:cNvGraphicFramePr>
            <a:graphicFrameLocks noGrp="1"/>
          </p:cNvGraphicFramePr>
          <p:nvPr/>
        </p:nvGraphicFramePr>
        <p:xfrm>
          <a:off x="1042988" y="4941888"/>
          <a:ext cx="6675440" cy="1219200"/>
        </p:xfrm>
        <a:graphic>
          <a:graphicData uri="http://schemas.openxmlformats.org/drawingml/2006/table">
            <a:tbl>
              <a:tblPr/>
              <a:tblGrid>
                <a:gridCol w="3844559"/>
                <a:gridCol w="208262"/>
                <a:gridCol w="208262"/>
                <a:gridCol w="2414357"/>
              </a:tblGrid>
              <a:tr h="1219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Arial" charset="0"/>
                        </a:rPr>
                        <a:t>•</a:t>
                      </a:r>
                      <a:r>
                        <a:rPr kumimoji="0" lang="fr-FR" alt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fr-FR" alt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Citer que le pouvoir de coupure des disjoncteurs doit être supérieur au courant de court-circuit calculé.</a:t>
                      </a:r>
                      <a:endParaRPr kumimoji="0" lang="fr-FR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Arial" charset="0"/>
                        </a:rPr>
                        <a:t> </a:t>
                      </a:r>
                      <a:endParaRPr kumimoji="0" lang="fr-FR" alt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Arial" charset="0"/>
                        </a:rPr>
                        <a:t> </a:t>
                      </a:r>
                      <a:endParaRPr kumimoji="0" lang="fr-FR" alt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 lien entre le pouvoir de coupure et I2cc est fait, mais pas dans le bon sens</a:t>
                      </a:r>
                      <a:endParaRPr kumimoji="0" lang="fr-FR" alt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1178</Words>
  <Application>Microsoft Office PowerPoint</Application>
  <PresentationFormat>Affichage à l'écran (4:3)</PresentationFormat>
  <Paragraphs>190</Paragraphs>
  <Slides>19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Calibri</vt:lpstr>
      <vt:lpstr>Arial</vt:lpstr>
      <vt:lpstr>Symbol</vt:lpstr>
      <vt:lpstr>Thème Office</vt:lpstr>
      <vt:lpstr>REFORME DU BTS ELECTROTECHNIQUE</vt:lpstr>
      <vt:lpstr>Réforme du BTS électrotechnique 2021 Sujet 0 épreuve E4 : Préambule</vt:lpstr>
      <vt:lpstr>Réforme du BTS électrotechnique 2021 Sujet 0 épreuve E4 : compétences évaluées</vt:lpstr>
      <vt:lpstr>Réforme du BTS électrotechnique 2021 Sujet 0 épreuve E4 : notation par compétences</vt:lpstr>
      <vt:lpstr>Réforme du BTS électrotechnique 2021 Sujet 0 épreuve E4 : présentation</vt:lpstr>
      <vt:lpstr>Réforme du BTS électrotechnique 2021 Sujet 0 épreuve E4 : premières impressions</vt:lpstr>
      <vt:lpstr>Réforme du BTS électrotechnique 2021 Sujet 0 épreuve E4 : Répartition entre les correcteurs.</vt:lpstr>
      <vt:lpstr>Réforme du BTS électrotechnique 2021 Sujet 0 épreuve E4 : quelques constatations.</vt:lpstr>
      <vt:lpstr>Réforme du BTS électrotechnique 2021 Sujet 0 épreuve E4 : quelques constatations.</vt:lpstr>
      <vt:lpstr>Réforme du BTS électrotechnique 2021 Sujet 0 épreuve E4 : quelques constatations.</vt:lpstr>
      <vt:lpstr>Réforme du BTS électrotechnique 2021 Sujet 0 épreuve E4 : quelques constatations.</vt:lpstr>
      <vt:lpstr>Réforme du BTS électrotechnique 2021 Sujet 0 épreuve E4 : quelques constatations.</vt:lpstr>
      <vt:lpstr>Réforme du BTS électrotechnique 2021 Sujet 0 épreuve E4 : quelques constatations.</vt:lpstr>
      <vt:lpstr>Réforme du BTS électrotechnique 2021 Sujet 0 épreuve E4 : quelques constatations.</vt:lpstr>
      <vt:lpstr>Réforme du BTS électrotechnique 2021 Sujet 0 épreuve E4 : quelques constatations.</vt:lpstr>
      <vt:lpstr>Réforme du BTS électrotechnique 2021 Sujet 0 épreuve E4 : quelques constatations.</vt:lpstr>
      <vt:lpstr>Réforme du BTS électrotechnique 2021 Sujet 0 épreuve E4 : quelques constatations.</vt:lpstr>
      <vt:lpstr>Réforme du BTS électrotechnique 2021 Sujet 0 épreuve E4 : quelques constatations.</vt:lpstr>
      <vt:lpstr>Réforme du BTS électrotechnique 2021 Sujet 0 épreuve E4 : lien vers la grille U4.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Salle polyvalente</dc:title>
  <dc:creator>chris</dc:creator>
  <cp:lastModifiedBy>chris</cp:lastModifiedBy>
  <cp:revision>128</cp:revision>
  <dcterms:created xsi:type="dcterms:W3CDTF">2017-11-17T04:16:00Z</dcterms:created>
  <dcterms:modified xsi:type="dcterms:W3CDTF">2020-10-02T13:46:28Z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1036-10.2.0.7646</vt:lpwstr>
  </property>
</Properties>
</file>