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0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16" r:id="rId5"/>
    <p:sldId id="317" r:id="rId6"/>
    <p:sldId id="318" r:id="rId7"/>
    <p:sldId id="298" r:id="rId8"/>
    <p:sldId id="283" r:id="rId9"/>
    <p:sldId id="281" r:id="rId10"/>
    <p:sldId id="313" r:id="rId11"/>
    <p:sldId id="293" r:id="rId12"/>
    <p:sldId id="311" r:id="rId13"/>
    <p:sldId id="312" r:id="rId14"/>
    <p:sldId id="310" r:id="rId15"/>
    <p:sldId id="309" r:id="rId16"/>
    <p:sldId id="308" r:id="rId17"/>
    <p:sldId id="314" r:id="rId18"/>
    <p:sldId id="315" r:id="rId19"/>
  </p:sldIdLst>
  <p:sldSz cx="12192000" cy="6858000"/>
  <p:notesSz cx="6669088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8" autoAdjust="0"/>
    <p:restoredTop sz="94374" autoAdjust="0"/>
  </p:normalViewPr>
  <p:slideViewPr>
    <p:cSldViewPr snapToGrid="0">
      <p:cViewPr varScale="1">
        <p:scale>
          <a:sx n="116" d="100"/>
          <a:sy n="116" d="100"/>
        </p:scale>
        <p:origin x="3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9T11:53:22.845" idx="4">
    <p:pos x="7417" y="3889"/>
    <p:text>INTRODUCTION
-  Organisation du séminaire – stratégie:
	13 sites de diffusion, 15 collèges d’appui organisés en réseaux, le 	groupe ressource académique
- La situation sanitaire:
	Le confinement, la continuité pédagogique: bilan et perspectives
- Le programme actualisé de technologie:
	Coloration DD et changement climatique
- Hybridation pédagogique:
	Des expérimentations en cours, vers un déploiement
- Liaison collège / lycée:
	Un travail à conduire en réseaux: continuité des apprentissages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651C5-239C-481D-B679-C1853F3D7869}" type="datetime1">
              <a:rPr lang="fr-FR" smtClean="0"/>
              <a:t>11/10/2020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3F468-A24C-40BA-9BA0-927B9D8CEF08}" type="datetime1">
              <a:rPr lang="fr-FR" smtClean="0"/>
              <a:pPr/>
              <a:t>11/10/2020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ocaroo.com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.ac-aix-marseille.fr/verdon/anonym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.ac-aix-marseille.fr/verdon/anonym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.ac-aix-marseille.fr/verdon/anony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di-education.beta.education.fr/s/3G64YJ2K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it.ly/2Wo7HTV" TargetMode="External"/><Relationship Id="rId5" Type="http://schemas.openxmlformats.org/officeDocument/2006/relationships/hyperlink" Target="https://apps-aix-marseille.beta.education.fr/" TargetMode="External"/><Relationship Id="rId4" Type="http://schemas.openxmlformats.org/officeDocument/2006/relationships/hyperlink" Target="https://bit.ly/3ffMBz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19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Fiches Lycée et collège</a:t>
            </a:r>
          </a:p>
          <a:p>
            <a:pPr marL="171450" indent="-171450">
              <a:buFontTx/>
              <a:buChar char="-"/>
            </a:pPr>
            <a:r>
              <a:rPr lang="fr-FR" baseline="0" dirty="0" err="1"/>
              <a:t>Chamilo</a:t>
            </a:r>
            <a:r>
              <a:rPr lang="fr-FR" baseline="0" dirty="0"/>
              <a:t> : </a:t>
            </a:r>
            <a:r>
              <a:rPr lang="fr-FR" baseline="0" dirty="0" err="1"/>
              <a:t>Etherpade</a:t>
            </a:r>
            <a:r>
              <a:rPr lang="fr-FR" baseline="0" dirty="0"/>
              <a:t>, Ma classe virtuelle, enregistrer le son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https://vocaroo.com/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RGPD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 RGPD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98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plus  d’information 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dane.13aix@ac-aix-marseille.fr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Philippe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Cararcchioli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philippe.caracchioli@ac-aix-marseille.fr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Rolland RAJAONARIVONY :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rolland.rajaonarivony@ac-aix-marseille.fr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Olivier LAGAY :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olivier.lagay@ac-aix-marseille.fr 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Guillaume Fosset :</a:t>
            </a:r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guillaume.fosset@ac-aix-marseille.fr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40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186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08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Fiche lycée et fiche collège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err="1"/>
              <a:t>Mescoursensolo</a:t>
            </a:r>
            <a:r>
              <a:rPr lang="fr-FR" dirty="0"/>
              <a:t>, Accès  </a:t>
            </a:r>
            <a:r>
              <a:rPr lang="fr-FR" dirty="0" err="1"/>
              <a:t>Tactileo</a:t>
            </a:r>
            <a:r>
              <a:rPr lang="fr-FR" dirty="0"/>
              <a:t> par EPLE et administration des comptes libre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84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/>
              <a:t>Fiche lycée et fiche collège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 err="1"/>
              <a:t>Mescoursensolo</a:t>
            </a:r>
            <a:r>
              <a:rPr lang="fr-FR" dirty="0"/>
              <a:t>, Accès  </a:t>
            </a:r>
            <a:r>
              <a:rPr lang="fr-FR" dirty="0" err="1"/>
              <a:t>Tactileo</a:t>
            </a:r>
            <a:r>
              <a:rPr lang="fr-FR" dirty="0"/>
              <a:t> par EPLE et administration des comptes libre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74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 Verdon. :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lien </a:t>
            </a:r>
            <a:r>
              <a:rPr lang="fr-F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verdon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appli.ac-aix-marseille.fr/verdon/anonyme"/>
              </a:rPr>
              <a:t>https://appli.ac-aix-marseille.fr/verdon/anonyme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40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 Verdon. :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lien </a:t>
            </a:r>
            <a:r>
              <a:rPr lang="fr-F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verdon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appli.ac-aix-marseille.fr/verdon/anonyme"/>
              </a:rPr>
              <a:t>https://appli.ac-aix-marseille.fr/verdon/anonyme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188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 Verdon. :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lien </a:t>
            </a:r>
            <a:r>
              <a:rPr lang="fr-F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verdon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appli.ac-aix-marseille.fr/verdon/anonyme"/>
              </a:rPr>
              <a:t>https://appli.ac-aix-marseille.fr/verdon/anonyme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4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APPs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Offre de service EN déclinée ci-dessous : (TUTOS ET ARTICLE EN COURS)</a:t>
            </a:r>
          </a:p>
          <a:p>
            <a:r>
              <a:rPr lang="fr-FR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https://codi-education.beta.education.fr/s/3G64YJ2KB#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nouvelle offre de service à l'attention des agents de l'éducation nationale deviendra pérenne à compter de la rentrée de septembre 2020.  Elle existe en version Beta durant le confinement.</a:t>
            </a:r>
            <a:b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 espace offre un espace cloud professionnel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Nextcloud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un espace de partage de 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Peertube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,  un service de production de textes en mode collaboratif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Etherpad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et un espace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conférence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Jitsi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Les services proposés respectent le RGPD.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vous invite à découvrir cette offre: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https://bit.ly/3ffMBzN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L'accès direct à "la boîte" est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apps.education.fr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ailleurs, La Région a mis à disposition dans Atrium un système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webconférence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https://bit.ly/2Wo7HTV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(à l’oral OFF : teams …………………….@eduprovence.fr    CD13)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fr-FR" noProof="0"/>
              <a:t>Modifier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12192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815414" y="317788"/>
            <a:ext cx="10561173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/>
              <a:t>Your</a:t>
            </a:r>
            <a:r>
              <a:rPr lang="de-DE" dirty="0"/>
              <a:t> Headline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815413" y="3068960"/>
            <a:ext cx="3168352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19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815413" y="1628800"/>
            <a:ext cx="3168352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1" name="Bildplatzhalter 2" descr="Click For Your Pic"/>
          <p:cNvSpPr>
            <a:spLocks noGrp="1"/>
          </p:cNvSpPr>
          <p:nvPr>
            <p:ph type="pic" idx="14" hasCustomPrompt="1"/>
          </p:nvPr>
        </p:nvSpPr>
        <p:spPr>
          <a:xfrm>
            <a:off x="4511824" y="1628800"/>
            <a:ext cx="3168352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2" name="Bildplatzhalter 2" descr="Click For Your Pic"/>
          <p:cNvSpPr>
            <a:spLocks noGrp="1"/>
          </p:cNvSpPr>
          <p:nvPr>
            <p:ph type="pic" idx="15" hasCustomPrompt="1"/>
          </p:nvPr>
        </p:nvSpPr>
        <p:spPr>
          <a:xfrm>
            <a:off x="8208235" y="1628800"/>
            <a:ext cx="3168352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Place </a:t>
            </a:r>
            <a:r>
              <a:rPr lang="de-DE" dirty="0" err="1"/>
              <a:t>Your</a:t>
            </a:r>
            <a:r>
              <a:rPr lang="de-DE" dirty="0"/>
              <a:t> Picture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11824" y="3068960"/>
            <a:ext cx="3168352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idx="17" hasCustomPrompt="1"/>
          </p:nvPr>
        </p:nvSpPr>
        <p:spPr>
          <a:xfrm>
            <a:off x="8208235" y="3068960"/>
            <a:ext cx="3168352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Your Text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Bullets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pic>
        <p:nvPicPr>
          <p:cNvPr id="26" name="Grafik 25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326827" y="6191789"/>
            <a:ext cx="469900" cy="352425"/>
          </a:xfrm>
          <a:prstGeom prst="rect">
            <a:avLst/>
          </a:prstGeom>
        </p:spPr>
      </p:pic>
      <p:pic>
        <p:nvPicPr>
          <p:cNvPr id="27" name="Grafik 26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1228255" y="6191789"/>
            <a:ext cx="4699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381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4800" b="1" spc="-300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 de votre atten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08000" tIns="108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000" b="1" spc="-300" dirty="0"/>
            </a:lvl1pPr>
          </a:lstStyle>
          <a:p>
            <a:pPr lvl="0" algn="r" rtl="0"/>
            <a:r>
              <a:rPr lang="fr-FR" noProof="0" dirty="0"/>
              <a:t>Merci de votre attention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4" name="Zone de texte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024023" y="6396453"/>
            <a:ext cx="1313161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2500" b="1" i="0" spc="-100" noProof="0" dirty="0">
                <a:solidFill>
                  <a:schemeClr val="accent1"/>
                </a:solidFill>
                <a:latin typeface="+mj-lt"/>
              </a:rPr>
              <a:t>DANE</a:t>
            </a:r>
            <a:r>
              <a:rPr lang="fr-FR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Aix-Marseille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comments" Target="../comments/commen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5.png"/><Relationship Id="rId3" Type="http://schemas.openxmlformats.org/officeDocument/2006/relationships/tags" Target="../tags/tag35.xml"/><Relationship Id="rId21" Type="http://schemas.openxmlformats.org/officeDocument/2006/relationships/image" Target="../media/image24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hyperlink" Target="https://bit.ly/2Wo7HTV" TargetMode="External"/><Relationship Id="rId2" Type="http://schemas.openxmlformats.org/officeDocument/2006/relationships/tags" Target="../tags/tag34.xml"/><Relationship Id="rId16" Type="http://schemas.openxmlformats.org/officeDocument/2006/relationships/hyperlink" Target="https://codi-education.beta.education.fr/s/3G64YJ2KB" TargetMode="External"/><Relationship Id="rId20" Type="http://schemas.openxmlformats.org/officeDocument/2006/relationships/image" Target="../media/image23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27.png"/><Relationship Id="rId5" Type="http://schemas.openxmlformats.org/officeDocument/2006/relationships/tags" Target="../tags/tag37.xml"/><Relationship Id="rId15" Type="http://schemas.openxmlformats.org/officeDocument/2006/relationships/hyperlink" Target="https://bit.ly/3ffMBzN" TargetMode="External"/><Relationship Id="rId23" Type="http://schemas.openxmlformats.org/officeDocument/2006/relationships/image" Target="../media/image26.png"/><Relationship Id="rId10" Type="http://schemas.openxmlformats.org/officeDocument/2006/relationships/tags" Target="../tags/tag42.xml"/><Relationship Id="rId19" Type="http://schemas.openxmlformats.org/officeDocument/2006/relationships/image" Target="../media/image22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notesSlide" Target="../notesSlides/notesSlide9.xml"/><Relationship Id="rId2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http://www.cafepedagogique.net/lexpresso/Pages/2020/05/15052020Article637251238004022024.aspx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https://cache.media.eduscol.education.fr/file/RS2020/22/3/Fiche-1.5_Annexe1-Enseignement-hybride_1309223.pdf" TargetMode="Externa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hyperlink" Target="mailto:https://www.ac-paris.fr/portail/jcms/p1_2047867/enseignement-hybride-synchrone-hysy" TargetMode="Externa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9.JP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image" Target="../media/image13.JP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57515" y="265340"/>
            <a:ext cx="9290720" cy="985000"/>
          </a:xfrm>
        </p:spPr>
        <p:txBody>
          <a:bodyPr rtlCol="0"/>
          <a:lstStyle/>
          <a:p>
            <a:pPr algn="ctr" rtl="0"/>
            <a:r>
              <a:rPr lang="fr-FR" sz="4000" dirty="0"/>
              <a:t>Séminaire académique de Technologie  2020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  <p:custDataLst>
              <p:tags r:id="rId2"/>
            </p:custDataLst>
          </p:nvPr>
        </p:nvSpPr>
        <p:spPr>
          <a:xfrm>
            <a:off x="257986" y="2381754"/>
            <a:ext cx="2561559" cy="8847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algn="ctr" rtl="0"/>
            <a:r>
              <a:rPr lang="fr-FR" dirty="0">
                <a:solidFill>
                  <a:schemeClr val="tx1"/>
                </a:solidFill>
              </a:rPr>
              <a:t>Situation sanitaire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  <p:custDataLst>
              <p:tags r:id="rId3"/>
            </p:custDataLst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25528" y="3346337"/>
            <a:ext cx="2594017" cy="8853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Programme actualisé en Technologie 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25528" y="4311571"/>
            <a:ext cx="2594015" cy="9031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Hybridation pédagogique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25528" y="5341978"/>
            <a:ext cx="2594014" cy="813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Liaison         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Collège - Lycée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74213" y="1548828"/>
            <a:ext cx="2561559" cy="747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chemeClr val="tx1"/>
                </a:solidFill>
              </a:rPr>
              <a:t>Séminaire – Stratégie académique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545" cy="142247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7514" y="1250341"/>
            <a:ext cx="9234486" cy="533701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900863" y="3143250"/>
            <a:ext cx="1028699" cy="1156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Objet </a:t>
            </a:r>
          </a:p>
          <a:p>
            <a:pPr algn="ctr"/>
            <a:r>
              <a:rPr lang="fr-FR" sz="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technique</a:t>
            </a:r>
          </a:p>
        </p:txBody>
      </p:sp>
    </p:spTree>
    <p:extLst>
      <p:ext uri="{BB962C8B-B14F-4D97-AF65-F5344CB8AC3E}">
        <p14:creationId xmlns:p14="http://schemas.microsoft.com/office/powerpoint/2010/main" val="9209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10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0115550" cy="727364"/>
          </a:xfrm>
        </p:spPr>
        <p:txBody>
          <a:bodyPr rtlCol="0"/>
          <a:lstStyle/>
          <a:p>
            <a:pPr rtl="0"/>
            <a:r>
              <a:rPr lang="fr-FR" sz="4000" dirty="0"/>
              <a:t>    Situations pédagogiques réelles </a:t>
            </a:r>
          </a:p>
        </p:txBody>
      </p:sp>
      <p:sp>
        <p:nvSpPr>
          <p:cNvPr id="9" name="Ovale 42" title="Graphismes d’arrière-plan circulaires">
            <a:extLst>
              <a:ext uri="{FF2B5EF4-FFF2-40B4-BE49-F238E27FC236}">
                <a16:creationId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1" y="150276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51981"/>
              </p:ext>
            </p:extLst>
          </p:nvPr>
        </p:nvGraphicFramePr>
        <p:xfrm>
          <a:off x="0" y="877640"/>
          <a:ext cx="12192000" cy="12559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8035422"/>
                    </a:ext>
                  </a:extLst>
                </a:gridCol>
              </a:tblGrid>
              <a:tr h="1255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kern="0" dirty="0">
                          <a:effectLst/>
                        </a:rPr>
                        <a:t>Enseigner pendant le confinement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kern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En classe</a:t>
                      </a:r>
                      <a:r>
                        <a:rPr lang="fr-FR" sz="3200" kern="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et hors la classe</a:t>
                      </a:r>
                      <a:endParaRPr lang="fr-FR" sz="3200" kern="1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42566171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0" y="1921925"/>
            <a:ext cx="11734800" cy="41304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145088" y="6276101"/>
            <a:ext cx="50083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Enseignement bimodale</a:t>
            </a:r>
          </a:p>
        </p:txBody>
      </p:sp>
    </p:spTree>
    <p:extLst>
      <p:ext uri="{BB962C8B-B14F-4D97-AF65-F5344CB8AC3E}">
        <p14:creationId xmlns:p14="http://schemas.microsoft.com/office/powerpoint/2010/main" val="301138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Encadré d’arrière-plan - Instructions">
            <a:extLst>
              <a:ext uri="{FF2B5EF4-FFF2-40B4-BE49-F238E27FC236}">
                <a16:creationId xmlns:a16="http://schemas.microsoft.com/office/drawing/2014/main" id="{20779E53-6FBF-49D4-B71F-9C4591CB06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9683" y="152876"/>
            <a:ext cx="11937568" cy="6060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3" name="Ovale 42" title="Graphismes d’arrière-plan circulaires">
            <a:extLst>
              <a:ext uri="{FF2B5EF4-FFF2-40B4-BE49-F238E27FC236}">
                <a16:creationId xmlns:a16="http://schemas.microsoft.com/office/drawing/2014/main" id="{C4AAE0A8-79D5-440B-B812-5976D3EDBD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2885" y="303596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46" name="Groupe 45" title="Ajoutez vos images">
            <a:extLst>
              <a:ext uri="{FF2B5EF4-FFF2-40B4-BE49-F238E27FC236}">
                <a16:creationId xmlns:a16="http://schemas.microsoft.com/office/drawing/2014/main" id="{D61E15D2-0BAF-4A2C-9698-DD4F6BAB920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-220656" y="302123"/>
            <a:ext cx="4136620" cy="1143818"/>
            <a:chOff x="-225921" y="358941"/>
            <a:chExt cx="4136620" cy="1143818"/>
          </a:xfrm>
        </p:grpSpPr>
        <p:sp>
          <p:nvSpPr>
            <p:cNvPr id="16" name="Zone de texte 15">
              <a:extLst>
                <a:ext uri="{FF2B5EF4-FFF2-40B4-BE49-F238E27FC236}">
                  <a16:creationId xmlns:a16="http://schemas.microsoft.com/office/drawing/2014/main" id="{1AA52088-CC08-4B31-88C3-7589922DEBB6}"/>
                </a:ext>
              </a:extLst>
            </p:cNvPr>
            <p:cNvSpPr txBox="1"/>
            <p:nvPr/>
          </p:nvSpPr>
          <p:spPr>
            <a:xfrm>
              <a:off x="295466" y="1164205"/>
              <a:ext cx="21384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sz="1600" b="1" dirty="0"/>
                <a:t>Cloud professionnel</a:t>
              </a:r>
              <a:endParaRPr lang="fr-FR" sz="1600" dirty="0"/>
            </a:p>
          </p:txBody>
        </p:sp>
        <p:sp>
          <p:nvSpPr>
            <p:cNvPr id="15" name="Zone de texte 14">
              <a:extLst>
                <a:ext uri="{FF2B5EF4-FFF2-40B4-BE49-F238E27FC236}">
                  <a16:creationId xmlns:a16="http://schemas.microsoft.com/office/drawing/2014/main" id="{5083EB4B-86A0-45E7-8493-F0169A4CCC87}"/>
                </a:ext>
              </a:extLst>
            </p:cNvPr>
            <p:cNvSpPr txBox="1"/>
            <p:nvPr/>
          </p:nvSpPr>
          <p:spPr>
            <a:xfrm>
              <a:off x="-225921" y="358941"/>
              <a:ext cx="4136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sz="2000" b="1" dirty="0"/>
                <a:t>Apps éducation</a:t>
              </a: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4"/>
            </p:custDataLst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rtlCol="0"/>
          <a:lstStyle/>
          <a:p>
            <a:pPr rtl="0"/>
            <a:r>
              <a:rPr lang="fr"/>
              <a:t>How to customize this template</a:t>
            </a:r>
          </a:p>
        </p:txBody>
      </p:sp>
      <p:sp>
        <p:nvSpPr>
          <p:cNvPr id="38" name="Zone de texte 15">
            <a:extLst>
              <a:ext uri="{FF2B5EF4-FFF2-40B4-BE49-F238E27FC236}">
                <a16:creationId xmlns:a16="http://schemas.microsoft.com/office/drawing/2014/main" id="{1AA52088-CC08-4B31-88C3-7589922DEBB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00731" y="2839117"/>
            <a:ext cx="3093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600" b="1" dirty="0"/>
              <a:t>Production de texte collaboratif</a:t>
            </a:r>
            <a:endParaRPr lang="fr-FR" sz="1600" dirty="0"/>
          </a:p>
        </p:txBody>
      </p:sp>
      <p:sp>
        <p:nvSpPr>
          <p:cNvPr id="39" name="Zone de texte 15">
            <a:extLst>
              <a:ext uri="{FF2B5EF4-FFF2-40B4-BE49-F238E27FC236}">
                <a16:creationId xmlns:a16="http://schemas.microsoft.com/office/drawing/2014/main" id="{1AA52088-CC08-4B31-88C3-7589922DEBB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7473" y="1990932"/>
            <a:ext cx="2583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600" b="1" dirty="0"/>
              <a:t>Espace partage de vidéo</a:t>
            </a:r>
            <a:endParaRPr lang="fr-FR" sz="1600" dirty="0"/>
          </a:p>
        </p:txBody>
      </p:sp>
      <p:sp>
        <p:nvSpPr>
          <p:cNvPr id="48" name="Zone de texte 15">
            <a:extLst>
              <a:ext uri="{FF2B5EF4-FFF2-40B4-BE49-F238E27FC236}">
                <a16:creationId xmlns:a16="http://schemas.microsoft.com/office/drawing/2014/main" id="{1AA52088-CC08-4B31-88C3-7589922DEB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25681" y="3779795"/>
            <a:ext cx="2581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600" b="1" dirty="0"/>
              <a:t>Espace visio-conférence</a:t>
            </a:r>
            <a:endParaRPr lang="fr-FR" sz="1600" dirty="0"/>
          </a:p>
        </p:txBody>
      </p:sp>
      <p:sp>
        <p:nvSpPr>
          <p:cNvPr id="50" name="Zone de texte 15">
            <a:extLst>
              <a:ext uri="{FF2B5EF4-FFF2-40B4-BE49-F238E27FC236}">
                <a16:creationId xmlns:a16="http://schemas.microsoft.com/office/drawing/2014/main" id="{1AA52088-CC08-4B31-88C3-7589922DEBB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10968" y="4387351"/>
            <a:ext cx="299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600" b="1" dirty="0"/>
              <a:t>Respect du RGPD</a:t>
            </a:r>
            <a:endParaRPr lang="fr-FR" sz="1600" dirty="0"/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281994" y="844839"/>
            <a:ext cx="3131321" cy="5354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52" name="Zone de texte 15">
            <a:extLst>
              <a:ext uri="{FF2B5EF4-FFF2-40B4-BE49-F238E27FC236}">
                <a16:creationId xmlns:a16="http://schemas.microsoft.com/office/drawing/2014/main" id="{1AA52088-CC08-4B31-88C3-7589922DEBB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68829" y="4984044"/>
            <a:ext cx="2447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600" b="1" dirty="0"/>
              <a:t>Modération possible</a:t>
            </a:r>
            <a:endParaRPr lang="fr-FR" sz="1600" dirty="0"/>
          </a:p>
        </p:txBody>
      </p:sp>
      <p:sp>
        <p:nvSpPr>
          <p:cNvPr id="53" name="Zone de texte 15">
            <a:extLst>
              <a:ext uri="{FF2B5EF4-FFF2-40B4-BE49-F238E27FC236}">
                <a16:creationId xmlns:a16="http://schemas.microsoft.com/office/drawing/2014/main" id="{1AA52088-CC08-4B31-88C3-7589922DEBB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02885" y="5422096"/>
            <a:ext cx="2447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600" b="1" dirty="0"/>
              <a:t>Consignes académiques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3676187" y="508014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15"/>
              </a:rPr>
              <a:t>https://bit.ly/3ffMBzN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635482" y="4690488"/>
            <a:ext cx="5504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hlinkClick r:id="rId16"/>
              </a:rPr>
              <a:t>https://codi-education.beta.education.fr/s/3G64YJ2KB#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676187" y="5532644"/>
            <a:ext cx="240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17"/>
              </a:rPr>
              <a:t>https://bit.ly/2Wo7HTV</a:t>
            </a:r>
            <a:r>
              <a:rPr lang="fr-FR" dirty="0"/>
              <a:t> 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005" y="4690488"/>
            <a:ext cx="2819545" cy="142247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145088" y="6276101"/>
            <a:ext cx="50083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Applications, Ressources et Plateformes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38734" y="179054"/>
            <a:ext cx="3124200" cy="14887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15626" y="3596761"/>
            <a:ext cx="3362325" cy="1171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47980" y="1805930"/>
            <a:ext cx="3076575" cy="17305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42762" y="1979614"/>
            <a:ext cx="3041883" cy="13639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19368" y="5159711"/>
            <a:ext cx="2746826" cy="97986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23297" y="3736718"/>
            <a:ext cx="3172797" cy="10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644237"/>
            <a:ext cx="12192000" cy="384463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3030681"/>
            <a:ext cx="12191999" cy="665019"/>
          </a:xfrm>
        </p:spPr>
        <p:txBody>
          <a:bodyPr tIns="180000" rtlCol="0"/>
          <a:lstStyle/>
          <a:p>
            <a:pPr rtl="0"/>
            <a:r>
              <a:rPr lang="fr-FR" sz="4000" dirty="0"/>
              <a:t>HYBRIDATION  :    C’est une question d’équilibre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" y="3946267"/>
            <a:ext cx="12191999" cy="286232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LIENS INFORMATIONNELS</a:t>
            </a:r>
          </a:p>
          <a:p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linkClick r:id="rId6"/>
            </a:endParaRPr>
          </a:p>
          <a:p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6"/>
              </a:rPr>
              <a:t>L’enseignement hybride synchrone</a:t>
            </a:r>
            <a:endParaRPr lang="fr-FR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7"/>
              </a:rPr>
              <a:t>L’enseignement hybride</a:t>
            </a:r>
            <a:endParaRPr lang="fr-FR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Penser Hybridation </a:t>
            </a:r>
            <a:endParaRPr lang="fr-FR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621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96" y="0"/>
            <a:ext cx="10312604" cy="67439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3236747"/>
            <a:ext cx="5391150" cy="1541315"/>
          </a:xfrm>
        </p:spPr>
        <p:txBody>
          <a:bodyPr rtlCol="0"/>
          <a:lstStyle/>
          <a:p>
            <a:pPr rtl="0"/>
            <a:r>
              <a:rPr lang="fr-FR" sz="5400" dirty="0"/>
              <a:t>Pour aller plus loin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0" y="4741477"/>
            <a:ext cx="5924550" cy="460614"/>
          </a:xfrm>
        </p:spPr>
        <p:txBody>
          <a:bodyPr rtlCol="0"/>
          <a:lstStyle/>
          <a:p>
            <a:r>
              <a:rPr lang="fr-FR" dirty="0"/>
              <a:t>Prochainement un webinaire spécifique sur l’hybridation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88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716" y="6316579"/>
            <a:ext cx="9252284" cy="541421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20874" y="6222579"/>
            <a:ext cx="7938076" cy="580921"/>
          </a:xfrm>
        </p:spPr>
        <p:txBody>
          <a:bodyPr rtlCol="0"/>
          <a:lstStyle/>
          <a:p>
            <a:pPr rtl="0"/>
            <a:r>
              <a:rPr lang="fr-FR" dirty="0"/>
              <a:t>Chargés  des missions Technologie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0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3" y="5164816"/>
            <a:ext cx="2819545" cy="14224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2009" y="3244334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C.R.C.N et PIX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953" y="635421"/>
            <a:ext cx="5456393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6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880533"/>
            <a:ext cx="12192001" cy="428754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 rot="818604">
            <a:off x="6046474" y="615008"/>
            <a:ext cx="5296187" cy="681871"/>
          </a:xfrm>
          <a:solidFill>
            <a:schemeClr val="bg1">
              <a:alpha val="69000"/>
            </a:schemeClr>
          </a:solidFill>
        </p:spPr>
        <p:txBody>
          <a:bodyPr tIns="216000" rtlCol="0"/>
          <a:lstStyle/>
          <a:p>
            <a:pPr algn="ctr" rtl="0"/>
            <a:r>
              <a:rPr lang="fr-FR" sz="6000" dirty="0"/>
              <a:t>C.R.C.N et PIX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4" y="0"/>
            <a:ext cx="2819545" cy="14224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9716" y="6316579"/>
            <a:ext cx="9252284" cy="541421"/>
          </a:xfrm>
          <a:prstGeom prst="rect">
            <a:avLst/>
          </a:prstGeom>
        </p:spPr>
      </p:pic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939716" y="-8021"/>
            <a:ext cx="9204126" cy="522371"/>
          </a:xfrm>
        </p:spPr>
        <p:txBody>
          <a:bodyPr rtlCol="0"/>
          <a:lstStyle/>
          <a:p>
            <a:pPr algn="ctr" rtl="0"/>
            <a:r>
              <a:rPr lang="fr-FR" dirty="0"/>
              <a:t>Cadre de Références  des Compétences Numériques </a:t>
            </a:r>
          </a:p>
          <a:p>
            <a:pPr rtl="0"/>
            <a:r>
              <a:rPr lang="fr-FR" dirty="0"/>
              <a:t>Technologie</a:t>
            </a:r>
          </a:p>
        </p:txBody>
      </p:sp>
    </p:spTree>
    <p:extLst>
      <p:ext uri="{BB962C8B-B14F-4D97-AF65-F5344CB8AC3E}">
        <p14:creationId xmlns:p14="http://schemas.microsoft.com/office/powerpoint/2010/main" val="283879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077" y="-41060"/>
            <a:ext cx="12403664" cy="689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Larme 17"/>
          <p:cNvSpPr/>
          <p:nvPr/>
        </p:nvSpPr>
        <p:spPr>
          <a:xfrm rot="727862">
            <a:off x="2661312" y="3632501"/>
            <a:ext cx="2148798" cy="2431547"/>
          </a:xfrm>
          <a:prstGeom prst="teardrop">
            <a:avLst>
              <a:gd name="adj" fmla="val 176755"/>
            </a:avLst>
          </a:prstGeom>
          <a:gradFill>
            <a:gsLst>
              <a:gs pos="0">
                <a:srgbClr val="FF3399"/>
              </a:gs>
              <a:gs pos="50000">
                <a:srgbClr val="CC0066"/>
              </a:gs>
              <a:gs pos="100000">
                <a:srgbClr val="660033"/>
              </a:gs>
            </a:gsLst>
            <a:lin ang="5400000" scaled="0"/>
          </a:gradFill>
          <a:ln>
            <a:solidFill>
              <a:srgbClr val="660033">
                <a:alpha val="20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Larme 18"/>
          <p:cNvSpPr/>
          <p:nvPr/>
        </p:nvSpPr>
        <p:spPr>
          <a:xfrm rot="11726120">
            <a:off x="8632166" y="491961"/>
            <a:ext cx="2503845" cy="1960720"/>
          </a:xfrm>
          <a:prstGeom prst="teardrop">
            <a:avLst>
              <a:gd name="adj" fmla="val 190115"/>
            </a:avLst>
          </a:prstGeom>
          <a:gradFill flip="none" rotWithShape="1">
            <a:gsLst>
              <a:gs pos="0">
                <a:srgbClr val="C9F27E"/>
              </a:gs>
              <a:gs pos="50000">
                <a:srgbClr val="00B050"/>
              </a:gs>
              <a:gs pos="100000">
                <a:srgbClr val="94ED51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Larme 19"/>
          <p:cNvSpPr/>
          <p:nvPr/>
        </p:nvSpPr>
        <p:spPr>
          <a:xfrm rot="2546404">
            <a:off x="1541032" y="1990351"/>
            <a:ext cx="2105374" cy="1713973"/>
          </a:xfrm>
          <a:prstGeom prst="teardrop">
            <a:avLst>
              <a:gd name="adj" fmla="val 176755"/>
            </a:avLst>
          </a:prstGeom>
          <a:gradFill>
            <a:gsLst>
              <a:gs pos="0">
                <a:schemeClr val="bg1">
                  <a:lumMod val="40000"/>
                  <a:lumOff val="60000"/>
                </a:schemeClr>
              </a:gs>
              <a:gs pos="5000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alpha val="22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arme 20"/>
          <p:cNvSpPr/>
          <p:nvPr/>
        </p:nvSpPr>
        <p:spPr>
          <a:xfrm rot="13409774">
            <a:off x="8965489" y="2651401"/>
            <a:ext cx="2616932" cy="2008574"/>
          </a:xfrm>
          <a:prstGeom prst="teardrop">
            <a:avLst>
              <a:gd name="adj" fmla="val 188249"/>
            </a:avLst>
          </a:prstGeom>
          <a:gradFill flip="none" rotWithShape="1">
            <a:gsLst>
              <a:gs pos="0">
                <a:srgbClr val="FFFF00"/>
              </a:gs>
              <a:gs pos="50000">
                <a:srgbClr val="F4EE00"/>
              </a:gs>
              <a:gs pos="100000">
                <a:srgbClr val="E3DE10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arme 22"/>
          <p:cNvSpPr/>
          <p:nvPr/>
        </p:nvSpPr>
        <p:spPr>
          <a:xfrm rot="15649195">
            <a:off x="7314752" y="4213375"/>
            <a:ext cx="2769203" cy="2336079"/>
          </a:xfrm>
          <a:prstGeom prst="teardrop">
            <a:avLst>
              <a:gd name="adj" fmla="val 176755"/>
            </a:avLst>
          </a:prstGeom>
          <a:gradFill>
            <a:gsLst>
              <a:gs pos="0">
                <a:srgbClr val="FF0000"/>
              </a:gs>
              <a:gs pos="50000">
                <a:srgbClr val="C00000"/>
              </a:gs>
              <a:gs pos="100000">
                <a:srgbClr val="A92D0B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arme 23"/>
          <p:cNvSpPr/>
          <p:nvPr/>
        </p:nvSpPr>
        <p:spPr>
          <a:xfrm rot="4482662">
            <a:off x="3012926" y="596731"/>
            <a:ext cx="2228004" cy="1894825"/>
          </a:xfrm>
          <a:prstGeom prst="teardrop">
            <a:avLst>
              <a:gd name="adj" fmla="val 176755"/>
            </a:avLst>
          </a:prstGeom>
          <a:gradFill>
            <a:gsLst>
              <a:gs pos="0">
                <a:srgbClr val="7030A0"/>
              </a:gs>
              <a:gs pos="50000">
                <a:srgbClr val="000066">
                  <a:alpha val="71000"/>
                </a:srgbClr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ln>
            <a:solidFill>
              <a:srgbClr val="000066">
                <a:alpha val="15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arme 24"/>
          <p:cNvSpPr/>
          <p:nvPr/>
        </p:nvSpPr>
        <p:spPr>
          <a:xfrm rot="8786183">
            <a:off x="5686897" y="-93651"/>
            <a:ext cx="2528947" cy="2109479"/>
          </a:xfrm>
          <a:prstGeom prst="teardrop">
            <a:avLst>
              <a:gd name="adj" fmla="val 176755"/>
            </a:avLst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778035" y="658447"/>
            <a:ext cx="234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-2-  L’enseignement hybride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919297" y="4190153"/>
            <a:ext cx="1879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-7- Enseigner avec une carte: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Microbit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 rot="21436454">
            <a:off x="6840666" y="4768247"/>
            <a:ext cx="340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 Comment traiter « Modélisation et Simulation » ?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332267" y="1170840"/>
            <a:ext cx="2773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-3- CRCN - PIX et Technologie</a:t>
            </a:r>
          </a:p>
        </p:txBody>
      </p:sp>
      <p:sp>
        <p:nvSpPr>
          <p:cNvPr id="36" name="ZoneTexte 35"/>
          <p:cNvSpPr txBox="1"/>
          <p:nvPr/>
        </p:nvSpPr>
        <p:spPr>
          <a:xfrm rot="1451324">
            <a:off x="8997982" y="3122343"/>
            <a:ext cx="2304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-4- </a:t>
            </a:r>
            <a:r>
              <a:rPr lang="fr-FR" sz="20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L’évaluation par compétences en Technologie </a:t>
            </a:r>
            <a:r>
              <a:rPr lang="fr-FR" sz="2000" b="1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370838" y="980838"/>
            <a:ext cx="1630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-1- Outils de formation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M@gistère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541497" y="2350410"/>
            <a:ext cx="199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 rot="16200000">
            <a:off x="-2174885" y="3863505"/>
            <a:ext cx="5015686" cy="681871"/>
          </a:xfrm>
          <a:solidFill>
            <a:schemeClr val="bg1">
              <a:alpha val="69000"/>
            </a:schemeClr>
          </a:solidFill>
        </p:spPr>
        <p:txBody>
          <a:bodyPr tIns="216000" rtlCol="0"/>
          <a:lstStyle/>
          <a:p>
            <a:pPr algn="ctr" rtl="0"/>
            <a:r>
              <a:rPr lang="fr-FR" sz="3200" dirty="0"/>
              <a:t>SEMINAIRE  TECHNOLOGIE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515" y="-17740"/>
            <a:ext cx="2244913" cy="1347425"/>
          </a:xfrm>
          <a:prstGeom prst="rect">
            <a:avLst/>
          </a:prstGeom>
        </p:spPr>
      </p:pic>
      <p:sp>
        <p:nvSpPr>
          <p:cNvPr id="43" name="Larme 42"/>
          <p:cNvSpPr/>
          <p:nvPr/>
        </p:nvSpPr>
        <p:spPr>
          <a:xfrm rot="18770276">
            <a:off x="4743026" y="4898198"/>
            <a:ext cx="2355616" cy="1777160"/>
          </a:xfrm>
          <a:prstGeom prst="teardrop">
            <a:avLst>
              <a:gd name="adj" fmla="val 190115"/>
            </a:avLst>
          </a:prstGeom>
          <a:gradFill flip="none" rotWithShape="1">
            <a:gsLst>
              <a:gs pos="0">
                <a:srgbClr val="C9F27E"/>
              </a:gs>
              <a:gs pos="50000">
                <a:srgbClr val="00B050"/>
              </a:gs>
              <a:gs pos="100000">
                <a:srgbClr val="94ED51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 rot="21436454">
            <a:off x="1653689" y="2467075"/>
            <a:ext cx="2013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  Des ressources DNB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588" y="2882231"/>
            <a:ext cx="1126692" cy="88587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2655DD0-C841-8440-9A1F-A3281BD78425}"/>
              </a:ext>
            </a:extLst>
          </p:cNvPr>
          <p:cNvSpPr txBox="1"/>
          <p:nvPr/>
        </p:nvSpPr>
        <p:spPr>
          <a:xfrm>
            <a:off x="5333207" y="5053167"/>
            <a:ext cx="1561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-6- Drone livreur de colis Actualisé et hybridé</a:t>
            </a:r>
          </a:p>
        </p:txBody>
      </p:sp>
    </p:spTree>
    <p:extLst>
      <p:ext uri="{BB962C8B-B14F-4D97-AF65-F5344CB8AC3E}">
        <p14:creationId xmlns:p14="http://schemas.microsoft.com/office/powerpoint/2010/main" val="426786824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3223" y="0"/>
            <a:ext cx="12403664" cy="675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Larme 18"/>
          <p:cNvSpPr/>
          <p:nvPr/>
        </p:nvSpPr>
        <p:spPr>
          <a:xfrm rot="14143408">
            <a:off x="8560159" y="3381305"/>
            <a:ext cx="3023127" cy="2476117"/>
          </a:xfrm>
          <a:prstGeom prst="teardrop">
            <a:avLst>
              <a:gd name="adj" fmla="val 190115"/>
            </a:avLst>
          </a:prstGeom>
          <a:gradFill flip="none" rotWithShape="1">
            <a:gsLst>
              <a:gs pos="0">
                <a:srgbClr val="C9F27E"/>
              </a:gs>
              <a:gs pos="50000">
                <a:srgbClr val="00B050"/>
              </a:gs>
              <a:gs pos="100000">
                <a:srgbClr val="94ED51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arme 20"/>
          <p:cNvSpPr/>
          <p:nvPr/>
        </p:nvSpPr>
        <p:spPr>
          <a:xfrm rot="282398">
            <a:off x="2298769" y="4111017"/>
            <a:ext cx="2997456" cy="1661234"/>
          </a:xfrm>
          <a:prstGeom prst="teardrop">
            <a:avLst>
              <a:gd name="adj" fmla="val 188249"/>
            </a:avLst>
          </a:prstGeom>
          <a:gradFill flip="none" rotWithShape="1">
            <a:gsLst>
              <a:gs pos="0">
                <a:srgbClr val="FFFF00"/>
              </a:gs>
              <a:gs pos="50000">
                <a:srgbClr val="F4EE00"/>
              </a:gs>
              <a:gs pos="100000">
                <a:srgbClr val="E3DE10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arme 23"/>
          <p:cNvSpPr/>
          <p:nvPr/>
        </p:nvSpPr>
        <p:spPr>
          <a:xfrm rot="3963742">
            <a:off x="2060995" y="1338744"/>
            <a:ext cx="2059189" cy="2599312"/>
          </a:xfrm>
          <a:prstGeom prst="teardrop">
            <a:avLst>
              <a:gd name="adj" fmla="val 176755"/>
            </a:avLst>
          </a:prstGeom>
          <a:gradFill>
            <a:gsLst>
              <a:gs pos="0">
                <a:srgbClr val="7030A0"/>
              </a:gs>
              <a:gs pos="50000">
                <a:srgbClr val="000066">
                  <a:alpha val="71000"/>
                </a:srgbClr>
              </a:gs>
              <a:gs pos="100000">
                <a:schemeClr val="tx1">
                  <a:lumMod val="75000"/>
                </a:schemeClr>
              </a:gs>
            </a:gsLst>
            <a:lin ang="5400000" scaled="0"/>
          </a:gradFill>
          <a:ln>
            <a:solidFill>
              <a:srgbClr val="000066">
                <a:alpha val="15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arme 24"/>
          <p:cNvSpPr/>
          <p:nvPr/>
        </p:nvSpPr>
        <p:spPr>
          <a:xfrm rot="10800000">
            <a:off x="7995633" y="612825"/>
            <a:ext cx="2968386" cy="1940215"/>
          </a:xfrm>
          <a:prstGeom prst="teardrop">
            <a:avLst>
              <a:gd name="adj" fmla="val 176755"/>
            </a:avLst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6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8165434" y="1050381"/>
            <a:ext cx="2346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-3-  Simulation avec modeleur 3D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Porte-manteau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410466" y="3951629"/>
            <a:ext cx="2773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-4- Simulation MBOT avec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Mblock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Mbot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Simulator IRAI)</a:t>
            </a:r>
          </a:p>
          <a:p>
            <a:pPr algn="ctr"/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771747" y="4513983"/>
            <a:ext cx="2433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5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-5- </a:t>
            </a:r>
            <a:r>
              <a:rPr lang="fr-FR" sz="2000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Simulation avec Castor Informatique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256383" y="2229382"/>
            <a:ext cx="1630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-1- Simulation avec Scratch</a:t>
            </a:r>
          </a:p>
          <a:p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itel 5"/>
          <p:cNvSpPr txBox="1">
            <a:spLocks/>
          </p:cNvSpPr>
          <p:nvPr/>
        </p:nvSpPr>
        <p:spPr>
          <a:xfrm>
            <a:off x="411139" y="6035912"/>
            <a:ext cx="12928605" cy="79421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Comment traiter « Modélisation et Simulation »? des exemples…  </a:t>
            </a:r>
          </a:p>
          <a:p>
            <a:pPr>
              <a:spcBef>
                <a:spcPct val="0"/>
              </a:spcBef>
              <a:defRPr/>
            </a:pPr>
            <a:endParaRPr lang="fr-FR" sz="24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Larme 29"/>
          <p:cNvSpPr/>
          <p:nvPr/>
        </p:nvSpPr>
        <p:spPr>
          <a:xfrm rot="6588249">
            <a:off x="4576029" y="-294119"/>
            <a:ext cx="2048822" cy="2689000"/>
          </a:xfrm>
          <a:prstGeom prst="teardrop">
            <a:avLst>
              <a:gd name="adj" fmla="val 176755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4708081" y="692729"/>
            <a:ext cx="1784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-2- Simulateur Morse</a:t>
            </a:r>
          </a:p>
          <a:p>
            <a:pPr algn="ctr"/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 rot="16200000">
            <a:off x="-2106829" y="3324896"/>
            <a:ext cx="4595640" cy="681871"/>
          </a:xfrm>
          <a:solidFill>
            <a:schemeClr val="bg1">
              <a:alpha val="69000"/>
            </a:schemeClr>
          </a:solidFill>
        </p:spPr>
        <p:txBody>
          <a:bodyPr tIns="216000" rtlCol="0"/>
          <a:lstStyle/>
          <a:p>
            <a:pPr algn="ctr" rtl="0"/>
            <a:r>
              <a:rPr lang="fr-FR" sz="3200" dirty="0"/>
              <a:t>SEMINAIRE  TECHNOLOGIE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515" y="-17740"/>
            <a:ext cx="2244913" cy="134742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E6A6689-7345-9842-9017-76998B489D48}"/>
              </a:ext>
            </a:extLst>
          </p:cNvPr>
          <p:cNvSpPr/>
          <p:nvPr/>
        </p:nvSpPr>
        <p:spPr>
          <a:xfrm>
            <a:off x="5895407" y="2673055"/>
            <a:ext cx="2047597" cy="18409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EF48DA-6844-EE42-B526-6BAD224B6074}"/>
              </a:ext>
            </a:extLst>
          </p:cNvPr>
          <p:cNvSpPr txBox="1"/>
          <p:nvPr/>
        </p:nvSpPr>
        <p:spPr>
          <a:xfrm>
            <a:off x="6114484" y="3162459"/>
            <a:ext cx="1689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Modélisation et Simulation</a:t>
            </a:r>
          </a:p>
        </p:txBody>
      </p:sp>
    </p:spTree>
    <p:extLst>
      <p:ext uri="{BB962C8B-B14F-4D97-AF65-F5344CB8AC3E}">
        <p14:creationId xmlns:p14="http://schemas.microsoft.com/office/powerpoint/2010/main" val="27053416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 rot="1346768">
            <a:off x="3286795" y="1692058"/>
            <a:ext cx="8998539" cy="681871"/>
          </a:xfrm>
          <a:solidFill>
            <a:schemeClr val="bg1">
              <a:alpha val="69000"/>
            </a:schemeClr>
          </a:solidFill>
        </p:spPr>
        <p:txBody>
          <a:bodyPr tIns="216000" rtlCol="0"/>
          <a:lstStyle/>
          <a:p>
            <a:pPr algn="ctr" rtl="0"/>
            <a:r>
              <a:rPr lang="fr-FR" sz="2800" dirty="0">
                <a:solidFill>
                  <a:srgbClr val="0070C0"/>
                </a:solidFill>
              </a:rPr>
              <a:t>HYBRIDATION  PEDAGOGIQUE – L’ENSEIGNEMENT    BIMODALE</a:t>
            </a:r>
            <a:br>
              <a:rPr lang="fr-FR" sz="6000" dirty="0"/>
            </a:br>
            <a:endParaRPr lang="fr-FR" sz="6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4" y="0"/>
            <a:ext cx="2819545" cy="14224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716" y="6316579"/>
            <a:ext cx="9252284" cy="5414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047647"/>
            <a:ext cx="6151418" cy="46817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779" y="4802332"/>
            <a:ext cx="5923221" cy="20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30" y="0"/>
            <a:ext cx="8609005" cy="61713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40815" y="408834"/>
            <a:ext cx="4648200" cy="985000"/>
          </a:xfrm>
        </p:spPr>
        <p:txBody>
          <a:bodyPr rtlCol="0"/>
          <a:lstStyle/>
          <a:p>
            <a:pPr rtl="0"/>
            <a:r>
              <a:rPr lang="fr-FR" sz="4800" dirty="0"/>
              <a:t>Thèmes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  <p:custDataLst>
              <p:tags r:id="rId3"/>
            </p:custDataLst>
          </p:nvPr>
        </p:nvSpPr>
        <p:spPr>
          <a:xfrm>
            <a:off x="904488" y="2200987"/>
            <a:ext cx="2199968" cy="747661"/>
          </a:xfrm>
        </p:spPr>
        <p:txBody>
          <a:bodyPr rtlCol="0"/>
          <a:lstStyle/>
          <a:p>
            <a:pPr rtl="0"/>
            <a:r>
              <a:rPr lang="fr-FR" dirty="0"/>
              <a:t>Penser hybridation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  <p:custDataLst>
              <p:tags r:id="rId4"/>
            </p:custDataLst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79115" y="3055492"/>
            <a:ext cx="2192884" cy="74766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compétences 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879115" y="3941751"/>
            <a:ext cx="2192884" cy="74766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Projet : Entrepôt Contenaire  Pont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72031" y="4828010"/>
            <a:ext cx="2192884" cy="74766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Exemples Situations pédagogiques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72031" y="1421572"/>
            <a:ext cx="2192884" cy="74766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Contexte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545" cy="1422473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72031" y="5749176"/>
            <a:ext cx="2192884" cy="74766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Apps éducation 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655127" y="2338038"/>
            <a:ext cx="1565564" cy="74766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Distanciel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043054" y="3095879"/>
            <a:ext cx="1510145" cy="74766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Présentiel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5534891" y="3843540"/>
            <a:ext cx="845126" cy="74766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3 p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87268">
            <a:off x="1856938" y="2995252"/>
            <a:ext cx="9667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https://www.ac-paris.fr/portail/jcms/p1_2047867/enseignement-hybride-synchrone-hysy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844946"/>
            <a:ext cx="11963400" cy="422545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1"/>
            </p:custDataLst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fr-FR" smtClean="0"/>
              <a:pPr rtl="0"/>
              <a:t>6</a:t>
            </a:fld>
            <a:endParaRPr lang="fr-FR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r>
              <a:rPr lang="fr"/>
              <a:t>How to customize this template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628650" y="3458257"/>
            <a:ext cx="10629900" cy="2646274"/>
            <a:chOff x="1657130" y="3300167"/>
            <a:chExt cx="2762203" cy="2468069"/>
          </a:xfrm>
        </p:grpSpPr>
        <p:grpSp>
          <p:nvGrpSpPr>
            <p:cNvPr id="46" name="Groupe 45" title="Ajoutez vos images">
              <a:extLst>
                <a:ext uri="{FF2B5EF4-FFF2-40B4-BE49-F238E27FC236}">
                  <a16:creationId xmlns:a16="http://schemas.microsoft.com/office/drawing/2014/main" id="{D61E15D2-0BAF-4A2C-9698-DD4F6BAB920D}"/>
                </a:ext>
              </a:extLst>
            </p:cNvPr>
            <p:cNvGrpSpPr/>
            <p:nvPr/>
          </p:nvGrpSpPr>
          <p:grpSpPr>
            <a:xfrm>
              <a:off x="1657130" y="3300167"/>
              <a:ext cx="2762203" cy="502809"/>
              <a:chOff x="1296121" y="3114304"/>
              <a:chExt cx="2762203" cy="502809"/>
            </a:xfrm>
          </p:grpSpPr>
          <p:sp>
            <p:nvSpPr>
              <p:cNvPr id="20" name="Graphisme 18" title="Flèche - Instructions d’utilisation du modèle">
                <a:extLst>
                  <a:ext uri="{FF2B5EF4-FFF2-40B4-BE49-F238E27FC236}">
                    <a16:creationId xmlns:a16="http://schemas.microsoft.com/office/drawing/2014/main" id="{3CDE6CC0-E86B-4B0C-B994-AD3ECE46636B}"/>
                  </a:ext>
                </a:extLst>
              </p:cNvPr>
              <p:cNvSpPr/>
              <p:nvPr/>
            </p:nvSpPr>
            <p:spPr>
              <a:xfrm rot="4500000" flipH="1">
                <a:off x="1341263" y="3204385"/>
                <a:ext cx="367586" cy="457870"/>
              </a:xfrm>
              <a:custGeom>
                <a:avLst/>
                <a:gdLst>
                  <a:gd name="connsiteX0" fmla="*/ 27380 w 542925"/>
                  <a:gd name="connsiteY0" fmla="*/ 669232 h 676275"/>
                  <a:gd name="connsiteX1" fmla="*/ 138823 w 542925"/>
                  <a:gd name="connsiteY1" fmla="*/ 376814 h 676275"/>
                  <a:gd name="connsiteX2" fmla="*/ 352183 w 542925"/>
                  <a:gd name="connsiteY2" fmla="*/ 147262 h 676275"/>
                  <a:gd name="connsiteX3" fmla="*/ 485533 w 542925"/>
                  <a:gd name="connsiteY3" fmla="*/ 68204 h 676275"/>
                  <a:gd name="connsiteX4" fmla="*/ 469340 w 542925"/>
                  <a:gd name="connsiteY4" fmla="*/ 96779 h 676275"/>
                  <a:gd name="connsiteX5" fmla="*/ 416953 w 542925"/>
                  <a:gd name="connsiteY5" fmla="*/ 192029 h 676275"/>
                  <a:gd name="connsiteX6" fmla="*/ 433145 w 542925"/>
                  <a:gd name="connsiteY6" fmla="*/ 216794 h 676275"/>
                  <a:gd name="connsiteX7" fmla="*/ 484580 w 542925"/>
                  <a:gd name="connsiteY7" fmla="*/ 124402 h 676275"/>
                  <a:gd name="connsiteX8" fmla="*/ 509345 w 542925"/>
                  <a:gd name="connsiteY8" fmla="*/ 78682 h 676275"/>
                  <a:gd name="connsiteX9" fmla="*/ 536015 w 542925"/>
                  <a:gd name="connsiteY9" fmla="*/ 37724 h 676275"/>
                  <a:gd name="connsiteX10" fmla="*/ 524585 w 542925"/>
                  <a:gd name="connsiteY10" fmla="*/ 7244 h 676275"/>
                  <a:gd name="connsiteX11" fmla="*/ 297890 w 542925"/>
                  <a:gd name="connsiteY11" fmla="*/ 39629 h 676275"/>
                  <a:gd name="connsiteX12" fmla="*/ 307415 w 542925"/>
                  <a:gd name="connsiteY12" fmla="*/ 71062 h 676275"/>
                  <a:gd name="connsiteX13" fmla="*/ 436003 w 542925"/>
                  <a:gd name="connsiteY13" fmla="*/ 54869 h 676275"/>
                  <a:gd name="connsiteX14" fmla="*/ 233120 w 542925"/>
                  <a:gd name="connsiteY14" fmla="*/ 208222 h 676275"/>
                  <a:gd name="connsiteX15" fmla="*/ 57860 w 542925"/>
                  <a:gd name="connsiteY15" fmla="*/ 473969 h 676275"/>
                  <a:gd name="connsiteX16" fmla="*/ 7378 w 542925"/>
                  <a:gd name="connsiteY16" fmla="*/ 648277 h 676275"/>
                  <a:gd name="connsiteX17" fmla="*/ 14045 w 542925"/>
                  <a:gd name="connsiteY17" fmla="*/ 670184 h 676275"/>
                  <a:gd name="connsiteX18" fmla="*/ 27380 w 542925"/>
                  <a:gd name="connsiteY18" fmla="*/ 669232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925" h="676275">
                    <a:moveTo>
                      <a:pt x="27380" y="669232"/>
                    </a:moveTo>
                    <a:cubicBezTo>
                      <a:pt x="44525" y="565409"/>
                      <a:pt x="83578" y="465397"/>
                      <a:pt x="138823" y="376814"/>
                    </a:cubicBezTo>
                    <a:cubicBezTo>
                      <a:pt x="195020" y="288232"/>
                      <a:pt x="267410" y="209174"/>
                      <a:pt x="352183" y="147262"/>
                    </a:cubicBezTo>
                    <a:cubicBezTo>
                      <a:pt x="394093" y="116782"/>
                      <a:pt x="438860" y="90112"/>
                      <a:pt x="485533" y="68204"/>
                    </a:cubicBezTo>
                    <a:cubicBezTo>
                      <a:pt x="479818" y="77729"/>
                      <a:pt x="475055" y="87254"/>
                      <a:pt x="469340" y="96779"/>
                    </a:cubicBezTo>
                    <a:cubicBezTo>
                      <a:pt x="452195" y="128212"/>
                      <a:pt x="434098" y="160597"/>
                      <a:pt x="416953" y="192029"/>
                    </a:cubicBezTo>
                    <a:cubicBezTo>
                      <a:pt x="412190" y="201554"/>
                      <a:pt x="425525" y="230129"/>
                      <a:pt x="433145" y="216794"/>
                    </a:cubicBezTo>
                    <a:cubicBezTo>
                      <a:pt x="450290" y="186314"/>
                      <a:pt x="467435" y="154882"/>
                      <a:pt x="484580" y="124402"/>
                    </a:cubicBezTo>
                    <a:cubicBezTo>
                      <a:pt x="493153" y="109162"/>
                      <a:pt x="501725" y="93922"/>
                      <a:pt x="509345" y="78682"/>
                    </a:cubicBezTo>
                    <a:cubicBezTo>
                      <a:pt x="516965" y="64394"/>
                      <a:pt x="523633" y="48202"/>
                      <a:pt x="536015" y="37724"/>
                    </a:cubicBezTo>
                    <a:cubicBezTo>
                      <a:pt x="543635" y="31057"/>
                      <a:pt x="535063" y="5339"/>
                      <a:pt x="524585" y="7244"/>
                    </a:cubicBezTo>
                    <a:cubicBezTo>
                      <a:pt x="449338" y="21532"/>
                      <a:pt x="374090" y="32009"/>
                      <a:pt x="297890" y="39629"/>
                    </a:cubicBezTo>
                    <a:cubicBezTo>
                      <a:pt x="287413" y="40582"/>
                      <a:pt x="295033" y="72967"/>
                      <a:pt x="307415" y="71062"/>
                    </a:cubicBezTo>
                    <a:cubicBezTo>
                      <a:pt x="350278" y="66299"/>
                      <a:pt x="393140" y="61537"/>
                      <a:pt x="436003" y="54869"/>
                    </a:cubicBezTo>
                    <a:cubicBezTo>
                      <a:pt x="360755" y="94874"/>
                      <a:pt x="292175" y="147262"/>
                      <a:pt x="233120" y="208222"/>
                    </a:cubicBezTo>
                    <a:cubicBezTo>
                      <a:pt x="158825" y="284422"/>
                      <a:pt x="98818" y="375862"/>
                      <a:pt x="57860" y="473969"/>
                    </a:cubicBezTo>
                    <a:cubicBezTo>
                      <a:pt x="35000" y="530167"/>
                      <a:pt x="17855" y="588269"/>
                      <a:pt x="7378" y="648277"/>
                    </a:cubicBezTo>
                    <a:cubicBezTo>
                      <a:pt x="6425" y="655897"/>
                      <a:pt x="8330" y="665422"/>
                      <a:pt x="14045" y="670184"/>
                    </a:cubicBezTo>
                    <a:cubicBezTo>
                      <a:pt x="20713" y="676852"/>
                      <a:pt x="25475" y="675899"/>
                      <a:pt x="27380" y="669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  <p:sp>
            <p:nvSpPr>
              <p:cNvPr id="21" name="Graphisme 18" title="Flèche - Instructions d’utilisation du modèle">
                <a:extLst>
                  <a:ext uri="{FF2B5EF4-FFF2-40B4-BE49-F238E27FC236}">
                    <a16:creationId xmlns:a16="http://schemas.microsoft.com/office/drawing/2014/main" id="{051A3989-527C-4619-9BF7-E99892F1986E}"/>
                  </a:ext>
                </a:extLst>
              </p:cNvPr>
              <p:cNvSpPr/>
              <p:nvPr/>
            </p:nvSpPr>
            <p:spPr>
              <a:xfrm rot="17820117">
                <a:off x="3585219" y="3062558"/>
                <a:ext cx="421360" cy="524851"/>
              </a:xfrm>
              <a:custGeom>
                <a:avLst/>
                <a:gdLst>
                  <a:gd name="connsiteX0" fmla="*/ 27380 w 542925"/>
                  <a:gd name="connsiteY0" fmla="*/ 669232 h 676275"/>
                  <a:gd name="connsiteX1" fmla="*/ 138823 w 542925"/>
                  <a:gd name="connsiteY1" fmla="*/ 376814 h 676275"/>
                  <a:gd name="connsiteX2" fmla="*/ 352183 w 542925"/>
                  <a:gd name="connsiteY2" fmla="*/ 147262 h 676275"/>
                  <a:gd name="connsiteX3" fmla="*/ 485533 w 542925"/>
                  <a:gd name="connsiteY3" fmla="*/ 68204 h 676275"/>
                  <a:gd name="connsiteX4" fmla="*/ 469340 w 542925"/>
                  <a:gd name="connsiteY4" fmla="*/ 96779 h 676275"/>
                  <a:gd name="connsiteX5" fmla="*/ 416953 w 542925"/>
                  <a:gd name="connsiteY5" fmla="*/ 192029 h 676275"/>
                  <a:gd name="connsiteX6" fmla="*/ 433145 w 542925"/>
                  <a:gd name="connsiteY6" fmla="*/ 216794 h 676275"/>
                  <a:gd name="connsiteX7" fmla="*/ 484580 w 542925"/>
                  <a:gd name="connsiteY7" fmla="*/ 124402 h 676275"/>
                  <a:gd name="connsiteX8" fmla="*/ 509345 w 542925"/>
                  <a:gd name="connsiteY8" fmla="*/ 78682 h 676275"/>
                  <a:gd name="connsiteX9" fmla="*/ 536015 w 542925"/>
                  <a:gd name="connsiteY9" fmla="*/ 37724 h 676275"/>
                  <a:gd name="connsiteX10" fmla="*/ 524585 w 542925"/>
                  <a:gd name="connsiteY10" fmla="*/ 7244 h 676275"/>
                  <a:gd name="connsiteX11" fmla="*/ 297890 w 542925"/>
                  <a:gd name="connsiteY11" fmla="*/ 39629 h 676275"/>
                  <a:gd name="connsiteX12" fmla="*/ 307415 w 542925"/>
                  <a:gd name="connsiteY12" fmla="*/ 71062 h 676275"/>
                  <a:gd name="connsiteX13" fmla="*/ 436003 w 542925"/>
                  <a:gd name="connsiteY13" fmla="*/ 54869 h 676275"/>
                  <a:gd name="connsiteX14" fmla="*/ 233120 w 542925"/>
                  <a:gd name="connsiteY14" fmla="*/ 208222 h 676275"/>
                  <a:gd name="connsiteX15" fmla="*/ 57860 w 542925"/>
                  <a:gd name="connsiteY15" fmla="*/ 473969 h 676275"/>
                  <a:gd name="connsiteX16" fmla="*/ 7378 w 542925"/>
                  <a:gd name="connsiteY16" fmla="*/ 648277 h 676275"/>
                  <a:gd name="connsiteX17" fmla="*/ 14045 w 542925"/>
                  <a:gd name="connsiteY17" fmla="*/ 670184 h 676275"/>
                  <a:gd name="connsiteX18" fmla="*/ 27380 w 542925"/>
                  <a:gd name="connsiteY18" fmla="*/ 669232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925" h="676275">
                    <a:moveTo>
                      <a:pt x="27380" y="669232"/>
                    </a:moveTo>
                    <a:cubicBezTo>
                      <a:pt x="44525" y="565409"/>
                      <a:pt x="83578" y="465397"/>
                      <a:pt x="138823" y="376814"/>
                    </a:cubicBezTo>
                    <a:cubicBezTo>
                      <a:pt x="195020" y="288232"/>
                      <a:pt x="267410" y="209174"/>
                      <a:pt x="352183" y="147262"/>
                    </a:cubicBezTo>
                    <a:cubicBezTo>
                      <a:pt x="394093" y="116782"/>
                      <a:pt x="438860" y="90112"/>
                      <a:pt x="485533" y="68204"/>
                    </a:cubicBezTo>
                    <a:cubicBezTo>
                      <a:pt x="479818" y="77729"/>
                      <a:pt x="475055" y="87254"/>
                      <a:pt x="469340" y="96779"/>
                    </a:cubicBezTo>
                    <a:cubicBezTo>
                      <a:pt x="452195" y="128212"/>
                      <a:pt x="434098" y="160597"/>
                      <a:pt x="416953" y="192029"/>
                    </a:cubicBezTo>
                    <a:cubicBezTo>
                      <a:pt x="412190" y="201554"/>
                      <a:pt x="425525" y="230129"/>
                      <a:pt x="433145" y="216794"/>
                    </a:cubicBezTo>
                    <a:cubicBezTo>
                      <a:pt x="450290" y="186314"/>
                      <a:pt x="467435" y="154882"/>
                      <a:pt x="484580" y="124402"/>
                    </a:cubicBezTo>
                    <a:cubicBezTo>
                      <a:pt x="493153" y="109162"/>
                      <a:pt x="501725" y="93922"/>
                      <a:pt x="509345" y="78682"/>
                    </a:cubicBezTo>
                    <a:cubicBezTo>
                      <a:pt x="516965" y="64394"/>
                      <a:pt x="523633" y="48202"/>
                      <a:pt x="536015" y="37724"/>
                    </a:cubicBezTo>
                    <a:cubicBezTo>
                      <a:pt x="543635" y="31057"/>
                      <a:pt x="535063" y="5339"/>
                      <a:pt x="524585" y="7244"/>
                    </a:cubicBezTo>
                    <a:cubicBezTo>
                      <a:pt x="449338" y="21532"/>
                      <a:pt x="374090" y="32009"/>
                      <a:pt x="297890" y="39629"/>
                    </a:cubicBezTo>
                    <a:cubicBezTo>
                      <a:pt x="287413" y="40582"/>
                      <a:pt x="295033" y="72967"/>
                      <a:pt x="307415" y="71062"/>
                    </a:cubicBezTo>
                    <a:cubicBezTo>
                      <a:pt x="350278" y="66299"/>
                      <a:pt x="393140" y="61537"/>
                      <a:pt x="436003" y="54869"/>
                    </a:cubicBezTo>
                    <a:cubicBezTo>
                      <a:pt x="360755" y="94874"/>
                      <a:pt x="292175" y="147262"/>
                      <a:pt x="233120" y="208222"/>
                    </a:cubicBezTo>
                    <a:cubicBezTo>
                      <a:pt x="158825" y="284422"/>
                      <a:pt x="98818" y="375862"/>
                      <a:pt x="57860" y="473969"/>
                    </a:cubicBezTo>
                    <a:cubicBezTo>
                      <a:pt x="35000" y="530167"/>
                      <a:pt x="17855" y="588269"/>
                      <a:pt x="7378" y="648277"/>
                    </a:cubicBezTo>
                    <a:cubicBezTo>
                      <a:pt x="6425" y="655897"/>
                      <a:pt x="8330" y="665422"/>
                      <a:pt x="14045" y="670184"/>
                    </a:cubicBezTo>
                    <a:cubicBezTo>
                      <a:pt x="20713" y="676852"/>
                      <a:pt x="25475" y="675899"/>
                      <a:pt x="27380" y="669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</p:grpSp>
        <p:sp>
          <p:nvSpPr>
            <p:cNvPr id="47" name="Graphisme 18" title="Flèche - Instructions d’utilisation du modèle">
              <a:extLst>
                <a:ext uri="{FF2B5EF4-FFF2-40B4-BE49-F238E27FC236}">
                  <a16:creationId xmlns:a16="http://schemas.microsoft.com/office/drawing/2014/main" id="{1C423936-E785-4AA4-AE30-B44E99C3D5C5}"/>
                </a:ext>
              </a:extLst>
            </p:cNvPr>
            <p:cNvSpPr/>
            <p:nvPr/>
          </p:nvSpPr>
          <p:spPr>
            <a:xfrm rot="12866034" flipV="1">
              <a:off x="2713228" y="3478258"/>
              <a:ext cx="510150" cy="587056"/>
            </a:xfrm>
            <a:custGeom>
              <a:avLst/>
              <a:gdLst>
                <a:gd name="connsiteX0" fmla="*/ 27380 w 542925"/>
                <a:gd name="connsiteY0" fmla="*/ 669232 h 676275"/>
                <a:gd name="connsiteX1" fmla="*/ 138823 w 542925"/>
                <a:gd name="connsiteY1" fmla="*/ 376814 h 676275"/>
                <a:gd name="connsiteX2" fmla="*/ 352183 w 542925"/>
                <a:gd name="connsiteY2" fmla="*/ 147262 h 676275"/>
                <a:gd name="connsiteX3" fmla="*/ 485533 w 542925"/>
                <a:gd name="connsiteY3" fmla="*/ 68204 h 676275"/>
                <a:gd name="connsiteX4" fmla="*/ 469340 w 542925"/>
                <a:gd name="connsiteY4" fmla="*/ 96779 h 676275"/>
                <a:gd name="connsiteX5" fmla="*/ 416953 w 542925"/>
                <a:gd name="connsiteY5" fmla="*/ 192029 h 676275"/>
                <a:gd name="connsiteX6" fmla="*/ 433145 w 542925"/>
                <a:gd name="connsiteY6" fmla="*/ 216794 h 676275"/>
                <a:gd name="connsiteX7" fmla="*/ 484580 w 542925"/>
                <a:gd name="connsiteY7" fmla="*/ 124402 h 676275"/>
                <a:gd name="connsiteX8" fmla="*/ 509345 w 542925"/>
                <a:gd name="connsiteY8" fmla="*/ 78682 h 676275"/>
                <a:gd name="connsiteX9" fmla="*/ 536015 w 542925"/>
                <a:gd name="connsiteY9" fmla="*/ 37724 h 676275"/>
                <a:gd name="connsiteX10" fmla="*/ 524585 w 542925"/>
                <a:gd name="connsiteY10" fmla="*/ 7244 h 676275"/>
                <a:gd name="connsiteX11" fmla="*/ 297890 w 542925"/>
                <a:gd name="connsiteY11" fmla="*/ 39629 h 676275"/>
                <a:gd name="connsiteX12" fmla="*/ 307415 w 542925"/>
                <a:gd name="connsiteY12" fmla="*/ 71062 h 676275"/>
                <a:gd name="connsiteX13" fmla="*/ 436003 w 542925"/>
                <a:gd name="connsiteY13" fmla="*/ 54869 h 676275"/>
                <a:gd name="connsiteX14" fmla="*/ 233120 w 542925"/>
                <a:gd name="connsiteY14" fmla="*/ 208222 h 676275"/>
                <a:gd name="connsiteX15" fmla="*/ 57860 w 542925"/>
                <a:gd name="connsiteY15" fmla="*/ 473969 h 676275"/>
                <a:gd name="connsiteX16" fmla="*/ 7378 w 542925"/>
                <a:gd name="connsiteY16" fmla="*/ 648277 h 676275"/>
                <a:gd name="connsiteX17" fmla="*/ 14045 w 542925"/>
                <a:gd name="connsiteY17" fmla="*/ 670184 h 676275"/>
                <a:gd name="connsiteX18" fmla="*/ 27380 w 542925"/>
                <a:gd name="connsiteY18" fmla="*/ 669232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25" h="676275">
                  <a:moveTo>
                    <a:pt x="27380" y="669232"/>
                  </a:moveTo>
                  <a:cubicBezTo>
                    <a:pt x="44525" y="565409"/>
                    <a:pt x="83578" y="465397"/>
                    <a:pt x="138823" y="376814"/>
                  </a:cubicBezTo>
                  <a:cubicBezTo>
                    <a:pt x="195020" y="288232"/>
                    <a:pt x="267410" y="209174"/>
                    <a:pt x="352183" y="147262"/>
                  </a:cubicBezTo>
                  <a:cubicBezTo>
                    <a:pt x="394093" y="116782"/>
                    <a:pt x="438860" y="90112"/>
                    <a:pt x="485533" y="68204"/>
                  </a:cubicBezTo>
                  <a:cubicBezTo>
                    <a:pt x="479818" y="77729"/>
                    <a:pt x="475055" y="87254"/>
                    <a:pt x="469340" y="96779"/>
                  </a:cubicBezTo>
                  <a:cubicBezTo>
                    <a:pt x="452195" y="128212"/>
                    <a:pt x="434098" y="160597"/>
                    <a:pt x="416953" y="192029"/>
                  </a:cubicBezTo>
                  <a:cubicBezTo>
                    <a:pt x="412190" y="201554"/>
                    <a:pt x="425525" y="230129"/>
                    <a:pt x="433145" y="216794"/>
                  </a:cubicBezTo>
                  <a:cubicBezTo>
                    <a:pt x="450290" y="186314"/>
                    <a:pt x="467435" y="154882"/>
                    <a:pt x="484580" y="124402"/>
                  </a:cubicBezTo>
                  <a:cubicBezTo>
                    <a:pt x="493153" y="109162"/>
                    <a:pt x="501725" y="93922"/>
                    <a:pt x="509345" y="78682"/>
                  </a:cubicBezTo>
                  <a:cubicBezTo>
                    <a:pt x="516965" y="64394"/>
                    <a:pt x="523633" y="48202"/>
                    <a:pt x="536015" y="37724"/>
                  </a:cubicBezTo>
                  <a:cubicBezTo>
                    <a:pt x="543635" y="31057"/>
                    <a:pt x="535063" y="5339"/>
                    <a:pt x="524585" y="7244"/>
                  </a:cubicBezTo>
                  <a:cubicBezTo>
                    <a:pt x="449338" y="21532"/>
                    <a:pt x="374090" y="32009"/>
                    <a:pt x="297890" y="39629"/>
                  </a:cubicBezTo>
                  <a:cubicBezTo>
                    <a:pt x="287413" y="40582"/>
                    <a:pt x="295033" y="72967"/>
                    <a:pt x="307415" y="71062"/>
                  </a:cubicBezTo>
                  <a:cubicBezTo>
                    <a:pt x="350278" y="66299"/>
                    <a:pt x="393140" y="61537"/>
                    <a:pt x="436003" y="54869"/>
                  </a:cubicBezTo>
                  <a:cubicBezTo>
                    <a:pt x="360755" y="94874"/>
                    <a:pt x="292175" y="147262"/>
                    <a:pt x="233120" y="208222"/>
                  </a:cubicBezTo>
                  <a:cubicBezTo>
                    <a:pt x="158825" y="284422"/>
                    <a:pt x="98818" y="375862"/>
                    <a:pt x="57860" y="473969"/>
                  </a:cubicBezTo>
                  <a:cubicBezTo>
                    <a:pt x="35000" y="530167"/>
                    <a:pt x="17855" y="588269"/>
                    <a:pt x="7378" y="648277"/>
                  </a:cubicBezTo>
                  <a:cubicBezTo>
                    <a:pt x="6425" y="655897"/>
                    <a:pt x="8330" y="665422"/>
                    <a:pt x="14045" y="670184"/>
                  </a:cubicBezTo>
                  <a:cubicBezTo>
                    <a:pt x="20713" y="676852"/>
                    <a:pt x="25475" y="675899"/>
                    <a:pt x="27380" y="6692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rtl="0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9284639">
              <a:off x="2020315" y="5529519"/>
              <a:ext cx="572821" cy="2387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" name="Zone de texte 14">
            <a:extLst>
              <a:ext uri="{FF2B5EF4-FFF2-40B4-BE49-F238E27FC236}">
                <a16:creationId xmlns:a16="http://schemas.microsoft.com/office/drawing/2014/main" id="{5083EB4B-86A0-45E7-8493-F0169A4CCC87}"/>
              </a:ext>
            </a:extLst>
          </p:cNvPr>
          <p:cNvSpPr txBox="1"/>
          <p:nvPr/>
        </p:nvSpPr>
        <p:spPr>
          <a:xfrm>
            <a:off x="4069864" y="95853"/>
            <a:ext cx="6159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2800" b="1" dirty="0"/>
              <a:t>Hybridation  Pédagogique : Contexte</a:t>
            </a:r>
          </a:p>
        </p:txBody>
      </p:sp>
      <p:sp>
        <p:nvSpPr>
          <p:cNvPr id="52" name="Ovale 42" title="Graphismes d’arrière-plan circulaires">
            <a:extLst>
              <a:ext uri="{FF2B5EF4-FFF2-40B4-BE49-F238E27FC236}">
                <a16:creationId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3643054" y="117636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545" cy="14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9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  <p:custDataLst>
              <p:tags r:id="rId1"/>
            </p:custDataLst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61A02E3A-E7B4-45B1-9EBC-3DB4D41F565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r>
              <a:rPr lang="fr"/>
              <a:t>How to customize this template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611158" y="3440159"/>
            <a:ext cx="4908319" cy="3147192"/>
            <a:chOff x="1657130" y="3300167"/>
            <a:chExt cx="2762203" cy="2716921"/>
          </a:xfrm>
        </p:grpSpPr>
        <p:grpSp>
          <p:nvGrpSpPr>
            <p:cNvPr id="46" name="Groupe 45" title="Ajoutez vos images">
              <a:extLst>
                <a:ext uri="{FF2B5EF4-FFF2-40B4-BE49-F238E27FC236}">
                  <a16:creationId xmlns:a16="http://schemas.microsoft.com/office/drawing/2014/main" id="{D61E15D2-0BAF-4A2C-9698-DD4F6BAB920D}"/>
                </a:ext>
              </a:extLst>
            </p:cNvPr>
            <p:cNvGrpSpPr/>
            <p:nvPr/>
          </p:nvGrpSpPr>
          <p:grpSpPr>
            <a:xfrm>
              <a:off x="1657130" y="3300167"/>
              <a:ext cx="2762203" cy="502809"/>
              <a:chOff x="1296121" y="3114304"/>
              <a:chExt cx="2762203" cy="502809"/>
            </a:xfrm>
          </p:grpSpPr>
          <p:sp>
            <p:nvSpPr>
              <p:cNvPr id="20" name="Graphisme 18" title="Flèche - Instructions d’utilisation du modèle">
                <a:extLst>
                  <a:ext uri="{FF2B5EF4-FFF2-40B4-BE49-F238E27FC236}">
                    <a16:creationId xmlns:a16="http://schemas.microsoft.com/office/drawing/2014/main" id="{3CDE6CC0-E86B-4B0C-B994-AD3ECE46636B}"/>
                  </a:ext>
                </a:extLst>
              </p:cNvPr>
              <p:cNvSpPr/>
              <p:nvPr/>
            </p:nvSpPr>
            <p:spPr>
              <a:xfrm rot="4500000" flipH="1">
                <a:off x="1341263" y="3204385"/>
                <a:ext cx="367586" cy="457870"/>
              </a:xfrm>
              <a:custGeom>
                <a:avLst/>
                <a:gdLst>
                  <a:gd name="connsiteX0" fmla="*/ 27380 w 542925"/>
                  <a:gd name="connsiteY0" fmla="*/ 669232 h 676275"/>
                  <a:gd name="connsiteX1" fmla="*/ 138823 w 542925"/>
                  <a:gd name="connsiteY1" fmla="*/ 376814 h 676275"/>
                  <a:gd name="connsiteX2" fmla="*/ 352183 w 542925"/>
                  <a:gd name="connsiteY2" fmla="*/ 147262 h 676275"/>
                  <a:gd name="connsiteX3" fmla="*/ 485533 w 542925"/>
                  <a:gd name="connsiteY3" fmla="*/ 68204 h 676275"/>
                  <a:gd name="connsiteX4" fmla="*/ 469340 w 542925"/>
                  <a:gd name="connsiteY4" fmla="*/ 96779 h 676275"/>
                  <a:gd name="connsiteX5" fmla="*/ 416953 w 542925"/>
                  <a:gd name="connsiteY5" fmla="*/ 192029 h 676275"/>
                  <a:gd name="connsiteX6" fmla="*/ 433145 w 542925"/>
                  <a:gd name="connsiteY6" fmla="*/ 216794 h 676275"/>
                  <a:gd name="connsiteX7" fmla="*/ 484580 w 542925"/>
                  <a:gd name="connsiteY7" fmla="*/ 124402 h 676275"/>
                  <a:gd name="connsiteX8" fmla="*/ 509345 w 542925"/>
                  <a:gd name="connsiteY8" fmla="*/ 78682 h 676275"/>
                  <a:gd name="connsiteX9" fmla="*/ 536015 w 542925"/>
                  <a:gd name="connsiteY9" fmla="*/ 37724 h 676275"/>
                  <a:gd name="connsiteX10" fmla="*/ 524585 w 542925"/>
                  <a:gd name="connsiteY10" fmla="*/ 7244 h 676275"/>
                  <a:gd name="connsiteX11" fmla="*/ 297890 w 542925"/>
                  <a:gd name="connsiteY11" fmla="*/ 39629 h 676275"/>
                  <a:gd name="connsiteX12" fmla="*/ 307415 w 542925"/>
                  <a:gd name="connsiteY12" fmla="*/ 71062 h 676275"/>
                  <a:gd name="connsiteX13" fmla="*/ 436003 w 542925"/>
                  <a:gd name="connsiteY13" fmla="*/ 54869 h 676275"/>
                  <a:gd name="connsiteX14" fmla="*/ 233120 w 542925"/>
                  <a:gd name="connsiteY14" fmla="*/ 208222 h 676275"/>
                  <a:gd name="connsiteX15" fmla="*/ 57860 w 542925"/>
                  <a:gd name="connsiteY15" fmla="*/ 473969 h 676275"/>
                  <a:gd name="connsiteX16" fmla="*/ 7378 w 542925"/>
                  <a:gd name="connsiteY16" fmla="*/ 648277 h 676275"/>
                  <a:gd name="connsiteX17" fmla="*/ 14045 w 542925"/>
                  <a:gd name="connsiteY17" fmla="*/ 670184 h 676275"/>
                  <a:gd name="connsiteX18" fmla="*/ 27380 w 542925"/>
                  <a:gd name="connsiteY18" fmla="*/ 669232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925" h="676275">
                    <a:moveTo>
                      <a:pt x="27380" y="669232"/>
                    </a:moveTo>
                    <a:cubicBezTo>
                      <a:pt x="44525" y="565409"/>
                      <a:pt x="83578" y="465397"/>
                      <a:pt x="138823" y="376814"/>
                    </a:cubicBezTo>
                    <a:cubicBezTo>
                      <a:pt x="195020" y="288232"/>
                      <a:pt x="267410" y="209174"/>
                      <a:pt x="352183" y="147262"/>
                    </a:cubicBezTo>
                    <a:cubicBezTo>
                      <a:pt x="394093" y="116782"/>
                      <a:pt x="438860" y="90112"/>
                      <a:pt x="485533" y="68204"/>
                    </a:cubicBezTo>
                    <a:cubicBezTo>
                      <a:pt x="479818" y="77729"/>
                      <a:pt x="475055" y="87254"/>
                      <a:pt x="469340" y="96779"/>
                    </a:cubicBezTo>
                    <a:cubicBezTo>
                      <a:pt x="452195" y="128212"/>
                      <a:pt x="434098" y="160597"/>
                      <a:pt x="416953" y="192029"/>
                    </a:cubicBezTo>
                    <a:cubicBezTo>
                      <a:pt x="412190" y="201554"/>
                      <a:pt x="425525" y="230129"/>
                      <a:pt x="433145" y="216794"/>
                    </a:cubicBezTo>
                    <a:cubicBezTo>
                      <a:pt x="450290" y="186314"/>
                      <a:pt x="467435" y="154882"/>
                      <a:pt x="484580" y="124402"/>
                    </a:cubicBezTo>
                    <a:cubicBezTo>
                      <a:pt x="493153" y="109162"/>
                      <a:pt x="501725" y="93922"/>
                      <a:pt x="509345" y="78682"/>
                    </a:cubicBezTo>
                    <a:cubicBezTo>
                      <a:pt x="516965" y="64394"/>
                      <a:pt x="523633" y="48202"/>
                      <a:pt x="536015" y="37724"/>
                    </a:cubicBezTo>
                    <a:cubicBezTo>
                      <a:pt x="543635" y="31057"/>
                      <a:pt x="535063" y="5339"/>
                      <a:pt x="524585" y="7244"/>
                    </a:cubicBezTo>
                    <a:cubicBezTo>
                      <a:pt x="449338" y="21532"/>
                      <a:pt x="374090" y="32009"/>
                      <a:pt x="297890" y="39629"/>
                    </a:cubicBezTo>
                    <a:cubicBezTo>
                      <a:pt x="287413" y="40582"/>
                      <a:pt x="295033" y="72967"/>
                      <a:pt x="307415" y="71062"/>
                    </a:cubicBezTo>
                    <a:cubicBezTo>
                      <a:pt x="350278" y="66299"/>
                      <a:pt x="393140" y="61537"/>
                      <a:pt x="436003" y="54869"/>
                    </a:cubicBezTo>
                    <a:cubicBezTo>
                      <a:pt x="360755" y="94874"/>
                      <a:pt x="292175" y="147262"/>
                      <a:pt x="233120" y="208222"/>
                    </a:cubicBezTo>
                    <a:cubicBezTo>
                      <a:pt x="158825" y="284422"/>
                      <a:pt x="98818" y="375862"/>
                      <a:pt x="57860" y="473969"/>
                    </a:cubicBezTo>
                    <a:cubicBezTo>
                      <a:pt x="35000" y="530167"/>
                      <a:pt x="17855" y="588269"/>
                      <a:pt x="7378" y="648277"/>
                    </a:cubicBezTo>
                    <a:cubicBezTo>
                      <a:pt x="6425" y="655897"/>
                      <a:pt x="8330" y="665422"/>
                      <a:pt x="14045" y="670184"/>
                    </a:cubicBezTo>
                    <a:cubicBezTo>
                      <a:pt x="20713" y="676852"/>
                      <a:pt x="25475" y="675899"/>
                      <a:pt x="27380" y="669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  <p:sp>
            <p:nvSpPr>
              <p:cNvPr id="21" name="Graphisme 18" title="Flèche - Instructions d’utilisation du modèle">
                <a:extLst>
                  <a:ext uri="{FF2B5EF4-FFF2-40B4-BE49-F238E27FC236}">
                    <a16:creationId xmlns:a16="http://schemas.microsoft.com/office/drawing/2014/main" id="{051A3989-527C-4619-9BF7-E99892F1986E}"/>
                  </a:ext>
                </a:extLst>
              </p:cNvPr>
              <p:cNvSpPr/>
              <p:nvPr/>
            </p:nvSpPr>
            <p:spPr>
              <a:xfrm rot="17820117">
                <a:off x="3585219" y="3062558"/>
                <a:ext cx="421360" cy="524851"/>
              </a:xfrm>
              <a:custGeom>
                <a:avLst/>
                <a:gdLst>
                  <a:gd name="connsiteX0" fmla="*/ 27380 w 542925"/>
                  <a:gd name="connsiteY0" fmla="*/ 669232 h 676275"/>
                  <a:gd name="connsiteX1" fmla="*/ 138823 w 542925"/>
                  <a:gd name="connsiteY1" fmla="*/ 376814 h 676275"/>
                  <a:gd name="connsiteX2" fmla="*/ 352183 w 542925"/>
                  <a:gd name="connsiteY2" fmla="*/ 147262 h 676275"/>
                  <a:gd name="connsiteX3" fmla="*/ 485533 w 542925"/>
                  <a:gd name="connsiteY3" fmla="*/ 68204 h 676275"/>
                  <a:gd name="connsiteX4" fmla="*/ 469340 w 542925"/>
                  <a:gd name="connsiteY4" fmla="*/ 96779 h 676275"/>
                  <a:gd name="connsiteX5" fmla="*/ 416953 w 542925"/>
                  <a:gd name="connsiteY5" fmla="*/ 192029 h 676275"/>
                  <a:gd name="connsiteX6" fmla="*/ 433145 w 542925"/>
                  <a:gd name="connsiteY6" fmla="*/ 216794 h 676275"/>
                  <a:gd name="connsiteX7" fmla="*/ 484580 w 542925"/>
                  <a:gd name="connsiteY7" fmla="*/ 124402 h 676275"/>
                  <a:gd name="connsiteX8" fmla="*/ 509345 w 542925"/>
                  <a:gd name="connsiteY8" fmla="*/ 78682 h 676275"/>
                  <a:gd name="connsiteX9" fmla="*/ 536015 w 542925"/>
                  <a:gd name="connsiteY9" fmla="*/ 37724 h 676275"/>
                  <a:gd name="connsiteX10" fmla="*/ 524585 w 542925"/>
                  <a:gd name="connsiteY10" fmla="*/ 7244 h 676275"/>
                  <a:gd name="connsiteX11" fmla="*/ 297890 w 542925"/>
                  <a:gd name="connsiteY11" fmla="*/ 39629 h 676275"/>
                  <a:gd name="connsiteX12" fmla="*/ 307415 w 542925"/>
                  <a:gd name="connsiteY12" fmla="*/ 71062 h 676275"/>
                  <a:gd name="connsiteX13" fmla="*/ 436003 w 542925"/>
                  <a:gd name="connsiteY13" fmla="*/ 54869 h 676275"/>
                  <a:gd name="connsiteX14" fmla="*/ 233120 w 542925"/>
                  <a:gd name="connsiteY14" fmla="*/ 208222 h 676275"/>
                  <a:gd name="connsiteX15" fmla="*/ 57860 w 542925"/>
                  <a:gd name="connsiteY15" fmla="*/ 473969 h 676275"/>
                  <a:gd name="connsiteX16" fmla="*/ 7378 w 542925"/>
                  <a:gd name="connsiteY16" fmla="*/ 648277 h 676275"/>
                  <a:gd name="connsiteX17" fmla="*/ 14045 w 542925"/>
                  <a:gd name="connsiteY17" fmla="*/ 670184 h 676275"/>
                  <a:gd name="connsiteX18" fmla="*/ 27380 w 542925"/>
                  <a:gd name="connsiteY18" fmla="*/ 669232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925" h="676275">
                    <a:moveTo>
                      <a:pt x="27380" y="669232"/>
                    </a:moveTo>
                    <a:cubicBezTo>
                      <a:pt x="44525" y="565409"/>
                      <a:pt x="83578" y="465397"/>
                      <a:pt x="138823" y="376814"/>
                    </a:cubicBezTo>
                    <a:cubicBezTo>
                      <a:pt x="195020" y="288232"/>
                      <a:pt x="267410" y="209174"/>
                      <a:pt x="352183" y="147262"/>
                    </a:cubicBezTo>
                    <a:cubicBezTo>
                      <a:pt x="394093" y="116782"/>
                      <a:pt x="438860" y="90112"/>
                      <a:pt x="485533" y="68204"/>
                    </a:cubicBezTo>
                    <a:cubicBezTo>
                      <a:pt x="479818" y="77729"/>
                      <a:pt x="475055" y="87254"/>
                      <a:pt x="469340" y="96779"/>
                    </a:cubicBezTo>
                    <a:cubicBezTo>
                      <a:pt x="452195" y="128212"/>
                      <a:pt x="434098" y="160597"/>
                      <a:pt x="416953" y="192029"/>
                    </a:cubicBezTo>
                    <a:cubicBezTo>
                      <a:pt x="412190" y="201554"/>
                      <a:pt x="425525" y="230129"/>
                      <a:pt x="433145" y="216794"/>
                    </a:cubicBezTo>
                    <a:cubicBezTo>
                      <a:pt x="450290" y="186314"/>
                      <a:pt x="467435" y="154882"/>
                      <a:pt x="484580" y="124402"/>
                    </a:cubicBezTo>
                    <a:cubicBezTo>
                      <a:pt x="493153" y="109162"/>
                      <a:pt x="501725" y="93922"/>
                      <a:pt x="509345" y="78682"/>
                    </a:cubicBezTo>
                    <a:cubicBezTo>
                      <a:pt x="516965" y="64394"/>
                      <a:pt x="523633" y="48202"/>
                      <a:pt x="536015" y="37724"/>
                    </a:cubicBezTo>
                    <a:cubicBezTo>
                      <a:pt x="543635" y="31057"/>
                      <a:pt x="535063" y="5339"/>
                      <a:pt x="524585" y="7244"/>
                    </a:cubicBezTo>
                    <a:cubicBezTo>
                      <a:pt x="449338" y="21532"/>
                      <a:pt x="374090" y="32009"/>
                      <a:pt x="297890" y="39629"/>
                    </a:cubicBezTo>
                    <a:cubicBezTo>
                      <a:pt x="287413" y="40582"/>
                      <a:pt x="295033" y="72967"/>
                      <a:pt x="307415" y="71062"/>
                    </a:cubicBezTo>
                    <a:cubicBezTo>
                      <a:pt x="350278" y="66299"/>
                      <a:pt x="393140" y="61537"/>
                      <a:pt x="436003" y="54869"/>
                    </a:cubicBezTo>
                    <a:cubicBezTo>
                      <a:pt x="360755" y="94874"/>
                      <a:pt x="292175" y="147262"/>
                      <a:pt x="233120" y="208222"/>
                    </a:cubicBezTo>
                    <a:cubicBezTo>
                      <a:pt x="158825" y="284422"/>
                      <a:pt x="98818" y="375862"/>
                      <a:pt x="57860" y="473969"/>
                    </a:cubicBezTo>
                    <a:cubicBezTo>
                      <a:pt x="35000" y="530167"/>
                      <a:pt x="17855" y="588269"/>
                      <a:pt x="7378" y="648277"/>
                    </a:cubicBezTo>
                    <a:cubicBezTo>
                      <a:pt x="6425" y="655897"/>
                      <a:pt x="8330" y="665422"/>
                      <a:pt x="14045" y="670184"/>
                    </a:cubicBezTo>
                    <a:cubicBezTo>
                      <a:pt x="20713" y="676852"/>
                      <a:pt x="25475" y="675899"/>
                      <a:pt x="27380" y="669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rtl="0"/>
                <a:endParaRPr lang="fr-FR"/>
              </a:p>
            </p:txBody>
          </p:sp>
        </p:grpSp>
        <p:sp>
          <p:nvSpPr>
            <p:cNvPr id="47" name="Graphisme 18" title="Flèche - Instructions d’utilisation du modèle">
              <a:extLst>
                <a:ext uri="{FF2B5EF4-FFF2-40B4-BE49-F238E27FC236}">
                  <a16:creationId xmlns:a16="http://schemas.microsoft.com/office/drawing/2014/main" id="{1C423936-E785-4AA4-AE30-B44E99C3D5C5}"/>
                </a:ext>
              </a:extLst>
            </p:cNvPr>
            <p:cNvSpPr/>
            <p:nvPr/>
          </p:nvSpPr>
          <p:spPr>
            <a:xfrm rot="12866034" flipV="1">
              <a:off x="2713228" y="3478258"/>
              <a:ext cx="510150" cy="587056"/>
            </a:xfrm>
            <a:custGeom>
              <a:avLst/>
              <a:gdLst>
                <a:gd name="connsiteX0" fmla="*/ 27380 w 542925"/>
                <a:gd name="connsiteY0" fmla="*/ 669232 h 676275"/>
                <a:gd name="connsiteX1" fmla="*/ 138823 w 542925"/>
                <a:gd name="connsiteY1" fmla="*/ 376814 h 676275"/>
                <a:gd name="connsiteX2" fmla="*/ 352183 w 542925"/>
                <a:gd name="connsiteY2" fmla="*/ 147262 h 676275"/>
                <a:gd name="connsiteX3" fmla="*/ 485533 w 542925"/>
                <a:gd name="connsiteY3" fmla="*/ 68204 h 676275"/>
                <a:gd name="connsiteX4" fmla="*/ 469340 w 542925"/>
                <a:gd name="connsiteY4" fmla="*/ 96779 h 676275"/>
                <a:gd name="connsiteX5" fmla="*/ 416953 w 542925"/>
                <a:gd name="connsiteY5" fmla="*/ 192029 h 676275"/>
                <a:gd name="connsiteX6" fmla="*/ 433145 w 542925"/>
                <a:gd name="connsiteY6" fmla="*/ 216794 h 676275"/>
                <a:gd name="connsiteX7" fmla="*/ 484580 w 542925"/>
                <a:gd name="connsiteY7" fmla="*/ 124402 h 676275"/>
                <a:gd name="connsiteX8" fmla="*/ 509345 w 542925"/>
                <a:gd name="connsiteY8" fmla="*/ 78682 h 676275"/>
                <a:gd name="connsiteX9" fmla="*/ 536015 w 542925"/>
                <a:gd name="connsiteY9" fmla="*/ 37724 h 676275"/>
                <a:gd name="connsiteX10" fmla="*/ 524585 w 542925"/>
                <a:gd name="connsiteY10" fmla="*/ 7244 h 676275"/>
                <a:gd name="connsiteX11" fmla="*/ 297890 w 542925"/>
                <a:gd name="connsiteY11" fmla="*/ 39629 h 676275"/>
                <a:gd name="connsiteX12" fmla="*/ 307415 w 542925"/>
                <a:gd name="connsiteY12" fmla="*/ 71062 h 676275"/>
                <a:gd name="connsiteX13" fmla="*/ 436003 w 542925"/>
                <a:gd name="connsiteY13" fmla="*/ 54869 h 676275"/>
                <a:gd name="connsiteX14" fmla="*/ 233120 w 542925"/>
                <a:gd name="connsiteY14" fmla="*/ 208222 h 676275"/>
                <a:gd name="connsiteX15" fmla="*/ 57860 w 542925"/>
                <a:gd name="connsiteY15" fmla="*/ 473969 h 676275"/>
                <a:gd name="connsiteX16" fmla="*/ 7378 w 542925"/>
                <a:gd name="connsiteY16" fmla="*/ 648277 h 676275"/>
                <a:gd name="connsiteX17" fmla="*/ 14045 w 542925"/>
                <a:gd name="connsiteY17" fmla="*/ 670184 h 676275"/>
                <a:gd name="connsiteX18" fmla="*/ 27380 w 542925"/>
                <a:gd name="connsiteY18" fmla="*/ 669232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25" h="676275">
                  <a:moveTo>
                    <a:pt x="27380" y="669232"/>
                  </a:moveTo>
                  <a:cubicBezTo>
                    <a:pt x="44525" y="565409"/>
                    <a:pt x="83578" y="465397"/>
                    <a:pt x="138823" y="376814"/>
                  </a:cubicBezTo>
                  <a:cubicBezTo>
                    <a:pt x="195020" y="288232"/>
                    <a:pt x="267410" y="209174"/>
                    <a:pt x="352183" y="147262"/>
                  </a:cubicBezTo>
                  <a:cubicBezTo>
                    <a:pt x="394093" y="116782"/>
                    <a:pt x="438860" y="90112"/>
                    <a:pt x="485533" y="68204"/>
                  </a:cubicBezTo>
                  <a:cubicBezTo>
                    <a:pt x="479818" y="77729"/>
                    <a:pt x="475055" y="87254"/>
                    <a:pt x="469340" y="96779"/>
                  </a:cubicBezTo>
                  <a:cubicBezTo>
                    <a:pt x="452195" y="128212"/>
                    <a:pt x="434098" y="160597"/>
                    <a:pt x="416953" y="192029"/>
                  </a:cubicBezTo>
                  <a:cubicBezTo>
                    <a:pt x="412190" y="201554"/>
                    <a:pt x="425525" y="230129"/>
                    <a:pt x="433145" y="216794"/>
                  </a:cubicBezTo>
                  <a:cubicBezTo>
                    <a:pt x="450290" y="186314"/>
                    <a:pt x="467435" y="154882"/>
                    <a:pt x="484580" y="124402"/>
                  </a:cubicBezTo>
                  <a:cubicBezTo>
                    <a:pt x="493153" y="109162"/>
                    <a:pt x="501725" y="93922"/>
                    <a:pt x="509345" y="78682"/>
                  </a:cubicBezTo>
                  <a:cubicBezTo>
                    <a:pt x="516965" y="64394"/>
                    <a:pt x="523633" y="48202"/>
                    <a:pt x="536015" y="37724"/>
                  </a:cubicBezTo>
                  <a:cubicBezTo>
                    <a:pt x="543635" y="31057"/>
                    <a:pt x="535063" y="5339"/>
                    <a:pt x="524585" y="7244"/>
                  </a:cubicBezTo>
                  <a:cubicBezTo>
                    <a:pt x="449338" y="21532"/>
                    <a:pt x="374090" y="32009"/>
                    <a:pt x="297890" y="39629"/>
                  </a:cubicBezTo>
                  <a:cubicBezTo>
                    <a:pt x="287413" y="40582"/>
                    <a:pt x="295033" y="72967"/>
                    <a:pt x="307415" y="71062"/>
                  </a:cubicBezTo>
                  <a:cubicBezTo>
                    <a:pt x="350278" y="66299"/>
                    <a:pt x="393140" y="61537"/>
                    <a:pt x="436003" y="54869"/>
                  </a:cubicBezTo>
                  <a:cubicBezTo>
                    <a:pt x="360755" y="94874"/>
                    <a:pt x="292175" y="147262"/>
                    <a:pt x="233120" y="208222"/>
                  </a:cubicBezTo>
                  <a:cubicBezTo>
                    <a:pt x="158825" y="284422"/>
                    <a:pt x="98818" y="375862"/>
                    <a:pt x="57860" y="473969"/>
                  </a:cubicBezTo>
                  <a:cubicBezTo>
                    <a:pt x="35000" y="530167"/>
                    <a:pt x="17855" y="588269"/>
                    <a:pt x="7378" y="648277"/>
                  </a:cubicBezTo>
                  <a:cubicBezTo>
                    <a:pt x="6425" y="655897"/>
                    <a:pt x="8330" y="665422"/>
                    <a:pt x="14045" y="670184"/>
                  </a:cubicBezTo>
                  <a:cubicBezTo>
                    <a:pt x="20713" y="676852"/>
                    <a:pt x="25475" y="675899"/>
                    <a:pt x="27380" y="6692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rtl="0"/>
              <a:endParaRPr lang="fr-FR"/>
            </a:p>
          </p:txBody>
        </p:sp>
        <p:sp>
          <p:nvSpPr>
            <p:cNvPr id="7" name="Flèche droite 6"/>
            <p:cNvSpPr/>
            <p:nvPr/>
          </p:nvSpPr>
          <p:spPr>
            <a:xfrm rot="19284639">
              <a:off x="1916436" y="5778371"/>
              <a:ext cx="572821" cy="23871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Rectangle 7"/>
          <p:cNvSpPr/>
          <p:nvPr/>
        </p:nvSpPr>
        <p:spPr>
          <a:xfrm rot="287268">
            <a:off x="679647" y="5339933"/>
            <a:ext cx="9667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https://www.ac-paris.fr/portail/jcms/p1_2047867/enseignement-hybride-synchrone-hysy</a:t>
            </a:r>
          </a:p>
        </p:txBody>
      </p:sp>
      <p:sp>
        <p:nvSpPr>
          <p:cNvPr id="49" name="Zone de texte 14">
            <a:extLst>
              <a:ext uri="{FF2B5EF4-FFF2-40B4-BE49-F238E27FC236}">
                <a16:creationId xmlns:a16="http://schemas.microsoft.com/office/drawing/2014/main" id="{5083EB4B-86A0-45E7-8493-F0169A4CCC87}"/>
              </a:ext>
            </a:extLst>
          </p:cNvPr>
          <p:cNvSpPr txBox="1"/>
          <p:nvPr/>
        </p:nvSpPr>
        <p:spPr>
          <a:xfrm>
            <a:off x="4298465" y="69431"/>
            <a:ext cx="421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/>
              <a:t>Penser Hybridation</a:t>
            </a:r>
          </a:p>
        </p:txBody>
      </p:sp>
      <p:sp>
        <p:nvSpPr>
          <p:cNvPr id="52" name="Ovale 42" title="Graphismes d’arrière-plan circulaires">
            <a:extLst>
              <a:ext uri="{FF2B5EF4-FFF2-40B4-BE49-F238E27FC236}">
                <a16:creationId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3643054" y="117636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19545" cy="14224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501" y="1409957"/>
            <a:ext cx="5592839" cy="4945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0631" y="1458162"/>
            <a:ext cx="6961369" cy="46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0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4265863" cy="727364"/>
          </a:xfrm>
        </p:spPr>
        <p:txBody>
          <a:bodyPr rtlCol="0"/>
          <a:lstStyle/>
          <a:p>
            <a:pPr rtl="0"/>
            <a:r>
              <a:rPr lang="fr-FR" sz="4000" dirty="0"/>
              <a:t>    Compétences </a:t>
            </a:r>
          </a:p>
        </p:txBody>
      </p:sp>
      <p:sp>
        <p:nvSpPr>
          <p:cNvPr id="9" name="Ovale 42" title="Graphismes d’arrière-plan circulaires">
            <a:extLst>
              <a:ext uri="{FF2B5EF4-FFF2-40B4-BE49-F238E27FC236}">
                <a16:creationId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1" y="150276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54080"/>
              </p:ext>
            </p:extLst>
          </p:nvPr>
        </p:nvGraphicFramePr>
        <p:xfrm>
          <a:off x="0" y="877640"/>
          <a:ext cx="12192000" cy="12559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8035422"/>
                    </a:ext>
                  </a:extLst>
                </a:gridCol>
              </a:tblGrid>
              <a:tr h="1255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kern="0" dirty="0">
                          <a:effectLst/>
                        </a:rPr>
                        <a:t>Positionnement des compétences travaillées Cycle 4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kern="0" dirty="0">
                          <a:effectLst/>
                        </a:rPr>
                        <a:t>Distanciel / Présentiel / Hybride.</a:t>
                      </a:r>
                      <a:endParaRPr lang="fr-FR" sz="3200" kern="1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42566171"/>
                  </a:ext>
                </a:extLst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06" y="2283875"/>
            <a:ext cx="11546594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4265863" cy="727364"/>
          </a:xfrm>
        </p:spPr>
        <p:txBody>
          <a:bodyPr rtlCol="0"/>
          <a:lstStyle/>
          <a:p>
            <a:pPr rtl="0"/>
            <a:r>
              <a:rPr lang="fr-FR" sz="4000" dirty="0"/>
              <a:t>    Projets </a:t>
            </a:r>
          </a:p>
        </p:txBody>
      </p:sp>
      <p:sp>
        <p:nvSpPr>
          <p:cNvPr id="9" name="Ovale 42" title="Graphismes d’arrière-plan circulaires">
            <a:extLst>
              <a:ext uri="{FF2B5EF4-FFF2-40B4-BE49-F238E27FC236}">
                <a16:creationId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1" y="150276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66560"/>
              </p:ext>
            </p:extLst>
          </p:nvPr>
        </p:nvGraphicFramePr>
        <p:xfrm>
          <a:off x="0" y="877640"/>
          <a:ext cx="12192000" cy="125595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8035422"/>
                    </a:ext>
                  </a:extLst>
                </a:gridCol>
              </a:tblGrid>
              <a:tr h="1255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kern="0" dirty="0">
                          <a:effectLst/>
                        </a:rPr>
                        <a:t>Propositions de séquences avec  des compétences travaillées Cycle 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kern="0" dirty="0">
                          <a:effectLst/>
                        </a:rPr>
                        <a:t>Distanciel / Présentiel / Hybride.</a:t>
                      </a:r>
                      <a:endParaRPr lang="fr-FR" sz="3200" kern="1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242566171"/>
                  </a:ext>
                </a:extLst>
              </a:tr>
            </a:tbl>
          </a:graphicData>
        </a:graphic>
      </p:graphicFrame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6" y="3074670"/>
            <a:ext cx="3572669" cy="2164080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863" y="3074670"/>
            <a:ext cx="3754187" cy="21640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224" y="3074670"/>
            <a:ext cx="3101775" cy="216408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5458683"/>
            <a:ext cx="37860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Comment aménager un contenaire</a:t>
            </a:r>
          </a:p>
          <a:p>
            <a:pPr algn="ctr"/>
            <a:r>
              <a:rPr lang="fr-FR" dirty="0"/>
              <a:t> en habitation?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33975" y="5458683"/>
            <a:ext cx="37860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Comment programmer un robot pour un entrepôt automatisé?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316073" y="5448021"/>
            <a:ext cx="378607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Comment franchir un obstacle par voie de circulation?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80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38_TF16411250.potx" id="{C47F33A4-2C66-428E-B1F4-6919DFF55AE7}" vid="{0C76DC9B-55F5-4846-BECF-7B5783C0B8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BFADC68B3D946B3C75FD0B9880E07" ma:contentTypeVersion="4" ma:contentTypeDescription="Crée un document." ma:contentTypeScope="" ma:versionID="9dbde93eea60f1d7429e451af9a8b02e">
  <xsd:schema xmlns:xsd="http://www.w3.org/2001/XMLSchema" xmlns:xs="http://www.w3.org/2001/XMLSchema" xmlns:p="http://schemas.microsoft.com/office/2006/metadata/properties" xmlns:ns2="35cf853c-764a-4b6f-a196-fedcf53eb9b7" targetNamespace="http://schemas.microsoft.com/office/2006/metadata/properties" ma:root="true" ma:fieldsID="55dcb8f41b3594771626d90004e1ac74" ns2:_="">
    <xsd:import namespace="35cf853c-764a-4b6f-a196-fedcf53eb9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f853c-764a-4b6f-a196-fedcf53eb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BFB31E-BA27-4D42-9C5F-FABE049EAC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35cf853c-764a-4b6f-a196-fedcf53eb9b7"/>
  </ds:schemaRefs>
</ds:datastoreItem>
</file>

<file path=customXml/itemProps3.xml><?xml version="1.0" encoding="utf-8"?>
<ds:datastoreItem xmlns:ds="http://schemas.openxmlformats.org/officeDocument/2006/customXml" ds:itemID="{C9A272FA-D443-41CF-B834-E20EDA17A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f853c-764a-4b6f-a196-fedcf53eb9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professionnelle percutante</Template>
  <TotalTime>0</TotalTime>
  <Words>764</Words>
  <Application>Microsoft Macintosh PowerPoint</Application>
  <PresentationFormat>Grand écran</PresentationFormat>
  <Paragraphs>141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Candara</vt:lpstr>
      <vt:lpstr>Corbel</vt:lpstr>
      <vt:lpstr>Times New Roman</vt:lpstr>
      <vt:lpstr>Verdana</vt:lpstr>
      <vt:lpstr>Thème Office</vt:lpstr>
      <vt:lpstr>Séminaire académique de Technologie  2020</vt:lpstr>
      <vt:lpstr>SEMINAIRE  TECHNOLOGIE </vt:lpstr>
      <vt:lpstr>SEMINAIRE  TECHNOLOGIE </vt:lpstr>
      <vt:lpstr>HYBRIDATION  PEDAGOGIQUE – L’ENSEIGNEMENT    BIMODALE </vt:lpstr>
      <vt:lpstr>Thèmes</vt:lpstr>
      <vt:lpstr>How to customize this template</vt:lpstr>
      <vt:lpstr>How to customize this template</vt:lpstr>
      <vt:lpstr>    Compétences </vt:lpstr>
      <vt:lpstr>    Projets </vt:lpstr>
      <vt:lpstr>    Situations pédagogiques réelles </vt:lpstr>
      <vt:lpstr>How to customize this template</vt:lpstr>
      <vt:lpstr>HYBRIDATION  :    C’est une question d’équilibre</vt:lpstr>
      <vt:lpstr>Pour aller plus loin</vt:lpstr>
      <vt:lpstr>Présentation PowerPoint</vt:lpstr>
      <vt:lpstr>C.R.C.N et PIX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s d’informations  : réseaux Salon – Camargue –  La Crau</dc:title>
  <dc:creator/>
  <cp:lastModifiedBy/>
  <cp:revision>2</cp:revision>
  <dcterms:created xsi:type="dcterms:W3CDTF">2019-10-29T17:17:07Z</dcterms:created>
  <dcterms:modified xsi:type="dcterms:W3CDTF">2020-10-11T19:48:28Z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0x010100F64BFADC68B3D946B3C75FD0B9880E07</vt:lpwstr>
  </property>
</Properties>
</file>