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9" r:id="rId7"/>
    <p:sldId id="280" r:id="rId8"/>
    <p:sldId id="28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81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B56D4-7D81-4849-BF1B-0125ED576A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80514F-9EEF-544B-8000-B791DE193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7741EF-CCAC-4842-B671-C8D348D5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7C63-4DDE-8541-898C-3497A2B416DC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63C4BA-1A11-DB4D-B8FE-0EAA9C28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CE7E8-C096-7144-A2DF-8385D009E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7DF-9D58-A643-AE4E-9EEF7CD11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54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8354C-B8C2-1B4A-AD0D-0BC0B38E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49E0B0-11A2-634E-ADF7-1ADE50BCA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1FE5CA-9B38-074D-ACD2-E3AB69E4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7C63-4DDE-8541-898C-3497A2B416DC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71A879-DE3E-3C44-91D2-4FDCDA21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1F22F7-0757-C546-AADA-ABBE78FD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7DF-9D58-A643-AE4E-9EEF7CD11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35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028A7CF-590A-AE43-80AB-2875A59B7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FECBBE-DDCE-FB41-B199-7AEEE529D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6863D4-E3B9-DA46-8736-79478228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7C63-4DDE-8541-898C-3497A2B416DC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EA284-AEB7-5543-9A6A-D83D56AF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913EC6-ABF9-0143-ABDE-3C09A744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7DF-9D58-A643-AE4E-9EEF7CD11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37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93F62-E850-BB48-8FAF-7DDB6FE0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C7640A-F334-C64F-B2FD-A997D0547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E6FFC2-28D4-3A4D-9BA7-232B987C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7C63-4DDE-8541-898C-3497A2B416DC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EA6D02-2EF6-3242-BF72-A63D0D5A8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5E3B4F-BC8C-5E4A-942B-DA1EF52B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7DF-9D58-A643-AE4E-9EEF7CD11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51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5CC051-00CB-BC48-8E74-4EFB3998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EE40E4-B0C7-1341-89DA-038CFD735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B03776-5005-AE4A-A147-D99ED99AB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7C63-4DDE-8541-898C-3497A2B416DC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985D26-1FEF-524C-BA4A-C3D2528D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6A9F06-81C8-0D40-8F59-D391B577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7DF-9D58-A643-AE4E-9EEF7CD11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9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52250-E9AB-864A-9AD5-5E967A4AA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A81FBE-9E1C-2F49-AD33-33B230D13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3C87BE-2069-0240-9B70-B314FF48F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2E16F1-8997-984E-A363-71F1BEBE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7C63-4DDE-8541-898C-3497A2B416DC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82FD07-147A-8D4F-A816-F4436976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BD3611-48FE-3645-9D6A-435D3DD5B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7DF-9D58-A643-AE4E-9EEF7CD11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87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D2AAA-05E6-3A45-AAE4-A17C7E21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5B18F0-9E2D-8D4D-A4BD-7A6699EC5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B07E03-C7CF-0B4A-8056-C461A94EE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884D0F-7DB2-C342-85B3-E569DF60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FC84E8-B357-AE41-834E-5B41A91FD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91A5C0-AE41-0848-A586-20AFA300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7C63-4DDE-8541-898C-3497A2B416DC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DDFA28E-4DCB-A14F-8430-EE40AA81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C64CDD-1BA1-B748-B519-80E34E10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7DF-9D58-A643-AE4E-9EEF7CD11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44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B19A9-9E92-2944-97F3-3077E9D40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FC2D08-CB62-8346-A17F-17C41560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7C63-4DDE-8541-898C-3497A2B416DC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8ADEEE-CABA-2444-99B3-0C6857AB6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13AF684-3D34-AE49-B068-1A8CA79D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7DF-9D58-A643-AE4E-9EEF7CD11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82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9B67A49-1DD9-CE4B-8D73-11F488A1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7C63-4DDE-8541-898C-3497A2B416DC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D7ECE0-C2C2-CC4E-8E6B-A8016729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D8D768-E6D9-3846-A29F-BA6B20F9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7DF-9D58-A643-AE4E-9EEF7CD11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35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87898C-E3F3-944E-B1D8-269C196BE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5B38D-5D15-4F46-AA2B-5FC86F012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8E62E7-9D00-5041-A9C2-5BFDE9D99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78EE562-4A6F-1842-ABB8-8453CE21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7C63-4DDE-8541-898C-3497A2B416DC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45E522-1580-7F4D-ACA2-B2CAC997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E6B207-6E5F-1B42-BBBA-EAABE8B1C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7DF-9D58-A643-AE4E-9EEF7CD11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A3F5B5-D21F-1A47-AC21-38B054C6A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9A63024-13CF-EC47-8A22-DF88004F1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1F4F2A9-2679-EB4E-8FF9-6037184DF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F95F8A-F3A8-C14F-8595-D098A55B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7C63-4DDE-8541-898C-3497A2B416DC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66ABCC-8DEF-EA43-B229-9DB438DF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4624CF-DC6F-E145-9702-B3E53F1E9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A67DF-9D58-A643-AE4E-9EEF7CD11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5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1D6121-3803-0C47-91A4-4149E65AA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456271-4ACC-D340-A918-5196C2C98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11253C-53A8-EB47-8505-83A335ACC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77C63-4DDE-8541-898C-3497A2B416DC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98E7F1-BE5B-5C44-A2ED-1B72E638E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61F8A8-603E-D846-B619-6346A2BBB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A67DF-9D58-A643-AE4E-9EEF7CD11E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55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0DFCEC-34A0-7D4B-A90A-CACA4F54D6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Travailler l’oral en autonomie</a:t>
            </a:r>
            <a:br>
              <a:rPr lang="fr-FR" b="1" dirty="0">
                <a:solidFill>
                  <a:srgbClr val="0070C0"/>
                </a:solidFill>
              </a:rPr>
            </a:br>
            <a:br>
              <a:rPr lang="fr-FR" b="1" dirty="0">
                <a:solidFill>
                  <a:srgbClr val="0070C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dans le cadre d’un plan de travail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A6289C8-A96B-CC47-9D65-657463B16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96743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err="1">
                <a:solidFill>
                  <a:srgbClr val="0070C0"/>
                </a:solidFill>
              </a:rPr>
              <a:t>Laury</a:t>
            </a:r>
            <a:r>
              <a:rPr lang="fr-FR" b="1" dirty="0">
                <a:solidFill>
                  <a:srgbClr val="0070C0"/>
                </a:solidFill>
              </a:rPr>
              <a:t> Beaumont</a:t>
            </a:r>
            <a:r>
              <a:rPr lang="fr-FR" dirty="0"/>
              <a:t>, professeure au lycée Saint Exupéry et formatrice</a:t>
            </a:r>
          </a:p>
          <a:p>
            <a:endParaRPr lang="fr-FR" dirty="0"/>
          </a:p>
          <a:p>
            <a:r>
              <a:rPr lang="fr-FR" dirty="0"/>
              <a:t>Ce travail revêt un double intérêt : </a:t>
            </a:r>
          </a:p>
          <a:p>
            <a:pPr marL="342900" indent="-342900">
              <a:buFontTx/>
              <a:buChar char="-"/>
            </a:pPr>
            <a:r>
              <a:rPr lang="fr-FR" dirty="0"/>
              <a:t>comprendre comment on peut </a:t>
            </a:r>
            <a:r>
              <a:rPr lang="fr-FR" b="1" dirty="0">
                <a:solidFill>
                  <a:srgbClr val="FF0000"/>
                </a:solidFill>
              </a:rPr>
              <a:t>travailler l’oral en classe avec 35 élèves</a:t>
            </a:r>
          </a:p>
          <a:p>
            <a:pPr marL="342900" indent="-342900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Mener une séquence entière à partir d’un plan de travail </a:t>
            </a:r>
            <a:r>
              <a:rPr lang="fr-FR" dirty="0"/>
              <a:t>(ou feuille de route) : cette situation est </a:t>
            </a:r>
            <a:r>
              <a:rPr lang="fr-FR" b="1" dirty="0"/>
              <a:t>particulièrement intéressante dans un contexte d’hybridation, voire de travail en </a:t>
            </a:r>
            <a:r>
              <a:rPr lang="fr-FR" b="1" dirty="0" err="1"/>
              <a:t>distanciel</a:t>
            </a: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3972711-9622-804D-8045-99D92D8C0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387908"/>
            <a:ext cx="1376550" cy="128863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AB9A826-4A30-0345-BED2-7C628F0E3FCC}"/>
              </a:ext>
            </a:extLst>
          </p:cNvPr>
          <p:cNvSpPr txBox="1"/>
          <p:nvPr/>
        </p:nvSpPr>
        <p:spPr>
          <a:xfrm>
            <a:off x="5521967" y="6290854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pic>
        <p:nvPicPr>
          <p:cNvPr id="6" name="Picture 2" descr="http://cache.media.education.gouv.fr/image/Logo/89/0/logo_reg_aix_marseille_652890.png">
            <a:extLst>
              <a:ext uri="{FF2B5EF4-FFF2-40B4-BE49-F238E27FC236}">
                <a16:creationId xmlns:a16="http://schemas.microsoft.com/office/drawing/2014/main" id="{BD905FA8-222C-4F4E-8FFE-5A709931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3296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42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19" y="6137298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77688" y="6290156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9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03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74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47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5FB78AF-3CF1-8F49-9C2B-F78F456CE356}"/>
              </a:ext>
            </a:extLst>
          </p:cNvPr>
          <p:cNvSpPr txBox="1"/>
          <p:nvPr/>
        </p:nvSpPr>
        <p:spPr>
          <a:xfrm>
            <a:off x="2194784" y="1092934"/>
            <a:ext cx="7468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 en binôme en autonomie dans le cadre d’un plan de travail: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EF682C-2B1A-1945-A823-AD540E71AC75}"/>
              </a:ext>
            </a:extLst>
          </p:cNvPr>
          <p:cNvSpPr txBox="1"/>
          <p:nvPr/>
        </p:nvSpPr>
        <p:spPr>
          <a:xfrm>
            <a:off x="2296717" y="1685351"/>
            <a:ext cx="77425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Ce travail de l’oral se fait dans une configuration à géométrie variable en fonction du désir de l’élève.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Elle a plusieurs avantages:</a:t>
            </a: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grand nombre de passages à l’oral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sur une même heure: davantage de possibilité de s’entrainer pour les élèves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liberté de choix motivante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pour l’élève qui passe au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moment où il le souhaite et sur le thème de son choix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dans le chapitre.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-une configuration en </a:t>
            </a:r>
            <a:r>
              <a:rPr lang="fr-F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binôme ou petit groupe qui met en confiance l’élève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et lui permet de passer plus volontiers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statut de « jury » facilite l’appropriation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des critères de réussite.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-Possibilité d’évaluer uniquement la forme sur un oral en binôme ou également </a:t>
            </a:r>
            <a:r>
              <a:rPr lang="fr-F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fond dans le cadre d’un jury de plusieurs élèves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(chaque élève évalue un aspect)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569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19" y="6137298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77688" y="6290156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9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03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74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47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1DD2BAE-ADCD-3B47-B297-09AFE9E45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638" y="0"/>
            <a:ext cx="5232882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033BD52-D0EF-DB4A-84FF-F1F9B3B3EBE9}"/>
              </a:ext>
            </a:extLst>
          </p:cNvPr>
          <p:cNvSpPr txBox="1"/>
          <p:nvPr/>
        </p:nvSpPr>
        <p:spPr>
          <a:xfrm>
            <a:off x="2455607" y="2218649"/>
            <a:ext cx="1375638" cy="1200329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Le plan de travail proposé en </a:t>
            </a:r>
            <a:r>
              <a:rPr lang="fr-FR" dirty="0" err="1"/>
              <a:t>Tle</a:t>
            </a:r>
            <a:r>
              <a:rPr lang="fr-FR" dirty="0"/>
              <a:t> STMG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0587DE-D54D-2749-84B6-078E4232CA1F}"/>
              </a:ext>
            </a:extLst>
          </p:cNvPr>
          <p:cNvSpPr/>
          <p:nvPr/>
        </p:nvSpPr>
        <p:spPr>
          <a:xfrm>
            <a:off x="4052639" y="1232453"/>
            <a:ext cx="5232882" cy="86470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866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19" y="6137298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77688" y="6290156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9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03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74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47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364929" y="91576"/>
            <a:ext cx="78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9F870E-5D74-0340-9F06-6CDBE2C47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197" y="0"/>
            <a:ext cx="5079606" cy="6858000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D5AB906-B324-A840-BA5A-C78E21D85A8C}"/>
              </a:ext>
            </a:extLst>
          </p:cNvPr>
          <p:cNvCxnSpPr>
            <a:cxnSpLocks/>
          </p:cNvCxnSpPr>
          <p:nvPr/>
        </p:nvCxnSpPr>
        <p:spPr>
          <a:xfrm>
            <a:off x="2947463" y="3568149"/>
            <a:ext cx="684317" cy="173437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5E9FC86-2A22-D04A-8F45-3DFF1D9E9D07}"/>
              </a:ext>
            </a:extLst>
          </p:cNvPr>
          <p:cNvCxnSpPr>
            <a:cxnSpLocks/>
          </p:cNvCxnSpPr>
          <p:nvPr/>
        </p:nvCxnSpPr>
        <p:spPr>
          <a:xfrm flipV="1">
            <a:off x="2927649" y="1210527"/>
            <a:ext cx="638059" cy="122456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82542B0-C65A-3E48-A7A2-AC0774339F6B}"/>
              </a:ext>
            </a:extLst>
          </p:cNvPr>
          <p:cNvSpPr/>
          <p:nvPr/>
        </p:nvSpPr>
        <p:spPr>
          <a:xfrm>
            <a:off x="3631780" y="5140474"/>
            <a:ext cx="2600015" cy="10299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715B44-E4F6-684D-BC34-A7957F7371CF}"/>
              </a:ext>
            </a:extLst>
          </p:cNvPr>
          <p:cNvSpPr/>
          <p:nvPr/>
        </p:nvSpPr>
        <p:spPr>
          <a:xfrm>
            <a:off x="3631780" y="748359"/>
            <a:ext cx="2414525" cy="58906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62EB4C6-2A63-D743-B020-5C5774719934}"/>
              </a:ext>
            </a:extLst>
          </p:cNvPr>
          <p:cNvSpPr txBox="1"/>
          <p:nvPr/>
        </p:nvSpPr>
        <p:spPr>
          <a:xfrm>
            <a:off x="1987921" y="2127012"/>
            <a:ext cx="1375638" cy="2308324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Les élèves choisissent à quel moment ils passent et le thème à l’intérieur du chapitre</a:t>
            </a:r>
          </a:p>
        </p:txBody>
      </p:sp>
    </p:spTree>
    <p:extLst>
      <p:ext uri="{BB962C8B-B14F-4D97-AF65-F5344CB8AC3E}">
        <p14:creationId xmlns:p14="http://schemas.microsoft.com/office/powerpoint/2010/main" val="112544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19" y="6137298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77688" y="6290156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9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03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74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47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364929" y="91576"/>
            <a:ext cx="78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86AD0E-79D1-A947-83B4-6828AAE95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681" y="0"/>
            <a:ext cx="5100638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595F8D5-82EC-DB46-B140-BF1C55706818}"/>
              </a:ext>
            </a:extLst>
          </p:cNvPr>
          <p:cNvSpPr/>
          <p:nvPr/>
        </p:nvSpPr>
        <p:spPr>
          <a:xfrm>
            <a:off x="3545682" y="4830418"/>
            <a:ext cx="2600015" cy="86470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D3101E73-078C-4D4B-932A-1A6C234CE4E7}"/>
              </a:ext>
            </a:extLst>
          </p:cNvPr>
          <p:cNvCxnSpPr/>
          <p:nvPr/>
        </p:nvCxnSpPr>
        <p:spPr>
          <a:xfrm>
            <a:off x="2760208" y="4368248"/>
            <a:ext cx="815009" cy="92433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4BCC820-991B-244B-BACE-03C68ABA4819}"/>
              </a:ext>
            </a:extLst>
          </p:cNvPr>
          <p:cNvSpPr/>
          <p:nvPr/>
        </p:nvSpPr>
        <p:spPr>
          <a:xfrm>
            <a:off x="3575217" y="6062870"/>
            <a:ext cx="2431332" cy="6064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B416640-9132-0E44-B198-45551881DADB}"/>
              </a:ext>
            </a:extLst>
          </p:cNvPr>
          <p:cNvCxnSpPr>
            <a:cxnSpLocks/>
          </p:cNvCxnSpPr>
          <p:nvPr/>
        </p:nvCxnSpPr>
        <p:spPr>
          <a:xfrm>
            <a:off x="2745441" y="4368247"/>
            <a:ext cx="828901" cy="194276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EFBE777-9A54-D946-B560-989FA9F3535C}"/>
              </a:ext>
            </a:extLst>
          </p:cNvPr>
          <p:cNvSpPr txBox="1"/>
          <p:nvPr/>
        </p:nvSpPr>
        <p:spPr>
          <a:xfrm>
            <a:off x="2137671" y="2074119"/>
            <a:ext cx="1375638" cy="2308324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Les élèves choisissent à quel moment ils passent et le thème à l’intérieur du chapitre</a:t>
            </a:r>
          </a:p>
        </p:txBody>
      </p:sp>
    </p:spTree>
    <p:extLst>
      <p:ext uri="{BB962C8B-B14F-4D97-AF65-F5344CB8AC3E}">
        <p14:creationId xmlns:p14="http://schemas.microsoft.com/office/powerpoint/2010/main" val="2694498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19" y="6137298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77688" y="6290156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9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03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74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47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364929" y="91576"/>
            <a:ext cx="78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E3BE8DD-AE1B-9F42-9BD6-B44EC3691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054" y="0"/>
            <a:ext cx="511389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F9C922A-A536-3F4E-B506-160109317FE3}"/>
              </a:ext>
            </a:extLst>
          </p:cNvPr>
          <p:cNvSpPr/>
          <p:nvPr/>
        </p:nvSpPr>
        <p:spPr>
          <a:xfrm>
            <a:off x="3562021" y="3565960"/>
            <a:ext cx="2431332" cy="60649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4E6DE-3310-3743-B867-1C43DBC3DBE7}"/>
              </a:ext>
            </a:extLst>
          </p:cNvPr>
          <p:cNvSpPr/>
          <p:nvPr/>
        </p:nvSpPr>
        <p:spPr>
          <a:xfrm>
            <a:off x="3599742" y="1979605"/>
            <a:ext cx="2476380" cy="38590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949B85B8-EE32-9C48-8D2F-2F03D547FDD8}"/>
              </a:ext>
            </a:extLst>
          </p:cNvPr>
          <p:cNvCxnSpPr/>
          <p:nvPr/>
        </p:nvCxnSpPr>
        <p:spPr>
          <a:xfrm>
            <a:off x="2724045" y="2944867"/>
            <a:ext cx="815009" cy="92433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C5267E1-CE7B-2347-8158-DE47DB3A1006}"/>
              </a:ext>
            </a:extLst>
          </p:cNvPr>
          <p:cNvCxnSpPr>
            <a:cxnSpLocks/>
          </p:cNvCxnSpPr>
          <p:nvPr/>
        </p:nvCxnSpPr>
        <p:spPr>
          <a:xfrm flipV="1">
            <a:off x="2759332" y="2215856"/>
            <a:ext cx="840410" cy="72901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88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19" y="6137298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77688" y="6290156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9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03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74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47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364929" y="91576"/>
            <a:ext cx="788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1A20ED-3130-5C49-B547-D233D445E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621" y="0"/>
            <a:ext cx="513867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CCE9184-665A-0645-B297-52070860FAF6}"/>
              </a:ext>
            </a:extLst>
          </p:cNvPr>
          <p:cNvSpPr txBox="1"/>
          <p:nvPr/>
        </p:nvSpPr>
        <p:spPr>
          <a:xfrm>
            <a:off x="2143945" y="2061357"/>
            <a:ext cx="1973069" cy="17543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Les critères de réussite et la grille d’évaluation construits avec la classe</a:t>
            </a:r>
            <a:r>
              <a:rPr lang="fr-FR" dirty="0">
                <a:sym typeface="Wingdings" pitchFamily="2" charset="2"/>
              </a:rPr>
              <a:t> (</a:t>
            </a:r>
            <a:r>
              <a:rPr lang="fr-FR" dirty="0" err="1">
                <a:sym typeface="Wingdings" pitchFamily="2" charset="2"/>
              </a:rPr>
              <a:t>cf</a:t>
            </a:r>
            <a:r>
              <a:rPr lang="fr-FR" dirty="0">
                <a:sym typeface="Wingdings" pitchFamily="2" charset="2"/>
              </a:rPr>
              <a:t> oral de début d’heure)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6230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media.education.gouv.fr/image/Logo/89/0/logo_reg_aix_marseille_652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-5543"/>
            <a:ext cx="1302271" cy="69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19" y="6137298"/>
            <a:ext cx="746405" cy="6987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77688" y="6290156"/>
            <a:ext cx="5278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académique d’histoire-géographie : 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Terre Ouverte</a:t>
            </a:r>
          </a:p>
          <a:p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http://www.pedagogie.ac-aix-marseille.fr/jcms/c_43559/fr/accueil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9496" y="868066"/>
            <a:ext cx="8712968" cy="7200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703512" y="159296"/>
            <a:ext cx="63624" cy="666936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74590" y="676350"/>
            <a:ext cx="8712968" cy="1440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847528" y="0"/>
            <a:ext cx="216024" cy="6669360"/>
          </a:xfrm>
          <a:prstGeom prst="rect">
            <a:avLst/>
          </a:prstGeom>
          <a:gradFill>
            <a:gsLst>
              <a:gs pos="16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E38550-76FB-D341-823E-7C205C0CF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737826"/>
            <a:ext cx="9144000" cy="609083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B3C5305-E9AE-FA46-B339-2C650AEFE3DC}"/>
              </a:ext>
            </a:extLst>
          </p:cNvPr>
          <p:cNvSpPr txBox="1"/>
          <p:nvPr/>
        </p:nvSpPr>
        <p:spPr>
          <a:xfrm>
            <a:off x="2758203" y="209197"/>
            <a:ext cx="628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Des outils pour permettre aux élèves de s’évaluer en autonomie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A8BD0D-BA92-2E40-9FE9-B4174D23B3F9}"/>
              </a:ext>
            </a:extLst>
          </p:cNvPr>
          <p:cNvSpPr txBox="1"/>
          <p:nvPr/>
        </p:nvSpPr>
        <p:spPr>
          <a:xfrm>
            <a:off x="1674591" y="1139267"/>
            <a:ext cx="1626005" cy="175432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Grille volontairement basique pour évaluer le contenu par les pairs</a:t>
            </a:r>
          </a:p>
        </p:txBody>
      </p:sp>
    </p:spTree>
    <p:extLst>
      <p:ext uri="{BB962C8B-B14F-4D97-AF65-F5344CB8AC3E}">
        <p14:creationId xmlns:p14="http://schemas.microsoft.com/office/powerpoint/2010/main" val="30714173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503</Words>
  <Application>Microsoft Macintosh PowerPoint</Application>
  <PresentationFormat>Grand écran</PresentationFormat>
  <Paragraphs>45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Travailler l’oral en autonomie  dans le cadre d’un plan de travail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Travailler l’oral en autonomie  dans le cadre d’un plan de travail</dc:title>
  <dc:creator>mejean isabelle</dc:creator>
  <cp:lastModifiedBy>mejean isabelle</cp:lastModifiedBy>
  <cp:revision>2</cp:revision>
  <dcterms:created xsi:type="dcterms:W3CDTF">2020-11-08T16:22:51Z</dcterms:created>
  <dcterms:modified xsi:type="dcterms:W3CDTF">2020-11-08T16:29:34Z</dcterms:modified>
</cp:coreProperties>
</file>