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93" r:id="rId2"/>
    <p:sldMasterId id="2147483695" r:id="rId3"/>
    <p:sldMasterId id="2147483704" r:id="rId4"/>
    <p:sldMasterId id="2147483709" r:id="rId5"/>
    <p:sldMasterId id="2147483663" r:id="rId6"/>
    <p:sldMasterId id="2147483720" r:id="rId7"/>
    <p:sldMasterId id="2147483684" r:id="rId8"/>
  </p:sldMasterIdLst>
  <p:notesMasterIdLst>
    <p:notesMasterId r:id="rId69"/>
  </p:notesMasterIdLst>
  <p:handoutMasterIdLst>
    <p:handoutMasterId r:id="rId70"/>
  </p:handoutMasterIdLst>
  <p:sldIdLst>
    <p:sldId id="299" r:id="rId9"/>
    <p:sldId id="301" r:id="rId10"/>
    <p:sldId id="294" r:id="rId11"/>
    <p:sldId id="297" r:id="rId12"/>
    <p:sldId id="302" r:id="rId13"/>
    <p:sldId id="303" r:id="rId14"/>
    <p:sldId id="304" r:id="rId15"/>
    <p:sldId id="306" r:id="rId16"/>
    <p:sldId id="307" r:id="rId17"/>
    <p:sldId id="310" r:id="rId18"/>
    <p:sldId id="311" r:id="rId19"/>
    <p:sldId id="312" r:id="rId20"/>
    <p:sldId id="346" r:id="rId21"/>
    <p:sldId id="313" r:id="rId22"/>
    <p:sldId id="316" r:id="rId23"/>
    <p:sldId id="314" r:id="rId24"/>
    <p:sldId id="315" r:id="rId25"/>
    <p:sldId id="347" r:id="rId26"/>
    <p:sldId id="317" r:id="rId27"/>
    <p:sldId id="320" r:id="rId28"/>
    <p:sldId id="322" r:id="rId29"/>
    <p:sldId id="324" r:id="rId30"/>
    <p:sldId id="318" r:id="rId31"/>
    <p:sldId id="325" r:id="rId32"/>
    <p:sldId id="326" r:id="rId33"/>
    <p:sldId id="327" r:id="rId34"/>
    <p:sldId id="319" r:id="rId35"/>
    <p:sldId id="328" r:id="rId36"/>
    <p:sldId id="329" r:id="rId37"/>
    <p:sldId id="330" r:id="rId38"/>
    <p:sldId id="348" r:id="rId39"/>
    <p:sldId id="331" r:id="rId40"/>
    <p:sldId id="333" r:id="rId41"/>
    <p:sldId id="334" r:id="rId42"/>
    <p:sldId id="336" r:id="rId43"/>
    <p:sldId id="337" r:id="rId44"/>
    <p:sldId id="338" r:id="rId45"/>
    <p:sldId id="339" r:id="rId46"/>
    <p:sldId id="340" r:id="rId47"/>
    <p:sldId id="341" r:id="rId48"/>
    <p:sldId id="342" r:id="rId49"/>
    <p:sldId id="343" r:id="rId50"/>
    <p:sldId id="344" r:id="rId51"/>
    <p:sldId id="363" r:id="rId52"/>
    <p:sldId id="364" r:id="rId53"/>
    <p:sldId id="349" r:id="rId54"/>
    <p:sldId id="350" r:id="rId55"/>
    <p:sldId id="352" r:id="rId56"/>
    <p:sldId id="351" r:id="rId57"/>
    <p:sldId id="354" r:id="rId58"/>
    <p:sldId id="353" r:id="rId59"/>
    <p:sldId id="355" r:id="rId60"/>
    <p:sldId id="356" r:id="rId61"/>
    <p:sldId id="357" r:id="rId62"/>
    <p:sldId id="358" r:id="rId63"/>
    <p:sldId id="359" r:id="rId64"/>
    <p:sldId id="360" r:id="rId65"/>
    <p:sldId id="362" r:id="rId66"/>
    <p:sldId id="361" r:id="rId67"/>
    <p:sldId id="278" r:id="rId6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E96667"/>
    <a:srgbClr val="5AB88F"/>
    <a:srgbClr val="CC0000"/>
    <a:srgbClr val="CCECFF"/>
    <a:srgbClr val="519A8F"/>
    <a:srgbClr val="005E8B"/>
    <a:srgbClr val="D7AD45"/>
    <a:srgbClr val="EE7444"/>
    <a:srgbClr val="5AA1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7" autoAdjust="0"/>
    <p:restoredTop sz="94643"/>
  </p:normalViewPr>
  <p:slideViewPr>
    <p:cSldViewPr snapToGrid="0" snapToObjects="1">
      <p:cViewPr varScale="1">
        <p:scale>
          <a:sx n="105" d="100"/>
          <a:sy n="105" d="100"/>
        </p:scale>
        <p:origin x="17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696" y="1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27920-3A80-4CED-8C8B-E8B1432CC680}"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fr-FR"/>
        </a:p>
      </dgm:t>
    </dgm:pt>
    <dgm:pt modelId="{368BB440-2D52-492C-B81D-5F19593EC5E8}">
      <dgm:prSet phldrT="[Texte]"/>
      <dgm:spPr/>
      <dgm:t>
        <a:bodyPr/>
        <a:lstStyle/>
        <a:p>
          <a:r>
            <a:rPr lang="fr-FR" b="1" dirty="0" smtClean="0"/>
            <a:t>Pôle 1 – Gestion des relations avec les clients, les usagers et les adhérents</a:t>
          </a:r>
          <a:endParaRPr lang="fr-FR" dirty="0"/>
        </a:p>
      </dgm:t>
    </dgm:pt>
    <dgm:pt modelId="{360579CA-BF28-43E3-B119-846024194D4D}" type="parTrans" cxnId="{66783B82-3C4C-4BE7-AEF8-1A915E25B952}">
      <dgm:prSet/>
      <dgm:spPr/>
      <dgm:t>
        <a:bodyPr/>
        <a:lstStyle/>
        <a:p>
          <a:endParaRPr lang="fr-FR"/>
        </a:p>
      </dgm:t>
    </dgm:pt>
    <dgm:pt modelId="{7052DB4D-AEC6-4F39-B89F-25A6A1B4FC11}" type="sibTrans" cxnId="{66783B82-3C4C-4BE7-AEF8-1A915E25B952}">
      <dgm:prSet/>
      <dgm:spPr/>
      <dgm:t>
        <a:bodyPr/>
        <a:lstStyle/>
        <a:p>
          <a:endParaRPr lang="fr-FR"/>
        </a:p>
      </dgm:t>
    </dgm:pt>
    <dgm:pt modelId="{4300C1AA-5745-44B3-905E-E3F42830C47A}">
      <dgm:prSet phldrT="[Texte]"/>
      <dgm:spPr/>
      <dgm:t>
        <a:bodyPr/>
        <a:lstStyle/>
        <a:p>
          <a:r>
            <a:rPr lang="fr-FR" dirty="0" smtClean="0">
              <a:solidFill>
                <a:schemeClr val="tx1">
                  <a:lumMod val="75000"/>
                  <a:lumOff val="25000"/>
                </a:schemeClr>
              </a:solidFill>
            </a:rPr>
            <a:t>Préparation et prise en charge de la relation avec le client, l’usager ou l’adhérent</a:t>
          </a:r>
          <a:endParaRPr lang="fr-FR" dirty="0">
            <a:solidFill>
              <a:schemeClr val="tx1">
                <a:lumMod val="75000"/>
                <a:lumOff val="25000"/>
              </a:schemeClr>
            </a:solidFill>
          </a:endParaRPr>
        </a:p>
      </dgm:t>
    </dgm:pt>
    <dgm:pt modelId="{B3990970-B2AD-4751-A90F-FBAFDD978D77}" type="parTrans" cxnId="{F0244252-94F8-4448-8A63-19E1CB7D393C}">
      <dgm:prSet/>
      <dgm:spPr/>
      <dgm:t>
        <a:bodyPr/>
        <a:lstStyle/>
        <a:p>
          <a:endParaRPr lang="fr-FR"/>
        </a:p>
      </dgm:t>
    </dgm:pt>
    <dgm:pt modelId="{A5816AFE-470B-46E5-AE51-726060334563}" type="sibTrans" cxnId="{F0244252-94F8-4448-8A63-19E1CB7D393C}">
      <dgm:prSet/>
      <dgm:spPr/>
      <dgm:t>
        <a:bodyPr/>
        <a:lstStyle/>
        <a:p>
          <a:endParaRPr lang="fr-FR"/>
        </a:p>
      </dgm:t>
    </dgm:pt>
    <dgm:pt modelId="{D49B510A-6897-4963-8846-DCA23D84C67F}">
      <dgm:prSet phldrT="[Texte]"/>
      <dgm:spPr/>
      <dgm:t>
        <a:bodyPr/>
        <a:lstStyle/>
        <a:p>
          <a:r>
            <a:rPr lang="fr-FR" b="1" dirty="0" smtClean="0"/>
            <a:t>Bloc de compétences 1 – Gérer des relations avec les clients, les usagers et les adhérents</a:t>
          </a:r>
          <a:endParaRPr lang="fr-FR" dirty="0"/>
        </a:p>
      </dgm:t>
    </dgm:pt>
    <dgm:pt modelId="{248EFBF1-7534-48D6-A52B-00B6D76C6249}" type="parTrans" cxnId="{6CA6B57B-74D1-4260-84A9-5FD1ADBDF1A4}">
      <dgm:prSet/>
      <dgm:spPr/>
      <dgm:t>
        <a:bodyPr/>
        <a:lstStyle/>
        <a:p>
          <a:endParaRPr lang="fr-FR"/>
        </a:p>
      </dgm:t>
    </dgm:pt>
    <dgm:pt modelId="{707DA0EF-8A44-478D-88A7-57CA1090878F}" type="sibTrans" cxnId="{6CA6B57B-74D1-4260-84A9-5FD1ADBDF1A4}">
      <dgm:prSet/>
      <dgm:spPr/>
      <dgm:t>
        <a:bodyPr/>
        <a:lstStyle/>
        <a:p>
          <a:endParaRPr lang="fr-FR"/>
        </a:p>
      </dgm:t>
    </dgm:pt>
    <dgm:pt modelId="{144EF644-61BD-4322-82EB-829D81960C36}">
      <dgm:prSet phldrT="[Texte]"/>
      <dgm:spPr/>
      <dgm:t>
        <a:bodyPr/>
        <a:lstStyle/>
        <a:p>
          <a:pPr algn="just"/>
          <a:r>
            <a:rPr lang="fr-FR" dirty="0" smtClean="0"/>
            <a:t>. </a:t>
          </a:r>
          <a:r>
            <a:rPr lang="fr-FR" dirty="0" smtClean="0">
              <a:solidFill>
                <a:schemeClr val="tx1">
                  <a:lumMod val="75000"/>
                  <a:lumOff val="25000"/>
                </a:schemeClr>
              </a:solidFill>
            </a:rPr>
            <a:t>Identifier les caractéristiques de la demande</a:t>
          </a:r>
        </a:p>
        <a:p>
          <a:pPr algn="just"/>
          <a:r>
            <a:rPr lang="fr-FR" dirty="0" smtClean="0">
              <a:solidFill>
                <a:schemeClr val="tx1">
                  <a:lumMod val="75000"/>
                  <a:lumOff val="25000"/>
                </a:schemeClr>
              </a:solidFill>
            </a:rPr>
            <a:t>. Apporter une réponse adaptée à la demande</a:t>
          </a:r>
        </a:p>
        <a:p>
          <a:pPr algn="just"/>
          <a:r>
            <a:rPr lang="fr-FR" dirty="0" smtClean="0">
              <a:solidFill>
                <a:schemeClr val="tx1">
                  <a:lumMod val="75000"/>
                  <a:lumOff val="25000"/>
                </a:schemeClr>
              </a:solidFill>
            </a:rPr>
            <a:t>. Produire, dans un environnement numérique, des supports de communication adaptés</a:t>
          </a:r>
        </a:p>
        <a:p>
          <a:pPr algn="just"/>
          <a:r>
            <a:rPr lang="fr-FR" dirty="0" smtClean="0">
              <a:solidFill>
                <a:schemeClr val="tx1">
                  <a:lumMod val="75000"/>
                  <a:lumOff val="25000"/>
                </a:schemeClr>
              </a:solidFill>
            </a:rPr>
            <a:t>. Assurer le suivi administratif des opérations de promotion et de prospection</a:t>
          </a:r>
        </a:p>
        <a:p>
          <a:pPr algn="just"/>
          <a:r>
            <a:rPr lang="fr-FR" dirty="0" smtClean="0">
              <a:solidFill>
                <a:schemeClr val="tx1">
                  <a:lumMod val="75000"/>
                  <a:lumOff val="25000"/>
                </a:schemeClr>
              </a:solidFill>
            </a:rPr>
            <a:t>. Appliquer les procédures internes de traitement des relations « clients »</a:t>
          </a:r>
        </a:p>
        <a:p>
          <a:pPr algn="just"/>
          <a:r>
            <a:rPr lang="fr-FR" dirty="0" smtClean="0">
              <a:solidFill>
                <a:schemeClr val="tx1">
                  <a:lumMod val="75000"/>
                  <a:lumOff val="25000"/>
                </a:schemeClr>
              </a:solidFill>
            </a:rPr>
            <a:t>. Produire les documents liés au traitement des relations « clients » dans un environnement numérique</a:t>
          </a:r>
        </a:p>
        <a:p>
          <a:pPr algn="just"/>
          <a:r>
            <a:rPr lang="fr-FR" dirty="0" smtClean="0">
              <a:solidFill>
                <a:schemeClr val="tx1">
                  <a:lumMod val="75000"/>
                  <a:lumOff val="25000"/>
                </a:schemeClr>
              </a:solidFill>
            </a:rPr>
            <a:t>. Assurer le suivi des enregistrements des factures de vente et des encaissements à l’aide d’un progiciel dédié ou d’un PGI</a:t>
          </a:r>
        </a:p>
        <a:p>
          <a:pPr algn="just"/>
          <a:r>
            <a:rPr lang="fr-FR" dirty="0" smtClean="0">
              <a:solidFill>
                <a:schemeClr val="tx1">
                  <a:lumMod val="75000"/>
                  <a:lumOff val="25000"/>
                </a:schemeClr>
              </a:solidFill>
            </a:rPr>
            <a:t>. Assurer le suivi des relances clients</a:t>
          </a:r>
        </a:p>
        <a:p>
          <a:pPr algn="just"/>
          <a:r>
            <a:rPr lang="fr-FR" dirty="0" smtClean="0">
              <a:solidFill>
                <a:schemeClr val="tx1">
                  <a:lumMod val="75000"/>
                  <a:lumOff val="25000"/>
                </a:schemeClr>
              </a:solidFill>
            </a:rPr>
            <a:t>. Mettre à jour l’information</a:t>
          </a:r>
        </a:p>
        <a:p>
          <a:pPr algn="just"/>
          <a:r>
            <a:rPr lang="fr-FR" dirty="0" smtClean="0">
              <a:solidFill>
                <a:schemeClr val="tx1">
                  <a:lumMod val="75000"/>
                  <a:lumOff val="25000"/>
                </a:schemeClr>
              </a:solidFill>
            </a:rPr>
            <a:t>. Rendre compte des anomalies repérées lors de l’actualisation du système d’information</a:t>
          </a:r>
        </a:p>
        <a:p>
          <a:pPr algn="just"/>
          <a:r>
            <a:rPr lang="fr-FR" dirty="0" smtClean="0">
              <a:solidFill>
                <a:schemeClr val="tx1">
                  <a:lumMod val="75000"/>
                  <a:lumOff val="25000"/>
                </a:schemeClr>
              </a:solidFill>
            </a:rPr>
            <a:t>. Identifier et appliquer les moyens de protection et de sécurisation adaptés aux données enregistrées ou extraites</a:t>
          </a:r>
        </a:p>
        <a:p>
          <a:pPr algn="just"/>
          <a:r>
            <a:rPr lang="fr-FR" dirty="0" smtClean="0">
              <a:solidFill>
                <a:schemeClr val="tx1">
                  <a:lumMod val="75000"/>
                  <a:lumOff val="25000"/>
                </a:schemeClr>
              </a:solidFill>
            </a:rPr>
            <a:t>. Assurer la visibilité numérique de l'organisation (au travers des réseaux sociaux, du site internet, de blogs)</a:t>
          </a:r>
          <a:endParaRPr lang="fr-FR" dirty="0">
            <a:solidFill>
              <a:schemeClr val="tx1">
                <a:lumMod val="75000"/>
                <a:lumOff val="25000"/>
              </a:schemeClr>
            </a:solidFill>
          </a:endParaRPr>
        </a:p>
      </dgm:t>
    </dgm:pt>
    <dgm:pt modelId="{08CF805A-12C9-4092-8C47-0D86A23AE6D5}" type="parTrans" cxnId="{79855A51-EAEA-4880-9D7D-017E84F7C0AD}">
      <dgm:prSet/>
      <dgm:spPr/>
      <dgm:t>
        <a:bodyPr/>
        <a:lstStyle/>
        <a:p>
          <a:endParaRPr lang="fr-FR"/>
        </a:p>
      </dgm:t>
    </dgm:pt>
    <dgm:pt modelId="{A666AC96-F00F-4F85-A448-6A2B97AB0E4D}" type="sibTrans" cxnId="{79855A51-EAEA-4880-9D7D-017E84F7C0AD}">
      <dgm:prSet/>
      <dgm:spPr/>
      <dgm:t>
        <a:bodyPr/>
        <a:lstStyle/>
        <a:p>
          <a:endParaRPr lang="fr-FR"/>
        </a:p>
      </dgm:t>
    </dgm:pt>
    <dgm:pt modelId="{B5DAF206-1A79-47ED-A4B0-CF6FD7455BB0}">
      <dgm:prSet phldrT="[Texte]"/>
      <dgm:spPr/>
      <dgm:t>
        <a:bodyPr/>
        <a:lstStyle/>
        <a:p>
          <a:r>
            <a:rPr lang="fr-FR" b="1" dirty="0" smtClean="0"/>
            <a:t>UNITÉS</a:t>
          </a:r>
          <a:endParaRPr lang="fr-FR" dirty="0"/>
        </a:p>
      </dgm:t>
    </dgm:pt>
    <dgm:pt modelId="{60C515FD-2A99-43BB-B665-233E1A9FBACB}" type="parTrans" cxnId="{53D0E95C-21BE-448E-B97E-45E33A85CFB8}">
      <dgm:prSet/>
      <dgm:spPr/>
      <dgm:t>
        <a:bodyPr/>
        <a:lstStyle/>
        <a:p>
          <a:endParaRPr lang="fr-FR"/>
        </a:p>
      </dgm:t>
    </dgm:pt>
    <dgm:pt modelId="{20113513-26B8-4678-90B0-C6C388FFD88F}" type="sibTrans" cxnId="{53D0E95C-21BE-448E-B97E-45E33A85CFB8}">
      <dgm:prSet/>
      <dgm:spPr/>
      <dgm:t>
        <a:bodyPr/>
        <a:lstStyle/>
        <a:p>
          <a:endParaRPr lang="fr-FR"/>
        </a:p>
      </dgm:t>
    </dgm:pt>
    <dgm:pt modelId="{4D17EFB1-24DB-4D46-A311-E68CB2E4FF41}">
      <dgm:prSet phldrT="[Texte]"/>
      <dgm:spPr/>
      <dgm:t>
        <a:bodyPr/>
        <a:lstStyle/>
        <a:p>
          <a:r>
            <a:rPr lang="fr-FR" b="1" dirty="0" smtClean="0">
              <a:solidFill>
                <a:schemeClr val="tx1">
                  <a:lumMod val="75000"/>
                  <a:lumOff val="25000"/>
                </a:schemeClr>
              </a:solidFill>
            </a:rPr>
            <a:t>Unité U31 </a:t>
          </a:r>
          <a:r>
            <a:rPr lang="fr-FR" dirty="0" smtClean="0">
              <a:solidFill>
                <a:schemeClr val="tx1">
                  <a:lumMod val="75000"/>
                  <a:lumOff val="25000"/>
                </a:schemeClr>
              </a:solidFill>
            </a:rPr>
            <a:t>Gestion des relations avec les clients, les usagers et les adhérents</a:t>
          </a:r>
          <a:endParaRPr lang="fr-FR" dirty="0">
            <a:solidFill>
              <a:schemeClr val="tx1">
                <a:lumMod val="75000"/>
                <a:lumOff val="25000"/>
              </a:schemeClr>
            </a:solidFill>
          </a:endParaRPr>
        </a:p>
      </dgm:t>
    </dgm:pt>
    <dgm:pt modelId="{1F6FFEB6-E862-4E47-A35B-E1E3D28050B7}" type="parTrans" cxnId="{D92FFB47-003F-4EBB-A21A-41995B303E5D}">
      <dgm:prSet/>
      <dgm:spPr/>
      <dgm:t>
        <a:bodyPr/>
        <a:lstStyle/>
        <a:p>
          <a:endParaRPr lang="fr-FR"/>
        </a:p>
      </dgm:t>
    </dgm:pt>
    <dgm:pt modelId="{B140396E-53DC-4026-8819-ECBD89FF9CC4}" type="sibTrans" cxnId="{D92FFB47-003F-4EBB-A21A-41995B303E5D}">
      <dgm:prSet/>
      <dgm:spPr/>
      <dgm:t>
        <a:bodyPr/>
        <a:lstStyle/>
        <a:p>
          <a:endParaRPr lang="fr-FR"/>
        </a:p>
      </dgm:t>
    </dgm:pt>
    <dgm:pt modelId="{10DD3EF1-DB9E-4519-948F-A6468A13D377}">
      <dgm:prSet/>
      <dgm:spPr/>
      <dgm:t>
        <a:bodyPr/>
        <a:lstStyle/>
        <a:p>
          <a:r>
            <a:rPr lang="fr-FR" dirty="0" smtClean="0">
              <a:solidFill>
                <a:schemeClr val="tx1">
                  <a:lumMod val="75000"/>
                  <a:lumOff val="25000"/>
                </a:schemeClr>
              </a:solidFill>
            </a:rPr>
            <a:t>Traitement des opérations administratives et de gestion liées aux relations avec le client, l’usager ou l’adhérent</a:t>
          </a:r>
          <a:endParaRPr lang="fr-FR" dirty="0">
            <a:solidFill>
              <a:schemeClr val="tx1">
                <a:lumMod val="75000"/>
                <a:lumOff val="25000"/>
              </a:schemeClr>
            </a:solidFill>
          </a:endParaRPr>
        </a:p>
      </dgm:t>
    </dgm:pt>
    <dgm:pt modelId="{9FF5D8BF-BC89-43BE-A6D5-23DFC4F1F99E}" type="parTrans" cxnId="{EFF395EB-6850-4F07-8FE0-B7FF0309DC05}">
      <dgm:prSet/>
      <dgm:spPr/>
      <dgm:t>
        <a:bodyPr/>
        <a:lstStyle/>
        <a:p>
          <a:endParaRPr lang="fr-FR"/>
        </a:p>
      </dgm:t>
    </dgm:pt>
    <dgm:pt modelId="{B6E30FEA-C9C7-4BC9-99D5-825EED7B9E77}" type="sibTrans" cxnId="{EFF395EB-6850-4F07-8FE0-B7FF0309DC05}">
      <dgm:prSet/>
      <dgm:spPr/>
      <dgm:t>
        <a:bodyPr/>
        <a:lstStyle/>
        <a:p>
          <a:endParaRPr lang="fr-FR"/>
        </a:p>
      </dgm:t>
    </dgm:pt>
    <dgm:pt modelId="{48EB71F1-3C7D-49F3-88D0-354694C5F2A0}">
      <dgm:prSet/>
      <dgm:spPr/>
      <dgm:t>
        <a:bodyPr/>
        <a:lstStyle/>
        <a:p>
          <a:r>
            <a:rPr lang="fr-FR" dirty="0" smtClean="0">
              <a:solidFill>
                <a:schemeClr val="tx1">
                  <a:lumMod val="75000"/>
                  <a:lumOff val="25000"/>
                </a:schemeClr>
              </a:solidFill>
            </a:rPr>
            <a:t>Actualisation du système d’information en lien avec la relation avec le client, l’usager ou l’adhérent</a:t>
          </a:r>
          <a:endParaRPr lang="fr-FR" dirty="0">
            <a:solidFill>
              <a:schemeClr val="tx1">
                <a:lumMod val="75000"/>
                <a:lumOff val="25000"/>
              </a:schemeClr>
            </a:solidFill>
          </a:endParaRPr>
        </a:p>
      </dgm:t>
    </dgm:pt>
    <dgm:pt modelId="{9BD32113-4024-409B-A610-EE73792922F8}" type="parTrans" cxnId="{BFCE718D-7E00-41D8-B3F6-9398C8F043F9}">
      <dgm:prSet/>
      <dgm:spPr/>
      <dgm:t>
        <a:bodyPr/>
        <a:lstStyle/>
        <a:p>
          <a:endParaRPr lang="fr-FR"/>
        </a:p>
      </dgm:t>
    </dgm:pt>
    <dgm:pt modelId="{A474D1F0-C6B8-410E-B5EC-93B14498C870}" type="sibTrans" cxnId="{BFCE718D-7E00-41D8-B3F6-9398C8F043F9}">
      <dgm:prSet/>
      <dgm:spPr/>
      <dgm:t>
        <a:bodyPr/>
        <a:lstStyle/>
        <a:p>
          <a:endParaRPr lang="fr-FR"/>
        </a:p>
      </dgm:t>
    </dgm:pt>
    <dgm:pt modelId="{D04608A5-0C08-4A7D-8D8E-F08489DF8247}" type="pres">
      <dgm:prSet presAssocID="{A8027920-3A80-4CED-8C8B-E8B1432CC680}" presName="theList" presStyleCnt="0">
        <dgm:presLayoutVars>
          <dgm:dir/>
          <dgm:animLvl val="lvl"/>
          <dgm:resizeHandles val="exact"/>
        </dgm:presLayoutVars>
      </dgm:prSet>
      <dgm:spPr/>
      <dgm:t>
        <a:bodyPr/>
        <a:lstStyle/>
        <a:p>
          <a:endParaRPr lang="fr-FR"/>
        </a:p>
      </dgm:t>
    </dgm:pt>
    <dgm:pt modelId="{05595339-C61B-4B6B-803A-711F6F0C6305}" type="pres">
      <dgm:prSet presAssocID="{368BB440-2D52-492C-B81D-5F19593EC5E8}" presName="compNode" presStyleCnt="0"/>
      <dgm:spPr/>
    </dgm:pt>
    <dgm:pt modelId="{0E1C2139-D90A-4F15-B3F1-7D0F04BFD7F9}" type="pres">
      <dgm:prSet presAssocID="{368BB440-2D52-492C-B81D-5F19593EC5E8}" presName="aNode" presStyleLbl="bgShp" presStyleIdx="0" presStyleCnt="3"/>
      <dgm:spPr/>
      <dgm:t>
        <a:bodyPr/>
        <a:lstStyle/>
        <a:p>
          <a:endParaRPr lang="fr-FR"/>
        </a:p>
      </dgm:t>
    </dgm:pt>
    <dgm:pt modelId="{D034EB66-EB35-4AE7-9A83-2882CE095850}" type="pres">
      <dgm:prSet presAssocID="{368BB440-2D52-492C-B81D-5F19593EC5E8}" presName="textNode" presStyleLbl="bgShp" presStyleIdx="0" presStyleCnt="3"/>
      <dgm:spPr/>
      <dgm:t>
        <a:bodyPr/>
        <a:lstStyle/>
        <a:p>
          <a:endParaRPr lang="fr-FR"/>
        </a:p>
      </dgm:t>
    </dgm:pt>
    <dgm:pt modelId="{6E6EE9D6-5C16-48CD-A84A-598E2DD9D16B}" type="pres">
      <dgm:prSet presAssocID="{368BB440-2D52-492C-B81D-5F19593EC5E8}" presName="compChildNode" presStyleCnt="0"/>
      <dgm:spPr/>
    </dgm:pt>
    <dgm:pt modelId="{9BF391C6-5B33-40F9-8618-C46D25FD8384}" type="pres">
      <dgm:prSet presAssocID="{368BB440-2D52-492C-B81D-5F19593EC5E8}" presName="theInnerList" presStyleCnt="0"/>
      <dgm:spPr/>
    </dgm:pt>
    <dgm:pt modelId="{C71135B3-AD8F-449C-9EE6-1689D6C66EF6}" type="pres">
      <dgm:prSet presAssocID="{4300C1AA-5745-44B3-905E-E3F42830C47A}" presName="childNode" presStyleLbl="node1" presStyleIdx="0" presStyleCnt="5">
        <dgm:presLayoutVars>
          <dgm:bulletEnabled val="1"/>
        </dgm:presLayoutVars>
      </dgm:prSet>
      <dgm:spPr/>
      <dgm:t>
        <a:bodyPr/>
        <a:lstStyle/>
        <a:p>
          <a:endParaRPr lang="fr-FR"/>
        </a:p>
      </dgm:t>
    </dgm:pt>
    <dgm:pt modelId="{7796C14C-1D64-44FF-A0AD-4613EDE67940}" type="pres">
      <dgm:prSet presAssocID="{4300C1AA-5745-44B3-905E-E3F42830C47A}" presName="aSpace2" presStyleCnt="0"/>
      <dgm:spPr/>
    </dgm:pt>
    <dgm:pt modelId="{BDEE6CDA-1D9E-4023-8005-F4F96239C995}" type="pres">
      <dgm:prSet presAssocID="{10DD3EF1-DB9E-4519-948F-A6468A13D377}" presName="childNode" presStyleLbl="node1" presStyleIdx="1" presStyleCnt="5">
        <dgm:presLayoutVars>
          <dgm:bulletEnabled val="1"/>
        </dgm:presLayoutVars>
      </dgm:prSet>
      <dgm:spPr/>
      <dgm:t>
        <a:bodyPr/>
        <a:lstStyle/>
        <a:p>
          <a:endParaRPr lang="fr-FR"/>
        </a:p>
      </dgm:t>
    </dgm:pt>
    <dgm:pt modelId="{1AAE179E-9EF4-47B3-A674-6D76FF5CE7A3}" type="pres">
      <dgm:prSet presAssocID="{10DD3EF1-DB9E-4519-948F-A6468A13D377}" presName="aSpace2" presStyleCnt="0"/>
      <dgm:spPr/>
    </dgm:pt>
    <dgm:pt modelId="{A4A6A7E0-BECB-4A7A-BF0A-179F909A349F}" type="pres">
      <dgm:prSet presAssocID="{48EB71F1-3C7D-49F3-88D0-354694C5F2A0}" presName="childNode" presStyleLbl="node1" presStyleIdx="2" presStyleCnt="5">
        <dgm:presLayoutVars>
          <dgm:bulletEnabled val="1"/>
        </dgm:presLayoutVars>
      </dgm:prSet>
      <dgm:spPr/>
      <dgm:t>
        <a:bodyPr/>
        <a:lstStyle/>
        <a:p>
          <a:endParaRPr lang="fr-FR"/>
        </a:p>
      </dgm:t>
    </dgm:pt>
    <dgm:pt modelId="{AEEE7396-56FB-474E-BE00-CB1FEED16F93}" type="pres">
      <dgm:prSet presAssocID="{368BB440-2D52-492C-B81D-5F19593EC5E8}" presName="aSpace" presStyleCnt="0"/>
      <dgm:spPr/>
    </dgm:pt>
    <dgm:pt modelId="{BD6FC526-9D2A-4D0E-82DA-D98DF6BB8F3C}" type="pres">
      <dgm:prSet presAssocID="{D49B510A-6897-4963-8846-DCA23D84C67F}" presName="compNode" presStyleCnt="0"/>
      <dgm:spPr/>
    </dgm:pt>
    <dgm:pt modelId="{36148736-92D1-40B9-B86C-81F626ADD715}" type="pres">
      <dgm:prSet presAssocID="{D49B510A-6897-4963-8846-DCA23D84C67F}" presName="aNode" presStyleLbl="bgShp" presStyleIdx="1" presStyleCnt="3" custScaleX="345839"/>
      <dgm:spPr/>
      <dgm:t>
        <a:bodyPr/>
        <a:lstStyle/>
        <a:p>
          <a:endParaRPr lang="fr-FR"/>
        </a:p>
      </dgm:t>
    </dgm:pt>
    <dgm:pt modelId="{8B6DDBFB-C1F7-42BE-9607-9B4E0A86056A}" type="pres">
      <dgm:prSet presAssocID="{D49B510A-6897-4963-8846-DCA23D84C67F}" presName="textNode" presStyleLbl="bgShp" presStyleIdx="1" presStyleCnt="3"/>
      <dgm:spPr/>
      <dgm:t>
        <a:bodyPr/>
        <a:lstStyle/>
        <a:p>
          <a:endParaRPr lang="fr-FR"/>
        </a:p>
      </dgm:t>
    </dgm:pt>
    <dgm:pt modelId="{A0AEEBCD-2FB9-480B-A0B8-62AF4EC54F39}" type="pres">
      <dgm:prSet presAssocID="{D49B510A-6897-4963-8846-DCA23D84C67F}" presName="compChildNode" presStyleCnt="0"/>
      <dgm:spPr/>
    </dgm:pt>
    <dgm:pt modelId="{0F46D375-59D7-44B7-A5AF-29612B8F997B}" type="pres">
      <dgm:prSet presAssocID="{D49B510A-6897-4963-8846-DCA23D84C67F}" presName="theInnerList" presStyleCnt="0"/>
      <dgm:spPr/>
    </dgm:pt>
    <dgm:pt modelId="{60015B73-B237-4738-BAB5-4FDB5A1A12D4}" type="pres">
      <dgm:prSet presAssocID="{144EF644-61BD-4322-82EB-829D81960C36}" presName="childNode" presStyleLbl="node1" presStyleIdx="3" presStyleCnt="5" custScaleX="406776" custScaleY="119150">
        <dgm:presLayoutVars>
          <dgm:bulletEnabled val="1"/>
        </dgm:presLayoutVars>
      </dgm:prSet>
      <dgm:spPr/>
      <dgm:t>
        <a:bodyPr/>
        <a:lstStyle/>
        <a:p>
          <a:endParaRPr lang="fr-FR"/>
        </a:p>
      </dgm:t>
    </dgm:pt>
    <dgm:pt modelId="{D4D1057E-6894-4ACC-893A-785624D8238F}" type="pres">
      <dgm:prSet presAssocID="{D49B510A-6897-4963-8846-DCA23D84C67F}" presName="aSpace" presStyleCnt="0"/>
      <dgm:spPr/>
    </dgm:pt>
    <dgm:pt modelId="{22C000AF-979C-40D1-9728-10672A6D06E3}" type="pres">
      <dgm:prSet presAssocID="{B5DAF206-1A79-47ED-A4B0-CF6FD7455BB0}" presName="compNode" presStyleCnt="0"/>
      <dgm:spPr/>
    </dgm:pt>
    <dgm:pt modelId="{46F9F7AB-9164-4170-9C4D-83D571DAAE45}" type="pres">
      <dgm:prSet presAssocID="{B5DAF206-1A79-47ED-A4B0-CF6FD7455BB0}" presName="aNode" presStyleLbl="bgShp" presStyleIdx="2" presStyleCnt="3" custScaleX="80158"/>
      <dgm:spPr/>
      <dgm:t>
        <a:bodyPr/>
        <a:lstStyle/>
        <a:p>
          <a:endParaRPr lang="fr-FR"/>
        </a:p>
      </dgm:t>
    </dgm:pt>
    <dgm:pt modelId="{3F04F80B-C4D3-420F-9DC2-D247DEA0E74D}" type="pres">
      <dgm:prSet presAssocID="{B5DAF206-1A79-47ED-A4B0-CF6FD7455BB0}" presName="textNode" presStyleLbl="bgShp" presStyleIdx="2" presStyleCnt="3"/>
      <dgm:spPr/>
      <dgm:t>
        <a:bodyPr/>
        <a:lstStyle/>
        <a:p>
          <a:endParaRPr lang="fr-FR"/>
        </a:p>
      </dgm:t>
    </dgm:pt>
    <dgm:pt modelId="{E9A31928-E096-44E0-BFCA-190B71C3E9D4}" type="pres">
      <dgm:prSet presAssocID="{B5DAF206-1A79-47ED-A4B0-CF6FD7455BB0}" presName="compChildNode" presStyleCnt="0"/>
      <dgm:spPr/>
    </dgm:pt>
    <dgm:pt modelId="{D3C6F5B7-A358-4D79-93A0-B1561D266C1B}" type="pres">
      <dgm:prSet presAssocID="{B5DAF206-1A79-47ED-A4B0-CF6FD7455BB0}" presName="theInnerList" presStyleCnt="0"/>
      <dgm:spPr/>
    </dgm:pt>
    <dgm:pt modelId="{E9B40A9A-0055-4BE4-8DD1-36069A922C58}" type="pres">
      <dgm:prSet presAssocID="{4D17EFB1-24DB-4D46-A311-E68CB2E4FF41}" presName="childNode" presStyleLbl="node1" presStyleIdx="4" presStyleCnt="5" custScaleX="80158">
        <dgm:presLayoutVars>
          <dgm:bulletEnabled val="1"/>
        </dgm:presLayoutVars>
      </dgm:prSet>
      <dgm:spPr/>
      <dgm:t>
        <a:bodyPr/>
        <a:lstStyle/>
        <a:p>
          <a:endParaRPr lang="fr-FR"/>
        </a:p>
      </dgm:t>
    </dgm:pt>
  </dgm:ptLst>
  <dgm:cxnLst>
    <dgm:cxn modelId="{42A875B3-C478-4E08-B316-9F8C304F2B8C}" type="presOf" srcId="{B5DAF206-1A79-47ED-A4B0-CF6FD7455BB0}" destId="{3F04F80B-C4D3-420F-9DC2-D247DEA0E74D}" srcOrd="1" destOrd="0" presId="urn:microsoft.com/office/officeart/2005/8/layout/lProcess2"/>
    <dgm:cxn modelId="{53D0E95C-21BE-448E-B97E-45E33A85CFB8}" srcId="{A8027920-3A80-4CED-8C8B-E8B1432CC680}" destId="{B5DAF206-1A79-47ED-A4B0-CF6FD7455BB0}" srcOrd="2" destOrd="0" parTransId="{60C515FD-2A99-43BB-B665-233E1A9FBACB}" sibTransId="{20113513-26B8-4678-90B0-C6C388FFD88F}"/>
    <dgm:cxn modelId="{73768FE4-1FE6-44DA-8257-8821BD98E829}" type="presOf" srcId="{A8027920-3A80-4CED-8C8B-E8B1432CC680}" destId="{D04608A5-0C08-4A7D-8D8E-F08489DF8247}" srcOrd="0" destOrd="0" presId="urn:microsoft.com/office/officeart/2005/8/layout/lProcess2"/>
    <dgm:cxn modelId="{30CD552F-7015-4F4D-90EF-9937D93CA149}" type="presOf" srcId="{48EB71F1-3C7D-49F3-88D0-354694C5F2A0}" destId="{A4A6A7E0-BECB-4A7A-BF0A-179F909A349F}" srcOrd="0" destOrd="0" presId="urn:microsoft.com/office/officeart/2005/8/layout/lProcess2"/>
    <dgm:cxn modelId="{66783B82-3C4C-4BE7-AEF8-1A915E25B952}" srcId="{A8027920-3A80-4CED-8C8B-E8B1432CC680}" destId="{368BB440-2D52-492C-B81D-5F19593EC5E8}" srcOrd="0" destOrd="0" parTransId="{360579CA-BF28-43E3-B119-846024194D4D}" sibTransId="{7052DB4D-AEC6-4F39-B89F-25A6A1B4FC11}"/>
    <dgm:cxn modelId="{EA53716E-2A80-4999-8C59-D5854B4E403B}" type="presOf" srcId="{368BB440-2D52-492C-B81D-5F19593EC5E8}" destId="{0E1C2139-D90A-4F15-B3F1-7D0F04BFD7F9}" srcOrd="0" destOrd="0" presId="urn:microsoft.com/office/officeart/2005/8/layout/lProcess2"/>
    <dgm:cxn modelId="{F0244252-94F8-4448-8A63-19E1CB7D393C}" srcId="{368BB440-2D52-492C-B81D-5F19593EC5E8}" destId="{4300C1AA-5745-44B3-905E-E3F42830C47A}" srcOrd="0" destOrd="0" parTransId="{B3990970-B2AD-4751-A90F-FBAFDD978D77}" sibTransId="{A5816AFE-470B-46E5-AE51-726060334563}"/>
    <dgm:cxn modelId="{1758E9C0-9B43-4757-B9CF-5F52985307A1}" type="presOf" srcId="{D49B510A-6897-4963-8846-DCA23D84C67F}" destId="{8B6DDBFB-C1F7-42BE-9607-9B4E0A86056A}" srcOrd="1" destOrd="0" presId="urn:microsoft.com/office/officeart/2005/8/layout/lProcess2"/>
    <dgm:cxn modelId="{79855A51-EAEA-4880-9D7D-017E84F7C0AD}" srcId="{D49B510A-6897-4963-8846-DCA23D84C67F}" destId="{144EF644-61BD-4322-82EB-829D81960C36}" srcOrd="0" destOrd="0" parTransId="{08CF805A-12C9-4092-8C47-0D86A23AE6D5}" sibTransId="{A666AC96-F00F-4F85-A448-6A2B97AB0E4D}"/>
    <dgm:cxn modelId="{37686D34-4D22-48C4-B4CC-78B63EB52BA3}" type="presOf" srcId="{D49B510A-6897-4963-8846-DCA23D84C67F}" destId="{36148736-92D1-40B9-B86C-81F626ADD715}" srcOrd="0" destOrd="0" presId="urn:microsoft.com/office/officeart/2005/8/layout/lProcess2"/>
    <dgm:cxn modelId="{B817EC9F-CA8C-4201-AACB-002F12C102F7}" type="presOf" srcId="{10DD3EF1-DB9E-4519-948F-A6468A13D377}" destId="{BDEE6CDA-1D9E-4023-8005-F4F96239C995}" srcOrd="0" destOrd="0" presId="urn:microsoft.com/office/officeart/2005/8/layout/lProcess2"/>
    <dgm:cxn modelId="{3E9CFE6B-9906-4FE5-B449-ABA788DE5C4E}" type="presOf" srcId="{B5DAF206-1A79-47ED-A4B0-CF6FD7455BB0}" destId="{46F9F7AB-9164-4170-9C4D-83D571DAAE45}" srcOrd="0" destOrd="0" presId="urn:microsoft.com/office/officeart/2005/8/layout/lProcess2"/>
    <dgm:cxn modelId="{BFCE718D-7E00-41D8-B3F6-9398C8F043F9}" srcId="{368BB440-2D52-492C-B81D-5F19593EC5E8}" destId="{48EB71F1-3C7D-49F3-88D0-354694C5F2A0}" srcOrd="2" destOrd="0" parTransId="{9BD32113-4024-409B-A610-EE73792922F8}" sibTransId="{A474D1F0-C6B8-410E-B5EC-93B14498C870}"/>
    <dgm:cxn modelId="{5F86A619-B71E-4503-8C3A-E0F1C7CCEEEA}" type="presOf" srcId="{4300C1AA-5745-44B3-905E-E3F42830C47A}" destId="{C71135B3-AD8F-449C-9EE6-1689D6C66EF6}" srcOrd="0" destOrd="0" presId="urn:microsoft.com/office/officeart/2005/8/layout/lProcess2"/>
    <dgm:cxn modelId="{D48EAED7-5699-490F-9F20-753EB63324DA}" type="presOf" srcId="{4D17EFB1-24DB-4D46-A311-E68CB2E4FF41}" destId="{E9B40A9A-0055-4BE4-8DD1-36069A922C58}" srcOrd="0" destOrd="0" presId="urn:microsoft.com/office/officeart/2005/8/layout/lProcess2"/>
    <dgm:cxn modelId="{EFF395EB-6850-4F07-8FE0-B7FF0309DC05}" srcId="{368BB440-2D52-492C-B81D-5F19593EC5E8}" destId="{10DD3EF1-DB9E-4519-948F-A6468A13D377}" srcOrd="1" destOrd="0" parTransId="{9FF5D8BF-BC89-43BE-A6D5-23DFC4F1F99E}" sibTransId="{B6E30FEA-C9C7-4BC9-99D5-825EED7B9E77}"/>
    <dgm:cxn modelId="{6CA6B57B-74D1-4260-84A9-5FD1ADBDF1A4}" srcId="{A8027920-3A80-4CED-8C8B-E8B1432CC680}" destId="{D49B510A-6897-4963-8846-DCA23D84C67F}" srcOrd="1" destOrd="0" parTransId="{248EFBF1-7534-48D6-A52B-00B6D76C6249}" sibTransId="{707DA0EF-8A44-478D-88A7-57CA1090878F}"/>
    <dgm:cxn modelId="{C5EFDD17-CBAC-47C9-8267-E40EA9E0663D}" type="presOf" srcId="{368BB440-2D52-492C-B81D-5F19593EC5E8}" destId="{D034EB66-EB35-4AE7-9A83-2882CE095850}" srcOrd="1" destOrd="0" presId="urn:microsoft.com/office/officeart/2005/8/layout/lProcess2"/>
    <dgm:cxn modelId="{8A87F1B8-5A23-4623-B135-3AB2F4EABE0E}" type="presOf" srcId="{144EF644-61BD-4322-82EB-829D81960C36}" destId="{60015B73-B237-4738-BAB5-4FDB5A1A12D4}" srcOrd="0" destOrd="0" presId="urn:microsoft.com/office/officeart/2005/8/layout/lProcess2"/>
    <dgm:cxn modelId="{D92FFB47-003F-4EBB-A21A-41995B303E5D}" srcId="{B5DAF206-1A79-47ED-A4B0-CF6FD7455BB0}" destId="{4D17EFB1-24DB-4D46-A311-E68CB2E4FF41}" srcOrd="0" destOrd="0" parTransId="{1F6FFEB6-E862-4E47-A35B-E1E3D28050B7}" sibTransId="{B140396E-53DC-4026-8819-ECBD89FF9CC4}"/>
    <dgm:cxn modelId="{C33502EB-7178-4B43-92CA-977CF3F27E11}" type="presParOf" srcId="{D04608A5-0C08-4A7D-8D8E-F08489DF8247}" destId="{05595339-C61B-4B6B-803A-711F6F0C6305}" srcOrd="0" destOrd="0" presId="urn:microsoft.com/office/officeart/2005/8/layout/lProcess2"/>
    <dgm:cxn modelId="{752BF827-9F49-4E7B-9D2E-BB5D9EE1008A}" type="presParOf" srcId="{05595339-C61B-4B6B-803A-711F6F0C6305}" destId="{0E1C2139-D90A-4F15-B3F1-7D0F04BFD7F9}" srcOrd="0" destOrd="0" presId="urn:microsoft.com/office/officeart/2005/8/layout/lProcess2"/>
    <dgm:cxn modelId="{0A3B2895-F5C9-4A9C-AF95-92DF63ECFAA3}" type="presParOf" srcId="{05595339-C61B-4B6B-803A-711F6F0C6305}" destId="{D034EB66-EB35-4AE7-9A83-2882CE095850}" srcOrd="1" destOrd="0" presId="urn:microsoft.com/office/officeart/2005/8/layout/lProcess2"/>
    <dgm:cxn modelId="{202DEC6C-0843-4F4C-BC27-20E9A55AA413}" type="presParOf" srcId="{05595339-C61B-4B6B-803A-711F6F0C6305}" destId="{6E6EE9D6-5C16-48CD-A84A-598E2DD9D16B}" srcOrd="2" destOrd="0" presId="urn:microsoft.com/office/officeart/2005/8/layout/lProcess2"/>
    <dgm:cxn modelId="{88741C94-90A5-4787-9D75-D07387D7245F}" type="presParOf" srcId="{6E6EE9D6-5C16-48CD-A84A-598E2DD9D16B}" destId="{9BF391C6-5B33-40F9-8618-C46D25FD8384}" srcOrd="0" destOrd="0" presId="urn:microsoft.com/office/officeart/2005/8/layout/lProcess2"/>
    <dgm:cxn modelId="{9875AC25-6991-4300-845B-FC0111DD414C}" type="presParOf" srcId="{9BF391C6-5B33-40F9-8618-C46D25FD8384}" destId="{C71135B3-AD8F-449C-9EE6-1689D6C66EF6}" srcOrd="0" destOrd="0" presId="urn:microsoft.com/office/officeart/2005/8/layout/lProcess2"/>
    <dgm:cxn modelId="{36A16743-D6DA-42E1-82B9-671F3427F555}" type="presParOf" srcId="{9BF391C6-5B33-40F9-8618-C46D25FD8384}" destId="{7796C14C-1D64-44FF-A0AD-4613EDE67940}" srcOrd="1" destOrd="0" presId="urn:microsoft.com/office/officeart/2005/8/layout/lProcess2"/>
    <dgm:cxn modelId="{57C5AA15-7854-4F66-9DD4-C7CEC78026FC}" type="presParOf" srcId="{9BF391C6-5B33-40F9-8618-C46D25FD8384}" destId="{BDEE6CDA-1D9E-4023-8005-F4F96239C995}" srcOrd="2" destOrd="0" presId="urn:microsoft.com/office/officeart/2005/8/layout/lProcess2"/>
    <dgm:cxn modelId="{6BAA86AA-82D4-4411-8B8B-53E5EA74648D}" type="presParOf" srcId="{9BF391C6-5B33-40F9-8618-C46D25FD8384}" destId="{1AAE179E-9EF4-47B3-A674-6D76FF5CE7A3}" srcOrd="3" destOrd="0" presId="urn:microsoft.com/office/officeart/2005/8/layout/lProcess2"/>
    <dgm:cxn modelId="{C15B15D3-515F-456A-BEB5-3E3DE200EEF4}" type="presParOf" srcId="{9BF391C6-5B33-40F9-8618-C46D25FD8384}" destId="{A4A6A7E0-BECB-4A7A-BF0A-179F909A349F}" srcOrd="4" destOrd="0" presId="urn:microsoft.com/office/officeart/2005/8/layout/lProcess2"/>
    <dgm:cxn modelId="{0CD3BB4E-6583-4E50-9FD0-09EC535A08AF}" type="presParOf" srcId="{D04608A5-0C08-4A7D-8D8E-F08489DF8247}" destId="{AEEE7396-56FB-474E-BE00-CB1FEED16F93}" srcOrd="1" destOrd="0" presId="urn:microsoft.com/office/officeart/2005/8/layout/lProcess2"/>
    <dgm:cxn modelId="{250A447D-8E3A-4D03-BD41-334542AD8374}" type="presParOf" srcId="{D04608A5-0C08-4A7D-8D8E-F08489DF8247}" destId="{BD6FC526-9D2A-4D0E-82DA-D98DF6BB8F3C}" srcOrd="2" destOrd="0" presId="urn:microsoft.com/office/officeart/2005/8/layout/lProcess2"/>
    <dgm:cxn modelId="{AF2BDCDC-3797-45ED-8BFB-97DC492864C1}" type="presParOf" srcId="{BD6FC526-9D2A-4D0E-82DA-D98DF6BB8F3C}" destId="{36148736-92D1-40B9-B86C-81F626ADD715}" srcOrd="0" destOrd="0" presId="urn:microsoft.com/office/officeart/2005/8/layout/lProcess2"/>
    <dgm:cxn modelId="{F16D9CBA-DCB1-4ECF-B548-92FF5A1C7306}" type="presParOf" srcId="{BD6FC526-9D2A-4D0E-82DA-D98DF6BB8F3C}" destId="{8B6DDBFB-C1F7-42BE-9607-9B4E0A86056A}" srcOrd="1" destOrd="0" presId="urn:microsoft.com/office/officeart/2005/8/layout/lProcess2"/>
    <dgm:cxn modelId="{64E6513A-D5EE-44FD-A557-10CF40F555CC}" type="presParOf" srcId="{BD6FC526-9D2A-4D0E-82DA-D98DF6BB8F3C}" destId="{A0AEEBCD-2FB9-480B-A0B8-62AF4EC54F39}" srcOrd="2" destOrd="0" presId="urn:microsoft.com/office/officeart/2005/8/layout/lProcess2"/>
    <dgm:cxn modelId="{282506CB-C101-49AF-B1A6-4CBF0B871368}" type="presParOf" srcId="{A0AEEBCD-2FB9-480B-A0B8-62AF4EC54F39}" destId="{0F46D375-59D7-44B7-A5AF-29612B8F997B}" srcOrd="0" destOrd="0" presId="urn:microsoft.com/office/officeart/2005/8/layout/lProcess2"/>
    <dgm:cxn modelId="{C4F80831-4234-484C-9F7A-1A78A7080F04}" type="presParOf" srcId="{0F46D375-59D7-44B7-A5AF-29612B8F997B}" destId="{60015B73-B237-4738-BAB5-4FDB5A1A12D4}" srcOrd="0" destOrd="0" presId="urn:microsoft.com/office/officeart/2005/8/layout/lProcess2"/>
    <dgm:cxn modelId="{2D13FAB0-1F00-4765-8D20-B6E1B0608576}" type="presParOf" srcId="{D04608A5-0C08-4A7D-8D8E-F08489DF8247}" destId="{D4D1057E-6894-4ACC-893A-785624D8238F}" srcOrd="3" destOrd="0" presId="urn:microsoft.com/office/officeart/2005/8/layout/lProcess2"/>
    <dgm:cxn modelId="{0E6A45AB-1ABA-40B5-8EE6-8FEE01B98F25}" type="presParOf" srcId="{D04608A5-0C08-4A7D-8D8E-F08489DF8247}" destId="{22C000AF-979C-40D1-9728-10672A6D06E3}" srcOrd="4" destOrd="0" presId="urn:microsoft.com/office/officeart/2005/8/layout/lProcess2"/>
    <dgm:cxn modelId="{4B3F1E80-01E3-4C15-BB30-18AF1149D5FA}" type="presParOf" srcId="{22C000AF-979C-40D1-9728-10672A6D06E3}" destId="{46F9F7AB-9164-4170-9C4D-83D571DAAE45}" srcOrd="0" destOrd="0" presId="urn:microsoft.com/office/officeart/2005/8/layout/lProcess2"/>
    <dgm:cxn modelId="{B786D461-2D0D-42DB-97B1-47274E86940E}" type="presParOf" srcId="{22C000AF-979C-40D1-9728-10672A6D06E3}" destId="{3F04F80B-C4D3-420F-9DC2-D247DEA0E74D}" srcOrd="1" destOrd="0" presId="urn:microsoft.com/office/officeart/2005/8/layout/lProcess2"/>
    <dgm:cxn modelId="{0E66E777-FE97-418A-8A75-D58AEFEAE991}" type="presParOf" srcId="{22C000AF-979C-40D1-9728-10672A6D06E3}" destId="{E9A31928-E096-44E0-BFCA-190B71C3E9D4}" srcOrd="2" destOrd="0" presId="urn:microsoft.com/office/officeart/2005/8/layout/lProcess2"/>
    <dgm:cxn modelId="{52786A30-DC67-4016-ADE4-CFF47D37439D}" type="presParOf" srcId="{E9A31928-E096-44E0-BFCA-190B71C3E9D4}" destId="{D3C6F5B7-A358-4D79-93A0-B1561D266C1B}" srcOrd="0" destOrd="0" presId="urn:microsoft.com/office/officeart/2005/8/layout/lProcess2"/>
    <dgm:cxn modelId="{5137D7A0-C1CA-41E6-8553-E502CC27F1E2}" type="presParOf" srcId="{D3C6F5B7-A358-4D79-93A0-B1561D266C1B}" destId="{E9B40A9A-0055-4BE4-8DD1-36069A922C5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027920-3A80-4CED-8C8B-E8B1432CC68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368BB440-2D52-492C-B81D-5F19593EC5E8}">
      <dgm:prSet phldrT="[Texte]"/>
      <dgm:spPr/>
      <dgm:t>
        <a:bodyPr/>
        <a:lstStyle/>
        <a:p>
          <a:r>
            <a:rPr lang="fr-FR" b="1" dirty="0" smtClean="0"/>
            <a:t>Pôle 2 – Organisation et suivi de l’activité de production</a:t>
          </a:r>
          <a:endParaRPr lang="fr-FR" dirty="0" smtClean="0"/>
        </a:p>
        <a:p>
          <a:r>
            <a:rPr lang="fr-FR" b="1" dirty="0" smtClean="0"/>
            <a:t>(de biens ou de services)</a:t>
          </a:r>
          <a:endParaRPr lang="fr-FR" dirty="0"/>
        </a:p>
      </dgm:t>
    </dgm:pt>
    <dgm:pt modelId="{360579CA-BF28-43E3-B119-846024194D4D}" type="parTrans" cxnId="{66783B82-3C4C-4BE7-AEF8-1A915E25B952}">
      <dgm:prSet/>
      <dgm:spPr/>
      <dgm:t>
        <a:bodyPr/>
        <a:lstStyle/>
        <a:p>
          <a:endParaRPr lang="fr-FR"/>
        </a:p>
      </dgm:t>
    </dgm:pt>
    <dgm:pt modelId="{7052DB4D-AEC6-4F39-B89F-25A6A1B4FC11}" type="sibTrans" cxnId="{66783B82-3C4C-4BE7-AEF8-1A915E25B952}">
      <dgm:prSet/>
      <dgm:spPr/>
      <dgm:t>
        <a:bodyPr/>
        <a:lstStyle/>
        <a:p>
          <a:endParaRPr lang="fr-FR"/>
        </a:p>
      </dgm:t>
    </dgm:pt>
    <dgm:pt modelId="{4300C1AA-5745-44B3-905E-E3F42830C47A}">
      <dgm:prSet phldrT="[Texte]"/>
      <dgm:spPr/>
      <dgm:t>
        <a:bodyPr/>
        <a:lstStyle/>
        <a:p>
          <a:r>
            <a:rPr lang="fr-FR" dirty="0" smtClean="0">
              <a:solidFill>
                <a:schemeClr val="tx1">
                  <a:lumMod val="75000"/>
                  <a:lumOff val="25000"/>
                </a:schemeClr>
              </a:solidFill>
            </a:rPr>
            <a:t>Suivi administratif de l’activité de production</a:t>
          </a:r>
          <a:endParaRPr lang="fr-FR" dirty="0">
            <a:solidFill>
              <a:schemeClr val="tx1">
                <a:lumMod val="75000"/>
                <a:lumOff val="25000"/>
              </a:schemeClr>
            </a:solidFill>
          </a:endParaRPr>
        </a:p>
      </dgm:t>
    </dgm:pt>
    <dgm:pt modelId="{B3990970-B2AD-4751-A90F-FBAFDD978D77}" type="parTrans" cxnId="{F0244252-94F8-4448-8A63-19E1CB7D393C}">
      <dgm:prSet/>
      <dgm:spPr/>
      <dgm:t>
        <a:bodyPr/>
        <a:lstStyle/>
        <a:p>
          <a:endParaRPr lang="fr-FR"/>
        </a:p>
      </dgm:t>
    </dgm:pt>
    <dgm:pt modelId="{A5816AFE-470B-46E5-AE51-726060334563}" type="sibTrans" cxnId="{F0244252-94F8-4448-8A63-19E1CB7D393C}">
      <dgm:prSet/>
      <dgm:spPr/>
      <dgm:t>
        <a:bodyPr/>
        <a:lstStyle/>
        <a:p>
          <a:endParaRPr lang="fr-FR"/>
        </a:p>
      </dgm:t>
    </dgm:pt>
    <dgm:pt modelId="{D49B510A-6897-4963-8846-DCA23D84C67F}">
      <dgm:prSet phldrT="[Texte]"/>
      <dgm:spPr/>
      <dgm:t>
        <a:bodyPr/>
        <a:lstStyle/>
        <a:p>
          <a:r>
            <a:rPr lang="fr-FR" b="1" dirty="0" smtClean="0"/>
            <a:t>Bloc de compétences 2 – Organiser et suivre l’activité de production (de biens ou de services)</a:t>
          </a:r>
          <a:endParaRPr lang="fr-FR" dirty="0"/>
        </a:p>
      </dgm:t>
    </dgm:pt>
    <dgm:pt modelId="{248EFBF1-7534-48D6-A52B-00B6D76C6249}" type="parTrans" cxnId="{6CA6B57B-74D1-4260-84A9-5FD1ADBDF1A4}">
      <dgm:prSet/>
      <dgm:spPr/>
      <dgm:t>
        <a:bodyPr/>
        <a:lstStyle/>
        <a:p>
          <a:endParaRPr lang="fr-FR"/>
        </a:p>
      </dgm:t>
    </dgm:pt>
    <dgm:pt modelId="{707DA0EF-8A44-478D-88A7-57CA1090878F}" type="sibTrans" cxnId="{6CA6B57B-74D1-4260-84A9-5FD1ADBDF1A4}">
      <dgm:prSet/>
      <dgm:spPr/>
      <dgm:t>
        <a:bodyPr/>
        <a:lstStyle/>
        <a:p>
          <a:endParaRPr lang="fr-FR"/>
        </a:p>
      </dgm:t>
    </dgm:pt>
    <dgm:pt modelId="{144EF644-61BD-4322-82EB-829D81960C36}">
      <dgm:prSet phldrT="[Texte]"/>
      <dgm:spPr/>
      <dgm:t>
        <a:bodyPr/>
        <a:lstStyle/>
        <a:p>
          <a:pPr algn="just"/>
          <a:r>
            <a:rPr lang="fr-FR" dirty="0" smtClean="0"/>
            <a:t>. </a:t>
          </a:r>
          <a:r>
            <a:rPr lang="fr-FR" dirty="0" smtClean="0">
              <a:solidFill>
                <a:schemeClr val="tx1">
                  <a:lumMod val="75000"/>
                  <a:lumOff val="25000"/>
                </a:schemeClr>
              </a:solidFill>
            </a:rPr>
            <a:t>Appliquer les procédures internes de gestion des approvisionnements et des stocks</a:t>
          </a:r>
        </a:p>
        <a:p>
          <a:pPr algn="just"/>
          <a:r>
            <a:rPr lang="fr-FR" dirty="0" smtClean="0">
              <a:solidFill>
                <a:schemeClr val="tx1">
                  <a:lumMod val="75000"/>
                  <a:lumOff val="25000"/>
                </a:schemeClr>
              </a:solidFill>
            </a:rPr>
            <a:t>. Assurer le suivi des enregistrements des factures d’achats à l’aide d’un progiciel dédié ou d’un Progiciel de gestion intégré (PGI)</a:t>
          </a:r>
        </a:p>
        <a:p>
          <a:pPr algn="just"/>
          <a:r>
            <a:rPr lang="fr-FR" dirty="0" smtClean="0">
              <a:solidFill>
                <a:schemeClr val="tx1">
                  <a:lumMod val="75000"/>
                  <a:lumOff val="25000"/>
                </a:schemeClr>
              </a:solidFill>
            </a:rPr>
            <a:t>. Actualiser les bases de données internes nécessaires à l’activité de production</a:t>
          </a:r>
        </a:p>
        <a:p>
          <a:pPr algn="just"/>
          <a:r>
            <a:rPr lang="fr-FR" dirty="0" smtClean="0">
              <a:solidFill>
                <a:schemeClr val="tx1">
                  <a:lumMod val="75000"/>
                  <a:lumOff val="25000"/>
                </a:schemeClr>
              </a:solidFill>
            </a:rPr>
            <a:t>. Prendre en compte les contraintes réglementaires liées à l’activité de production de l’organisation</a:t>
          </a:r>
        </a:p>
        <a:p>
          <a:pPr algn="just"/>
          <a:r>
            <a:rPr lang="fr-FR" dirty="0" smtClean="0">
              <a:solidFill>
                <a:schemeClr val="tx1">
                  <a:lumMod val="75000"/>
                  <a:lumOff val="25000"/>
                </a:schemeClr>
              </a:solidFill>
            </a:rPr>
            <a:t>. Mettre à disposition des plannings d’activité actualisés</a:t>
          </a:r>
        </a:p>
        <a:p>
          <a:pPr algn="just"/>
          <a:r>
            <a:rPr lang="fr-FR" dirty="0" smtClean="0">
              <a:solidFill>
                <a:schemeClr val="tx1">
                  <a:lumMod val="75000"/>
                  <a:lumOff val="25000"/>
                </a:schemeClr>
              </a:solidFill>
            </a:rPr>
            <a:t>. Établir un état de rapprochement</a:t>
          </a:r>
        </a:p>
        <a:p>
          <a:pPr algn="just"/>
          <a:r>
            <a:rPr lang="fr-FR" dirty="0" smtClean="0">
              <a:solidFill>
                <a:schemeClr val="tx1">
                  <a:lumMod val="75000"/>
                  <a:lumOff val="25000"/>
                </a:schemeClr>
              </a:solidFill>
            </a:rPr>
            <a:t>. Appliquer les procédures en vigueur en matière de règlement des fournisseurs, sous-traitants et prestataires</a:t>
          </a:r>
        </a:p>
        <a:p>
          <a:pPr algn="just"/>
          <a:r>
            <a:rPr lang="fr-FR" dirty="0" smtClean="0">
              <a:solidFill>
                <a:schemeClr val="tx1">
                  <a:lumMod val="75000"/>
                  <a:lumOff val="25000"/>
                </a:schemeClr>
              </a:solidFill>
            </a:rPr>
            <a:t>. Assurer le suivi des enregistrements des mouvements de trésorerie à l’aide d’un progiciel dédié ou d’un PGI</a:t>
          </a:r>
        </a:p>
        <a:p>
          <a:pPr algn="just"/>
          <a:r>
            <a:rPr lang="fr-FR" dirty="0" smtClean="0">
              <a:solidFill>
                <a:schemeClr val="tx1">
                  <a:lumMod val="75000"/>
                  <a:lumOff val="25000"/>
                </a:schemeClr>
              </a:solidFill>
            </a:rPr>
            <a:t>. Déterminer les éléments nécessaires à l’élaboration de la déclaration de TVA</a:t>
          </a:r>
        </a:p>
        <a:p>
          <a:pPr algn="just"/>
          <a:r>
            <a:rPr lang="fr-FR" dirty="0" smtClean="0">
              <a:solidFill>
                <a:schemeClr val="tx1">
                  <a:lumMod val="75000"/>
                  <a:lumOff val="25000"/>
                </a:schemeClr>
              </a:solidFill>
            </a:rPr>
            <a:t>. Établir un état périodique de trésorerie</a:t>
          </a:r>
        </a:p>
        <a:p>
          <a:pPr algn="just"/>
          <a:r>
            <a:rPr lang="fr-FR" dirty="0" smtClean="0">
              <a:solidFill>
                <a:schemeClr val="tx1">
                  <a:lumMod val="75000"/>
                  <a:lumOff val="25000"/>
                </a:schemeClr>
              </a:solidFill>
            </a:rPr>
            <a:t>. Rendre compte de l’équilibre financier et de la situation économique de l’organisation</a:t>
          </a:r>
        </a:p>
        <a:p>
          <a:pPr algn="just"/>
          <a:r>
            <a:rPr lang="fr-FR" dirty="0" smtClean="0">
              <a:solidFill>
                <a:schemeClr val="tx1">
                  <a:lumMod val="75000"/>
                  <a:lumOff val="25000"/>
                </a:schemeClr>
              </a:solidFill>
            </a:rPr>
            <a:t>. Prendre en charge les activités support nécessaires au bon fonctionnement de l’organisation</a:t>
          </a:r>
        </a:p>
        <a:p>
          <a:pPr algn="just"/>
          <a:r>
            <a:rPr lang="fr-FR" dirty="0" smtClean="0">
              <a:solidFill>
                <a:schemeClr val="tx1">
                  <a:lumMod val="75000"/>
                  <a:lumOff val="25000"/>
                </a:schemeClr>
              </a:solidFill>
            </a:rPr>
            <a:t>. Actualiser et diffuser l’information interne sur le support adéquat</a:t>
          </a:r>
          <a:endParaRPr lang="fr-FR" dirty="0">
            <a:solidFill>
              <a:schemeClr val="tx1">
                <a:lumMod val="75000"/>
                <a:lumOff val="25000"/>
              </a:schemeClr>
            </a:solidFill>
          </a:endParaRPr>
        </a:p>
      </dgm:t>
    </dgm:pt>
    <dgm:pt modelId="{08CF805A-12C9-4092-8C47-0D86A23AE6D5}" type="parTrans" cxnId="{79855A51-EAEA-4880-9D7D-017E84F7C0AD}">
      <dgm:prSet/>
      <dgm:spPr/>
      <dgm:t>
        <a:bodyPr/>
        <a:lstStyle/>
        <a:p>
          <a:endParaRPr lang="fr-FR"/>
        </a:p>
      </dgm:t>
    </dgm:pt>
    <dgm:pt modelId="{A666AC96-F00F-4F85-A448-6A2B97AB0E4D}" type="sibTrans" cxnId="{79855A51-EAEA-4880-9D7D-017E84F7C0AD}">
      <dgm:prSet/>
      <dgm:spPr/>
      <dgm:t>
        <a:bodyPr/>
        <a:lstStyle/>
        <a:p>
          <a:endParaRPr lang="fr-FR"/>
        </a:p>
      </dgm:t>
    </dgm:pt>
    <dgm:pt modelId="{B5DAF206-1A79-47ED-A4B0-CF6FD7455BB0}">
      <dgm:prSet phldrT="[Texte]"/>
      <dgm:spPr/>
      <dgm:t>
        <a:bodyPr/>
        <a:lstStyle/>
        <a:p>
          <a:r>
            <a:rPr lang="fr-FR" b="1" dirty="0" smtClean="0"/>
            <a:t>UNITÉS</a:t>
          </a:r>
          <a:endParaRPr lang="fr-FR" dirty="0"/>
        </a:p>
      </dgm:t>
    </dgm:pt>
    <dgm:pt modelId="{60C515FD-2A99-43BB-B665-233E1A9FBACB}" type="parTrans" cxnId="{53D0E95C-21BE-448E-B97E-45E33A85CFB8}">
      <dgm:prSet/>
      <dgm:spPr/>
      <dgm:t>
        <a:bodyPr/>
        <a:lstStyle/>
        <a:p>
          <a:endParaRPr lang="fr-FR"/>
        </a:p>
      </dgm:t>
    </dgm:pt>
    <dgm:pt modelId="{20113513-26B8-4678-90B0-C6C388FFD88F}" type="sibTrans" cxnId="{53D0E95C-21BE-448E-B97E-45E33A85CFB8}">
      <dgm:prSet/>
      <dgm:spPr/>
      <dgm:t>
        <a:bodyPr/>
        <a:lstStyle/>
        <a:p>
          <a:endParaRPr lang="fr-FR"/>
        </a:p>
      </dgm:t>
    </dgm:pt>
    <dgm:pt modelId="{4D17EFB1-24DB-4D46-A311-E68CB2E4FF41}">
      <dgm:prSet phldrT="[Texte]"/>
      <dgm:spPr/>
      <dgm:t>
        <a:bodyPr/>
        <a:lstStyle/>
        <a:p>
          <a:r>
            <a:rPr lang="fr-FR" b="1" dirty="0" smtClean="0">
              <a:solidFill>
                <a:schemeClr val="tx1">
                  <a:lumMod val="75000"/>
                  <a:lumOff val="25000"/>
                </a:schemeClr>
              </a:solidFill>
            </a:rPr>
            <a:t>Unité  U2 </a:t>
          </a:r>
          <a:r>
            <a:rPr lang="fr-FR" dirty="0" smtClean="0">
              <a:solidFill>
                <a:schemeClr val="tx1">
                  <a:lumMod val="75000"/>
                  <a:lumOff val="25000"/>
                </a:schemeClr>
              </a:solidFill>
            </a:rPr>
            <a:t>Étude de situations professionnelles liées à l’organisation et au suivi de l’activité de production</a:t>
          </a:r>
          <a:endParaRPr lang="fr-FR" dirty="0">
            <a:solidFill>
              <a:schemeClr val="tx1">
                <a:lumMod val="75000"/>
                <a:lumOff val="25000"/>
              </a:schemeClr>
            </a:solidFill>
          </a:endParaRPr>
        </a:p>
      </dgm:t>
    </dgm:pt>
    <dgm:pt modelId="{1F6FFEB6-E862-4E47-A35B-E1E3D28050B7}" type="parTrans" cxnId="{D92FFB47-003F-4EBB-A21A-41995B303E5D}">
      <dgm:prSet/>
      <dgm:spPr/>
      <dgm:t>
        <a:bodyPr/>
        <a:lstStyle/>
        <a:p>
          <a:endParaRPr lang="fr-FR"/>
        </a:p>
      </dgm:t>
    </dgm:pt>
    <dgm:pt modelId="{B140396E-53DC-4026-8819-ECBD89FF9CC4}" type="sibTrans" cxnId="{D92FFB47-003F-4EBB-A21A-41995B303E5D}">
      <dgm:prSet/>
      <dgm:spPr/>
      <dgm:t>
        <a:bodyPr/>
        <a:lstStyle/>
        <a:p>
          <a:endParaRPr lang="fr-FR"/>
        </a:p>
      </dgm:t>
    </dgm:pt>
    <dgm:pt modelId="{10DD3EF1-DB9E-4519-948F-A6468A13D377}">
      <dgm:prSet/>
      <dgm:spPr/>
      <dgm:t>
        <a:bodyPr/>
        <a:lstStyle/>
        <a:p>
          <a:r>
            <a:rPr lang="fr-FR" dirty="0" smtClean="0">
              <a:solidFill>
                <a:schemeClr val="tx1">
                  <a:lumMod val="75000"/>
                  <a:lumOff val="25000"/>
                </a:schemeClr>
              </a:solidFill>
            </a:rPr>
            <a:t>Suivi financier de l’activité de production</a:t>
          </a:r>
          <a:endParaRPr lang="fr-FR" dirty="0">
            <a:solidFill>
              <a:schemeClr val="tx1">
                <a:lumMod val="75000"/>
                <a:lumOff val="25000"/>
              </a:schemeClr>
            </a:solidFill>
          </a:endParaRPr>
        </a:p>
      </dgm:t>
    </dgm:pt>
    <dgm:pt modelId="{9FF5D8BF-BC89-43BE-A6D5-23DFC4F1F99E}" type="parTrans" cxnId="{EFF395EB-6850-4F07-8FE0-B7FF0309DC05}">
      <dgm:prSet/>
      <dgm:spPr/>
      <dgm:t>
        <a:bodyPr/>
        <a:lstStyle/>
        <a:p>
          <a:endParaRPr lang="fr-FR"/>
        </a:p>
      </dgm:t>
    </dgm:pt>
    <dgm:pt modelId="{B6E30FEA-C9C7-4BC9-99D5-825EED7B9E77}" type="sibTrans" cxnId="{EFF395EB-6850-4F07-8FE0-B7FF0309DC05}">
      <dgm:prSet/>
      <dgm:spPr/>
      <dgm:t>
        <a:bodyPr/>
        <a:lstStyle/>
        <a:p>
          <a:endParaRPr lang="fr-FR"/>
        </a:p>
      </dgm:t>
    </dgm:pt>
    <dgm:pt modelId="{48EB71F1-3C7D-49F3-88D0-354694C5F2A0}">
      <dgm:prSet/>
      <dgm:spPr/>
      <dgm:t>
        <a:bodyPr/>
        <a:lstStyle/>
        <a:p>
          <a:r>
            <a:rPr lang="fr-FR" dirty="0" smtClean="0">
              <a:solidFill>
                <a:schemeClr val="tx1">
                  <a:lumMod val="75000"/>
                  <a:lumOff val="25000"/>
                </a:schemeClr>
              </a:solidFill>
            </a:rPr>
            <a:t>Gestion opérationnelle des espaces (physiques et virtuels) de travail</a:t>
          </a:r>
          <a:endParaRPr lang="fr-FR" dirty="0">
            <a:solidFill>
              <a:schemeClr val="tx1">
                <a:lumMod val="75000"/>
                <a:lumOff val="25000"/>
              </a:schemeClr>
            </a:solidFill>
          </a:endParaRPr>
        </a:p>
      </dgm:t>
    </dgm:pt>
    <dgm:pt modelId="{9BD32113-4024-409B-A610-EE73792922F8}" type="parTrans" cxnId="{BFCE718D-7E00-41D8-B3F6-9398C8F043F9}">
      <dgm:prSet/>
      <dgm:spPr/>
      <dgm:t>
        <a:bodyPr/>
        <a:lstStyle/>
        <a:p>
          <a:endParaRPr lang="fr-FR"/>
        </a:p>
      </dgm:t>
    </dgm:pt>
    <dgm:pt modelId="{A474D1F0-C6B8-410E-B5EC-93B14498C870}" type="sibTrans" cxnId="{BFCE718D-7E00-41D8-B3F6-9398C8F043F9}">
      <dgm:prSet/>
      <dgm:spPr/>
      <dgm:t>
        <a:bodyPr/>
        <a:lstStyle/>
        <a:p>
          <a:endParaRPr lang="fr-FR"/>
        </a:p>
      </dgm:t>
    </dgm:pt>
    <dgm:pt modelId="{D04608A5-0C08-4A7D-8D8E-F08489DF8247}" type="pres">
      <dgm:prSet presAssocID="{A8027920-3A80-4CED-8C8B-E8B1432CC680}" presName="theList" presStyleCnt="0">
        <dgm:presLayoutVars>
          <dgm:dir/>
          <dgm:animLvl val="lvl"/>
          <dgm:resizeHandles val="exact"/>
        </dgm:presLayoutVars>
      </dgm:prSet>
      <dgm:spPr/>
      <dgm:t>
        <a:bodyPr/>
        <a:lstStyle/>
        <a:p>
          <a:endParaRPr lang="fr-FR"/>
        </a:p>
      </dgm:t>
    </dgm:pt>
    <dgm:pt modelId="{05595339-C61B-4B6B-803A-711F6F0C6305}" type="pres">
      <dgm:prSet presAssocID="{368BB440-2D52-492C-B81D-5F19593EC5E8}" presName="compNode" presStyleCnt="0"/>
      <dgm:spPr/>
    </dgm:pt>
    <dgm:pt modelId="{0E1C2139-D90A-4F15-B3F1-7D0F04BFD7F9}" type="pres">
      <dgm:prSet presAssocID="{368BB440-2D52-492C-B81D-5F19593EC5E8}" presName="aNode" presStyleLbl="bgShp" presStyleIdx="0" presStyleCnt="3"/>
      <dgm:spPr/>
      <dgm:t>
        <a:bodyPr/>
        <a:lstStyle/>
        <a:p>
          <a:endParaRPr lang="fr-FR"/>
        </a:p>
      </dgm:t>
    </dgm:pt>
    <dgm:pt modelId="{D034EB66-EB35-4AE7-9A83-2882CE095850}" type="pres">
      <dgm:prSet presAssocID="{368BB440-2D52-492C-B81D-5F19593EC5E8}" presName="textNode" presStyleLbl="bgShp" presStyleIdx="0" presStyleCnt="3"/>
      <dgm:spPr/>
      <dgm:t>
        <a:bodyPr/>
        <a:lstStyle/>
        <a:p>
          <a:endParaRPr lang="fr-FR"/>
        </a:p>
      </dgm:t>
    </dgm:pt>
    <dgm:pt modelId="{6E6EE9D6-5C16-48CD-A84A-598E2DD9D16B}" type="pres">
      <dgm:prSet presAssocID="{368BB440-2D52-492C-B81D-5F19593EC5E8}" presName="compChildNode" presStyleCnt="0"/>
      <dgm:spPr/>
    </dgm:pt>
    <dgm:pt modelId="{9BF391C6-5B33-40F9-8618-C46D25FD8384}" type="pres">
      <dgm:prSet presAssocID="{368BB440-2D52-492C-B81D-5F19593EC5E8}" presName="theInnerList" presStyleCnt="0"/>
      <dgm:spPr/>
    </dgm:pt>
    <dgm:pt modelId="{C71135B3-AD8F-449C-9EE6-1689D6C66EF6}" type="pres">
      <dgm:prSet presAssocID="{4300C1AA-5745-44B3-905E-E3F42830C47A}" presName="childNode" presStyleLbl="node1" presStyleIdx="0" presStyleCnt="5">
        <dgm:presLayoutVars>
          <dgm:bulletEnabled val="1"/>
        </dgm:presLayoutVars>
      </dgm:prSet>
      <dgm:spPr/>
      <dgm:t>
        <a:bodyPr/>
        <a:lstStyle/>
        <a:p>
          <a:endParaRPr lang="fr-FR"/>
        </a:p>
      </dgm:t>
    </dgm:pt>
    <dgm:pt modelId="{7796C14C-1D64-44FF-A0AD-4613EDE67940}" type="pres">
      <dgm:prSet presAssocID="{4300C1AA-5745-44B3-905E-E3F42830C47A}" presName="aSpace2" presStyleCnt="0"/>
      <dgm:spPr/>
    </dgm:pt>
    <dgm:pt modelId="{BDEE6CDA-1D9E-4023-8005-F4F96239C995}" type="pres">
      <dgm:prSet presAssocID="{10DD3EF1-DB9E-4519-948F-A6468A13D377}" presName="childNode" presStyleLbl="node1" presStyleIdx="1" presStyleCnt="5">
        <dgm:presLayoutVars>
          <dgm:bulletEnabled val="1"/>
        </dgm:presLayoutVars>
      </dgm:prSet>
      <dgm:spPr/>
      <dgm:t>
        <a:bodyPr/>
        <a:lstStyle/>
        <a:p>
          <a:endParaRPr lang="fr-FR"/>
        </a:p>
      </dgm:t>
    </dgm:pt>
    <dgm:pt modelId="{1AAE179E-9EF4-47B3-A674-6D76FF5CE7A3}" type="pres">
      <dgm:prSet presAssocID="{10DD3EF1-DB9E-4519-948F-A6468A13D377}" presName="aSpace2" presStyleCnt="0"/>
      <dgm:spPr/>
    </dgm:pt>
    <dgm:pt modelId="{A4A6A7E0-BECB-4A7A-BF0A-179F909A349F}" type="pres">
      <dgm:prSet presAssocID="{48EB71F1-3C7D-49F3-88D0-354694C5F2A0}" presName="childNode" presStyleLbl="node1" presStyleIdx="2" presStyleCnt="5">
        <dgm:presLayoutVars>
          <dgm:bulletEnabled val="1"/>
        </dgm:presLayoutVars>
      </dgm:prSet>
      <dgm:spPr/>
      <dgm:t>
        <a:bodyPr/>
        <a:lstStyle/>
        <a:p>
          <a:endParaRPr lang="fr-FR"/>
        </a:p>
      </dgm:t>
    </dgm:pt>
    <dgm:pt modelId="{AEEE7396-56FB-474E-BE00-CB1FEED16F93}" type="pres">
      <dgm:prSet presAssocID="{368BB440-2D52-492C-B81D-5F19593EC5E8}" presName="aSpace" presStyleCnt="0"/>
      <dgm:spPr/>
    </dgm:pt>
    <dgm:pt modelId="{BD6FC526-9D2A-4D0E-82DA-D98DF6BB8F3C}" type="pres">
      <dgm:prSet presAssocID="{D49B510A-6897-4963-8846-DCA23D84C67F}" presName="compNode" presStyleCnt="0"/>
      <dgm:spPr/>
    </dgm:pt>
    <dgm:pt modelId="{36148736-92D1-40B9-B86C-81F626ADD715}" type="pres">
      <dgm:prSet presAssocID="{D49B510A-6897-4963-8846-DCA23D84C67F}" presName="aNode" presStyleLbl="bgShp" presStyleIdx="1" presStyleCnt="3" custScaleX="345839"/>
      <dgm:spPr/>
      <dgm:t>
        <a:bodyPr/>
        <a:lstStyle/>
        <a:p>
          <a:endParaRPr lang="fr-FR"/>
        </a:p>
      </dgm:t>
    </dgm:pt>
    <dgm:pt modelId="{8B6DDBFB-C1F7-42BE-9607-9B4E0A86056A}" type="pres">
      <dgm:prSet presAssocID="{D49B510A-6897-4963-8846-DCA23D84C67F}" presName="textNode" presStyleLbl="bgShp" presStyleIdx="1" presStyleCnt="3"/>
      <dgm:spPr/>
      <dgm:t>
        <a:bodyPr/>
        <a:lstStyle/>
        <a:p>
          <a:endParaRPr lang="fr-FR"/>
        </a:p>
      </dgm:t>
    </dgm:pt>
    <dgm:pt modelId="{A0AEEBCD-2FB9-480B-A0B8-62AF4EC54F39}" type="pres">
      <dgm:prSet presAssocID="{D49B510A-6897-4963-8846-DCA23D84C67F}" presName="compChildNode" presStyleCnt="0"/>
      <dgm:spPr/>
    </dgm:pt>
    <dgm:pt modelId="{0F46D375-59D7-44B7-A5AF-29612B8F997B}" type="pres">
      <dgm:prSet presAssocID="{D49B510A-6897-4963-8846-DCA23D84C67F}" presName="theInnerList" presStyleCnt="0"/>
      <dgm:spPr/>
    </dgm:pt>
    <dgm:pt modelId="{60015B73-B237-4738-BAB5-4FDB5A1A12D4}" type="pres">
      <dgm:prSet presAssocID="{144EF644-61BD-4322-82EB-829D81960C36}" presName="childNode" presStyleLbl="node1" presStyleIdx="3" presStyleCnt="5" custScaleX="406776" custScaleY="125112" custLinFactNeighborX="2036" custLinFactNeighborY="-1290">
        <dgm:presLayoutVars>
          <dgm:bulletEnabled val="1"/>
        </dgm:presLayoutVars>
      </dgm:prSet>
      <dgm:spPr/>
      <dgm:t>
        <a:bodyPr/>
        <a:lstStyle/>
        <a:p>
          <a:endParaRPr lang="fr-FR"/>
        </a:p>
      </dgm:t>
    </dgm:pt>
    <dgm:pt modelId="{D4D1057E-6894-4ACC-893A-785624D8238F}" type="pres">
      <dgm:prSet presAssocID="{D49B510A-6897-4963-8846-DCA23D84C67F}" presName="aSpace" presStyleCnt="0"/>
      <dgm:spPr/>
    </dgm:pt>
    <dgm:pt modelId="{22C000AF-979C-40D1-9728-10672A6D06E3}" type="pres">
      <dgm:prSet presAssocID="{B5DAF206-1A79-47ED-A4B0-CF6FD7455BB0}" presName="compNode" presStyleCnt="0"/>
      <dgm:spPr/>
    </dgm:pt>
    <dgm:pt modelId="{46F9F7AB-9164-4170-9C4D-83D571DAAE45}" type="pres">
      <dgm:prSet presAssocID="{B5DAF206-1A79-47ED-A4B0-CF6FD7455BB0}" presName="aNode" presStyleLbl="bgShp" presStyleIdx="2" presStyleCnt="3" custScaleX="80158"/>
      <dgm:spPr/>
      <dgm:t>
        <a:bodyPr/>
        <a:lstStyle/>
        <a:p>
          <a:endParaRPr lang="fr-FR"/>
        </a:p>
      </dgm:t>
    </dgm:pt>
    <dgm:pt modelId="{3F04F80B-C4D3-420F-9DC2-D247DEA0E74D}" type="pres">
      <dgm:prSet presAssocID="{B5DAF206-1A79-47ED-A4B0-CF6FD7455BB0}" presName="textNode" presStyleLbl="bgShp" presStyleIdx="2" presStyleCnt="3"/>
      <dgm:spPr/>
      <dgm:t>
        <a:bodyPr/>
        <a:lstStyle/>
        <a:p>
          <a:endParaRPr lang="fr-FR"/>
        </a:p>
      </dgm:t>
    </dgm:pt>
    <dgm:pt modelId="{E9A31928-E096-44E0-BFCA-190B71C3E9D4}" type="pres">
      <dgm:prSet presAssocID="{B5DAF206-1A79-47ED-A4B0-CF6FD7455BB0}" presName="compChildNode" presStyleCnt="0"/>
      <dgm:spPr/>
    </dgm:pt>
    <dgm:pt modelId="{D3C6F5B7-A358-4D79-93A0-B1561D266C1B}" type="pres">
      <dgm:prSet presAssocID="{B5DAF206-1A79-47ED-A4B0-CF6FD7455BB0}" presName="theInnerList" presStyleCnt="0"/>
      <dgm:spPr/>
    </dgm:pt>
    <dgm:pt modelId="{E9B40A9A-0055-4BE4-8DD1-36069A922C58}" type="pres">
      <dgm:prSet presAssocID="{4D17EFB1-24DB-4D46-A311-E68CB2E4FF41}" presName="childNode" presStyleLbl="node1" presStyleIdx="4" presStyleCnt="5" custScaleX="80158">
        <dgm:presLayoutVars>
          <dgm:bulletEnabled val="1"/>
        </dgm:presLayoutVars>
      </dgm:prSet>
      <dgm:spPr/>
      <dgm:t>
        <a:bodyPr/>
        <a:lstStyle/>
        <a:p>
          <a:endParaRPr lang="fr-FR"/>
        </a:p>
      </dgm:t>
    </dgm:pt>
  </dgm:ptLst>
  <dgm:cxnLst>
    <dgm:cxn modelId="{42A875B3-C478-4E08-B316-9F8C304F2B8C}" type="presOf" srcId="{B5DAF206-1A79-47ED-A4B0-CF6FD7455BB0}" destId="{3F04F80B-C4D3-420F-9DC2-D247DEA0E74D}" srcOrd="1" destOrd="0" presId="urn:microsoft.com/office/officeart/2005/8/layout/lProcess2"/>
    <dgm:cxn modelId="{53D0E95C-21BE-448E-B97E-45E33A85CFB8}" srcId="{A8027920-3A80-4CED-8C8B-E8B1432CC680}" destId="{B5DAF206-1A79-47ED-A4B0-CF6FD7455BB0}" srcOrd="2" destOrd="0" parTransId="{60C515FD-2A99-43BB-B665-233E1A9FBACB}" sibTransId="{20113513-26B8-4678-90B0-C6C388FFD88F}"/>
    <dgm:cxn modelId="{73768FE4-1FE6-44DA-8257-8821BD98E829}" type="presOf" srcId="{A8027920-3A80-4CED-8C8B-E8B1432CC680}" destId="{D04608A5-0C08-4A7D-8D8E-F08489DF8247}" srcOrd="0" destOrd="0" presId="urn:microsoft.com/office/officeart/2005/8/layout/lProcess2"/>
    <dgm:cxn modelId="{30CD552F-7015-4F4D-90EF-9937D93CA149}" type="presOf" srcId="{48EB71F1-3C7D-49F3-88D0-354694C5F2A0}" destId="{A4A6A7E0-BECB-4A7A-BF0A-179F909A349F}" srcOrd="0" destOrd="0" presId="urn:microsoft.com/office/officeart/2005/8/layout/lProcess2"/>
    <dgm:cxn modelId="{66783B82-3C4C-4BE7-AEF8-1A915E25B952}" srcId="{A8027920-3A80-4CED-8C8B-E8B1432CC680}" destId="{368BB440-2D52-492C-B81D-5F19593EC5E8}" srcOrd="0" destOrd="0" parTransId="{360579CA-BF28-43E3-B119-846024194D4D}" sibTransId="{7052DB4D-AEC6-4F39-B89F-25A6A1B4FC11}"/>
    <dgm:cxn modelId="{EA53716E-2A80-4999-8C59-D5854B4E403B}" type="presOf" srcId="{368BB440-2D52-492C-B81D-5F19593EC5E8}" destId="{0E1C2139-D90A-4F15-B3F1-7D0F04BFD7F9}" srcOrd="0" destOrd="0" presId="urn:microsoft.com/office/officeart/2005/8/layout/lProcess2"/>
    <dgm:cxn modelId="{F0244252-94F8-4448-8A63-19E1CB7D393C}" srcId="{368BB440-2D52-492C-B81D-5F19593EC5E8}" destId="{4300C1AA-5745-44B3-905E-E3F42830C47A}" srcOrd="0" destOrd="0" parTransId="{B3990970-B2AD-4751-A90F-FBAFDD978D77}" sibTransId="{A5816AFE-470B-46E5-AE51-726060334563}"/>
    <dgm:cxn modelId="{1758E9C0-9B43-4757-B9CF-5F52985307A1}" type="presOf" srcId="{D49B510A-6897-4963-8846-DCA23D84C67F}" destId="{8B6DDBFB-C1F7-42BE-9607-9B4E0A86056A}" srcOrd="1" destOrd="0" presId="urn:microsoft.com/office/officeart/2005/8/layout/lProcess2"/>
    <dgm:cxn modelId="{79855A51-EAEA-4880-9D7D-017E84F7C0AD}" srcId="{D49B510A-6897-4963-8846-DCA23D84C67F}" destId="{144EF644-61BD-4322-82EB-829D81960C36}" srcOrd="0" destOrd="0" parTransId="{08CF805A-12C9-4092-8C47-0D86A23AE6D5}" sibTransId="{A666AC96-F00F-4F85-A448-6A2B97AB0E4D}"/>
    <dgm:cxn modelId="{37686D34-4D22-48C4-B4CC-78B63EB52BA3}" type="presOf" srcId="{D49B510A-6897-4963-8846-DCA23D84C67F}" destId="{36148736-92D1-40B9-B86C-81F626ADD715}" srcOrd="0" destOrd="0" presId="urn:microsoft.com/office/officeart/2005/8/layout/lProcess2"/>
    <dgm:cxn modelId="{B817EC9F-CA8C-4201-AACB-002F12C102F7}" type="presOf" srcId="{10DD3EF1-DB9E-4519-948F-A6468A13D377}" destId="{BDEE6CDA-1D9E-4023-8005-F4F96239C995}" srcOrd="0" destOrd="0" presId="urn:microsoft.com/office/officeart/2005/8/layout/lProcess2"/>
    <dgm:cxn modelId="{3E9CFE6B-9906-4FE5-B449-ABA788DE5C4E}" type="presOf" srcId="{B5DAF206-1A79-47ED-A4B0-CF6FD7455BB0}" destId="{46F9F7AB-9164-4170-9C4D-83D571DAAE45}" srcOrd="0" destOrd="0" presId="urn:microsoft.com/office/officeart/2005/8/layout/lProcess2"/>
    <dgm:cxn modelId="{BFCE718D-7E00-41D8-B3F6-9398C8F043F9}" srcId="{368BB440-2D52-492C-B81D-5F19593EC5E8}" destId="{48EB71F1-3C7D-49F3-88D0-354694C5F2A0}" srcOrd="2" destOrd="0" parTransId="{9BD32113-4024-409B-A610-EE73792922F8}" sibTransId="{A474D1F0-C6B8-410E-B5EC-93B14498C870}"/>
    <dgm:cxn modelId="{5F86A619-B71E-4503-8C3A-E0F1C7CCEEEA}" type="presOf" srcId="{4300C1AA-5745-44B3-905E-E3F42830C47A}" destId="{C71135B3-AD8F-449C-9EE6-1689D6C66EF6}" srcOrd="0" destOrd="0" presId="urn:microsoft.com/office/officeart/2005/8/layout/lProcess2"/>
    <dgm:cxn modelId="{D48EAED7-5699-490F-9F20-753EB63324DA}" type="presOf" srcId="{4D17EFB1-24DB-4D46-A311-E68CB2E4FF41}" destId="{E9B40A9A-0055-4BE4-8DD1-36069A922C58}" srcOrd="0" destOrd="0" presId="urn:microsoft.com/office/officeart/2005/8/layout/lProcess2"/>
    <dgm:cxn modelId="{EFF395EB-6850-4F07-8FE0-B7FF0309DC05}" srcId="{368BB440-2D52-492C-B81D-5F19593EC5E8}" destId="{10DD3EF1-DB9E-4519-948F-A6468A13D377}" srcOrd="1" destOrd="0" parTransId="{9FF5D8BF-BC89-43BE-A6D5-23DFC4F1F99E}" sibTransId="{B6E30FEA-C9C7-4BC9-99D5-825EED7B9E77}"/>
    <dgm:cxn modelId="{6CA6B57B-74D1-4260-84A9-5FD1ADBDF1A4}" srcId="{A8027920-3A80-4CED-8C8B-E8B1432CC680}" destId="{D49B510A-6897-4963-8846-DCA23D84C67F}" srcOrd="1" destOrd="0" parTransId="{248EFBF1-7534-48D6-A52B-00B6D76C6249}" sibTransId="{707DA0EF-8A44-478D-88A7-57CA1090878F}"/>
    <dgm:cxn modelId="{C5EFDD17-CBAC-47C9-8267-E40EA9E0663D}" type="presOf" srcId="{368BB440-2D52-492C-B81D-5F19593EC5E8}" destId="{D034EB66-EB35-4AE7-9A83-2882CE095850}" srcOrd="1" destOrd="0" presId="urn:microsoft.com/office/officeart/2005/8/layout/lProcess2"/>
    <dgm:cxn modelId="{8A87F1B8-5A23-4623-B135-3AB2F4EABE0E}" type="presOf" srcId="{144EF644-61BD-4322-82EB-829D81960C36}" destId="{60015B73-B237-4738-BAB5-4FDB5A1A12D4}" srcOrd="0" destOrd="0" presId="urn:microsoft.com/office/officeart/2005/8/layout/lProcess2"/>
    <dgm:cxn modelId="{D92FFB47-003F-4EBB-A21A-41995B303E5D}" srcId="{B5DAF206-1A79-47ED-A4B0-CF6FD7455BB0}" destId="{4D17EFB1-24DB-4D46-A311-E68CB2E4FF41}" srcOrd="0" destOrd="0" parTransId="{1F6FFEB6-E862-4E47-A35B-E1E3D28050B7}" sibTransId="{B140396E-53DC-4026-8819-ECBD89FF9CC4}"/>
    <dgm:cxn modelId="{C33502EB-7178-4B43-92CA-977CF3F27E11}" type="presParOf" srcId="{D04608A5-0C08-4A7D-8D8E-F08489DF8247}" destId="{05595339-C61B-4B6B-803A-711F6F0C6305}" srcOrd="0" destOrd="0" presId="urn:microsoft.com/office/officeart/2005/8/layout/lProcess2"/>
    <dgm:cxn modelId="{752BF827-9F49-4E7B-9D2E-BB5D9EE1008A}" type="presParOf" srcId="{05595339-C61B-4B6B-803A-711F6F0C6305}" destId="{0E1C2139-D90A-4F15-B3F1-7D0F04BFD7F9}" srcOrd="0" destOrd="0" presId="urn:microsoft.com/office/officeart/2005/8/layout/lProcess2"/>
    <dgm:cxn modelId="{0A3B2895-F5C9-4A9C-AF95-92DF63ECFAA3}" type="presParOf" srcId="{05595339-C61B-4B6B-803A-711F6F0C6305}" destId="{D034EB66-EB35-4AE7-9A83-2882CE095850}" srcOrd="1" destOrd="0" presId="urn:microsoft.com/office/officeart/2005/8/layout/lProcess2"/>
    <dgm:cxn modelId="{202DEC6C-0843-4F4C-BC27-20E9A55AA413}" type="presParOf" srcId="{05595339-C61B-4B6B-803A-711F6F0C6305}" destId="{6E6EE9D6-5C16-48CD-A84A-598E2DD9D16B}" srcOrd="2" destOrd="0" presId="urn:microsoft.com/office/officeart/2005/8/layout/lProcess2"/>
    <dgm:cxn modelId="{88741C94-90A5-4787-9D75-D07387D7245F}" type="presParOf" srcId="{6E6EE9D6-5C16-48CD-A84A-598E2DD9D16B}" destId="{9BF391C6-5B33-40F9-8618-C46D25FD8384}" srcOrd="0" destOrd="0" presId="urn:microsoft.com/office/officeart/2005/8/layout/lProcess2"/>
    <dgm:cxn modelId="{9875AC25-6991-4300-845B-FC0111DD414C}" type="presParOf" srcId="{9BF391C6-5B33-40F9-8618-C46D25FD8384}" destId="{C71135B3-AD8F-449C-9EE6-1689D6C66EF6}" srcOrd="0" destOrd="0" presId="urn:microsoft.com/office/officeart/2005/8/layout/lProcess2"/>
    <dgm:cxn modelId="{36A16743-D6DA-42E1-82B9-671F3427F555}" type="presParOf" srcId="{9BF391C6-5B33-40F9-8618-C46D25FD8384}" destId="{7796C14C-1D64-44FF-A0AD-4613EDE67940}" srcOrd="1" destOrd="0" presId="urn:microsoft.com/office/officeart/2005/8/layout/lProcess2"/>
    <dgm:cxn modelId="{57C5AA15-7854-4F66-9DD4-C7CEC78026FC}" type="presParOf" srcId="{9BF391C6-5B33-40F9-8618-C46D25FD8384}" destId="{BDEE6CDA-1D9E-4023-8005-F4F96239C995}" srcOrd="2" destOrd="0" presId="urn:microsoft.com/office/officeart/2005/8/layout/lProcess2"/>
    <dgm:cxn modelId="{6BAA86AA-82D4-4411-8B8B-53E5EA74648D}" type="presParOf" srcId="{9BF391C6-5B33-40F9-8618-C46D25FD8384}" destId="{1AAE179E-9EF4-47B3-A674-6D76FF5CE7A3}" srcOrd="3" destOrd="0" presId="urn:microsoft.com/office/officeart/2005/8/layout/lProcess2"/>
    <dgm:cxn modelId="{C15B15D3-515F-456A-BEB5-3E3DE200EEF4}" type="presParOf" srcId="{9BF391C6-5B33-40F9-8618-C46D25FD8384}" destId="{A4A6A7E0-BECB-4A7A-BF0A-179F909A349F}" srcOrd="4" destOrd="0" presId="urn:microsoft.com/office/officeart/2005/8/layout/lProcess2"/>
    <dgm:cxn modelId="{0CD3BB4E-6583-4E50-9FD0-09EC535A08AF}" type="presParOf" srcId="{D04608A5-0C08-4A7D-8D8E-F08489DF8247}" destId="{AEEE7396-56FB-474E-BE00-CB1FEED16F93}" srcOrd="1" destOrd="0" presId="urn:microsoft.com/office/officeart/2005/8/layout/lProcess2"/>
    <dgm:cxn modelId="{250A447D-8E3A-4D03-BD41-334542AD8374}" type="presParOf" srcId="{D04608A5-0C08-4A7D-8D8E-F08489DF8247}" destId="{BD6FC526-9D2A-4D0E-82DA-D98DF6BB8F3C}" srcOrd="2" destOrd="0" presId="urn:microsoft.com/office/officeart/2005/8/layout/lProcess2"/>
    <dgm:cxn modelId="{AF2BDCDC-3797-45ED-8BFB-97DC492864C1}" type="presParOf" srcId="{BD6FC526-9D2A-4D0E-82DA-D98DF6BB8F3C}" destId="{36148736-92D1-40B9-B86C-81F626ADD715}" srcOrd="0" destOrd="0" presId="urn:microsoft.com/office/officeart/2005/8/layout/lProcess2"/>
    <dgm:cxn modelId="{F16D9CBA-DCB1-4ECF-B548-92FF5A1C7306}" type="presParOf" srcId="{BD6FC526-9D2A-4D0E-82DA-D98DF6BB8F3C}" destId="{8B6DDBFB-C1F7-42BE-9607-9B4E0A86056A}" srcOrd="1" destOrd="0" presId="urn:microsoft.com/office/officeart/2005/8/layout/lProcess2"/>
    <dgm:cxn modelId="{64E6513A-D5EE-44FD-A557-10CF40F555CC}" type="presParOf" srcId="{BD6FC526-9D2A-4D0E-82DA-D98DF6BB8F3C}" destId="{A0AEEBCD-2FB9-480B-A0B8-62AF4EC54F39}" srcOrd="2" destOrd="0" presId="urn:microsoft.com/office/officeart/2005/8/layout/lProcess2"/>
    <dgm:cxn modelId="{282506CB-C101-49AF-B1A6-4CBF0B871368}" type="presParOf" srcId="{A0AEEBCD-2FB9-480B-A0B8-62AF4EC54F39}" destId="{0F46D375-59D7-44B7-A5AF-29612B8F997B}" srcOrd="0" destOrd="0" presId="urn:microsoft.com/office/officeart/2005/8/layout/lProcess2"/>
    <dgm:cxn modelId="{C4F80831-4234-484C-9F7A-1A78A7080F04}" type="presParOf" srcId="{0F46D375-59D7-44B7-A5AF-29612B8F997B}" destId="{60015B73-B237-4738-BAB5-4FDB5A1A12D4}" srcOrd="0" destOrd="0" presId="urn:microsoft.com/office/officeart/2005/8/layout/lProcess2"/>
    <dgm:cxn modelId="{2D13FAB0-1F00-4765-8D20-B6E1B0608576}" type="presParOf" srcId="{D04608A5-0C08-4A7D-8D8E-F08489DF8247}" destId="{D4D1057E-6894-4ACC-893A-785624D8238F}" srcOrd="3" destOrd="0" presId="urn:microsoft.com/office/officeart/2005/8/layout/lProcess2"/>
    <dgm:cxn modelId="{0E6A45AB-1ABA-40B5-8EE6-8FEE01B98F25}" type="presParOf" srcId="{D04608A5-0C08-4A7D-8D8E-F08489DF8247}" destId="{22C000AF-979C-40D1-9728-10672A6D06E3}" srcOrd="4" destOrd="0" presId="urn:microsoft.com/office/officeart/2005/8/layout/lProcess2"/>
    <dgm:cxn modelId="{4B3F1E80-01E3-4C15-BB30-18AF1149D5FA}" type="presParOf" srcId="{22C000AF-979C-40D1-9728-10672A6D06E3}" destId="{46F9F7AB-9164-4170-9C4D-83D571DAAE45}" srcOrd="0" destOrd="0" presId="urn:microsoft.com/office/officeart/2005/8/layout/lProcess2"/>
    <dgm:cxn modelId="{B786D461-2D0D-42DB-97B1-47274E86940E}" type="presParOf" srcId="{22C000AF-979C-40D1-9728-10672A6D06E3}" destId="{3F04F80B-C4D3-420F-9DC2-D247DEA0E74D}" srcOrd="1" destOrd="0" presId="urn:microsoft.com/office/officeart/2005/8/layout/lProcess2"/>
    <dgm:cxn modelId="{0E66E777-FE97-418A-8A75-D58AEFEAE991}" type="presParOf" srcId="{22C000AF-979C-40D1-9728-10672A6D06E3}" destId="{E9A31928-E096-44E0-BFCA-190B71C3E9D4}" srcOrd="2" destOrd="0" presId="urn:microsoft.com/office/officeart/2005/8/layout/lProcess2"/>
    <dgm:cxn modelId="{52786A30-DC67-4016-ADE4-CFF47D37439D}" type="presParOf" srcId="{E9A31928-E096-44E0-BFCA-190B71C3E9D4}" destId="{D3C6F5B7-A358-4D79-93A0-B1561D266C1B}" srcOrd="0" destOrd="0" presId="urn:microsoft.com/office/officeart/2005/8/layout/lProcess2"/>
    <dgm:cxn modelId="{5137D7A0-C1CA-41E6-8553-E502CC27F1E2}" type="presParOf" srcId="{D3C6F5B7-A358-4D79-93A0-B1561D266C1B}" destId="{E9B40A9A-0055-4BE4-8DD1-36069A922C5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27920-3A80-4CED-8C8B-E8B1432CC680}"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fr-FR"/>
        </a:p>
      </dgm:t>
    </dgm:pt>
    <dgm:pt modelId="{368BB440-2D52-492C-B81D-5F19593EC5E8}">
      <dgm:prSet phldrT="[Texte]"/>
      <dgm:spPr/>
      <dgm:t>
        <a:bodyPr/>
        <a:lstStyle/>
        <a:p>
          <a:r>
            <a:rPr lang="fr-FR" b="1" dirty="0" smtClean="0"/>
            <a:t>Pôle 3 – Administration du personnel</a:t>
          </a:r>
          <a:endParaRPr lang="fr-FR" dirty="0"/>
        </a:p>
      </dgm:t>
    </dgm:pt>
    <dgm:pt modelId="{360579CA-BF28-43E3-B119-846024194D4D}" type="parTrans" cxnId="{66783B82-3C4C-4BE7-AEF8-1A915E25B952}">
      <dgm:prSet/>
      <dgm:spPr/>
      <dgm:t>
        <a:bodyPr/>
        <a:lstStyle/>
        <a:p>
          <a:endParaRPr lang="fr-FR"/>
        </a:p>
      </dgm:t>
    </dgm:pt>
    <dgm:pt modelId="{7052DB4D-AEC6-4F39-B89F-25A6A1B4FC11}" type="sibTrans" cxnId="{66783B82-3C4C-4BE7-AEF8-1A915E25B952}">
      <dgm:prSet/>
      <dgm:spPr/>
      <dgm:t>
        <a:bodyPr/>
        <a:lstStyle/>
        <a:p>
          <a:endParaRPr lang="fr-FR"/>
        </a:p>
      </dgm:t>
    </dgm:pt>
    <dgm:pt modelId="{4300C1AA-5745-44B3-905E-E3F42830C47A}">
      <dgm:prSet phldrT="[Texte]"/>
      <dgm:spPr/>
      <dgm:t>
        <a:bodyPr/>
        <a:lstStyle/>
        <a:p>
          <a:r>
            <a:rPr lang="fr-FR" dirty="0" smtClean="0">
              <a:solidFill>
                <a:schemeClr val="tx1">
                  <a:lumMod val="75000"/>
                  <a:lumOff val="25000"/>
                </a:schemeClr>
              </a:solidFill>
            </a:rPr>
            <a:t>Suivi de la carrière du personnel</a:t>
          </a:r>
          <a:endParaRPr lang="fr-FR" dirty="0">
            <a:solidFill>
              <a:schemeClr val="tx1">
                <a:lumMod val="75000"/>
                <a:lumOff val="25000"/>
              </a:schemeClr>
            </a:solidFill>
          </a:endParaRPr>
        </a:p>
      </dgm:t>
    </dgm:pt>
    <dgm:pt modelId="{B3990970-B2AD-4751-A90F-FBAFDD978D77}" type="parTrans" cxnId="{F0244252-94F8-4448-8A63-19E1CB7D393C}">
      <dgm:prSet/>
      <dgm:spPr/>
      <dgm:t>
        <a:bodyPr/>
        <a:lstStyle/>
        <a:p>
          <a:endParaRPr lang="fr-FR"/>
        </a:p>
      </dgm:t>
    </dgm:pt>
    <dgm:pt modelId="{A5816AFE-470B-46E5-AE51-726060334563}" type="sibTrans" cxnId="{F0244252-94F8-4448-8A63-19E1CB7D393C}">
      <dgm:prSet/>
      <dgm:spPr/>
      <dgm:t>
        <a:bodyPr/>
        <a:lstStyle/>
        <a:p>
          <a:endParaRPr lang="fr-FR"/>
        </a:p>
      </dgm:t>
    </dgm:pt>
    <dgm:pt modelId="{D49B510A-6897-4963-8846-DCA23D84C67F}">
      <dgm:prSet phldrT="[Texte]"/>
      <dgm:spPr/>
      <dgm:t>
        <a:bodyPr/>
        <a:lstStyle/>
        <a:p>
          <a:r>
            <a:rPr lang="fr-FR" b="1" dirty="0" smtClean="0"/>
            <a:t>Bloc de compétences 3 – Administrer le personnel</a:t>
          </a:r>
          <a:endParaRPr lang="fr-FR" dirty="0"/>
        </a:p>
      </dgm:t>
    </dgm:pt>
    <dgm:pt modelId="{248EFBF1-7534-48D6-A52B-00B6D76C6249}" type="parTrans" cxnId="{6CA6B57B-74D1-4260-84A9-5FD1ADBDF1A4}">
      <dgm:prSet/>
      <dgm:spPr/>
      <dgm:t>
        <a:bodyPr/>
        <a:lstStyle/>
        <a:p>
          <a:endParaRPr lang="fr-FR"/>
        </a:p>
      </dgm:t>
    </dgm:pt>
    <dgm:pt modelId="{707DA0EF-8A44-478D-88A7-57CA1090878F}" type="sibTrans" cxnId="{6CA6B57B-74D1-4260-84A9-5FD1ADBDF1A4}">
      <dgm:prSet/>
      <dgm:spPr/>
      <dgm:t>
        <a:bodyPr/>
        <a:lstStyle/>
        <a:p>
          <a:endParaRPr lang="fr-FR"/>
        </a:p>
      </dgm:t>
    </dgm:pt>
    <dgm:pt modelId="{144EF644-61BD-4322-82EB-829D81960C36}">
      <dgm:prSet phldrT="[Texte]"/>
      <dgm:spPr/>
      <dgm:t>
        <a:bodyPr/>
        <a:lstStyle/>
        <a:p>
          <a:pPr algn="just"/>
          <a:r>
            <a:rPr lang="fr-FR" dirty="0" smtClean="0">
              <a:solidFill>
                <a:schemeClr val="tx1">
                  <a:lumMod val="75000"/>
                  <a:lumOff val="25000"/>
                </a:schemeClr>
              </a:solidFill>
            </a:rPr>
            <a:t>. Appliquer les procédures internes en matière d’entrée et de sortie du personnel</a:t>
          </a:r>
        </a:p>
        <a:p>
          <a:pPr algn="just"/>
          <a:r>
            <a:rPr lang="fr-FR" dirty="0" smtClean="0">
              <a:solidFill>
                <a:schemeClr val="tx1">
                  <a:lumMod val="75000"/>
                  <a:lumOff val="25000"/>
                </a:schemeClr>
              </a:solidFill>
            </a:rPr>
            <a:t>. Actualiser les bases d’information relatives au personnel</a:t>
          </a:r>
        </a:p>
        <a:p>
          <a:pPr algn="just"/>
          <a:r>
            <a:rPr lang="fr-FR" dirty="0" smtClean="0">
              <a:solidFill>
                <a:schemeClr val="tx1">
                  <a:lumMod val="75000"/>
                  <a:lumOff val="25000"/>
                </a:schemeClr>
              </a:solidFill>
            </a:rPr>
            <a:t>. Organiser des actions de formation</a:t>
          </a:r>
        </a:p>
        <a:p>
          <a:pPr algn="just"/>
          <a:r>
            <a:rPr lang="fr-FR" dirty="0" smtClean="0">
              <a:solidFill>
                <a:schemeClr val="tx1">
                  <a:lumMod val="75000"/>
                  <a:lumOff val="25000"/>
                </a:schemeClr>
              </a:solidFill>
            </a:rPr>
            <a:t>. Planifier les temps de présence et de congés des personnels en fonction des contraintes de l’organisation</a:t>
          </a:r>
        </a:p>
        <a:p>
          <a:pPr algn="just"/>
          <a:r>
            <a:rPr lang="fr-FR" dirty="0" smtClean="0">
              <a:solidFill>
                <a:schemeClr val="tx1">
                  <a:lumMod val="75000"/>
                  <a:lumOff val="25000"/>
                </a:schemeClr>
              </a:solidFill>
            </a:rPr>
            <a:t>. Organiser les déplacements des personnels</a:t>
          </a:r>
        </a:p>
        <a:p>
          <a:pPr algn="just"/>
          <a:r>
            <a:rPr lang="fr-FR" dirty="0" smtClean="0">
              <a:solidFill>
                <a:schemeClr val="tx1">
                  <a:lumMod val="75000"/>
                  <a:lumOff val="25000"/>
                </a:schemeClr>
              </a:solidFill>
            </a:rPr>
            <a:t>. Contrôler les états de frais</a:t>
          </a:r>
        </a:p>
        <a:p>
          <a:pPr algn="just"/>
          <a:r>
            <a:rPr lang="fr-FR" dirty="0" smtClean="0">
              <a:solidFill>
                <a:schemeClr val="tx1">
                  <a:lumMod val="75000"/>
                  <a:lumOff val="25000"/>
                </a:schemeClr>
              </a:solidFill>
            </a:rPr>
            <a:t>. Déterminer les éléments nécessaires à l’établissement du bulletin de paie</a:t>
          </a:r>
        </a:p>
        <a:p>
          <a:pPr algn="just"/>
          <a:r>
            <a:rPr lang="fr-FR" dirty="0" smtClean="0">
              <a:solidFill>
                <a:schemeClr val="tx1">
                  <a:lumMod val="75000"/>
                  <a:lumOff val="25000"/>
                </a:schemeClr>
              </a:solidFill>
            </a:rPr>
            <a:t>. Assurer le suivi des enregistrements liés à la paie à l’aide d’un progiciel dédié ou d’un PGI</a:t>
          </a:r>
        </a:p>
        <a:p>
          <a:pPr algn="just"/>
          <a:r>
            <a:rPr lang="fr-FR" dirty="0" smtClean="0">
              <a:solidFill>
                <a:schemeClr val="tx1">
                  <a:lumMod val="75000"/>
                  <a:lumOff val="25000"/>
                </a:schemeClr>
              </a:solidFill>
            </a:rPr>
            <a:t>. Actualiser et diffuser l’information sociale auprès des personnels</a:t>
          </a:r>
        </a:p>
        <a:p>
          <a:pPr algn="just"/>
          <a:r>
            <a:rPr lang="fr-FR" dirty="0" smtClean="0">
              <a:solidFill>
                <a:schemeClr val="tx1">
                  <a:lumMod val="75000"/>
                  <a:lumOff val="25000"/>
                </a:schemeClr>
              </a:solidFill>
            </a:rPr>
            <a:t>. Mettre en œuvre et suivre le résultat des actions sociales et culturelles</a:t>
          </a:r>
        </a:p>
        <a:p>
          <a:pPr algn="just"/>
          <a:r>
            <a:rPr lang="fr-FR" dirty="0" smtClean="0">
              <a:solidFill>
                <a:schemeClr val="tx1">
                  <a:lumMod val="75000"/>
                  <a:lumOff val="25000"/>
                </a:schemeClr>
              </a:solidFill>
            </a:rPr>
            <a:t>. Utiliser des fonctions simples de mise en pages d’un document pour répondre à un objectif de diffusion</a:t>
          </a:r>
        </a:p>
        <a:p>
          <a:pPr algn="just"/>
          <a:r>
            <a:rPr lang="fr-FR" dirty="0" smtClean="0">
              <a:solidFill>
                <a:schemeClr val="tx1">
                  <a:lumMod val="75000"/>
                  <a:lumOff val="25000"/>
                </a:schemeClr>
              </a:solidFill>
            </a:rPr>
            <a:t>. Rédiger des écrits professionnels en lien avec l’activité sociale de l’organisation</a:t>
          </a:r>
          <a:endParaRPr lang="fr-FR" dirty="0">
            <a:solidFill>
              <a:schemeClr val="tx1">
                <a:lumMod val="75000"/>
                <a:lumOff val="25000"/>
              </a:schemeClr>
            </a:solidFill>
          </a:endParaRPr>
        </a:p>
      </dgm:t>
    </dgm:pt>
    <dgm:pt modelId="{08CF805A-12C9-4092-8C47-0D86A23AE6D5}" type="parTrans" cxnId="{79855A51-EAEA-4880-9D7D-017E84F7C0AD}">
      <dgm:prSet/>
      <dgm:spPr/>
      <dgm:t>
        <a:bodyPr/>
        <a:lstStyle/>
        <a:p>
          <a:endParaRPr lang="fr-FR"/>
        </a:p>
      </dgm:t>
    </dgm:pt>
    <dgm:pt modelId="{A666AC96-F00F-4F85-A448-6A2B97AB0E4D}" type="sibTrans" cxnId="{79855A51-EAEA-4880-9D7D-017E84F7C0AD}">
      <dgm:prSet/>
      <dgm:spPr/>
      <dgm:t>
        <a:bodyPr/>
        <a:lstStyle/>
        <a:p>
          <a:endParaRPr lang="fr-FR"/>
        </a:p>
      </dgm:t>
    </dgm:pt>
    <dgm:pt modelId="{B5DAF206-1A79-47ED-A4B0-CF6FD7455BB0}">
      <dgm:prSet phldrT="[Texte]"/>
      <dgm:spPr/>
      <dgm:t>
        <a:bodyPr/>
        <a:lstStyle/>
        <a:p>
          <a:r>
            <a:rPr lang="fr-FR" b="1" dirty="0" smtClean="0"/>
            <a:t>UNITÉS</a:t>
          </a:r>
          <a:endParaRPr lang="fr-FR" dirty="0"/>
        </a:p>
      </dgm:t>
    </dgm:pt>
    <dgm:pt modelId="{60C515FD-2A99-43BB-B665-233E1A9FBACB}" type="parTrans" cxnId="{53D0E95C-21BE-448E-B97E-45E33A85CFB8}">
      <dgm:prSet/>
      <dgm:spPr/>
      <dgm:t>
        <a:bodyPr/>
        <a:lstStyle/>
        <a:p>
          <a:endParaRPr lang="fr-FR"/>
        </a:p>
      </dgm:t>
    </dgm:pt>
    <dgm:pt modelId="{20113513-26B8-4678-90B0-C6C388FFD88F}" type="sibTrans" cxnId="{53D0E95C-21BE-448E-B97E-45E33A85CFB8}">
      <dgm:prSet/>
      <dgm:spPr/>
      <dgm:t>
        <a:bodyPr/>
        <a:lstStyle/>
        <a:p>
          <a:endParaRPr lang="fr-FR"/>
        </a:p>
      </dgm:t>
    </dgm:pt>
    <dgm:pt modelId="{4D17EFB1-24DB-4D46-A311-E68CB2E4FF41}">
      <dgm:prSet phldrT="[Texte]"/>
      <dgm:spPr/>
      <dgm:t>
        <a:bodyPr/>
        <a:lstStyle/>
        <a:p>
          <a:r>
            <a:rPr lang="fr-FR" b="1" dirty="0" smtClean="0">
              <a:solidFill>
                <a:schemeClr val="tx1">
                  <a:lumMod val="75000"/>
                  <a:lumOff val="25000"/>
                </a:schemeClr>
              </a:solidFill>
            </a:rPr>
            <a:t>Unité U32 </a:t>
          </a:r>
          <a:r>
            <a:rPr lang="fr-FR" dirty="0" smtClean="0">
              <a:solidFill>
                <a:schemeClr val="tx1">
                  <a:lumMod val="75000"/>
                  <a:lumOff val="25000"/>
                </a:schemeClr>
              </a:solidFill>
            </a:rPr>
            <a:t>Administration du personnel</a:t>
          </a:r>
          <a:endParaRPr lang="fr-FR" dirty="0">
            <a:solidFill>
              <a:schemeClr val="tx1">
                <a:lumMod val="75000"/>
                <a:lumOff val="25000"/>
              </a:schemeClr>
            </a:solidFill>
          </a:endParaRPr>
        </a:p>
      </dgm:t>
    </dgm:pt>
    <dgm:pt modelId="{1F6FFEB6-E862-4E47-A35B-E1E3D28050B7}" type="parTrans" cxnId="{D92FFB47-003F-4EBB-A21A-41995B303E5D}">
      <dgm:prSet/>
      <dgm:spPr/>
      <dgm:t>
        <a:bodyPr/>
        <a:lstStyle/>
        <a:p>
          <a:endParaRPr lang="fr-FR"/>
        </a:p>
      </dgm:t>
    </dgm:pt>
    <dgm:pt modelId="{B140396E-53DC-4026-8819-ECBD89FF9CC4}" type="sibTrans" cxnId="{D92FFB47-003F-4EBB-A21A-41995B303E5D}">
      <dgm:prSet/>
      <dgm:spPr/>
      <dgm:t>
        <a:bodyPr/>
        <a:lstStyle/>
        <a:p>
          <a:endParaRPr lang="fr-FR"/>
        </a:p>
      </dgm:t>
    </dgm:pt>
    <dgm:pt modelId="{10DD3EF1-DB9E-4519-948F-A6468A13D377}">
      <dgm:prSet/>
      <dgm:spPr/>
      <dgm:t>
        <a:bodyPr/>
        <a:lstStyle/>
        <a:p>
          <a:r>
            <a:rPr lang="fr-FR" dirty="0" smtClean="0">
              <a:solidFill>
                <a:schemeClr val="tx1">
                  <a:lumMod val="75000"/>
                  <a:lumOff val="25000"/>
                </a:schemeClr>
              </a:solidFill>
            </a:rPr>
            <a:t>Suivi organisationnel et financier de l’activité du personnel</a:t>
          </a:r>
          <a:endParaRPr lang="fr-FR" dirty="0">
            <a:solidFill>
              <a:schemeClr val="tx1">
                <a:lumMod val="75000"/>
                <a:lumOff val="25000"/>
              </a:schemeClr>
            </a:solidFill>
          </a:endParaRPr>
        </a:p>
      </dgm:t>
    </dgm:pt>
    <dgm:pt modelId="{9FF5D8BF-BC89-43BE-A6D5-23DFC4F1F99E}" type="parTrans" cxnId="{EFF395EB-6850-4F07-8FE0-B7FF0309DC05}">
      <dgm:prSet/>
      <dgm:spPr/>
      <dgm:t>
        <a:bodyPr/>
        <a:lstStyle/>
        <a:p>
          <a:endParaRPr lang="fr-FR"/>
        </a:p>
      </dgm:t>
    </dgm:pt>
    <dgm:pt modelId="{B6E30FEA-C9C7-4BC9-99D5-825EED7B9E77}" type="sibTrans" cxnId="{EFF395EB-6850-4F07-8FE0-B7FF0309DC05}">
      <dgm:prSet/>
      <dgm:spPr/>
      <dgm:t>
        <a:bodyPr/>
        <a:lstStyle/>
        <a:p>
          <a:endParaRPr lang="fr-FR"/>
        </a:p>
      </dgm:t>
    </dgm:pt>
    <dgm:pt modelId="{48EB71F1-3C7D-49F3-88D0-354694C5F2A0}">
      <dgm:prSet/>
      <dgm:spPr/>
      <dgm:t>
        <a:bodyPr/>
        <a:lstStyle/>
        <a:p>
          <a:r>
            <a:rPr lang="fr-FR" dirty="0" smtClean="0">
              <a:solidFill>
                <a:schemeClr val="tx1">
                  <a:lumMod val="75000"/>
                  <a:lumOff val="25000"/>
                </a:schemeClr>
              </a:solidFill>
            </a:rPr>
            <a:t>Participation à l’activité sociale de l’organisation</a:t>
          </a:r>
          <a:endParaRPr lang="fr-FR" dirty="0">
            <a:solidFill>
              <a:schemeClr val="tx1">
                <a:lumMod val="75000"/>
                <a:lumOff val="25000"/>
              </a:schemeClr>
            </a:solidFill>
          </a:endParaRPr>
        </a:p>
      </dgm:t>
    </dgm:pt>
    <dgm:pt modelId="{9BD32113-4024-409B-A610-EE73792922F8}" type="parTrans" cxnId="{BFCE718D-7E00-41D8-B3F6-9398C8F043F9}">
      <dgm:prSet/>
      <dgm:spPr/>
      <dgm:t>
        <a:bodyPr/>
        <a:lstStyle/>
        <a:p>
          <a:endParaRPr lang="fr-FR"/>
        </a:p>
      </dgm:t>
    </dgm:pt>
    <dgm:pt modelId="{A474D1F0-C6B8-410E-B5EC-93B14498C870}" type="sibTrans" cxnId="{BFCE718D-7E00-41D8-B3F6-9398C8F043F9}">
      <dgm:prSet/>
      <dgm:spPr/>
      <dgm:t>
        <a:bodyPr/>
        <a:lstStyle/>
        <a:p>
          <a:endParaRPr lang="fr-FR"/>
        </a:p>
      </dgm:t>
    </dgm:pt>
    <dgm:pt modelId="{D04608A5-0C08-4A7D-8D8E-F08489DF8247}" type="pres">
      <dgm:prSet presAssocID="{A8027920-3A80-4CED-8C8B-E8B1432CC680}" presName="theList" presStyleCnt="0">
        <dgm:presLayoutVars>
          <dgm:dir/>
          <dgm:animLvl val="lvl"/>
          <dgm:resizeHandles val="exact"/>
        </dgm:presLayoutVars>
      </dgm:prSet>
      <dgm:spPr/>
      <dgm:t>
        <a:bodyPr/>
        <a:lstStyle/>
        <a:p>
          <a:endParaRPr lang="fr-FR"/>
        </a:p>
      </dgm:t>
    </dgm:pt>
    <dgm:pt modelId="{05595339-C61B-4B6B-803A-711F6F0C6305}" type="pres">
      <dgm:prSet presAssocID="{368BB440-2D52-492C-B81D-5F19593EC5E8}" presName="compNode" presStyleCnt="0"/>
      <dgm:spPr/>
    </dgm:pt>
    <dgm:pt modelId="{0E1C2139-D90A-4F15-B3F1-7D0F04BFD7F9}" type="pres">
      <dgm:prSet presAssocID="{368BB440-2D52-492C-B81D-5F19593EC5E8}" presName="aNode" presStyleLbl="bgShp" presStyleIdx="0" presStyleCnt="3"/>
      <dgm:spPr/>
      <dgm:t>
        <a:bodyPr/>
        <a:lstStyle/>
        <a:p>
          <a:endParaRPr lang="fr-FR"/>
        </a:p>
      </dgm:t>
    </dgm:pt>
    <dgm:pt modelId="{D034EB66-EB35-4AE7-9A83-2882CE095850}" type="pres">
      <dgm:prSet presAssocID="{368BB440-2D52-492C-B81D-5F19593EC5E8}" presName="textNode" presStyleLbl="bgShp" presStyleIdx="0" presStyleCnt="3"/>
      <dgm:spPr/>
      <dgm:t>
        <a:bodyPr/>
        <a:lstStyle/>
        <a:p>
          <a:endParaRPr lang="fr-FR"/>
        </a:p>
      </dgm:t>
    </dgm:pt>
    <dgm:pt modelId="{6E6EE9D6-5C16-48CD-A84A-598E2DD9D16B}" type="pres">
      <dgm:prSet presAssocID="{368BB440-2D52-492C-B81D-5F19593EC5E8}" presName="compChildNode" presStyleCnt="0"/>
      <dgm:spPr/>
    </dgm:pt>
    <dgm:pt modelId="{9BF391C6-5B33-40F9-8618-C46D25FD8384}" type="pres">
      <dgm:prSet presAssocID="{368BB440-2D52-492C-B81D-5F19593EC5E8}" presName="theInnerList" presStyleCnt="0"/>
      <dgm:spPr/>
    </dgm:pt>
    <dgm:pt modelId="{C71135B3-AD8F-449C-9EE6-1689D6C66EF6}" type="pres">
      <dgm:prSet presAssocID="{4300C1AA-5745-44B3-905E-E3F42830C47A}" presName="childNode" presStyleLbl="node1" presStyleIdx="0" presStyleCnt="5">
        <dgm:presLayoutVars>
          <dgm:bulletEnabled val="1"/>
        </dgm:presLayoutVars>
      </dgm:prSet>
      <dgm:spPr/>
      <dgm:t>
        <a:bodyPr/>
        <a:lstStyle/>
        <a:p>
          <a:endParaRPr lang="fr-FR"/>
        </a:p>
      </dgm:t>
    </dgm:pt>
    <dgm:pt modelId="{7796C14C-1D64-44FF-A0AD-4613EDE67940}" type="pres">
      <dgm:prSet presAssocID="{4300C1AA-5745-44B3-905E-E3F42830C47A}" presName="aSpace2" presStyleCnt="0"/>
      <dgm:spPr/>
    </dgm:pt>
    <dgm:pt modelId="{BDEE6CDA-1D9E-4023-8005-F4F96239C995}" type="pres">
      <dgm:prSet presAssocID="{10DD3EF1-DB9E-4519-948F-A6468A13D377}" presName="childNode" presStyleLbl="node1" presStyleIdx="1" presStyleCnt="5">
        <dgm:presLayoutVars>
          <dgm:bulletEnabled val="1"/>
        </dgm:presLayoutVars>
      </dgm:prSet>
      <dgm:spPr/>
      <dgm:t>
        <a:bodyPr/>
        <a:lstStyle/>
        <a:p>
          <a:endParaRPr lang="fr-FR"/>
        </a:p>
      </dgm:t>
    </dgm:pt>
    <dgm:pt modelId="{1AAE179E-9EF4-47B3-A674-6D76FF5CE7A3}" type="pres">
      <dgm:prSet presAssocID="{10DD3EF1-DB9E-4519-948F-A6468A13D377}" presName="aSpace2" presStyleCnt="0"/>
      <dgm:spPr/>
    </dgm:pt>
    <dgm:pt modelId="{A4A6A7E0-BECB-4A7A-BF0A-179F909A349F}" type="pres">
      <dgm:prSet presAssocID="{48EB71F1-3C7D-49F3-88D0-354694C5F2A0}" presName="childNode" presStyleLbl="node1" presStyleIdx="2" presStyleCnt="5">
        <dgm:presLayoutVars>
          <dgm:bulletEnabled val="1"/>
        </dgm:presLayoutVars>
      </dgm:prSet>
      <dgm:spPr/>
      <dgm:t>
        <a:bodyPr/>
        <a:lstStyle/>
        <a:p>
          <a:endParaRPr lang="fr-FR"/>
        </a:p>
      </dgm:t>
    </dgm:pt>
    <dgm:pt modelId="{AEEE7396-56FB-474E-BE00-CB1FEED16F93}" type="pres">
      <dgm:prSet presAssocID="{368BB440-2D52-492C-B81D-5F19593EC5E8}" presName="aSpace" presStyleCnt="0"/>
      <dgm:spPr/>
    </dgm:pt>
    <dgm:pt modelId="{BD6FC526-9D2A-4D0E-82DA-D98DF6BB8F3C}" type="pres">
      <dgm:prSet presAssocID="{D49B510A-6897-4963-8846-DCA23D84C67F}" presName="compNode" presStyleCnt="0"/>
      <dgm:spPr/>
    </dgm:pt>
    <dgm:pt modelId="{36148736-92D1-40B9-B86C-81F626ADD715}" type="pres">
      <dgm:prSet presAssocID="{D49B510A-6897-4963-8846-DCA23D84C67F}" presName="aNode" presStyleLbl="bgShp" presStyleIdx="1" presStyleCnt="3" custScaleX="345839"/>
      <dgm:spPr/>
      <dgm:t>
        <a:bodyPr/>
        <a:lstStyle/>
        <a:p>
          <a:endParaRPr lang="fr-FR"/>
        </a:p>
      </dgm:t>
    </dgm:pt>
    <dgm:pt modelId="{8B6DDBFB-C1F7-42BE-9607-9B4E0A86056A}" type="pres">
      <dgm:prSet presAssocID="{D49B510A-6897-4963-8846-DCA23D84C67F}" presName="textNode" presStyleLbl="bgShp" presStyleIdx="1" presStyleCnt="3"/>
      <dgm:spPr/>
      <dgm:t>
        <a:bodyPr/>
        <a:lstStyle/>
        <a:p>
          <a:endParaRPr lang="fr-FR"/>
        </a:p>
      </dgm:t>
    </dgm:pt>
    <dgm:pt modelId="{A0AEEBCD-2FB9-480B-A0B8-62AF4EC54F39}" type="pres">
      <dgm:prSet presAssocID="{D49B510A-6897-4963-8846-DCA23D84C67F}" presName="compChildNode" presStyleCnt="0"/>
      <dgm:spPr/>
    </dgm:pt>
    <dgm:pt modelId="{0F46D375-59D7-44B7-A5AF-29612B8F997B}" type="pres">
      <dgm:prSet presAssocID="{D49B510A-6897-4963-8846-DCA23D84C67F}" presName="theInnerList" presStyleCnt="0"/>
      <dgm:spPr/>
    </dgm:pt>
    <dgm:pt modelId="{60015B73-B237-4738-BAB5-4FDB5A1A12D4}" type="pres">
      <dgm:prSet presAssocID="{144EF644-61BD-4322-82EB-829D81960C36}" presName="childNode" presStyleLbl="node1" presStyleIdx="3" presStyleCnt="5" custScaleX="406776" custScaleY="125112" custLinFactNeighborX="2036" custLinFactNeighborY="-1290">
        <dgm:presLayoutVars>
          <dgm:bulletEnabled val="1"/>
        </dgm:presLayoutVars>
      </dgm:prSet>
      <dgm:spPr/>
      <dgm:t>
        <a:bodyPr/>
        <a:lstStyle/>
        <a:p>
          <a:endParaRPr lang="fr-FR"/>
        </a:p>
      </dgm:t>
    </dgm:pt>
    <dgm:pt modelId="{D4D1057E-6894-4ACC-893A-785624D8238F}" type="pres">
      <dgm:prSet presAssocID="{D49B510A-6897-4963-8846-DCA23D84C67F}" presName="aSpace" presStyleCnt="0"/>
      <dgm:spPr/>
    </dgm:pt>
    <dgm:pt modelId="{22C000AF-979C-40D1-9728-10672A6D06E3}" type="pres">
      <dgm:prSet presAssocID="{B5DAF206-1A79-47ED-A4B0-CF6FD7455BB0}" presName="compNode" presStyleCnt="0"/>
      <dgm:spPr/>
    </dgm:pt>
    <dgm:pt modelId="{46F9F7AB-9164-4170-9C4D-83D571DAAE45}" type="pres">
      <dgm:prSet presAssocID="{B5DAF206-1A79-47ED-A4B0-CF6FD7455BB0}" presName="aNode" presStyleLbl="bgShp" presStyleIdx="2" presStyleCnt="3" custScaleX="80158"/>
      <dgm:spPr/>
      <dgm:t>
        <a:bodyPr/>
        <a:lstStyle/>
        <a:p>
          <a:endParaRPr lang="fr-FR"/>
        </a:p>
      </dgm:t>
    </dgm:pt>
    <dgm:pt modelId="{3F04F80B-C4D3-420F-9DC2-D247DEA0E74D}" type="pres">
      <dgm:prSet presAssocID="{B5DAF206-1A79-47ED-A4B0-CF6FD7455BB0}" presName="textNode" presStyleLbl="bgShp" presStyleIdx="2" presStyleCnt="3"/>
      <dgm:spPr/>
      <dgm:t>
        <a:bodyPr/>
        <a:lstStyle/>
        <a:p>
          <a:endParaRPr lang="fr-FR"/>
        </a:p>
      </dgm:t>
    </dgm:pt>
    <dgm:pt modelId="{E9A31928-E096-44E0-BFCA-190B71C3E9D4}" type="pres">
      <dgm:prSet presAssocID="{B5DAF206-1A79-47ED-A4B0-CF6FD7455BB0}" presName="compChildNode" presStyleCnt="0"/>
      <dgm:spPr/>
    </dgm:pt>
    <dgm:pt modelId="{D3C6F5B7-A358-4D79-93A0-B1561D266C1B}" type="pres">
      <dgm:prSet presAssocID="{B5DAF206-1A79-47ED-A4B0-CF6FD7455BB0}" presName="theInnerList" presStyleCnt="0"/>
      <dgm:spPr/>
    </dgm:pt>
    <dgm:pt modelId="{E9B40A9A-0055-4BE4-8DD1-36069A922C58}" type="pres">
      <dgm:prSet presAssocID="{4D17EFB1-24DB-4D46-A311-E68CB2E4FF41}" presName="childNode" presStyleLbl="node1" presStyleIdx="4" presStyleCnt="5" custScaleX="80158">
        <dgm:presLayoutVars>
          <dgm:bulletEnabled val="1"/>
        </dgm:presLayoutVars>
      </dgm:prSet>
      <dgm:spPr/>
      <dgm:t>
        <a:bodyPr/>
        <a:lstStyle/>
        <a:p>
          <a:endParaRPr lang="fr-FR"/>
        </a:p>
      </dgm:t>
    </dgm:pt>
  </dgm:ptLst>
  <dgm:cxnLst>
    <dgm:cxn modelId="{42A875B3-C478-4E08-B316-9F8C304F2B8C}" type="presOf" srcId="{B5DAF206-1A79-47ED-A4B0-CF6FD7455BB0}" destId="{3F04F80B-C4D3-420F-9DC2-D247DEA0E74D}" srcOrd="1" destOrd="0" presId="urn:microsoft.com/office/officeart/2005/8/layout/lProcess2"/>
    <dgm:cxn modelId="{53D0E95C-21BE-448E-B97E-45E33A85CFB8}" srcId="{A8027920-3A80-4CED-8C8B-E8B1432CC680}" destId="{B5DAF206-1A79-47ED-A4B0-CF6FD7455BB0}" srcOrd="2" destOrd="0" parTransId="{60C515FD-2A99-43BB-B665-233E1A9FBACB}" sibTransId="{20113513-26B8-4678-90B0-C6C388FFD88F}"/>
    <dgm:cxn modelId="{73768FE4-1FE6-44DA-8257-8821BD98E829}" type="presOf" srcId="{A8027920-3A80-4CED-8C8B-E8B1432CC680}" destId="{D04608A5-0C08-4A7D-8D8E-F08489DF8247}" srcOrd="0" destOrd="0" presId="urn:microsoft.com/office/officeart/2005/8/layout/lProcess2"/>
    <dgm:cxn modelId="{30CD552F-7015-4F4D-90EF-9937D93CA149}" type="presOf" srcId="{48EB71F1-3C7D-49F3-88D0-354694C5F2A0}" destId="{A4A6A7E0-BECB-4A7A-BF0A-179F909A349F}" srcOrd="0" destOrd="0" presId="urn:microsoft.com/office/officeart/2005/8/layout/lProcess2"/>
    <dgm:cxn modelId="{66783B82-3C4C-4BE7-AEF8-1A915E25B952}" srcId="{A8027920-3A80-4CED-8C8B-E8B1432CC680}" destId="{368BB440-2D52-492C-B81D-5F19593EC5E8}" srcOrd="0" destOrd="0" parTransId="{360579CA-BF28-43E3-B119-846024194D4D}" sibTransId="{7052DB4D-AEC6-4F39-B89F-25A6A1B4FC11}"/>
    <dgm:cxn modelId="{EA53716E-2A80-4999-8C59-D5854B4E403B}" type="presOf" srcId="{368BB440-2D52-492C-B81D-5F19593EC5E8}" destId="{0E1C2139-D90A-4F15-B3F1-7D0F04BFD7F9}" srcOrd="0" destOrd="0" presId="urn:microsoft.com/office/officeart/2005/8/layout/lProcess2"/>
    <dgm:cxn modelId="{F0244252-94F8-4448-8A63-19E1CB7D393C}" srcId="{368BB440-2D52-492C-B81D-5F19593EC5E8}" destId="{4300C1AA-5745-44B3-905E-E3F42830C47A}" srcOrd="0" destOrd="0" parTransId="{B3990970-B2AD-4751-A90F-FBAFDD978D77}" sibTransId="{A5816AFE-470B-46E5-AE51-726060334563}"/>
    <dgm:cxn modelId="{1758E9C0-9B43-4757-B9CF-5F52985307A1}" type="presOf" srcId="{D49B510A-6897-4963-8846-DCA23D84C67F}" destId="{8B6DDBFB-C1F7-42BE-9607-9B4E0A86056A}" srcOrd="1" destOrd="0" presId="urn:microsoft.com/office/officeart/2005/8/layout/lProcess2"/>
    <dgm:cxn modelId="{79855A51-EAEA-4880-9D7D-017E84F7C0AD}" srcId="{D49B510A-6897-4963-8846-DCA23D84C67F}" destId="{144EF644-61BD-4322-82EB-829D81960C36}" srcOrd="0" destOrd="0" parTransId="{08CF805A-12C9-4092-8C47-0D86A23AE6D5}" sibTransId="{A666AC96-F00F-4F85-A448-6A2B97AB0E4D}"/>
    <dgm:cxn modelId="{37686D34-4D22-48C4-B4CC-78B63EB52BA3}" type="presOf" srcId="{D49B510A-6897-4963-8846-DCA23D84C67F}" destId="{36148736-92D1-40B9-B86C-81F626ADD715}" srcOrd="0" destOrd="0" presId="urn:microsoft.com/office/officeart/2005/8/layout/lProcess2"/>
    <dgm:cxn modelId="{B817EC9F-CA8C-4201-AACB-002F12C102F7}" type="presOf" srcId="{10DD3EF1-DB9E-4519-948F-A6468A13D377}" destId="{BDEE6CDA-1D9E-4023-8005-F4F96239C995}" srcOrd="0" destOrd="0" presId="urn:microsoft.com/office/officeart/2005/8/layout/lProcess2"/>
    <dgm:cxn modelId="{3E9CFE6B-9906-4FE5-B449-ABA788DE5C4E}" type="presOf" srcId="{B5DAF206-1A79-47ED-A4B0-CF6FD7455BB0}" destId="{46F9F7AB-9164-4170-9C4D-83D571DAAE45}" srcOrd="0" destOrd="0" presId="urn:microsoft.com/office/officeart/2005/8/layout/lProcess2"/>
    <dgm:cxn modelId="{BFCE718D-7E00-41D8-B3F6-9398C8F043F9}" srcId="{368BB440-2D52-492C-B81D-5F19593EC5E8}" destId="{48EB71F1-3C7D-49F3-88D0-354694C5F2A0}" srcOrd="2" destOrd="0" parTransId="{9BD32113-4024-409B-A610-EE73792922F8}" sibTransId="{A474D1F0-C6B8-410E-B5EC-93B14498C870}"/>
    <dgm:cxn modelId="{5F86A619-B71E-4503-8C3A-E0F1C7CCEEEA}" type="presOf" srcId="{4300C1AA-5745-44B3-905E-E3F42830C47A}" destId="{C71135B3-AD8F-449C-9EE6-1689D6C66EF6}" srcOrd="0" destOrd="0" presId="urn:microsoft.com/office/officeart/2005/8/layout/lProcess2"/>
    <dgm:cxn modelId="{D48EAED7-5699-490F-9F20-753EB63324DA}" type="presOf" srcId="{4D17EFB1-24DB-4D46-A311-E68CB2E4FF41}" destId="{E9B40A9A-0055-4BE4-8DD1-36069A922C58}" srcOrd="0" destOrd="0" presId="urn:microsoft.com/office/officeart/2005/8/layout/lProcess2"/>
    <dgm:cxn modelId="{EFF395EB-6850-4F07-8FE0-B7FF0309DC05}" srcId="{368BB440-2D52-492C-B81D-5F19593EC5E8}" destId="{10DD3EF1-DB9E-4519-948F-A6468A13D377}" srcOrd="1" destOrd="0" parTransId="{9FF5D8BF-BC89-43BE-A6D5-23DFC4F1F99E}" sibTransId="{B6E30FEA-C9C7-4BC9-99D5-825EED7B9E77}"/>
    <dgm:cxn modelId="{6CA6B57B-74D1-4260-84A9-5FD1ADBDF1A4}" srcId="{A8027920-3A80-4CED-8C8B-E8B1432CC680}" destId="{D49B510A-6897-4963-8846-DCA23D84C67F}" srcOrd="1" destOrd="0" parTransId="{248EFBF1-7534-48D6-A52B-00B6D76C6249}" sibTransId="{707DA0EF-8A44-478D-88A7-57CA1090878F}"/>
    <dgm:cxn modelId="{C5EFDD17-CBAC-47C9-8267-E40EA9E0663D}" type="presOf" srcId="{368BB440-2D52-492C-B81D-5F19593EC5E8}" destId="{D034EB66-EB35-4AE7-9A83-2882CE095850}" srcOrd="1" destOrd="0" presId="urn:microsoft.com/office/officeart/2005/8/layout/lProcess2"/>
    <dgm:cxn modelId="{8A87F1B8-5A23-4623-B135-3AB2F4EABE0E}" type="presOf" srcId="{144EF644-61BD-4322-82EB-829D81960C36}" destId="{60015B73-B237-4738-BAB5-4FDB5A1A12D4}" srcOrd="0" destOrd="0" presId="urn:microsoft.com/office/officeart/2005/8/layout/lProcess2"/>
    <dgm:cxn modelId="{D92FFB47-003F-4EBB-A21A-41995B303E5D}" srcId="{B5DAF206-1A79-47ED-A4B0-CF6FD7455BB0}" destId="{4D17EFB1-24DB-4D46-A311-E68CB2E4FF41}" srcOrd="0" destOrd="0" parTransId="{1F6FFEB6-E862-4E47-A35B-E1E3D28050B7}" sibTransId="{B140396E-53DC-4026-8819-ECBD89FF9CC4}"/>
    <dgm:cxn modelId="{C33502EB-7178-4B43-92CA-977CF3F27E11}" type="presParOf" srcId="{D04608A5-0C08-4A7D-8D8E-F08489DF8247}" destId="{05595339-C61B-4B6B-803A-711F6F0C6305}" srcOrd="0" destOrd="0" presId="urn:microsoft.com/office/officeart/2005/8/layout/lProcess2"/>
    <dgm:cxn modelId="{752BF827-9F49-4E7B-9D2E-BB5D9EE1008A}" type="presParOf" srcId="{05595339-C61B-4B6B-803A-711F6F0C6305}" destId="{0E1C2139-D90A-4F15-B3F1-7D0F04BFD7F9}" srcOrd="0" destOrd="0" presId="urn:microsoft.com/office/officeart/2005/8/layout/lProcess2"/>
    <dgm:cxn modelId="{0A3B2895-F5C9-4A9C-AF95-92DF63ECFAA3}" type="presParOf" srcId="{05595339-C61B-4B6B-803A-711F6F0C6305}" destId="{D034EB66-EB35-4AE7-9A83-2882CE095850}" srcOrd="1" destOrd="0" presId="urn:microsoft.com/office/officeart/2005/8/layout/lProcess2"/>
    <dgm:cxn modelId="{202DEC6C-0843-4F4C-BC27-20E9A55AA413}" type="presParOf" srcId="{05595339-C61B-4B6B-803A-711F6F0C6305}" destId="{6E6EE9D6-5C16-48CD-A84A-598E2DD9D16B}" srcOrd="2" destOrd="0" presId="urn:microsoft.com/office/officeart/2005/8/layout/lProcess2"/>
    <dgm:cxn modelId="{88741C94-90A5-4787-9D75-D07387D7245F}" type="presParOf" srcId="{6E6EE9D6-5C16-48CD-A84A-598E2DD9D16B}" destId="{9BF391C6-5B33-40F9-8618-C46D25FD8384}" srcOrd="0" destOrd="0" presId="urn:microsoft.com/office/officeart/2005/8/layout/lProcess2"/>
    <dgm:cxn modelId="{9875AC25-6991-4300-845B-FC0111DD414C}" type="presParOf" srcId="{9BF391C6-5B33-40F9-8618-C46D25FD8384}" destId="{C71135B3-AD8F-449C-9EE6-1689D6C66EF6}" srcOrd="0" destOrd="0" presId="urn:microsoft.com/office/officeart/2005/8/layout/lProcess2"/>
    <dgm:cxn modelId="{36A16743-D6DA-42E1-82B9-671F3427F555}" type="presParOf" srcId="{9BF391C6-5B33-40F9-8618-C46D25FD8384}" destId="{7796C14C-1D64-44FF-A0AD-4613EDE67940}" srcOrd="1" destOrd="0" presId="urn:microsoft.com/office/officeart/2005/8/layout/lProcess2"/>
    <dgm:cxn modelId="{57C5AA15-7854-4F66-9DD4-C7CEC78026FC}" type="presParOf" srcId="{9BF391C6-5B33-40F9-8618-C46D25FD8384}" destId="{BDEE6CDA-1D9E-4023-8005-F4F96239C995}" srcOrd="2" destOrd="0" presId="urn:microsoft.com/office/officeart/2005/8/layout/lProcess2"/>
    <dgm:cxn modelId="{6BAA86AA-82D4-4411-8B8B-53E5EA74648D}" type="presParOf" srcId="{9BF391C6-5B33-40F9-8618-C46D25FD8384}" destId="{1AAE179E-9EF4-47B3-A674-6D76FF5CE7A3}" srcOrd="3" destOrd="0" presId="urn:microsoft.com/office/officeart/2005/8/layout/lProcess2"/>
    <dgm:cxn modelId="{C15B15D3-515F-456A-BEB5-3E3DE200EEF4}" type="presParOf" srcId="{9BF391C6-5B33-40F9-8618-C46D25FD8384}" destId="{A4A6A7E0-BECB-4A7A-BF0A-179F909A349F}" srcOrd="4" destOrd="0" presId="urn:microsoft.com/office/officeart/2005/8/layout/lProcess2"/>
    <dgm:cxn modelId="{0CD3BB4E-6583-4E50-9FD0-09EC535A08AF}" type="presParOf" srcId="{D04608A5-0C08-4A7D-8D8E-F08489DF8247}" destId="{AEEE7396-56FB-474E-BE00-CB1FEED16F93}" srcOrd="1" destOrd="0" presId="urn:microsoft.com/office/officeart/2005/8/layout/lProcess2"/>
    <dgm:cxn modelId="{250A447D-8E3A-4D03-BD41-334542AD8374}" type="presParOf" srcId="{D04608A5-0C08-4A7D-8D8E-F08489DF8247}" destId="{BD6FC526-9D2A-4D0E-82DA-D98DF6BB8F3C}" srcOrd="2" destOrd="0" presId="urn:microsoft.com/office/officeart/2005/8/layout/lProcess2"/>
    <dgm:cxn modelId="{AF2BDCDC-3797-45ED-8BFB-97DC492864C1}" type="presParOf" srcId="{BD6FC526-9D2A-4D0E-82DA-D98DF6BB8F3C}" destId="{36148736-92D1-40B9-B86C-81F626ADD715}" srcOrd="0" destOrd="0" presId="urn:microsoft.com/office/officeart/2005/8/layout/lProcess2"/>
    <dgm:cxn modelId="{F16D9CBA-DCB1-4ECF-B548-92FF5A1C7306}" type="presParOf" srcId="{BD6FC526-9D2A-4D0E-82DA-D98DF6BB8F3C}" destId="{8B6DDBFB-C1F7-42BE-9607-9B4E0A86056A}" srcOrd="1" destOrd="0" presId="urn:microsoft.com/office/officeart/2005/8/layout/lProcess2"/>
    <dgm:cxn modelId="{64E6513A-D5EE-44FD-A557-10CF40F555CC}" type="presParOf" srcId="{BD6FC526-9D2A-4D0E-82DA-D98DF6BB8F3C}" destId="{A0AEEBCD-2FB9-480B-A0B8-62AF4EC54F39}" srcOrd="2" destOrd="0" presId="urn:microsoft.com/office/officeart/2005/8/layout/lProcess2"/>
    <dgm:cxn modelId="{282506CB-C101-49AF-B1A6-4CBF0B871368}" type="presParOf" srcId="{A0AEEBCD-2FB9-480B-A0B8-62AF4EC54F39}" destId="{0F46D375-59D7-44B7-A5AF-29612B8F997B}" srcOrd="0" destOrd="0" presId="urn:microsoft.com/office/officeart/2005/8/layout/lProcess2"/>
    <dgm:cxn modelId="{C4F80831-4234-484C-9F7A-1A78A7080F04}" type="presParOf" srcId="{0F46D375-59D7-44B7-A5AF-29612B8F997B}" destId="{60015B73-B237-4738-BAB5-4FDB5A1A12D4}" srcOrd="0" destOrd="0" presId="urn:microsoft.com/office/officeart/2005/8/layout/lProcess2"/>
    <dgm:cxn modelId="{2D13FAB0-1F00-4765-8D20-B6E1B0608576}" type="presParOf" srcId="{D04608A5-0C08-4A7D-8D8E-F08489DF8247}" destId="{D4D1057E-6894-4ACC-893A-785624D8238F}" srcOrd="3" destOrd="0" presId="urn:microsoft.com/office/officeart/2005/8/layout/lProcess2"/>
    <dgm:cxn modelId="{0E6A45AB-1ABA-40B5-8EE6-8FEE01B98F25}" type="presParOf" srcId="{D04608A5-0C08-4A7D-8D8E-F08489DF8247}" destId="{22C000AF-979C-40D1-9728-10672A6D06E3}" srcOrd="4" destOrd="0" presId="urn:microsoft.com/office/officeart/2005/8/layout/lProcess2"/>
    <dgm:cxn modelId="{4B3F1E80-01E3-4C15-BB30-18AF1149D5FA}" type="presParOf" srcId="{22C000AF-979C-40D1-9728-10672A6D06E3}" destId="{46F9F7AB-9164-4170-9C4D-83D571DAAE45}" srcOrd="0" destOrd="0" presId="urn:microsoft.com/office/officeart/2005/8/layout/lProcess2"/>
    <dgm:cxn modelId="{B786D461-2D0D-42DB-97B1-47274E86940E}" type="presParOf" srcId="{22C000AF-979C-40D1-9728-10672A6D06E3}" destId="{3F04F80B-C4D3-420F-9DC2-D247DEA0E74D}" srcOrd="1" destOrd="0" presId="urn:microsoft.com/office/officeart/2005/8/layout/lProcess2"/>
    <dgm:cxn modelId="{0E66E777-FE97-418A-8A75-D58AEFEAE991}" type="presParOf" srcId="{22C000AF-979C-40D1-9728-10672A6D06E3}" destId="{E9A31928-E096-44E0-BFCA-190B71C3E9D4}" srcOrd="2" destOrd="0" presId="urn:microsoft.com/office/officeart/2005/8/layout/lProcess2"/>
    <dgm:cxn modelId="{52786A30-DC67-4016-ADE4-CFF47D37439D}" type="presParOf" srcId="{E9A31928-E096-44E0-BFCA-190B71C3E9D4}" destId="{D3C6F5B7-A358-4D79-93A0-B1561D266C1B}" srcOrd="0" destOrd="0" presId="urn:microsoft.com/office/officeart/2005/8/layout/lProcess2"/>
    <dgm:cxn modelId="{5137D7A0-C1CA-41E6-8553-E502CC27F1E2}" type="presParOf" srcId="{D3C6F5B7-A358-4D79-93A0-B1561D266C1B}" destId="{E9B40A9A-0055-4BE4-8DD1-36069A922C5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989161-0A7C-46F8-81AD-167C7396CEFA}"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fr-FR"/>
        </a:p>
      </dgm:t>
    </dgm:pt>
    <dgm:pt modelId="{754086CF-427C-40BD-BD44-9715D9EC01EA}">
      <dgm:prSet phldrT="[Texte]"/>
      <dgm:spPr/>
      <dgm:t>
        <a:bodyPr/>
        <a:lstStyle/>
        <a:p>
          <a:pPr algn="l">
            <a:lnSpc>
              <a:spcPct val="100000"/>
            </a:lnSpc>
            <a:spcBef>
              <a:spcPct val="0"/>
            </a:spcBef>
            <a:spcAft>
              <a:spcPts val="0"/>
            </a:spcAft>
          </a:pPr>
          <a:r>
            <a:rPr lang="fr-FR" b="1" dirty="0" smtClean="0">
              <a:solidFill>
                <a:schemeClr val="tx1">
                  <a:lumMod val="75000"/>
                  <a:lumOff val="25000"/>
                </a:schemeClr>
              </a:solidFill>
            </a:rPr>
            <a:t>Bloc d’Économie-droit </a:t>
          </a:r>
        </a:p>
        <a:p>
          <a:pPr algn="r">
            <a:lnSpc>
              <a:spcPct val="100000"/>
            </a:lnSpc>
            <a:spcBef>
              <a:spcPts val="600"/>
            </a:spcBef>
            <a:spcAft>
              <a:spcPts val="600"/>
            </a:spcAft>
          </a:pPr>
          <a:r>
            <a:rPr lang="fr-FR" b="1" dirty="0" smtClean="0">
              <a:solidFill>
                <a:schemeClr val="tx1">
                  <a:lumMod val="75000"/>
                  <a:lumOff val="25000"/>
                </a:schemeClr>
              </a:solidFill>
            </a:rPr>
            <a:t>Unité U11 </a:t>
          </a:r>
          <a:r>
            <a:rPr lang="fr-FR" dirty="0" smtClean="0">
              <a:solidFill>
                <a:schemeClr val="tx1">
                  <a:lumMod val="75000"/>
                  <a:lumOff val="25000"/>
                </a:schemeClr>
              </a:solidFill>
            </a:rPr>
            <a:t>Économie – droit</a:t>
          </a:r>
          <a:endParaRPr lang="fr-FR" dirty="0">
            <a:solidFill>
              <a:schemeClr val="tx1">
                <a:lumMod val="75000"/>
                <a:lumOff val="25000"/>
              </a:schemeClr>
            </a:solidFill>
          </a:endParaRPr>
        </a:p>
      </dgm:t>
    </dgm:pt>
    <dgm:pt modelId="{C74836BC-C025-4B6D-82F6-9389F639517B}" type="parTrans" cxnId="{A3710C2E-D1C4-432E-8D5F-AA7E1FDB584A}">
      <dgm:prSet/>
      <dgm:spPr/>
      <dgm:t>
        <a:bodyPr/>
        <a:lstStyle/>
        <a:p>
          <a:endParaRPr lang="fr-FR"/>
        </a:p>
      </dgm:t>
    </dgm:pt>
    <dgm:pt modelId="{EAAD0F2C-08F1-4834-BEE4-C1326C81DC2C}" type="sibTrans" cxnId="{A3710C2E-D1C4-432E-8D5F-AA7E1FDB584A}">
      <dgm:prSet/>
      <dgm:spPr/>
      <dgm:t>
        <a:bodyPr/>
        <a:lstStyle/>
        <a:p>
          <a:endParaRPr lang="fr-FR"/>
        </a:p>
      </dgm:t>
    </dgm:pt>
    <dgm:pt modelId="{4CC515C1-1EB2-41EA-9CB7-D9CE2C76D17C}">
      <dgm:prSet/>
      <dgm:spPr/>
      <dgm:t>
        <a:bodyPr/>
        <a:lstStyle/>
        <a:p>
          <a:pPr algn="just">
            <a:lnSpc>
              <a:spcPct val="90000"/>
            </a:lnSpc>
            <a:spcBef>
              <a:spcPct val="0"/>
            </a:spcBef>
            <a:spcAft>
              <a:spcPct val="15000"/>
            </a:spcAft>
          </a:pPr>
          <a:r>
            <a:rPr lang="fr-FR" dirty="0" smtClean="0">
              <a:solidFill>
                <a:schemeClr val="tx1">
                  <a:lumMod val="75000"/>
                  <a:lumOff val="25000"/>
                </a:schemeClr>
              </a:solidFill>
            </a:rPr>
            <a:t>Restituer, oralement ou à l’écrit, les résultats des analyses effectuées</a:t>
          </a:r>
          <a:endParaRPr lang="fr-FR" dirty="0">
            <a:solidFill>
              <a:schemeClr val="tx1">
                <a:lumMod val="75000"/>
                <a:lumOff val="25000"/>
              </a:schemeClr>
            </a:solidFill>
          </a:endParaRPr>
        </a:p>
      </dgm:t>
    </dgm:pt>
    <dgm:pt modelId="{B3F9F4C7-F8EA-474E-AA20-036C35214DB8}" type="parTrans" cxnId="{056BB859-E992-4D82-B32A-BC39A6937931}">
      <dgm:prSet/>
      <dgm:spPr/>
      <dgm:t>
        <a:bodyPr/>
        <a:lstStyle/>
        <a:p>
          <a:endParaRPr lang="fr-FR"/>
        </a:p>
      </dgm:t>
    </dgm:pt>
    <dgm:pt modelId="{62A5732E-C4FB-4AAA-BA9D-2F6E41C658B2}" type="sibTrans" cxnId="{056BB859-E992-4D82-B32A-BC39A6937931}">
      <dgm:prSet/>
      <dgm:spPr/>
      <dgm:t>
        <a:bodyPr/>
        <a:lstStyle/>
        <a:p>
          <a:endParaRPr lang="fr-FR"/>
        </a:p>
      </dgm:t>
    </dgm:pt>
    <dgm:pt modelId="{6D8F4BA3-AFAA-4719-BF77-CAB033D03AEC}">
      <dgm:prSet phldrT="[Texte]"/>
      <dgm:spPr/>
      <dgm:t>
        <a:bodyPr/>
        <a:lstStyle/>
        <a:p>
          <a:pPr algn="just">
            <a:lnSpc>
              <a:spcPct val="90000"/>
            </a:lnSpc>
            <a:spcBef>
              <a:spcPts val="600"/>
            </a:spcBef>
            <a:spcAft>
              <a:spcPts val="600"/>
            </a:spcAft>
          </a:pPr>
          <a:r>
            <a:rPr lang="fr-FR" dirty="0" smtClean="0">
              <a:solidFill>
                <a:schemeClr val="tx1">
                  <a:lumMod val="75000"/>
                  <a:lumOff val="25000"/>
                </a:schemeClr>
              </a:solidFill>
            </a:rPr>
            <a:t>Analyser l’organisation économique et juridique de la société contemporaine dans le contexte de l’activité professionnelle</a:t>
          </a:r>
          <a:endParaRPr lang="fr-FR" dirty="0">
            <a:solidFill>
              <a:schemeClr val="tx1">
                <a:lumMod val="75000"/>
                <a:lumOff val="25000"/>
              </a:schemeClr>
            </a:solidFill>
          </a:endParaRPr>
        </a:p>
      </dgm:t>
    </dgm:pt>
    <dgm:pt modelId="{46833272-1705-4BB4-B743-8B9C3FFDBAD9}" type="sibTrans" cxnId="{9FA8A10B-AD49-4239-AEB5-64E5043C3423}">
      <dgm:prSet/>
      <dgm:spPr/>
      <dgm:t>
        <a:bodyPr/>
        <a:lstStyle/>
        <a:p>
          <a:endParaRPr lang="fr-FR"/>
        </a:p>
      </dgm:t>
    </dgm:pt>
    <dgm:pt modelId="{775FBC05-ED66-4B1B-98F8-9FF9B5F2C8F2}" type="parTrans" cxnId="{9FA8A10B-AD49-4239-AEB5-64E5043C3423}">
      <dgm:prSet/>
      <dgm:spPr/>
      <dgm:t>
        <a:bodyPr/>
        <a:lstStyle/>
        <a:p>
          <a:endParaRPr lang="fr-FR"/>
        </a:p>
      </dgm:t>
    </dgm:pt>
    <dgm:pt modelId="{0E1F77BE-1E12-4643-8F96-5771384E8A12}">
      <dgm:prSet phldrT="[Texte]"/>
      <dgm:spPr/>
      <dgm:t>
        <a:bodyPr/>
        <a:lstStyle/>
        <a:p>
          <a:pPr algn="l"/>
          <a:r>
            <a:rPr lang="fr-FR" b="1" dirty="0" smtClean="0">
              <a:solidFill>
                <a:schemeClr val="tx1">
                  <a:lumMod val="75000"/>
                  <a:lumOff val="25000"/>
                </a:schemeClr>
              </a:solidFill>
            </a:rPr>
            <a:t>Bloc de Mathématiques </a:t>
          </a:r>
        </a:p>
        <a:p>
          <a:pPr algn="r"/>
          <a:r>
            <a:rPr lang="fr-FR" b="1" dirty="0" smtClean="0">
              <a:solidFill>
                <a:schemeClr val="tx1">
                  <a:lumMod val="75000"/>
                  <a:lumOff val="25000"/>
                </a:schemeClr>
              </a:solidFill>
            </a:rPr>
            <a:t>Unité U12 </a:t>
          </a:r>
          <a:r>
            <a:rPr lang="fr-FR" dirty="0" smtClean="0">
              <a:solidFill>
                <a:schemeClr val="tx1">
                  <a:lumMod val="75000"/>
                  <a:lumOff val="25000"/>
                </a:schemeClr>
              </a:solidFill>
            </a:rPr>
            <a:t>Mathématiques</a:t>
          </a:r>
          <a:endParaRPr lang="fr-FR" dirty="0">
            <a:solidFill>
              <a:schemeClr val="tx1">
                <a:lumMod val="75000"/>
                <a:lumOff val="25000"/>
              </a:schemeClr>
            </a:solidFill>
          </a:endParaRPr>
        </a:p>
      </dgm:t>
    </dgm:pt>
    <dgm:pt modelId="{DB485EEB-183C-47BD-88B4-915A984DE6EC}" type="parTrans" cxnId="{AF73D381-FB94-4201-94EB-013E2CAF2261}">
      <dgm:prSet/>
      <dgm:spPr/>
      <dgm:t>
        <a:bodyPr/>
        <a:lstStyle/>
        <a:p>
          <a:endParaRPr lang="fr-FR"/>
        </a:p>
      </dgm:t>
    </dgm:pt>
    <dgm:pt modelId="{E2A10E2B-AFBF-454D-AFD3-E83B76305650}" type="sibTrans" cxnId="{AF73D381-FB94-4201-94EB-013E2CAF2261}">
      <dgm:prSet/>
      <dgm:spPr/>
      <dgm:t>
        <a:bodyPr/>
        <a:lstStyle/>
        <a:p>
          <a:endParaRPr lang="fr-FR"/>
        </a:p>
      </dgm:t>
    </dgm:pt>
    <dgm:pt modelId="{CC3F3597-019C-46EA-AC6A-AA1EB967E7CA}">
      <dgm:prSet phldrT="[Texte]"/>
      <dgm:spPr/>
      <dgm:t>
        <a:bodyPr/>
        <a:lstStyle/>
        <a:p>
          <a:pPr algn="l"/>
          <a:r>
            <a:rPr lang="fr-FR" dirty="0" smtClean="0">
              <a:solidFill>
                <a:schemeClr val="tx1">
                  <a:lumMod val="75000"/>
                  <a:lumOff val="25000"/>
                </a:schemeClr>
              </a:solidFill>
            </a:rPr>
            <a:t>Rechercher, extraire et organiser l’information</a:t>
          </a:r>
          <a:endParaRPr lang="fr-FR" dirty="0">
            <a:solidFill>
              <a:schemeClr val="tx1">
                <a:lumMod val="75000"/>
                <a:lumOff val="25000"/>
              </a:schemeClr>
            </a:solidFill>
          </a:endParaRPr>
        </a:p>
      </dgm:t>
    </dgm:pt>
    <dgm:pt modelId="{77E47741-AAEC-4F4B-89B7-D9B21FEB6324}" type="parTrans" cxnId="{247A3116-CE90-4A22-8186-F9E2B560B33E}">
      <dgm:prSet/>
      <dgm:spPr/>
      <dgm:t>
        <a:bodyPr/>
        <a:lstStyle/>
        <a:p>
          <a:endParaRPr lang="fr-FR"/>
        </a:p>
      </dgm:t>
    </dgm:pt>
    <dgm:pt modelId="{AE5984FF-BFC9-4B56-85B2-33C90195CC6D}" type="sibTrans" cxnId="{247A3116-CE90-4A22-8186-F9E2B560B33E}">
      <dgm:prSet/>
      <dgm:spPr/>
      <dgm:t>
        <a:bodyPr/>
        <a:lstStyle/>
        <a:p>
          <a:endParaRPr lang="fr-FR"/>
        </a:p>
      </dgm:t>
    </dgm:pt>
    <dgm:pt modelId="{11D04771-1F08-407C-8554-C880182AE6CC}">
      <dgm:prSet phldrT="[Texte]"/>
      <dgm:spPr/>
      <dgm:t>
        <a:bodyPr/>
        <a:lstStyle/>
        <a:p>
          <a:pPr algn="l"/>
          <a:r>
            <a:rPr lang="fr-FR" b="1" dirty="0" smtClean="0">
              <a:solidFill>
                <a:schemeClr val="tx1">
                  <a:lumMod val="75000"/>
                  <a:lumOff val="25000"/>
                </a:schemeClr>
              </a:solidFill>
            </a:rPr>
            <a:t>Bloc de Prévention-santé-environnement</a:t>
          </a:r>
        </a:p>
        <a:p>
          <a:pPr algn="r"/>
          <a:r>
            <a:rPr lang="fr-FR" b="1" dirty="0" smtClean="0">
              <a:solidFill>
                <a:schemeClr val="tx1">
                  <a:lumMod val="75000"/>
                  <a:lumOff val="25000"/>
                </a:schemeClr>
              </a:solidFill>
            </a:rPr>
            <a:t>Unité U33 </a:t>
          </a:r>
          <a:r>
            <a:rPr lang="fr-FR" dirty="0" smtClean="0">
              <a:solidFill>
                <a:schemeClr val="tx1">
                  <a:lumMod val="75000"/>
                  <a:lumOff val="25000"/>
                </a:schemeClr>
              </a:solidFill>
            </a:rPr>
            <a:t>Prévention – santé – environnement</a:t>
          </a:r>
          <a:endParaRPr lang="fr-FR" dirty="0">
            <a:solidFill>
              <a:schemeClr val="tx1">
                <a:lumMod val="75000"/>
                <a:lumOff val="25000"/>
              </a:schemeClr>
            </a:solidFill>
          </a:endParaRPr>
        </a:p>
      </dgm:t>
    </dgm:pt>
    <dgm:pt modelId="{BCC8747E-39E0-4CA1-B388-BA01C5E5A9C6}" type="parTrans" cxnId="{F76FEB7D-6149-423A-9595-933882F1D201}">
      <dgm:prSet/>
      <dgm:spPr/>
      <dgm:t>
        <a:bodyPr/>
        <a:lstStyle/>
        <a:p>
          <a:endParaRPr lang="fr-FR"/>
        </a:p>
      </dgm:t>
    </dgm:pt>
    <dgm:pt modelId="{B853E318-66AF-49E1-8118-7C993AD5458C}" type="sibTrans" cxnId="{F76FEB7D-6149-423A-9595-933882F1D201}">
      <dgm:prSet/>
      <dgm:spPr/>
      <dgm:t>
        <a:bodyPr/>
        <a:lstStyle/>
        <a:p>
          <a:endParaRPr lang="fr-FR"/>
        </a:p>
      </dgm:t>
    </dgm:pt>
    <dgm:pt modelId="{6E3436BE-5AEC-4F0A-88B5-69ADCE6DF3B7}">
      <dgm:prSet phldrT="[Texte]"/>
      <dgm:spPr/>
      <dgm:t>
        <a:bodyPr/>
        <a:lstStyle/>
        <a:p>
          <a:pPr algn="l"/>
          <a:r>
            <a:rPr lang="fr-FR" dirty="0" smtClean="0">
              <a:solidFill>
                <a:schemeClr val="tx1">
                  <a:lumMod val="75000"/>
                  <a:lumOff val="25000"/>
                </a:schemeClr>
              </a:solidFill>
            </a:rPr>
            <a:t>Conduire une démarche d'analyse de situations en appliquant la démarche de résolution de problème</a:t>
          </a:r>
          <a:endParaRPr lang="fr-FR" dirty="0">
            <a:solidFill>
              <a:schemeClr val="tx1">
                <a:lumMod val="75000"/>
                <a:lumOff val="25000"/>
              </a:schemeClr>
            </a:solidFill>
          </a:endParaRPr>
        </a:p>
      </dgm:t>
    </dgm:pt>
    <dgm:pt modelId="{5E49AC0C-0796-4FCC-AAB7-9F19FBA57566}" type="parTrans" cxnId="{2BF827CF-11EC-403C-8171-B6A0DAB8D2F0}">
      <dgm:prSet/>
      <dgm:spPr/>
      <dgm:t>
        <a:bodyPr/>
        <a:lstStyle/>
        <a:p>
          <a:endParaRPr lang="fr-FR"/>
        </a:p>
      </dgm:t>
    </dgm:pt>
    <dgm:pt modelId="{0FC657B7-40CA-41B3-B42E-245DC5137215}" type="sibTrans" cxnId="{2BF827CF-11EC-403C-8171-B6A0DAB8D2F0}">
      <dgm:prSet/>
      <dgm:spPr/>
      <dgm:t>
        <a:bodyPr/>
        <a:lstStyle/>
        <a:p>
          <a:endParaRPr lang="fr-FR"/>
        </a:p>
      </dgm:t>
    </dgm:pt>
    <dgm:pt modelId="{98847E44-1C0D-4FB6-9AFB-EB6408349CCA}">
      <dgm:prSet/>
      <dgm:spPr/>
      <dgm:t>
        <a:bodyPr/>
        <a:lstStyle/>
        <a:p>
          <a:r>
            <a:rPr lang="fr-FR" dirty="0" smtClean="0">
              <a:solidFill>
                <a:schemeClr val="tx1">
                  <a:lumMod val="75000"/>
                  <a:lumOff val="25000"/>
                </a:schemeClr>
              </a:solidFill>
            </a:rPr>
            <a:t>Proposer, choisir, exécuter une méthode de résolution</a:t>
          </a:r>
          <a:endParaRPr lang="fr-FR" dirty="0">
            <a:solidFill>
              <a:schemeClr val="tx1">
                <a:lumMod val="75000"/>
                <a:lumOff val="25000"/>
              </a:schemeClr>
            </a:solidFill>
          </a:endParaRPr>
        </a:p>
      </dgm:t>
    </dgm:pt>
    <dgm:pt modelId="{8B4BB178-89FD-4120-8114-E60D9942FA25}" type="parTrans" cxnId="{0BCEC2E1-A827-474D-B0B3-101213B7B11E}">
      <dgm:prSet/>
      <dgm:spPr/>
      <dgm:t>
        <a:bodyPr/>
        <a:lstStyle/>
        <a:p>
          <a:endParaRPr lang="fr-FR"/>
        </a:p>
      </dgm:t>
    </dgm:pt>
    <dgm:pt modelId="{92EE42C4-32A9-44CC-942B-8C38C8A2A91D}" type="sibTrans" cxnId="{0BCEC2E1-A827-474D-B0B3-101213B7B11E}">
      <dgm:prSet/>
      <dgm:spPr/>
      <dgm:t>
        <a:bodyPr/>
        <a:lstStyle/>
        <a:p>
          <a:endParaRPr lang="fr-FR"/>
        </a:p>
      </dgm:t>
    </dgm:pt>
    <dgm:pt modelId="{DA88AAB0-DE3F-443F-8503-4E646B092C6F}">
      <dgm:prSet/>
      <dgm:spPr/>
      <dgm:t>
        <a:bodyPr/>
        <a:lstStyle/>
        <a:p>
          <a:r>
            <a:rPr lang="fr-FR" smtClean="0">
              <a:solidFill>
                <a:schemeClr val="tx1">
                  <a:lumMod val="75000"/>
                  <a:lumOff val="25000"/>
                </a:schemeClr>
              </a:solidFill>
            </a:rPr>
            <a:t>Expérimenter, simuler</a:t>
          </a:r>
          <a:endParaRPr lang="fr-FR">
            <a:solidFill>
              <a:schemeClr val="tx1">
                <a:lumMod val="75000"/>
                <a:lumOff val="25000"/>
              </a:schemeClr>
            </a:solidFill>
          </a:endParaRPr>
        </a:p>
      </dgm:t>
    </dgm:pt>
    <dgm:pt modelId="{0F7ED0DB-72E9-460D-8433-D5DF8AE3BC03}" type="parTrans" cxnId="{4EE1F29B-F41F-4E96-A69B-255CDC0EA59F}">
      <dgm:prSet/>
      <dgm:spPr/>
      <dgm:t>
        <a:bodyPr/>
        <a:lstStyle/>
        <a:p>
          <a:endParaRPr lang="fr-FR"/>
        </a:p>
      </dgm:t>
    </dgm:pt>
    <dgm:pt modelId="{8F77A0A5-D4D4-412B-B374-EF957416EA44}" type="sibTrans" cxnId="{4EE1F29B-F41F-4E96-A69B-255CDC0EA59F}">
      <dgm:prSet/>
      <dgm:spPr/>
      <dgm:t>
        <a:bodyPr/>
        <a:lstStyle/>
        <a:p>
          <a:endParaRPr lang="fr-FR"/>
        </a:p>
      </dgm:t>
    </dgm:pt>
    <dgm:pt modelId="{34729498-38C3-4DB3-A86B-E1EBFA68214C}">
      <dgm:prSet/>
      <dgm:spPr/>
      <dgm:t>
        <a:bodyPr/>
        <a:lstStyle/>
        <a:p>
          <a:r>
            <a:rPr lang="fr-FR" dirty="0" smtClean="0">
              <a:solidFill>
                <a:schemeClr val="tx1">
                  <a:lumMod val="75000"/>
                  <a:lumOff val="25000"/>
                </a:schemeClr>
              </a:solidFill>
            </a:rPr>
            <a:t>Critiquer un résultat, argumenter</a:t>
          </a:r>
          <a:endParaRPr lang="fr-FR" dirty="0">
            <a:solidFill>
              <a:schemeClr val="tx1">
                <a:lumMod val="75000"/>
                <a:lumOff val="25000"/>
              </a:schemeClr>
            </a:solidFill>
          </a:endParaRPr>
        </a:p>
      </dgm:t>
    </dgm:pt>
    <dgm:pt modelId="{079F008D-0B99-4746-A2EA-B3047A61C28E}" type="parTrans" cxnId="{5F45C6E8-F1D2-4EB4-9031-D986F8FA9952}">
      <dgm:prSet/>
      <dgm:spPr/>
      <dgm:t>
        <a:bodyPr/>
        <a:lstStyle/>
        <a:p>
          <a:endParaRPr lang="fr-FR"/>
        </a:p>
      </dgm:t>
    </dgm:pt>
    <dgm:pt modelId="{0B2A587E-E5B5-4703-9F13-9F2B481F2C86}" type="sibTrans" cxnId="{5F45C6E8-F1D2-4EB4-9031-D986F8FA9952}">
      <dgm:prSet/>
      <dgm:spPr/>
      <dgm:t>
        <a:bodyPr/>
        <a:lstStyle/>
        <a:p>
          <a:endParaRPr lang="fr-FR"/>
        </a:p>
      </dgm:t>
    </dgm:pt>
    <dgm:pt modelId="{517D0FD6-4583-4FA0-8B95-E937035CCF55}">
      <dgm:prSet/>
      <dgm:spPr/>
      <dgm:t>
        <a:bodyPr/>
        <a:lstStyle/>
        <a:p>
          <a:r>
            <a:rPr lang="fr-FR" dirty="0" smtClean="0">
              <a:solidFill>
                <a:schemeClr val="tx1">
                  <a:lumMod val="75000"/>
                  <a:lumOff val="25000"/>
                </a:schemeClr>
              </a:solidFill>
            </a:rPr>
            <a:t>Rendre compte d’une démarche, d’un résultat, à l’oral ou à l’écrit</a:t>
          </a:r>
          <a:endParaRPr lang="fr-FR" dirty="0">
            <a:solidFill>
              <a:schemeClr val="tx1">
                <a:lumMod val="75000"/>
                <a:lumOff val="25000"/>
              </a:schemeClr>
            </a:solidFill>
          </a:endParaRPr>
        </a:p>
      </dgm:t>
    </dgm:pt>
    <dgm:pt modelId="{BEF39CB7-CD18-42FB-A86E-8D6993C9A1DA}" type="parTrans" cxnId="{A0C77DA8-3D7F-4E53-B86C-385B15861196}">
      <dgm:prSet/>
      <dgm:spPr/>
      <dgm:t>
        <a:bodyPr/>
        <a:lstStyle/>
        <a:p>
          <a:endParaRPr lang="fr-FR"/>
        </a:p>
      </dgm:t>
    </dgm:pt>
    <dgm:pt modelId="{2D2FEF54-4D21-4457-B801-D793FE5094D1}" type="sibTrans" cxnId="{A0C77DA8-3D7F-4E53-B86C-385B15861196}">
      <dgm:prSet/>
      <dgm:spPr/>
      <dgm:t>
        <a:bodyPr/>
        <a:lstStyle/>
        <a:p>
          <a:endParaRPr lang="fr-FR"/>
        </a:p>
      </dgm:t>
    </dgm:pt>
    <dgm:pt modelId="{1CE6D24B-C4B5-4794-AA84-F939440F5957}">
      <dgm:prSet/>
      <dgm:spPr/>
      <dgm:t>
        <a:bodyPr/>
        <a:lstStyle/>
        <a:p>
          <a:r>
            <a:rPr lang="fr-FR" dirty="0" smtClean="0">
              <a:solidFill>
                <a:schemeClr val="tx1">
                  <a:lumMod val="75000"/>
                  <a:lumOff val="25000"/>
                </a:schemeClr>
              </a:solidFill>
            </a:rPr>
            <a:t>Analyser une situation professionnelle en appliquant différentes démarches : analyse par le risque, par le travail, par l'accident</a:t>
          </a:r>
          <a:endParaRPr lang="fr-FR" dirty="0">
            <a:solidFill>
              <a:schemeClr val="tx1">
                <a:lumMod val="75000"/>
                <a:lumOff val="25000"/>
              </a:schemeClr>
            </a:solidFill>
          </a:endParaRPr>
        </a:p>
      </dgm:t>
    </dgm:pt>
    <dgm:pt modelId="{EF32B21E-E281-4EDB-BC76-10FE860D724D}" type="parTrans" cxnId="{3A037FDA-CE5D-4D57-9691-4DF7A814463C}">
      <dgm:prSet/>
      <dgm:spPr/>
      <dgm:t>
        <a:bodyPr/>
        <a:lstStyle/>
        <a:p>
          <a:endParaRPr lang="fr-FR"/>
        </a:p>
      </dgm:t>
    </dgm:pt>
    <dgm:pt modelId="{B85586CD-3D24-4A0C-A585-C05FBFDD16AE}" type="sibTrans" cxnId="{3A037FDA-CE5D-4D57-9691-4DF7A814463C}">
      <dgm:prSet/>
      <dgm:spPr/>
      <dgm:t>
        <a:bodyPr/>
        <a:lstStyle/>
        <a:p>
          <a:endParaRPr lang="fr-FR"/>
        </a:p>
      </dgm:t>
    </dgm:pt>
    <dgm:pt modelId="{16038C6F-DD1F-42BE-B918-C96199D7C135}">
      <dgm:prSet/>
      <dgm:spPr/>
      <dgm:t>
        <a:bodyPr/>
        <a:lstStyle/>
        <a:p>
          <a:r>
            <a:rPr lang="fr-FR" smtClean="0">
              <a:solidFill>
                <a:schemeClr val="tx1">
                  <a:lumMod val="75000"/>
                  <a:lumOff val="25000"/>
                </a:schemeClr>
              </a:solidFill>
            </a:rPr>
            <a:t>Mobiliser des connaissances scientifiques, juridiques et économiques</a:t>
          </a:r>
          <a:endParaRPr lang="fr-FR">
            <a:solidFill>
              <a:schemeClr val="tx1">
                <a:lumMod val="75000"/>
                <a:lumOff val="25000"/>
              </a:schemeClr>
            </a:solidFill>
          </a:endParaRPr>
        </a:p>
      </dgm:t>
    </dgm:pt>
    <dgm:pt modelId="{011019AD-4365-43F6-8398-1BDEFE4F9B5E}" type="parTrans" cxnId="{6B4E8501-26E7-45C3-B3E9-8284A705BEC5}">
      <dgm:prSet/>
      <dgm:spPr/>
      <dgm:t>
        <a:bodyPr/>
        <a:lstStyle/>
        <a:p>
          <a:endParaRPr lang="fr-FR"/>
        </a:p>
      </dgm:t>
    </dgm:pt>
    <dgm:pt modelId="{F3D86BB9-6245-4032-82B9-F3696DABA80E}" type="sibTrans" cxnId="{6B4E8501-26E7-45C3-B3E9-8284A705BEC5}">
      <dgm:prSet/>
      <dgm:spPr/>
      <dgm:t>
        <a:bodyPr/>
        <a:lstStyle/>
        <a:p>
          <a:endParaRPr lang="fr-FR"/>
        </a:p>
      </dgm:t>
    </dgm:pt>
    <dgm:pt modelId="{2B79E9EF-7AAB-41E4-957E-829A7676C0B5}">
      <dgm:prSet/>
      <dgm:spPr/>
      <dgm:t>
        <a:bodyPr/>
        <a:lstStyle/>
        <a:p>
          <a:r>
            <a:rPr lang="fr-FR" dirty="0" smtClean="0">
              <a:solidFill>
                <a:schemeClr val="tx1">
                  <a:lumMod val="75000"/>
                  <a:lumOff val="25000"/>
                </a:schemeClr>
              </a:solidFill>
            </a:rPr>
            <a:t>Proposer et justifier les mesures de prévention adaptées</a:t>
          </a:r>
          <a:endParaRPr lang="fr-FR" dirty="0">
            <a:solidFill>
              <a:schemeClr val="tx1">
                <a:lumMod val="75000"/>
                <a:lumOff val="25000"/>
              </a:schemeClr>
            </a:solidFill>
          </a:endParaRPr>
        </a:p>
      </dgm:t>
    </dgm:pt>
    <dgm:pt modelId="{CDC2F02E-C0FE-47DD-839F-509814B5D1E5}" type="parTrans" cxnId="{C072FEBE-F500-4F58-8249-331740373D83}">
      <dgm:prSet/>
      <dgm:spPr/>
      <dgm:t>
        <a:bodyPr/>
        <a:lstStyle/>
        <a:p>
          <a:endParaRPr lang="fr-FR"/>
        </a:p>
      </dgm:t>
    </dgm:pt>
    <dgm:pt modelId="{426C168A-7D1C-4A10-A7B1-A89C434AFC2C}" type="sibTrans" cxnId="{C072FEBE-F500-4F58-8249-331740373D83}">
      <dgm:prSet/>
      <dgm:spPr/>
      <dgm:t>
        <a:bodyPr/>
        <a:lstStyle/>
        <a:p>
          <a:endParaRPr lang="fr-FR"/>
        </a:p>
      </dgm:t>
    </dgm:pt>
    <dgm:pt modelId="{B0DC58A5-EF5D-401F-A3C9-651E0CBD2DC4}">
      <dgm:prSet/>
      <dgm:spPr/>
      <dgm:t>
        <a:bodyPr/>
        <a:lstStyle/>
        <a:p>
          <a:r>
            <a:rPr lang="fr-FR" dirty="0" smtClean="0">
              <a:solidFill>
                <a:schemeClr val="tx1">
                  <a:lumMod val="75000"/>
                  <a:lumOff val="25000"/>
                </a:schemeClr>
              </a:solidFill>
            </a:rPr>
            <a:t>Proposer des actions permettant d’intervenir efficacement face à une situation d’urgence</a:t>
          </a:r>
          <a:endParaRPr lang="fr-FR" dirty="0">
            <a:solidFill>
              <a:schemeClr val="tx1">
                <a:lumMod val="75000"/>
                <a:lumOff val="25000"/>
              </a:schemeClr>
            </a:solidFill>
          </a:endParaRPr>
        </a:p>
      </dgm:t>
    </dgm:pt>
    <dgm:pt modelId="{431C67BB-05C7-4916-9680-09A697F55E2B}" type="parTrans" cxnId="{927AFF65-04FE-46E0-ABF8-06980C8231E7}">
      <dgm:prSet/>
      <dgm:spPr/>
      <dgm:t>
        <a:bodyPr/>
        <a:lstStyle/>
        <a:p>
          <a:endParaRPr lang="fr-FR"/>
        </a:p>
      </dgm:t>
    </dgm:pt>
    <dgm:pt modelId="{DB5559DB-15B7-4CED-995D-611BBD50EB15}" type="sibTrans" cxnId="{927AFF65-04FE-46E0-ABF8-06980C8231E7}">
      <dgm:prSet/>
      <dgm:spPr/>
      <dgm:t>
        <a:bodyPr/>
        <a:lstStyle/>
        <a:p>
          <a:endParaRPr lang="fr-FR"/>
        </a:p>
      </dgm:t>
    </dgm:pt>
    <dgm:pt modelId="{406DF814-B369-4BBE-A6C4-29E15FC46545}" type="pres">
      <dgm:prSet presAssocID="{BB989161-0A7C-46F8-81AD-167C7396CEFA}" presName="linear" presStyleCnt="0">
        <dgm:presLayoutVars>
          <dgm:dir/>
          <dgm:resizeHandles val="exact"/>
        </dgm:presLayoutVars>
      </dgm:prSet>
      <dgm:spPr/>
      <dgm:t>
        <a:bodyPr/>
        <a:lstStyle/>
        <a:p>
          <a:endParaRPr lang="fr-FR"/>
        </a:p>
      </dgm:t>
    </dgm:pt>
    <dgm:pt modelId="{6EE65A98-7D77-4445-BB43-9A291C513588}" type="pres">
      <dgm:prSet presAssocID="{754086CF-427C-40BD-BD44-9715D9EC01EA}" presName="comp" presStyleCnt="0"/>
      <dgm:spPr/>
    </dgm:pt>
    <dgm:pt modelId="{514C64B4-E8E2-42D2-942D-346DA3ECF68D}" type="pres">
      <dgm:prSet presAssocID="{754086CF-427C-40BD-BD44-9715D9EC01EA}" presName="box" presStyleLbl="node1" presStyleIdx="0" presStyleCnt="3"/>
      <dgm:spPr/>
      <dgm:t>
        <a:bodyPr/>
        <a:lstStyle/>
        <a:p>
          <a:endParaRPr lang="fr-FR"/>
        </a:p>
      </dgm:t>
    </dgm:pt>
    <dgm:pt modelId="{22FEB6E8-46C8-4817-A823-AC1FD1FDF67A}" type="pres">
      <dgm:prSet presAssocID="{754086CF-427C-40BD-BD44-9715D9EC01EA}" presName="img" presStyleLbl="fgImgPlace1" presStyleIdx="0" presStyleCnt="3"/>
      <dgm:spPr>
        <a:prstGeom prst="actionButtonForwardNext">
          <a:avLst/>
        </a:prstGeom>
      </dgm:spPr>
      <dgm:t>
        <a:bodyPr/>
        <a:lstStyle/>
        <a:p>
          <a:endParaRPr lang="fr-FR"/>
        </a:p>
      </dgm:t>
    </dgm:pt>
    <dgm:pt modelId="{53705C0B-C244-4A38-887A-546917724EA5}" type="pres">
      <dgm:prSet presAssocID="{754086CF-427C-40BD-BD44-9715D9EC01EA}" presName="text" presStyleLbl="node1" presStyleIdx="0" presStyleCnt="3">
        <dgm:presLayoutVars>
          <dgm:bulletEnabled val="1"/>
        </dgm:presLayoutVars>
      </dgm:prSet>
      <dgm:spPr/>
      <dgm:t>
        <a:bodyPr/>
        <a:lstStyle/>
        <a:p>
          <a:endParaRPr lang="fr-FR"/>
        </a:p>
      </dgm:t>
    </dgm:pt>
    <dgm:pt modelId="{819C6857-0C0D-405A-8764-FB21DA69E232}" type="pres">
      <dgm:prSet presAssocID="{EAAD0F2C-08F1-4834-BEE4-C1326C81DC2C}" presName="spacer" presStyleCnt="0"/>
      <dgm:spPr/>
    </dgm:pt>
    <dgm:pt modelId="{26CE1E71-C2EF-44C5-ABB6-76BC40653B42}" type="pres">
      <dgm:prSet presAssocID="{0E1F77BE-1E12-4643-8F96-5771384E8A12}" presName="comp" presStyleCnt="0"/>
      <dgm:spPr/>
    </dgm:pt>
    <dgm:pt modelId="{097D16BB-D5DD-4942-A5E4-F2EAE35CC50D}" type="pres">
      <dgm:prSet presAssocID="{0E1F77BE-1E12-4643-8F96-5771384E8A12}" presName="box" presStyleLbl="node1" presStyleIdx="1" presStyleCnt="3"/>
      <dgm:spPr/>
      <dgm:t>
        <a:bodyPr/>
        <a:lstStyle/>
        <a:p>
          <a:endParaRPr lang="fr-FR"/>
        </a:p>
      </dgm:t>
    </dgm:pt>
    <dgm:pt modelId="{D03B71D5-C269-4D4F-AD8B-514121BFC184}" type="pres">
      <dgm:prSet presAssocID="{0E1F77BE-1E12-4643-8F96-5771384E8A12}" presName="img" presStyleLbl="fgImgPlace1" presStyleIdx="1" presStyleCnt="3"/>
      <dgm:spPr>
        <a:blipFill rotWithShape="1">
          <a:blip xmlns:r="http://schemas.openxmlformats.org/officeDocument/2006/relationships" r:embed="rId1"/>
          <a:stretch>
            <a:fillRect/>
          </a:stretch>
        </a:blipFill>
      </dgm:spPr>
    </dgm:pt>
    <dgm:pt modelId="{F98143C7-7C9B-4AC9-B901-EBCED48B6804}" type="pres">
      <dgm:prSet presAssocID="{0E1F77BE-1E12-4643-8F96-5771384E8A12}" presName="text" presStyleLbl="node1" presStyleIdx="1" presStyleCnt="3">
        <dgm:presLayoutVars>
          <dgm:bulletEnabled val="1"/>
        </dgm:presLayoutVars>
      </dgm:prSet>
      <dgm:spPr/>
      <dgm:t>
        <a:bodyPr/>
        <a:lstStyle/>
        <a:p>
          <a:endParaRPr lang="fr-FR"/>
        </a:p>
      </dgm:t>
    </dgm:pt>
    <dgm:pt modelId="{95CEC999-C60F-43C8-BD62-0AAEC0D76B0A}" type="pres">
      <dgm:prSet presAssocID="{E2A10E2B-AFBF-454D-AFD3-E83B76305650}" presName="spacer" presStyleCnt="0"/>
      <dgm:spPr/>
    </dgm:pt>
    <dgm:pt modelId="{59079619-FB1D-4C1E-A8A9-DE8B0EC7CCDB}" type="pres">
      <dgm:prSet presAssocID="{11D04771-1F08-407C-8554-C880182AE6CC}" presName="comp" presStyleCnt="0"/>
      <dgm:spPr/>
    </dgm:pt>
    <dgm:pt modelId="{F6FC0035-6311-486D-9A45-F5026BF54927}" type="pres">
      <dgm:prSet presAssocID="{11D04771-1F08-407C-8554-C880182AE6CC}" presName="box" presStyleLbl="node1" presStyleIdx="2" presStyleCnt="3"/>
      <dgm:spPr/>
      <dgm:t>
        <a:bodyPr/>
        <a:lstStyle/>
        <a:p>
          <a:endParaRPr lang="fr-FR"/>
        </a:p>
      </dgm:t>
    </dgm:pt>
    <dgm:pt modelId="{18725B0D-A819-41CC-BA9A-356375F6F9B0}" type="pres">
      <dgm:prSet presAssocID="{11D04771-1F08-407C-8554-C880182AE6CC}" presName="img" presStyleLbl="fgImgPlace1" presStyleIdx="2" presStyleCnt="3"/>
      <dgm:spPr>
        <a:blipFill rotWithShape="1">
          <a:blip xmlns:r="http://schemas.openxmlformats.org/officeDocument/2006/relationships" r:embed="rId1"/>
          <a:stretch>
            <a:fillRect/>
          </a:stretch>
        </a:blipFill>
      </dgm:spPr>
    </dgm:pt>
    <dgm:pt modelId="{801D5A93-1867-4511-95B5-98548999929C}" type="pres">
      <dgm:prSet presAssocID="{11D04771-1F08-407C-8554-C880182AE6CC}" presName="text" presStyleLbl="node1" presStyleIdx="2" presStyleCnt="3">
        <dgm:presLayoutVars>
          <dgm:bulletEnabled val="1"/>
        </dgm:presLayoutVars>
      </dgm:prSet>
      <dgm:spPr/>
      <dgm:t>
        <a:bodyPr/>
        <a:lstStyle/>
        <a:p>
          <a:endParaRPr lang="fr-FR"/>
        </a:p>
      </dgm:t>
    </dgm:pt>
  </dgm:ptLst>
  <dgm:cxnLst>
    <dgm:cxn modelId="{FB60DC32-EB05-43CE-A80B-5EDC5E2F6C37}" type="presOf" srcId="{CC3F3597-019C-46EA-AC6A-AA1EB967E7CA}" destId="{F98143C7-7C9B-4AC9-B901-EBCED48B6804}" srcOrd="1" destOrd="1" presId="urn:microsoft.com/office/officeart/2005/8/layout/vList4"/>
    <dgm:cxn modelId="{8E50A842-CD47-4BD8-A424-6B31394C0E20}" type="presOf" srcId="{4CC515C1-1EB2-41EA-9CB7-D9CE2C76D17C}" destId="{53705C0B-C244-4A38-887A-546917724EA5}" srcOrd="1" destOrd="2" presId="urn:microsoft.com/office/officeart/2005/8/layout/vList4"/>
    <dgm:cxn modelId="{22CE679D-D010-4D7F-9B2F-F8BF6A74A284}" type="presOf" srcId="{BB989161-0A7C-46F8-81AD-167C7396CEFA}" destId="{406DF814-B369-4BBE-A6C4-29E15FC46545}" srcOrd="0" destOrd="0" presId="urn:microsoft.com/office/officeart/2005/8/layout/vList4"/>
    <dgm:cxn modelId="{D9D0E86C-3522-4EB9-8BBE-283158243622}" type="presOf" srcId="{0E1F77BE-1E12-4643-8F96-5771384E8A12}" destId="{097D16BB-D5DD-4942-A5E4-F2EAE35CC50D}" srcOrd="0" destOrd="0" presId="urn:microsoft.com/office/officeart/2005/8/layout/vList4"/>
    <dgm:cxn modelId="{1A55D792-9CF4-4839-95F8-4AAA6267D86C}" type="presOf" srcId="{34729498-38C3-4DB3-A86B-E1EBFA68214C}" destId="{097D16BB-D5DD-4942-A5E4-F2EAE35CC50D}" srcOrd="0" destOrd="4" presId="urn:microsoft.com/office/officeart/2005/8/layout/vList4"/>
    <dgm:cxn modelId="{3557F4A8-142E-42EA-A900-6D17D6380BED}" type="presOf" srcId="{B0DC58A5-EF5D-401F-A3C9-651E0CBD2DC4}" destId="{F6FC0035-6311-486D-9A45-F5026BF54927}" srcOrd="0" destOrd="5" presId="urn:microsoft.com/office/officeart/2005/8/layout/vList4"/>
    <dgm:cxn modelId="{EA64FDF9-9BCA-4AB7-8644-76C724F0A5C5}" type="presOf" srcId="{11D04771-1F08-407C-8554-C880182AE6CC}" destId="{F6FC0035-6311-486D-9A45-F5026BF54927}" srcOrd="0" destOrd="0" presId="urn:microsoft.com/office/officeart/2005/8/layout/vList4"/>
    <dgm:cxn modelId="{2BF827CF-11EC-403C-8171-B6A0DAB8D2F0}" srcId="{11D04771-1F08-407C-8554-C880182AE6CC}" destId="{6E3436BE-5AEC-4F0A-88B5-69ADCE6DF3B7}" srcOrd="0" destOrd="0" parTransId="{5E49AC0C-0796-4FCC-AAB7-9F19FBA57566}" sibTransId="{0FC657B7-40CA-41B3-B42E-245DC5137215}"/>
    <dgm:cxn modelId="{33D5B469-79B7-4C2A-98C7-08CCAFFD8D4C}" type="presOf" srcId="{98847E44-1C0D-4FB6-9AFB-EB6408349CCA}" destId="{F98143C7-7C9B-4AC9-B901-EBCED48B6804}" srcOrd="1" destOrd="2" presId="urn:microsoft.com/office/officeart/2005/8/layout/vList4"/>
    <dgm:cxn modelId="{C072FEBE-F500-4F58-8249-331740373D83}" srcId="{11D04771-1F08-407C-8554-C880182AE6CC}" destId="{2B79E9EF-7AAB-41E4-957E-829A7676C0B5}" srcOrd="3" destOrd="0" parTransId="{CDC2F02E-C0FE-47DD-839F-509814B5D1E5}" sibTransId="{426C168A-7D1C-4A10-A7B1-A89C434AFC2C}"/>
    <dgm:cxn modelId="{A0C77DA8-3D7F-4E53-B86C-385B15861196}" srcId="{0E1F77BE-1E12-4643-8F96-5771384E8A12}" destId="{517D0FD6-4583-4FA0-8B95-E937035CCF55}" srcOrd="4" destOrd="0" parTransId="{BEF39CB7-CD18-42FB-A86E-8D6993C9A1DA}" sibTransId="{2D2FEF54-4D21-4457-B801-D793FE5094D1}"/>
    <dgm:cxn modelId="{BA6B4F40-9985-4EC8-832A-25D8E4EEA31B}" type="presOf" srcId="{98847E44-1C0D-4FB6-9AFB-EB6408349CCA}" destId="{097D16BB-D5DD-4942-A5E4-F2EAE35CC50D}" srcOrd="0" destOrd="2" presId="urn:microsoft.com/office/officeart/2005/8/layout/vList4"/>
    <dgm:cxn modelId="{BF2E1219-FDDC-4555-9B74-9F1151B61BF7}" type="presOf" srcId="{16038C6F-DD1F-42BE-B918-C96199D7C135}" destId="{F6FC0035-6311-486D-9A45-F5026BF54927}" srcOrd="0" destOrd="3" presId="urn:microsoft.com/office/officeart/2005/8/layout/vList4"/>
    <dgm:cxn modelId="{9AD4FA05-6485-4DEB-98AF-F5B2A0D9A7BF}" type="presOf" srcId="{4CC515C1-1EB2-41EA-9CB7-D9CE2C76D17C}" destId="{514C64B4-E8E2-42D2-942D-346DA3ECF68D}" srcOrd="0" destOrd="2" presId="urn:microsoft.com/office/officeart/2005/8/layout/vList4"/>
    <dgm:cxn modelId="{6B4E8501-26E7-45C3-B3E9-8284A705BEC5}" srcId="{11D04771-1F08-407C-8554-C880182AE6CC}" destId="{16038C6F-DD1F-42BE-B918-C96199D7C135}" srcOrd="2" destOrd="0" parTransId="{011019AD-4365-43F6-8398-1BDEFE4F9B5E}" sibTransId="{F3D86BB9-6245-4032-82B9-F3696DABA80E}"/>
    <dgm:cxn modelId="{927AFF65-04FE-46E0-ABF8-06980C8231E7}" srcId="{11D04771-1F08-407C-8554-C880182AE6CC}" destId="{B0DC58A5-EF5D-401F-A3C9-651E0CBD2DC4}" srcOrd="4" destOrd="0" parTransId="{431C67BB-05C7-4916-9680-09A697F55E2B}" sibTransId="{DB5559DB-15B7-4CED-995D-611BBD50EB15}"/>
    <dgm:cxn modelId="{056BB859-E992-4D82-B32A-BC39A6937931}" srcId="{754086CF-427C-40BD-BD44-9715D9EC01EA}" destId="{4CC515C1-1EB2-41EA-9CB7-D9CE2C76D17C}" srcOrd="1" destOrd="0" parTransId="{B3F9F4C7-F8EA-474E-AA20-036C35214DB8}" sibTransId="{62A5732E-C4FB-4AAA-BA9D-2F6E41C658B2}"/>
    <dgm:cxn modelId="{9D0BAFBC-D7A0-4430-9489-B727346780F2}" type="presOf" srcId="{2B79E9EF-7AAB-41E4-957E-829A7676C0B5}" destId="{801D5A93-1867-4511-95B5-98548999929C}" srcOrd="1" destOrd="4" presId="urn:microsoft.com/office/officeart/2005/8/layout/vList4"/>
    <dgm:cxn modelId="{0BCEC2E1-A827-474D-B0B3-101213B7B11E}" srcId="{0E1F77BE-1E12-4643-8F96-5771384E8A12}" destId="{98847E44-1C0D-4FB6-9AFB-EB6408349CCA}" srcOrd="1" destOrd="0" parTransId="{8B4BB178-89FD-4120-8114-E60D9942FA25}" sibTransId="{92EE42C4-32A9-44CC-942B-8C38C8A2A91D}"/>
    <dgm:cxn modelId="{AF73D381-FB94-4201-94EB-013E2CAF2261}" srcId="{BB989161-0A7C-46F8-81AD-167C7396CEFA}" destId="{0E1F77BE-1E12-4643-8F96-5771384E8A12}" srcOrd="1" destOrd="0" parTransId="{DB485EEB-183C-47BD-88B4-915A984DE6EC}" sibTransId="{E2A10E2B-AFBF-454D-AFD3-E83B76305650}"/>
    <dgm:cxn modelId="{52961D6E-92D7-406D-956B-99130F1FCCE6}" type="presOf" srcId="{11D04771-1F08-407C-8554-C880182AE6CC}" destId="{801D5A93-1867-4511-95B5-98548999929C}" srcOrd="1" destOrd="0" presId="urn:microsoft.com/office/officeart/2005/8/layout/vList4"/>
    <dgm:cxn modelId="{087DC138-4D77-4732-87D8-A5B96457D2BD}" type="presOf" srcId="{DA88AAB0-DE3F-443F-8503-4E646B092C6F}" destId="{F98143C7-7C9B-4AC9-B901-EBCED48B6804}" srcOrd="1" destOrd="3" presId="urn:microsoft.com/office/officeart/2005/8/layout/vList4"/>
    <dgm:cxn modelId="{3A037FDA-CE5D-4D57-9691-4DF7A814463C}" srcId="{11D04771-1F08-407C-8554-C880182AE6CC}" destId="{1CE6D24B-C4B5-4794-AA84-F939440F5957}" srcOrd="1" destOrd="0" parTransId="{EF32B21E-E281-4EDB-BC76-10FE860D724D}" sibTransId="{B85586CD-3D24-4A0C-A585-C05FBFDD16AE}"/>
    <dgm:cxn modelId="{CEFA1C7A-451F-4186-B22C-97A751E5C627}" type="presOf" srcId="{2B79E9EF-7AAB-41E4-957E-829A7676C0B5}" destId="{F6FC0035-6311-486D-9A45-F5026BF54927}" srcOrd="0" destOrd="4" presId="urn:microsoft.com/office/officeart/2005/8/layout/vList4"/>
    <dgm:cxn modelId="{F76FEB7D-6149-423A-9595-933882F1D201}" srcId="{BB989161-0A7C-46F8-81AD-167C7396CEFA}" destId="{11D04771-1F08-407C-8554-C880182AE6CC}" srcOrd="2" destOrd="0" parTransId="{BCC8747E-39E0-4CA1-B388-BA01C5E5A9C6}" sibTransId="{B853E318-66AF-49E1-8118-7C993AD5458C}"/>
    <dgm:cxn modelId="{247A3116-CE90-4A22-8186-F9E2B560B33E}" srcId="{0E1F77BE-1E12-4643-8F96-5771384E8A12}" destId="{CC3F3597-019C-46EA-AC6A-AA1EB967E7CA}" srcOrd="0" destOrd="0" parTransId="{77E47741-AAEC-4F4B-89B7-D9B21FEB6324}" sibTransId="{AE5984FF-BFC9-4B56-85B2-33C90195CC6D}"/>
    <dgm:cxn modelId="{5D4BF476-D424-43E0-94DA-0FA9621746C6}" type="presOf" srcId="{517D0FD6-4583-4FA0-8B95-E937035CCF55}" destId="{097D16BB-D5DD-4942-A5E4-F2EAE35CC50D}" srcOrd="0" destOrd="5" presId="urn:microsoft.com/office/officeart/2005/8/layout/vList4"/>
    <dgm:cxn modelId="{0AD652C1-4149-4DD7-87CC-003E7EF6F885}" type="presOf" srcId="{6E3436BE-5AEC-4F0A-88B5-69ADCE6DF3B7}" destId="{F6FC0035-6311-486D-9A45-F5026BF54927}" srcOrd="0" destOrd="1" presId="urn:microsoft.com/office/officeart/2005/8/layout/vList4"/>
    <dgm:cxn modelId="{64FF0D5A-3E32-4226-AD5E-2805E3430A7B}" type="presOf" srcId="{754086CF-427C-40BD-BD44-9715D9EC01EA}" destId="{514C64B4-E8E2-42D2-942D-346DA3ECF68D}" srcOrd="0" destOrd="0" presId="urn:microsoft.com/office/officeart/2005/8/layout/vList4"/>
    <dgm:cxn modelId="{9FA8A10B-AD49-4239-AEB5-64E5043C3423}" srcId="{754086CF-427C-40BD-BD44-9715D9EC01EA}" destId="{6D8F4BA3-AFAA-4719-BF77-CAB033D03AEC}" srcOrd="0" destOrd="0" parTransId="{775FBC05-ED66-4B1B-98F8-9FF9B5F2C8F2}" sibTransId="{46833272-1705-4BB4-B743-8B9C3FFDBAD9}"/>
    <dgm:cxn modelId="{21FB3663-320F-4E81-B4FD-2C22BAB49AEA}" type="presOf" srcId="{6E3436BE-5AEC-4F0A-88B5-69ADCE6DF3B7}" destId="{801D5A93-1867-4511-95B5-98548999929C}" srcOrd="1" destOrd="1" presId="urn:microsoft.com/office/officeart/2005/8/layout/vList4"/>
    <dgm:cxn modelId="{F1AEDE8E-FF0E-42BF-A4F5-68EFF70171F7}" type="presOf" srcId="{16038C6F-DD1F-42BE-B918-C96199D7C135}" destId="{801D5A93-1867-4511-95B5-98548999929C}" srcOrd="1" destOrd="3" presId="urn:microsoft.com/office/officeart/2005/8/layout/vList4"/>
    <dgm:cxn modelId="{855870F8-AC8B-4A30-9CDD-2322DDCE7F3F}" type="presOf" srcId="{6D8F4BA3-AFAA-4719-BF77-CAB033D03AEC}" destId="{514C64B4-E8E2-42D2-942D-346DA3ECF68D}" srcOrd="0" destOrd="1" presId="urn:microsoft.com/office/officeart/2005/8/layout/vList4"/>
    <dgm:cxn modelId="{92885248-00F9-402F-A5E0-830FD80431E5}" type="presOf" srcId="{1CE6D24B-C4B5-4794-AA84-F939440F5957}" destId="{801D5A93-1867-4511-95B5-98548999929C}" srcOrd="1" destOrd="2" presId="urn:microsoft.com/office/officeart/2005/8/layout/vList4"/>
    <dgm:cxn modelId="{CC01634B-20D9-4F42-9926-7897864BB5C0}" type="presOf" srcId="{1CE6D24B-C4B5-4794-AA84-F939440F5957}" destId="{F6FC0035-6311-486D-9A45-F5026BF54927}" srcOrd="0" destOrd="2" presId="urn:microsoft.com/office/officeart/2005/8/layout/vList4"/>
    <dgm:cxn modelId="{325D8E89-1C46-40B4-B1AC-A094677C4BDE}" type="presOf" srcId="{6D8F4BA3-AFAA-4719-BF77-CAB033D03AEC}" destId="{53705C0B-C244-4A38-887A-546917724EA5}" srcOrd="1" destOrd="1" presId="urn:microsoft.com/office/officeart/2005/8/layout/vList4"/>
    <dgm:cxn modelId="{5F45C6E8-F1D2-4EB4-9031-D986F8FA9952}" srcId="{0E1F77BE-1E12-4643-8F96-5771384E8A12}" destId="{34729498-38C3-4DB3-A86B-E1EBFA68214C}" srcOrd="3" destOrd="0" parTransId="{079F008D-0B99-4746-A2EA-B3047A61C28E}" sibTransId="{0B2A587E-E5B5-4703-9F13-9F2B481F2C86}"/>
    <dgm:cxn modelId="{4098A7D4-314C-4494-91F4-B2FA580DCBA9}" type="presOf" srcId="{0E1F77BE-1E12-4643-8F96-5771384E8A12}" destId="{F98143C7-7C9B-4AC9-B901-EBCED48B6804}" srcOrd="1" destOrd="0" presId="urn:microsoft.com/office/officeart/2005/8/layout/vList4"/>
    <dgm:cxn modelId="{EA789D26-3582-4175-9982-91F5A54D95EF}" type="presOf" srcId="{754086CF-427C-40BD-BD44-9715D9EC01EA}" destId="{53705C0B-C244-4A38-887A-546917724EA5}" srcOrd="1" destOrd="0" presId="urn:microsoft.com/office/officeart/2005/8/layout/vList4"/>
    <dgm:cxn modelId="{A3710C2E-D1C4-432E-8D5F-AA7E1FDB584A}" srcId="{BB989161-0A7C-46F8-81AD-167C7396CEFA}" destId="{754086CF-427C-40BD-BD44-9715D9EC01EA}" srcOrd="0" destOrd="0" parTransId="{C74836BC-C025-4B6D-82F6-9389F639517B}" sibTransId="{EAAD0F2C-08F1-4834-BEE4-C1326C81DC2C}"/>
    <dgm:cxn modelId="{1019A69E-C90C-4F9F-AA26-4BE85FB8D9AB}" type="presOf" srcId="{CC3F3597-019C-46EA-AC6A-AA1EB967E7CA}" destId="{097D16BB-D5DD-4942-A5E4-F2EAE35CC50D}" srcOrd="0" destOrd="1" presId="urn:microsoft.com/office/officeart/2005/8/layout/vList4"/>
    <dgm:cxn modelId="{55E51975-CA05-42E0-9500-DCE8E038D201}" type="presOf" srcId="{B0DC58A5-EF5D-401F-A3C9-651E0CBD2DC4}" destId="{801D5A93-1867-4511-95B5-98548999929C}" srcOrd="1" destOrd="5" presId="urn:microsoft.com/office/officeart/2005/8/layout/vList4"/>
    <dgm:cxn modelId="{DA65698C-63AA-416E-8A18-9BBDEAD4389B}" type="presOf" srcId="{DA88AAB0-DE3F-443F-8503-4E646B092C6F}" destId="{097D16BB-D5DD-4942-A5E4-F2EAE35CC50D}" srcOrd="0" destOrd="3" presId="urn:microsoft.com/office/officeart/2005/8/layout/vList4"/>
    <dgm:cxn modelId="{BAA13BF6-F80F-4F35-AB71-19CA40B02C9B}" type="presOf" srcId="{517D0FD6-4583-4FA0-8B95-E937035CCF55}" destId="{F98143C7-7C9B-4AC9-B901-EBCED48B6804}" srcOrd="1" destOrd="5" presId="urn:microsoft.com/office/officeart/2005/8/layout/vList4"/>
    <dgm:cxn modelId="{C5AF79A7-934E-4F9E-8C57-8C04BC9BE6CF}" type="presOf" srcId="{34729498-38C3-4DB3-A86B-E1EBFA68214C}" destId="{F98143C7-7C9B-4AC9-B901-EBCED48B6804}" srcOrd="1" destOrd="4" presId="urn:microsoft.com/office/officeart/2005/8/layout/vList4"/>
    <dgm:cxn modelId="{4EE1F29B-F41F-4E96-A69B-255CDC0EA59F}" srcId="{0E1F77BE-1E12-4643-8F96-5771384E8A12}" destId="{DA88AAB0-DE3F-443F-8503-4E646B092C6F}" srcOrd="2" destOrd="0" parTransId="{0F7ED0DB-72E9-460D-8433-D5DF8AE3BC03}" sibTransId="{8F77A0A5-D4D4-412B-B374-EF957416EA44}"/>
    <dgm:cxn modelId="{C1470DAC-16C6-439D-969E-6A7DB4178D4F}" type="presParOf" srcId="{406DF814-B369-4BBE-A6C4-29E15FC46545}" destId="{6EE65A98-7D77-4445-BB43-9A291C513588}" srcOrd="0" destOrd="0" presId="urn:microsoft.com/office/officeart/2005/8/layout/vList4"/>
    <dgm:cxn modelId="{1D12D538-940A-4CF9-AA23-1645C6C9C264}" type="presParOf" srcId="{6EE65A98-7D77-4445-BB43-9A291C513588}" destId="{514C64B4-E8E2-42D2-942D-346DA3ECF68D}" srcOrd="0" destOrd="0" presId="urn:microsoft.com/office/officeart/2005/8/layout/vList4"/>
    <dgm:cxn modelId="{7B61F8B7-D0EF-4897-8CD2-DF31F6D815DD}" type="presParOf" srcId="{6EE65A98-7D77-4445-BB43-9A291C513588}" destId="{22FEB6E8-46C8-4817-A823-AC1FD1FDF67A}" srcOrd="1" destOrd="0" presId="urn:microsoft.com/office/officeart/2005/8/layout/vList4"/>
    <dgm:cxn modelId="{44552A88-BA32-470F-936B-3DDBABF4576B}" type="presParOf" srcId="{6EE65A98-7D77-4445-BB43-9A291C513588}" destId="{53705C0B-C244-4A38-887A-546917724EA5}" srcOrd="2" destOrd="0" presId="urn:microsoft.com/office/officeart/2005/8/layout/vList4"/>
    <dgm:cxn modelId="{3FB095E9-B3B6-495A-AEBF-28855083A766}" type="presParOf" srcId="{406DF814-B369-4BBE-A6C4-29E15FC46545}" destId="{819C6857-0C0D-405A-8764-FB21DA69E232}" srcOrd="1" destOrd="0" presId="urn:microsoft.com/office/officeart/2005/8/layout/vList4"/>
    <dgm:cxn modelId="{B0B9E658-F761-4CB1-96AA-4472DA7CD0B9}" type="presParOf" srcId="{406DF814-B369-4BBE-A6C4-29E15FC46545}" destId="{26CE1E71-C2EF-44C5-ABB6-76BC40653B42}" srcOrd="2" destOrd="0" presId="urn:microsoft.com/office/officeart/2005/8/layout/vList4"/>
    <dgm:cxn modelId="{773AA944-0C0F-47BC-979F-3A242A202B4B}" type="presParOf" srcId="{26CE1E71-C2EF-44C5-ABB6-76BC40653B42}" destId="{097D16BB-D5DD-4942-A5E4-F2EAE35CC50D}" srcOrd="0" destOrd="0" presId="urn:microsoft.com/office/officeart/2005/8/layout/vList4"/>
    <dgm:cxn modelId="{7D0403C4-3B19-4C36-9609-D160D05055A3}" type="presParOf" srcId="{26CE1E71-C2EF-44C5-ABB6-76BC40653B42}" destId="{D03B71D5-C269-4D4F-AD8B-514121BFC184}" srcOrd="1" destOrd="0" presId="urn:microsoft.com/office/officeart/2005/8/layout/vList4"/>
    <dgm:cxn modelId="{F7031D3A-1768-4C1D-BCD7-A42D9A4D5C0C}" type="presParOf" srcId="{26CE1E71-C2EF-44C5-ABB6-76BC40653B42}" destId="{F98143C7-7C9B-4AC9-B901-EBCED48B6804}" srcOrd="2" destOrd="0" presId="urn:microsoft.com/office/officeart/2005/8/layout/vList4"/>
    <dgm:cxn modelId="{97DFA35B-BD60-46FE-917B-736D6BC8B63F}" type="presParOf" srcId="{406DF814-B369-4BBE-A6C4-29E15FC46545}" destId="{95CEC999-C60F-43C8-BD62-0AAEC0D76B0A}" srcOrd="3" destOrd="0" presId="urn:microsoft.com/office/officeart/2005/8/layout/vList4"/>
    <dgm:cxn modelId="{BC9A61DE-7AB4-40A3-A36B-13A0FB3ED2EA}" type="presParOf" srcId="{406DF814-B369-4BBE-A6C4-29E15FC46545}" destId="{59079619-FB1D-4C1E-A8A9-DE8B0EC7CCDB}" srcOrd="4" destOrd="0" presId="urn:microsoft.com/office/officeart/2005/8/layout/vList4"/>
    <dgm:cxn modelId="{11428A43-A176-401B-8484-AF3C942E6E6A}" type="presParOf" srcId="{59079619-FB1D-4C1E-A8A9-DE8B0EC7CCDB}" destId="{F6FC0035-6311-486D-9A45-F5026BF54927}" srcOrd="0" destOrd="0" presId="urn:microsoft.com/office/officeart/2005/8/layout/vList4"/>
    <dgm:cxn modelId="{6132056F-98DE-442F-AF02-2BB40F01826E}" type="presParOf" srcId="{59079619-FB1D-4C1E-A8A9-DE8B0EC7CCDB}" destId="{18725B0D-A819-41CC-BA9A-356375F6F9B0}" srcOrd="1" destOrd="0" presId="urn:microsoft.com/office/officeart/2005/8/layout/vList4"/>
    <dgm:cxn modelId="{656AD258-34D6-4FE2-AA4F-53FA48B7A7FC}" type="presParOf" srcId="{59079619-FB1D-4C1E-A8A9-DE8B0EC7CCDB}" destId="{801D5A93-1867-4511-95B5-98548999929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989161-0A7C-46F8-81AD-167C7396CEFA}"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fr-FR"/>
        </a:p>
      </dgm:t>
    </dgm:pt>
    <dgm:pt modelId="{754086CF-427C-40BD-BD44-9715D9EC01EA}">
      <dgm:prSet phldrT="[Texte]" custT="1"/>
      <dgm:spPr/>
      <dgm:t>
        <a:bodyPr/>
        <a:lstStyle/>
        <a:p>
          <a:pPr algn="l">
            <a:lnSpc>
              <a:spcPct val="100000"/>
            </a:lnSpc>
            <a:spcBef>
              <a:spcPct val="0"/>
            </a:spcBef>
            <a:spcAft>
              <a:spcPts val="0"/>
            </a:spcAft>
          </a:pPr>
          <a:r>
            <a:rPr lang="fr-FR" sz="1200" b="1" dirty="0" smtClean="0">
              <a:solidFill>
                <a:schemeClr val="tx1">
                  <a:lumMod val="75000"/>
                  <a:lumOff val="25000"/>
                </a:schemeClr>
              </a:solidFill>
            </a:rPr>
            <a:t>Bloc de Langues vivantes 1 - </a:t>
          </a:r>
          <a:r>
            <a:rPr lang="fr-FR" sz="1200" dirty="0" smtClean="0">
              <a:solidFill>
                <a:schemeClr val="tx1">
                  <a:lumMod val="75000"/>
                  <a:lumOff val="25000"/>
                </a:schemeClr>
              </a:solidFill>
            </a:rPr>
            <a:t>Compétences de niveau B1+ du CECRL</a:t>
          </a:r>
          <a:endParaRPr lang="fr-FR" sz="1200" b="1" dirty="0" smtClean="0">
            <a:solidFill>
              <a:schemeClr val="tx1">
                <a:lumMod val="75000"/>
                <a:lumOff val="25000"/>
              </a:schemeClr>
            </a:solidFill>
          </a:endParaRPr>
        </a:p>
        <a:p>
          <a:pPr algn="r">
            <a:lnSpc>
              <a:spcPct val="100000"/>
            </a:lnSpc>
            <a:spcBef>
              <a:spcPct val="0"/>
            </a:spcBef>
            <a:spcAft>
              <a:spcPts val="0"/>
            </a:spcAft>
          </a:pPr>
          <a:r>
            <a:rPr lang="fr-FR" sz="1200" b="1" dirty="0" smtClean="0">
              <a:solidFill>
                <a:schemeClr val="tx1">
                  <a:lumMod val="75000"/>
                  <a:lumOff val="25000"/>
                </a:schemeClr>
              </a:solidFill>
            </a:rPr>
            <a:t>Unité U41 </a:t>
          </a:r>
          <a:r>
            <a:rPr lang="fr-FR" sz="1200" dirty="0" smtClean="0">
              <a:solidFill>
                <a:schemeClr val="tx1">
                  <a:lumMod val="75000"/>
                  <a:lumOff val="25000"/>
                </a:schemeClr>
              </a:solidFill>
            </a:rPr>
            <a:t>Langues vivantes 1</a:t>
          </a:r>
        </a:p>
        <a:p>
          <a:pPr algn="l">
            <a:lnSpc>
              <a:spcPct val="100000"/>
            </a:lnSpc>
            <a:spcBef>
              <a:spcPct val="0"/>
            </a:spcBef>
            <a:spcAft>
              <a:spcPts val="0"/>
            </a:spcAft>
          </a:pPr>
          <a:endParaRPr lang="fr-FR" sz="900" dirty="0" smtClean="0">
            <a:solidFill>
              <a:schemeClr val="tx1">
                <a:lumMod val="75000"/>
                <a:lumOff val="25000"/>
              </a:schemeClr>
            </a:solidFill>
          </a:endParaRPr>
        </a:p>
      </dgm:t>
    </dgm:pt>
    <dgm:pt modelId="{C74836BC-C025-4B6D-82F6-9389F639517B}" type="parTrans" cxnId="{A3710C2E-D1C4-432E-8D5F-AA7E1FDB584A}">
      <dgm:prSet/>
      <dgm:spPr/>
      <dgm:t>
        <a:bodyPr/>
        <a:lstStyle/>
        <a:p>
          <a:endParaRPr lang="fr-FR"/>
        </a:p>
      </dgm:t>
    </dgm:pt>
    <dgm:pt modelId="{EAAD0F2C-08F1-4834-BEE4-C1326C81DC2C}" type="sibTrans" cxnId="{A3710C2E-D1C4-432E-8D5F-AA7E1FDB584A}">
      <dgm:prSet/>
      <dgm:spPr/>
      <dgm:t>
        <a:bodyPr/>
        <a:lstStyle/>
        <a:p>
          <a:endParaRPr lang="fr-FR"/>
        </a:p>
      </dgm:t>
    </dgm:pt>
    <dgm:pt modelId="{0E1F77BE-1E12-4643-8F96-5771384E8A12}">
      <dgm:prSet phldrT="[Texte]" custT="1"/>
      <dgm:spPr/>
      <dgm:t>
        <a:bodyPr/>
        <a:lstStyle/>
        <a:p>
          <a:pPr algn="l"/>
          <a:r>
            <a:rPr lang="fr-FR" sz="1200" b="1" dirty="0" smtClean="0">
              <a:solidFill>
                <a:schemeClr val="tx1">
                  <a:lumMod val="75000"/>
                  <a:lumOff val="25000"/>
                </a:schemeClr>
              </a:solidFill>
            </a:rPr>
            <a:t>Bloc de Langues vivantes 2 </a:t>
          </a:r>
          <a:r>
            <a:rPr lang="fr-FR" sz="1100" b="1" dirty="0" smtClean="0">
              <a:solidFill>
                <a:schemeClr val="tx1">
                  <a:lumMod val="75000"/>
                  <a:lumOff val="25000"/>
                </a:schemeClr>
              </a:solidFill>
            </a:rPr>
            <a:t>- </a:t>
          </a:r>
          <a:r>
            <a:rPr lang="fr-FR" sz="1100" dirty="0" smtClean="0">
              <a:solidFill>
                <a:schemeClr val="tx1">
                  <a:lumMod val="75000"/>
                  <a:lumOff val="25000"/>
                </a:schemeClr>
              </a:solidFill>
            </a:rPr>
            <a:t>Compétences de niveau B1+ du CECRL</a:t>
          </a:r>
          <a:r>
            <a:rPr lang="fr-FR" sz="1100" b="1" dirty="0" smtClean="0">
              <a:solidFill>
                <a:schemeClr val="tx1">
                  <a:lumMod val="75000"/>
                  <a:lumOff val="25000"/>
                </a:schemeClr>
              </a:solidFill>
            </a:rPr>
            <a:t> </a:t>
          </a:r>
        </a:p>
        <a:p>
          <a:pPr algn="r"/>
          <a:r>
            <a:rPr lang="fr-FR" sz="1200" b="1" dirty="0" smtClean="0">
              <a:solidFill>
                <a:schemeClr val="tx1">
                  <a:lumMod val="75000"/>
                  <a:lumOff val="25000"/>
                </a:schemeClr>
              </a:solidFill>
            </a:rPr>
            <a:t>Unité U42 </a:t>
          </a:r>
          <a:r>
            <a:rPr lang="fr-FR" sz="1200" dirty="0" smtClean="0">
              <a:solidFill>
                <a:schemeClr val="tx1">
                  <a:lumMod val="75000"/>
                  <a:lumOff val="25000"/>
                </a:schemeClr>
              </a:solidFill>
            </a:rPr>
            <a:t>Langues vivantes 2</a:t>
          </a:r>
          <a:endParaRPr lang="fr-FR" sz="1200" dirty="0">
            <a:solidFill>
              <a:schemeClr val="tx1">
                <a:lumMod val="75000"/>
                <a:lumOff val="25000"/>
              </a:schemeClr>
            </a:solidFill>
          </a:endParaRPr>
        </a:p>
      </dgm:t>
    </dgm:pt>
    <dgm:pt modelId="{DB485EEB-183C-47BD-88B4-915A984DE6EC}" type="parTrans" cxnId="{AF73D381-FB94-4201-94EB-013E2CAF2261}">
      <dgm:prSet/>
      <dgm:spPr/>
      <dgm:t>
        <a:bodyPr/>
        <a:lstStyle/>
        <a:p>
          <a:endParaRPr lang="fr-FR"/>
        </a:p>
      </dgm:t>
    </dgm:pt>
    <dgm:pt modelId="{E2A10E2B-AFBF-454D-AFD3-E83B76305650}" type="sibTrans" cxnId="{AF73D381-FB94-4201-94EB-013E2CAF2261}">
      <dgm:prSet/>
      <dgm:spPr/>
      <dgm:t>
        <a:bodyPr/>
        <a:lstStyle/>
        <a:p>
          <a:endParaRPr lang="fr-FR"/>
        </a:p>
      </dgm:t>
    </dgm:pt>
    <dgm:pt modelId="{CC3F3597-019C-46EA-AC6A-AA1EB967E7CA}">
      <dgm:prSet phldrT="[Texte]"/>
      <dgm:spPr/>
      <dgm:t>
        <a:bodyPr/>
        <a:lstStyle/>
        <a:p>
          <a:pPr algn="l"/>
          <a:r>
            <a:rPr lang="fr-FR" sz="900" dirty="0" smtClean="0">
              <a:solidFill>
                <a:schemeClr val="tx1">
                  <a:lumMod val="75000"/>
                  <a:lumOff val="25000"/>
                </a:schemeClr>
              </a:solidFill>
            </a:rPr>
            <a:t>S’exprimer oralement en continu</a:t>
          </a:r>
          <a:endParaRPr lang="fr-FR" sz="900" dirty="0">
            <a:solidFill>
              <a:schemeClr val="tx1">
                <a:lumMod val="75000"/>
                <a:lumOff val="25000"/>
              </a:schemeClr>
            </a:solidFill>
          </a:endParaRPr>
        </a:p>
      </dgm:t>
    </dgm:pt>
    <dgm:pt modelId="{77E47741-AAEC-4F4B-89B7-D9B21FEB6324}" type="parTrans" cxnId="{247A3116-CE90-4A22-8186-F9E2B560B33E}">
      <dgm:prSet/>
      <dgm:spPr/>
      <dgm:t>
        <a:bodyPr/>
        <a:lstStyle/>
        <a:p>
          <a:endParaRPr lang="fr-FR"/>
        </a:p>
      </dgm:t>
    </dgm:pt>
    <dgm:pt modelId="{AE5984FF-BFC9-4B56-85B2-33C90195CC6D}" type="sibTrans" cxnId="{247A3116-CE90-4A22-8186-F9E2B560B33E}">
      <dgm:prSet/>
      <dgm:spPr/>
      <dgm:t>
        <a:bodyPr/>
        <a:lstStyle/>
        <a:p>
          <a:endParaRPr lang="fr-FR"/>
        </a:p>
      </dgm:t>
    </dgm:pt>
    <dgm:pt modelId="{11D04771-1F08-407C-8554-C880182AE6CC}">
      <dgm:prSet phldrT="[Texte]" custT="1"/>
      <dgm:spPr/>
      <dgm:t>
        <a:bodyPr/>
        <a:lstStyle/>
        <a:p>
          <a:pPr algn="l">
            <a:lnSpc>
              <a:spcPct val="90000"/>
            </a:lnSpc>
            <a:spcAft>
              <a:spcPct val="35000"/>
            </a:spcAft>
          </a:pPr>
          <a:r>
            <a:rPr lang="fr-FR" sz="1200" b="1" dirty="0" smtClean="0">
              <a:solidFill>
                <a:schemeClr val="tx1">
                  <a:lumMod val="75000"/>
                  <a:lumOff val="25000"/>
                </a:schemeClr>
              </a:solidFill>
            </a:rPr>
            <a:t>Bloc de Français </a:t>
          </a:r>
        </a:p>
        <a:p>
          <a:pPr algn="r">
            <a:lnSpc>
              <a:spcPct val="90000"/>
            </a:lnSpc>
            <a:spcAft>
              <a:spcPct val="35000"/>
            </a:spcAft>
          </a:pPr>
          <a:r>
            <a:rPr lang="fr-FR" sz="1200" b="1" dirty="0" smtClean="0">
              <a:solidFill>
                <a:schemeClr val="tx1">
                  <a:lumMod val="75000"/>
                  <a:lumOff val="25000"/>
                </a:schemeClr>
              </a:solidFill>
            </a:rPr>
            <a:t>Unité U51 </a:t>
          </a:r>
          <a:r>
            <a:rPr lang="fr-FR" sz="1200" dirty="0" smtClean="0">
              <a:solidFill>
                <a:schemeClr val="tx1">
                  <a:lumMod val="75000"/>
                  <a:lumOff val="25000"/>
                </a:schemeClr>
              </a:solidFill>
            </a:rPr>
            <a:t>Français</a:t>
          </a:r>
        </a:p>
        <a:p>
          <a:pPr algn="l">
            <a:lnSpc>
              <a:spcPct val="100000"/>
            </a:lnSpc>
            <a:spcAft>
              <a:spcPts val="0"/>
            </a:spcAft>
          </a:pPr>
          <a:r>
            <a:rPr lang="fr-FR" sz="900" dirty="0" smtClean="0">
              <a:solidFill>
                <a:schemeClr val="tx1">
                  <a:lumMod val="75000"/>
                  <a:lumOff val="25000"/>
                </a:schemeClr>
              </a:solidFill>
            </a:rPr>
            <a:t>. Entrer dans l’échange oral : écouter, réagir, s’exprimer</a:t>
          </a:r>
        </a:p>
        <a:p>
          <a:pPr algn="l">
            <a:lnSpc>
              <a:spcPct val="100000"/>
            </a:lnSpc>
            <a:spcAft>
              <a:spcPts val="0"/>
            </a:spcAft>
          </a:pPr>
          <a:r>
            <a:rPr lang="fr-FR" sz="900" b="1" dirty="0" smtClean="0">
              <a:solidFill>
                <a:schemeClr val="tx1">
                  <a:lumMod val="75000"/>
                  <a:lumOff val="25000"/>
                </a:schemeClr>
              </a:solidFill>
            </a:rPr>
            <a:t>.</a:t>
          </a:r>
          <a:r>
            <a:rPr lang="fr-FR" sz="900" dirty="0" smtClean="0">
              <a:solidFill>
                <a:schemeClr val="tx1">
                  <a:lumMod val="75000"/>
                  <a:lumOff val="25000"/>
                </a:schemeClr>
              </a:solidFill>
            </a:rPr>
            <a:t> Entrer dans l’échange écrit : lire, analyser, écrire</a:t>
          </a:r>
        </a:p>
        <a:p>
          <a:pPr algn="l">
            <a:lnSpc>
              <a:spcPct val="100000"/>
            </a:lnSpc>
            <a:spcAft>
              <a:spcPts val="0"/>
            </a:spcAft>
          </a:pPr>
          <a:r>
            <a:rPr lang="fr-FR" sz="900" dirty="0" smtClean="0">
              <a:solidFill>
                <a:schemeClr val="tx1">
                  <a:lumMod val="75000"/>
                  <a:lumOff val="25000"/>
                </a:schemeClr>
              </a:solidFill>
            </a:rPr>
            <a:t>. Devenir un lecteur compétent et critique</a:t>
          </a:r>
        </a:p>
        <a:p>
          <a:pPr algn="l">
            <a:lnSpc>
              <a:spcPct val="100000"/>
            </a:lnSpc>
            <a:spcAft>
              <a:spcPts val="0"/>
            </a:spcAft>
          </a:pPr>
          <a:r>
            <a:rPr lang="fr-FR" sz="900" dirty="0" smtClean="0">
              <a:solidFill>
                <a:schemeClr val="tx1">
                  <a:lumMod val="75000"/>
                  <a:lumOff val="25000"/>
                </a:schemeClr>
              </a:solidFill>
            </a:rPr>
            <a:t>. Confronter des savoirs et des valeurs pour construire son identité culturell</a:t>
          </a:r>
          <a:r>
            <a:rPr lang="fr-FR" sz="1100" dirty="0" smtClean="0">
              <a:solidFill>
                <a:schemeClr val="tx1">
                  <a:lumMod val="75000"/>
                  <a:lumOff val="25000"/>
                </a:schemeClr>
              </a:solidFill>
            </a:rPr>
            <a:t>e</a:t>
          </a:r>
          <a:endParaRPr lang="fr-FR" sz="1100" dirty="0">
            <a:solidFill>
              <a:schemeClr val="tx1">
                <a:lumMod val="75000"/>
                <a:lumOff val="25000"/>
              </a:schemeClr>
            </a:solidFill>
          </a:endParaRPr>
        </a:p>
      </dgm:t>
    </dgm:pt>
    <dgm:pt modelId="{BCC8747E-39E0-4CA1-B388-BA01C5E5A9C6}" type="parTrans" cxnId="{F76FEB7D-6149-423A-9595-933882F1D201}">
      <dgm:prSet/>
      <dgm:spPr/>
      <dgm:t>
        <a:bodyPr/>
        <a:lstStyle/>
        <a:p>
          <a:endParaRPr lang="fr-FR"/>
        </a:p>
      </dgm:t>
    </dgm:pt>
    <dgm:pt modelId="{B853E318-66AF-49E1-8118-7C993AD5458C}" type="sibTrans" cxnId="{F76FEB7D-6149-423A-9595-933882F1D201}">
      <dgm:prSet/>
      <dgm:spPr/>
      <dgm:t>
        <a:bodyPr/>
        <a:lstStyle/>
        <a:p>
          <a:endParaRPr lang="fr-FR"/>
        </a:p>
      </dgm:t>
    </dgm:pt>
    <dgm:pt modelId="{88327BDB-8802-4DCA-803C-F9193E353B09}">
      <dgm:prSet/>
      <dgm:spPr/>
      <dgm:t>
        <a:bodyPr/>
        <a:lstStyle/>
        <a:p>
          <a:pPr algn="l"/>
          <a:r>
            <a:rPr lang="fr-FR" sz="900" dirty="0" smtClean="0">
              <a:solidFill>
                <a:schemeClr val="tx1">
                  <a:lumMod val="75000"/>
                  <a:lumOff val="25000"/>
                </a:schemeClr>
              </a:solidFill>
            </a:rPr>
            <a:t>Comprendre un document écrit rédigé en langue étrangère</a:t>
          </a:r>
          <a:endParaRPr lang="fr-FR" sz="900" dirty="0">
            <a:solidFill>
              <a:schemeClr val="tx1">
                <a:lumMod val="75000"/>
                <a:lumOff val="25000"/>
              </a:schemeClr>
            </a:solidFill>
          </a:endParaRPr>
        </a:p>
      </dgm:t>
    </dgm:pt>
    <dgm:pt modelId="{410C2F59-9C46-4EA4-9DE4-8185922182FE}" type="parTrans" cxnId="{197E7E01-EC50-4910-8949-A8537161D81E}">
      <dgm:prSet/>
      <dgm:spPr/>
      <dgm:t>
        <a:bodyPr/>
        <a:lstStyle/>
        <a:p>
          <a:endParaRPr lang="fr-FR"/>
        </a:p>
      </dgm:t>
    </dgm:pt>
    <dgm:pt modelId="{BB47C7AA-3E6E-4F97-BED1-0BDFAB071BC3}" type="sibTrans" cxnId="{197E7E01-EC50-4910-8949-A8537161D81E}">
      <dgm:prSet/>
      <dgm:spPr/>
      <dgm:t>
        <a:bodyPr/>
        <a:lstStyle/>
        <a:p>
          <a:endParaRPr lang="fr-FR"/>
        </a:p>
      </dgm:t>
    </dgm:pt>
    <dgm:pt modelId="{82CAE696-EBCC-4621-AECA-DC1AABB996C6}">
      <dgm:prSet/>
      <dgm:spPr/>
      <dgm:t>
        <a:bodyPr/>
        <a:lstStyle/>
        <a:p>
          <a:pPr algn="l"/>
          <a:r>
            <a:rPr lang="fr-FR" sz="900" dirty="0" smtClean="0">
              <a:solidFill>
                <a:schemeClr val="tx1">
                  <a:lumMod val="75000"/>
                  <a:lumOff val="25000"/>
                </a:schemeClr>
              </a:solidFill>
            </a:rPr>
            <a:t>S’exprimer oralement en continu</a:t>
          </a:r>
          <a:endParaRPr lang="fr-FR" sz="900" dirty="0">
            <a:solidFill>
              <a:schemeClr val="tx1">
                <a:lumMod val="75000"/>
                <a:lumOff val="25000"/>
              </a:schemeClr>
            </a:solidFill>
          </a:endParaRPr>
        </a:p>
      </dgm:t>
    </dgm:pt>
    <dgm:pt modelId="{F16A99CF-E0C7-4B0A-8A2A-13FFA047091E}" type="sibTrans" cxnId="{CEC91ABA-CEFF-4E96-B4D9-6859B38F1011}">
      <dgm:prSet/>
      <dgm:spPr/>
      <dgm:t>
        <a:bodyPr/>
        <a:lstStyle/>
        <a:p>
          <a:endParaRPr lang="fr-FR"/>
        </a:p>
      </dgm:t>
    </dgm:pt>
    <dgm:pt modelId="{77F88656-9671-4B7E-843F-4C14BF908019}" type="parTrans" cxnId="{CEC91ABA-CEFF-4E96-B4D9-6859B38F1011}">
      <dgm:prSet/>
      <dgm:spPr/>
      <dgm:t>
        <a:bodyPr/>
        <a:lstStyle/>
        <a:p>
          <a:endParaRPr lang="fr-FR"/>
        </a:p>
      </dgm:t>
    </dgm:pt>
    <dgm:pt modelId="{E1AE2A2D-6691-485D-BFF1-D57B69E3499E}">
      <dgm:prSet/>
      <dgm:spPr/>
      <dgm:t>
        <a:bodyPr/>
        <a:lstStyle/>
        <a:p>
          <a:pPr algn="l"/>
          <a:r>
            <a:rPr lang="fr-FR" sz="900" dirty="0" smtClean="0">
              <a:solidFill>
                <a:schemeClr val="tx1">
                  <a:lumMod val="75000"/>
                  <a:lumOff val="25000"/>
                </a:schemeClr>
              </a:solidFill>
            </a:rPr>
            <a:t>Interagir en langue étrangère</a:t>
          </a:r>
          <a:endParaRPr lang="fr-FR" sz="900" dirty="0">
            <a:solidFill>
              <a:schemeClr val="tx1">
                <a:lumMod val="75000"/>
                <a:lumOff val="25000"/>
              </a:schemeClr>
            </a:solidFill>
          </a:endParaRPr>
        </a:p>
      </dgm:t>
    </dgm:pt>
    <dgm:pt modelId="{401A7C37-93F8-4119-B377-AD57AE99330D}" type="parTrans" cxnId="{CF9C658E-2D73-45EF-B065-297EB3F6EEBD}">
      <dgm:prSet/>
      <dgm:spPr/>
    </dgm:pt>
    <dgm:pt modelId="{D86B2246-52B9-495C-869A-53973DE5E6B2}" type="sibTrans" cxnId="{CF9C658E-2D73-45EF-B065-297EB3F6EEBD}">
      <dgm:prSet/>
      <dgm:spPr/>
    </dgm:pt>
    <dgm:pt modelId="{477B520E-A91B-40CE-8B4F-7C7AE32DE596}">
      <dgm:prSet/>
      <dgm:spPr/>
      <dgm:t>
        <a:bodyPr/>
        <a:lstStyle/>
        <a:p>
          <a:r>
            <a:rPr lang="fr-FR" sz="900" dirty="0" smtClean="0">
              <a:solidFill>
                <a:schemeClr val="tx1">
                  <a:lumMod val="75000"/>
                  <a:lumOff val="25000"/>
                </a:schemeClr>
              </a:solidFill>
            </a:rPr>
            <a:t>Interagir en langue étrangère</a:t>
          </a:r>
          <a:endParaRPr lang="fr-FR" sz="900" dirty="0">
            <a:solidFill>
              <a:schemeClr val="tx1">
                <a:lumMod val="75000"/>
                <a:lumOff val="25000"/>
              </a:schemeClr>
            </a:solidFill>
          </a:endParaRPr>
        </a:p>
      </dgm:t>
    </dgm:pt>
    <dgm:pt modelId="{2DC02DB5-B1F9-4800-9420-F47A46CB2E59}" type="parTrans" cxnId="{2010BE37-8FAC-4A5C-B86C-4675DDE53674}">
      <dgm:prSet/>
      <dgm:spPr/>
      <dgm:t>
        <a:bodyPr/>
        <a:lstStyle/>
        <a:p>
          <a:endParaRPr lang="fr-FR"/>
        </a:p>
      </dgm:t>
    </dgm:pt>
    <dgm:pt modelId="{EAFBD92C-50D8-4DBD-95B8-87D69C8AD545}" type="sibTrans" cxnId="{2010BE37-8FAC-4A5C-B86C-4675DDE53674}">
      <dgm:prSet/>
      <dgm:spPr/>
      <dgm:t>
        <a:bodyPr/>
        <a:lstStyle/>
        <a:p>
          <a:endParaRPr lang="fr-FR"/>
        </a:p>
      </dgm:t>
    </dgm:pt>
    <dgm:pt modelId="{AD786C43-F8D8-4CA6-83D8-8DDD9C633001}">
      <dgm:prSet/>
      <dgm:spPr/>
      <dgm:t>
        <a:bodyPr/>
        <a:lstStyle/>
        <a:p>
          <a:r>
            <a:rPr lang="fr-FR" sz="900" dirty="0" smtClean="0">
              <a:solidFill>
                <a:schemeClr val="tx1">
                  <a:lumMod val="75000"/>
                  <a:lumOff val="25000"/>
                </a:schemeClr>
              </a:solidFill>
            </a:rPr>
            <a:t>Comprendre un document écrit rédigé en langue étrangère</a:t>
          </a:r>
          <a:endParaRPr lang="fr-FR" sz="900" dirty="0">
            <a:solidFill>
              <a:schemeClr val="tx1">
                <a:lumMod val="75000"/>
                <a:lumOff val="25000"/>
              </a:schemeClr>
            </a:solidFill>
          </a:endParaRPr>
        </a:p>
      </dgm:t>
    </dgm:pt>
    <dgm:pt modelId="{AA921490-DD18-4EE4-91E3-93AFEC87D32C}" type="parTrans" cxnId="{4CC091AB-DBFA-43CE-B58D-70375B235977}">
      <dgm:prSet/>
      <dgm:spPr/>
      <dgm:t>
        <a:bodyPr/>
        <a:lstStyle/>
        <a:p>
          <a:endParaRPr lang="fr-FR"/>
        </a:p>
      </dgm:t>
    </dgm:pt>
    <dgm:pt modelId="{CAC00EE2-DFD8-4171-8936-20C1BC32C9A4}" type="sibTrans" cxnId="{4CC091AB-DBFA-43CE-B58D-70375B235977}">
      <dgm:prSet/>
      <dgm:spPr/>
      <dgm:t>
        <a:bodyPr/>
        <a:lstStyle/>
        <a:p>
          <a:endParaRPr lang="fr-FR"/>
        </a:p>
      </dgm:t>
    </dgm:pt>
    <dgm:pt modelId="{406DF814-B369-4BBE-A6C4-29E15FC46545}" type="pres">
      <dgm:prSet presAssocID="{BB989161-0A7C-46F8-81AD-167C7396CEFA}" presName="linear" presStyleCnt="0">
        <dgm:presLayoutVars>
          <dgm:dir/>
          <dgm:resizeHandles val="exact"/>
        </dgm:presLayoutVars>
      </dgm:prSet>
      <dgm:spPr/>
      <dgm:t>
        <a:bodyPr/>
        <a:lstStyle/>
        <a:p>
          <a:endParaRPr lang="fr-FR"/>
        </a:p>
      </dgm:t>
    </dgm:pt>
    <dgm:pt modelId="{6EE65A98-7D77-4445-BB43-9A291C513588}" type="pres">
      <dgm:prSet presAssocID="{754086CF-427C-40BD-BD44-9715D9EC01EA}" presName="comp" presStyleCnt="0"/>
      <dgm:spPr/>
    </dgm:pt>
    <dgm:pt modelId="{514C64B4-E8E2-42D2-942D-346DA3ECF68D}" type="pres">
      <dgm:prSet presAssocID="{754086CF-427C-40BD-BD44-9715D9EC01EA}" presName="box" presStyleLbl="node1" presStyleIdx="0" presStyleCnt="3"/>
      <dgm:spPr/>
      <dgm:t>
        <a:bodyPr/>
        <a:lstStyle/>
        <a:p>
          <a:endParaRPr lang="fr-FR"/>
        </a:p>
      </dgm:t>
    </dgm:pt>
    <dgm:pt modelId="{22FEB6E8-46C8-4817-A823-AC1FD1FDF67A}" type="pres">
      <dgm:prSet presAssocID="{754086CF-427C-40BD-BD44-9715D9EC01EA}" presName="img" presStyleLbl="fgImgPlace1" presStyleIdx="0" presStyleCnt="3"/>
      <dgm:spPr>
        <a:prstGeom prst="actionButtonForwardNext">
          <a:avLst/>
        </a:prstGeom>
      </dgm:spPr>
      <dgm:t>
        <a:bodyPr/>
        <a:lstStyle/>
        <a:p>
          <a:endParaRPr lang="fr-FR"/>
        </a:p>
      </dgm:t>
    </dgm:pt>
    <dgm:pt modelId="{53705C0B-C244-4A38-887A-546917724EA5}" type="pres">
      <dgm:prSet presAssocID="{754086CF-427C-40BD-BD44-9715D9EC01EA}" presName="text" presStyleLbl="node1" presStyleIdx="0" presStyleCnt="3">
        <dgm:presLayoutVars>
          <dgm:bulletEnabled val="1"/>
        </dgm:presLayoutVars>
      </dgm:prSet>
      <dgm:spPr/>
      <dgm:t>
        <a:bodyPr/>
        <a:lstStyle/>
        <a:p>
          <a:endParaRPr lang="fr-FR"/>
        </a:p>
      </dgm:t>
    </dgm:pt>
    <dgm:pt modelId="{819C6857-0C0D-405A-8764-FB21DA69E232}" type="pres">
      <dgm:prSet presAssocID="{EAAD0F2C-08F1-4834-BEE4-C1326C81DC2C}" presName="spacer" presStyleCnt="0"/>
      <dgm:spPr/>
    </dgm:pt>
    <dgm:pt modelId="{26CE1E71-C2EF-44C5-ABB6-76BC40653B42}" type="pres">
      <dgm:prSet presAssocID="{0E1F77BE-1E12-4643-8F96-5771384E8A12}" presName="comp" presStyleCnt="0"/>
      <dgm:spPr/>
    </dgm:pt>
    <dgm:pt modelId="{097D16BB-D5DD-4942-A5E4-F2EAE35CC50D}" type="pres">
      <dgm:prSet presAssocID="{0E1F77BE-1E12-4643-8F96-5771384E8A12}" presName="box" presStyleLbl="node1" presStyleIdx="1" presStyleCnt="3"/>
      <dgm:spPr/>
      <dgm:t>
        <a:bodyPr/>
        <a:lstStyle/>
        <a:p>
          <a:endParaRPr lang="fr-FR"/>
        </a:p>
      </dgm:t>
    </dgm:pt>
    <dgm:pt modelId="{D03B71D5-C269-4D4F-AD8B-514121BFC184}" type="pres">
      <dgm:prSet presAssocID="{0E1F77BE-1E12-4643-8F96-5771384E8A12}" presName="img" presStyleLbl="fgImgPlace1" presStyleIdx="1" presStyleCnt="3"/>
      <dgm:spPr>
        <a:blipFill rotWithShape="1">
          <a:blip xmlns:r="http://schemas.openxmlformats.org/officeDocument/2006/relationships" r:embed="rId1"/>
          <a:stretch>
            <a:fillRect/>
          </a:stretch>
        </a:blipFill>
      </dgm:spPr>
    </dgm:pt>
    <dgm:pt modelId="{F98143C7-7C9B-4AC9-B901-EBCED48B6804}" type="pres">
      <dgm:prSet presAssocID="{0E1F77BE-1E12-4643-8F96-5771384E8A12}" presName="text" presStyleLbl="node1" presStyleIdx="1" presStyleCnt="3">
        <dgm:presLayoutVars>
          <dgm:bulletEnabled val="1"/>
        </dgm:presLayoutVars>
      </dgm:prSet>
      <dgm:spPr/>
      <dgm:t>
        <a:bodyPr/>
        <a:lstStyle/>
        <a:p>
          <a:endParaRPr lang="fr-FR"/>
        </a:p>
      </dgm:t>
    </dgm:pt>
    <dgm:pt modelId="{95CEC999-C60F-43C8-BD62-0AAEC0D76B0A}" type="pres">
      <dgm:prSet presAssocID="{E2A10E2B-AFBF-454D-AFD3-E83B76305650}" presName="spacer" presStyleCnt="0"/>
      <dgm:spPr/>
    </dgm:pt>
    <dgm:pt modelId="{59079619-FB1D-4C1E-A8A9-DE8B0EC7CCDB}" type="pres">
      <dgm:prSet presAssocID="{11D04771-1F08-407C-8554-C880182AE6CC}" presName="comp" presStyleCnt="0"/>
      <dgm:spPr/>
    </dgm:pt>
    <dgm:pt modelId="{F6FC0035-6311-486D-9A45-F5026BF54927}" type="pres">
      <dgm:prSet presAssocID="{11D04771-1F08-407C-8554-C880182AE6CC}" presName="box" presStyleLbl="node1" presStyleIdx="2" presStyleCnt="3"/>
      <dgm:spPr/>
      <dgm:t>
        <a:bodyPr/>
        <a:lstStyle/>
        <a:p>
          <a:endParaRPr lang="fr-FR"/>
        </a:p>
      </dgm:t>
    </dgm:pt>
    <dgm:pt modelId="{18725B0D-A819-41CC-BA9A-356375F6F9B0}" type="pres">
      <dgm:prSet presAssocID="{11D04771-1F08-407C-8554-C880182AE6CC}" presName="img" presStyleLbl="fgImgPlace1" presStyleIdx="2" presStyleCnt="3"/>
      <dgm:spPr>
        <a:blipFill rotWithShape="1">
          <a:blip xmlns:r="http://schemas.openxmlformats.org/officeDocument/2006/relationships" r:embed="rId1"/>
          <a:stretch>
            <a:fillRect/>
          </a:stretch>
        </a:blipFill>
      </dgm:spPr>
    </dgm:pt>
    <dgm:pt modelId="{801D5A93-1867-4511-95B5-98548999929C}" type="pres">
      <dgm:prSet presAssocID="{11D04771-1F08-407C-8554-C880182AE6CC}" presName="text" presStyleLbl="node1" presStyleIdx="2" presStyleCnt="3">
        <dgm:presLayoutVars>
          <dgm:bulletEnabled val="1"/>
        </dgm:presLayoutVars>
      </dgm:prSet>
      <dgm:spPr/>
      <dgm:t>
        <a:bodyPr/>
        <a:lstStyle/>
        <a:p>
          <a:endParaRPr lang="fr-FR"/>
        </a:p>
      </dgm:t>
    </dgm:pt>
  </dgm:ptLst>
  <dgm:cxnLst>
    <dgm:cxn modelId="{F5528256-BE4E-4F9F-9893-455D9C1B44B6}" type="presOf" srcId="{477B520E-A91B-40CE-8B4F-7C7AE32DE596}" destId="{097D16BB-D5DD-4942-A5E4-F2EAE35CC50D}" srcOrd="0" destOrd="2" presId="urn:microsoft.com/office/officeart/2005/8/layout/vList4"/>
    <dgm:cxn modelId="{1AFDD389-3C23-44EE-BA7D-DCC9DDD41554}" type="presOf" srcId="{477B520E-A91B-40CE-8B4F-7C7AE32DE596}" destId="{F98143C7-7C9B-4AC9-B901-EBCED48B6804}" srcOrd="1" destOrd="2" presId="urn:microsoft.com/office/officeart/2005/8/layout/vList4"/>
    <dgm:cxn modelId="{E8A2CF7B-4590-44B3-8A3F-0E55BDE7032B}" type="presOf" srcId="{88327BDB-8802-4DCA-803C-F9193E353B09}" destId="{514C64B4-E8E2-42D2-942D-346DA3ECF68D}" srcOrd="0" destOrd="3" presId="urn:microsoft.com/office/officeart/2005/8/layout/vList4"/>
    <dgm:cxn modelId="{FB60DC32-EB05-43CE-A80B-5EDC5E2F6C37}" type="presOf" srcId="{CC3F3597-019C-46EA-AC6A-AA1EB967E7CA}" destId="{F98143C7-7C9B-4AC9-B901-EBCED48B6804}" srcOrd="1" destOrd="1" presId="urn:microsoft.com/office/officeart/2005/8/layout/vList4"/>
    <dgm:cxn modelId="{EA789D26-3582-4175-9982-91F5A54D95EF}" type="presOf" srcId="{754086CF-427C-40BD-BD44-9715D9EC01EA}" destId="{53705C0B-C244-4A38-887A-546917724EA5}" srcOrd="1" destOrd="0" presId="urn:microsoft.com/office/officeart/2005/8/layout/vList4"/>
    <dgm:cxn modelId="{197E7E01-EC50-4910-8949-A8537161D81E}" srcId="{754086CF-427C-40BD-BD44-9715D9EC01EA}" destId="{88327BDB-8802-4DCA-803C-F9193E353B09}" srcOrd="2" destOrd="0" parTransId="{410C2F59-9C46-4EA4-9DE4-8185922182FE}" sibTransId="{BB47C7AA-3E6E-4F97-BED1-0BDFAB071BC3}"/>
    <dgm:cxn modelId="{CA232D4A-342C-4AC2-A5F8-0EFA405767A1}" type="presOf" srcId="{88327BDB-8802-4DCA-803C-F9193E353B09}" destId="{53705C0B-C244-4A38-887A-546917724EA5}" srcOrd="1" destOrd="3" presId="urn:microsoft.com/office/officeart/2005/8/layout/vList4"/>
    <dgm:cxn modelId="{1019A69E-C90C-4F9F-AA26-4BE85FB8D9AB}" type="presOf" srcId="{CC3F3597-019C-46EA-AC6A-AA1EB967E7CA}" destId="{097D16BB-D5DD-4942-A5E4-F2EAE35CC50D}" srcOrd="0" destOrd="1" presId="urn:microsoft.com/office/officeart/2005/8/layout/vList4"/>
    <dgm:cxn modelId="{AF73D381-FB94-4201-94EB-013E2CAF2261}" srcId="{BB989161-0A7C-46F8-81AD-167C7396CEFA}" destId="{0E1F77BE-1E12-4643-8F96-5771384E8A12}" srcOrd="1" destOrd="0" parTransId="{DB485EEB-183C-47BD-88B4-915A984DE6EC}" sibTransId="{E2A10E2B-AFBF-454D-AFD3-E83B76305650}"/>
    <dgm:cxn modelId="{F76FEB7D-6149-423A-9595-933882F1D201}" srcId="{BB989161-0A7C-46F8-81AD-167C7396CEFA}" destId="{11D04771-1F08-407C-8554-C880182AE6CC}" srcOrd="2" destOrd="0" parTransId="{BCC8747E-39E0-4CA1-B388-BA01C5E5A9C6}" sibTransId="{B853E318-66AF-49E1-8118-7C993AD5458C}"/>
    <dgm:cxn modelId="{4098A7D4-314C-4494-91F4-B2FA580DCBA9}" type="presOf" srcId="{0E1F77BE-1E12-4643-8F96-5771384E8A12}" destId="{F98143C7-7C9B-4AC9-B901-EBCED48B6804}" srcOrd="1" destOrd="0" presId="urn:microsoft.com/office/officeart/2005/8/layout/vList4"/>
    <dgm:cxn modelId="{08479CC5-55CF-4A91-A79B-3C6361A626FB}" type="presOf" srcId="{AD786C43-F8D8-4CA6-83D8-8DDD9C633001}" destId="{F98143C7-7C9B-4AC9-B901-EBCED48B6804}" srcOrd="1" destOrd="3" presId="urn:microsoft.com/office/officeart/2005/8/layout/vList4"/>
    <dgm:cxn modelId="{CEC91ABA-CEFF-4E96-B4D9-6859B38F1011}" srcId="{754086CF-427C-40BD-BD44-9715D9EC01EA}" destId="{82CAE696-EBCC-4621-AECA-DC1AABB996C6}" srcOrd="0" destOrd="0" parTransId="{77F88656-9671-4B7E-843F-4C14BF908019}" sibTransId="{F16A99CF-E0C7-4B0A-8A2A-13FFA047091E}"/>
    <dgm:cxn modelId="{7F4CBDD0-29CE-45E7-B27A-2A263E9EBD0A}" type="presOf" srcId="{82CAE696-EBCC-4621-AECA-DC1AABB996C6}" destId="{514C64B4-E8E2-42D2-942D-346DA3ECF68D}" srcOrd="0" destOrd="1" presId="urn:microsoft.com/office/officeart/2005/8/layout/vList4"/>
    <dgm:cxn modelId="{187CCDD7-8FE0-4022-AB7A-C2B615A7C0F8}" type="presOf" srcId="{82CAE696-EBCC-4621-AECA-DC1AABB996C6}" destId="{53705C0B-C244-4A38-887A-546917724EA5}" srcOrd="1" destOrd="1" presId="urn:microsoft.com/office/officeart/2005/8/layout/vList4"/>
    <dgm:cxn modelId="{CA277AB6-DCB2-4BBB-9D70-440727C23823}" type="presOf" srcId="{E1AE2A2D-6691-485D-BFF1-D57B69E3499E}" destId="{514C64B4-E8E2-42D2-942D-346DA3ECF68D}" srcOrd="0" destOrd="2" presId="urn:microsoft.com/office/officeart/2005/8/layout/vList4"/>
    <dgm:cxn modelId="{CF9C658E-2D73-45EF-B065-297EB3F6EEBD}" srcId="{754086CF-427C-40BD-BD44-9715D9EC01EA}" destId="{E1AE2A2D-6691-485D-BFF1-D57B69E3499E}" srcOrd="1" destOrd="0" parTransId="{401A7C37-93F8-4119-B377-AD57AE99330D}" sibTransId="{D86B2246-52B9-495C-869A-53973DE5E6B2}"/>
    <dgm:cxn modelId="{64FF0D5A-3E32-4226-AD5E-2805E3430A7B}" type="presOf" srcId="{754086CF-427C-40BD-BD44-9715D9EC01EA}" destId="{514C64B4-E8E2-42D2-942D-346DA3ECF68D}" srcOrd="0" destOrd="0" presId="urn:microsoft.com/office/officeart/2005/8/layout/vList4"/>
    <dgm:cxn modelId="{22CE679D-D010-4D7F-9B2F-F8BF6A74A284}" type="presOf" srcId="{BB989161-0A7C-46F8-81AD-167C7396CEFA}" destId="{406DF814-B369-4BBE-A6C4-29E15FC46545}" srcOrd="0" destOrd="0" presId="urn:microsoft.com/office/officeart/2005/8/layout/vList4"/>
    <dgm:cxn modelId="{D9D0E86C-3522-4EB9-8BBE-283158243622}" type="presOf" srcId="{0E1F77BE-1E12-4643-8F96-5771384E8A12}" destId="{097D16BB-D5DD-4942-A5E4-F2EAE35CC50D}" srcOrd="0" destOrd="0" presId="urn:microsoft.com/office/officeart/2005/8/layout/vList4"/>
    <dgm:cxn modelId="{A3710C2E-D1C4-432E-8D5F-AA7E1FDB584A}" srcId="{BB989161-0A7C-46F8-81AD-167C7396CEFA}" destId="{754086CF-427C-40BD-BD44-9715D9EC01EA}" srcOrd="0" destOrd="0" parTransId="{C74836BC-C025-4B6D-82F6-9389F639517B}" sibTransId="{EAAD0F2C-08F1-4834-BEE4-C1326C81DC2C}"/>
    <dgm:cxn modelId="{577F4F79-F88E-46B2-9003-211BF9F72B66}" type="presOf" srcId="{AD786C43-F8D8-4CA6-83D8-8DDD9C633001}" destId="{097D16BB-D5DD-4942-A5E4-F2EAE35CC50D}" srcOrd="0" destOrd="3" presId="urn:microsoft.com/office/officeart/2005/8/layout/vList4"/>
    <dgm:cxn modelId="{EA64FDF9-9BCA-4AB7-8644-76C724F0A5C5}" type="presOf" srcId="{11D04771-1F08-407C-8554-C880182AE6CC}" destId="{F6FC0035-6311-486D-9A45-F5026BF54927}" srcOrd="0" destOrd="0" presId="urn:microsoft.com/office/officeart/2005/8/layout/vList4"/>
    <dgm:cxn modelId="{247A3116-CE90-4A22-8186-F9E2B560B33E}" srcId="{0E1F77BE-1E12-4643-8F96-5771384E8A12}" destId="{CC3F3597-019C-46EA-AC6A-AA1EB967E7CA}" srcOrd="0" destOrd="0" parTransId="{77E47741-AAEC-4F4B-89B7-D9B21FEB6324}" sibTransId="{AE5984FF-BFC9-4B56-85B2-33C90195CC6D}"/>
    <dgm:cxn modelId="{52961D6E-92D7-406D-956B-99130F1FCCE6}" type="presOf" srcId="{11D04771-1F08-407C-8554-C880182AE6CC}" destId="{801D5A93-1867-4511-95B5-98548999929C}" srcOrd="1" destOrd="0" presId="urn:microsoft.com/office/officeart/2005/8/layout/vList4"/>
    <dgm:cxn modelId="{4F354AB3-D8B7-407E-9E7D-3730FEE5AF39}" type="presOf" srcId="{E1AE2A2D-6691-485D-BFF1-D57B69E3499E}" destId="{53705C0B-C244-4A38-887A-546917724EA5}" srcOrd="1" destOrd="2" presId="urn:microsoft.com/office/officeart/2005/8/layout/vList4"/>
    <dgm:cxn modelId="{4CC091AB-DBFA-43CE-B58D-70375B235977}" srcId="{0E1F77BE-1E12-4643-8F96-5771384E8A12}" destId="{AD786C43-F8D8-4CA6-83D8-8DDD9C633001}" srcOrd="2" destOrd="0" parTransId="{AA921490-DD18-4EE4-91E3-93AFEC87D32C}" sibTransId="{CAC00EE2-DFD8-4171-8936-20C1BC32C9A4}"/>
    <dgm:cxn modelId="{2010BE37-8FAC-4A5C-B86C-4675DDE53674}" srcId="{0E1F77BE-1E12-4643-8F96-5771384E8A12}" destId="{477B520E-A91B-40CE-8B4F-7C7AE32DE596}" srcOrd="1" destOrd="0" parTransId="{2DC02DB5-B1F9-4800-9420-F47A46CB2E59}" sibTransId="{EAFBD92C-50D8-4DBD-95B8-87D69C8AD545}"/>
    <dgm:cxn modelId="{C1470DAC-16C6-439D-969E-6A7DB4178D4F}" type="presParOf" srcId="{406DF814-B369-4BBE-A6C4-29E15FC46545}" destId="{6EE65A98-7D77-4445-BB43-9A291C513588}" srcOrd="0" destOrd="0" presId="urn:microsoft.com/office/officeart/2005/8/layout/vList4"/>
    <dgm:cxn modelId="{1D12D538-940A-4CF9-AA23-1645C6C9C264}" type="presParOf" srcId="{6EE65A98-7D77-4445-BB43-9A291C513588}" destId="{514C64B4-E8E2-42D2-942D-346DA3ECF68D}" srcOrd="0" destOrd="0" presId="urn:microsoft.com/office/officeart/2005/8/layout/vList4"/>
    <dgm:cxn modelId="{7B61F8B7-D0EF-4897-8CD2-DF31F6D815DD}" type="presParOf" srcId="{6EE65A98-7D77-4445-BB43-9A291C513588}" destId="{22FEB6E8-46C8-4817-A823-AC1FD1FDF67A}" srcOrd="1" destOrd="0" presId="urn:microsoft.com/office/officeart/2005/8/layout/vList4"/>
    <dgm:cxn modelId="{44552A88-BA32-470F-936B-3DDBABF4576B}" type="presParOf" srcId="{6EE65A98-7D77-4445-BB43-9A291C513588}" destId="{53705C0B-C244-4A38-887A-546917724EA5}" srcOrd="2" destOrd="0" presId="urn:microsoft.com/office/officeart/2005/8/layout/vList4"/>
    <dgm:cxn modelId="{3FB095E9-B3B6-495A-AEBF-28855083A766}" type="presParOf" srcId="{406DF814-B369-4BBE-A6C4-29E15FC46545}" destId="{819C6857-0C0D-405A-8764-FB21DA69E232}" srcOrd="1" destOrd="0" presId="urn:microsoft.com/office/officeart/2005/8/layout/vList4"/>
    <dgm:cxn modelId="{B0B9E658-F761-4CB1-96AA-4472DA7CD0B9}" type="presParOf" srcId="{406DF814-B369-4BBE-A6C4-29E15FC46545}" destId="{26CE1E71-C2EF-44C5-ABB6-76BC40653B42}" srcOrd="2" destOrd="0" presId="urn:microsoft.com/office/officeart/2005/8/layout/vList4"/>
    <dgm:cxn modelId="{773AA944-0C0F-47BC-979F-3A242A202B4B}" type="presParOf" srcId="{26CE1E71-C2EF-44C5-ABB6-76BC40653B42}" destId="{097D16BB-D5DD-4942-A5E4-F2EAE35CC50D}" srcOrd="0" destOrd="0" presId="urn:microsoft.com/office/officeart/2005/8/layout/vList4"/>
    <dgm:cxn modelId="{7D0403C4-3B19-4C36-9609-D160D05055A3}" type="presParOf" srcId="{26CE1E71-C2EF-44C5-ABB6-76BC40653B42}" destId="{D03B71D5-C269-4D4F-AD8B-514121BFC184}" srcOrd="1" destOrd="0" presId="urn:microsoft.com/office/officeart/2005/8/layout/vList4"/>
    <dgm:cxn modelId="{F7031D3A-1768-4C1D-BCD7-A42D9A4D5C0C}" type="presParOf" srcId="{26CE1E71-C2EF-44C5-ABB6-76BC40653B42}" destId="{F98143C7-7C9B-4AC9-B901-EBCED48B6804}" srcOrd="2" destOrd="0" presId="urn:microsoft.com/office/officeart/2005/8/layout/vList4"/>
    <dgm:cxn modelId="{97DFA35B-BD60-46FE-917B-736D6BC8B63F}" type="presParOf" srcId="{406DF814-B369-4BBE-A6C4-29E15FC46545}" destId="{95CEC999-C60F-43C8-BD62-0AAEC0D76B0A}" srcOrd="3" destOrd="0" presId="urn:microsoft.com/office/officeart/2005/8/layout/vList4"/>
    <dgm:cxn modelId="{BC9A61DE-7AB4-40A3-A36B-13A0FB3ED2EA}" type="presParOf" srcId="{406DF814-B369-4BBE-A6C4-29E15FC46545}" destId="{59079619-FB1D-4C1E-A8A9-DE8B0EC7CCDB}" srcOrd="4" destOrd="0" presId="urn:microsoft.com/office/officeart/2005/8/layout/vList4"/>
    <dgm:cxn modelId="{11428A43-A176-401B-8484-AF3C942E6E6A}" type="presParOf" srcId="{59079619-FB1D-4C1E-A8A9-DE8B0EC7CCDB}" destId="{F6FC0035-6311-486D-9A45-F5026BF54927}" srcOrd="0" destOrd="0" presId="urn:microsoft.com/office/officeart/2005/8/layout/vList4"/>
    <dgm:cxn modelId="{6132056F-98DE-442F-AF02-2BB40F01826E}" type="presParOf" srcId="{59079619-FB1D-4C1E-A8A9-DE8B0EC7CCDB}" destId="{18725B0D-A819-41CC-BA9A-356375F6F9B0}" srcOrd="1" destOrd="0" presId="urn:microsoft.com/office/officeart/2005/8/layout/vList4"/>
    <dgm:cxn modelId="{656AD258-34D6-4FE2-AA4F-53FA48B7A7FC}" type="presParOf" srcId="{59079619-FB1D-4C1E-A8A9-DE8B0EC7CCDB}" destId="{801D5A93-1867-4511-95B5-98548999929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989161-0A7C-46F8-81AD-167C7396CEFA}"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fr-FR"/>
        </a:p>
      </dgm:t>
    </dgm:pt>
    <dgm:pt modelId="{754086CF-427C-40BD-BD44-9715D9EC01EA}">
      <dgm:prSet phldrT="[Texte]" custT="1"/>
      <dgm:spPr/>
      <dgm:t>
        <a:bodyPr/>
        <a:lstStyle/>
        <a:p>
          <a:pPr algn="l">
            <a:lnSpc>
              <a:spcPct val="100000"/>
            </a:lnSpc>
            <a:spcBef>
              <a:spcPts val="600"/>
            </a:spcBef>
            <a:spcAft>
              <a:spcPts val="600"/>
            </a:spcAft>
          </a:pPr>
          <a:r>
            <a:rPr lang="fr-FR" sz="1200" b="1" dirty="0" smtClean="0">
              <a:solidFill>
                <a:schemeClr val="tx1">
                  <a:lumMod val="75000"/>
                  <a:lumOff val="25000"/>
                </a:schemeClr>
              </a:solidFill>
            </a:rPr>
            <a:t>Bloc d’Histoire-géographie – enseignement moral et civique</a:t>
          </a:r>
        </a:p>
        <a:p>
          <a:pPr algn="r">
            <a:lnSpc>
              <a:spcPct val="100000"/>
            </a:lnSpc>
            <a:spcBef>
              <a:spcPts val="600"/>
            </a:spcBef>
            <a:spcAft>
              <a:spcPts val="600"/>
            </a:spcAft>
          </a:pPr>
          <a:r>
            <a:rPr lang="fr-FR" sz="1200" b="1" dirty="0" smtClean="0">
              <a:solidFill>
                <a:schemeClr val="tx1">
                  <a:lumMod val="75000"/>
                  <a:lumOff val="25000"/>
                </a:schemeClr>
              </a:solidFill>
            </a:rPr>
            <a:t>Unité U52 </a:t>
          </a:r>
          <a:r>
            <a:rPr lang="fr-FR" sz="1200" dirty="0" smtClean="0">
              <a:solidFill>
                <a:schemeClr val="tx1">
                  <a:lumMod val="75000"/>
                  <a:lumOff val="25000"/>
                </a:schemeClr>
              </a:solidFill>
            </a:rPr>
            <a:t>Histoire- géographie – enseignement moral et civi</a:t>
          </a:r>
          <a:r>
            <a:rPr lang="fr-FR" sz="1300" dirty="0" smtClean="0">
              <a:solidFill>
                <a:schemeClr val="tx1">
                  <a:lumMod val="75000"/>
                  <a:lumOff val="25000"/>
                </a:schemeClr>
              </a:solidFill>
            </a:rPr>
            <a:t>que</a:t>
          </a:r>
          <a:endParaRPr lang="fr-FR" sz="1300" dirty="0">
            <a:solidFill>
              <a:schemeClr val="tx1">
                <a:lumMod val="75000"/>
                <a:lumOff val="25000"/>
              </a:schemeClr>
            </a:solidFill>
          </a:endParaRPr>
        </a:p>
      </dgm:t>
    </dgm:pt>
    <dgm:pt modelId="{C74836BC-C025-4B6D-82F6-9389F639517B}" type="parTrans" cxnId="{A3710C2E-D1C4-432E-8D5F-AA7E1FDB584A}">
      <dgm:prSet/>
      <dgm:spPr/>
      <dgm:t>
        <a:bodyPr/>
        <a:lstStyle/>
        <a:p>
          <a:endParaRPr lang="fr-FR"/>
        </a:p>
      </dgm:t>
    </dgm:pt>
    <dgm:pt modelId="{EAAD0F2C-08F1-4834-BEE4-C1326C81DC2C}" type="sibTrans" cxnId="{A3710C2E-D1C4-432E-8D5F-AA7E1FDB584A}">
      <dgm:prSet/>
      <dgm:spPr/>
      <dgm:t>
        <a:bodyPr/>
        <a:lstStyle/>
        <a:p>
          <a:endParaRPr lang="fr-FR"/>
        </a:p>
      </dgm:t>
    </dgm:pt>
    <dgm:pt modelId="{0E1F77BE-1E12-4643-8F96-5771384E8A12}">
      <dgm:prSet phldrT="[Texte]" custT="1"/>
      <dgm:spPr/>
      <dgm:t>
        <a:bodyPr/>
        <a:lstStyle/>
        <a:p>
          <a:pPr algn="l"/>
          <a:r>
            <a:rPr lang="fr-FR" sz="1200" b="1" dirty="0" smtClean="0">
              <a:solidFill>
                <a:schemeClr val="tx1">
                  <a:lumMod val="75000"/>
                  <a:lumOff val="25000"/>
                </a:schemeClr>
              </a:solidFill>
            </a:rPr>
            <a:t>Bloc d’Arts appliqués et cultures artistiques</a:t>
          </a:r>
        </a:p>
        <a:p>
          <a:pPr algn="r"/>
          <a:r>
            <a:rPr lang="fr-FR" sz="1200" b="1" dirty="0" smtClean="0">
              <a:solidFill>
                <a:schemeClr val="tx1">
                  <a:lumMod val="75000"/>
                  <a:lumOff val="25000"/>
                </a:schemeClr>
              </a:solidFill>
            </a:rPr>
            <a:t>Unité U6 </a:t>
          </a:r>
          <a:r>
            <a:rPr lang="fr-FR" sz="1200" dirty="0" smtClean="0">
              <a:solidFill>
                <a:schemeClr val="tx1">
                  <a:lumMod val="75000"/>
                  <a:lumOff val="25000"/>
                </a:schemeClr>
              </a:solidFill>
            </a:rPr>
            <a:t>Arts appliqués et cultures artistiques</a:t>
          </a:r>
          <a:endParaRPr lang="fr-FR" sz="1200" dirty="0">
            <a:solidFill>
              <a:schemeClr val="tx1">
                <a:lumMod val="75000"/>
                <a:lumOff val="25000"/>
              </a:schemeClr>
            </a:solidFill>
          </a:endParaRPr>
        </a:p>
      </dgm:t>
    </dgm:pt>
    <dgm:pt modelId="{DB485EEB-183C-47BD-88B4-915A984DE6EC}" type="parTrans" cxnId="{AF73D381-FB94-4201-94EB-013E2CAF2261}">
      <dgm:prSet/>
      <dgm:spPr/>
      <dgm:t>
        <a:bodyPr/>
        <a:lstStyle/>
        <a:p>
          <a:endParaRPr lang="fr-FR"/>
        </a:p>
      </dgm:t>
    </dgm:pt>
    <dgm:pt modelId="{E2A10E2B-AFBF-454D-AFD3-E83B76305650}" type="sibTrans" cxnId="{AF73D381-FB94-4201-94EB-013E2CAF2261}">
      <dgm:prSet/>
      <dgm:spPr/>
      <dgm:t>
        <a:bodyPr/>
        <a:lstStyle/>
        <a:p>
          <a:endParaRPr lang="fr-FR"/>
        </a:p>
      </dgm:t>
    </dgm:pt>
    <dgm:pt modelId="{CC3F3597-019C-46EA-AC6A-AA1EB967E7CA}">
      <dgm:prSet phldrT="[Texte]"/>
      <dgm:spPr/>
      <dgm:t>
        <a:bodyPr/>
        <a:lstStyle/>
        <a:p>
          <a:pPr algn="l"/>
          <a:r>
            <a:rPr lang="fr-FR" sz="1000" dirty="0" smtClean="0">
              <a:solidFill>
                <a:schemeClr val="tx1">
                  <a:lumMod val="75000"/>
                  <a:lumOff val="25000"/>
                </a:schemeClr>
              </a:solidFill>
            </a:rPr>
            <a:t>Identifier les caractéristiques essentielles d’œuvres, de produits, d’espaces urbains ou de messages visuels</a:t>
          </a:r>
          <a:endParaRPr lang="fr-FR" sz="1000" dirty="0">
            <a:solidFill>
              <a:schemeClr val="tx1">
                <a:lumMod val="75000"/>
                <a:lumOff val="25000"/>
              </a:schemeClr>
            </a:solidFill>
          </a:endParaRPr>
        </a:p>
      </dgm:t>
    </dgm:pt>
    <dgm:pt modelId="{77E47741-AAEC-4F4B-89B7-D9B21FEB6324}" type="parTrans" cxnId="{247A3116-CE90-4A22-8186-F9E2B560B33E}">
      <dgm:prSet/>
      <dgm:spPr/>
      <dgm:t>
        <a:bodyPr/>
        <a:lstStyle/>
        <a:p>
          <a:endParaRPr lang="fr-FR"/>
        </a:p>
      </dgm:t>
    </dgm:pt>
    <dgm:pt modelId="{AE5984FF-BFC9-4B56-85B2-33C90195CC6D}" type="sibTrans" cxnId="{247A3116-CE90-4A22-8186-F9E2B560B33E}">
      <dgm:prSet/>
      <dgm:spPr/>
      <dgm:t>
        <a:bodyPr/>
        <a:lstStyle/>
        <a:p>
          <a:endParaRPr lang="fr-FR"/>
        </a:p>
      </dgm:t>
    </dgm:pt>
    <dgm:pt modelId="{11D04771-1F08-407C-8554-C880182AE6CC}">
      <dgm:prSet phldrT="[Texte]" custT="1"/>
      <dgm:spPr/>
      <dgm:t>
        <a:bodyPr/>
        <a:lstStyle/>
        <a:p>
          <a:pPr algn="l"/>
          <a:r>
            <a:rPr lang="fr-FR" sz="1200" b="1" dirty="0" smtClean="0">
              <a:solidFill>
                <a:schemeClr val="tx1">
                  <a:lumMod val="75000"/>
                  <a:lumOff val="25000"/>
                </a:schemeClr>
              </a:solidFill>
            </a:rPr>
            <a:t>Bloc d’Éducation physique et sportive </a:t>
          </a:r>
          <a:r>
            <a:rPr lang="fr-FR" sz="1100" b="1" dirty="0" smtClean="0">
              <a:solidFill>
                <a:schemeClr val="tx1">
                  <a:lumMod val="75000"/>
                  <a:lumOff val="25000"/>
                </a:schemeClr>
              </a:solidFill>
            </a:rPr>
            <a:t>- </a:t>
          </a:r>
          <a:r>
            <a:rPr lang="fr-FR" sz="1000" dirty="0" smtClean="0">
              <a:solidFill>
                <a:schemeClr val="tx1">
                  <a:lumMod val="75000"/>
                  <a:lumOff val="25000"/>
                </a:schemeClr>
              </a:solidFill>
            </a:rPr>
            <a:t>Compétences de niveau 4 du référentiel de compétences attendues</a:t>
          </a:r>
          <a:endParaRPr lang="fr-FR" sz="1000" b="1" dirty="0" smtClean="0">
            <a:solidFill>
              <a:schemeClr val="tx1">
                <a:lumMod val="75000"/>
                <a:lumOff val="25000"/>
              </a:schemeClr>
            </a:solidFill>
          </a:endParaRPr>
        </a:p>
        <a:p>
          <a:pPr algn="r"/>
          <a:r>
            <a:rPr lang="fr-FR" sz="1100" b="1" dirty="0" smtClean="0">
              <a:solidFill>
                <a:schemeClr val="tx1">
                  <a:lumMod val="75000"/>
                  <a:lumOff val="25000"/>
                </a:schemeClr>
              </a:solidFill>
            </a:rPr>
            <a:t>Unité U7 </a:t>
          </a:r>
          <a:r>
            <a:rPr lang="fr-FR" sz="1100" dirty="0" smtClean="0">
              <a:solidFill>
                <a:schemeClr val="tx1">
                  <a:lumMod val="75000"/>
                  <a:lumOff val="25000"/>
                </a:schemeClr>
              </a:solidFill>
            </a:rPr>
            <a:t>Éducation physique et sportive</a:t>
          </a:r>
          <a:endParaRPr lang="fr-FR" sz="1100" dirty="0">
            <a:solidFill>
              <a:schemeClr val="tx1">
                <a:lumMod val="75000"/>
                <a:lumOff val="25000"/>
              </a:schemeClr>
            </a:solidFill>
          </a:endParaRPr>
        </a:p>
      </dgm:t>
    </dgm:pt>
    <dgm:pt modelId="{BCC8747E-39E0-4CA1-B388-BA01C5E5A9C6}" type="parTrans" cxnId="{F76FEB7D-6149-423A-9595-933882F1D201}">
      <dgm:prSet/>
      <dgm:spPr/>
      <dgm:t>
        <a:bodyPr/>
        <a:lstStyle/>
        <a:p>
          <a:endParaRPr lang="fr-FR"/>
        </a:p>
      </dgm:t>
    </dgm:pt>
    <dgm:pt modelId="{B853E318-66AF-49E1-8118-7C993AD5458C}" type="sibTrans" cxnId="{F76FEB7D-6149-423A-9595-933882F1D201}">
      <dgm:prSet/>
      <dgm:spPr/>
      <dgm:t>
        <a:bodyPr/>
        <a:lstStyle/>
        <a:p>
          <a:endParaRPr lang="fr-FR"/>
        </a:p>
      </dgm:t>
    </dgm:pt>
    <dgm:pt modelId="{6E3436BE-5AEC-4F0A-88B5-69ADCE6DF3B7}">
      <dgm:prSet phldrT="[Texte]" custT="1"/>
      <dgm:spPr/>
      <dgm:t>
        <a:bodyPr/>
        <a:lstStyle/>
        <a:p>
          <a:pPr algn="l"/>
          <a:r>
            <a:rPr lang="fr-FR" sz="1000" dirty="0" smtClean="0">
              <a:solidFill>
                <a:schemeClr val="tx1">
                  <a:lumMod val="75000"/>
                  <a:lumOff val="25000"/>
                </a:schemeClr>
              </a:solidFill>
              <a:latin typeface="+mj-lt"/>
            </a:rPr>
            <a:t>Réaliser une performance motrice maximale</a:t>
          </a:r>
          <a:endParaRPr lang="fr-FR" sz="1000" dirty="0">
            <a:solidFill>
              <a:schemeClr val="tx1">
                <a:lumMod val="75000"/>
                <a:lumOff val="25000"/>
              </a:schemeClr>
            </a:solidFill>
            <a:latin typeface="+mj-lt"/>
          </a:endParaRPr>
        </a:p>
      </dgm:t>
    </dgm:pt>
    <dgm:pt modelId="{5E49AC0C-0796-4FCC-AAB7-9F19FBA57566}" type="parTrans" cxnId="{2BF827CF-11EC-403C-8171-B6A0DAB8D2F0}">
      <dgm:prSet/>
      <dgm:spPr/>
      <dgm:t>
        <a:bodyPr/>
        <a:lstStyle/>
        <a:p>
          <a:endParaRPr lang="fr-FR"/>
        </a:p>
      </dgm:t>
    </dgm:pt>
    <dgm:pt modelId="{0FC657B7-40CA-41B3-B42E-245DC5137215}" type="sibTrans" cxnId="{2BF827CF-11EC-403C-8171-B6A0DAB8D2F0}">
      <dgm:prSet/>
      <dgm:spPr/>
      <dgm:t>
        <a:bodyPr/>
        <a:lstStyle/>
        <a:p>
          <a:endParaRPr lang="fr-FR"/>
        </a:p>
      </dgm:t>
    </dgm:pt>
    <dgm:pt modelId="{935FF545-2C7A-4BFD-9F91-728041E25D58}">
      <dgm:prSet/>
      <dgm:spPr/>
      <dgm:t>
        <a:bodyPr/>
        <a:lstStyle/>
        <a:p>
          <a:pPr algn="l">
            <a:spcBef>
              <a:spcPct val="0"/>
            </a:spcBef>
            <a:spcAft>
              <a:spcPct val="15000"/>
            </a:spcAft>
          </a:pPr>
          <a:r>
            <a:rPr lang="fr-FR" sz="1000" dirty="0" smtClean="0">
              <a:solidFill>
                <a:schemeClr val="tx1">
                  <a:lumMod val="75000"/>
                  <a:lumOff val="25000"/>
                </a:schemeClr>
              </a:solidFill>
            </a:rPr>
            <a:t>Identifier les enjeux et contraintes de la mondialisation</a:t>
          </a:r>
          <a:endParaRPr lang="fr-FR" sz="1000" dirty="0">
            <a:solidFill>
              <a:schemeClr val="tx1">
                <a:lumMod val="75000"/>
                <a:lumOff val="25000"/>
              </a:schemeClr>
            </a:solidFill>
          </a:endParaRPr>
        </a:p>
      </dgm:t>
    </dgm:pt>
    <dgm:pt modelId="{1459EDEE-B559-4543-9EC0-CEC7424621CA}" type="parTrans" cxnId="{3A69B3FB-77A4-4FF7-B61E-329162AAB0F4}">
      <dgm:prSet/>
      <dgm:spPr/>
      <dgm:t>
        <a:bodyPr/>
        <a:lstStyle/>
        <a:p>
          <a:endParaRPr lang="fr-FR"/>
        </a:p>
      </dgm:t>
    </dgm:pt>
    <dgm:pt modelId="{8FD0FB53-4B99-4EC3-BB3A-927133A6F5FF}" type="sibTrans" cxnId="{3A69B3FB-77A4-4FF7-B61E-329162AAB0F4}">
      <dgm:prSet/>
      <dgm:spPr/>
      <dgm:t>
        <a:bodyPr/>
        <a:lstStyle/>
        <a:p>
          <a:endParaRPr lang="fr-FR"/>
        </a:p>
      </dgm:t>
    </dgm:pt>
    <dgm:pt modelId="{FCDAEC44-F8DB-46B7-A1C3-411F20F34C39}">
      <dgm:prSet/>
      <dgm:spPr/>
      <dgm:t>
        <a:bodyPr/>
        <a:lstStyle/>
        <a:p>
          <a:pPr algn="l">
            <a:spcBef>
              <a:spcPct val="0"/>
            </a:spcBef>
            <a:spcAft>
              <a:spcPct val="15000"/>
            </a:spcAft>
          </a:pPr>
          <a:r>
            <a:rPr lang="fr-FR" sz="1000" dirty="0" smtClean="0">
              <a:solidFill>
                <a:schemeClr val="tx1">
                  <a:lumMod val="75000"/>
                  <a:lumOff val="25000"/>
                </a:schemeClr>
              </a:solidFill>
            </a:rPr>
            <a:t>Identifier les droits et devoirs civils, politiques, économiques et sociaux</a:t>
          </a:r>
          <a:endParaRPr lang="fr-FR" sz="1000" dirty="0">
            <a:solidFill>
              <a:schemeClr val="tx1">
                <a:lumMod val="75000"/>
                <a:lumOff val="25000"/>
              </a:schemeClr>
            </a:solidFill>
          </a:endParaRPr>
        </a:p>
      </dgm:t>
    </dgm:pt>
    <dgm:pt modelId="{D26F79B6-322E-4F50-B6E6-D94E44E4F264}" type="parTrans" cxnId="{500E7B8A-64C7-476F-91A5-CD83192083C7}">
      <dgm:prSet/>
      <dgm:spPr/>
      <dgm:t>
        <a:bodyPr/>
        <a:lstStyle/>
        <a:p>
          <a:endParaRPr lang="fr-FR"/>
        </a:p>
      </dgm:t>
    </dgm:pt>
    <dgm:pt modelId="{2AA479EE-5406-4CC5-AE12-47C2024CC740}" type="sibTrans" cxnId="{500E7B8A-64C7-476F-91A5-CD83192083C7}">
      <dgm:prSet/>
      <dgm:spPr/>
      <dgm:t>
        <a:bodyPr/>
        <a:lstStyle/>
        <a:p>
          <a:endParaRPr lang="fr-FR"/>
        </a:p>
      </dgm:t>
    </dgm:pt>
    <dgm:pt modelId="{402F30AD-FE67-4B57-A768-21D522B7D874}">
      <dgm:prSet/>
      <dgm:spPr/>
      <dgm:t>
        <a:bodyPr/>
        <a:lstStyle/>
        <a:p>
          <a:r>
            <a:rPr lang="fr-FR" sz="1000" dirty="0" smtClean="0">
              <a:solidFill>
                <a:schemeClr val="tx1">
                  <a:lumMod val="75000"/>
                  <a:lumOff val="25000"/>
                </a:schemeClr>
              </a:solidFill>
            </a:rPr>
            <a:t>Situer une œuvre ou une production dans son contexte de création</a:t>
          </a:r>
          <a:endParaRPr lang="fr-FR" sz="1000" dirty="0">
            <a:solidFill>
              <a:schemeClr val="tx1">
                <a:lumMod val="75000"/>
                <a:lumOff val="25000"/>
              </a:schemeClr>
            </a:solidFill>
          </a:endParaRPr>
        </a:p>
      </dgm:t>
    </dgm:pt>
    <dgm:pt modelId="{BE393940-03FD-45FB-A70D-ADDA3EF815A6}" type="parTrans" cxnId="{BE6DD0BA-159C-48AA-8DB9-D64C70D83052}">
      <dgm:prSet/>
      <dgm:spPr/>
      <dgm:t>
        <a:bodyPr/>
        <a:lstStyle/>
        <a:p>
          <a:endParaRPr lang="fr-FR"/>
        </a:p>
      </dgm:t>
    </dgm:pt>
    <dgm:pt modelId="{C04BF19A-EB5C-469C-8C10-3DAA3793EDC4}" type="sibTrans" cxnId="{BE6DD0BA-159C-48AA-8DB9-D64C70D83052}">
      <dgm:prSet/>
      <dgm:spPr/>
      <dgm:t>
        <a:bodyPr/>
        <a:lstStyle/>
        <a:p>
          <a:endParaRPr lang="fr-FR"/>
        </a:p>
      </dgm:t>
    </dgm:pt>
    <dgm:pt modelId="{D75400D7-27D2-475A-B7E6-F949C21E4473}">
      <dgm:prSet/>
      <dgm:spPr/>
      <dgm:t>
        <a:bodyPr/>
        <a:lstStyle/>
        <a:p>
          <a:r>
            <a:rPr lang="fr-FR" sz="1000" dirty="0" smtClean="0">
              <a:solidFill>
                <a:schemeClr val="tx1">
                  <a:lumMod val="75000"/>
                  <a:lumOff val="25000"/>
                </a:schemeClr>
              </a:solidFill>
            </a:rPr>
            <a:t>Maîtriser les bases de la pratique des outils graphiques, traditionnels et informatiques</a:t>
          </a:r>
          <a:endParaRPr lang="fr-FR" sz="1000" dirty="0">
            <a:solidFill>
              <a:schemeClr val="tx1">
                <a:lumMod val="75000"/>
                <a:lumOff val="25000"/>
              </a:schemeClr>
            </a:solidFill>
          </a:endParaRPr>
        </a:p>
      </dgm:t>
    </dgm:pt>
    <dgm:pt modelId="{26F36601-E78D-49CC-9931-7191A21B9FBA}" type="parTrans" cxnId="{EC594D62-7BC6-41A7-91FF-9AEFCA84E3D4}">
      <dgm:prSet/>
      <dgm:spPr/>
      <dgm:t>
        <a:bodyPr/>
        <a:lstStyle/>
        <a:p>
          <a:endParaRPr lang="fr-FR"/>
        </a:p>
      </dgm:t>
    </dgm:pt>
    <dgm:pt modelId="{A8299E80-3272-43D9-8438-F39AB2066A0A}" type="sibTrans" cxnId="{EC594D62-7BC6-41A7-91FF-9AEFCA84E3D4}">
      <dgm:prSet/>
      <dgm:spPr/>
      <dgm:t>
        <a:bodyPr/>
        <a:lstStyle/>
        <a:p>
          <a:endParaRPr lang="fr-FR"/>
        </a:p>
      </dgm:t>
    </dgm:pt>
    <dgm:pt modelId="{66DD7B4E-8A23-45AB-A513-DDBEE296DE8C}">
      <dgm:prSet custT="1"/>
      <dgm:spPr/>
      <dgm:t>
        <a:bodyPr/>
        <a:lstStyle/>
        <a:p>
          <a:r>
            <a:rPr lang="fr-FR" sz="1000" dirty="0" smtClean="0">
              <a:solidFill>
                <a:schemeClr val="tx1">
                  <a:lumMod val="75000"/>
                  <a:lumOff val="25000"/>
                </a:schemeClr>
              </a:solidFill>
              <a:latin typeface="+mj-lt"/>
            </a:rPr>
            <a:t>Se déplacer en s’adaptant à des environnements variés et </a:t>
          </a:r>
          <a:r>
            <a:rPr lang="fr-FR" sz="1000" dirty="0" smtClean="0">
              <a:solidFill>
                <a:schemeClr val="tx1">
                  <a:lumMod val="75000"/>
                  <a:lumOff val="25000"/>
                </a:schemeClr>
              </a:solidFill>
              <a:latin typeface="+mn-lt"/>
            </a:rPr>
            <a:t>incertains</a:t>
          </a:r>
          <a:endParaRPr lang="fr-FR" sz="1000" dirty="0">
            <a:solidFill>
              <a:schemeClr val="tx1">
                <a:lumMod val="75000"/>
                <a:lumOff val="25000"/>
              </a:schemeClr>
            </a:solidFill>
            <a:latin typeface="+mn-lt"/>
          </a:endParaRPr>
        </a:p>
      </dgm:t>
    </dgm:pt>
    <dgm:pt modelId="{8969CDBD-78B7-48C3-BB0B-C17E0FF8D359}" type="parTrans" cxnId="{5C373DD6-AD61-4792-9F68-0126648163E7}">
      <dgm:prSet/>
      <dgm:spPr/>
      <dgm:t>
        <a:bodyPr/>
        <a:lstStyle/>
        <a:p>
          <a:endParaRPr lang="fr-FR"/>
        </a:p>
      </dgm:t>
    </dgm:pt>
    <dgm:pt modelId="{6153F873-B87B-44D4-96A7-A09DCD706C89}" type="sibTrans" cxnId="{5C373DD6-AD61-4792-9F68-0126648163E7}">
      <dgm:prSet/>
      <dgm:spPr/>
      <dgm:t>
        <a:bodyPr/>
        <a:lstStyle/>
        <a:p>
          <a:endParaRPr lang="fr-FR"/>
        </a:p>
      </dgm:t>
    </dgm:pt>
    <dgm:pt modelId="{C48FF375-45DA-4C46-B614-F666BE08A0E7}">
      <dgm:prSet custT="1"/>
      <dgm:spPr/>
      <dgm:t>
        <a:bodyPr/>
        <a:lstStyle/>
        <a:p>
          <a:r>
            <a:rPr lang="fr-FR" sz="1000" dirty="0" smtClean="0">
              <a:solidFill>
                <a:schemeClr val="tx1">
                  <a:lumMod val="75000"/>
                  <a:lumOff val="25000"/>
                </a:schemeClr>
              </a:solidFill>
              <a:latin typeface="+mn-lt"/>
            </a:rPr>
            <a:t>Réaliser une prestation corporelle à visée artistique ou acrobatique</a:t>
          </a:r>
          <a:endParaRPr lang="fr-FR" sz="1000" dirty="0">
            <a:solidFill>
              <a:schemeClr val="tx1">
                <a:lumMod val="75000"/>
                <a:lumOff val="25000"/>
              </a:schemeClr>
            </a:solidFill>
            <a:latin typeface="+mn-lt"/>
          </a:endParaRPr>
        </a:p>
      </dgm:t>
    </dgm:pt>
    <dgm:pt modelId="{9D994DC8-11D4-40A6-9417-59BBD5713467}" type="parTrans" cxnId="{7A1A3CCB-83F5-4BE7-A556-690112C7CEF4}">
      <dgm:prSet/>
      <dgm:spPr/>
      <dgm:t>
        <a:bodyPr/>
        <a:lstStyle/>
        <a:p>
          <a:endParaRPr lang="fr-FR"/>
        </a:p>
      </dgm:t>
    </dgm:pt>
    <dgm:pt modelId="{494F3352-7C07-4B60-8150-38CFED779100}" type="sibTrans" cxnId="{7A1A3CCB-83F5-4BE7-A556-690112C7CEF4}">
      <dgm:prSet/>
      <dgm:spPr/>
      <dgm:t>
        <a:bodyPr/>
        <a:lstStyle/>
        <a:p>
          <a:endParaRPr lang="fr-FR"/>
        </a:p>
      </dgm:t>
    </dgm:pt>
    <dgm:pt modelId="{B5CF534F-FB16-4665-A495-40BA951C1D47}">
      <dgm:prSet custT="1"/>
      <dgm:spPr/>
      <dgm:t>
        <a:bodyPr/>
        <a:lstStyle/>
        <a:p>
          <a:r>
            <a:rPr lang="fr-FR" sz="1000" dirty="0" smtClean="0">
              <a:solidFill>
                <a:schemeClr val="tx1">
                  <a:lumMod val="75000"/>
                  <a:lumOff val="25000"/>
                </a:schemeClr>
              </a:solidFill>
              <a:latin typeface="+mn-lt"/>
            </a:rPr>
            <a:t>Conduire et maîtriser un affrontement individuel ou collectif</a:t>
          </a:r>
          <a:endParaRPr lang="fr-FR" sz="1000" dirty="0">
            <a:solidFill>
              <a:schemeClr val="tx1">
                <a:lumMod val="75000"/>
                <a:lumOff val="25000"/>
              </a:schemeClr>
            </a:solidFill>
            <a:latin typeface="+mn-lt"/>
          </a:endParaRPr>
        </a:p>
      </dgm:t>
    </dgm:pt>
    <dgm:pt modelId="{752A587C-9AB1-46DB-AF79-7671CBD0F2EB}" type="parTrans" cxnId="{DCC1A0AB-E88E-4BC0-8457-642DDC689171}">
      <dgm:prSet/>
      <dgm:spPr/>
      <dgm:t>
        <a:bodyPr/>
        <a:lstStyle/>
        <a:p>
          <a:endParaRPr lang="fr-FR"/>
        </a:p>
      </dgm:t>
    </dgm:pt>
    <dgm:pt modelId="{E858BA26-29C9-4FAF-A746-D459BD174EB6}" type="sibTrans" cxnId="{DCC1A0AB-E88E-4BC0-8457-642DDC689171}">
      <dgm:prSet/>
      <dgm:spPr/>
      <dgm:t>
        <a:bodyPr/>
        <a:lstStyle/>
        <a:p>
          <a:endParaRPr lang="fr-FR"/>
        </a:p>
      </dgm:t>
    </dgm:pt>
    <dgm:pt modelId="{5E646901-1D5A-49A6-A69B-8144925F6883}">
      <dgm:prSet custT="1"/>
      <dgm:spPr/>
      <dgm:t>
        <a:bodyPr/>
        <a:lstStyle/>
        <a:p>
          <a:r>
            <a:rPr lang="fr-FR" sz="1000" dirty="0" smtClean="0">
              <a:solidFill>
                <a:schemeClr val="tx1">
                  <a:lumMod val="75000"/>
                  <a:lumOff val="25000"/>
                </a:schemeClr>
              </a:solidFill>
              <a:latin typeface="+mn-lt"/>
            </a:rPr>
            <a:t>Respecter les règles de vie collective et assumer les différents rôles liés à l’activité</a:t>
          </a:r>
          <a:endParaRPr lang="fr-FR" sz="1000" dirty="0">
            <a:solidFill>
              <a:schemeClr val="tx1">
                <a:lumMod val="75000"/>
                <a:lumOff val="25000"/>
              </a:schemeClr>
            </a:solidFill>
            <a:latin typeface="+mn-lt"/>
          </a:endParaRPr>
        </a:p>
      </dgm:t>
    </dgm:pt>
    <dgm:pt modelId="{37CD644E-25F3-4A08-B71B-8F79953C6B4C}" type="parTrans" cxnId="{E247E891-4A20-4EF9-BAE4-CD37F3654CFE}">
      <dgm:prSet/>
      <dgm:spPr/>
      <dgm:t>
        <a:bodyPr/>
        <a:lstStyle/>
        <a:p>
          <a:endParaRPr lang="fr-FR"/>
        </a:p>
      </dgm:t>
    </dgm:pt>
    <dgm:pt modelId="{401F66EC-FD22-4B9A-9F19-3CE5D4FBC6C2}" type="sibTrans" cxnId="{E247E891-4A20-4EF9-BAE4-CD37F3654CFE}">
      <dgm:prSet/>
      <dgm:spPr/>
      <dgm:t>
        <a:bodyPr/>
        <a:lstStyle/>
        <a:p>
          <a:endParaRPr lang="fr-FR"/>
        </a:p>
      </dgm:t>
    </dgm:pt>
    <dgm:pt modelId="{90B1A37A-C69E-4DD4-85C6-11A5F3FECAE4}">
      <dgm:prSet/>
      <dgm:spPr/>
      <dgm:t>
        <a:bodyPr/>
        <a:lstStyle/>
        <a:p>
          <a:pPr algn="l">
            <a:spcBef>
              <a:spcPct val="0"/>
            </a:spcBef>
            <a:spcAft>
              <a:spcPct val="15000"/>
            </a:spcAft>
          </a:pPr>
          <a:r>
            <a:rPr lang="fr-FR" sz="1000" dirty="0" smtClean="0">
              <a:solidFill>
                <a:schemeClr val="tx1">
                  <a:lumMod val="75000"/>
                  <a:lumOff val="25000"/>
                </a:schemeClr>
              </a:solidFill>
            </a:rPr>
            <a:t>Comprendre les enjeux liés au développement durable</a:t>
          </a:r>
          <a:endParaRPr lang="fr-FR" sz="1000" dirty="0">
            <a:solidFill>
              <a:schemeClr val="tx1">
                <a:lumMod val="75000"/>
                <a:lumOff val="25000"/>
              </a:schemeClr>
            </a:solidFill>
          </a:endParaRPr>
        </a:p>
      </dgm:t>
    </dgm:pt>
    <dgm:pt modelId="{41A9C82C-06D0-4A0D-9404-EC8F0BBF45F0}" type="parTrans" cxnId="{7B1BA33D-BC9E-40D9-865E-7028FB31E67D}">
      <dgm:prSet/>
      <dgm:spPr/>
    </dgm:pt>
    <dgm:pt modelId="{5C198808-7347-4C92-88D8-2DBA622FFC78}" type="sibTrans" cxnId="{7B1BA33D-BC9E-40D9-865E-7028FB31E67D}">
      <dgm:prSet/>
      <dgm:spPr/>
    </dgm:pt>
    <dgm:pt modelId="{25FC2FF5-BACF-4C80-A559-37B7ABE8D2A1}">
      <dgm:prSet/>
      <dgm:spPr/>
      <dgm:t>
        <a:bodyPr/>
        <a:lstStyle/>
        <a:p>
          <a:pPr algn="l">
            <a:spcBef>
              <a:spcPct val="0"/>
            </a:spcBef>
            <a:spcAft>
              <a:spcPct val="15000"/>
            </a:spcAft>
          </a:pPr>
          <a:r>
            <a:rPr lang="fr-FR" sz="1000" dirty="0" smtClean="0">
              <a:solidFill>
                <a:schemeClr val="tx1">
                  <a:lumMod val="75000"/>
                  <a:lumOff val="25000"/>
                </a:schemeClr>
              </a:solidFill>
            </a:rPr>
            <a:t>Appréhender la diversité des sociétés et la richesse des cultures</a:t>
          </a:r>
          <a:endParaRPr lang="fr-FR" sz="1000" dirty="0">
            <a:solidFill>
              <a:schemeClr val="tx1">
                <a:lumMod val="75000"/>
                <a:lumOff val="25000"/>
              </a:schemeClr>
            </a:solidFill>
          </a:endParaRPr>
        </a:p>
      </dgm:t>
    </dgm:pt>
    <dgm:pt modelId="{D8DA8DD7-7A7F-4836-824E-60E7BCFC8CC1}" type="sibTrans" cxnId="{87852D1F-9F6A-4266-BC4C-B3EA227D70A5}">
      <dgm:prSet/>
      <dgm:spPr/>
      <dgm:t>
        <a:bodyPr/>
        <a:lstStyle/>
        <a:p>
          <a:endParaRPr lang="fr-FR"/>
        </a:p>
      </dgm:t>
    </dgm:pt>
    <dgm:pt modelId="{7267D160-A9F7-4FA4-93C9-E7C7C1AD52B4}" type="parTrans" cxnId="{87852D1F-9F6A-4266-BC4C-B3EA227D70A5}">
      <dgm:prSet/>
      <dgm:spPr/>
      <dgm:t>
        <a:bodyPr/>
        <a:lstStyle/>
        <a:p>
          <a:endParaRPr lang="fr-FR"/>
        </a:p>
      </dgm:t>
    </dgm:pt>
    <dgm:pt modelId="{406DF814-B369-4BBE-A6C4-29E15FC46545}" type="pres">
      <dgm:prSet presAssocID="{BB989161-0A7C-46F8-81AD-167C7396CEFA}" presName="linear" presStyleCnt="0">
        <dgm:presLayoutVars>
          <dgm:dir/>
          <dgm:resizeHandles val="exact"/>
        </dgm:presLayoutVars>
      </dgm:prSet>
      <dgm:spPr/>
      <dgm:t>
        <a:bodyPr/>
        <a:lstStyle/>
        <a:p>
          <a:endParaRPr lang="fr-FR"/>
        </a:p>
      </dgm:t>
    </dgm:pt>
    <dgm:pt modelId="{6EE65A98-7D77-4445-BB43-9A291C513588}" type="pres">
      <dgm:prSet presAssocID="{754086CF-427C-40BD-BD44-9715D9EC01EA}" presName="comp" presStyleCnt="0"/>
      <dgm:spPr/>
    </dgm:pt>
    <dgm:pt modelId="{514C64B4-E8E2-42D2-942D-346DA3ECF68D}" type="pres">
      <dgm:prSet presAssocID="{754086CF-427C-40BD-BD44-9715D9EC01EA}" presName="box" presStyleLbl="node1" presStyleIdx="0" presStyleCnt="3"/>
      <dgm:spPr/>
      <dgm:t>
        <a:bodyPr/>
        <a:lstStyle/>
        <a:p>
          <a:endParaRPr lang="fr-FR"/>
        </a:p>
      </dgm:t>
    </dgm:pt>
    <dgm:pt modelId="{22FEB6E8-46C8-4817-A823-AC1FD1FDF67A}" type="pres">
      <dgm:prSet presAssocID="{754086CF-427C-40BD-BD44-9715D9EC01EA}" presName="img" presStyleLbl="fgImgPlace1" presStyleIdx="0" presStyleCnt="3"/>
      <dgm:spPr>
        <a:prstGeom prst="actionButtonForwardNext">
          <a:avLst/>
        </a:prstGeom>
      </dgm:spPr>
      <dgm:t>
        <a:bodyPr/>
        <a:lstStyle/>
        <a:p>
          <a:endParaRPr lang="fr-FR"/>
        </a:p>
      </dgm:t>
    </dgm:pt>
    <dgm:pt modelId="{53705C0B-C244-4A38-887A-546917724EA5}" type="pres">
      <dgm:prSet presAssocID="{754086CF-427C-40BD-BD44-9715D9EC01EA}" presName="text" presStyleLbl="node1" presStyleIdx="0" presStyleCnt="3">
        <dgm:presLayoutVars>
          <dgm:bulletEnabled val="1"/>
        </dgm:presLayoutVars>
      </dgm:prSet>
      <dgm:spPr/>
      <dgm:t>
        <a:bodyPr/>
        <a:lstStyle/>
        <a:p>
          <a:endParaRPr lang="fr-FR"/>
        </a:p>
      </dgm:t>
    </dgm:pt>
    <dgm:pt modelId="{819C6857-0C0D-405A-8764-FB21DA69E232}" type="pres">
      <dgm:prSet presAssocID="{EAAD0F2C-08F1-4834-BEE4-C1326C81DC2C}" presName="spacer" presStyleCnt="0"/>
      <dgm:spPr/>
    </dgm:pt>
    <dgm:pt modelId="{26CE1E71-C2EF-44C5-ABB6-76BC40653B42}" type="pres">
      <dgm:prSet presAssocID="{0E1F77BE-1E12-4643-8F96-5771384E8A12}" presName="comp" presStyleCnt="0"/>
      <dgm:spPr/>
    </dgm:pt>
    <dgm:pt modelId="{097D16BB-D5DD-4942-A5E4-F2EAE35CC50D}" type="pres">
      <dgm:prSet presAssocID="{0E1F77BE-1E12-4643-8F96-5771384E8A12}" presName="box" presStyleLbl="node1" presStyleIdx="1" presStyleCnt="3"/>
      <dgm:spPr/>
      <dgm:t>
        <a:bodyPr/>
        <a:lstStyle/>
        <a:p>
          <a:endParaRPr lang="fr-FR"/>
        </a:p>
      </dgm:t>
    </dgm:pt>
    <dgm:pt modelId="{D03B71D5-C269-4D4F-AD8B-514121BFC184}" type="pres">
      <dgm:prSet presAssocID="{0E1F77BE-1E12-4643-8F96-5771384E8A12}" presName="img" presStyleLbl="fgImgPlace1" presStyleIdx="1" presStyleCnt="3"/>
      <dgm:spPr>
        <a:blipFill rotWithShape="1">
          <a:blip xmlns:r="http://schemas.openxmlformats.org/officeDocument/2006/relationships" r:embed="rId1"/>
          <a:stretch>
            <a:fillRect/>
          </a:stretch>
        </a:blipFill>
      </dgm:spPr>
    </dgm:pt>
    <dgm:pt modelId="{F98143C7-7C9B-4AC9-B901-EBCED48B6804}" type="pres">
      <dgm:prSet presAssocID="{0E1F77BE-1E12-4643-8F96-5771384E8A12}" presName="text" presStyleLbl="node1" presStyleIdx="1" presStyleCnt="3">
        <dgm:presLayoutVars>
          <dgm:bulletEnabled val="1"/>
        </dgm:presLayoutVars>
      </dgm:prSet>
      <dgm:spPr/>
      <dgm:t>
        <a:bodyPr/>
        <a:lstStyle/>
        <a:p>
          <a:endParaRPr lang="fr-FR"/>
        </a:p>
      </dgm:t>
    </dgm:pt>
    <dgm:pt modelId="{95CEC999-C60F-43C8-BD62-0AAEC0D76B0A}" type="pres">
      <dgm:prSet presAssocID="{E2A10E2B-AFBF-454D-AFD3-E83B76305650}" presName="spacer" presStyleCnt="0"/>
      <dgm:spPr/>
    </dgm:pt>
    <dgm:pt modelId="{59079619-FB1D-4C1E-A8A9-DE8B0EC7CCDB}" type="pres">
      <dgm:prSet presAssocID="{11D04771-1F08-407C-8554-C880182AE6CC}" presName="comp" presStyleCnt="0"/>
      <dgm:spPr/>
    </dgm:pt>
    <dgm:pt modelId="{F6FC0035-6311-486D-9A45-F5026BF54927}" type="pres">
      <dgm:prSet presAssocID="{11D04771-1F08-407C-8554-C880182AE6CC}" presName="box" presStyleLbl="node1" presStyleIdx="2" presStyleCnt="3"/>
      <dgm:spPr/>
      <dgm:t>
        <a:bodyPr/>
        <a:lstStyle/>
        <a:p>
          <a:endParaRPr lang="fr-FR"/>
        </a:p>
      </dgm:t>
    </dgm:pt>
    <dgm:pt modelId="{18725B0D-A819-41CC-BA9A-356375F6F9B0}" type="pres">
      <dgm:prSet presAssocID="{11D04771-1F08-407C-8554-C880182AE6CC}" presName="img" presStyleLbl="fgImgPlace1" presStyleIdx="2" presStyleCnt="3"/>
      <dgm:spPr>
        <a:blipFill rotWithShape="1">
          <a:blip xmlns:r="http://schemas.openxmlformats.org/officeDocument/2006/relationships" r:embed="rId1"/>
          <a:stretch>
            <a:fillRect/>
          </a:stretch>
        </a:blipFill>
      </dgm:spPr>
    </dgm:pt>
    <dgm:pt modelId="{801D5A93-1867-4511-95B5-98548999929C}" type="pres">
      <dgm:prSet presAssocID="{11D04771-1F08-407C-8554-C880182AE6CC}" presName="text" presStyleLbl="node1" presStyleIdx="2" presStyleCnt="3">
        <dgm:presLayoutVars>
          <dgm:bulletEnabled val="1"/>
        </dgm:presLayoutVars>
      </dgm:prSet>
      <dgm:spPr/>
      <dgm:t>
        <a:bodyPr/>
        <a:lstStyle/>
        <a:p>
          <a:endParaRPr lang="fr-FR"/>
        </a:p>
      </dgm:t>
    </dgm:pt>
  </dgm:ptLst>
  <dgm:cxnLst>
    <dgm:cxn modelId="{FB60DC32-EB05-43CE-A80B-5EDC5E2F6C37}" type="presOf" srcId="{CC3F3597-019C-46EA-AC6A-AA1EB967E7CA}" destId="{F98143C7-7C9B-4AC9-B901-EBCED48B6804}" srcOrd="1" destOrd="1" presId="urn:microsoft.com/office/officeart/2005/8/layout/vList4"/>
    <dgm:cxn modelId="{22CE679D-D010-4D7F-9B2F-F8BF6A74A284}" type="presOf" srcId="{BB989161-0A7C-46F8-81AD-167C7396CEFA}" destId="{406DF814-B369-4BBE-A6C4-29E15FC46545}" srcOrd="0" destOrd="0" presId="urn:microsoft.com/office/officeart/2005/8/layout/vList4"/>
    <dgm:cxn modelId="{D9D0E86C-3522-4EB9-8BBE-283158243622}" type="presOf" srcId="{0E1F77BE-1E12-4643-8F96-5771384E8A12}" destId="{097D16BB-D5DD-4942-A5E4-F2EAE35CC50D}" srcOrd="0" destOrd="0" presId="urn:microsoft.com/office/officeart/2005/8/layout/vList4"/>
    <dgm:cxn modelId="{EA64FDF9-9BCA-4AB7-8644-76C724F0A5C5}" type="presOf" srcId="{11D04771-1F08-407C-8554-C880182AE6CC}" destId="{F6FC0035-6311-486D-9A45-F5026BF54927}" srcOrd="0" destOrd="0" presId="urn:microsoft.com/office/officeart/2005/8/layout/vList4"/>
    <dgm:cxn modelId="{2BF827CF-11EC-403C-8171-B6A0DAB8D2F0}" srcId="{11D04771-1F08-407C-8554-C880182AE6CC}" destId="{6E3436BE-5AEC-4F0A-88B5-69ADCE6DF3B7}" srcOrd="0" destOrd="0" parTransId="{5E49AC0C-0796-4FCC-AAB7-9F19FBA57566}" sibTransId="{0FC657B7-40CA-41B3-B42E-245DC5137215}"/>
    <dgm:cxn modelId="{781FD111-B4E7-4B07-A6FD-137CA5B70A21}" type="presOf" srcId="{66DD7B4E-8A23-45AB-A513-DDBEE296DE8C}" destId="{801D5A93-1867-4511-95B5-98548999929C}" srcOrd="1" destOrd="2" presId="urn:microsoft.com/office/officeart/2005/8/layout/vList4"/>
    <dgm:cxn modelId="{03D2796E-B75C-456B-9D57-3BFC38159849}" type="presOf" srcId="{935FF545-2C7A-4BFD-9F91-728041E25D58}" destId="{53705C0B-C244-4A38-887A-546917724EA5}" srcOrd="1" destOrd="3" presId="urn:microsoft.com/office/officeart/2005/8/layout/vList4"/>
    <dgm:cxn modelId="{E247E891-4A20-4EF9-BAE4-CD37F3654CFE}" srcId="{11D04771-1F08-407C-8554-C880182AE6CC}" destId="{5E646901-1D5A-49A6-A69B-8144925F6883}" srcOrd="4" destOrd="0" parTransId="{37CD644E-25F3-4A08-B71B-8F79953C6B4C}" sibTransId="{401F66EC-FD22-4B9A-9F19-3CE5D4FBC6C2}"/>
    <dgm:cxn modelId="{DCC1A0AB-E88E-4BC0-8457-642DDC689171}" srcId="{11D04771-1F08-407C-8554-C880182AE6CC}" destId="{B5CF534F-FB16-4665-A495-40BA951C1D47}" srcOrd="3" destOrd="0" parTransId="{752A587C-9AB1-46DB-AF79-7671CBD0F2EB}" sibTransId="{E858BA26-29C9-4FAF-A746-D459BD174EB6}"/>
    <dgm:cxn modelId="{3949153A-377D-4AEF-944D-15270A38A403}" type="presOf" srcId="{D75400D7-27D2-475A-B7E6-F949C21E4473}" destId="{097D16BB-D5DD-4942-A5E4-F2EAE35CC50D}" srcOrd="0" destOrd="3" presId="urn:microsoft.com/office/officeart/2005/8/layout/vList4"/>
    <dgm:cxn modelId="{7B1BA33D-BC9E-40D9-865E-7028FB31E67D}" srcId="{754086CF-427C-40BD-BD44-9715D9EC01EA}" destId="{90B1A37A-C69E-4DD4-85C6-11A5F3FECAE4}" srcOrd="1" destOrd="0" parTransId="{41A9C82C-06D0-4A0D-9404-EC8F0BBF45F0}" sibTransId="{5C198808-7347-4C92-88D8-2DBA622FFC78}"/>
    <dgm:cxn modelId="{7376A446-E44D-4432-BE6E-DA08D0DBCF9C}" type="presOf" srcId="{935FF545-2C7A-4BFD-9F91-728041E25D58}" destId="{514C64B4-E8E2-42D2-942D-346DA3ECF68D}" srcOrd="0" destOrd="3" presId="urn:microsoft.com/office/officeart/2005/8/layout/vList4"/>
    <dgm:cxn modelId="{F1D0243A-92A0-4DF9-9CF3-BFBAAAF8DA22}" type="presOf" srcId="{C48FF375-45DA-4C46-B614-F666BE08A0E7}" destId="{801D5A93-1867-4511-95B5-98548999929C}" srcOrd="1" destOrd="3" presId="urn:microsoft.com/office/officeart/2005/8/layout/vList4"/>
    <dgm:cxn modelId="{500E7B8A-64C7-476F-91A5-CD83192083C7}" srcId="{754086CF-427C-40BD-BD44-9715D9EC01EA}" destId="{FCDAEC44-F8DB-46B7-A1C3-411F20F34C39}" srcOrd="3" destOrd="0" parTransId="{D26F79B6-322E-4F50-B6E6-D94E44E4F264}" sibTransId="{2AA479EE-5406-4CC5-AE12-47C2024CC740}"/>
    <dgm:cxn modelId="{92EC486D-8815-4159-9BC1-F9D9C20F5183}" type="presOf" srcId="{90B1A37A-C69E-4DD4-85C6-11A5F3FECAE4}" destId="{53705C0B-C244-4A38-887A-546917724EA5}" srcOrd="1" destOrd="2" presId="urn:microsoft.com/office/officeart/2005/8/layout/vList4"/>
    <dgm:cxn modelId="{C04ED05A-192B-45F4-9A9F-546C3A454983}" type="presOf" srcId="{5E646901-1D5A-49A6-A69B-8144925F6883}" destId="{801D5A93-1867-4511-95B5-98548999929C}" srcOrd="1" destOrd="5" presId="urn:microsoft.com/office/officeart/2005/8/layout/vList4"/>
    <dgm:cxn modelId="{338433A2-0DF0-4EE8-BFDB-8666281C3B6C}" type="presOf" srcId="{FCDAEC44-F8DB-46B7-A1C3-411F20F34C39}" destId="{514C64B4-E8E2-42D2-942D-346DA3ECF68D}" srcOrd="0" destOrd="4" presId="urn:microsoft.com/office/officeart/2005/8/layout/vList4"/>
    <dgm:cxn modelId="{BE6DD0BA-159C-48AA-8DB9-D64C70D83052}" srcId="{0E1F77BE-1E12-4643-8F96-5771384E8A12}" destId="{402F30AD-FE67-4B57-A768-21D522B7D874}" srcOrd="1" destOrd="0" parTransId="{BE393940-03FD-45FB-A70D-ADDA3EF815A6}" sibTransId="{C04BF19A-EB5C-469C-8C10-3DAA3793EDC4}"/>
    <dgm:cxn modelId="{AF73D381-FB94-4201-94EB-013E2CAF2261}" srcId="{BB989161-0A7C-46F8-81AD-167C7396CEFA}" destId="{0E1F77BE-1E12-4643-8F96-5771384E8A12}" srcOrd="1" destOrd="0" parTransId="{DB485EEB-183C-47BD-88B4-915A984DE6EC}" sibTransId="{E2A10E2B-AFBF-454D-AFD3-E83B76305650}"/>
    <dgm:cxn modelId="{5C373DD6-AD61-4792-9F68-0126648163E7}" srcId="{11D04771-1F08-407C-8554-C880182AE6CC}" destId="{66DD7B4E-8A23-45AB-A513-DDBEE296DE8C}" srcOrd="1" destOrd="0" parTransId="{8969CDBD-78B7-48C3-BB0B-C17E0FF8D359}" sibTransId="{6153F873-B87B-44D4-96A7-A09DCD706C89}"/>
    <dgm:cxn modelId="{52961D6E-92D7-406D-956B-99130F1FCCE6}" type="presOf" srcId="{11D04771-1F08-407C-8554-C880182AE6CC}" destId="{801D5A93-1867-4511-95B5-98548999929C}" srcOrd="1" destOrd="0" presId="urn:microsoft.com/office/officeart/2005/8/layout/vList4"/>
    <dgm:cxn modelId="{789BA58F-30A3-4C5B-8B79-6A2E4B366D66}" type="presOf" srcId="{25FC2FF5-BACF-4C80-A559-37B7ABE8D2A1}" destId="{514C64B4-E8E2-42D2-942D-346DA3ECF68D}" srcOrd="0" destOrd="1" presId="urn:microsoft.com/office/officeart/2005/8/layout/vList4"/>
    <dgm:cxn modelId="{F76FEB7D-6149-423A-9595-933882F1D201}" srcId="{BB989161-0A7C-46F8-81AD-167C7396CEFA}" destId="{11D04771-1F08-407C-8554-C880182AE6CC}" srcOrd="2" destOrd="0" parTransId="{BCC8747E-39E0-4CA1-B388-BA01C5E5A9C6}" sibTransId="{B853E318-66AF-49E1-8118-7C993AD5458C}"/>
    <dgm:cxn modelId="{247A3116-CE90-4A22-8186-F9E2B560B33E}" srcId="{0E1F77BE-1E12-4643-8F96-5771384E8A12}" destId="{CC3F3597-019C-46EA-AC6A-AA1EB967E7CA}" srcOrd="0" destOrd="0" parTransId="{77E47741-AAEC-4F4B-89B7-D9B21FEB6324}" sibTransId="{AE5984FF-BFC9-4B56-85B2-33C90195CC6D}"/>
    <dgm:cxn modelId="{EC594D62-7BC6-41A7-91FF-9AEFCA84E3D4}" srcId="{0E1F77BE-1E12-4643-8F96-5771384E8A12}" destId="{D75400D7-27D2-475A-B7E6-F949C21E4473}" srcOrd="2" destOrd="0" parTransId="{26F36601-E78D-49CC-9931-7191A21B9FBA}" sibTransId="{A8299E80-3272-43D9-8438-F39AB2066A0A}"/>
    <dgm:cxn modelId="{0AD652C1-4149-4DD7-87CC-003E7EF6F885}" type="presOf" srcId="{6E3436BE-5AEC-4F0A-88B5-69ADCE6DF3B7}" destId="{F6FC0035-6311-486D-9A45-F5026BF54927}" srcOrd="0" destOrd="1" presId="urn:microsoft.com/office/officeart/2005/8/layout/vList4"/>
    <dgm:cxn modelId="{87852D1F-9F6A-4266-BC4C-B3EA227D70A5}" srcId="{754086CF-427C-40BD-BD44-9715D9EC01EA}" destId="{25FC2FF5-BACF-4C80-A559-37B7ABE8D2A1}" srcOrd="0" destOrd="0" parTransId="{7267D160-A9F7-4FA4-93C9-E7C7C1AD52B4}" sibTransId="{D8DA8DD7-7A7F-4836-824E-60E7BCFC8CC1}"/>
    <dgm:cxn modelId="{64FF0D5A-3E32-4226-AD5E-2805E3430A7B}" type="presOf" srcId="{754086CF-427C-40BD-BD44-9715D9EC01EA}" destId="{514C64B4-E8E2-42D2-942D-346DA3ECF68D}" srcOrd="0" destOrd="0" presId="urn:microsoft.com/office/officeart/2005/8/layout/vList4"/>
    <dgm:cxn modelId="{E68722F5-1578-4A73-AB0C-8132B5E746C6}" type="presOf" srcId="{B5CF534F-FB16-4665-A495-40BA951C1D47}" destId="{801D5A93-1867-4511-95B5-98548999929C}" srcOrd="1" destOrd="4" presId="urn:microsoft.com/office/officeart/2005/8/layout/vList4"/>
    <dgm:cxn modelId="{21FB3663-320F-4E81-B4FD-2C22BAB49AEA}" type="presOf" srcId="{6E3436BE-5AEC-4F0A-88B5-69ADCE6DF3B7}" destId="{801D5A93-1867-4511-95B5-98548999929C}" srcOrd="1" destOrd="1" presId="urn:microsoft.com/office/officeart/2005/8/layout/vList4"/>
    <dgm:cxn modelId="{C92B19B4-585B-4395-BB8D-9EB2B5099C9E}" type="presOf" srcId="{66DD7B4E-8A23-45AB-A513-DDBEE296DE8C}" destId="{F6FC0035-6311-486D-9A45-F5026BF54927}" srcOrd="0" destOrd="2" presId="urn:microsoft.com/office/officeart/2005/8/layout/vList4"/>
    <dgm:cxn modelId="{F77868CE-7F28-49C2-BD80-D481D7AFA9C7}" type="presOf" srcId="{25FC2FF5-BACF-4C80-A559-37B7ABE8D2A1}" destId="{53705C0B-C244-4A38-887A-546917724EA5}" srcOrd="1" destOrd="1" presId="urn:microsoft.com/office/officeart/2005/8/layout/vList4"/>
    <dgm:cxn modelId="{707A8E4D-1439-43FD-AB98-3F8ADE742080}" type="presOf" srcId="{FCDAEC44-F8DB-46B7-A1C3-411F20F34C39}" destId="{53705C0B-C244-4A38-887A-546917724EA5}" srcOrd="1" destOrd="4" presId="urn:microsoft.com/office/officeart/2005/8/layout/vList4"/>
    <dgm:cxn modelId="{3A69B3FB-77A4-4FF7-B61E-329162AAB0F4}" srcId="{754086CF-427C-40BD-BD44-9715D9EC01EA}" destId="{935FF545-2C7A-4BFD-9F91-728041E25D58}" srcOrd="2" destOrd="0" parTransId="{1459EDEE-B559-4543-9EC0-CEC7424621CA}" sibTransId="{8FD0FB53-4B99-4EC3-BB3A-927133A6F5FF}"/>
    <dgm:cxn modelId="{E591D7A8-66A8-4F2E-AB6B-2D31AADE6830}" type="presOf" srcId="{402F30AD-FE67-4B57-A768-21D522B7D874}" destId="{F98143C7-7C9B-4AC9-B901-EBCED48B6804}" srcOrd="1" destOrd="2" presId="urn:microsoft.com/office/officeart/2005/8/layout/vList4"/>
    <dgm:cxn modelId="{FE5BC742-DB3B-4876-AB91-737EFED660EA}" type="presOf" srcId="{D75400D7-27D2-475A-B7E6-F949C21E4473}" destId="{F98143C7-7C9B-4AC9-B901-EBCED48B6804}" srcOrd="1" destOrd="3" presId="urn:microsoft.com/office/officeart/2005/8/layout/vList4"/>
    <dgm:cxn modelId="{34EB0445-A38F-456C-AF2A-FE9C58234A84}" type="presOf" srcId="{5E646901-1D5A-49A6-A69B-8144925F6883}" destId="{F6FC0035-6311-486D-9A45-F5026BF54927}" srcOrd="0" destOrd="5" presId="urn:microsoft.com/office/officeart/2005/8/layout/vList4"/>
    <dgm:cxn modelId="{4098A7D4-314C-4494-91F4-B2FA580DCBA9}" type="presOf" srcId="{0E1F77BE-1E12-4643-8F96-5771384E8A12}" destId="{F98143C7-7C9B-4AC9-B901-EBCED48B6804}" srcOrd="1" destOrd="0" presId="urn:microsoft.com/office/officeart/2005/8/layout/vList4"/>
    <dgm:cxn modelId="{EA789D26-3582-4175-9982-91F5A54D95EF}" type="presOf" srcId="{754086CF-427C-40BD-BD44-9715D9EC01EA}" destId="{53705C0B-C244-4A38-887A-546917724EA5}" srcOrd="1" destOrd="0" presId="urn:microsoft.com/office/officeart/2005/8/layout/vList4"/>
    <dgm:cxn modelId="{A3710C2E-D1C4-432E-8D5F-AA7E1FDB584A}" srcId="{BB989161-0A7C-46F8-81AD-167C7396CEFA}" destId="{754086CF-427C-40BD-BD44-9715D9EC01EA}" srcOrd="0" destOrd="0" parTransId="{C74836BC-C025-4B6D-82F6-9389F639517B}" sibTransId="{EAAD0F2C-08F1-4834-BEE4-C1326C81DC2C}"/>
    <dgm:cxn modelId="{1019A69E-C90C-4F9F-AA26-4BE85FB8D9AB}" type="presOf" srcId="{CC3F3597-019C-46EA-AC6A-AA1EB967E7CA}" destId="{097D16BB-D5DD-4942-A5E4-F2EAE35CC50D}" srcOrd="0" destOrd="1" presId="urn:microsoft.com/office/officeart/2005/8/layout/vList4"/>
    <dgm:cxn modelId="{81F3E0B9-5C1D-478C-814B-A56FFE3AA6A3}" type="presOf" srcId="{402F30AD-FE67-4B57-A768-21D522B7D874}" destId="{097D16BB-D5DD-4942-A5E4-F2EAE35CC50D}" srcOrd="0" destOrd="2" presId="urn:microsoft.com/office/officeart/2005/8/layout/vList4"/>
    <dgm:cxn modelId="{43276752-E136-4731-88D8-561F53466FF2}" type="presOf" srcId="{90B1A37A-C69E-4DD4-85C6-11A5F3FECAE4}" destId="{514C64B4-E8E2-42D2-942D-346DA3ECF68D}" srcOrd="0" destOrd="2" presId="urn:microsoft.com/office/officeart/2005/8/layout/vList4"/>
    <dgm:cxn modelId="{5D46CCF7-EF2C-40C6-B7E1-7A91571845ED}" type="presOf" srcId="{C48FF375-45DA-4C46-B614-F666BE08A0E7}" destId="{F6FC0035-6311-486D-9A45-F5026BF54927}" srcOrd="0" destOrd="3" presId="urn:microsoft.com/office/officeart/2005/8/layout/vList4"/>
    <dgm:cxn modelId="{7A1A3CCB-83F5-4BE7-A556-690112C7CEF4}" srcId="{11D04771-1F08-407C-8554-C880182AE6CC}" destId="{C48FF375-45DA-4C46-B614-F666BE08A0E7}" srcOrd="2" destOrd="0" parTransId="{9D994DC8-11D4-40A6-9417-59BBD5713467}" sibTransId="{494F3352-7C07-4B60-8150-38CFED779100}"/>
    <dgm:cxn modelId="{033672E3-2275-4B3B-B4A1-0559464BFD44}" type="presOf" srcId="{B5CF534F-FB16-4665-A495-40BA951C1D47}" destId="{F6FC0035-6311-486D-9A45-F5026BF54927}" srcOrd="0" destOrd="4" presId="urn:microsoft.com/office/officeart/2005/8/layout/vList4"/>
    <dgm:cxn modelId="{C1470DAC-16C6-439D-969E-6A7DB4178D4F}" type="presParOf" srcId="{406DF814-B369-4BBE-A6C4-29E15FC46545}" destId="{6EE65A98-7D77-4445-BB43-9A291C513588}" srcOrd="0" destOrd="0" presId="urn:microsoft.com/office/officeart/2005/8/layout/vList4"/>
    <dgm:cxn modelId="{1D12D538-940A-4CF9-AA23-1645C6C9C264}" type="presParOf" srcId="{6EE65A98-7D77-4445-BB43-9A291C513588}" destId="{514C64B4-E8E2-42D2-942D-346DA3ECF68D}" srcOrd="0" destOrd="0" presId="urn:microsoft.com/office/officeart/2005/8/layout/vList4"/>
    <dgm:cxn modelId="{7B61F8B7-D0EF-4897-8CD2-DF31F6D815DD}" type="presParOf" srcId="{6EE65A98-7D77-4445-BB43-9A291C513588}" destId="{22FEB6E8-46C8-4817-A823-AC1FD1FDF67A}" srcOrd="1" destOrd="0" presId="urn:microsoft.com/office/officeart/2005/8/layout/vList4"/>
    <dgm:cxn modelId="{44552A88-BA32-470F-936B-3DDBABF4576B}" type="presParOf" srcId="{6EE65A98-7D77-4445-BB43-9A291C513588}" destId="{53705C0B-C244-4A38-887A-546917724EA5}" srcOrd="2" destOrd="0" presId="urn:microsoft.com/office/officeart/2005/8/layout/vList4"/>
    <dgm:cxn modelId="{3FB095E9-B3B6-495A-AEBF-28855083A766}" type="presParOf" srcId="{406DF814-B369-4BBE-A6C4-29E15FC46545}" destId="{819C6857-0C0D-405A-8764-FB21DA69E232}" srcOrd="1" destOrd="0" presId="urn:microsoft.com/office/officeart/2005/8/layout/vList4"/>
    <dgm:cxn modelId="{B0B9E658-F761-4CB1-96AA-4472DA7CD0B9}" type="presParOf" srcId="{406DF814-B369-4BBE-A6C4-29E15FC46545}" destId="{26CE1E71-C2EF-44C5-ABB6-76BC40653B42}" srcOrd="2" destOrd="0" presId="urn:microsoft.com/office/officeart/2005/8/layout/vList4"/>
    <dgm:cxn modelId="{773AA944-0C0F-47BC-979F-3A242A202B4B}" type="presParOf" srcId="{26CE1E71-C2EF-44C5-ABB6-76BC40653B42}" destId="{097D16BB-D5DD-4942-A5E4-F2EAE35CC50D}" srcOrd="0" destOrd="0" presId="urn:microsoft.com/office/officeart/2005/8/layout/vList4"/>
    <dgm:cxn modelId="{7D0403C4-3B19-4C36-9609-D160D05055A3}" type="presParOf" srcId="{26CE1E71-C2EF-44C5-ABB6-76BC40653B42}" destId="{D03B71D5-C269-4D4F-AD8B-514121BFC184}" srcOrd="1" destOrd="0" presId="urn:microsoft.com/office/officeart/2005/8/layout/vList4"/>
    <dgm:cxn modelId="{F7031D3A-1768-4C1D-BCD7-A42D9A4D5C0C}" type="presParOf" srcId="{26CE1E71-C2EF-44C5-ABB6-76BC40653B42}" destId="{F98143C7-7C9B-4AC9-B901-EBCED48B6804}" srcOrd="2" destOrd="0" presId="urn:microsoft.com/office/officeart/2005/8/layout/vList4"/>
    <dgm:cxn modelId="{97DFA35B-BD60-46FE-917B-736D6BC8B63F}" type="presParOf" srcId="{406DF814-B369-4BBE-A6C4-29E15FC46545}" destId="{95CEC999-C60F-43C8-BD62-0AAEC0D76B0A}" srcOrd="3" destOrd="0" presId="urn:microsoft.com/office/officeart/2005/8/layout/vList4"/>
    <dgm:cxn modelId="{BC9A61DE-7AB4-40A3-A36B-13A0FB3ED2EA}" type="presParOf" srcId="{406DF814-B369-4BBE-A6C4-29E15FC46545}" destId="{59079619-FB1D-4C1E-A8A9-DE8B0EC7CCDB}" srcOrd="4" destOrd="0" presId="urn:microsoft.com/office/officeart/2005/8/layout/vList4"/>
    <dgm:cxn modelId="{11428A43-A176-401B-8484-AF3C942E6E6A}" type="presParOf" srcId="{59079619-FB1D-4C1E-A8A9-DE8B0EC7CCDB}" destId="{F6FC0035-6311-486D-9A45-F5026BF54927}" srcOrd="0" destOrd="0" presId="urn:microsoft.com/office/officeart/2005/8/layout/vList4"/>
    <dgm:cxn modelId="{6132056F-98DE-442F-AF02-2BB40F01826E}" type="presParOf" srcId="{59079619-FB1D-4C1E-A8A9-DE8B0EC7CCDB}" destId="{18725B0D-A819-41CC-BA9A-356375F6F9B0}" srcOrd="1" destOrd="0" presId="urn:microsoft.com/office/officeart/2005/8/layout/vList4"/>
    <dgm:cxn modelId="{656AD258-34D6-4FE2-AA4F-53FA48B7A7FC}" type="presParOf" srcId="{59079619-FB1D-4C1E-A8A9-DE8B0EC7CCDB}" destId="{801D5A93-1867-4511-95B5-98548999929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16DD6F-787B-464B-AC35-F0F9EA2C757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B734EC2E-4BCD-464E-AFCC-F1B15503B782}">
      <dgm:prSet phldrT="[Texte]"/>
      <dgm:spPr/>
      <dgm:t>
        <a:bodyPr/>
        <a:lstStyle/>
        <a:p>
          <a:r>
            <a:rPr lang="fr-FR" b="1" dirty="0" smtClean="0"/>
            <a:t>Bloc facultatif de Langues vivantes - </a:t>
          </a:r>
          <a:r>
            <a:rPr lang="fr-FR" dirty="0" smtClean="0"/>
            <a:t>Compétences de niveau B1+ du CECRL</a:t>
          </a:r>
        </a:p>
        <a:p>
          <a:r>
            <a:rPr lang="fr-FR" dirty="0" smtClean="0"/>
            <a:t>. S’exprimer oralement en continu</a:t>
          </a:r>
        </a:p>
        <a:p>
          <a:r>
            <a:rPr lang="fr-FR" dirty="0" smtClean="0"/>
            <a:t>. Interagir en langue étrangère</a:t>
          </a:r>
        </a:p>
        <a:p>
          <a:r>
            <a:rPr lang="fr-FR" dirty="0" smtClean="0"/>
            <a:t>. Comprendre un document écrit rédigé en langue étrangère</a:t>
          </a:r>
          <a:endParaRPr lang="fr-FR" dirty="0"/>
        </a:p>
      </dgm:t>
    </dgm:pt>
    <dgm:pt modelId="{F8FB1786-9C8E-4E91-BA2B-3933AD4787D9}" type="parTrans" cxnId="{99C7727B-91B7-42CC-AE6A-ED79E7272727}">
      <dgm:prSet/>
      <dgm:spPr/>
      <dgm:t>
        <a:bodyPr/>
        <a:lstStyle/>
        <a:p>
          <a:endParaRPr lang="fr-FR"/>
        </a:p>
      </dgm:t>
    </dgm:pt>
    <dgm:pt modelId="{33D4777C-5273-49CA-9A40-EB29410AD964}" type="sibTrans" cxnId="{99C7727B-91B7-42CC-AE6A-ED79E7272727}">
      <dgm:prSet/>
      <dgm:spPr/>
      <dgm:t>
        <a:bodyPr/>
        <a:lstStyle/>
        <a:p>
          <a:endParaRPr lang="fr-FR"/>
        </a:p>
      </dgm:t>
    </dgm:pt>
    <dgm:pt modelId="{D7FAD3D0-C742-49C4-A0DD-7D3D4DF373FA}">
      <dgm:prSet phldrT="[Texte]"/>
      <dgm:spPr/>
      <dgm:t>
        <a:bodyPr/>
        <a:lstStyle/>
        <a:p>
          <a:r>
            <a:rPr lang="fr-FR" b="1" dirty="0" smtClean="0"/>
            <a:t>Bloc facultatif de mobilité</a:t>
          </a:r>
          <a:endParaRPr lang="fr-FR" dirty="0" smtClean="0"/>
        </a:p>
        <a:p>
          <a:r>
            <a:rPr lang="fr-FR" dirty="0" smtClean="0"/>
            <a:t>. Comprendre et se faire comprendre dans un contexte professionnel étranger</a:t>
          </a:r>
        </a:p>
        <a:p>
          <a:r>
            <a:rPr lang="fr-FR" dirty="0" smtClean="0"/>
            <a:t>. Caractériser le contexte professionnel étranger</a:t>
          </a:r>
        </a:p>
        <a:p>
          <a:r>
            <a:rPr lang="fr-FR" dirty="0" smtClean="0"/>
            <a:t>. Réaliser partiellement une activité professionnelle, sous contrôle, dans un contexte professionnel étranger</a:t>
          </a:r>
        </a:p>
        <a:p>
          <a:r>
            <a:rPr lang="fr-FR" dirty="0" smtClean="0"/>
            <a:t>. Comparer des activités professionnelles similaires, réalisées ou observées, à l'étranger et en France</a:t>
          </a:r>
          <a:endParaRPr lang="fr-FR" dirty="0"/>
        </a:p>
      </dgm:t>
    </dgm:pt>
    <dgm:pt modelId="{B20A5016-CD1C-4488-BFEB-145AE8C2C01E}" type="parTrans" cxnId="{7882B744-0D7A-421B-9BCF-55286D6E095C}">
      <dgm:prSet/>
      <dgm:spPr/>
      <dgm:t>
        <a:bodyPr/>
        <a:lstStyle/>
        <a:p>
          <a:endParaRPr lang="fr-FR"/>
        </a:p>
      </dgm:t>
    </dgm:pt>
    <dgm:pt modelId="{54E00B38-42A5-46DD-BD48-F29224D88BBB}" type="sibTrans" cxnId="{7882B744-0D7A-421B-9BCF-55286D6E095C}">
      <dgm:prSet/>
      <dgm:spPr/>
      <dgm:t>
        <a:bodyPr/>
        <a:lstStyle/>
        <a:p>
          <a:endParaRPr lang="fr-FR"/>
        </a:p>
      </dgm:t>
    </dgm:pt>
    <dgm:pt modelId="{0B0EAF69-35B3-4D21-A4CF-492D1DC217DB}">
      <dgm:prSet phldrT="[Texte]"/>
      <dgm:spPr/>
      <dgm:t>
        <a:bodyPr/>
        <a:lstStyle/>
        <a:p>
          <a:r>
            <a:rPr lang="fr-FR" b="1" dirty="0" smtClean="0"/>
            <a:t>Bloc facultatif d’Éducation physique et sportive</a:t>
          </a:r>
          <a:endParaRPr lang="fr-FR" dirty="0" smtClean="0"/>
        </a:p>
        <a:p>
          <a:r>
            <a:rPr lang="fr-FR" dirty="0" smtClean="0"/>
            <a:t>. Compétences de niveau 5 du référentiel de compétences attendues</a:t>
          </a:r>
        </a:p>
        <a:p>
          <a:r>
            <a:rPr lang="fr-FR" dirty="0" smtClean="0"/>
            <a:t>. Réaliser une performance motrice maximale</a:t>
          </a:r>
        </a:p>
        <a:p>
          <a:r>
            <a:rPr lang="fr-FR" dirty="0" smtClean="0"/>
            <a:t>. Se déplacer en s’adaptant à des environnements variés et incertains</a:t>
          </a:r>
        </a:p>
        <a:p>
          <a:r>
            <a:rPr lang="fr-FR" dirty="0" smtClean="0"/>
            <a:t>. Réaliser une prestation corporelle à visée artistique ou acrobatique</a:t>
          </a:r>
        </a:p>
        <a:p>
          <a:r>
            <a:rPr lang="fr-FR" dirty="0" smtClean="0"/>
            <a:t>. Conduire et maîtriser un affrontement individuel ou collectif</a:t>
          </a:r>
        </a:p>
        <a:p>
          <a:r>
            <a:rPr lang="fr-FR" dirty="0" smtClean="0"/>
            <a:t>. Respecter les règles de vie collective et assumer les différents rôles liés à l’activité</a:t>
          </a:r>
          <a:endParaRPr lang="fr-FR" dirty="0"/>
        </a:p>
      </dgm:t>
    </dgm:pt>
    <dgm:pt modelId="{24F4C008-9BB8-4836-8852-990F7D808DD6}" type="parTrans" cxnId="{EE534BAA-AEE5-4509-9C40-A07642D9A8DD}">
      <dgm:prSet/>
      <dgm:spPr/>
      <dgm:t>
        <a:bodyPr/>
        <a:lstStyle/>
        <a:p>
          <a:endParaRPr lang="fr-FR"/>
        </a:p>
      </dgm:t>
    </dgm:pt>
    <dgm:pt modelId="{6C127F6E-D9EB-4DCD-9899-60B455ED1759}" type="sibTrans" cxnId="{EE534BAA-AEE5-4509-9C40-A07642D9A8DD}">
      <dgm:prSet/>
      <dgm:spPr/>
      <dgm:t>
        <a:bodyPr/>
        <a:lstStyle/>
        <a:p>
          <a:endParaRPr lang="fr-FR"/>
        </a:p>
      </dgm:t>
    </dgm:pt>
    <dgm:pt modelId="{8261357E-6773-4D4F-96B7-155D88D9281F}" type="pres">
      <dgm:prSet presAssocID="{F816DD6F-787B-464B-AC35-F0F9EA2C757E}" presName="Name0" presStyleCnt="0">
        <dgm:presLayoutVars>
          <dgm:dir/>
          <dgm:resizeHandles val="exact"/>
        </dgm:presLayoutVars>
      </dgm:prSet>
      <dgm:spPr/>
      <dgm:t>
        <a:bodyPr/>
        <a:lstStyle/>
        <a:p>
          <a:endParaRPr lang="fr-FR"/>
        </a:p>
      </dgm:t>
    </dgm:pt>
    <dgm:pt modelId="{C76480B9-5292-44CC-878E-0F7EDF3C1297}" type="pres">
      <dgm:prSet presAssocID="{B734EC2E-4BCD-464E-AFCC-F1B15503B782}" presName="composite" presStyleCnt="0"/>
      <dgm:spPr/>
    </dgm:pt>
    <dgm:pt modelId="{62D347BD-BF33-4035-B575-1B92B5A54D48}" type="pres">
      <dgm:prSet presAssocID="{B734EC2E-4BCD-464E-AFCC-F1B15503B782}" presName="rect1" presStyleLbl="trAlignAcc1" presStyleIdx="0" presStyleCnt="3" custScaleX="179562">
        <dgm:presLayoutVars>
          <dgm:bulletEnabled val="1"/>
        </dgm:presLayoutVars>
      </dgm:prSet>
      <dgm:spPr/>
      <dgm:t>
        <a:bodyPr/>
        <a:lstStyle/>
        <a:p>
          <a:endParaRPr lang="fr-FR"/>
        </a:p>
      </dgm:t>
    </dgm:pt>
    <dgm:pt modelId="{D9BE39B0-0160-445F-97A1-3444971FF85A}" type="pres">
      <dgm:prSet presAssocID="{B734EC2E-4BCD-464E-AFCC-F1B15503B782}" presName="rect2" presStyleLbl="fgImgPlace1" presStyleIdx="0" presStyleCnt="3" custLinFactX="-100000" custLinFactNeighborX="-181427" custLinFactNeighborY="9255"/>
      <dgm:spPr>
        <a:prstGeom prst="chevron">
          <a:avLst/>
        </a:prstGeom>
      </dgm:spPr>
    </dgm:pt>
    <dgm:pt modelId="{395D0FD4-F999-42F6-8E5D-7A54A92369D5}" type="pres">
      <dgm:prSet presAssocID="{33D4777C-5273-49CA-9A40-EB29410AD964}" presName="sibTrans" presStyleCnt="0"/>
      <dgm:spPr/>
    </dgm:pt>
    <dgm:pt modelId="{EBCF84C0-0386-41BA-849A-13EF5DF18CC9}" type="pres">
      <dgm:prSet presAssocID="{D7FAD3D0-C742-49C4-A0DD-7D3D4DF373FA}" presName="composite" presStyleCnt="0"/>
      <dgm:spPr/>
    </dgm:pt>
    <dgm:pt modelId="{33640822-51B7-4647-B5A6-FBD627001861}" type="pres">
      <dgm:prSet presAssocID="{D7FAD3D0-C742-49C4-A0DD-7D3D4DF373FA}" presName="rect1" presStyleLbl="trAlignAcc1" presStyleIdx="1" presStyleCnt="3" custScaleX="178951">
        <dgm:presLayoutVars>
          <dgm:bulletEnabled val="1"/>
        </dgm:presLayoutVars>
      </dgm:prSet>
      <dgm:spPr/>
      <dgm:t>
        <a:bodyPr/>
        <a:lstStyle/>
        <a:p>
          <a:endParaRPr lang="fr-FR"/>
        </a:p>
      </dgm:t>
    </dgm:pt>
    <dgm:pt modelId="{526457E0-02FB-4D63-BA69-68D9890596DA}" type="pres">
      <dgm:prSet presAssocID="{D7FAD3D0-C742-49C4-A0DD-7D3D4DF373FA}" presName="rect2" presStyleLbl="fgImgPlace1" presStyleIdx="1" presStyleCnt="3" custLinFactX="-100000" custLinFactNeighborX="-178903" custLinFactNeighborY="10937"/>
      <dgm:spPr>
        <a:prstGeom prst="chevron">
          <a:avLst/>
        </a:prstGeom>
      </dgm:spPr>
    </dgm:pt>
    <dgm:pt modelId="{6B1ACFC7-DDDB-4FD1-9CF3-E2311F9A75FD}" type="pres">
      <dgm:prSet presAssocID="{54E00B38-42A5-46DD-BD48-F29224D88BBB}" presName="sibTrans" presStyleCnt="0"/>
      <dgm:spPr/>
    </dgm:pt>
    <dgm:pt modelId="{A9515F05-7384-4057-9D9E-77309B5E6777}" type="pres">
      <dgm:prSet presAssocID="{0B0EAF69-35B3-4D21-A4CF-492D1DC217DB}" presName="composite" presStyleCnt="0"/>
      <dgm:spPr/>
    </dgm:pt>
    <dgm:pt modelId="{69B17F50-276B-4433-B472-4F8168464639}" type="pres">
      <dgm:prSet presAssocID="{0B0EAF69-35B3-4D21-A4CF-492D1DC217DB}" presName="rect1" presStyleLbl="trAlignAcc1" presStyleIdx="2" presStyleCnt="3" custScaleX="177579">
        <dgm:presLayoutVars>
          <dgm:bulletEnabled val="1"/>
        </dgm:presLayoutVars>
      </dgm:prSet>
      <dgm:spPr/>
      <dgm:t>
        <a:bodyPr/>
        <a:lstStyle/>
        <a:p>
          <a:endParaRPr lang="fr-FR"/>
        </a:p>
      </dgm:t>
    </dgm:pt>
    <dgm:pt modelId="{6509811F-E67A-4C7C-916F-C71DF854B778}" type="pres">
      <dgm:prSet presAssocID="{0B0EAF69-35B3-4D21-A4CF-492D1DC217DB}" presName="rect2" presStyleLbl="fgImgPlace1" presStyleIdx="2" presStyleCnt="3" custLinFactX="-100000" custLinFactNeighborX="-182689" custLinFactNeighborY="14089"/>
      <dgm:spPr>
        <a:prstGeom prst="chevron">
          <a:avLst/>
        </a:prstGeom>
      </dgm:spPr>
    </dgm:pt>
  </dgm:ptLst>
  <dgm:cxnLst>
    <dgm:cxn modelId="{50AB6104-4202-4072-931B-573F2CC1D775}" type="presOf" srcId="{D7FAD3D0-C742-49C4-A0DD-7D3D4DF373FA}" destId="{33640822-51B7-4647-B5A6-FBD627001861}" srcOrd="0" destOrd="0" presId="urn:microsoft.com/office/officeart/2008/layout/PictureStrips"/>
    <dgm:cxn modelId="{5230C455-4BFA-445D-8530-7EF57D165A50}" type="presOf" srcId="{0B0EAF69-35B3-4D21-A4CF-492D1DC217DB}" destId="{69B17F50-276B-4433-B472-4F8168464639}" srcOrd="0" destOrd="0" presId="urn:microsoft.com/office/officeart/2008/layout/PictureStrips"/>
    <dgm:cxn modelId="{D06528BF-E7F4-453A-8204-B757D6DF43BE}" type="presOf" srcId="{F816DD6F-787B-464B-AC35-F0F9EA2C757E}" destId="{8261357E-6773-4D4F-96B7-155D88D9281F}" srcOrd="0" destOrd="0" presId="urn:microsoft.com/office/officeart/2008/layout/PictureStrips"/>
    <dgm:cxn modelId="{91C405B1-4B89-4DB0-8BDB-87D08E8AB510}" type="presOf" srcId="{B734EC2E-4BCD-464E-AFCC-F1B15503B782}" destId="{62D347BD-BF33-4035-B575-1B92B5A54D48}" srcOrd="0" destOrd="0" presId="urn:microsoft.com/office/officeart/2008/layout/PictureStrips"/>
    <dgm:cxn modelId="{7882B744-0D7A-421B-9BCF-55286D6E095C}" srcId="{F816DD6F-787B-464B-AC35-F0F9EA2C757E}" destId="{D7FAD3D0-C742-49C4-A0DD-7D3D4DF373FA}" srcOrd="1" destOrd="0" parTransId="{B20A5016-CD1C-4488-BFEB-145AE8C2C01E}" sibTransId="{54E00B38-42A5-46DD-BD48-F29224D88BBB}"/>
    <dgm:cxn modelId="{EE534BAA-AEE5-4509-9C40-A07642D9A8DD}" srcId="{F816DD6F-787B-464B-AC35-F0F9EA2C757E}" destId="{0B0EAF69-35B3-4D21-A4CF-492D1DC217DB}" srcOrd="2" destOrd="0" parTransId="{24F4C008-9BB8-4836-8852-990F7D808DD6}" sibTransId="{6C127F6E-D9EB-4DCD-9899-60B455ED1759}"/>
    <dgm:cxn modelId="{99C7727B-91B7-42CC-AE6A-ED79E7272727}" srcId="{F816DD6F-787B-464B-AC35-F0F9EA2C757E}" destId="{B734EC2E-4BCD-464E-AFCC-F1B15503B782}" srcOrd="0" destOrd="0" parTransId="{F8FB1786-9C8E-4E91-BA2B-3933AD4787D9}" sibTransId="{33D4777C-5273-49CA-9A40-EB29410AD964}"/>
    <dgm:cxn modelId="{35B3C117-8D03-48DA-B9D4-96704AA9F282}" type="presParOf" srcId="{8261357E-6773-4D4F-96B7-155D88D9281F}" destId="{C76480B9-5292-44CC-878E-0F7EDF3C1297}" srcOrd="0" destOrd="0" presId="urn:microsoft.com/office/officeart/2008/layout/PictureStrips"/>
    <dgm:cxn modelId="{0F648DEC-D7EF-4AB8-8786-4C916C6FC1A2}" type="presParOf" srcId="{C76480B9-5292-44CC-878E-0F7EDF3C1297}" destId="{62D347BD-BF33-4035-B575-1B92B5A54D48}" srcOrd="0" destOrd="0" presId="urn:microsoft.com/office/officeart/2008/layout/PictureStrips"/>
    <dgm:cxn modelId="{487F9DE2-55E8-4A15-B7D5-70F18B9CFC18}" type="presParOf" srcId="{C76480B9-5292-44CC-878E-0F7EDF3C1297}" destId="{D9BE39B0-0160-445F-97A1-3444971FF85A}" srcOrd="1" destOrd="0" presId="urn:microsoft.com/office/officeart/2008/layout/PictureStrips"/>
    <dgm:cxn modelId="{F6CD2437-469D-49E8-9308-B5CAFC6B1985}" type="presParOf" srcId="{8261357E-6773-4D4F-96B7-155D88D9281F}" destId="{395D0FD4-F999-42F6-8E5D-7A54A92369D5}" srcOrd="1" destOrd="0" presId="urn:microsoft.com/office/officeart/2008/layout/PictureStrips"/>
    <dgm:cxn modelId="{5BCE8148-7722-4307-83B9-7F8C0C7D7CD9}" type="presParOf" srcId="{8261357E-6773-4D4F-96B7-155D88D9281F}" destId="{EBCF84C0-0386-41BA-849A-13EF5DF18CC9}" srcOrd="2" destOrd="0" presId="urn:microsoft.com/office/officeart/2008/layout/PictureStrips"/>
    <dgm:cxn modelId="{FA32FAAB-1BEA-4059-B43F-23A7C570E7C7}" type="presParOf" srcId="{EBCF84C0-0386-41BA-849A-13EF5DF18CC9}" destId="{33640822-51B7-4647-B5A6-FBD627001861}" srcOrd="0" destOrd="0" presId="urn:microsoft.com/office/officeart/2008/layout/PictureStrips"/>
    <dgm:cxn modelId="{D3CD77DF-B8F6-4234-AF5D-82C4960077C5}" type="presParOf" srcId="{EBCF84C0-0386-41BA-849A-13EF5DF18CC9}" destId="{526457E0-02FB-4D63-BA69-68D9890596DA}" srcOrd="1" destOrd="0" presId="urn:microsoft.com/office/officeart/2008/layout/PictureStrips"/>
    <dgm:cxn modelId="{121FC9A6-056E-4DD4-98E9-38128FA1365D}" type="presParOf" srcId="{8261357E-6773-4D4F-96B7-155D88D9281F}" destId="{6B1ACFC7-DDDB-4FD1-9CF3-E2311F9A75FD}" srcOrd="3" destOrd="0" presId="urn:microsoft.com/office/officeart/2008/layout/PictureStrips"/>
    <dgm:cxn modelId="{544D6E56-8425-4315-9349-0B157CEA616F}" type="presParOf" srcId="{8261357E-6773-4D4F-96B7-155D88D9281F}" destId="{A9515F05-7384-4057-9D9E-77309B5E6777}" srcOrd="4" destOrd="0" presId="urn:microsoft.com/office/officeart/2008/layout/PictureStrips"/>
    <dgm:cxn modelId="{79C1F0E0-04EE-4646-824A-E6C0F3AA43B2}" type="presParOf" srcId="{A9515F05-7384-4057-9D9E-77309B5E6777}" destId="{69B17F50-276B-4433-B472-4F8168464639}" srcOrd="0" destOrd="0" presId="urn:microsoft.com/office/officeart/2008/layout/PictureStrips"/>
    <dgm:cxn modelId="{D69119E2-39FD-4219-BD56-50AA09BD0366}" type="presParOf" srcId="{A9515F05-7384-4057-9D9E-77309B5E6777}" destId="{6509811F-E67A-4C7C-916F-C71DF854B77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C2139-D90A-4F15-B3F1-7D0F04BFD7F9}">
      <dsp:nvSpPr>
        <dsp:cNvPr id="0" name=""/>
        <dsp:cNvSpPr/>
      </dsp:nvSpPr>
      <dsp:spPr>
        <a:xfrm>
          <a:off x="672" y="0"/>
          <a:ext cx="1559356" cy="48352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Pôle 1 – Gestion des relations avec les clients, les usagers et les adhérents</a:t>
          </a:r>
          <a:endParaRPr lang="fr-FR" sz="1600" kern="1200" dirty="0"/>
        </a:p>
      </dsp:txBody>
      <dsp:txXfrm>
        <a:off x="672" y="0"/>
        <a:ext cx="1559356" cy="1450570"/>
      </dsp:txXfrm>
    </dsp:sp>
    <dsp:sp modelId="{C71135B3-AD8F-449C-9EE6-1689D6C66EF6}">
      <dsp:nvSpPr>
        <dsp:cNvPr id="0" name=""/>
        <dsp:cNvSpPr/>
      </dsp:nvSpPr>
      <dsp:spPr>
        <a:xfrm>
          <a:off x="156607" y="1450983"/>
          <a:ext cx="1247485" cy="9499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solidFill>
                <a:schemeClr val="tx1">
                  <a:lumMod val="75000"/>
                  <a:lumOff val="25000"/>
                </a:schemeClr>
              </a:solidFill>
            </a:rPr>
            <a:t>Préparation et prise en charge de la relation avec le client, l’usager ou l’adhérent</a:t>
          </a:r>
          <a:endParaRPr lang="fr-FR" sz="900" kern="1200" dirty="0">
            <a:solidFill>
              <a:schemeClr val="tx1">
                <a:lumMod val="75000"/>
                <a:lumOff val="25000"/>
              </a:schemeClr>
            </a:solidFill>
          </a:endParaRPr>
        </a:p>
      </dsp:txBody>
      <dsp:txXfrm>
        <a:off x="184429" y="1478805"/>
        <a:ext cx="1191841" cy="894286"/>
      </dsp:txXfrm>
    </dsp:sp>
    <dsp:sp modelId="{BDEE6CDA-1D9E-4023-8005-F4F96239C995}">
      <dsp:nvSpPr>
        <dsp:cNvPr id="0" name=""/>
        <dsp:cNvSpPr/>
      </dsp:nvSpPr>
      <dsp:spPr>
        <a:xfrm>
          <a:off x="156607" y="2547056"/>
          <a:ext cx="1247485" cy="9499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solidFill>
                <a:schemeClr val="tx1">
                  <a:lumMod val="75000"/>
                  <a:lumOff val="25000"/>
                </a:schemeClr>
              </a:solidFill>
            </a:rPr>
            <a:t>Traitement des opérations administratives et de gestion liées aux relations avec le client, l’usager ou l’adhérent</a:t>
          </a:r>
          <a:endParaRPr lang="fr-FR" sz="900" kern="1200" dirty="0">
            <a:solidFill>
              <a:schemeClr val="tx1">
                <a:lumMod val="75000"/>
                <a:lumOff val="25000"/>
              </a:schemeClr>
            </a:solidFill>
          </a:endParaRPr>
        </a:p>
      </dsp:txBody>
      <dsp:txXfrm>
        <a:off x="184429" y="2574878"/>
        <a:ext cx="1191841" cy="894286"/>
      </dsp:txXfrm>
    </dsp:sp>
    <dsp:sp modelId="{A4A6A7E0-BECB-4A7A-BF0A-179F909A349F}">
      <dsp:nvSpPr>
        <dsp:cNvPr id="0" name=""/>
        <dsp:cNvSpPr/>
      </dsp:nvSpPr>
      <dsp:spPr>
        <a:xfrm>
          <a:off x="156607" y="3643130"/>
          <a:ext cx="1247485" cy="9499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solidFill>
                <a:schemeClr val="tx1">
                  <a:lumMod val="75000"/>
                  <a:lumOff val="25000"/>
                </a:schemeClr>
              </a:solidFill>
            </a:rPr>
            <a:t>Actualisation du système d’information en lien avec la relation avec le client, l’usager ou l’adhérent</a:t>
          </a:r>
          <a:endParaRPr lang="fr-FR" sz="900" kern="1200" dirty="0">
            <a:solidFill>
              <a:schemeClr val="tx1">
                <a:lumMod val="75000"/>
                <a:lumOff val="25000"/>
              </a:schemeClr>
            </a:solidFill>
          </a:endParaRPr>
        </a:p>
      </dsp:txBody>
      <dsp:txXfrm>
        <a:off x="184429" y="3670952"/>
        <a:ext cx="1191841" cy="894286"/>
      </dsp:txXfrm>
    </dsp:sp>
    <dsp:sp modelId="{36148736-92D1-40B9-B86C-81F626ADD715}">
      <dsp:nvSpPr>
        <dsp:cNvPr id="0" name=""/>
        <dsp:cNvSpPr/>
      </dsp:nvSpPr>
      <dsp:spPr>
        <a:xfrm>
          <a:off x="1676980" y="0"/>
          <a:ext cx="5392863" cy="48352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Bloc de compétences 1 – Gérer des relations avec les clients, les usagers et les adhérents</a:t>
          </a:r>
          <a:endParaRPr lang="fr-FR" sz="1600" kern="1200" dirty="0"/>
        </a:p>
      </dsp:txBody>
      <dsp:txXfrm>
        <a:off x="1676980" y="0"/>
        <a:ext cx="5392863" cy="1450570"/>
      </dsp:txXfrm>
    </dsp:sp>
    <dsp:sp modelId="{60015B73-B237-4738-BAB5-4FDB5A1A12D4}">
      <dsp:nvSpPr>
        <dsp:cNvPr id="0" name=""/>
        <dsp:cNvSpPr/>
      </dsp:nvSpPr>
      <dsp:spPr>
        <a:xfrm>
          <a:off x="1836177" y="1451340"/>
          <a:ext cx="5074471" cy="31413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just" defTabSz="400050">
            <a:lnSpc>
              <a:spcPct val="90000"/>
            </a:lnSpc>
            <a:spcBef>
              <a:spcPct val="0"/>
            </a:spcBef>
            <a:spcAft>
              <a:spcPct val="35000"/>
            </a:spcAft>
          </a:pPr>
          <a:r>
            <a:rPr lang="fr-FR" sz="900" kern="1200" dirty="0" smtClean="0"/>
            <a:t>. </a:t>
          </a:r>
          <a:r>
            <a:rPr lang="fr-FR" sz="900" kern="1200" dirty="0" smtClean="0">
              <a:solidFill>
                <a:schemeClr val="tx1">
                  <a:lumMod val="75000"/>
                  <a:lumOff val="25000"/>
                </a:schemeClr>
              </a:solidFill>
            </a:rPr>
            <a:t>Identifier les caractéristiques de la demande</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Apporter une réponse adaptée à la demande</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Produire, dans un environnement numérique, des supports de communication adaptés</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Assurer le suivi administratif des opérations de promotion et de prospection</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Appliquer les procédures internes de traitement des relations « clients »</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Produire les documents liés au traitement des relations « clients » dans un environnement numérique</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Assurer le suivi des enregistrements des factures de vente et des encaissements à l’aide d’un progiciel dédié ou d’un PGI</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Assurer le suivi des relances clients</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Mettre à jour l’information</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Rendre compte des anomalies repérées lors de l’actualisation du système d’information</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Identifier et appliquer les moyens de protection et de sécurisation adaptés aux données enregistrées ou extraites</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Assurer la visibilité numérique de l'organisation (au travers des réseaux sociaux, du site internet, de blogs)</a:t>
          </a:r>
          <a:endParaRPr lang="fr-FR" sz="900" kern="1200" dirty="0">
            <a:solidFill>
              <a:schemeClr val="tx1">
                <a:lumMod val="75000"/>
                <a:lumOff val="25000"/>
              </a:schemeClr>
            </a:solidFill>
          </a:endParaRPr>
        </a:p>
      </dsp:txBody>
      <dsp:txXfrm>
        <a:off x="1928184" y="1543347"/>
        <a:ext cx="4890457" cy="2957349"/>
      </dsp:txXfrm>
    </dsp:sp>
    <dsp:sp modelId="{46F9F7AB-9164-4170-9C4D-83D571DAAE45}">
      <dsp:nvSpPr>
        <dsp:cNvPr id="0" name=""/>
        <dsp:cNvSpPr/>
      </dsp:nvSpPr>
      <dsp:spPr>
        <a:xfrm>
          <a:off x="7186796" y="0"/>
          <a:ext cx="1249949" cy="48352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UNITÉS</a:t>
          </a:r>
          <a:endParaRPr lang="fr-FR" sz="1600" kern="1200" dirty="0"/>
        </a:p>
      </dsp:txBody>
      <dsp:txXfrm>
        <a:off x="7186796" y="0"/>
        <a:ext cx="1249949" cy="1450570"/>
      </dsp:txXfrm>
    </dsp:sp>
    <dsp:sp modelId="{E9B40A9A-0055-4BE4-8DD1-36069A922C58}">
      <dsp:nvSpPr>
        <dsp:cNvPr id="0" name=""/>
        <dsp:cNvSpPr/>
      </dsp:nvSpPr>
      <dsp:spPr>
        <a:xfrm>
          <a:off x="7311791" y="1450570"/>
          <a:ext cx="999959" cy="31429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b="1" kern="1200" dirty="0" smtClean="0">
              <a:solidFill>
                <a:schemeClr val="tx1">
                  <a:lumMod val="75000"/>
                  <a:lumOff val="25000"/>
                </a:schemeClr>
              </a:solidFill>
            </a:rPr>
            <a:t>Unité U31 </a:t>
          </a:r>
          <a:r>
            <a:rPr lang="fr-FR" sz="900" kern="1200" dirty="0" smtClean="0">
              <a:solidFill>
                <a:schemeClr val="tx1">
                  <a:lumMod val="75000"/>
                  <a:lumOff val="25000"/>
                </a:schemeClr>
              </a:solidFill>
            </a:rPr>
            <a:t>Gestion des relations avec les clients, les usagers et les adhérents</a:t>
          </a:r>
          <a:endParaRPr lang="fr-FR" sz="900" kern="1200" dirty="0">
            <a:solidFill>
              <a:schemeClr val="tx1">
                <a:lumMod val="75000"/>
                <a:lumOff val="25000"/>
              </a:schemeClr>
            </a:solidFill>
          </a:endParaRPr>
        </a:p>
      </dsp:txBody>
      <dsp:txXfrm>
        <a:off x="7341079" y="1479858"/>
        <a:ext cx="941383" cy="3084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C2139-D90A-4F15-B3F1-7D0F04BFD7F9}">
      <dsp:nvSpPr>
        <dsp:cNvPr id="0" name=""/>
        <dsp:cNvSpPr/>
      </dsp:nvSpPr>
      <dsp:spPr>
        <a:xfrm>
          <a:off x="672" y="0"/>
          <a:ext cx="1559356" cy="48352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Pôle 2 – Organisation et suivi de l’activité de production</a:t>
          </a:r>
          <a:endParaRPr lang="fr-FR" sz="1300" kern="1200" dirty="0" smtClean="0"/>
        </a:p>
        <a:p>
          <a:pPr lvl="0" algn="ctr" defTabSz="577850">
            <a:lnSpc>
              <a:spcPct val="90000"/>
            </a:lnSpc>
            <a:spcBef>
              <a:spcPct val="0"/>
            </a:spcBef>
            <a:spcAft>
              <a:spcPct val="35000"/>
            </a:spcAft>
          </a:pPr>
          <a:r>
            <a:rPr lang="fr-FR" sz="1300" b="1" kern="1200" dirty="0" smtClean="0"/>
            <a:t>(de biens ou de services)</a:t>
          </a:r>
          <a:endParaRPr lang="fr-FR" sz="1300" kern="1200" dirty="0"/>
        </a:p>
      </dsp:txBody>
      <dsp:txXfrm>
        <a:off x="672" y="0"/>
        <a:ext cx="1559356" cy="1450570"/>
      </dsp:txXfrm>
    </dsp:sp>
    <dsp:sp modelId="{C71135B3-AD8F-449C-9EE6-1689D6C66EF6}">
      <dsp:nvSpPr>
        <dsp:cNvPr id="0" name=""/>
        <dsp:cNvSpPr/>
      </dsp:nvSpPr>
      <dsp:spPr>
        <a:xfrm>
          <a:off x="156607" y="1450983"/>
          <a:ext cx="1247485" cy="9499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solidFill>
                <a:schemeClr val="tx1">
                  <a:lumMod val="75000"/>
                  <a:lumOff val="25000"/>
                </a:schemeClr>
              </a:solidFill>
            </a:rPr>
            <a:t>Suivi administratif de l’activité de production</a:t>
          </a:r>
          <a:endParaRPr lang="fr-FR" sz="900" kern="1200" dirty="0">
            <a:solidFill>
              <a:schemeClr val="tx1">
                <a:lumMod val="75000"/>
                <a:lumOff val="25000"/>
              </a:schemeClr>
            </a:solidFill>
          </a:endParaRPr>
        </a:p>
      </dsp:txBody>
      <dsp:txXfrm>
        <a:off x="184429" y="1478805"/>
        <a:ext cx="1191841" cy="894286"/>
      </dsp:txXfrm>
    </dsp:sp>
    <dsp:sp modelId="{BDEE6CDA-1D9E-4023-8005-F4F96239C995}">
      <dsp:nvSpPr>
        <dsp:cNvPr id="0" name=""/>
        <dsp:cNvSpPr/>
      </dsp:nvSpPr>
      <dsp:spPr>
        <a:xfrm>
          <a:off x="156607" y="2547056"/>
          <a:ext cx="1247485" cy="9499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solidFill>
                <a:schemeClr val="tx1">
                  <a:lumMod val="75000"/>
                  <a:lumOff val="25000"/>
                </a:schemeClr>
              </a:solidFill>
            </a:rPr>
            <a:t>Suivi financier de l’activité de production</a:t>
          </a:r>
          <a:endParaRPr lang="fr-FR" sz="900" kern="1200" dirty="0">
            <a:solidFill>
              <a:schemeClr val="tx1">
                <a:lumMod val="75000"/>
                <a:lumOff val="25000"/>
              </a:schemeClr>
            </a:solidFill>
          </a:endParaRPr>
        </a:p>
      </dsp:txBody>
      <dsp:txXfrm>
        <a:off x="184429" y="2574878"/>
        <a:ext cx="1191841" cy="894286"/>
      </dsp:txXfrm>
    </dsp:sp>
    <dsp:sp modelId="{A4A6A7E0-BECB-4A7A-BF0A-179F909A349F}">
      <dsp:nvSpPr>
        <dsp:cNvPr id="0" name=""/>
        <dsp:cNvSpPr/>
      </dsp:nvSpPr>
      <dsp:spPr>
        <a:xfrm>
          <a:off x="156607" y="3643130"/>
          <a:ext cx="1247485" cy="9499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kern="1200" dirty="0" smtClean="0">
              <a:solidFill>
                <a:schemeClr val="tx1">
                  <a:lumMod val="75000"/>
                  <a:lumOff val="25000"/>
                </a:schemeClr>
              </a:solidFill>
            </a:rPr>
            <a:t>Gestion opérationnelle des espaces (physiques et virtuels) de travail</a:t>
          </a:r>
          <a:endParaRPr lang="fr-FR" sz="900" kern="1200" dirty="0">
            <a:solidFill>
              <a:schemeClr val="tx1">
                <a:lumMod val="75000"/>
                <a:lumOff val="25000"/>
              </a:schemeClr>
            </a:solidFill>
          </a:endParaRPr>
        </a:p>
      </dsp:txBody>
      <dsp:txXfrm>
        <a:off x="184429" y="3670952"/>
        <a:ext cx="1191841" cy="894286"/>
      </dsp:txXfrm>
    </dsp:sp>
    <dsp:sp modelId="{36148736-92D1-40B9-B86C-81F626ADD715}">
      <dsp:nvSpPr>
        <dsp:cNvPr id="0" name=""/>
        <dsp:cNvSpPr/>
      </dsp:nvSpPr>
      <dsp:spPr>
        <a:xfrm>
          <a:off x="1676980" y="0"/>
          <a:ext cx="5392863" cy="48352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Bloc de compétences 2 – Organiser et suivre l’activité de production (de biens ou de services)</a:t>
          </a:r>
          <a:endParaRPr lang="fr-FR" sz="1300" kern="1200" dirty="0"/>
        </a:p>
      </dsp:txBody>
      <dsp:txXfrm>
        <a:off x="1676980" y="0"/>
        <a:ext cx="5392863" cy="1450570"/>
      </dsp:txXfrm>
    </dsp:sp>
    <dsp:sp modelId="{60015B73-B237-4738-BAB5-4FDB5A1A12D4}">
      <dsp:nvSpPr>
        <dsp:cNvPr id="0" name=""/>
        <dsp:cNvSpPr/>
      </dsp:nvSpPr>
      <dsp:spPr>
        <a:xfrm>
          <a:off x="1861575" y="1419079"/>
          <a:ext cx="5074471" cy="3141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just" defTabSz="400050">
            <a:lnSpc>
              <a:spcPct val="90000"/>
            </a:lnSpc>
            <a:spcBef>
              <a:spcPct val="0"/>
            </a:spcBef>
            <a:spcAft>
              <a:spcPct val="35000"/>
            </a:spcAft>
          </a:pPr>
          <a:r>
            <a:rPr lang="fr-FR" sz="900" kern="1200" dirty="0" smtClean="0"/>
            <a:t>. </a:t>
          </a:r>
          <a:r>
            <a:rPr lang="fr-FR" sz="900" kern="1200" dirty="0" smtClean="0">
              <a:solidFill>
                <a:schemeClr val="tx1">
                  <a:lumMod val="75000"/>
                  <a:lumOff val="25000"/>
                </a:schemeClr>
              </a:solidFill>
            </a:rPr>
            <a:t>Appliquer les procédures internes de gestion des approvisionnements et des stocks</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Assurer le suivi des enregistrements des factures d’achats à l’aide d’un progiciel dédié ou d’un Progiciel de gestion intégré (PGI)</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Actualiser les bases de données internes nécessaires à l’activité de production</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Prendre en compte les contraintes réglementaires liées à l’activité de production de l’organisation</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Mettre à disposition des plannings d’activité actualisés</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Établir un état de rapprochement</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Appliquer les procédures en vigueur en matière de règlement des fournisseurs, sous-traitants et prestataires</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Assurer le suivi des enregistrements des mouvements de trésorerie à l’aide d’un progiciel dédié ou d’un PGI</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Déterminer les éléments nécessaires à l’élaboration de la déclaration de TVA</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Établir un état périodique de trésorerie</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Rendre compte de l’équilibre financier et de la situation économique de l’organisation</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Prendre en charge les activités support nécessaires au bon fonctionnement de l’organisation</a:t>
          </a:r>
        </a:p>
        <a:p>
          <a:pPr lvl="0" algn="just" defTabSz="400050">
            <a:lnSpc>
              <a:spcPct val="90000"/>
            </a:lnSpc>
            <a:spcBef>
              <a:spcPct val="0"/>
            </a:spcBef>
            <a:spcAft>
              <a:spcPct val="35000"/>
            </a:spcAft>
          </a:pPr>
          <a:r>
            <a:rPr lang="fr-FR" sz="900" kern="1200" dirty="0" smtClean="0">
              <a:solidFill>
                <a:schemeClr val="tx1">
                  <a:lumMod val="75000"/>
                  <a:lumOff val="25000"/>
                </a:schemeClr>
              </a:solidFill>
            </a:rPr>
            <a:t>. Actualiser et diffuser l’information interne sur le support adéquat</a:t>
          </a:r>
          <a:endParaRPr lang="fr-FR" sz="900" kern="1200" dirty="0">
            <a:solidFill>
              <a:schemeClr val="tx1">
                <a:lumMod val="75000"/>
                <a:lumOff val="25000"/>
              </a:schemeClr>
            </a:solidFill>
          </a:endParaRPr>
        </a:p>
      </dsp:txBody>
      <dsp:txXfrm>
        <a:off x="1953575" y="1511079"/>
        <a:ext cx="4890471" cy="2957110"/>
      </dsp:txXfrm>
    </dsp:sp>
    <dsp:sp modelId="{46F9F7AB-9164-4170-9C4D-83D571DAAE45}">
      <dsp:nvSpPr>
        <dsp:cNvPr id="0" name=""/>
        <dsp:cNvSpPr/>
      </dsp:nvSpPr>
      <dsp:spPr>
        <a:xfrm>
          <a:off x="7186796" y="0"/>
          <a:ext cx="1249949" cy="48352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UNITÉS</a:t>
          </a:r>
          <a:endParaRPr lang="fr-FR" sz="1300" kern="1200" dirty="0"/>
        </a:p>
      </dsp:txBody>
      <dsp:txXfrm>
        <a:off x="7186796" y="0"/>
        <a:ext cx="1249949" cy="1450570"/>
      </dsp:txXfrm>
    </dsp:sp>
    <dsp:sp modelId="{E9B40A9A-0055-4BE4-8DD1-36069A922C58}">
      <dsp:nvSpPr>
        <dsp:cNvPr id="0" name=""/>
        <dsp:cNvSpPr/>
      </dsp:nvSpPr>
      <dsp:spPr>
        <a:xfrm>
          <a:off x="7311791" y="1450570"/>
          <a:ext cx="999959" cy="3142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fr-FR" sz="900" b="1" kern="1200" dirty="0" smtClean="0">
              <a:solidFill>
                <a:schemeClr val="tx1">
                  <a:lumMod val="75000"/>
                  <a:lumOff val="25000"/>
                </a:schemeClr>
              </a:solidFill>
            </a:rPr>
            <a:t>Unité  U2 </a:t>
          </a:r>
          <a:r>
            <a:rPr lang="fr-FR" sz="900" kern="1200" dirty="0" smtClean="0">
              <a:solidFill>
                <a:schemeClr val="tx1">
                  <a:lumMod val="75000"/>
                  <a:lumOff val="25000"/>
                </a:schemeClr>
              </a:solidFill>
            </a:rPr>
            <a:t>Étude de situations professionnelles liées à l’organisation et au suivi de l’activité de production</a:t>
          </a:r>
          <a:endParaRPr lang="fr-FR" sz="900" kern="1200" dirty="0">
            <a:solidFill>
              <a:schemeClr val="tx1">
                <a:lumMod val="75000"/>
                <a:lumOff val="25000"/>
              </a:schemeClr>
            </a:solidFill>
          </a:endParaRPr>
        </a:p>
      </dsp:txBody>
      <dsp:txXfrm>
        <a:off x="7341079" y="1479858"/>
        <a:ext cx="941383" cy="3084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C2139-D90A-4F15-B3F1-7D0F04BFD7F9}">
      <dsp:nvSpPr>
        <dsp:cNvPr id="0" name=""/>
        <dsp:cNvSpPr/>
      </dsp:nvSpPr>
      <dsp:spPr>
        <a:xfrm>
          <a:off x="672" y="0"/>
          <a:ext cx="1559356" cy="48352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Pôle 3 – Administration du personnel</a:t>
          </a:r>
          <a:endParaRPr lang="fr-FR" sz="1800" kern="1200" dirty="0"/>
        </a:p>
      </dsp:txBody>
      <dsp:txXfrm>
        <a:off x="672" y="0"/>
        <a:ext cx="1559356" cy="1450570"/>
      </dsp:txXfrm>
    </dsp:sp>
    <dsp:sp modelId="{C71135B3-AD8F-449C-9EE6-1689D6C66EF6}">
      <dsp:nvSpPr>
        <dsp:cNvPr id="0" name=""/>
        <dsp:cNvSpPr/>
      </dsp:nvSpPr>
      <dsp:spPr>
        <a:xfrm>
          <a:off x="156607" y="1450983"/>
          <a:ext cx="1247485" cy="9499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kern="1200" dirty="0" smtClean="0">
              <a:solidFill>
                <a:schemeClr val="tx1">
                  <a:lumMod val="75000"/>
                  <a:lumOff val="25000"/>
                </a:schemeClr>
              </a:solidFill>
            </a:rPr>
            <a:t>Suivi de la carrière du personnel</a:t>
          </a:r>
          <a:endParaRPr lang="fr-FR" sz="1000" kern="1200" dirty="0">
            <a:solidFill>
              <a:schemeClr val="tx1">
                <a:lumMod val="75000"/>
                <a:lumOff val="25000"/>
              </a:schemeClr>
            </a:solidFill>
          </a:endParaRPr>
        </a:p>
      </dsp:txBody>
      <dsp:txXfrm>
        <a:off x="184429" y="1478805"/>
        <a:ext cx="1191841" cy="894286"/>
      </dsp:txXfrm>
    </dsp:sp>
    <dsp:sp modelId="{BDEE6CDA-1D9E-4023-8005-F4F96239C995}">
      <dsp:nvSpPr>
        <dsp:cNvPr id="0" name=""/>
        <dsp:cNvSpPr/>
      </dsp:nvSpPr>
      <dsp:spPr>
        <a:xfrm>
          <a:off x="156607" y="2547056"/>
          <a:ext cx="1247485" cy="9499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kern="1200" dirty="0" smtClean="0">
              <a:solidFill>
                <a:schemeClr val="tx1">
                  <a:lumMod val="75000"/>
                  <a:lumOff val="25000"/>
                </a:schemeClr>
              </a:solidFill>
            </a:rPr>
            <a:t>Suivi organisationnel et financier de l’activité du personnel</a:t>
          </a:r>
          <a:endParaRPr lang="fr-FR" sz="1000" kern="1200" dirty="0">
            <a:solidFill>
              <a:schemeClr val="tx1">
                <a:lumMod val="75000"/>
                <a:lumOff val="25000"/>
              </a:schemeClr>
            </a:solidFill>
          </a:endParaRPr>
        </a:p>
      </dsp:txBody>
      <dsp:txXfrm>
        <a:off x="184429" y="2574878"/>
        <a:ext cx="1191841" cy="894286"/>
      </dsp:txXfrm>
    </dsp:sp>
    <dsp:sp modelId="{A4A6A7E0-BECB-4A7A-BF0A-179F909A349F}">
      <dsp:nvSpPr>
        <dsp:cNvPr id="0" name=""/>
        <dsp:cNvSpPr/>
      </dsp:nvSpPr>
      <dsp:spPr>
        <a:xfrm>
          <a:off x="156607" y="3643130"/>
          <a:ext cx="1247485" cy="9499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kern="1200" dirty="0" smtClean="0">
              <a:solidFill>
                <a:schemeClr val="tx1">
                  <a:lumMod val="75000"/>
                  <a:lumOff val="25000"/>
                </a:schemeClr>
              </a:solidFill>
            </a:rPr>
            <a:t>Participation à l’activité sociale de l’organisation</a:t>
          </a:r>
          <a:endParaRPr lang="fr-FR" sz="1000" kern="1200" dirty="0">
            <a:solidFill>
              <a:schemeClr val="tx1">
                <a:lumMod val="75000"/>
                <a:lumOff val="25000"/>
              </a:schemeClr>
            </a:solidFill>
          </a:endParaRPr>
        </a:p>
      </dsp:txBody>
      <dsp:txXfrm>
        <a:off x="184429" y="3670952"/>
        <a:ext cx="1191841" cy="894286"/>
      </dsp:txXfrm>
    </dsp:sp>
    <dsp:sp modelId="{36148736-92D1-40B9-B86C-81F626ADD715}">
      <dsp:nvSpPr>
        <dsp:cNvPr id="0" name=""/>
        <dsp:cNvSpPr/>
      </dsp:nvSpPr>
      <dsp:spPr>
        <a:xfrm>
          <a:off x="1676980" y="0"/>
          <a:ext cx="5392863" cy="48352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Bloc de compétences 3 – Administrer le personnel</a:t>
          </a:r>
          <a:endParaRPr lang="fr-FR" sz="1800" kern="1200" dirty="0"/>
        </a:p>
      </dsp:txBody>
      <dsp:txXfrm>
        <a:off x="1676980" y="0"/>
        <a:ext cx="5392863" cy="1450570"/>
      </dsp:txXfrm>
    </dsp:sp>
    <dsp:sp modelId="{60015B73-B237-4738-BAB5-4FDB5A1A12D4}">
      <dsp:nvSpPr>
        <dsp:cNvPr id="0" name=""/>
        <dsp:cNvSpPr/>
      </dsp:nvSpPr>
      <dsp:spPr>
        <a:xfrm>
          <a:off x="1861575" y="1419079"/>
          <a:ext cx="5074471" cy="31411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just" defTabSz="444500">
            <a:lnSpc>
              <a:spcPct val="90000"/>
            </a:lnSpc>
            <a:spcBef>
              <a:spcPct val="0"/>
            </a:spcBef>
            <a:spcAft>
              <a:spcPct val="35000"/>
            </a:spcAft>
          </a:pPr>
          <a:r>
            <a:rPr lang="fr-FR" sz="1000" kern="1200" dirty="0" smtClean="0">
              <a:solidFill>
                <a:schemeClr val="tx1">
                  <a:lumMod val="75000"/>
                  <a:lumOff val="25000"/>
                </a:schemeClr>
              </a:solidFill>
            </a:rPr>
            <a:t>. Appliquer les procédures internes en matière d’entrée et de sortie du personnel</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Actualiser les bases d’information relatives au personnel</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Organiser des actions de formation</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Planifier les temps de présence et de congés des personnels en fonction des contraintes de l’organisation</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Organiser les déplacements des personnels</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Contrôler les états de frais</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Déterminer les éléments nécessaires à l’établissement du bulletin de paie</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Assurer le suivi des enregistrements liés à la paie à l’aide d’un progiciel dédié ou d’un PGI</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Actualiser et diffuser l’information sociale auprès des personnels</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Mettre en œuvre et suivre le résultat des actions sociales et culturelles</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Utiliser des fonctions simples de mise en pages d’un document pour répondre à un objectif de diffusion</a:t>
          </a:r>
        </a:p>
        <a:p>
          <a:pPr lvl="0" algn="just" defTabSz="444500">
            <a:lnSpc>
              <a:spcPct val="90000"/>
            </a:lnSpc>
            <a:spcBef>
              <a:spcPct val="0"/>
            </a:spcBef>
            <a:spcAft>
              <a:spcPct val="35000"/>
            </a:spcAft>
          </a:pPr>
          <a:r>
            <a:rPr lang="fr-FR" sz="1000" kern="1200" dirty="0" smtClean="0">
              <a:solidFill>
                <a:schemeClr val="tx1">
                  <a:lumMod val="75000"/>
                  <a:lumOff val="25000"/>
                </a:schemeClr>
              </a:solidFill>
            </a:rPr>
            <a:t>. Rédiger des écrits professionnels en lien avec l’activité sociale de l’organisation</a:t>
          </a:r>
          <a:endParaRPr lang="fr-FR" sz="1000" kern="1200" dirty="0">
            <a:solidFill>
              <a:schemeClr val="tx1">
                <a:lumMod val="75000"/>
                <a:lumOff val="25000"/>
              </a:schemeClr>
            </a:solidFill>
          </a:endParaRPr>
        </a:p>
      </dsp:txBody>
      <dsp:txXfrm>
        <a:off x="1953575" y="1511079"/>
        <a:ext cx="4890471" cy="2957110"/>
      </dsp:txXfrm>
    </dsp:sp>
    <dsp:sp modelId="{46F9F7AB-9164-4170-9C4D-83D571DAAE45}">
      <dsp:nvSpPr>
        <dsp:cNvPr id="0" name=""/>
        <dsp:cNvSpPr/>
      </dsp:nvSpPr>
      <dsp:spPr>
        <a:xfrm>
          <a:off x="7186796" y="0"/>
          <a:ext cx="1249949" cy="48352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UNITÉS</a:t>
          </a:r>
          <a:endParaRPr lang="fr-FR" sz="1800" kern="1200" dirty="0"/>
        </a:p>
      </dsp:txBody>
      <dsp:txXfrm>
        <a:off x="7186796" y="0"/>
        <a:ext cx="1249949" cy="1450570"/>
      </dsp:txXfrm>
    </dsp:sp>
    <dsp:sp modelId="{E9B40A9A-0055-4BE4-8DD1-36069A922C58}">
      <dsp:nvSpPr>
        <dsp:cNvPr id="0" name=""/>
        <dsp:cNvSpPr/>
      </dsp:nvSpPr>
      <dsp:spPr>
        <a:xfrm>
          <a:off x="7311791" y="1450570"/>
          <a:ext cx="999959" cy="31429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fr-FR" sz="1000" b="1" kern="1200" dirty="0" smtClean="0">
              <a:solidFill>
                <a:schemeClr val="tx1">
                  <a:lumMod val="75000"/>
                  <a:lumOff val="25000"/>
                </a:schemeClr>
              </a:solidFill>
            </a:rPr>
            <a:t>Unité U32 </a:t>
          </a:r>
          <a:r>
            <a:rPr lang="fr-FR" sz="1000" kern="1200" dirty="0" smtClean="0">
              <a:solidFill>
                <a:schemeClr val="tx1">
                  <a:lumMod val="75000"/>
                  <a:lumOff val="25000"/>
                </a:schemeClr>
              </a:solidFill>
            </a:rPr>
            <a:t>Administration du personnel</a:t>
          </a:r>
          <a:endParaRPr lang="fr-FR" sz="1000" kern="1200" dirty="0">
            <a:solidFill>
              <a:schemeClr val="tx1">
                <a:lumMod val="75000"/>
                <a:lumOff val="25000"/>
              </a:schemeClr>
            </a:solidFill>
          </a:endParaRPr>
        </a:p>
      </dsp:txBody>
      <dsp:txXfrm>
        <a:off x="7341079" y="1479858"/>
        <a:ext cx="941383" cy="3084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C64B4-E8E2-42D2-942D-346DA3ECF68D}">
      <dsp:nvSpPr>
        <dsp:cNvPr id="0" name=""/>
        <dsp:cNvSpPr/>
      </dsp:nvSpPr>
      <dsp:spPr>
        <a:xfrm>
          <a:off x="0" y="0"/>
          <a:ext cx="7881937" cy="14143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100000"/>
            </a:lnSpc>
            <a:spcBef>
              <a:spcPct val="0"/>
            </a:spcBef>
            <a:spcAft>
              <a:spcPts val="0"/>
            </a:spcAft>
          </a:pPr>
          <a:r>
            <a:rPr lang="fr-FR" sz="1200" b="1" kern="1200" dirty="0" smtClean="0">
              <a:solidFill>
                <a:schemeClr val="tx1">
                  <a:lumMod val="75000"/>
                  <a:lumOff val="25000"/>
                </a:schemeClr>
              </a:solidFill>
            </a:rPr>
            <a:t>Bloc d’Économie-droit </a:t>
          </a:r>
        </a:p>
        <a:p>
          <a:pPr lvl="0" algn="r" defTabSz="533400">
            <a:lnSpc>
              <a:spcPct val="100000"/>
            </a:lnSpc>
            <a:spcBef>
              <a:spcPct val="0"/>
            </a:spcBef>
            <a:spcAft>
              <a:spcPts val="600"/>
            </a:spcAft>
          </a:pPr>
          <a:r>
            <a:rPr lang="fr-FR" sz="1200" b="1" kern="1200" dirty="0" smtClean="0">
              <a:solidFill>
                <a:schemeClr val="tx1">
                  <a:lumMod val="75000"/>
                  <a:lumOff val="25000"/>
                </a:schemeClr>
              </a:solidFill>
            </a:rPr>
            <a:t>Unité U11 </a:t>
          </a:r>
          <a:r>
            <a:rPr lang="fr-FR" sz="1200" kern="1200" dirty="0" smtClean="0">
              <a:solidFill>
                <a:schemeClr val="tx1">
                  <a:lumMod val="75000"/>
                  <a:lumOff val="25000"/>
                </a:schemeClr>
              </a:solidFill>
            </a:rPr>
            <a:t>Économie – droit</a:t>
          </a:r>
          <a:endParaRPr lang="fr-FR" sz="1200" kern="1200" dirty="0">
            <a:solidFill>
              <a:schemeClr val="tx1">
                <a:lumMod val="75000"/>
                <a:lumOff val="25000"/>
              </a:schemeClr>
            </a:solidFill>
          </a:endParaRPr>
        </a:p>
        <a:p>
          <a:pPr marL="57150" lvl="1" indent="-57150" algn="just" defTabSz="400050">
            <a:lnSpc>
              <a:spcPct val="90000"/>
            </a:lnSpc>
            <a:spcBef>
              <a:spcPct val="0"/>
            </a:spcBef>
            <a:spcAft>
              <a:spcPts val="600"/>
            </a:spcAft>
            <a:buChar char="••"/>
          </a:pPr>
          <a:r>
            <a:rPr lang="fr-FR" sz="900" kern="1200" dirty="0" smtClean="0">
              <a:solidFill>
                <a:schemeClr val="tx1">
                  <a:lumMod val="75000"/>
                  <a:lumOff val="25000"/>
                </a:schemeClr>
              </a:solidFill>
            </a:rPr>
            <a:t>Analyser l’organisation économique et juridique de la société contemporaine dans le contexte de l’activité professionnelle</a:t>
          </a:r>
          <a:endParaRPr lang="fr-FR" sz="900" kern="1200" dirty="0">
            <a:solidFill>
              <a:schemeClr val="tx1">
                <a:lumMod val="75000"/>
                <a:lumOff val="25000"/>
              </a:schemeClr>
            </a:solidFill>
          </a:endParaRPr>
        </a:p>
        <a:p>
          <a:pPr marL="57150" lvl="1" indent="-57150" algn="just" defTabSz="400050">
            <a:lnSpc>
              <a:spcPct val="90000"/>
            </a:lnSpc>
            <a:spcBef>
              <a:spcPct val="0"/>
            </a:spcBef>
            <a:spcAft>
              <a:spcPct val="15000"/>
            </a:spcAft>
            <a:buChar char="••"/>
          </a:pPr>
          <a:r>
            <a:rPr lang="fr-FR" sz="900" kern="1200" dirty="0" smtClean="0">
              <a:solidFill>
                <a:schemeClr val="tx1">
                  <a:lumMod val="75000"/>
                  <a:lumOff val="25000"/>
                </a:schemeClr>
              </a:solidFill>
            </a:rPr>
            <a:t>Restituer, oralement ou à l’écrit, les résultats des analyses effectuées</a:t>
          </a:r>
          <a:endParaRPr lang="fr-FR" sz="900" kern="1200" dirty="0">
            <a:solidFill>
              <a:schemeClr val="tx1">
                <a:lumMod val="75000"/>
                <a:lumOff val="25000"/>
              </a:schemeClr>
            </a:solidFill>
          </a:endParaRPr>
        </a:p>
      </dsp:txBody>
      <dsp:txXfrm>
        <a:off x="1717823" y="0"/>
        <a:ext cx="6164113" cy="1414363"/>
      </dsp:txXfrm>
    </dsp:sp>
    <dsp:sp modelId="{22FEB6E8-46C8-4817-A823-AC1FD1FDF67A}">
      <dsp:nvSpPr>
        <dsp:cNvPr id="0" name=""/>
        <dsp:cNvSpPr/>
      </dsp:nvSpPr>
      <dsp:spPr>
        <a:xfrm>
          <a:off x="141436" y="141436"/>
          <a:ext cx="1576387" cy="1131490"/>
        </a:xfrm>
        <a:prstGeom prst="actionButtonForwardNex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D16BB-D5DD-4942-A5E4-F2EAE35CC50D}">
      <dsp:nvSpPr>
        <dsp:cNvPr id="0" name=""/>
        <dsp:cNvSpPr/>
      </dsp:nvSpPr>
      <dsp:spPr>
        <a:xfrm>
          <a:off x="0" y="1555799"/>
          <a:ext cx="7881937" cy="141436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b="1" kern="1200" dirty="0" smtClean="0">
              <a:solidFill>
                <a:schemeClr val="tx1">
                  <a:lumMod val="75000"/>
                  <a:lumOff val="25000"/>
                </a:schemeClr>
              </a:solidFill>
            </a:rPr>
            <a:t>Bloc de Mathématiques </a:t>
          </a:r>
        </a:p>
        <a:p>
          <a:pPr lvl="0" algn="r" defTabSz="533400">
            <a:lnSpc>
              <a:spcPct val="90000"/>
            </a:lnSpc>
            <a:spcBef>
              <a:spcPct val="0"/>
            </a:spcBef>
            <a:spcAft>
              <a:spcPct val="35000"/>
            </a:spcAft>
          </a:pPr>
          <a:r>
            <a:rPr lang="fr-FR" sz="1200" b="1" kern="1200" dirty="0" smtClean="0">
              <a:solidFill>
                <a:schemeClr val="tx1">
                  <a:lumMod val="75000"/>
                  <a:lumOff val="25000"/>
                </a:schemeClr>
              </a:solidFill>
            </a:rPr>
            <a:t>Unité U12 </a:t>
          </a:r>
          <a:r>
            <a:rPr lang="fr-FR" sz="1200" kern="1200" dirty="0" smtClean="0">
              <a:solidFill>
                <a:schemeClr val="tx1">
                  <a:lumMod val="75000"/>
                  <a:lumOff val="25000"/>
                </a:schemeClr>
              </a:solidFill>
            </a:rPr>
            <a:t>Mathématiques</a:t>
          </a:r>
          <a:endParaRPr lang="fr-FR" sz="12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Rechercher, extraire et organiser l’information</a:t>
          </a:r>
          <a:endParaRPr lang="fr-FR"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Proposer, choisir, exécuter une méthode de résolution</a:t>
          </a:r>
          <a:endParaRPr lang="fr-FR"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smtClean="0">
              <a:solidFill>
                <a:schemeClr val="tx1">
                  <a:lumMod val="75000"/>
                  <a:lumOff val="25000"/>
                </a:schemeClr>
              </a:solidFill>
            </a:rPr>
            <a:t>Expérimenter, simuler</a:t>
          </a:r>
          <a:endParaRPr lang="fr-FR" sz="900" kern="120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Critiquer un résultat, argumenter</a:t>
          </a:r>
          <a:endParaRPr lang="fr-FR"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Rendre compte d’une démarche, d’un résultat, à l’oral ou à l’écrit</a:t>
          </a:r>
          <a:endParaRPr lang="fr-FR" sz="900" kern="1200" dirty="0">
            <a:solidFill>
              <a:schemeClr val="tx1">
                <a:lumMod val="75000"/>
                <a:lumOff val="25000"/>
              </a:schemeClr>
            </a:solidFill>
          </a:endParaRPr>
        </a:p>
      </dsp:txBody>
      <dsp:txXfrm>
        <a:off x="1717823" y="1555799"/>
        <a:ext cx="6164113" cy="1414363"/>
      </dsp:txXfrm>
    </dsp:sp>
    <dsp:sp modelId="{D03B71D5-C269-4D4F-AD8B-514121BFC184}">
      <dsp:nvSpPr>
        <dsp:cNvPr id="0" name=""/>
        <dsp:cNvSpPr/>
      </dsp:nvSpPr>
      <dsp:spPr>
        <a:xfrm>
          <a:off x="141436" y="1697236"/>
          <a:ext cx="1576387"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C0035-6311-486D-9A45-F5026BF54927}">
      <dsp:nvSpPr>
        <dsp:cNvPr id="0" name=""/>
        <dsp:cNvSpPr/>
      </dsp:nvSpPr>
      <dsp:spPr>
        <a:xfrm>
          <a:off x="0" y="3111599"/>
          <a:ext cx="7881937" cy="141436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b="1" kern="1200" dirty="0" smtClean="0">
              <a:solidFill>
                <a:schemeClr val="tx1">
                  <a:lumMod val="75000"/>
                  <a:lumOff val="25000"/>
                </a:schemeClr>
              </a:solidFill>
            </a:rPr>
            <a:t>Bloc de Prévention-santé-environnement</a:t>
          </a:r>
        </a:p>
        <a:p>
          <a:pPr lvl="0" algn="r" defTabSz="533400">
            <a:lnSpc>
              <a:spcPct val="90000"/>
            </a:lnSpc>
            <a:spcBef>
              <a:spcPct val="0"/>
            </a:spcBef>
            <a:spcAft>
              <a:spcPct val="35000"/>
            </a:spcAft>
          </a:pPr>
          <a:r>
            <a:rPr lang="fr-FR" sz="1200" b="1" kern="1200" dirty="0" smtClean="0">
              <a:solidFill>
                <a:schemeClr val="tx1">
                  <a:lumMod val="75000"/>
                  <a:lumOff val="25000"/>
                </a:schemeClr>
              </a:solidFill>
            </a:rPr>
            <a:t>Unité U33 </a:t>
          </a:r>
          <a:r>
            <a:rPr lang="fr-FR" sz="1200" kern="1200" dirty="0" smtClean="0">
              <a:solidFill>
                <a:schemeClr val="tx1">
                  <a:lumMod val="75000"/>
                  <a:lumOff val="25000"/>
                </a:schemeClr>
              </a:solidFill>
            </a:rPr>
            <a:t>Prévention – santé – environnement</a:t>
          </a:r>
          <a:endParaRPr lang="fr-FR" sz="12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Conduire une démarche d'analyse de situations en appliquant la démarche de résolution de problème</a:t>
          </a:r>
          <a:endParaRPr lang="fr-FR"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Analyser une situation professionnelle en appliquant différentes démarches : analyse par le risque, par le travail, par l'accident</a:t>
          </a:r>
          <a:endParaRPr lang="fr-FR"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smtClean="0">
              <a:solidFill>
                <a:schemeClr val="tx1">
                  <a:lumMod val="75000"/>
                  <a:lumOff val="25000"/>
                </a:schemeClr>
              </a:solidFill>
            </a:rPr>
            <a:t>Mobiliser des connaissances scientifiques, juridiques et économiques</a:t>
          </a:r>
          <a:endParaRPr lang="fr-FR" sz="900" kern="120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Proposer et justifier les mesures de prévention adaptées</a:t>
          </a:r>
          <a:endParaRPr lang="fr-FR"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Proposer des actions permettant d’intervenir efficacement face à une situation d’urgence</a:t>
          </a:r>
          <a:endParaRPr lang="fr-FR" sz="900" kern="1200" dirty="0">
            <a:solidFill>
              <a:schemeClr val="tx1">
                <a:lumMod val="75000"/>
                <a:lumOff val="25000"/>
              </a:schemeClr>
            </a:solidFill>
          </a:endParaRPr>
        </a:p>
      </dsp:txBody>
      <dsp:txXfrm>
        <a:off x="1717823" y="3111599"/>
        <a:ext cx="6164113" cy="1414363"/>
      </dsp:txXfrm>
    </dsp:sp>
    <dsp:sp modelId="{18725B0D-A819-41CC-BA9A-356375F6F9B0}">
      <dsp:nvSpPr>
        <dsp:cNvPr id="0" name=""/>
        <dsp:cNvSpPr/>
      </dsp:nvSpPr>
      <dsp:spPr>
        <a:xfrm>
          <a:off x="141436" y="3253035"/>
          <a:ext cx="1576387"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C64B4-E8E2-42D2-942D-346DA3ECF68D}">
      <dsp:nvSpPr>
        <dsp:cNvPr id="0" name=""/>
        <dsp:cNvSpPr/>
      </dsp:nvSpPr>
      <dsp:spPr>
        <a:xfrm>
          <a:off x="0" y="0"/>
          <a:ext cx="7881937" cy="14143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100000"/>
            </a:lnSpc>
            <a:spcBef>
              <a:spcPct val="0"/>
            </a:spcBef>
            <a:spcAft>
              <a:spcPts val="0"/>
            </a:spcAft>
          </a:pPr>
          <a:r>
            <a:rPr lang="fr-FR" sz="1200" b="1" kern="1200" dirty="0" smtClean="0">
              <a:solidFill>
                <a:schemeClr val="tx1">
                  <a:lumMod val="75000"/>
                  <a:lumOff val="25000"/>
                </a:schemeClr>
              </a:solidFill>
            </a:rPr>
            <a:t>Bloc de Langues vivantes 1 - </a:t>
          </a:r>
          <a:r>
            <a:rPr lang="fr-FR" sz="1200" kern="1200" dirty="0" smtClean="0">
              <a:solidFill>
                <a:schemeClr val="tx1">
                  <a:lumMod val="75000"/>
                  <a:lumOff val="25000"/>
                </a:schemeClr>
              </a:solidFill>
            </a:rPr>
            <a:t>Compétences de niveau B1+ du CECRL</a:t>
          </a:r>
          <a:endParaRPr lang="fr-FR" sz="1200" b="1" kern="1200" dirty="0" smtClean="0">
            <a:solidFill>
              <a:schemeClr val="tx1">
                <a:lumMod val="75000"/>
                <a:lumOff val="25000"/>
              </a:schemeClr>
            </a:solidFill>
          </a:endParaRPr>
        </a:p>
        <a:p>
          <a:pPr lvl="0" algn="r" defTabSz="533400">
            <a:lnSpc>
              <a:spcPct val="100000"/>
            </a:lnSpc>
            <a:spcBef>
              <a:spcPct val="0"/>
            </a:spcBef>
            <a:spcAft>
              <a:spcPts val="0"/>
            </a:spcAft>
          </a:pPr>
          <a:r>
            <a:rPr lang="fr-FR" sz="1200" b="1" kern="1200" dirty="0" smtClean="0">
              <a:solidFill>
                <a:schemeClr val="tx1">
                  <a:lumMod val="75000"/>
                  <a:lumOff val="25000"/>
                </a:schemeClr>
              </a:solidFill>
            </a:rPr>
            <a:t>Unité U41 </a:t>
          </a:r>
          <a:r>
            <a:rPr lang="fr-FR" sz="1200" kern="1200" dirty="0" smtClean="0">
              <a:solidFill>
                <a:schemeClr val="tx1">
                  <a:lumMod val="75000"/>
                  <a:lumOff val="25000"/>
                </a:schemeClr>
              </a:solidFill>
            </a:rPr>
            <a:t>Langues vivantes 1</a:t>
          </a:r>
        </a:p>
        <a:p>
          <a:pPr lvl="0" algn="l" defTabSz="533400">
            <a:lnSpc>
              <a:spcPct val="100000"/>
            </a:lnSpc>
            <a:spcBef>
              <a:spcPct val="0"/>
            </a:spcBef>
            <a:spcAft>
              <a:spcPts val="0"/>
            </a:spcAft>
          </a:pPr>
          <a:endParaRPr lang="fr-FR" sz="900" kern="1200" dirty="0" smtClean="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S’exprimer oralement en continu</a:t>
          </a:r>
          <a:endParaRPr lang="fr-FR"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Interagir en langue étrangère</a:t>
          </a:r>
          <a:endParaRPr lang="fr-FR"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Comprendre un document écrit rédigé en langue étrangère</a:t>
          </a:r>
          <a:endParaRPr lang="fr-FR" sz="900" kern="1200" dirty="0">
            <a:solidFill>
              <a:schemeClr val="tx1">
                <a:lumMod val="75000"/>
                <a:lumOff val="25000"/>
              </a:schemeClr>
            </a:solidFill>
          </a:endParaRPr>
        </a:p>
      </dsp:txBody>
      <dsp:txXfrm>
        <a:off x="1717823" y="0"/>
        <a:ext cx="6164113" cy="1414363"/>
      </dsp:txXfrm>
    </dsp:sp>
    <dsp:sp modelId="{22FEB6E8-46C8-4817-A823-AC1FD1FDF67A}">
      <dsp:nvSpPr>
        <dsp:cNvPr id="0" name=""/>
        <dsp:cNvSpPr/>
      </dsp:nvSpPr>
      <dsp:spPr>
        <a:xfrm>
          <a:off x="141436" y="141436"/>
          <a:ext cx="1576387" cy="1131490"/>
        </a:xfrm>
        <a:prstGeom prst="actionButtonForwardNex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D16BB-D5DD-4942-A5E4-F2EAE35CC50D}">
      <dsp:nvSpPr>
        <dsp:cNvPr id="0" name=""/>
        <dsp:cNvSpPr/>
      </dsp:nvSpPr>
      <dsp:spPr>
        <a:xfrm>
          <a:off x="0" y="1555799"/>
          <a:ext cx="7881937" cy="141436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b="1" kern="1200" dirty="0" smtClean="0">
              <a:solidFill>
                <a:schemeClr val="tx1">
                  <a:lumMod val="75000"/>
                  <a:lumOff val="25000"/>
                </a:schemeClr>
              </a:solidFill>
            </a:rPr>
            <a:t>Bloc de Langues vivantes 2 </a:t>
          </a:r>
          <a:r>
            <a:rPr lang="fr-FR" sz="1100" b="1" kern="1200" dirty="0" smtClean="0">
              <a:solidFill>
                <a:schemeClr val="tx1">
                  <a:lumMod val="75000"/>
                  <a:lumOff val="25000"/>
                </a:schemeClr>
              </a:solidFill>
            </a:rPr>
            <a:t>- </a:t>
          </a:r>
          <a:r>
            <a:rPr lang="fr-FR" sz="1100" kern="1200" dirty="0" smtClean="0">
              <a:solidFill>
                <a:schemeClr val="tx1">
                  <a:lumMod val="75000"/>
                  <a:lumOff val="25000"/>
                </a:schemeClr>
              </a:solidFill>
            </a:rPr>
            <a:t>Compétences de niveau B1+ du CECRL</a:t>
          </a:r>
          <a:r>
            <a:rPr lang="fr-FR" sz="1100" b="1" kern="1200" dirty="0" smtClean="0">
              <a:solidFill>
                <a:schemeClr val="tx1">
                  <a:lumMod val="75000"/>
                  <a:lumOff val="25000"/>
                </a:schemeClr>
              </a:solidFill>
            </a:rPr>
            <a:t> </a:t>
          </a:r>
        </a:p>
        <a:p>
          <a:pPr lvl="0" algn="r" defTabSz="533400">
            <a:lnSpc>
              <a:spcPct val="90000"/>
            </a:lnSpc>
            <a:spcBef>
              <a:spcPct val="0"/>
            </a:spcBef>
            <a:spcAft>
              <a:spcPct val="35000"/>
            </a:spcAft>
          </a:pPr>
          <a:r>
            <a:rPr lang="fr-FR" sz="1200" b="1" kern="1200" dirty="0" smtClean="0">
              <a:solidFill>
                <a:schemeClr val="tx1">
                  <a:lumMod val="75000"/>
                  <a:lumOff val="25000"/>
                </a:schemeClr>
              </a:solidFill>
            </a:rPr>
            <a:t>Unité U42 </a:t>
          </a:r>
          <a:r>
            <a:rPr lang="fr-FR" sz="1200" kern="1200" dirty="0" smtClean="0">
              <a:solidFill>
                <a:schemeClr val="tx1">
                  <a:lumMod val="75000"/>
                  <a:lumOff val="25000"/>
                </a:schemeClr>
              </a:solidFill>
            </a:rPr>
            <a:t>Langues vivantes 2</a:t>
          </a:r>
          <a:endParaRPr lang="fr-FR" sz="12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S’exprimer oralement en continu</a:t>
          </a:r>
          <a:endParaRPr lang="fr-FR"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Interagir en langue étrangère</a:t>
          </a:r>
          <a:endParaRPr lang="fr-FR"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lang="fr-FR" sz="900" kern="1200" dirty="0" smtClean="0">
              <a:solidFill>
                <a:schemeClr val="tx1">
                  <a:lumMod val="75000"/>
                  <a:lumOff val="25000"/>
                </a:schemeClr>
              </a:solidFill>
            </a:rPr>
            <a:t>Comprendre un document écrit rédigé en langue étrangère</a:t>
          </a:r>
          <a:endParaRPr lang="fr-FR" sz="900" kern="1200" dirty="0">
            <a:solidFill>
              <a:schemeClr val="tx1">
                <a:lumMod val="75000"/>
                <a:lumOff val="25000"/>
              </a:schemeClr>
            </a:solidFill>
          </a:endParaRPr>
        </a:p>
      </dsp:txBody>
      <dsp:txXfrm>
        <a:off x="1717823" y="1555799"/>
        <a:ext cx="6164113" cy="1414363"/>
      </dsp:txXfrm>
    </dsp:sp>
    <dsp:sp modelId="{D03B71D5-C269-4D4F-AD8B-514121BFC184}">
      <dsp:nvSpPr>
        <dsp:cNvPr id="0" name=""/>
        <dsp:cNvSpPr/>
      </dsp:nvSpPr>
      <dsp:spPr>
        <a:xfrm>
          <a:off x="141436" y="1697236"/>
          <a:ext cx="1576387"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C0035-6311-486D-9A45-F5026BF54927}">
      <dsp:nvSpPr>
        <dsp:cNvPr id="0" name=""/>
        <dsp:cNvSpPr/>
      </dsp:nvSpPr>
      <dsp:spPr>
        <a:xfrm>
          <a:off x="0" y="3111599"/>
          <a:ext cx="7881937" cy="141436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r-FR" sz="1200" b="1" kern="1200" dirty="0" smtClean="0">
              <a:solidFill>
                <a:schemeClr val="tx1">
                  <a:lumMod val="75000"/>
                  <a:lumOff val="25000"/>
                </a:schemeClr>
              </a:solidFill>
            </a:rPr>
            <a:t>Bloc de Français </a:t>
          </a:r>
        </a:p>
        <a:p>
          <a:pPr lvl="0" algn="r" defTabSz="533400">
            <a:lnSpc>
              <a:spcPct val="90000"/>
            </a:lnSpc>
            <a:spcBef>
              <a:spcPct val="0"/>
            </a:spcBef>
            <a:spcAft>
              <a:spcPct val="35000"/>
            </a:spcAft>
          </a:pPr>
          <a:r>
            <a:rPr lang="fr-FR" sz="1200" b="1" kern="1200" dirty="0" smtClean="0">
              <a:solidFill>
                <a:schemeClr val="tx1">
                  <a:lumMod val="75000"/>
                  <a:lumOff val="25000"/>
                </a:schemeClr>
              </a:solidFill>
            </a:rPr>
            <a:t>Unité U51 </a:t>
          </a:r>
          <a:r>
            <a:rPr lang="fr-FR" sz="1200" kern="1200" dirty="0" smtClean="0">
              <a:solidFill>
                <a:schemeClr val="tx1">
                  <a:lumMod val="75000"/>
                  <a:lumOff val="25000"/>
                </a:schemeClr>
              </a:solidFill>
            </a:rPr>
            <a:t>Français</a:t>
          </a:r>
        </a:p>
        <a:p>
          <a:pPr lvl="0" algn="l" defTabSz="533400">
            <a:lnSpc>
              <a:spcPct val="100000"/>
            </a:lnSpc>
            <a:spcBef>
              <a:spcPct val="0"/>
            </a:spcBef>
            <a:spcAft>
              <a:spcPts val="0"/>
            </a:spcAft>
          </a:pPr>
          <a:r>
            <a:rPr lang="fr-FR" sz="900" kern="1200" dirty="0" smtClean="0">
              <a:solidFill>
                <a:schemeClr val="tx1">
                  <a:lumMod val="75000"/>
                  <a:lumOff val="25000"/>
                </a:schemeClr>
              </a:solidFill>
            </a:rPr>
            <a:t>. Entrer dans l’échange oral : écouter, réagir, s’exprimer</a:t>
          </a:r>
        </a:p>
        <a:p>
          <a:pPr lvl="0" algn="l" defTabSz="533400">
            <a:lnSpc>
              <a:spcPct val="100000"/>
            </a:lnSpc>
            <a:spcBef>
              <a:spcPct val="0"/>
            </a:spcBef>
            <a:spcAft>
              <a:spcPts val="0"/>
            </a:spcAft>
          </a:pPr>
          <a:r>
            <a:rPr lang="fr-FR" sz="900" b="1" kern="1200" dirty="0" smtClean="0">
              <a:solidFill>
                <a:schemeClr val="tx1">
                  <a:lumMod val="75000"/>
                  <a:lumOff val="25000"/>
                </a:schemeClr>
              </a:solidFill>
            </a:rPr>
            <a:t>.</a:t>
          </a:r>
          <a:r>
            <a:rPr lang="fr-FR" sz="900" kern="1200" dirty="0" smtClean="0">
              <a:solidFill>
                <a:schemeClr val="tx1">
                  <a:lumMod val="75000"/>
                  <a:lumOff val="25000"/>
                </a:schemeClr>
              </a:solidFill>
            </a:rPr>
            <a:t> Entrer dans l’échange écrit : lire, analyser, écrire</a:t>
          </a:r>
        </a:p>
        <a:p>
          <a:pPr lvl="0" algn="l" defTabSz="533400">
            <a:lnSpc>
              <a:spcPct val="100000"/>
            </a:lnSpc>
            <a:spcBef>
              <a:spcPct val="0"/>
            </a:spcBef>
            <a:spcAft>
              <a:spcPts val="0"/>
            </a:spcAft>
          </a:pPr>
          <a:r>
            <a:rPr lang="fr-FR" sz="900" kern="1200" dirty="0" smtClean="0">
              <a:solidFill>
                <a:schemeClr val="tx1">
                  <a:lumMod val="75000"/>
                  <a:lumOff val="25000"/>
                </a:schemeClr>
              </a:solidFill>
            </a:rPr>
            <a:t>. Devenir un lecteur compétent et critique</a:t>
          </a:r>
        </a:p>
        <a:p>
          <a:pPr lvl="0" algn="l" defTabSz="533400">
            <a:lnSpc>
              <a:spcPct val="100000"/>
            </a:lnSpc>
            <a:spcBef>
              <a:spcPct val="0"/>
            </a:spcBef>
            <a:spcAft>
              <a:spcPts val="0"/>
            </a:spcAft>
          </a:pPr>
          <a:r>
            <a:rPr lang="fr-FR" sz="900" kern="1200" dirty="0" smtClean="0">
              <a:solidFill>
                <a:schemeClr val="tx1">
                  <a:lumMod val="75000"/>
                  <a:lumOff val="25000"/>
                </a:schemeClr>
              </a:solidFill>
            </a:rPr>
            <a:t>. Confronter des savoirs et des valeurs pour construire son identité culturell</a:t>
          </a:r>
          <a:r>
            <a:rPr lang="fr-FR" sz="1100" kern="1200" dirty="0" smtClean="0">
              <a:solidFill>
                <a:schemeClr val="tx1">
                  <a:lumMod val="75000"/>
                  <a:lumOff val="25000"/>
                </a:schemeClr>
              </a:solidFill>
            </a:rPr>
            <a:t>e</a:t>
          </a:r>
          <a:endParaRPr lang="fr-FR" sz="1100" kern="1200" dirty="0">
            <a:solidFill>
              <a:schemeClr val="tx1">
                <a:lumMod val="75000"/>
                <a:lumOff val="25000"/>
              </a:schemeClr>
            </a:solidFill>
          </a:endParaRPr>
        </a:p>
      </dsp:txBody>
      <dsp:txXfrm>
        <a:off x="1717823" y="3111599"/>
        <a:ext cx="6164113" cy="1414363"/>
      </dsp:txXfrm>
    </dsp:sp>
    <dsp:sp modelId="{18725B0D-A819-41CC-BA9A-356375F6F9B0}">
      <dsp:nvSpPr>
        <dsp:cNvPr id="0" name=""/>
        <dsp:cNvSpPr/>
      </dsp:nvSpPr>
      <dsp:spPr>
        <a:xfrm>
          <a:off x="141436" y="3253035"/>
          <a:ext cx="1576387"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C64B4-E8E2-42D2-942D-346DA3ECF68D}">
      <dsp:nvSpPr>
        <dsp:cNvPr id="0" name=""/>
        <dsp:cNvSpPr/>
      </dsp:nvSpPr>
      <dsp:spPr>
        <a:xfrm>
          <a:off x="0" y="0"/>
          <a:ext cx="7881937" cy="14143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100000"/>
            </a:lnSpc>
            <a:spcBef>
              <a:spcPct val="0"/>
            </a:spcBef>
            <a:spcAft>
              <a:spcPts val="600"/>
            </a:spcAft>
          </a:pPr>
          <a:r>
            <a:rPr lang="fr-FR" sz="1200" b="1" kern="1200" dirty="0" smtClean="0">
              <a:solidFill>
                <a:schemeClr val="tx1">
                  <a:lumMod val="75000"/>
                  <a:lumOff val="25000"/>
                </a:schemeClr>
              </a:solidFill>
            </a:rPr>
            <a:t>Bloc d’Histoire-géographie – enseignement moral et civique</a:t>
          </a:r>
        </a:p>
        <a:p>
          <a:pPr lvl="0" algn="r" defTabSz="533400">
            <a:lnSpc>
              <a:spcPct val="100000"/>
            </a:lnSpc>
            <a:spcBef>
              <a:spcPct val="0"/>
            </a:spcBef>
            <a:spcAft>
              <a:spcPts val="600"/>
            </a:spcAft>
          </a:pPr>
          <a:r>
            <a:rPr lang="fr-FR" sz="1200" b="1" kern="1200" dirty="0" smtClean="0">
              <a:solidFill>
                <a:schemeClr val="tx1">
                  <a:lumMod val="75000"/>
                  <a:lumOff val="25000"/>
                </a:schemeClr>
              </a:solidFill>
            </a:rPr>
            <a:t>Unité U52 </a:t>
          </a:r>
          <a:r>
            <a:rPr lang="fr-FR" sz="1200" kern="1200" dirty="0" smtClean="0">
              <a:solidFill>
                <a:schemeClr val="tx1">
                  <a:lumMod val="75000"/>
                  <a:lumOff val="25000"/>
                </a:schemeClr>
              </a:solidFill>
            </a:rPr>
            <a:t>Histoire- géographie – enseignement moral et civi</a:t>
          </a:r>
          <a:r>
            <a:rPr lang="fr-FR" sz="1300" kern="1200" dirty="0" smtClean="0">
              <a:solidFill>
                <a:schemeClr val="tx1">
                  <a:lumMod val="75000"/>
                  <a:lumOff val="25000"/>
                </a:schemeClr>
              </a:solidFill>
            </a:rPr>
            <a:t>que</a:t>
          </a:r>
          <a:endParaRPr lang="fr-FR" sz="130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rPr>
            <a:t>Appréhender la diversité des sociétés et la richesse des cultures</a:t>
          </a:r>
          <a:endParaRPr lang="fr-FR" sz="100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rPr>
            <a:t>Comprendre les enjeux liés au développement durable</a:t>
          </a:r>
          <a:endParaRPr lang="fr-FR" sz="100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rPr>
            <a:t>Identifier les enjeux et contraintes de la mondialisation</a:t>
          </a:r>
          <a:endParaRPr lang="fr-FR" sz="100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rPr>
            <a:t>Identifier les droits et devoirs civils, politiques, économiques et sociaux</a:t>
          </a:r>
          <a:endParaRPr lang="fr-FR" sz="1000" kern="1200" dirty="0">
            <a:solidFill>
              <a:schemeClr val="tx1">
                <a:lumMod val="75000"/>
                <a:lumOff val="25000"/>
              </a:schemeClr>
            </a:solidFill>
          </a:endParaRPr>
        </a:p>
      </dsp:txBody>
      <dsp:txXfrm>
        <a:off x="1717823" y="0"/>
        <a:ext cx="6164113" cy="1414363"/>
      </dsp:txXfrm>
    </dsp:sp>
    <dsp:sp modelId="{22FEB6E8-46C8-4817-A823-AC1FD1FDF67A}">
      <dsp:nvSpPr>
        <dsp:cNvPr id="0" name=""/>
        <dsp:cNvSpPr/>
      </dsp:nvSpPr>
      <dsp:spPr>
        <a:xfrm>
          <a:off x="141436" y="141436"/>
          <a:ext cx="1576387" cy="1131490"/>
        </a:xfrm>
        <a:prstGeom prst="actionButtonForwardNex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D16BB-D5DD-4942-A5E4-F2EAE35CC50D}">
      <dsp:nvSpPr>
        <dsp:cNvPr id="0" name=""/>
        <dsp:cNvSpPr/>
      </dsp:nvSpPr>
      <dsp:spPr>
        <a:xfrm>
          <a:off x="0" y="1555799"/>
          <a:ext cx="7881937" cy="141436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b="1" kern="1200" dirty="0" smtClean="0">
              <a:solidFill>
                <a:schemeClr val="tx1">
                  <a:lumMod val="75000"/>
                  <a:lumOff val="25000"/>
                </a:schemeClr>
              </a:solidFill>
            </a:rPr>
            <a:t>Bloc d’Arts appliqués et cultures artistiques</a:t>
          </a:r>
        </a:p>
        <a:p>
          <a:pPr lvl="0" algn="r" defTabSz="533400">
            <a:lnSpc>
              <a:spcPct val="90000"/>
            </a:lnSpc>
            <a:spcBef>
              <a:spcPct val="0"/>
            </a:spcBef>
            <a:spcAft>
              <a:spcPct val="35000"/>
            </a:spcAft>
          </a:pPr>
          <a:r>
            <a:rPr lang="fr-FR" sz="1200" b="1" kern="1200" dirty="0" smtClean="0">
              <a:solidFill>
                <a:schemeClr val="tx1">
                  <a:lumMod val="75000"/>
                  <a:lumOff val="25000"/>
                </a:schemeClr>
              </a:solidFill>
            </a:rPr>
            <a:t>Unité U6 </a:t>
          </a:r>
          <a:r>
            <a:rPr lang="fr-FR" sz="1200" kern="1200" dirty="0" smtClean="0">
              <a:solidFill>
                <a:schemeClr val="tx1">
                  <a:lumMod val="75000"/>
                  <a:lumOff val="25000"/>
                </a:schemeClr>
              </a:solidFill>
            </a:rPr>
            <a:t>Arts appliqués et cultures artistiques</a:t>
          </a:r>
          <a:endParaRPr lang="fr-FR" sz="120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rPr>
            <a:t>Identifier les caractéristiques essentielles d’œuvres, de produits, d’espaces urbains ou de messages visuels</a:t>
          </a:r>
          <a:endParaRPr lang="fr-FR" sz="100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rPr>
            <a:t>Situer une œuvre ou une production dans son contexte de création</a:t>
          </a:r>
          <a:endParaRPr lang="fr-FR" sz="100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rPr>
            <a:t>Maîtriser les bases de la pratique des outils graphiques, traditionnels et informatiques</a:t>
          </a:r>
          <a:endParaRPr lang="fr-FR" sz="1000" kern="1200" dirty="0">
            <a:solidFill>
              <a:schemeClr val="tx1">
                <a:lumMod val="75000"/>
                <a:lumOff val="25000"/>
              </a:schemeClr>
            </a:solidFill>
          </a:endParaRPr>
        </a:p>
      </dsp:txBody>
      <dsp:txXfrm>
        <a:off x="1717823" y="1555799"/>
        <a:ext cx="6164113" cy="1414363"/>
      </dsp:txXfrm>
    </dsp:sp>
    <dsp:sp modelId="{D03B71D5-C269-4D4F-AD8B-514121BFC184}">
      <dsp:nvSpPr>
        <dsp:cNvPr id="0" name=""/>
        <dsp:cNvSpPr/>
      </dsp:nvSpPr>
      <dsp:spPr>
        <a:xfrm>
          <a:off x="141436" y="1697236"/>
          <a:ext cx="1576387"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C0035-6311-486D-9A45-F5026BF54927}">
      <dsp:nvSpPr>
        <dsp:cNvPr id="0" name=""/>
        <dsp:cNvSpPr/>
      </dsp:nvSpPr>
      <dsp:spPr>
        <a:xfrm>
          <a:off x="0" y="3111599"/>
          <a:ext cx="7881937" cy="141436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b="1" kern="1200" dirty="0" smtClean="0">
              <a:solidFill>
                <a:schemeClr val="tx1">
                  <a:lumMod val="75000"/>
                  <a:lumOff val="25000"/>
                </a:schemeClr>
              </a:solidFill>
            </a:rPr>
            <a:t>Bloc d’Éducation physique et sportive </a:t>
          </a:r>
          <a:r>
            <a:rPr lang="fr-FR" sz="1100" b="1" kern="1200" dirty="0" smtClean="0">
              <a:solidFill>
                <a:schemeClr val="tx1">
                  <a:lumMod val="75000"/>
                  <a:lumOff val="25000"/>
                </a:schemeClr>
              </a:solidFill>
            </a:rPr>
            <a:t>- </a:t>
          </a:r>
          <a:r>
            <a:rPr lang="fr-FR" sz="1000" kern="1200" dirty="0" smtClean="0">
              <a:solidFill>
                <a:schemeClr val="tx1">
                  <a:lumMod val="75000"/>
                  <a:lumOff val="25000"/>
                </a:schemeClr>
              </a:solidFill>
            </a:rPr>
            <a:t>Compétences de niveau 4 du référentiel de compétences attendues</a:t>
          </a:r>
          <a:endParaRPr lang="fr-FR" sz="1000" b="1" kern="1200" dirty="0" smtClean="0">
            <a:solidFill>
              <a:schemeClr val="tx1">
                <a:lumMod val="75000"/>
                <a:lumOff val="25000"/>
              </a:schemeClr>
            </a:solidFill>
          </a:endParaRPr>
        </a:p>
        <a:p>
          <a:pPr lvl="0" algn="r" defTabSz="533400">
            <a:lnSpc>
              <a:spcPct val="90000"/>
            </a:lnSpc>
            <a:spcBef>
              <a:spcPct val="0"/>
            </a:spcBef>
            <a:spcAft>
              <a:spcPct val="35000"/>
            </a:spcAft>
          </a:pPr>
          <a:r>
            <a:rPr lang="fr-FR" sz="1100" b="1" kern="1200" dirty="0" smtClean="0">
              <a:solidFill>
                <a:schemeClr val="tx1">
                  <a:lumMod val="75000"/>
                  <a:lumOff val="25000"/>
                </a:schemeClr>
              </a:solidFill>
            </a:rPr>
            <a:t>Unité U7 </a:t>
          </a:r>
          <a:r>
            <a:rPr lang="fr-FR" sz="1100" kern="1200" dirty="0" smtClean="0">
              <a:solidFill>
                <a:schemeClr val="tx1">
                  <a:lumMod val="75000"/>
                  <a:lumOff val="25000"/>
                </a:schemeClr>
              </a:solidFill>
            </a:rPr>
            <a:t>Éducation physique et sportive</a:t>
          </a:r>
          <a:endParaRPr lang="fr-FR" sz="110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latin typeface="+mj-lt"/>
            </a:rPr>
            <a:t>Réaliser une performance motrice maximale</a:t>
          </a:r>
          <a:endParaRPr lang="fr-FR" sz="1000" kern="1200" dirty="0">
            <a:solidFill>
              <a:schemeClr val="tx1">
                <a:lumMod val="75000"/>
                <a:lumOff val="25000"/>
              </a:schemeClr>
            </a:solidFill>
            <a:latin typeface="+mj-lt"/>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latin typeface="+mj-lt"/>
            </a:rPr>
            <a:t>Se déplacer en s’adaptant à des environnements variés et </a:t>
          </a:r>
          <a:r>
            <a:rPr lang="fr-FR" sz="1000" kern="1200" dirty="0" smtClean="0">
              <a:solidFill>
                <a:schemeClr val="tx1">
                  <a:lumMod val="75000"/>
                  <a:lumOff val="25000"/>
                </a:schemeClr>
              </a:solidFill>
              <a:latin typeface="+mn-lt"/>
            </a:rPr>
            <a:t>incertains</a:t>
          </a:r>
          <a:endParaRPr lang="fr-FR" sz="1000" kern="1200" dirty="0">
            <a:solidFill>
              <a:schemeClr val="tx1">
                <a:lumMod val="75000"/>
                <a:lumOff val="25000"/>
              </a:schemeClr>
            </a:solidFill>
            <a:latin typeface="+mn-lt"/>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latin typeface="+mn-lt"/>
            </a:rPr>
            <a:t>Réaliser une prestation corporelle à visée artistique ou acrobatique</a:t>
          </a:r>
          <a:endParaRPr lang="fr-FR" sz="1000" kern="1200" dirty="0">
            <a:solidFill>
              <a:schemeClr val="tx1">
                <a:lumMod val="75000"/>
                <a:lumOff val="25000"/>
              </a:schemeClr>
            </a:solidFill>
            <a:latin typeface="+mn-lt"/>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latin typeface="+mn-lt"/>
            </a:rPr>
            <a:t>Conduire et maîtriser un affrontement individuel ou collectif</a:t>
          </a:r>
          <a:endParaRPr lang="fr-FR" sz="1000" kern="1200" dirty="0">
            <a:solidFill>
              <a:schemeClr val="tx1">
                <a:lumMod val="75000"/>
                <a:lumOff val="25000"/>
              </a:schemeClr>
            </a:solidFill>
            <a:latin typeface="+mn-lt"/>
          </a:endParaRPr>
        </a:p>
        <a:p>
          <a:pPr marL="57150" lvl="1" indent="-57150" algn="l" defTabSz="444500">
            <a:lnSpc>
              <a:spcPct val="90000"/>
            </a:lnSpc>
            <a:spcBef>
              <a:spcPct val="0"/>
            </a:spcBef>
            <a:spcAft>
              <a:spcPct val="15000"/>
            </a:spcAft>
            <a:buChar char="••"/>
          </a:pPr>
          <a:r>
            <a:rPr lang="fr-FR" sz="1000" kern="1200" dirty="0" smtClean="0">
              <a:solidFill>
                <a:schemeClr val="tx1">
                  <a:lumMod val="75000"/>
                  <a:lumOff val="25000"/>
                </a:schemeClr>
              </a:solidFill>
              <a:latin typeface="+mn-lt"/>
            </a:rPr>
            <a:t>Respecter les règles de vie collective et assumer les différents rôles liés à l’activité</a:t>
          </a:r>
          <a:endParaRPr lang="fr-FR" sz="1000" kern="1200" dirty="0">
            <a:solidFill>
              <a:schemeClr val="tx1">
                <a:lumMod val="75000"/>
                <a:lumOff val="25000"/>
              </a:schemeClr>
            </a:solidFill>
            <a:latin typeface="+mn-lt"/>
          </a:endParaRPr>
        </a:p>
      </dsp:txBody>
      <dsp:txXfrm>
        <a:off x="1717823" y="3111599"/>
        <a:ext cx="6164113" cy="1414363"/>
      </dsp:txXfrm>
    </dsp:sp>
    <dsp:sp modelId="{18725B0D-A819-41CC-BA9A-356375F6F9B0}">
      <dsp:nvSpPr>
        <dsp:cNvPr id="0" name=""/>
        <dsp:cNvSpPr/>
      </dsp:nvSpPr>
      <dsp:spPr>
        <a:xfrm>
          <a:off x="141436" y="3253035"/>
          <a:ext cx="1576387"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347BD-BF33-4035-B575-1B92B5A54D48}">
      <dsp:nvSpPr>
        <dsp:cNvPr id="0" name=""/>
        <dsp:cNvSpPr/>
      </dsp:nvSpPr>
      <dsp:spPr>
        <a:xfrm>
          <a:off x="982460" y="213410"/>
          <a:ext cx="6195406" cy="10782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0311" tIns="26670" rIns="26670" bIns="26670" numCol="1" spcCol="1270" anchor="ctr" anchorCtr="0">
          <a:noAutofit/>
        </a:bodyPr>
        <a:lstStyle/>
        <a:p>
          <a:pPr lvl="0" algn="l" defTabSz="311150">
            <a:lnSpc>
              <a:spcPct val="90000"/>
            </a:lnSpc>
            <a:spcBef>
              <a:spcPct val="0"/>
            </a:spcBef>
            <a:spcAft>
              <a:spcPct val="35000"/>
            </a:spcAft>
          </a:pPr>
          <a:r>
            <a:rPr lang="fr-FR" sz="700" b="1" kern="1200" dirty="0" smtClean="0"/>
            <a:t>Bloc facultatif de Langues vivantes - </a:t>
          </a:r>
          <a:r>
            <a:rPr lang="fr-FR" sz="700" kern="1200" dirty="0" smtClean="0"/>
            <a:t>Compétences de niveau B1+ du CECRL</a:t>
          </a:r>
        </a:p>
        <a:p>
          <a:pPr lvl="0" algn="l" defTabSz="311150">
            <a:lnSpc>
              <a:spcPct val="90000"/>
            </a:lnSpc>
            <a:spcBef>
              <a:spcPct val="0"/>
            </a:spcBef>
            <a:spcAft>
              <a:spcPct val="35000"/>
            </a:spcAft>
          </a:pPr>
          <a:r>
            <a:rPr lang="fr-FR" sz="700" kern="1200" dirty="0" smtClean="0"/>
            <a:t>. S’exprimer oralement en continu</a:t>
          </a:r>
        </a:p>
        <a:p>
          <a:pPr lvl="0" algn="l" defTabSz="311150">
            <a:lnSpc>
              <a:spcPct val="90000"/>
            </a:lnSpc>
            <a:spcBef>
              <a:spcPct val="0"/>
            </a:spcBef>
            <a:spcAft>
              <a:spcPct val="35000"/>
            </a:spcAft>
          </a:pPr>
          <a:r>
            <a:rPr lang="fr-FR" sz="700" kern="1200" dirty="0" smtClean="0"/>
            <a:t>. Interagir en langue étrangère</a:t>
          </a:r>
        </a:p>
        <a:p>
          <a:pPr lvl="0" algn="l" defTabSz="311150">
            <a:lnSpc>
              <a:spcPct val="90000"/>
            </a:lnSpc>
            <a:spcBef>
              <a:spcPct val="0"/>
            </a:spcBef>
            <a:spcAft>
              <a:spcPct val="35000"/>
            </a:spcAft>
          </a:pPr>
          <a:r>
            <a:rPr lang="fr-FR" sz="700" kern="1200" dirty="0" smtClean="0"/>
            <a:t>. Comprendre un document écrit rédigé en langue étrangère</a:t>
          </a:r>
          <a:endParaRPr lang="fr-FR" sz="700" kern="1200" dirty="0"/>
        </a:p>
      </dsp:txBody>
      <dsp:txXfrm>
        <a:off x="982460" y="213410"/>
        <a:ext cx="6195406" cy="1078215"/>
      </dsp:txXfrm>
    </dsp:sp>
    <dsp:sp modelId="{D9BE39B0-0160-445F-97A1-3444971FF85A}">
      <dsp:nvSpPr>
        <dsp:cNvPr id="0" name=""/>
        <dsp:cNvSpPr/>
      </dsp:nvSpPr>
      <dsp:spPr>
        <a:xfrm>
          <a:off x="87185" y="162446"/>
          <a:ext cx="754750" cy="1132125"/>
        </a:xfrm>
        <a:prstGeom prst="chevron">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640822-51B7-4647-B5A6-FBD627001861}">
      <dsp:nvSpPr>
        <dsp:cNvPr id="0" name=""/>
        <dsp:cNvSpPr/>
      </dsp:nvSpPr>
      <dsp:spPr>
        <a:xfrm>
          <a:off x="993000" y="1570763"/>
          <a:ext cx="6174325" cy="10782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0311" tIns="26670" rIns="26670" bIns="26670" numCol="1" spcCol="1270" anchor="ctr" anchorCtr="0">
          <a:noAutofit/>
        </a:bodyPr>
        <a:lstStyle/>
        <a:p>
          <a:pPr lvl="0" algn="l" defTabSz="311150">
            <a:lnSpc>
              <a:spcPct val="90000"/>
            </a:lnSpc>
            <a:spcBef>
              <a:spcPct val="0"/>
            </a:spcBef>
            <a:spcAft>
              <a:spcPct val="35000"/>
            </a:spcAft>
          </a:pPr>
          <a:r>
            <a:rPr lang="fr-FR" sz="700" b="1" kern="1200" dirty="0" smtClean="0"/>
            <a:t>Bloc facultatif de mobilité</a:t>
          </a:r>
          <a:endParaRPr lang="fr-FR" sz="700" kern="1200" dirty="0" smtClean="0"/>
        </a:p>
        <a:p>
          <a:pPr lvl="0" algn="l" defTabSz="311150">
            <a:lnSpc>
              <a:spcPct val="90000"/>
            </a:lnSpc>
            <a:spcBef>
              <a:spcPct val="0"/>
            </a:spcBef>
            <a:spcAft>
              <a:spcPct val="35000"/>
            </a:spcAft>
          </a:pPr>
          <a:r>
            <a:rPr lang="fr-FR" sz="700" kern="1200" dirty="0" smtClean="0"/>
            <a:t>. Comprendre et se faire comprendre dans un contexte professionnel étranger</a:t>
          </a:r>
        </a:p>
        <a:p>
          <a:pPr lvl="0" algn="l" defTabSz="311150">
            <a:lnSpc>
              <a:spcPct val="90000"/>
            </a:lnSpc>
            <a:spcBef>
              <a:spcPct val="0"/>
            </a:spcBef>
            <a:spcAft>
              <a:spcPct val="35000"/>
            </a:spcAft>
          </a:pPr>
          <a:r>
            <a:rPr lang="fr-FR" sz="700" kern="1200" dirty="0" smtClean="0"/>
            <a:t>. Caractériser le contexte professionnel étranger</a:t>
          </a:r>
        </a:p>
        <a:p>
          <a:pPr lvl="0" algn="l" defTabSz="311150">
            <a:lnSpc>
              <a:spcPct val="90000"/>
            </a:lnSpc>
            <a:spcBef>
              <a:spcPct val="0"/>
            </a:spcBef>
            <a:spcAft>
              <a:spcPct val="35000"/>
            </a:spcAft>
          </a:pPr>
          <a:r>
            <a:rPr lang="fr-FR" sz="700" kern="1200" dirty="0" smtClean="0"/>
            <a:t>. Réaliser partiellement une activité professionnelle, sous contrôle, dans un contexte professionnel étranger</a:t>
          </a:r>
        </a:p>
        <a:p>
          <a:pPr lvl="0" algn="l" defTabSz="311150">
            <a:lnSpc>
              <a:spcPct val="90000"/>
            </a:lnSpc>
            <a:spcBef>
              <a:spcPct val="0"/>
            </a:spcBef>
            <a:spcAft>
              <a:spcPct val="35000"/>
            </a:spcAft>
          </a:pPr>
          <a:r>
            <a:rPr lang="fr-FR" sz="700" kern="1200" dirty="0" smtClean="0"/>
            <a:t>. Comparer des activités professionnelles similaires, réalisées ou observées, à l'étranger et en France</a:t>
          </a:r>
          <a:endParaRPr lang="fr-FR" sz="700" kern="1200" dirty="0"/>
        </a:p>
      </dsp:txBody>
      <dsp:txXfrm>
        <a:off x="993000" y="1570763"/>
        <a:ext cx="6174325" cy="1078215"/>
      </dsp:txXfrm>
    </dsp:sp>
    <dsp:sp modelId="{526457E0-02FB-4D63-BA69-68D9890596DA}">
      <dsp:nvSpPr>
        <dsp:cNvPr id="0" name=""/>
        <dsp:cNvSpPr/>
      </dsp:nvSpPr>
      <dsp:spPr>
        <a:xfrm>
          <a:off x="106235" y="1538841"/>
          <a:ext cx="754750" cy="1132125"/>
        </a:xfrm>
        <a:prstGeom prst="chevron">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B17F50-276B-4433-B472-4F8168464639}">
      <dsp:nvSpPr>
        <dsp:cNvPr id="0" name=""/>
        <dsp:cNvSpPr/>
      </dsp:nvSpPr>
      <dsp:spPr>
        <a:xfrm>
          <a:off x="1016669" y="2928116"/>
          <a:ext cx="6126987" cy="10782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0311" tIns="26670" rIns="26670" bIns="26670" numCol="1" spcCol="1270" anchor="ctr" anchorCtr="0">
          <a:noAutofit/>
        </a:bodyPr>
        <a:lstStyle/>
        <a:p>
          <a:pPr lvl="0" algn="l" defTabSz="311150">
            <a:lnSpc>
              <a:spcPct val="90000"/>
            </a:lnSpc>
            <a:spcBef>
              <a:spcPct val="0"/>
            </a:spcBef>
            <a:spcAft>
              <a:spcPct val="35000"/>
            </a:spcAft>
          </a:pPr>
          <a:r>
            <a:rPr lang="fr-FR" sz="700" b="1" kern="1200" dirty="0" smtClean="0"/>
            <a:t>Bloc facultatif d’Éducation physique et sportive</a:t>
          </a:r>
          <a:endParaRPr lang="fr-FR" sz="700" kern="1200" dirty="0" smtClean="0"/>
        </a:p>
        <a:p>
          <a:pPr lvl="0" algn="l" defTabSz="311150">
            <a:lnSpc>
              <a:spcPct val="90000"/>
            </a:lnSpc>
            <a:spcBef>
              <a:spcPct val="0"/>
            </a:spcBef>
            <a:spcAft>
              <a:spcPct val="35000"/>
            </a:spcAft>
          </a:pPr>
          <a:r>
            <a:rPr lang="fr-FR" sz="700" kern="1200" dirty="0" smtClean="0"/>
            <a:t>. Compétences de niveau 5 du référentiel de compétences attendues</a:t>
          </a:r>
        </a:p>
        <a:p>
          <a:pPr lvl="0" algn="l" defTabSz="311150">
            <a:lnSpc>
              <a:spcPct val="90000"/>
            </a:lnSpc>
            <a:spcBef>
              <a:spcPct val="0"/>
            </a:spcBef>
            <a:spcAft>
              <a:spcPct val="35000"/>
            </a:spcAft>
          </a:pPr>
          <a:r>
            <a:rPr lang="fr-FR" sz="700" kern="1200" dirty="0" smtClean="0"/>
            <a:t>. Réaliser une performance motrice maximale</a:t>
          </a:r>
        </a:p>
        <a:p>
          <a:pPr lvl="0" algn="l" defTabSz="311150">
            <a:lnSpc>
              <a:spcPct val="90000"/>
            </a:lnSpc>
            <a:spcBef>
              <a:spcPct val="0"/>
            </a:spcBef>
            <a:spcAft>
              <a:spcPct val="35000"/>
            </a:spcAft>
          </a:pPr>
          <a:r>
            <a:rPr lang="fr-FR" sz="700" kern="1200" dirty="0" smtClean="0"/>
            <a:t>. Se déplacer en s’adaptant à des environnements variés et incertains</a:t>
          </a:r>
        </a:p>
        <a:p>
          <a:pPr lvl="0" algn="l" defTabSz="311150">
            <a:lnSpc>
              <a:spcPct val="90000"/>
            </a:lnSpc>
            <a:spcBef>
              <a:spcPct val="0"/>
            </a:spcBef>
            <a:spcAft>
              <a:spcPct val="35000"/>
            </a:spcAft>
          </a:pPr>
          <a:r>
            <a:rPr lang="fr-FR" sz="700" kern="1200" dirty="0" smtClean="0"/>
            <a:t>. Réaliser une prestation corporelle à visée artistique ou acrobatique</a:t>
          </a:r>
        </a:p>
        <a:p>
          <a:pPr lvl="0" algn="l" defTabSz="311150">
            <a:lnSpc>
              <a:spcPct val="90000"/>
            </a:lnSpc>
            <a:spcBef>
              <a:spcPct val="0"/>
            </a:spcBef>
            <a:spcAft>
              <a:spcPct val="35000"/>
            </a:spcAft>
          </a:pPr>
          <a:r>
            <a:rPr lang="fr-FR" sz="700" kern="1200" dirty="0" smtClean="0"/>
            <a:t>. Conduire et maîtriser un affrontement individuel ou collectif</a:t>
          </a:r>
        </a:p>
        <a:p>
          <a:pPr lvl="0" algn="l" defTabSz="311150">
            <a:lnSpc>
              <a:spcPct val="90000"/>
            </a:lnSpc>
            <a:spcBef>
              <a:spcPct val="0"/>
            </a:spcBef>
            <a:spcAft>
              <a:spcPct val="35000"/>
            </a:spcAft>
          </a:pPr>
          <a:r>
            <a:rPr lang="fr-FR" sz="700" kern="1200" dirty="0" smtClean="0"/>
            <a:t>. Respecter les règles de vie collective et assumer les différents rôles liés à l’activité</a:t>
          </a:r>
          <a:endParaRPr lang="fr-FR" sz="700" kern="1200" dirty="0"/>
        </a:p>
      </dsp:txBody>
      <dsp:txXfrm>
        <a:off x="1016669" y="2928116"/>
        <a:ext cx="6126987" cy="1078215"/>
      </dsp:txXfrm>
    </dsp:sp>
    <dsp:sp modelId="{6509811F-E67A-4C7C-916F-C71DF854B778}">
      <dsp:nvSpPr>
        <dsp:cNvPr id="0" name=""/>
        <dsp:cNvSpPr/>
      </dsp:nvSpPr>
      <dsp:spPr>
        <a:xfrm>
          <a:off x="77660" y="2931874"/>
          <a:ext cx="754750" cy="1132125"/>
        </a:xfrm>
        <a:prstGeom prst="chevron">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22/12/2020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22/12/2020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va donc falloir</a:t>
            </a:r>
            <a:r>
              <a:rPr lang="fr-FR" baseline="0" dirty="0" smtClean="0"/>
              <a:t> prévoir des scénarios avec des modalités d’organisation variables suivant la typologie des structures.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22</a:t>
            </a:fld>
            <a:endParaRPr lang="fr-FR"/>
          </a:p>
        </p:txBody>
      </p:sp>
    </p:spTree>
    <p:extLst>
      <p:ext uri="{BB962C8B-B14F-4D97-AF65-F5344CB8AC3E}">
        <p14:creationId xmlns:p14="http://schemas.microsoft.com/office/powerpoint/2010/main" val="180000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va donc falloir</a:t>
            </a:r>
            <a:r>
              <a:rPr lang="fr-FR" baseline="0" dirty="0" smtClean="0"/>
              <a:t> prévoir des scénarios avec des modalités d’organisation variables suivant la typologie des structures.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26</a:t>
            </a:fld>
            <a:endParaRPr lang="fr-FR"/>
          </a:p>
        </p:txBody>
      </p:sp>
    </p:spTree>
    <p:extLst>
      <p:ext uri="{BB962C8B-B14F-4D97-AF65-F5344CB8AC3E}">
        <p14:creationId xmlns:p14="http://schemas.microsoft.com/office/powerpoint/2010/main" val="389261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va donc falloir</a:t>
            </a:r>
            <a:r>
              <a:rPr lang="fr-FR" baseline="0" dirty="0" smtClean="0"/>
              <a:t> prévoir des scénarios avec des modalités d’organisation variables suivant la typologie des structures.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30</a:t>
            </a:fld>
            <a:endParaRPr lang="fr-FR"/>
          </a:p>
        </p:txBody>
      </p:sp>
    </p:spTree>
    <p:extLst>
      <p:ext uri="{BB962C8B-B14F-4D97-AF65-F5344CB8AC3E}">
        <p14:creationId xmlns:p14="http://schemas.microsoft.com/office/powerpoint/2010/main" val="547400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dirty="0"/>
          </a:p>
        </p:txBody>
      </p:sp>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solidFill>
                  <a:srgbClr val="E96667"/>
                </a:solidFill>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E96667"/>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EE744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charset="0"/>
              <a:buNone/>
              <a:tabLst/>
              <a:defRPr/>
            </a:lvl3pPr>
            <a:lvl4pPr marL="627063" marR="0" indent="177800" algn="l" defTabSz="457200" rtl="0" eaLnBrk="1" fontAlgn="auto" latinLnBrk="0" hangingPunct="1">
              <a:lnSpc>
                <a:spcPct val="100000"/>
              </a:lnSpc>
              <a:spcBef>
                <a:spcPct val="20000"/>
              </a:spcBef>
              <a:spcAft>
                <a:spcPts val="0"/>
              </a:spcAft>
              <a:buClr>
                <a:srgbClr val="EE744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pPr>
            <a:r>
              <a:rPr kumimoji="0" lang="fr-FR" sz="1800" b="1" i="0" u="none" strike="noStrike" kern="1200" cap="none" spc="0" normalizeH="0" baseline="0" noProof="0" dirty="0" smtClean="0">
                <a:ln>
                  <a:noFill/>
                </a:ln>
                <a:solidFill>
                  <a:srgbClr val="E96667"/>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marL="627063" marR="0" lvl="2" indent="0" algn="l" defTabSz="457200" rtl="0" eaLnBrk="1" fontAlgn="auto" latinLnBrk="0" hangingPunct="1">
              <a:lnSpc>
                <a:spcPct val="100000"/>
              </a:lnSpc>
              <a:spcBef>
                <a:spcPct val="20000"/>
              </a:spcBef>
              <a:spcAft>
                <a:spcPts val="0"/>
              </a:spcAft>
              <a:buClrTx/>
              <a:buSzTx/>
              <a:buFont typeface="Arial" charset="0"/>
              <a:buNone/>
              <a:tabLst/>
              <a:defRPr/>
            </a:pPr>
            <a:r>
              <a:rPr kumimoji="0" lang="fr-FR" sz="1300" b="0" i="0" u="none" strike="noStrike" kern="1200" cap="none" spc="0" normalizeH="0" baseline="0" noProof="0" dirty="0" smtClean="0">
                <a:ln>
                  <a:noFill/>
                </a:ln>
                <a:solidFill>
                  <a:prstClr val="black"/>
                </a:solidFill>
                <a:effectLst/>
                <a:uLnTx/>
                <a:uFillTx/>
                <a:latin typeface="Arial" charset="0"/>
                <a:ea typeface="Arial" charset="0"/>
                <a:cs typeface="Arial" charset="0"/>
              </a:rPr>
              <a:t>Troisième niveau</a:t>
            </a:r>
          </a:p>
          <a:p>
            <a:pPr marL="627063" marR="0" lvl="3" indent="177800" algn="l" defTabSz="457200" rtl="0" eaLnBrk="1" fontAlgn="auto" latinLnBrk="0" hangingPunct="1">
              <a:lnSpc>
                <a:spcPct val="100000"/>
              </a:lnSpc>
              <a:spcBef>
                <a:spcPct val="20000"/>
              </a:spcBef>
              <a:spcAft>
                <a:spcPts val="0"/>
              </a:spcAft>
              <a:buClr>
                <a:srgbClr val="EE744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marL="806450" marR="0" lvl="4" indent="0" algn="l" defTabSz="457200" rtl="0" eaLnBrk="1" fontAlgn="auto" latinLnBrk="0" hangingPunct="1">
              <a:lnSpc>
                <a:spcPct val="100000"/>
              </a:lnSpc>
              <a:spcBef>
                <a:spcPct val="20000"/>
              </a:spcBef>
              <a:spcAft>
                <a:spcPts val="0"/>
              </a:spcAft>
              <a:buClrTx/>
              <a:buSzTx/>
              <a:buFont typeface="Arial"/>
              <a:buNone/>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Cinquième niveau</a:t>
            </a:r>
            <a:endPar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E96667"/>
              </a:buClr>
              <a:defRPr>
                <a:solidFill>
                  <a:srgbClr val="E96667"/>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solidFill>
                  <a:srgbClr val="5AB88F"/>
                </a:solidFill>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sz="1300">
                <a:solidFill>
                  <a:srgbClr val="5AB88F"/>
                </a:solidFill>
              </a:defRPr>
            </a:lvl1pPr>
            <a:lvl2pPr>
              <a:defRPr sz="1800"/>
            </a:lvl2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2"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endPar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endParaRPr>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smtClean="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solidFill>
                  <a:srgbClr val="5AB88F"/>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712650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5AB88F"/>
              </a:buClr>
              <a:defRPr>
                <a:solidFill>
                  <a:srgbClr val="005E8B"/>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9171729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smtClean="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5AB88F"/>
              </a:buClr>
              <a:defRPr>
                <a:solidFill>
                  <a:srgbClr val="005E8B"/>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solidFill>
                  <a:srgbClr val="8B2934"/>
                </a:solidFill>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8B293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smtClean="0">
                <a:ln>
                  <a:noFill/>
                </a:ln>
                <a:solidFill>
                  <a:srgbClr val="8B2934"/>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pPr>
            <a:r>
              <a:rPr kumimoji="0" lang="fr-FR" sz="1300" b="0" i="0" u="none" strike="noStrike" kern="1200" cap="none" spc="0" normalizeH="0" baseline="0" noProof="0" dirty="0" smtClean="0">
                <a:ln>
                  <a:noFill/>
                </a:ln>
                <a:solidFill>
                  <a:srgbClr val="8B2934"/>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8B293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5E8B"/>
              </a:buClr>
              <a:defRPr>
                <a:solidFill>
                  <a:srgbClr val="005E8B"/>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15" name="Titre 1"/>
          <p:cNvSpPr txBox="1">
            <a:spLocks/>
          </p:cNvSpPr>
          <p:nvPr userDrawn="1"/>
        </p:nvSpPr>
        <p:spPr>
          <a:xfrm>
            <a:off x="3112360" y="2259874"/>
            <a:ext cx="5826983" cy="144207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16" name="Sous-titre 2"/>
          <p:cNvSpPr txBox="1">
            <a:spLocks/>
          </p:cNvSpPr>
          <p:nvPr userDrawn="1"/>
        </p:nvSpPr>
        <p:spPr>
          <a:xfrm>
            <a:off x="3112360" y="3737808"/>
            <a:ext cx="5826983" cy="13871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i="0" kern="1200">
                <a:solidFill>
                  <a:schemeClr val="bg1"/>
                </a:solidFill>
                <a:latin typeface="Arial" charset="0"/>
                <a:ea typeface="Arial" charset="0"/>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smtClean="0">
                <a:solidFill>
                  <a:schemeClr val="tx1"/>
                </a:solidFill>
              </a:rPr>
              <a:t>Cliquez pour modifier le style </a:t>
            </a:r>
            <a:br>
              <a:rPr lang="fr-FR" dirty="0" smtClean="0">
                <a:solidFill>
                  <a:schemeClr val="tx1"/>
                </a:solidFill>
              </a:rPr>
            </a:br>
            <a:r>
              <a:rPr lang="fr-FR" dirty="0" smtClean="0">
                <a:solidFill>
                  <a:schemeClr val="tx1"/>
                </a:solidFill>
              </a:rPr>
              <a:t>des sous-titres du masque</a:t>
            </a:r>
            <a:endParaRPr lang="fr-FR" dirty="0">
              <a:solidFill>
                <a:schemeClr val="tx1"/>
              </a:solidFill>
            </a:endParaRPr>
          </a:p>
        </p:txBody>
      </p:sp>
      <p:grpSp>
        <p:nvGrpSpPr>
          <p:cNvPr id="17" name="Grouper 16"/>
          <p:cNvGrpSpPr/>
          <p:nvPr userDrawn="1"/>
        </p:nvGrpSpPr>
        <p:grpSpPr>
          <a:xfrm>
            <a:off x="3206079" y="2259874"/>
            <a:ext cx="525531" cy="171686"/>
            <a:chOff x="5391302" y="1426464"/>
            <a:chExt cx="604579" cy="197510"/>
          </a:xfrm>
          <a:solidFill>
            <a:schemeClr val="bg1"/>
          </a:solidFill>
        </p:grpSpPr>
        <p:sp>
          <p:nvSpPr>
            <p:cNvPr id="18" name="Rectangle 1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8329" y="2470883"/>
            <a:ext cx="3330342" cy="1382588"/>
          </a:xfrm>
          <a:prstGeom prst="rect">
            <a:avLst/>
          </a:prstGeom>
        </p:spPr>
      </p:pic>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7958" y="2446004"/>
            <a:ext cx="3311086" cy="1374596"/>
          </a:xfrm>
          <a:prstGeom prst="rect">
            <a:avLst/>
          </a:prstGeom>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9.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9.jpg"/><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theme" Target="../theme/theme8.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a:t>
            </a:r>
            <a:br>
              <a:rPr lang="fr-FR" dirty="0" smtClean="0"/>
            </a:br>
            <a:r>
              <a:rPr lang="fr-FR" dirty="0" smtClean="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pic>
        <p:nvPicPr>
          <p:cNvPr id="8" name="Imag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90" r:id="rId3"/>
    <p:sldLayoutId id="2147483719" r:id="rId4"/>
    <p:sldLayoutId id="2147483689" r:id="rId5"/>
    <p:sldLayoutId id="2147483675" r:id="rId6"/>
    <p:sldLayoutId id="2147483725" r:id="rId7"/>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smtClean="0"/>
              <a:t>Cliquez </a:t>
            </a:r>
            <a:br>
              <a:rPr lang="fr-FR" dirty="0" smtClean="0"/>
            </a:br>
            <a:r>
              <a:rPr lang="fr-FR" dirty="0" smtClean="0"/>
              <a:t>et modifiez le titre</a:t>
            </a:r>
            <a:endParaRPr lang="fr-FR" dirty="0"/>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grpSp>
        <p:nvGrpSpPr>
          <p:cNvPr id="10" name="Grouper 9"/>
          <p:cNvGrpSpPr/>
          <p:nvPr userDrawn="1"/>
        </p:nvGrpSpPr>
        <p:grpSpPr>
          <a:xfrm>
            <a:off x="3121481" y="2132720"/>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81263329"/>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p:txStyles>
    <p:titleStyle>
      <a:lvl1pPr algn="l" defTabSz="457200" rtl="0" eaLnBrk="1" latinLnBrk="0" hangingPunct="1">
        <a:spcBef>
          <a:spcPct val="0"/>
        </a:spcBef>
        <a:buNone/>
        <a:defRPr sz="3200" b="1" i="0" kern="1200">
          <a:solidFill>
            <a:srgbClr val="E9666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smtClean="0"/>
              <a:t>Cliquez </a:t>
            </a:r>
            <a:br>
              <a:rPr lang="fr-FR" dirty="0" smtClean="0"/>
            </a:br>
            <a:r>
              <a:rPr lang="fr-FR" dirty="0" smtClean="0"/>
              <a:t>et modifiez le titre</a:t>
            </a:r>
            <a:endParaRPr lang="fr-FR" dirty="0"/>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grpSp>
        <p:nvGrpSpPr>
          <p:cNvPr id="10" name="Grouper 9"/>
          <p:cNvGrpSpPr/>
          <p:nvPr userDrawn="1"/>
        </p:nvGrpSpPr>
        <p:grpSpPr>
          <a:xfrm>
            <a:off x="3121481" y="2132720"/>
            <a:ext cx="525531" cy="171686"/>
            <a:chOff x="5391302" y="1426464"/>
            <a:chExt cx="604579" cy="197510"/>
          </a:xfrm>
          <a:solidFill>
            <a:srgbClr val="5AB88F"/>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2989801"/>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hf hdr="0"/>
  <p:txStyles>
    <p:titleStyle>
      <a:lvl1pPr algn="l" defTabSz="457200" rtl="0" eaLnBrk="1" latinLnBrk="0" hangingPunct="1">
        <a:spcBef>
          <a:spcPct val="0"/>
        </a:spcBef>
        <a:buNone/>
        <a:defRPr sz="3200" b="1" i="0" kern="1200">
          <a:solidFill>
            <a:srgbClr val="5AB88F"/>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pic>
        <p:nvPicPr>
          <p:cNvPr id="10" name="Imag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3622" y="6260026"/>
            <a:ext cx="1264310" cy="524878"/>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08920" y="6255450"/>
            <a:ext cx="1246398" cy="517442"/>
          </a:xfrm>
          <a:prstGeom prst="rect">
            <a:avLst/>
          </a:prstGeom>
        </p:spPr>
      </p:pic>
    </p:spTree>
    <p:extLst>
      <p:ext uri="{BB962C8B-B14F-4D97-AF65-F5344CB8AC3E}">
        <p14:creationId xmlns:p14="http://schemas.microsoft.com/office/powerpoint/2010/main" val="17680482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96667"/>
        </a:buClr>
        <a:buSzPct val="114000"/>
        <a:buFont typeface="Wingdings" charset="2"/>
        <a:buChar char="§"/>
        <a:defRPr sz="1800" b="1" i="0" kern="1200">
          <a:solidFill>
            <a:srgbClr val="E96667"/>
          </a:solidFill>
          <a:latin typeface="Arial" charset="0"/>
          <a:ea typeface="Arial" charset="0"/>
          <a:cs typeface="Arial" charset="0"/>
        </a:defRPr>
      </a:lvl1pPr>
      <a:lvl2pPr marL="627063" indent="-169863" algn="l" defTabSz="457200" rtl="0" eaLnBrk="1" latinLnBrk="0" hangingPunct="1">
        <a:spcBef>
          <a:spcPct val="20000"/>
        </a:spcBef>
        <a:buClr>
          <a:srgbClr val="E96667"/>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9666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pic>
        <p:nvPicPr>
          <p:cNvPr id="10" name="Imag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3622" y="6260026"/>
            <a:ext cx="1264310" cy="524878"/>
          </a:xfrm>
          <a:prstGeom prst="rect">
            <a:avLst/>
          </a:prstGeom>
        </p:spPr>
      </p:pic>
    </p:spTree>
    <p:extLst>
      <p:ext uri="{BB962C8B-B14F-4D97-AF65-F5344CB8AC3E}">
        <p14:creationId xmlns:p14="http://schemas.microsoft.com/office/powerpoint/2010/main" val="18508500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5AB88F"/>
        </a:buClr>
        <a:buSzPct val="114000"/>
        <a:buFont typeface="Wingdings" charset="2"/>
        <a:buChar char="§"/>
        <a:defRPr sz="1800" b="1" i="0" kern="1200">
          <a:solidFill>
            <a:srgbClr val="5AB88F"/>
          </a:solidFill>
          <a:latin typeface="Arial" charset="0"/>
          <a:ea typeface="Arial" charset="0"/>
          <a:cs typeface="Arial" charset="0"/>
        </a:defRPr>
      </a:lvl1pPr>
      <a:lvl2pPr marL="627063" indent="-169863" algn="l" defTabSz="457200" rtl="0" eaLnBrk="1" latinLnBrk="0" hangingPunct="1">
        <a:spcBef>
          <a:spcPct val="20000"/>
        </a:spcBef>
        <a:buClr>
          <a:srgbClr val="5AB88F"/>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5AB88F"/>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pic>
        <p:nvPicPr>
          <p:cNvPr id="8" name="Imag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3622" y="6260026"/>
            <a:ext cx="1264310" cy="524878"/>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5AB88F"/>
        </a:buClr>
        <a:buSzPct val="114000"/>
        <a:buFont typeface="Wingdings" charset="2"/>
        <a:buChar char="§"/>
        <a:defRPr sz="1800" b="1" i="0" kern="1200">
          <a:solidFill>
            <a:schemeClr val="tx1"/>
          </a:solidFill>
          <a:latin typeface="Arial" charset="0"/>
          <a:ea typeface="Arial" charset="0"/>
          <a:cs typeface="Arial" charset="0"/>
        </a:defRPr>
      </a:lvl1pPr>
      <a:lvl2pPr marL="627063" indent="-169863" algn="l" defTabSz="457200" rtl="0" eaLnBrk="1" latinLnBrk="0" hangingPunct="1">
        <a:spcBef>
          <a:spcPct val="20000"/>
        </a:spcBef>
        <a:buClr>
          <a:srgbClr val="5AB88F"/>
        </a:buClr>
        <a:buSzPct val="135000"/>
        <a:buFont typeface="Arial" charset="0"/>
        <a:buChar char="•"/>
        <a:defRPr sz="1300" b="0" i="0" kern="1200">
          <a:solidFill>
            <a:srgbClr val="5AB88F"/>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5AB88F"/>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8920" y="6255450"/>
            <a:ext cx="1246398" cy="517442"/>
          </a:xfrm>
          <a:prstGeom prst="rect">
            <a:avLst/>
          </a:prstGeom>
        </p:spPr>
      </p:pic>
    </p:spTree>
    <p:extLst>
      <p:ext uri="{BB962C8B-B14F-4D97-AF65-F5344CB8AC3E}">
        <p14:creationId xmlns:p14="http://schemas.microsoft.com/office/powerpoint/2010/main" val="1244517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96667"/>
        </a:buClr>
        <a:buSzPct val="114000"/>
        <a:buFont typeface="Wingdings" charset="2"/>
        <a:buChar char="§"/>
        <a:defRPr sz="1800" b="1" i="0" kern="1200">
          <a:solidFill>
            <a:schemeClr val="tx1"/>
          </a:solidFill>
          <a:latin typeface="Arial" charset="0"/>
          <a:ea typeface="Arial" charset="0"/>
          <a:cs typeface="Arial" charset="0"/>
        </a:defRPr>
      </a:lvl1pPr>
      <a:lvl2pPr marL="627063" indent="-169863" algn="l" defTabSz="457200" rtl="0" eaLnBrk="1" latinLnBrk="0" hangingPunct="1">
        <a:spcBef>
          <a:spcPct val="20000"/>
        </a:spcBef>
        <a:buClr>
          <a:srgbClr val="E96667"/>
        </a:buClr>
        <a:buSzPct val="135000"/>
        <a:buFont typeface="Arial" charset="0"/>
        <a:buChar char="•"/>
        <a:defRPr sz="1300" b="0" i="0" kern="1200">
          <a:solidFill>
            <a:srgbClr val="E96667"/>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9666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1485034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8B2934"/>
        </a:buClr>
        <a:buSzPct val="114000"/>
        <a:buFont typeface="Wingdings" charset="2"/>
        <a:buChar char="§"/>
        <a:defRPr sz="1800" b="1" i="0" kern="1200">
          <a:solidFill>
            <a:srgbClr val="8B2934"/>
          </a:solidFill>
          <a:latin typeface="Arial" charset="0"/>
          <a:ea typeface="Arial" charset="0"/>
          <a:cs typeface="Arial" charset="0"/>
        </a:defRPr>
      </a:lvl1pPr>
      <a:lvl2pPr marL="627063" indent="-169863" algn="l" defTabSz="457200" rtl="0" eaLnBrk="1" latinLnBrk="0" hangingPunct="1">
        <a:spcBef>
          <a:spcPct val="20000"/>
        </a:spcBef>
        <a:buClr>
          <a:srgbClr val="8B2934"/>
        </a:buClr>
        <a:buSzPct val="135000"/>
        <a:buFont typeface="Arial" charset="0"/>
        <a:buChar char="•"/>
        <a:defRPr sz="1300" b="0" i="0" kern="1200">
          <a:solidFill>
            <a:srgbClr val="8B2934"/>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8B2934"/>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www.dicofr.com/cgi-bin/n.pl/dicofr/definition/20010101005129" TargetMode="External"/><Relationship Id="rId2" Type="http://schemas.openxmlformats.org/officeDocument/2006/relationships/hyperlink" Target="http://www.dicofr.com/cgi-bin/n.pl/dicofr/definition/20010101005128"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www.dicofr.com/cgi-bin/n.pl/dicofr/definition/20010101005129" TargetMode="External"/><Relationship Id="rId2" Type="http://schemas.openxmlformats.org/officeDocument/2006/relationships/hyperlink" Target="http://www.dicofr.com/cgi-bin/n.pl/dicofr/definition/20010101005128"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090593" y="2958544"/>
            <a:ext cx="5826983" cy="1841763"/>
          </a:xfrm>
        </p:spPr>
        <p:txBody>
          <a:bodyPr/>
          <a:lstStyle/>
          <a:p>
            <a:r>
              <a:rPr lang="fr-FR" sz="2800" dirty="0" smtClean="0"/>
              <a:t>Baccalauréat Professionnel</a:t>
            </a:r>
            <a:r>
              <a:rPr lang="fr-FR" dirty="0" smtClean="0"/>
              <a:t/>
            </a:r>
            <a:br>
              <a:rPr lang="fr-FR" dirty="0" smtClean="0"/>
            </a:br>
            <a:r>
              <a:rPr lang="fr-FR" dirty="0" smtClean="0">
                <a:solidFill>
                  <a:srgbClr val="FFC000"/>
                </a:solidFill>
              </a:rPr>
              <a:t>A</a:t>
            </a:r>
            <a:r>
              <a:rPr lang="fr-FR" dirty="0" smtClean="0"/>
              <a:t>ssistance </a:t>
            </a:r>
            <a:r>
              <a:rPr lang="fr-FR" dirty="0"/>
              <a:t>à la </a:t>
            </a:r>
            <a:r>
              <a:rPr lang="fr-FR" dirty="0">
                <a:solidFill>
                  <a:srgbClr val="FFC000"/>
                </a:solidFill>
              </a:rPr>
              <a:t>G</a:t>
            </a:r>
            <a:r>
              <a:rPr lang="fr-FR" dirty="0"/>
              <a:t>estion des </a:t>
            </a:r>
            <a:r>
              <a:rPr lang="fr-FR" dirty="0">
                <a:solidFill>
                  <a:srgbClr val="FFC000"/>
                </a:solidFill>
              </a:rPr>
              <a:t>Or</a:t>
            </a:r>
            <a:r>
              <a:rPr lang="fr-FR" dirty="0"/>
              <a:t>ganisations et de leurs </a:t>
            </a:r>
            <a:r>
              <a:rPr lang="fr-FR" dirty="0">
                <a:solidFill>
                  <a:srgbClr val="FFC000"/>
                </a:solidFill>
              </a:rPr>
              <a:t>A</a:t>
            </a:r>
            <a:r>
              <a:rPr lang="fr-FR" dirty="0"/>
              <a:t>ctivités</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98" y="4800308"/>
            <a:ext cx="1506118" cy="1737527"/>
          </a:xfrm>
          <a:prstGeom prst="rect">
            <a:avLst/>
          </a:prstGeom>
        </p:spPr>
      </p:pic>
    </p:spTree>
    <p:extLst>
      <p:ext uri="{BB962C8B-B14F-4D97-AF65-F5344CB8AC3E}">
        <p14:creationId xmlns:p14="http://schemas.microsoft.com/office/powerpoint/2010/main" val="327888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hlinkClick r:id="" action="ppaction://hlinkshowjump?jump=nextslide" highlightClick="1"/>
          </p:cNvPr>
          <p:cNvGraphicFramePr>
            <a:graphicFrameLocks noGrp="1"/>
          </p:cNvGraphicFramePr>
          <p:nvPr>
            <p:ph idx="1"/>
            <p:extLst>
              <p:ext uri="{D42A27DB-BD31-4B8C-83A1-F6EECF244321}">
                <p14:modId xmlns:p14="http://schemas.microsoft.com/office/powerpoint/2010/main" val="404438285"/>
              </p:ext>
            </p:extLst>
          </p:nvPr>
        </p:nvGraphicFramePr>
        <p:xfrm>
          <a:off x="804863" y="1476375"/>
          <a:ext cx="788193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t>10</a:t>
            </a:fld>
            <a:endParaRPr lang="fr-FR"/>
          </a:p>
        </p:txBody>
      </p:sp>
      <p:sp>
        <p:nvSpPr>
          <p:cNvPr id="5" name="Titre 1"/>
          <p:cNvSpPr>
            <a:spLocks noGrp="1"/>
          </p:cNvSpPr>
          <p:nvPr>
            <p:ph type="title"/>
          </p:nvPr>
        </p:nvSpPr>
        <p:spPr>
          <a:xfrm>
            <a:off x="526473" y="404563"/>
            <a:ext cx="8160327" cy="703802"/>
          </a:xfrm>
        </p:spPr>
        <p:txBody>
          <a:bodyPr>
            <a:normAutofit fontScale="90000"/>
          </a:bodyPr>
          <a:lstStyle/>
          <a:p>
            <a:r>
              <a:rPr lang="fr-FR" dirty="0"/>
              <a:t>TABLEAU DE SYNTHÈSE ACTIVITÉS </a:t>
            </a:r>
            <a:r>
              <a:rPr lang="fr-FR" dirty="0" smtClean="0"/>
              <a:t> </a:t>
            </a:r>
            <a:r>
              <a:rPr lang="fr-FR" sz="2200" dirty="0"/>
              <a:t>COMPÉTENCES – UNITÉS</a:t>
            </a:r>
            <a:r>
              <a:rPr lang="fr-FR" dirty="0"/>
              <a:t/>
            </a:r>
            <a:br>
              <a:rPr lang="fr-FR" dirty="0"/>
            </a:br>
            <a:endParaRPr lang="fr-FR" dirty="0"/>
          </a:p>
        </p:txBody>
      </p:sp>
    </p:spTree>
    <p:extLst>
      <p:ext uri="{BB962C8B-B14F-4D97-AF65-F5344CB8AC3E}">
        <p14:creationId xmlns:p14="http://schemas.microsoft.com/office/powerpoint/2010/main" val="368410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hlinkClick r:id="" action="ppaction://hlinkshowjump?jump=nextslide" highlightClick="1"/>
          </p:cNvPr>
          <p:cNvGraphicFramePr>
            <a:graphicFrameLocks noGrp="1"/>
          </p:cNvGraphicFramePr>
          <p:nvPr>
            <p:ph idx="1"/>
            <p:extLst>
              <p:ext uri="{D42A27DB-BD31-4B8C-83A1-F6EECF244321}">
                <p14:modId xmlns:p14="http://schemas.microsoft.com/office/powerpoint/2010/main" val="2513333984"/>
              </p:ext>
            </p:extLst>
          </p:nvPr>
        </p:nvGraphicFramePr>
        <p:xfrm>
          <a:off x="804863" y="1476375"/>
          <a:ext cx="788193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t>11</a:t>
            </a:fld>
            <a:endParaRPr lang="fr-FR"/>
          </a:p>
        </p:txBody>
      </p:sp>
      <p:sp>
        <p:nvSpPr>
          <p:cNvPr id="5" name="Titre 1"/>
          <p:cNvSpPr>
            <a:spLocks noGrp="1"/>
          </p:cNvSpPr>
          <p:nvPr>
            <p:ph type="title"/>
          </p:nvPr>
        </p:nvSpPr>
        <p:spPr>
          <a:xfrm>
            <a:off x="526473" y="404563"/>
            <a:ext cx="8160327" cy="703802"/>
          </a:xfrm>
        </p:spPr>
        <p:txBody>
          <a:bodyPr>
            <a:normAutofit fontScale="90000"/>
          </a:bodyPr>
          <a:lstStyle/>
          <a:p>
            <a:r>
              <a:rPr lang="fr-FR" dirty="0"/>
              <a:t>TABLEAU DE SYNTHÈSE ACTIVITÉS </a:t>
            </a:r>
            <a:r>
              <a:rPr lang="fr-FR" dirty="0" smtClean="0"/>
              <a:t> </a:t>
            </a:r>
            <a:r>
              <a:rPr lang="fr-FR" sz="2200" dirty="0"/>
              <a:t>COMPÉTENCES – UNITÉS</a:t>
            </a:r>
            <a:r>
              <a:rPr lang="fr-FR" dirty="0"/>
              <a:t/>
            </a:r>
            <a:br>
              <a:rPr lang="fr-FR" dirty="0"/>
            </a:br>
            <a:endParaRPr lang="fr-FR" dirty="0"/>
          </a:p>
        </p:txBody>
      </p:sp>
    </p:spTree>
    <p:extLst>
      <p:ext uri="{BB962C8B-B14F-4D97-AF65-F5344CB8AC3E}">
        <p14:creationId xmlns:p14="http://schemas.microsoft.com/office/powerpoint/2010/main" val="3591755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12</a:t>
            </a:fld>
            <a:endParaRPr lang="fr-FR"/>
          </a:p>
        </p:txBody>
      </p:sp>
      <p:sp>
        <p:nvSpPr>
          <p:cNvPr id="5" name="Titre 1"/>
          <p:cNvSpPr>
            <a:spLocks noGrp="1"/>
          </p:cNvSpPr>
          <p:nvPr>
            <p:ph type="title"/>
          </p:nvPr>
        </p:nvSpPr>
        <p:spPr>
          <a:xfrm>
            <a:off x="526473" y="404563"/>
            <a:ext cx="8160327" cy="703802"/>
          </a:xfrm>
        </p:spPr>
        <p:txBody>
          <a:bodyPr>
            <a:normAutofit fontScale="90000"/>
          </a:bodyPr>
          <a:lstStyle/>
          <a:p>
            <a:r>
              <a:rPr lang="fr-FR" dirty="0"/>
              <a:t>TABLEAU DE SYNTHÈSE ACTIVITÉS </a:t>
            </a:r>
            <a:r>
              <a:rPr lang="fr-FR" dirty="0" smtClean="0"/>
              <a:t> </a:t>
            </a:r>
            <a:r>
              <a:rPr lang="fr-FR" sz="2200" dirty="0"/>
              <a:t>COMPÉTENCES – UNITÉS</a:t>
            </a:r>
            <a:r>
              <a:rPr lang="fr-FR" dirty="0"/>
              <a:t/>
            </a:r>
            <a:br>
              <a:rPr lang="fr-FR" dirty="0"/>
            </a:br>
            <a:endParaRPr lang="fr-FR" dirty="0"/>
          </a:p>
        </p:txBody>
      </p:sp>
      <p:graphicFrame>
        <p:nvGraphicFramePr>
          <p:cNvPr id="10" name="Diagramme 9"/>
          <p:cNvGraphicFramePr/>
          <p:nvPr>
            <p:extLst>
              <p:ext uri="{D42A27DB-BD31-4B8C-83A1-F6EECF244321}">
                <p14:modId xmlns:p14="http://schemas.microsoft.com/office/powerpoint/2010/main" val="801442306"/>
              </p:ext>
            </p:extLst>
          </p:nvPr>
        </p:nvGraphicFramePr>
        <p:xfrm>
          <a:off x="526473" y="1397000"/>
          <a:ext cx="816032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ZoneTexte 10"/>
          <p:cNvSpPr txBox="1"/>
          <p:nvPr/>
        </p:nvSpPr>
        <p:spPr>
          <a:xfrm>
            <a:off x="526473" y="965490"/>
            <a:ext cx="8227002" cy="646331"/>
          </a:xfrm>
          <a:prstGeom prst="rect">
            <a:avLst/>
          </a:prstGeom>
          <a:noFill/>
        </p:spPr>
        <p:txBody>
          <a:bodyPr wrap="square" rtlCol="0">
            <a:spAutoFit/>
          </a:bodyPr>
          <a:lstStyle/>
          <a:p>
            <a:r>
              <a:rPr lang="fr-FR" b="1" dirty="0"/>
              <a:t>Bloc facultatif</a:t>
            </a:r>
            <a:endParaRPr lang="fr-FR" dirty="0"/>
          </a:p>
          <a:p>
            <a:r>
              <a:rPr lang="fr-FR" b="1" i="1" dirty="0"/>
              <a:t>Le candidat peut choisir jusqu’à deux unités facultatives parmi les trois proposées</a:t>
            </a:r>
            <a:endParaRPr lang="fr-FR" dirty="0"/>
          </a:p>
        </p:txBody>
      </p:sp>
      <p:sp>
        <p:nvSpPr>
          <p:cNvPr id="14" name="ZoneTexte 13"/>
          <p:cNvSpPr txBox="1"/>
          <p:nvPr/>
        </p:nvSpPr>
        <p:spPr>
          <a:xfrm>
            <a:off x="7841770" y="1730770"/>
            <a:ext cx="1066800" cy="830997"/>
          </a:xfrm>
          <a:prstGeom prst="rect">
            <a:avLst/>
          </a:prstGeom>
          <a:noFill/>
          <a:ln>
            <a:solidFill>
              <a:schemeClr val="tx2">
                <a:lumMod val="60000"/>
                <a:lumOff val="40000"/>
              </a:schemeClr>
            </a:solidFill>
          </a:ln>
        </p:spPr>
        <p:txBody>
          <a:bodyPr wrap="square" rtlCol="0">
            <a:spAutoFit/>
          </a:bodyPr>
          <a:lstStyle/>
          <a:p>
            <a:pPr algn="ctr"/>
            <a:r>
              <a:rPr lang="fr-FR" sz="1200" dirty="0" smtClean="0"/>
              <a:t>Unité facultative Langues vivantes</a:t>
            </a:r>
          </a:p>
        </p:txBody>
      </p:sp>
      <p:sp>
        <p:nvSpPr>
          <p:cNvPr id="15" name="ZoneTexte 14"/>
          <p:cNvSpPr txBox="1"/>
          <p:nvPr/>
        </p:nvSpPr>
        <p:spPr>
          <a:xfrm>
            <a:off x="7865415" y="3203178"/>
            <a:ext cx="1066800" cy="646331"/>
          </a:xfrm>
          <a:prstGeom prst="rect">
            <a:avLst/>
          </a:prstGeom>
          <a:noFill/>
          <a:ln>
            <a:solidFill>
              <a:schemeClr val="tx2">
                <a:lumMod val="60000"/>
                <a:lumOff val="40000"/>
              </a:schemeClr>
            </a:solidFill>
          </a:ln>
        </p:spPr>
        <p:txBody>
          <a:bodyPr wrap="square" rtlCol="0">
            <a:spAutoFit/>
          </a:bodyPr>
          <a:lstStyle/>
          <a:p>
            <a:pPr algn="ctr"/>
            <a:r>
              <a:rPr lang="fr-FR" sz="1200" dirty="0" smtClean="0"/>
              <a:t>Unité facultative Mobilité</a:t>
            </a:r>
          </a:p>
        </p:txBody>
      </p:sp>
      <p:sp>
        <p:nvSpPr>
          <p:cNvPr id="16" name="ZoneTexte 15"/>
          <p:cNvSpPr txBox="1"/>
          <p:nvPr/>
        </p:nvSpPr>
        <p:spPr>
          <a:xfrm>
            <a:off x="7865415" y="4344710"/>
            <a:ext cx="1066800" cy="1015663"/>
          </a:xfrm>
          <a:prstGeom prst="rect">
            <a:avLst/>
          </a:prstGeom>
          <a:noFill/>
          <a:ln>
            <a:solidFill>
              <a:schemeClr val="tx2">
                <a:lumMod val="60000"/>
                <a:lumOff val="40000"/>
              </a:schemeClr>
            </a:solidFill>
          </a:ln>
        </p:spPr>
        <p:txBody>
          <a:bodyPr wrap="square" rtlCol="0">
            <a:spAutoFit/>
          </a:bodyPr>
          <a:lstStyle/>
          <a:p>
            <a:pPr algn="ctr"/>
            <a:r>
              <a:rPr lang="fr-FR" sz="1200" dirty="0" smtClean="0"/>
              <a:t>Unité facultative Education physique et sportive</a:t>
            </a:r>
          </a:p>
        </p:txBody>
      </p:sp>
    </p:spTree>
    <p:extLst>
      <p:ext uri="{BB962C8B-B14F-4D97-AF65-F5344CB8AC3E}">
        <p14:creationId xmlns:p14="http://schemas.microsoft.com/office/powerpoint/2010/main" val="112662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1994904"/>
            <a:ext cx="5590311" cy="2006323"/>
          </a:xfrm>
        </p:spPr>
        <p:txBody>
          <a:bodyPr/>
          <a:lstStyle/>
          <a:p>
            <a:r>
              <a:rPr lang="fr-FR" dirty="0" smtClean="0"/>
              <a:t>Champ d’activité</a:t>
            </a:r>
            <a:br>
              <a:rPr lang="fr-FR" dirty="0" smtClean="0"/>
            </a:br>
            <a:r>
              <a:rPr lang="fr-FR" dirty="0" smtClean="0"/>
              <a:t>Contexte professionnel</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13</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98" y="4800308"/>
            <a:ext cx="1506118" cy="1737527"/>
          </a:xfrm>
          <a:prstGeom prst="rect">
            <a:avLst/>
          </a:prstGeom>
        </p:spPr>
      </p:pic>
    </p:spTree>
    <p:extLst>
      <p:ext uri="{BB962C8B-B14F-4D97-AF65-F5344CB8AC3E}">
        <p14:creationId xmlns:p14="http://schemas.microsoft.com/office/powerpoint/2010/main" val="3692612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cap="all" dirty="0" smtClean="0"/>
              <a:t>Champ d’activité</a:t>
            </a:r>
            <a:endParaRPr lang="fr-FR" cap="all" dirty="0"/>
          </a:p>
        </p:txBody>
      </p:sp>
      <p:sp>
        <p:nvSpPr>
          <p:cNvPr id="3" name="Espace réservé du contenu 2"/>
          <p:cNvSpPr>
            <a:spLocks noGrp="1"/>
          </p:cNvSpPr>
          <p:nvPr>
            <p:ph idx="1"/>
          </p:nvPr>
        </p:nvSpPr>
        <p:spPr/>
        <p:txBody>
          <a:bodyPr/>
          <a:lstStyle/>
          <a:p>
            <a:pPr algn="just"/>
            <a:r>
              <a:rPr lang="fr-FR" b="0" dirty="0">
                <a:solidFill>
                  <a:schemeClr val="tx1"/>
                </a:solidFill>
              </a:rPr>
              <a:t>Les métiers de l’assistance à la gestion consistent </a:t>
            </a:r>
            <a:r>
              <a:rPr lang="fr-FR" dirty="0">
                <a:solidFill>
                  <a:schemeClr val="tx1"/>
                </a:solidFill>
              </a:rPr>
              <a:t>à </a:t>
            </a:r>
            <a:r>
              <a:rPr lang="fr-FR" dirty="0">
                <a:solidFill>
                  <a:schemeClr val="tx1"/>
                </a:solidFill>
                <a:effectLst>
                  <a:outerShdw blurRad="38100" dist="38100" dir="2700000" algn="tl">
                    <a:srgbClr val="000000">
                      <a:alpha val="43137"/>
                    </a:srgbClr>
                  </a:outerShdw>
                </a:effectLst>
              </a:rPr>
              <a:t>apporter un appui à un dirigeant de petite structure</a:t>
            </a:r>
            <a:r>
              <a:rPr lang="fr-FR" dirty="0">
                <a:solidFill>
                  <a:schemeClr val="tx1"/>
                </a:solidFill>
              </a:rPr>
              <a:t>, </a:t>
            </a:r>
            <a:r>
              <a:rPr lang="fr-FR" b="0" dirty="0">
                <a:solidFill>
                  <a:schemeClr val="tx1"/>
                </a:solidFill>
              </a:rPr>
              <a:t>à </a:t>
            </a:r>
            <a:r>
              <a:rPr lang="fr-FR" dirty="0">
                <a:solidFill>
                  <a:schemeClr val="tx1"/>
                </a:solidFill>
                <a:effectLst>
                  <a:outerShdw blurRad="38100" dist="38100" dir="2700000" algn="tl">
                    <a:srgbClr val="000000">
                      <a:alpha val="43137"/>
                    </a:srgbClr>
                  </a:outerShdw>
                </a:effectLst>
              </a:rPr>
              <a:t>un ou plusieurs cadres ou à une équipe dans une plus grande structure</a:t>
            </a:r>
            <a:r>
              <a:rPr lang="fr-FR" b="0" dirty="0">
                <a:solidFill>
                  <a:schemeClr val="tx1"/>
                </a:solidFill>
              </a:rPr>
              <a:t>, en assurant des </a:t>
            </a:r>
            <a:r>
              <a:rPr lang="fr-FR" dirty="0"/>
              <a:t>missions d’interface, de coordination et d’organisation</a:t>
            </a:r>
            <a:r>
              <a:rPr lang="fr-FR" dirty="0">
                <a:solidFill>
                  <a:schemeClr val="tx2">
                    <a:lumMod val="60000"/>
                    <a:lumOff val="40000"/>
                  </a:schemeClr>
                </a:solidFill>
              </a:rPr>
              <a:t> </a:t>
            </a:r>
            <a:r>
              <a:rPr lang="fr-FR" b="0" dirty="0">
                <a:solidFill>
                  <a:schemeClr val="tx1"/>
                </a:solidFill>
              </a:rPr>
              <a:t>dans le domaine administratif.</a:t>
            </a:r>
          </a:p>
          <a:p>
            <a:pPr algn="just"/>
            <a:r>
              <a:rPr lang="fr-FR" b="0" dirty="0">
                <a:solidFill>
                  <a:schemeClr val="tx1"/>
                </a:solidFill>
              </a:rPr>
              <a:t>Ces métiers s’exercent dans tous les secteurs d’activité et au sein de </a:t>
            </a:r>
            <a:r>
              <a:rPr lang="fr-FR" dirty="0"/>
              <a:t>tout type d’organisations</a:t>
            </a:r>
            <a:r>
              <a:rPr lang="fr-FR" b="0" dirty="0">
                <a:solidFill>
                  <a:schemeClr val="tx1"/>
                </a:solidFill>
              </a:rPr>
              <a:t> de petite, moyenne ou grande taille : entreprises, collectivités territoriales, administrations publiques, associations, fondations, hôpitaux, entreprises artisanales, mutuelles, etc. Ils se déploient dans un contexte de mutations profondes des activités de services, notamment en raison de l'impact des restructurations, des nouvelles formes d’organisation du travail, de la dématérialisation des informations, de la transformation numérique des activités et de l’automatisation de certains processus.</a:t>
            </a:r>
          </a:p>
          <a:p>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14</a:t>
            </a:fld>
            <a:endParaRPr lang="fr-FR"/>
          </a:p>
        </p:txBody>
      </p:sp>
    </p:spTree>
    <p:extLst>
      <p:ext uri="{BB962C8B-B14F-4D97-AF65-F5344CB8AC3E}">
        <p14:creationId xmlns:p14="http://schemas.microsoft.com/office/powerpoint/2010/main" val="617591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cap="all" dirty="0" smtClean="0"/>
              <a:t>Champ d’activité</a:t>
            </a:r>
            <a:endParaRPr lang="fr-FR" cap="all" dirty="0"/>
          </a:p>
        </p:txBody>
      </p:sp>
      <p:sp>
        <p:nvSpPr>
          <p:cNvPr id="3" name="Espace réservé du contenu 2"/>
          <p:cNvSpPr>
            <a:spLocks noGrp="1"/>
          </p:cNvSpPr>
          <p:nvPr>
            <p:ph idx="1"/>
          </p:nvPr>
        </p:nvSpPr>
        <p:spPr/>
        <p:txBody>
          <a:bodyPr/>
          <a:lstStyle/>
          <a:p>
            <a:pPr marL="0" indent="0">
              <a:buNone/>
            </a:pPr>
            <a:r>
              <a:rPr lang="fr-FR" dirty="0" smtClean="0">
                <a:solidFill>
                  <a:schemeClr val="tx1"/>
                </a:solidFill>
              </a:rPr>
              <a:t>Une </a:t>
            </a:r>
            <a:r>
              <a:rPr lang="fr-FR" dirty="0">
                <a:solidFill>
                  <a:schemeClr val="tx1"/>
                </a:solidFill>
              </a:rPr>
              <a:t>dimension transversale et une dimension spécifique </a:t>
            </a:r>
            <a:r>
              <a:rPr lang="fr-FR" dirty="0" smtClean="0">
                <a:solidFill>
                  <a:schemeClr val="tx1"/>
                </a:solidFill>
              </a:rPr>
              <a:t>:</a:t>
            </a:r>
          </a:p>
          <a:p>
            <a:pPr marL="0" indent="0">
              <a:buNone/>
            </a:pPr>
            <a:endParaRPr lang="fr-FR" dirty="0" smtClean="0">
              <a:solidFill>
                <a:schemeClr val="tx1"/>
              </a:solidFill>
            </a:endParaRPr>
          </a:p>
          <a:p>
            <a:pPr lvl="3" algn="just">
              <a:buFont typeface="Wingdings" panose="05000000000000000000" pitchFamily="2" charset="2"/>
              <a:buChar char="Ø"/>
            </a:pPr>
            <a:r>
              <a:rPr lang="fr-FR" sz="1800" b="1" dirty="0" smtClean="0"/>
              <a:t>transversale</a:t>
            </a:r>
            <a:r>
              <a:rPr lang="fr-FR" sz="1800" dirty="0"/>
              <a:t>, car </a:t>
            </a:r>
            <a:r>
              <a:rPr lang="fr-FR" sz="1800" dirty="0">
                <a:solidFill>
                  <a:srgbClr val="5AB88F"/>
                </a:solidFill>
              </a:rPr>
              <a:t>la composante administrative existe naturellement dans chaque fonction, processus ou projet</a:t>
            </a:r>
            <a:r>
              <a:rPr lang="fr-FR" sz="1800" dirty="0"/>
              <a:t>, relevant de tout type d’organisation, au sein de tous les secteurs d’activité (y compris industriels) mais aussi parce qu’on assiste à une forte mutualisation des fonctions administratives </a:t>
            </a:r>
            <a:r>
              <a:rPr lang="fr-FR" sz="1800" dirty="0" smtClean="0"/>
              <a:t>;</a:t>
            </a:r>
          </a:p>
          <a:p>
            <a:pPr lvl="3" indent="0" algn="just">
              <a:buNone/>
            </a:pPr>
            <a:endParaRPr lang="fr-FR" sz="1800" dirty="0"/>
          </a:p>
          <a:p>
            <a:pPr lvl="3" algn="just">
              <a:buFont typeface="Wingdings" panose="05000000000000000000" pitchFamily="2" charset="2"/>
              <a:buChar char="Ø"/>
            </a:pPr>
            <a:r>
              <a:rPr lang="fr-FR" sz="1800" b="1" dirty="0"/>
              <a:t>spécifique</a:t>
            </a:r>
            <a:r>
              <a:rPr lang="fr-FR" sz="1800" dirty="0"/>
              <a:t>, au sens où </a:t>
            </a:r>
            <a:r>
              <a:rPr lang="fr-FR" sz="1800" dirty="0">
                <a:solidFill>
                  <a:srgbClr val="5AB88F"/>
                </a:solidFill>
              </a:rPr>
              <a:t>la gestion administrative intègre les particularités, notamment économiques, juridiques et réglementaires, des contextes d’exercice et des secteurs d’activité</a:t>
            </a:r>
            <a:r>
              <a:rPr lang="fr-FR" sz="1800" dirty="0"/>
              <a:t> : médico-social, santé, bâtiment, immobilier, associations, économie sociale et solidaire, mutuelles, services publics, agriculture, etc.</a:t>
            </a:r>
          </a:p>
          <a:p>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15</a:t>
            </a:fld>
            <a:endParaRPr lang="fr-FR"/>
          </a:p>
        </p:txBody>
      </p:sp>
    </p:spTree>
    <p:extLst>
      <p:ext uri="{BB962C8B-B14F-4D97-AF65-F5344CB8AC3E}">
        <p14:creationId xmlns:p14="http://schemas.microsoft.com/office/powerpoint/2010/main" val="2980036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5400" y="1234996"/>
            <a:ext cx="7881400" cy="4822904"/>
          </a:xfrm>
        </p:spPr>
        <p:txBody>
          <a:bodyPr>
            <a:normAutofit fontScale="92500"/>
          </a:bodyPr>
          <a:lstStyle/>
          <a:p>
            <a:pPr marL="0" indent="0" algn="just">
              <a:buNone/>
            </a:pPr>
            <a:r>
              <a:rPr lang="fr-FR" dirty="0" smtClean="0">
                <a:solidFill>
                  <a:schemeClr val="tx1"/>
                </a:solidFill>
              </a:rPr>
              <a:t>Ces </a:t>
            </a:r>
            <a:r>
              <a:rPr lang="fr-FR" dirty="0">
                <a:solidFill>
                  <a:schemeClr val="tx1"/>
                </a:solidFill>
              </a:rPr>
              <a:t>deux dimensions implique donc de la part du personnel </a:t>
            </a:r>
            <a:r>
              <a:rPr lang="fr-FR" dirty="0" smtClean="0">
                <a:solidFill>
                  <a:schemeClr val="tx1"/>
                </a:solidFill>
              </a:rPr>
              <a:t>administratif :</a:t>
            </a:r>
          </a:p>
          <a:p>
            <a:pPr marL="0" indent="0" algn="just">
              <a:buNone/>
            </a:pPr>
            <a:endParaRPr lang="fr-FR" dirty="0">
              <a:solidFill>
                <a:schemeClr val="tx1"/>
              </a:solidFill>
            </a:endParaRPr>
          </a:p>
          <a:p>
            <a:pPr algn="just">
              <a:buFont typeface="Wingdings" panose="05000000000000000000" pitchFamily="2" charset="2"/>
              <a:buChar char="Ø"/>
            </a:pPr>
            <a:r>
              <a:rPr lang="fr-FR" sz="1500" dirty="0" smtClean="0"/>
              <a:t>prendre </a:t>
            </a:r>
            <a:r>
              <a:rPr lang="fr-FR" sz="1500" dirty="0"/>
              <a:t>en charge différentes dimensions d’assistance </a:t>
            </a:r>
            <a:r>
              <a:rPr lang="fr-FR" sz="1500" b="0" dirty="0">
                <a:solidFill>
                  <a:schemeClr val="tx1"/>
                </a:solidFill>
              </a:rPr>
              <a:t>à la gestion des relations avec les tiers (clients, usagers, adhérents, fournisseurs, prestataires de service), et d’assistance aux opérations internes de l’entité </a:t>
            </a:r>
            <a:r>
              <a:rPr lang="fr-FR" sz="1500" b="0" dirty="0" smtClean="0">
                <a:solidFill>
                  <a:schemeClr val="tx1"/>
                </a:solidFill>
              </a:rPr>
              <a:t>;</a:t>
            </a:r>
          </a:p>
          <a:p>
            <a:pPr marL="0" indent="0" algn="just">
              <a:buNone/>
            </a:pPr>
            <a:endParaRPr lang="fr-FR" sz="1500" b="0" dirty="0">
              <a:solidFill>
                <a:schemeClr val="tx1"/>
              </a:solidFill>
            </a:endParaRPr>
          </a:p>
          <a:p>
            <a:pPr algn="just">
              <a:buFont typeface="Wingdings" panose="05000000000000000000" pitchFamily="2" charset="2"/>
              <a:buChar char="Ø"/>
            </a:pPr>
            <a:r>
              <a:rPr lang="fr-FR" sz="1500" dirty="0"/>
              <a:t>assurer l’interface </a:t>
            </a:r>
            <a:r>
              <a:rPr lang="fr-FR" sz="1500" b="0" dirty="0">
                <a:solidFill>
                  <a:schemeClr val="tx1"/>
                </a:solidFill>
              </a:rPr>
              <a:t>entre les différents acteurs internes et externes de l’organisation. À ce titre, il doit mobiliser une professionnalité relationnelle et rédactionnelle visant à maintenir et développer les relations tout en étant porteur de l’image et des valeurs de l’organisation. Il peut intervenir avant la prestation de service pour une information, une prise de rendez-vous, une demande de devis mais également à l’issue de la prestation de service avec l’envoi de la facture, l’accueil d’une réclamation, une relance de facture impayée </a:t>
            </a:r>
            <a:r>
              <a:rPr lang="fr-FR" sz="1500" b="0" dirty="0" smtClean="0">
                <a:solidFill>
                  <a:schemeClr val="tx1"/>
                </a:solidFill>
              </a:rPr>
              <a:t>;</a:t>
            </a:r>
          </a:p>
          <a:p>
            <a:pPr marL="0" indent="0" algn="just">
              <a:buNone/>
            </a:pPr>
            <a:endParaRPr lang="fr-FR" sz="1500" b="0" dirty="0" smtClean="0">
              <a:solidFill>
                <a:schemeClr val="tx1"/>
              </a:solidFill>
            </a:endParaRPr>
          </a:p>
          <a:p>
            <a:pPr algn="just">
              <a:buFont typeface="Wingdings" panose="05000000000000000000" pitchFamily="2" charset="2"/>
              <a:buChar char="Ø"/>
            </a:pPr>
            <a:r>
              <a:rPr lang="fr-FR" sz="1500" dirty="0" smtClean="0"/>
              <a:t>inscrire </a:t>
            </a:r>
            <a:r>
              <a:rPr lang="fr-FR" sz="1500" dirty="0"/>
              <a:t>l’action administrative au cœur des systèmes d’information </a:t>
            </a:r>
            <a:r>
              <a:rPr lang="fr-FR" sz="1500" b="0" dirty="0">
                <a:solidFill>
                  <a:schemeClr val="tx1"/>
                </a:solidFill>
              </a:rPr>
              <a:t>et des évolutions numériques, en intégrant notamment dans toutes les activités une culture quantitative permettant d’identifier, de collecter, traiter, structurer et contrôler l’information de gestion en vue de la mettre au service des décideurs </a:t>
            </a:r>
            <a:endParaRPr lang="fr-FR" sz="1500" b="0" dirty="0" smtClean="0">
              <a:solidFill>
                <a:schemeClr val="tx1"/>
              </a:solidFill>
            </a:endParaRPr>
          </a:p>
          <a:p>
            <a:pPr marL="0" indent="0" algn="just">
              <a:buNone/>
            </a:pPr>
            <a:endParaRPr lang="fr-FR" sz="1500" b="0" dirty="0">
              <a:solidFill>
                <a:schemeClr val="tx1"/>
              </a:solidFill>
            </a:endParaRPr>
          </a:p>
          <a:p>
            <a:pPr algn="just">
              <a:buFont typeface="Wingdings" panose="05000000000000000000" pitchFamily="2" charset="2"/>
              <a:buChar char="Ø"/>
            </a:pPr>
            <a:r>
              <a:rPr lang="fr-FR" sz="1500" dirty="0" smtClean="0"/>
              <a:t>participer </a:t>
            </a:r>
            <a:r>
              <a:rPr lang="fr-FR" sz="1500" dirty="0"/>
              <a:t>à l’organisation et à la gestion </a:t>
            </a:r>
            <a:r>
              <a:rPr lang="fr-FR" sz="1500" b="0" dirty="0">
                <a:solidFill>
                  <a:schemeClr val="tx1"/>
                </a:solidFill>
              </a:rPr>
              <a:t>matérielle d’un service ou de l’entité</a:t>
            </a:r>
            <a:r>
              <a:rPr lang="fr-FR" sz="1500" b="0" dirty="0" smtClean="0">
                <a:solidFill>
                  <a:schemeClr val="tx1"/>
                </a:solidFill>
              </a:rPr>
              <a:t>.</a:t>
            </a:r>
            <a:endParaRPr lang="fr-FR" sz="1500" b="0" dirty="0">
              <a:solidFill>
                <a:schemeClr val="tx1"/>
              </a:solidFill>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16</a:t>
            </a:fld>
            <a:endParaRPr lang="fr-FR"/>
          </a:p>
        </p:txBody>
      </p:sp>
      <p:sp>
        <p:nvSpPr>
          <p:cNvPr id="5" name="Titre 1"/>
          <p:cNvSpPr>
            <a:spLocks noGrp="1"/>
          </p:cNvSpPr>
          <p:nvPr>
            <p:ph type="title"/>
          </p:nvPr>
        </p:nvSpPr>
        <p:spPr>
          <a:xfrm>
            <a:off x="805400" y="182889"/>
            <a:ext cx="7881400" cy="1286937"/>
          </a:xfrm>
        </p:spPr>
        <p:txBody>
          <a:bodyPr/>
          <a:lstStyle/>
          <a:p>
            <a:r>
              <a:rPr lang="fr-FR" cap="all" dirty="0" smtClean="0"/>
              <a:t>Champ d’activité</a:t>
            </a:r>
            <a:endParaRPr lang="fr-FR" cap="all" dirty="0"/>
          </a:p>
        </p:txBody>
      </p:sp>
    </p:spTree>
    <p:extLst>
      <p:ext uri="{BB962C8B-B14F-4D97-AF65-F5344CB8AC3E}">
        <p14:creationId xmlns:p14="http://schemas.microsoft.com/office/powerpoint/2010/main" val="1059731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spcAft>
                <a:spcPts val="300"/>
              </a:spcAft>
              <a:buFont typeface="Wingdings" panose="05000000000000000000" pitchFamily="2" charset="2"/>
              <a:buChar char="q"/>
            </a:pPr>
            <a:r>
              <a:rPr lang="fr-FR" i="1" dirty="0" smtClean="0">
                <a:solidFill>
                  <a:schemeClr val="tx1"/>
                </a:solidFill>
              </a:rPr>
              <a:t> Emplois </a:t>
            </a:r>
            <a:r>
              <a:rPr lang="fr-FR" i="1" dirty="0">
                <a:solidFill>
                  <a:schemeClr val="tx1"/>
                </a:solidFill>
              </a:rPr>
              <a:t>concernés</a:t>
            </a:r>
          </a:p>
          <a:p>
            <a:pPr>
              <a:spcAft>
                <a:spcPts val="300"/>
              </a:spcAft>
              <a:buFont typeface="Wingdings" panose="05000000000000000000" pitchFamily="2" charset="2"/>
              <a:buChar char="q"/>
            </a:pPr>
            <a:r>
              <a:rPr lang="fr-FR" i="1" dirty="0" smtClean="0">
                <a:solidFill>
                  <a:schemeClr val="tx1"/>
                </a:solidFill>
              </a:rPr>
              <a:t> Types </a:t>
            </a:r>
            <a:r>
              <a:rPr lang="fr-FR" i="1" dirty="0">
                <a:solidFill>
                  <a:schemeClr val="tx1"/>
                </a:solidFill>
              </a:rPr>
              <a:t>d’organisations</a:t>
            </a:r>
          </a:p>
          <a:p>
            <a:pPr>
              <a:spcAft>
                <a:spcPts val="300"/>
              </a:spcAft>
              <a:buFont typeface="Wingdings" panose="05000000000000000000" pitchFamily="2" charset="2"/>
              <a:buChar char="q"/>
            </a:pPr>
            <a:r>
              <a:rPr lang="fr-FR" i="1" dirty="0" smtClean="0">
                <a:solidFill>
                  <a:schemeClr val="tx1"/>
                </a:solidFill>
              </a:rPr>
              <a:t> Place </a:t>
            </a:r>
            <a:r>
              <a:rPr lang="fr-FR" i="1" dirty="0">
                <a:solidFill>
                  <a:schemeClr val="tx1"/>
                </a:solidFill>
              </a:rPr>
              <a:t>dans l'organisation</a:t>
            </a:r>
          </a:p>
          <a:p>
            <a:pPr>
              <a:spcAft>
                <a:spcPts val="300"/>
              </a:spcAft>
              <a:buFont typeface="Wingdings" panose="05000000000000000000" pitchFamily="2" charset="2"/>
              <a:buChar char="q"/>
            </a:pPr>
            <a:r>
              <a:rPr lang="fr-FR" i="1" dirty="0" smtClean="0">
                <a:solidFill>
                  <a:schemeClr val="tx1"/>
                </a:solidFill>
              </a:rPr>
              <a:t> Environnement </a:t>
            </a:r>
            <a:r>
              <a:rPr lang="fr-FR" i="1" dirty="0">
                <a:solidFill>
                  <a:schemeClr val="tx1"/>
                </a:solidFill>
              </a:rPr>
              <a:t>technologique et économique de l'emploi</a:t>
            </a:r>
          </a:p>
          <a:p>
            <a:pPr>
              <a:spcAft>
                <a:spcPts val="300"/>
              </a:spcAft>
              <a:buFont typeface="Wingdings" panose="05000000000000000000" pitchFamily="2" charset="2"/>
              <a:buChar char="q"/>
            </a:pPr>
            <a:r>
              <a:rPr lang="fr-FR" i="1" dirty="0" smtClean="0">
                <a:solidFill>
                  <a:schemeClr val="tx1"/>
                </a:solidFill>
              </a:rPr>
              <a:t> Évolutions </a:t>
            </a:r>
            <a:r>
              <a:rPr lang="fr-FR" i="1" dirty="0">
                <a:solidFill>
                  <a:schemeClr val="tx1"/>
                </a:solidFill>
              </a:rPr>
              <a:t>de l’emploi</a:t>
            </a:r>
          </a:p>
          <a:p>
            <a:pPr>
              <a:spcAft>
                <a:spcPts val="300"/>
              </a:spcAft>
              <a:buFont typeface="Wingdings" panose="05000000000000000000" pitchFamily="2" charset="2"/>
              <a:buChar char="q"/>
            </a:pPr>
            <a:r>
              <a:rPr lang="fr-FR" dirty="0" smtClean="0">
                <a:solidFill>
                  <a:schemeClr val="tx1"/>
                </a:solidFill>
              </a:rPr>
              <a:t> Conditions </a:t>
            </a:r>
            <a:r>
              <a:rPr lang="fr-FR" dirty="0">
                <a:solidFill>
                  <a:schemeClr val="tx1"/>
                </a:solidFill>
              </a:rPr>
              <a:t>générales d’exercice </a:t>
            </a:r>
            <a:endParaRPr lang="fr-FR" dirty="0" smtClean="0">
              <a:solidFill>
                <a:schemeClr val="tx1"/>
              </a:solidFill>
            </a:endParaRPr>
          </a:p>
          <a:p>
            <a:pPr marL="977900" lvl="4" indent="-171450">
              <a:spcBef>
                <a:spcPts val="300"/>
              </a:spcBef>
              <a:spcAft>
                <a:spcPts val="300"/>
              </a:spcAft>
              <a:buClr>
                <a:srgbClr val="5AB88F"/>
              </a:buClr>
              <a:buFont typeface="Wingdings" panose="05000000000000000000" pitchFamily="2" charset="2"/>
              <a:buChar char="§"/>
            </a:pPr>
            <a:r>
              <a:rPr lang="fr-FR" sz="1400" dirty="0"/>
              <a:t>Espace de </a:t>
            </a:r>
            <a:r>
              <a:rPr lang="fr-FR" sz="1400" dirty="0" smtClean="0"/>
              <a:t>travail</a:t>
            </a:r>
          </a:p>
          <a:p>
            <a:pPr marL="977900" lvl="4" indent="-171450">
              <a:spcBef>
                <a:spcPts val="300"/>
              </a:spcBef>
              <a:spcAft>
                <a:spcPts val="300"/>
              </a:spcAft>
              <a:buClr>
                <a:srgbClr val="5AB88F"/>
              </a:buClr>
              <a:buFont typeface="Wingdings" panose="05000000000000000000" pitchFamily="2" charset="2"/>
              <a:buChar char="§"/>
            </a:pPr>
            <a:r>
              <a:rPr lang="fr-FR" sz="1400" i="1" dirty="0"/>
              <a:t>Autonomie et responsabilité</a:t>
            </a:r>
          </a:p>
          <a:p>
            <a:pPr marL="977900" lvl="4" indent="-171450">
              <a:spcBef>
                <a:spcPts val="300"/>
              </a:spcBef>
              <a:spcAft>
                <a:spcPts val="300"/>
              </a:spcAft>
              <a:buClr>
                <a:srgbClr val="5AB88F"/>
              </a:buClr>
              <a:buFont typeface="Wingdings" panose="05000000000000000000" pitchFamily="2" charset="2"/>
              <a:buChar char="§"/>
            </a:pPr>
            <a:r>
              <a:rPr lang="fr-FR" sz="1400" i="1" dirty="0"/>
              <a:t>Maîtrise des technologies</a:t>
            </a:r>
          </a:p>
          <a:p>
            <a:pPr marL="977900" lvl="4" indent="-171450">
              <a:spcBef>
                <a:spcPts val="300"/>
              </a:spcBef>
              <a:spcAft>
                <a:spcPts val="300"/>
              </a:spcAft>
              <a:buClr>
                <a:srgbClr val="5AB88F"/>
              </a:buClr>
              <a:buFont typeface="Wingdings" panose="05000000000000000000" pitchFamily="2" charset="2"/>
              <a:buChar char="§"/>
            </a:pPr>
            <a:r>
              <a:rPr lang="fr-FR" sz="1400" i="1" dirty="0"/>
              <a:t>Maîtrise de compétences langagières et rédactionnelles</a:t>
            </a:r>
          </a:p>
          <a:p>
            <a:pPr marL="977900" lvl="4" indent="-171450">
              <a:spcBef>
                <a:spcPts val="300"/>
              </a:spcBef>
              <a:spcAft>
                <a:spcPts val="300"/>
              </a:spcAft>
              <a:buClr>
                <a:srgbClr val="5AB88F"/>
              </a:buClr>
              <a:buFont typeface="Wingdings" panose="05000000000000000000" pitchFamily="2" charset="2"/>
              <a:buChar char="§"/>
            </a:pPr>
            <a:r>
              <a:rPr lang="fr-FR" sz="1400" i="1" dirty="0"/>
              <a:t>Maîtrise de compétences </a:t>
            </a:r>
            <a:r>
              <a:rPr lang="fr-FR" sz="1400" i="1" dirty="0" smtClean="0"/>
              <a:t>comportementales</a:t>
            </a:r>
            <a:endParaRPr lang="fr-FR" sz="1400" i="1"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17</a:t>
            </a:fld>
            <a:endParaRPr lang="fr-FR"/>
          </a:p>
        </p:txBody>
      </p:sp>
      <p:sp>
        <p:nvSpPr>
          <p:cNvPr id="5" name="Titre 1"/>
          <p:cNvSpPr>
            <a:spLocks noGrp="1"/>
          </p:cNvSpPr>
          <p:nvPr>
            <p:ph type="title"/>
          </p:nvPr>
        </p:nvSpPr>
        <p:spPr>
          <a:xfrm>
            <a:off x="805400" y="182889"/>
            <a:ext cx="7881400" cy="1286937"/>
          </a:xfrm>
        </p:spPr>
        <p:txBody>
          <a:bodyPr/>
          <a:lstStyle/>
          <a:p>
            <a:r>
              <a:rPr lang="fr-FR" cap="all" dirty="0" smtClean="0"/>
              <a:t>Contexte professionnel</a:t>
            </a:r>
            <a:endParaRPr lang="fr-FR" cap="all" dirty="0"/>
          </a:p>
        </p:txBody>
      </p:sp>
    </p:spTree>
    <p:extLst>
      <p:ext uri="{BB962C8B-B14F-4D97-AF65-F5344CB8AC3E}">
        <p14:creationId xmlns:p14="http://schemas.microsoft.com/office/powerpoint/2010/main" val="2598509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1994904"/>
            <a:ext cx="5590311" cy="2006323"/>
          </a:xfrm>
        </p:spPr>
        <p:txBody>
          <a:bodyPr/>
          <a:lstStyle/>
          <a:p>
            <a:r>
              <a:rPr lang="fr-FR" dirty="0" smtClean="0"/>
              <a:t>Référentiel d’activités</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18</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98" y="4800308"/>
            <a:ext cx="1506118" cy="1737527"/>
          </a:xfrm>
          <a:prstGeom prst="rect">
            <a:avLst/>
          </a:prstGeom>
        </p:spPr>
      </p:pic>
    </p:spTree>
    <p:extLst>
      <p:ext uri="{BB962C8B-B14F-4D97-AF65-F5344CB8AC3E}">
        <p14:creationId xmlns:p14="http://schemas.microsoft.com/office/powerpoint/2010/main" val="2280318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Référentiel d’activités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19</a:t>
            </a:fld>
            <a:endParaRPr lang="fr-FR"/>
          </a:p>
        </p:txBody>
      </p:sp>
      <p:graphicFrame>
        <p:nvGraphicFramePr>
          <p:cNvPr id="14" name="Tableau 13"/>
          <p:cNvGraphicFramePr>
            <a:graphicFrameLocks noGrp="1"/>
          </p:cNvGraphicFramePr>
          <p:nvPr>
            <p:extLst>
              <p:ext uri="{D42A27DB-BD31-4B8C-83A1-F6EECF244321}">
                <p14:modId xmlns:p14="http://schemas.microsoft.com/office/powerpoint/2010/main" val="2177466920"/>
              </p:ext>
            </p:extLst>
          </p:nvPr>
        </p:nvGraphicFramePr>
        <p:xfrm>
          <a:off x="881062" y="988854"/>
          <a:ext cx="7945437" cy="540385"/>
        </p:xfrm>
        <a:graphic>
          <a:graphicData uri="http://schemas.openxmlformats.org/drawingml/2006/table">
            <a:tbl>
              <a:tblPr firstRow="1" firstCol="1" lastRow="1" lastCol="1" bandRow="1" bandCol="1">
                <a:tableStyleId>{5C22544A-7EE6-4342-B048-85BDC9FD1C3A}</a:tableStyleId>
              </a:tblPr>
              <a:tblGrid>
                <a:gridCol w="79454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400" dirty="0">
                          <a:solidFill>
                            <a:schemeClr val="tx1">
                              <a:lumMod val="75000"/>
                              <a:lumOff val="25000"/>
                            </a:schemeClr>
                          </a:solidFill>
                          <a:effectLst/>
                        </a:rPr>
                        <a:t>Pôle 1 - Gestion des relations avec les clients, les usagers et les adhérents</a:t>
                      </a:r>
                      <a:endParaRPr lang="fr-FR"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96667"/>
                    </a:solidFill>
                  </a:tcPr>
                </a:tc>
                <a:extLst>
                  <a:ext uri="{0D108BD9-81ED-4DB2-BD59-A6C34878D82A}">
                    <a16:rowId xmlns:a16="http://schemas.microsoft.com/office/drawing/2014/main" val="240643393"/>
                  </a:ext>
                </a:extLst>
              </a:tr>
            </a:tbl>
          </a:graphicData>
        </a:graphic>
      </p:graphicFrame>
      <p:sp>
        <p:nvSpPr>
          <p:cNvPr id="16" name="ZoneTexte 15"/>
          <p:cNvSpPr txBox="1"/>
          <p:nvPr/>
        </p:nvSpPr>
        <p:spPr>
          <a:xfrm>
            <a:off x="241300" y="1529239"/>
            <a:ext cx="3886200" cy="4832092"/>
          </a:xfrm>
          <a:prstGeom prst="rect">
            <a:avLst/>
          </a:prstGeom>
          <a:noFill/>
        </p:spPr>
        <p:txBody>
          <a:bodyPr wrap="square" rtlCol="0">
            <a:spAutoFit/>
          </a:bodyPr>
          <a:lstStyle/>
          <a:p>
            <a:pPr algn="just"/>
            <a:r>
              <a:rPr lang="fr-FR" sz="1400" dirty="0"/>
              <a:t>Le titulaire du baccalauréat professionnel </a:t>
            </a:r>
            <a:r>
              <a:rPr lang="fr-FR" sz="1400" dirty="0" smtClean="0">
                <a:solidFill>
                  <a:srgbClr val="E96667"/>
                </a:solidFill>
              </a:rPr>
              <a:t>AGOrA </a:t>
            </a:r>
            <a:r>
              <a:rPr lang="fr-FR" sz="1400" dirty="0" smtClean="0"/>
              <a:t>veille </a:t>
            </a:r>
            <a:r>
              <a:rPr lang="fr-FR" sz="1400" dirty="0"/>
              <a:t>au bon déroulement des échanges avec les clients, les usagers et les adhérents de l’organisation dans le cadre de la mise à disposition de biens et de services, marchands ou non marchands.</a:t>
            </a:r>
          </a:p>
          <a:p>
            <a:pPr algn="just"/>
            <a:r>
              <a:rPr lang="fr-FR" sz="1400" dirty="0"/>
              <a:t> </a:t>
            </a:r>
          </a:p>
          <a:p>
            <a:pPr algn="just"/>
            <a:r>
              <a:rPr lang="fr-FR" sz="1400" dirty="0"/>
              <a:t>Souvent positionné comme le premier interlocuteur de l’entreprise ou du service, il s’inscrit dans la démarche commerciale de l’organisation par les activités d’accueil, de prise en charge et de suivi des demandes des clients, usagers ou adhérents de l’organisation.</a:t>
            </a:r>
          </a:p>
          <a:p>
            <a:pPr algn="just"/>
            <a:r>
              <a:rPr lang="fr-FR" sz="1400" dirty="0"/>
              <a:t> </a:t>
            </a:r>
          </a:p>
          <a:p>
            <a:pPr algn="just"/>
            <a:r>
              <a:rPr lang="fr-FR" sz="1400" dirty="0"/>
              <a:t>Au-delà du contact avec ces derniers, il assure le traitement des opérations administratives et de gestion de leurs demandes et participe au suivi de l’activité. Il participe également à la mise à jour du système d’information en lien avec la relation « client ».</a:t>
            </a:r>
          </a:p>
          <a:p>
            <a:pPr algn="just"/>
            <a:r>
              <a:rPr lang="fr-FR" sz="1400" dirty="0"/>
              <a:t>Par l’ensemble de ces activités, il contribue ainsi à l’image de l’organisation.</a:t>
            </a:r>
          </a:p>
        </p:txBody>
      </p:sp>
      <p:sp>
        <p:nvSpPr>
          <p:cNvPr id="17" name="Ellipse 16"/>
          <p:cNvSpPr/>
          <p:nvPr/>
        </p:nvSpPr>
        <p:spPr>
          <a:xfrm>
            <a:off x="4195568" y="1630839"/>
            <a:ext cx="1930400" cy="1689100"/>
          </a:xfrm>
          <a:prstGeom prst="ellipse">
            <a:avLst/>
          </a:prstGeom>
          <a:solidFill>
            <a:schemeClr val="accent2">
              <a:lumMod val="20000"/>
              <a:lumOff val="80000"/>
            </a:schemeClr>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tx1"/>
                </a:solidFill>
              </a:rPr>
              <a:t>Préparation et prise en charge de la relation avec le client, l’usager ou l’adhérent</a:t>
            </a:r>
            <a:endParaRPr lang="fr-FR" sz="1200" dirty="0">
              <a:solidFill>
                <a:schemeClr val="tx1"/>
              </a:solidFill>
            </a:endParaRPr>
          </a:p>
        </p:txBody>
      </p:sp>
      <p:sp>
        <p:nvSpPr>
          <p:cNvPr id="20" name="Ellipse 19"/>
          <p:cNvSpPr/>
          <p:nvPr/>
        </p:nvSpPr>
        <p:spPr>
          <a:xfrm>
            <a:off x="4180584" y="2996872"/>
            <a:ext cx="1930400" cy="1778000"/>
          </a:xfrm>
          <a:prstGeom prst="ellipse">
            <a:avLst/>
          </a:prstGeom>
          <a:solidFill>
            <a:schemeClr val="accent2">
              <a:lumMod val="40000"/>
              <a:lumOff val="60000"/>
            </a:schemeClr>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tx1"/>
                </a:solidFill>
              </a:rPr>
              <a:t>Traitement des opérations administratives et de gestion liées aux relations avec le client, l’usager ou </a:t>
            </a:r>
            <a:r>
              <a:rPr lang="fr-FR" sz="1200" b="1" dirty="0" smtClean="0">
                <a:solidFill>
                  <a:schemeClr val="tx1"/>
                </a:solidFill>
              </a:rPr>
              <a:t>l’adhérent</a:t>
            </a:r>
            <a:endParaRPr lang="fr-FR" sz="1200" dirty="0">
              <a:solidFill>
                <a:schemeClr val="tx1"/>
              </a:solidFill>
            </a:endParaRPr>
          </a:p>
        </p:txBody>
      </p:sp>
      <p:sp>
        <p:nvSpPr>
          <p:cNvPr id="21" name="Ellipse 20"/>
          <p:cNvSpPr/>
          <p:nvPr/>
        </p:nvSpPr>
        <p:spPr>
          <a:xfrm>
            <a:off x="4155184" y="4587182"/>
            <a:ext cx="1955800" cy="1790700"/>
          </a:xfrm>
          <a:prstGeom prst="ellipse">
            <a:avLst/>
          </a:prstGeom>
          <a:solidFill>
            <a:schemeClr val="accent2">
              <a:lumMod val="60000"/>
              <a:lumOff val="40000"/>
            </a:schemeClr>
          </a:solidFill>
          <a:ln>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tx1"/>
                </a:solidFill>
              </a:rPr>
              <a:t>Actualisation du système d’information en lien avec le client, l’usager ou l’adhérent</a:t>
            </a:r>
            <a:endParaRPr lang="fr-FR" sz="1200" dirty="0">
              <a:solidFill>
                <a:schemeClr val="tx1"/>
              </a:solidFill>
            </a:endParaRPr>
          </a:p>
        </p:txBody>
      </p:sp>
      <p:sp>
        <p:nvSpPr>
          <p:cNvPr id="25" name="ZoneTexte 24"/>
          <p:cNvSpPr txBox="1"/>
          <p:nvPr/>
        </p:nvSpPr>
        <p:spPr>
          <a:xfrm>
            <a:off x="6194036" y="1981200"/>
            <a:ext cx="2746764" cy="1061829"/>
          </a:xfrm>
          <a:prstGeom prst="rect">
            <a:avLst/>
          </a:prstGeom>
          <a:noFill/>
        </p:spPr>
        <p:txBody>
          <a:bodyPr wrap="square" rtlCol="0">
            <a:spAutoFit/>
          </a:bodyPr>
          <a:lstStyle/>
          <a:p>
            <a:pPr marL="171450" indent="-171450" algn="just">
              <a:buFont typeface="Arial" panose="020B0604020202020204" pitchFamily="34" charset="0"/>
              <a:buChar char="•"/>
            </a:pPr>
            <a:r>
              <a:rPr lang="fr-FR" sz="1050" dirty="0">
                <a:solidFill>
                  <a:schemeClr val="accent2">
                    <a:lumMod val="75000"/>
                  </a:schemeClr>
                </a:solidFill>
              </a:rPr>
              <a:t>Accueil et </a:t>
            </a:r>
            <a:r>
              <a:rPr lang="fr-FR" sz="1050" dirty="0" smtClean="0">
                <a:solidFill>
                  <a:schemeClr val="accent2">
                    <a:lumMod val="75000"/>
                  </a:schemeClr>
                </a:solidFill>
              </a:rPr>
              <a:t>renseignement</a:t>
            </a:r>
          </a:p>
          <a:p>
            <a:pPr marL="171450" indent="-171450" algn="just">
              <a:buFont typeface="Arial" panose="020B0604020202020204" pitchFamily="34" charset="0"/>
              <a:buChar char="•"/>
            </a:pPr>
            <a:r>
              <a:rPr lang="fr-FR" sz="1050" dirty="0">
                <a:solidFill>
                  <a:schemeClr val="accent2">
                    <a:lumMod val="75000"/>
                  </a:schemeClr>
                </a:solidFill>
              </a:rPr>
              <a:t>Prise en charge de la </a:t>
            </a:r>
            <a:r>
              <a:rPr lang="fr-FR" sz="1050" dirty="0" smtClean="0">
                <a:solidFill>
                  <a:schemeClr val="accent2">
                    <a:lumMod val="75000"/>
                  </a:schemeClr>
                </a:solidFill>
              </a:rPr>
              <a:t>demande</a:t>
            </a:r>
          </a:p>
          <a:p>
            <a:pPr marL="171450" indent="-171450" algn="just">
              <a:buFont typeface="Arial" panose="020B0604020202020204" pitchFamily="34" charset="0"/>
              <a:buChar char="•"/>
            </a:pPr>
            <a:r>
              <a:rPr lang="fr-FR" sz="1050" dirty="0">
                <a:solidFill>
                  <a:schemeClr val="accent2">
                    <a:lumMod val="75000"/>
                  </a:schemeClr>
                </a:solidFill>
              </a:rPr>
              <a:t>Préparation et suivi d’évènements liés à la promotion de l’organisation</a:t>
            </a:r>
          </a:p>
          <a:p>
            <a:pPr marL="171450" indent="-171450" algn="just">
              <a:buFont typeface="Arial" panose="020B0604020202020204" pitchFamily="34" charset="0"/>
              <a:buChar char="•"/>
            </a:pPr>
            <a:r>
              <a:rPr lang="fr-FR" sz="1050" dirty="0" smtClean="0">
                <a:solidFill>
                  <a:schemeClr val="accent2">
                    <a:lumMod val="75000"/>
                  </a:schemeClr>
                </a:solidFill>
              </a:rPr>
              <a:t>Assistance </a:t>
            </a:r>
            <a:r>
              <a:rPr lang="fr-FR" sz="1050" dirty="0">
                <a:solidFill>
                  <a:schemeClr val="accent2">
                    <a:lumMod val="75000"/>
                  </a:schemeClr>
                </a:solidFill>
              </a:rPr>
              <a:t>et suivi des opérations de </a:t>
            </a:r>
            <a:r>
              <a:rPr lang="fr-FR" sz="1050" dirty="0" smtClean="0">
                <a:solidFill>
                  <a:schemeClr val="accent2">
                    <a:lumMod val="75000"/>
                  </a:schemeClr>
                </a:solidFill>
              </a:rPr>
              <a:t>prospection</a:t>
            </a:r>
            <a:endParaRPr lang="fr-FR" sz="1050" dirty="0">
              <a:solidFill>
                <a:schemeClr val="accent2">
                  <a:lumMod val="75000"/>
                </a:schemeClr>
              </a:solidFill>
            </a:endParaRPr>
          </a:p>
        </p:txBody>
      </p:sp>
      <p:sp>
        <p:nvSpPr>
          <p:cNvPr id="26" name="ZoneTexte 25"/>
          <p:cNvSpPr txBox="1"/>
          <p:nvPr/>
        </p:nvSpPr>
        <p:spPr>
          <a:xfrm>
            <a:off x="6194036" y="3360797"/>
            <a:ext cx="2746764" cy="1223412"/>
          </a:xfrm>
          <a:prstGeom prst="rect">
            <a:avLst/>
          </a:prstGeom>
          <a:noFill/>
        </p:spPr>
        <p:txBody>
          <a:bodyPr wrap="square" rtlCol="0">
            <a:spAutoFit/>
          </a:bodyPr>
          <a:lstStyle/>
          <a:p>
            <a:pPr marL="171450" indent="-171450" algn="just">
              <a:buFont typeface="Arial" panose="020B0604020202020204" pitchFamily="34" charset="0"/>
              <a:buChar char="•"/>
            </a:pPr>
            <a:r>
              <a:rPr lang="fr-FR" sz="1050" dirty="0">
                <a:solidFill>
                  <a:schemeClr val="accent2">
                    <a:lumMod val="75000"/>
                  </a:schemeClr>
                </a:solidFill>
              </a:rPr>
              <a:t>Suivi des devis, commandes, contrats, </a:t>
            </a:r>
            <a:r>
              <a:rPr lang="fr-FR" sz="1050" dirty="0" smtClean="0">
                <a:solidFill>
                  <a:schemeClr val="accent2">
                    <a:lumMod val="75000"/>
                  </a:schemeClr>
                </a:solidFill>
              </a:rPr>
              <a:t>conventions</a:t>
            </a:r>
          </a:p>
          <a:p>
            <a:pPr marL="171450" indent="-171450" algn="just">
              <a:buFont typeface="Arial" panose="020B0604020202020204" pitchFamily="34" charset="0"/>
              <a:buChar char="•"/>
            </a:pPr>
            <a:r>
              <a:rPr lang="fr-FR" sz="1050" dirty="0">
                <a:solidFill>
                  <a:schemeClr val="accent2">
                    <a:lumMod val="75000"/>
                  </a:schemeClr>
                </a:solidFill>
              </a:rPr>
              <a:t>Traitement de la livraison et de la </a:t>
            </a:r>
            <a:r>
              <a:rPr lang="fr-FR" sz="1050" dirty="0" smtClean="0">
                <a:solidFill>
                  <a:schemeClr val="accent2">
                    <a:lumMod val="75000"/>
                  </a:schemeClr>
                </a:solidFill>
              </a:rPr>
              <a:t>facturation</a:t>
            </a:r>
          </a:p>
          <a:p>
            <a:pPr marL="171450" indent="-171450" algn="just">
              <a:buFont typeface="Arial" panose="020B0604020202020204" pitchFamily="34" charset="0"/>
              <a:buChar char="•"/>
            </a:pPr>
            <a:r>
              <a:rPr lang="fr-FR" sz="1050" dirty="0">
                <a:solidFill>
                  <a:schemeClr val="accent2">
                    <a:lumMod val="75000"/>
                  </a:schemeClr>
                </a:solidFill>
              </a:rPr>
              <a:t>Traitement des </a:t>
            </a:r>
            <a:r>
              <a:rPr lang="fr-FR" sz="1050" dirty="0" smtClean="0">
                <a:solidFill>
                  <a:schemeClr val="accent2">
                    <a:lumMod val="75000"/>
                  </a:schemeClr>
                </a:solidFill>
              </a:rPr>
              <a:t>encaissements</a:t>
            </a:r>
          </a:p>
          <a:p>
            <a:pPr marL="171450" indent="-171450" algn="just">
              <a:buFont typeface="Arial" panose="020B0604020202020204" pitchFamily="34" charset="0"/>
              <a:buChar char="•"/>
            </a:pPr>
            <a:r>
              <a:rPr lang="fr-FR" sz="1050" dirty="0">
                <a:solidFill>
                  <a:schemeClr val="accent2">
                    <a:lumMod val="75000"/>
                  </a:schemeClr>
                </a:solidFill>
              </a:rPr>
              <a:t>Traitement des réclamations et des litiges</a:t>
            </a:r>
          </a:p>
          <a:p>
            <a:pPr marL="171450" indent="-171450" algn="just">
              <a:buFont typeface="Arial" panose="020B0604020202020204" pitchFamily="34" charset="0"/>
              <a:buChar char="•"/>
            </a:pPr>
            <a:endParaRPr lang="fr-FR" sz="1050" dirty="0"/>
          </a:p>
        </p:txBody>
      </p:sp>
      <p:sp>
        <p:nvSpPr>
          <p:cNvPr id="27" name="ZoneTexte 26"/>
          <p:cNvSpPr txBox="1"/>
          <p:nvPr/>
        </p:nvSpPr>
        <p:spPr>
          <a:xfrm>
            <a:off x="6212769" y="4950234"/>
            <a:ext cx="2746764" cy="1223412"/>
          </a:xfrm>
          <a:prstGeom prst="rect">
            <a:avLst/>
          </a:prstGeom>
          <a:noFill/>
        </p:spPr>
        <p:txBody>
          <a:bodyPr wrap="square" rtlCol="0">
            <a:spAutoFit/>
          </a:bodyPr>
          <a:lstStyle/>
          <a:p>
            <a:pPr marL="171450" indent="-171450" algn="just">
              <a:buFont typeface="Arial" panose="020B0604020202020204" pitchFamily="34" charset="0"/>
              <a:buChar char="•"/>
            </a:pPr>
            <a:r>
              <a:rPr lang="fr-FR" sz="1050" dirty="0">
                <a:solidFill>
                  <a:schemeClr val="accent2">
                    <a:lumMod val="75000"/>
                  </a:schemeClr>
                </a:solidFill>
              </a:rPr>
              <a:t>Mise à jour des dossiers</a:t>
            </a:r>
          </a:p>
          <a:p>
            <a:pPr marL="171450" indent="-171450" algn="just">
              <a:buFont typeface="Arial" panose="020B0604020202020204" pitchFamily="34" charset="0"/>
              <a:buChar char="•"/>
            </a:pPr>
            <a:r>
              <a:rPr lang="fr-FR" sz="1050" dirty="0" smtClean="0">
                <a:solidFill>
                  <a:schemeClr val="accent2">
                    <a:lumMod val="75000"/>
                  </a:schemeClr>
                </a:solidFill>
              </a:rPr>
              <a:t>Mise </a:t>
            </a:r>
            <a:r>
              <a:rPr lang="fr-FR" sz="1050" dirty="0">
                <a:solidFill>
                  <a:schemeClr val="accent2">
                    <a:lumMod val="75000"/>
                  </a:schemeClr>
                </a:solidFill>
              </a:rPr>
              <a:t>à jour de tableaux de bord « commerciaux »</a:t>
            </a:r>
          </a:p>
          <a:p>
            <a:pPr marL="171450" indent="-171450" algn="just">
              <a:buFont typeface="Arial" panose="020B0604020202020204" pitchFamily="34" charset="0"/>
              <a:buChar char="•"/>
            </a:pPr>
            <a:r>
              <a:rPr lang="fr-FR" sz="1050" dirty="0" smtClean="0">
                <a:solidFill>
                  <a:schemeClr val="accent2">
                    <a:lumMod val="75000"/>
                  </a:schemeClr>
                </a:solidFill>
              </a:rPr>
              <a:t>Suivi </a:t>
            </a:r>
            <a:r>
              <a:rPr lang="fr-FR" sz="1050" dirty="0">
                <a:solidFill>
                  <a:schemeClr val="accent2">
                    <a:lumMod val="75000"/>
                  </a:schemeClr>
                </a:solidFill>
              </a:rPr>
              <a:t>et actualisation des données sur les réseaux sociaux</a:t>
            </a:r>
          </a:p>
          <a:p>
            <a:pPr marL="171450" indent="-171450" algn="just">
              <a:buFont typeface="Arial" panose="020B0604020202020204" pitchFamily="34" charset="0"/>
              <a:buChar char="•"/>
            </a:pPr>
            <a:r>
              <a:rPr lang="fr-FR" sz="1050" dirty="0" smtClean="0">
                <a:solidFill>
                  <a:schemeClr val="accent2">
                    <a:lumMod val="75000"/>
                  </a:schemeClr>
                </a:solidFill>
              </a:rPr>
              <a:t>Mise </a:t>
            </a:r>
            <a:r>
              <a:rPr lang="fr-FR" sz="1050" dirty="0">
                <a:solidFill>
                  <a:schemeClr val="accent2">
                    <a:lumMod val="75000"/>
                  </a:schemeClr>
                </a:solidFill>
              </a:rPr>
              <a:t>à jour des données du site internet de l’organisation</a:t>
            </a:r>
          </a:p>
        </p:txBody>
      </p:sp>
    </p:spTree>
    <p:extLst>
      <p:ext uri="{BB962C8B-B14F-4D97-AF65-F5344CB8AC3E}">
        <p14:creationId xmlns:p14="http://schemas.microsoft.com/office/powerpoint/2010/main" val="377770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dirty="0"/>
          </a:p>
        </p:txBody>
      </p:sp>
      <p:sp>
        <p:nvSpPr>
          <p:cNvPr id="6" name="Espace réservé du texte 5"/>
          <p:cNvSpPr>
            <a:spLocks noGrp="1"/>
          </p:cNvSpPr>
          <p:nvPr>
            <p:ph type="body" sz="quarter" idx="13"/>
          </p:nvPr>
        </p:nvSpPr>
        <p:spPr>
          <a:xfrm>
            <a:off x="1445620" y="1756332"/>
            <a:ext cx="6813010" cy="3378393"/>
          </a:xfrm>
        </p:spPr>
        <p:txBody>
          <a:bodyPr/>
          <a:lstStyle/>
          <a:p>
            <a:r>
              <a:rPr lang="fr-FR" dirty="0" smtClean="0">
                <a:solidFill>
                  <a:schemeClr val="tx1"/>
                </a:solidFill>
              </a:rPr>
              <a:t>Quelques repères </a:t>
            </a:r>
          </a:p>
          <a:p>
            <a:r>
              <a:rPr lang="fr-FR" dirty="0" smtClean="0">
                <a:solidFill>
                  <a:schemeClr val="tx1"/>
                </a:solidFill>
              </a:rPr>
              <a:t>Synthèse des activités</a:t>
            </a:r>
          </a:p>
          <a:p>
            <a:r>
              <a:rPr lang="fr-FR" dirty="0" smtClean="0">
                <a:solidFill>
                  <a:schemeClr val="tx1"/>
                </a:solidFill>
              </a:rPr>
              <a:t>Champ d’activité, contexte professionnel</a:t>
            </a:r>
          </a:p>
          <a:p>
            <a:r>
              <a:rPr lang="fr-FR" dirty="0" smtClean="0">
                <a:solidFill>
                  <a:schemeClr val="tx1"/>
                </a:solidFill>
              </a:rPr>
              <a:t>Référentiel d’activités</a:t>
            </a:r>
          </a:p>
          <a:p>
            <a:r>
              <a:rPr lang="fr-FR" dirty="0" smtClean="0">
                <a:solidFill>
                  <a:schemeClr val="tx1"/>
                </a:solidFill>
              </a:rPr>
              <a:t>Référentiel de compétences</a:t>
            </a:r>
          </a:p>
          <a:p>
            <a:r>
              <a:rPr lang="fr-FR" dirty="0" smtClean="0">
                <a:solidFill>
                  <a:schemeClr val="tx1"/>
                </a:solidFill>
              </a:rPr>
              <a:t>Règlement d’examen</a:t>
            </a:r>
          </a:p>
          <a:p>
            <a:r>
              <a:rPr lang="fr-FR" dirty="0" smtClean="0">
                <a:solidFill>
                  <a:schemeClr val="tx1"/>
                </a:solidFill>
              </a:rPr>
              <a:t>Référentiel d’évaluation</a:t>
            </a:r>
          </a:p>
          <a:p>
            <a:r>
              <a:rPr lang="fr-FR" dirty="0" smtClean="0">
                <a:solidFill>
                  <a:schemeClr val="tx1"/>
                </a:solidFill>
              </a:rPr>
              <a:t>PFMP</a:t>
            </a:r>
          </a:p>
          <a:p>
            <a:r>
              <a:rPr lang="fr-FR" dirty="0" smtClean="0">
                <a:solidFill>
                  <a:schemeClr val="tx1"/>
                </a:solidFill>
              </a:rPr>
              <a:t>Tableau de correspondance entre épreuves</a:t>
            </a:r>
          </a:p>
          <a:p>
            <a:endParaRPr lang="fr-FR" dirty="0">
              <a:solidFill>
                <a:schemeClr val="tx1"/>
              </a:solidFill>
            </a:endParaRPr>
          </a:p>
          <a:p>
            <a:endParaRPr lang="fr-FR" dirty="0"/>
          </a:p>
        </p:txBody>
      </p:sp>
      <p:grpSp>
        <p:nvGrpSpPr>
          <p:cNvPr id="10" name="Grouper 9"/>
          <p:cNvGrpSpPr/>
          <p:nvPr/>
        </p:nvGrpSpPr>
        <p:grpSpPr>
          <a:xfrm>
            <a:off x="920088" y="403179"/>
            <a:ext cx="525531" cy="171686"/>
            <a:chOff x="5391302" y="1426464"/>
            <a:chExt cx="604579" cy="197510"/>
          </a:xfrm>
          <a:solidFill>
            <a:srgbClr val="5AB88F"/>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Tree>
    <p:extLst>
      <p:ext uri="{BB962C8B-B14F-4D97-AF65-F5344CB8AC3E}">
        <p14:creationId xmlns:p14="http://schemas.microsoft.com/office/powerpoint/2010/main" val="1144288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0000" lnSpcReduction="20000"/>
          </a:bodyPr>
          <a:lstStyle/>
          <a:p>
            <a:pPr marL="0" indent="0">
              <a:buNone/>
            </a:pPr>
            <a:r>
              <a:rPr lang="fr-FR" sz="4800" dirty="0" smtClean="0">
                <a:solidFill>
                  <a:srgbClr val="E96667"/>
                </a:solidFill>
              </a:rPr>
              <a:t>MOYENS </a:t>
            </a:r>
            <a:r>
              <a:rPr lang="fr-FR" sz="4800" dirty="0">
                <a:solidFill>
                  <a:srgbClr val="E96667"/>
                </a:solidFill>
              </a:rPr>
              <a:t>ET </a:t>
            </a:r>
            <a:r>
              <a:rPr lang="fr-FR" sz="4800" dirty="0" smtClean="0">
                <a:solidFill>
                  <a:srgbClr val="E96667"/>
                </a:solidFill>
              </a:rPr>
              <a:t>RESSOURCES</a:t>
            </a:r>
          </a:p>
          <a:p>
            <a:pPr marL="0" indent="0">
              <a:buNone/>
            </a:pPr>
            <a:endParaRPr lang="fr-FR" sz="4800" dirty="0" smtClean="0"/>
          </a:p>
          <a:p>
            <a:pPr marL="0" indent="0">
              <a:buNone/>
            </a:pPr>
            <a:r>
              <a:rPr lang="fr-FR" sz="3600" dirty="0" smtClean="0">
                <a:solidFill>
                  <a:srgbClr val="E96667"/>
                </a:solidFill>
              </a:rPr>
              <a:t>Données </a:t>
            </a:r>
            <a:r>
              <a:rPr lang="fr-FR" sz="3600" dirty="0">
                <a:solidFill>
                  <a:srgbClr val="E96667"/>
                </a:solidFill>
              </a:rPr>
              <a:t>et informations disponibles</a:t>
            </a:r>
          </a:p>
          <a:p>
            <a:pPr lvl="1">
              <a:buClr>
                <a:srgbClr val="A50021"/>
              </a:buClr>
            </a:pPr>
            <a:r>
              <a:rPr lang="fr-FR" sz="3000" dirty="0"/>
              <a:t>Données de la demande client, usager ou adhérent</a:t>
            </a:r>
          </a:p>
          <a:p>
            <a:pPr lvl="1">
              <a:buClr>
                <a:srgbClr val="A50021"/>
              </a:buClr>
            </a:pPr>
            <a:r>
              <a:rPr lang="fr-FR" sz="3000" dirty="0"/>
              <a:t>Données administratives, commerciales et comptables de l’organisation</a:t>
            </a:r>
          </a:p>
          <a:p>
            <a:pPr lvl="1">
              <a:buClr>
                <a:srgbClr val="A50021"/>
              </a:buClr>
            </a:pPr>
            <a:r>
              <a:rPr lang="fr-FR" sz="3000" dirty="0"/>
              <a:t>Organigramme, annuaire(s) interne(s) et externe(s)</a:t>
            </a:r>
          </a:p>
          <a:p>
            <a:pPr lvl="1">
              <a:buClr>
                <a:srgbClr val="A50021"/>
              </a:buClr>
            </a:pPr>
            <a:r>
              <a:rPr lang="fr-FR" sz="3000" dirty="0"/>
              <a:t>Chartes, procédures, instructions internes sur la gestion de la relation client</a:t>
            </a:r>
          </a:p>
          <a:p>
            <a:pPr lvl="1">
              <a:buClr>
                <a:srgbClr val="A50021"/>
              </a:buClr>
            </a:pPr>
            <a:r>
              <a:rPr lang="fr-FR" sz="3000" dirty="0"/>
              <a:t>Réglementation sur la protection des données : Règlement général sur la protection des données (</a:t>
            </a:r>
            <a:r>
              <a:rPr lang="fr-FR" sz="3000" dirty="0" smtClean="0"/>
              <a:t>RGPD)</a:t>
            </a:r>
          </a:p>
          <a:p>
            <a:pPr marL="7937" indent="0">
              <a:buNone/>
            </a:pPr>
            <a:r>
              <a:rPr lang="fr-FR" sz="3500" dirty="0" smtClean="0">
                <a:solidFill>
                  <a:srgbClr val="E96667"/>
                </a:solidFill>
              </a:rPr>
              <a:t>Équipements et logiciels</a:t>
            </a:r>
          </a:p>
          <a:p>
            <a:pPr lvl="1">
              <a:buClr>
                <a:srgbClr val="A50021"/>
              </a:buClr>
            </a:pPr>
            <a:r>
              <a:rPr lang="fr-FR" sz="3000" dirty="0" smtClean="0"/>
              <a:t>Équipement informatique multimédia connecté aux réseaux (internet, intranet, extranet)</a:t>
            </a:r>
          </a:p>
          <a:p>
            <a:pPr lvl="1">
              <a:buClr>
                <a:srgbClr val="A50021"/>
              </a:buClr>
            </a:pPr>
            <a:r>
              <a:rPr lang="fr-FR" sz="3000" dirty="0" smtClean="0"/>
              <a:t>Matériel </a:t>
            </a:r>
            <a:r>
              <a:rPr lang="fr-FR" sz="3000" dirty="0"/>
              <a:t>de téléphonie et équipements associés</a:t>
            </a:r>
          </a:p>
          <a:p>
            <a:pPr lvl="1">
              <a:buClr>
                <a:srgbClr val="A50021"/>
              </a:buClr>
            </a:pPr>
            <a:r>
              <a:rPr lang="fr-FR" sz="3000" dirty="0"/>
              <a:t>Imprimante multifonctions, scanner</a:t>
            </a:r>
          </a:p>
          <a:p>
            <a:pPr lvl="1">
              <a:buClr>
                <a:srgbClr val="A50021"/>
              </a:buClr>
            </a:pPr>
            <a:r>
              <a:rPr lang="fr-FR" sz="3000" dirty="0"/>
              <a:t>Suite bureautique : </a:t>
            </a:r>
            <a:r>
              <a:rPr lang="fr-FR" sz="3000" dirty="0">
                <a:hlinkClick r:id="rId2"/>
              </a:rPr>
              <a:t>traitement de texte,</a:t>
            </a:r>
            <a:r>
              <a:rPr lang="fr-FR" sz="3000" dirty="0"/>
              <a:t> </a:t>
            </a:r>
            <a:r>
              <a:rPr lang="fr-FR" sz="3000" dirty="0">
                <a:hlinkClick r:id="rId3"/>
              </a:rPr>
              <a:t>tableur</a:t>
            </a:r>
            <a:r>
              <a:rPr lang="fr-FR" sz="3000" dirty="0"/>
              <a:t> grapheur, base de données, logiciel de dessin et d'un logiciel de Présentation assistée par ordinateur (</a:t>
            </a:r>
            <a:r>
              <a:rPr lang="fr-FR" sz="3000" dirty="0" err="1"/>
              <a:t>PréAO</a:t>
            </a:r>
            <a:r>
              <a:rPr lang="fr-FR" sz="3000" dirty="0"/>
              <a:t>)</a:t>
            </a:r>
          </a:p>
          <a:p>
            <a:pPr lvl="1">
              <a:buClr>
                <a:srgbClr val="A50021"/>
              </a:buClr>
            </a:pPr>
            <a:r>
              <a:rPr lang="fr-FR" sz="3000" dirty="0"/>
              <a:t>Logiciel de Publication assistée par ordinateur (PAO)</a:t>
            </a:r>
          </a:p>
          <a:p>
            <a:pPr lvl="1">
              <a:buClr>
                <a:srgbClr val="A50021"/>
              </a:buClr>
            </a:pPr>
            <a:r>
              <a:rPr lang="fr-FR" sz="3000" dirty="0"/>
              <a:t>Logiciels ou applications professionnels</a:t>
            </a:r>
          </a:p>
          <a:p>
            <a:pPr lvl="1">
              <a:buClr>
                <a:srgbClr val="A50021"/>
              </a:buClr>
            </a:pPr>
            <a:r>
              <a:rPr lang="fr-FR" sz="3000" dirty="0"/>
              <a:t>Progiciel de gestion intégré (PGI)</a:t>
            </a:r>
          </a:p>
          <a:p>
            <a:pPr lvl="1">
              <a:buClr>
                <a:srgbClr val="A50021"/>
              </a:buClr>
            </a:pPr>
            <a:r>
              <a:rPr lang="fr-FR" sz="3000" dirty="0"/>
              <a:t>Logiciels de documentation, de Gestion électronique des documents (GED)</a:t>
            </a:r>
          </a:p>
          <a:p>
            <a:pPr lvl="1">
              <a:buClr>
                <a:srgbClr val="A50021"/>
              </a:buClr>
            </a:pPr>
            <a:r>
              <a:rPr lang="fr-FR" sz="3000" dirty="0"/>
              <a:t>Outils ou services de communication numérique</a:t>
            </a:r>
          </a:p>
          <a:p>
            <a:pPr lvl="1">
              <a:buClr>
                <a:srgbClr val="A50021"/>
              </a:buClr>
            </a:pPr>
            <a:r>
              <a:rPr lang="fr-FR" sz="3000" dirty="0"/>
              <a:t>Outils ou services collaboratifs</a:t>
            </a:r>
          </a:p>
          <a:p>
            <a:pPr lvl="1">
              <a:buClr>
                <a:srgbClr val="A50021"/>
              </a:buClr>
            </a:pPr>
            <a:r>
              <a:rPr lang="fr-FR" sz="3000" dirty="0"/>
              <a:t>Gestionnaires </a:t>
            </a:r>
            <a:r>
              <a:rPr lang="fr-FR" sz="3200" dirty="0"/>
              <a:t>d'agenda, de planning, de projet</a:t>
            </a:r>
          </a:p>
          <a:p>
            <a:pPr marL="0" indent="0">
              <a:buNone/>
            </a:pPr>
            <a:endParaRPr lang="fr-FR" sz="48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20</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904423287"/>
              </p:ext>
            </p:extLst>
          </p:nvPr>
        </p:nvGraphicFramePr>
        <p:xfrm>
          <a:off x="881063" y="547260"/>
          <a:ext cx="7719336" cy="617220"/>
        </p:xfrm>
        <a:graphic>
          <a:graphicData uri="http://schemas.openxmlformats.org/drawingml/2006/table">
            <a:tbl>
              <a:tblPr firstRow="1" firstCol="1" lastRow="1" lastCol="1" bandRow="1" bandCol="1">
                <a:tableStyleId>{5C22544A-7EE6-4342-B048-85BDC9FD1C3A}</a:tableStyleId>
              </a:tblPr>
              <a:tblGrid>
                <a:gridCol w="7719336">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400" dirty="0" smtClean="0">
                          <a:solidFill>
                            <a:schemeClr val="tx1">
                              <a:lumMod val="75000"/>
                              <a:lumOff val="25000"/>
                            </a:schemeClr>
                          </a:solidFill>
                          <a:effectLst/>
                        </a:rPr>
                        <a:t>Conditions d’exercice</a:t>
                      </a:r>
                    </a:p>
                    <a:p>
                      <a:pPr marL="459740">
                        <a:spcBef>
                          <a:spcPts val="5"/>
                        </a:spcBef>
                        <a:spcAft>
                          <a:spcPts val="0"/>
                        </a:spcAft>
                      </a:pPr>
                      <a:r>
                        <a:rPr lang="fr-FR" sz="1400" dirty="0" smtClean="0">
                          <a:solidFill>
                            <a:schemeClr val="tx1">
                              <a:lumMod val="75000"/>
                              <a:lumOff val="25000"/>
                            </a:schemeClr>
                          </a:solidFill>
                          <a:effectLst/>
                        </a:rPr>
                        <a:t>Pôle </a:t>
                      </a:r>
                      <a:r>
                        <a:rPr lang="fr-FR" sz="1400" dirty="0">
                          <a:solidFill>
                            <a:schemeClr val="tx1">
                              <a:lumMod val="75000"/>
                              <a:lumOff val="25000"/>
                            </a:schemeClr>
                          </a:solidFill>
                          <a:effectLst/>
                        </a:rPr>
                        <a:t>1 - Gestion des relations avec les clients, les usagers et les adhérents</a:t>
                      </a:r>
                      <a:endParaRPr lang="fr-FR"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96667"/>
                    </a:solidFill>
                  </a:tcPr>
                </a:tc>
                <a:extLst>
                  <a:ext uri="{0D108BD9-81ED-4DB2-BD59-A6C34878D82A}">
                    <a16:rowId xmlns:a16="http://schemas.microsoft.com/office/drawing/2014/main" val="240643393"/>
                  </a:ext>
                </a:extLst>
              </a:tr>
            </a:tbl>
          </a:graphicData>
        </a:graphic>
      </p:graphicFrame>
    </p:spTree>
    <p:extLst>
      <p:ext uri="{BB962C8B-B14F-4D97-AF65-F5344CB8AC3E}">
        <p14:creationId xmlns:p14="http://schemas.microsoft.com/office/powerpoint/2010/main" val="584059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pPr marL="0" indent="0">
              <a:buNone/>
            </a:pPr>
            <a:r>
              <a:rPr lang="fr-FR" sz="3600" dirty="0">
                <a:solidFill>
                  <a:srgbClr val="E96667"/>
                </a:solidFill>
              </a:rPr>
              <a:t>LIAISONS FONCTIONNELLES</a:t>
            </a:r>
          </a:p>
          <a:p>
            <a:pPr marL="0" indent="0">
              <a:buNone/>
            </a:pPr>
            <a:endParaRPr lang="fr-FR" sz="4800" dirty="0" smtClean="0"/>
          </a:p>
          <a:p>
            <a:pPr marL="0" indent="0">
              <a:buNone/>
            </a:pPr>
            <a:r>
              <a:rPr lang="fr-FR" sz="3600" dirty="0">
                <a:solidFill>
                  <a:srgbClr val="E96667"/>
                </a:solidFill>
              </a:rPr>
              <a:t>Relations internes</a:t>
            </a:r>
          </a:p>
          <a:p>
            <a:pPr lvl="1" algn="just">
              <a:buClr>
                <a:srgbClr val="C00000"/>
              </a:buClr>
            </a:pPr>
            <a:r>
              <a:rPr lang="fr-FR" sz="2500" b="0" dirty="0" smtClean="0"/>
              <a:t>le </a:t>
            </a:r>
            <a:r>
              <a:rPr lang="fr-FR" sz="2500" b="0" dirty="0"/>
              <a:t>titulaire du baccalauréat professionnel « Assistance à la gestion des organisations » est en relation permanente avec les personnels de l’organisation : le responsable ou le dirigeant, le chef de service, le responsable administratif, et les autres collaborateurs de l’organisation appartenant au service des achats, au service commercial, au service vente, au service comptable, au service contentieux et à tout autre service.</a:t>
            </a:r>
          </a:p>
          <a:p>
            <a:pPr marL="0" indent="0">
              <a:buNone/>
            </a:pPr>
            <a:endParaRPr lang="fr-FR" sz="3600" dirty="0"/>
          </a:p>
          <a:p>
            <a:pPr marL="0" indent="0">
              <a:buNone/>
            </a:pPr>
            <a:r>
              <a:rPr lang="fr-FR" sz="3600" dirty="0">
                <a:solidFill>
                  <a:srgbClr val="E96667"/>
                </a:solidFill>
              </a:rPr>
              <a:t>Relations externes</a:t>
            </a:r>
          </a:p>
          <a:p>
            <a:pPr lvl="1" algn="just">
              <a:buClr>
                <a:srgbClr val="CC0000"/>
              </a:buClr>
            </a:pPr>
            <a:r>
              <a:rPr lang="fr-FR" sz="2500" b="0" dirty="0" smtClean="0"/>
              <a:t>le </a:t>
            </a:r>
            <a:r>
              <a:rPr lang="fr-FR" sz="2500" b="0" dirty="0"/>
              <a:t>titulaire du baccalauréat professionnel « Assistance à la gestion des organisations » est en relation avec :</a:t>
            </a:r>
          </a:p>
          <a:p>
            <a:pPr lvl="1" algn="just">
              <a:buClr>
                <a:srgbClr val="CC0000"/>
              </a:buClr>
            </a:pPr>
            <a:r>
              <a:rPr lang="fr-FR" sz="2500" b="0" dirty="0"/>
              <a:t>les clients, les usagers ou les adhérents. On parlera aussi de patients dans le milieu médical et hospitalier ; d’assurés pour une compagnie d’assurances ; de passagers pour une compagnie de transports ou encore d’abonnés, de résidents, d’administrés, etc. ;</a:t>
            </a:r>
          </a:p>
          <a:p>
            <a:pPr lvl="1" algn="just">
              <a:buClr>
                <a:srgbClr val="CC0000"/>
              </a:buClr>
            </a:pPr>
            <a:r>
              <a:rPr lang="fr-FR" sz="2500" b="0" dirty="0"/>
              <a:t>les prospects, les transporteurs, les prestataires de services. La relation peut s’étendre à des entreprises de recouvrement de créances et d’affacturage.</a:t>
            </a:r>
          </a:p>
          <a:p>
            <a:pPr marL="0" indent="0">
              <a:buNone/>
            </a:pPr>
            <a:endParaRPr lang="fr-FR" sz="48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21</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114395130"/>
              </p:ext>
            </p:extLst>
          </p:nvPr>
        </p:nvGraphicFramePr>
        <p:xfrm>
          <a:off x="881063" y="547260"/>
          <a:ext cx="7719336" cy="617220"/>
        </p:xfrm>
        <a:graphic>
          <a:graphicData uri="http://schemas.openxmlformats.org/drawingml/2006/table">
            <a:tbl>
              <a:tblPr firstRow="1" firstCol="1" lastRow="1" lastCol="1" bandRow="1" bandCol="1">
                <a:tableStyleId>{5C22544A-7EE6-4342-B048-85BDC9FD1C3A}</a:tableStyleId>
              </a:tblPr>
              <a:tblGrid>
                <a:gridCol w="7719336">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400" dirty="0" smtClean="0">
                          <a:solidFill>
                            <a:schemeClr val="tx1">
                              <a:lumMod val="75000"/>
                              <a:lumOff val="25000"/>
                            </a:schemeClr>
                          </a:solidFill>
                          <a:effectLst/>
                        </a:rPr>
                        <a:t>Conditions d’exercice</a:t>
                      </a:r>
                    </a:p>
                    <a:p>
                      <a:pPr marL="459740">
                        <a:spcBef>
                          <a:spcPts val="5"/>
                        </a:spcBef>
                        <a:spcAft>
                          <a:spcPts val="0"/>
                        </a:spcAft>
                      </a:pPr>
                      <a:r>
                        <a:rPr lang="fr-FR" sz="1400" dirty="0" smtClean="0">
                          <a:solidFill>
                            <a:schemeClr val="tx1">
                              <a:lumMod val="75000"/>
                              <a:lumOff val="25000"/>
                            </a:schemeClr>
                          </a:solidFill>
                          <a:effectLst/>
                        </a:rPr>
                        <a:t>Pôle </a:t>
                      </a:r>
                      <a:r>
                        <a:rPr lang="fr-FR" sz="1400" dirty="0">
                          <a:solidFill>
                            <a:schemeClr val="tx1">
                              <a:lumMod val="75000"/>
                              <a:lumOff val="25000"/>
                            </a:schemeClr>
                          </a:solidFill>
                          <a:effectLst/>
                        </a:rPr>
                        <a:t>1 - Gestion des relations avec les clients, les usagers et les adhérents</a:t>
                      </a:r>
                      <a:endParaRPr lang="fr-FR"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96667"/>
                    </a:solidFill>
                  </a:tcPr>
                </a:tc>
                <a:extLst>
                  <a:ext uri="{0D108BD9-81ED-4DB2-BD59-A6C34878D82A}">
                    <a16:rowId xmlns:a16="http://schemas.microsoft.com/office/drawing/2014/main" val="240643393"/>
                  </a:ext>
                </a:extLst>
              </a:tr>
            </a:tbl>
          </a:graphicData>
        </a:graphic>
      </p:graphicFrame>
    </p:spTree>
    <p:extLst>
      <p:ext uri="{BB962C8B-B14F-4D97-AF65-F5344CB8AC3E}">
        <p14:creationId xmlns:p14="http://schemas.microsoft.com/office/powerpoint/2010/main" val="3581605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2000" dirty="0">
                <a:solidFill>
                  <a:srgbClr val="E96667"/>
                </a:solidFill>
              </a:rPr>
              <a:t>RESULTATS ATTENDUS</a:t>
            </a:r>
          </a:p>
          <a:p>
            <a:pPr marL="620713" lvl="1" indent="-171450">
              <a:buClr>
                <a:srgbClr val="CC0000"/>
              </a:buClr>
            </a:pPr>
            <a:endParaRPr lang="fr-FR" sz="1200" b="0" dirty="0" smtClean="0">
              <a:solidFill>
                <a:schemeClr val="tx1"/>
              </a:solidFill>
            </a:endParaRPr>
          </a:p>
          <a:p>
            <a:pPr marL="620713" lvl="1" indent="-171450" algn="just">
              <a:buClr>
                <a:srgbClr val="CC0000"/>
              </a:buClr>
            </a:pPr>
            <a:r>
              <a:rPr lang="fr-FR" sz="1200" b="0" dirty="0" smtClean="0">
                <a:solidFill>
                  <a:schemeClr val="tx1"/>
                </a:solidFill>
              </a:rPr>
              <a:t>Les </a:t>
            </a:r>
            <a:r>
              <a:rPr lang="fr-FR" sz="1200" b="0" dirty="0">
                <a:solidFill>
                  <a:schemeClr val="tx1"/>
                </a:solidFill>
              </a:rPr>
              <a:t>opérations de prospection sont traitées selon les objectifs et les procédures fixés par </a:t>
            </a:r>
            <a:r>
              <a:rPr lang="fr-FR" sz="1200" b="0" dirty="0" smtClean="0">
                <a:solidFill>
                  <a:schemeClr val="tx1"/>
                </a:solidFill>
              </a:rPr>
              <a:t>l’organisation</a:t>
            </a:r>
          </a:p>
          <a:p>
            <a:pPr marL="449263" lvl="1" indent="0" algn="just">
              <a:buClr>
                <a:srgbClr val="CC0000"/>
              </a:buClr>
              <a:buNone/>
            </a:pPr>
            <a:endParaRPr lang="fr-FR" sz="1200" b="0" dirty="0">
              <a:solidFill>
                <a:schemeClr val="tx1"/>
              </a:solidFill>
            </a:endParaRPr>
          </a:p>
          <a:p>
            <a:pPr marL="620713" lvl="1" indent="-171450" algn="just">
              <a:buClr>
                <a:srgbClr val="CC0000"/>
              </a:buClr>
            </a:pPr>
            <a:r>
              <a:rPr lang="fr-FR" sz="1200" b="0" dirty="0">
                <a:solidFill>
                  <a:schemeClr val="tx1"/>
                </a:solidFill>
              </a:rPr>
              <a:t>Les demandes des clients, usagers, adhérents sont prises en charge et traitées dans le respect des règles, des délais et des procédures de l’organisation et des </a:t>
            </a:r>
            <a:r>
              <a:rPr lang="fr-FR" sz="1200" b="0" dirty="0" smtClean="0">
                <a:solidFill>
                  <a:schemeClr val="tx1"/>
                </a:solidFill>
              </a:rPr>
              <a:t>contraintes</a:t>
            </a:r>
          </a:p>
          <a:p>
            <a:pPr marL="449263" lvl="1" indent="0" algn="just">
              <a:buClr>
                <a:srgbClr val="CC0000"/>
              </a:buClr>
              <a:buNone/>
            </a:pPr>
            <a:endParaRPr lang="fr-FR" sz="1200" b="0" dirty="0">
              <a:solidFill>
                <a:schemeClr val="tx1"/>
              </a:solidFill>
            </a:endParaRPr>
          </a:p>
          <a:p>
            <a:pPr marL="620713" lvl="1" indent="-171450" algn="just">
              <a:buClr>
                <a:srgbClr val="CC0000"/>
              </a:buClr>
            </a:pPr>
            <a:r>
              <a:rPr lang="fr-FR" sz="1200" b="0" dirty="0">
                <a:solidFill>
                  <a:schemeClr val="tx1"/>
                </a:solidFill>
              </a:rPr>
              <a:t>Le suivi des relations clients, usagers, adhérents est assuré en conformité avec les attentes de ces derniers et de la politique de l’organisation</a:t>
            </a:r>
          </a:p>
          <a:p>
            <a:pPr marL="0" indent="0">
              <a:buNone/>
            </a:pPr>
            <a:endParaRPr lang="fr-FR" sz="12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22</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618017364"/>
              </p:ext>
            </p:extLst>
          </p:nvPr>
        </p:nvGraphicFramePr>
        <p:xfrm>
          <a:off x="881063" y="547260"/>
          <a:ext cx="7719336" cy="617220"/>
        </p:xfrm>
        <a:graphic>
          <a:graphicData uri="http://schemas.openxmlformats.org/drawingml/2006/table">
            <a:tbl>
              <a:tblPr firstRow="1" firstCol="1" lastRow="1" lastCol="1" bandRow="1" bandCol="1">
                <a:tableStyleId>{5C22544A-7EE6-4342-B048-85BDC9FD1C3A}</a:tableStyleId>
              </a:tblPr>
              <a:tblGrid>
                <a:gridCol w="7719336">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solidFill>
                          <a:schemeClr val="tx1">
                            <a:lumMod val="50000"/>
                            <a:lumOff val="50000"/>
                          </a:schemeClr>
                        </a:solidFill>
                        <a:effectLst/>
                      </a:endParaRPr>
                    </a:p>
                    <a:p>
                      <a:pPr marL="459740">
                        <a:spcBef>
                          <a:spcPts val="5"/>
                        </a:spcBef>
                        <a:spcAft>
                          <a:spcPts val="0"/>
                        </a:spcAft>
                      </a:pPr>
                      <a:r>
                        <a:rPr lang="fr-FR" sz="1400" dirty="0" smtClean="0">
                          <a:solidFill>
                            <a:schemeClr val="tx1">
                              <a:lumMod val="75000"/>
                              <a:lumOff val="25000"/>
                            </a:schemeClr>
                          </a:solidFill>
                          <a:effectLst/>
                        </a:rPr>
                        <a:t>Conditions d’exercice</a:t>
                      </a:r>
                    </a:p>
                    <a:p>
                      <a:pPr marL="459740">
                        <a:spcBef>
                          <a:spcPts val="5"/>
                        </a:spcBef>
                        <a:spcAft>
                          <a:spcPts val="0"/>
                        </a:spcAft>
                      </a:pPr>
                      <a:r>
                        <a:rPr lang="fr-FR" sz="1400" dirty="0" smtClean="0">
                          <a:solidFill>
                            <a:schemeClr val="tx1">
                              <a:lumMod val="75000"/>
                              <a:lumOff val="25000"/>
                            </a:schemeClr>
                          </a:solidFill>
                          <a:effectLst/>
                        </a:rPr>
                        <a:t>Pôle </a:t>
                      </a:r>
                      <a:r>
                        <a:rPr lang="fr-FR" sz="1400" dirty="0">
                          <a:solidFill>
                            <a:schemeClr val="tx1">
                              <a:lumMod val="75000"/>
                              <a:lumOff val="25000"/>
                            </a:schemeClr>
                          </a:solidFill>
                          <a:effectLst/>
                        </a:rPr>
                        <a:t>1 - Gestion des relations avec les clients, les usagers et les adhérents</a:t>
                      </a:r>
                      <a:endParaRPr lang="fr-FR"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96667"/>
                    </a:solidFill>
                  </a:tcPr>
                </a:tc>
                <a:extLst>
                  <a:ext uri="{0D108BD9-81ED-4DB2-BD59-A6C34878D82A}">
                    <a16:rowId xmlns:a16="http://schemas.microsoft.com/office/drawing/2014/main" val="240643393"/>
                  </a:ext>
                </a:extLst>
              </a:tr>
            </a:tbl>
          </a:graphicData>
        </a:graphic>
      </p:graphicFrame>
    </p:spTree>
    <p:extLst>
      <p:ext uri="{BB962C8B-B14F-4D97-AF65-F5344CB8AC3E}">
        <p14:creationId xmlns:p14="http://schemas.microsoft.com/office/powerpoint/2010/main" val="3364026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Référentiel d’activités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23</a:t>
            </a:fld>
            <a:endParaRPr lang="fr-FR"/>
          </a:p>
        </p:txBody>
      </p:sp>
      <p:graphicFrame>
        <p:nvGraphicFramePr>
          <p:cNvPr id="14" name="Tableau 13"/>
          <p:cNvGraphicFramePr>
            <a:graphicFrameLocks noGrp="1"/>
          </p:cNvGraphicFramePr>
          <p:nvPr>
            <p:extLst>
              <p:ext uri="{D42A27DB-BD31-4B8C-83A1-F6EECF244321}">
                <p14:modId xmlns:p14="http://schemas.microsoft.com/office/powerpoint/2010/main" val="2917700544"/>
              </p:ext>
            </p:extLst>
          </p:nvPr>
        </p:nvGraphicFramePr>
        <p:xfrm>
          <a:off x="881062" y="988854"/>
          <a:ext cx="8059738" cy="540385"/>
        </p:xfrm>
        <a:graphic>
          <a:graphicData uri="http://schemas.openxmlformats.org/drawingml/2006/table">
            <a:tbl>
              <a:tblPr firstRow="1" firstCol="1" lastRow="1" lastCol="1" bandRow="1" bandCol="1">
                <a:tableStyleId>{5C22544A-7EE6-4342-B048-85BDC9FD1C3A}</a:tableStyleId>
              </a:tblPr>
              <a:tblGrid>
                <a:gridCol w="8059738">
                  <a:extLst>
                    <a:ext uri="{9D8B030D-6E8A-4147-A177-3AD203B41FA5}">
                      <a16:colId xmlns:a16="http://schemas.microsoft.com/office/drawing/2014/main" val="3527657996"/>
                    </a:ext>
                  </a:extLst>
                </a:gridCol>
              </a:tblGrid>
              <a:tr h="540385">
                <a:tc>
                  <a:txBody>
                    <a:bodyPr/>
                    <a:lstStyle/>
                    <a:p>
                      <a:pPr algn="ctr">
                        <a:spcBef>
                          <a:spcPts val="40"/>
                        </a:spcBef>
                        <a:spcAft>
                          <a:spcPts val="0"/>
                        </a:spcAft>
                      </a:pPr>
                      <a:r>
                        <a:rPr lang="fr-FR" sz="1250" dirty="0">
                          <a:effectLst/>
                        </a:rPr>
                        <a:t> </a:t>
                      </a:r>
                      <a:endParaRPr lang="fr-FR" sz="1100" dirty="0">
                        <a:effectLst/>
                      </a:endParaRPr>
                    </a:p>
                    <a:p>
                      <a:pPr lvl="0" algn="ctr"/>
                      <a:r>
                        <a:rPr lang="fr-FR" sz="1800" b="1" kern="1200" dirty="0" smtClean="0">
                          <a:solidFill>
                            <a:schemeClr val="tx1">
                              <a:lumMod val="75000"/>
                              <a:lumOff val="25000"/>
                            </a:schemeClr>
                          </a:solidFill>
                          <a:effectLst/>
                          <a:latin typeface="+mn-lt"/>
                          <a:ea typeface="+mn-ea"/>
                          <a:cs typeface="+mn-cs"/>
                        </a:rPr>
                        <a:t>Pôle 2 – Organisation et suivi de l’activité de production (de biens ou de services)</a:t>
                      </a:r>
                      <a:endParaRPr lang="fr-FR" sz="1400" dirty="0">
                        <a:solidFill>
                          <a:schemeClr val="tx1">
                            <a:lumMod val="75000"/>
                            <a:lumOff val="25000"/>
                          </a:schemeClr>
                        </a:solidFill>
                      </a:endParaRPr>
                    </a:p>
                  </a:txBody>
                  <a:tcPr marL="0" marR="0" marT="0" marB="0">
                    <a:solidFill>
                      <a:srgbClr val="4F81BD"/>
                    </a:solidFill>
                  </a:tcPr>
                </a:tc>
                <a:extLst>
                  <a:ext uri="{0D108BD9-81ED-4DB2-BD59-A6C34878D82A}">
                    <a16:rowId xmlns:a16="http://schemas.microsoft.com/office/drawing/2014/main" val="240643393"/>
                  </a:ext>
                </a:extLst>
              </a:tr>
            </a:tbl>
          </a:graphicData>
        </a:graphic>
      </p:graphicFrame>
      <p:sp>
        <p:nvSpPr>
          <p:cNvPr id="16" name="ZoneTexte 15"/>
          <p:cNvSpPr txBox="1"/>
          <p:nvPr/>
        </p:nvSpPr>
        <p:spPr>
          <a:xfrm>
            <a:off x="218092" y="1833456"/>
            <a:ext cx="3886200" cy="4278094"/>
          </a:xfrm>
          <a:prstGeom prst="rect">
            <a:avLst/>
          </a:prstGeom>
          <a:noFill/>
        </p:spPr>
        <p:txBody>
          <a:bodyPr wrap="square" rtlCol="0">
            <a:spAutoFit/>
          </a:bodyPr>
          <a:lstStyle/>
          <a:p>
            <a:pPr algn="just"/>
            <a:r>
              <a:rPr lang="fr-FR" sz="1600" dirty="0"/>
              <a:t>Le titulaire du baccalauréat professionnel </a:t>
            </a:r>
            <a:r>
              <a:rPr lang="fr-FR" sz="1600" dirty="0" smtClean="0">
                <a:solidFill>
                  <a:schemeClr val="accent1"/>
                </a:solidFill>
              </a:rPr>
              <a:t>AGOrA </a:t>
            </a:r>
            <a:r>
              <a:rPr lang="fr-FR" sz="1600" dirty="0" smtClean="0"/>
              <a:t>exerce </a:t>
            </a:r>
            <a:r>
              <a:rPr lang="fr-FR" sz="1600" dirty="0"/>
              <a:t>une activité support à celle de production de biens ou de services marchands ou non marchands. Il assure ainsi la partie administrative des relations avec les fournisseurs et les autres partenaires, qu’ils soient communs à toutes les organisations ou spécifiques selon le secteur professionnel. Il est associé au suivi financier de l’activité de l’organisation ainsi qu’à la gestion opérationnelle des espaces de travail.</a:t>
            </a:r>
          </a:p>
          <a:p>
            <a:pPr algn="just"/>
            <a:r>
              <a:rPr lang="fr-FR" sz="1600" dirty="0"/>
              <a:t> </a:t>
            </a:r>
            <a:r>
              <a:rPr lang="fr-FR" sz="1600" dirty="0" smtClean="0"/>
              <a:t>Il </a:t>
            </a:r>
            <a:r>
              <a:rPr lang="fr-FR" sz="1600" dirty="0"/>
              <a:t>prend en compte la dématérialisation de son environnement de travail tant dans ses relations avec les fournisseurs et autres partenaires, que dans la gestion des ressources.</a:t>
            </a:r>
          </a:p>
        </p:txBody>
      </p:sp>
      <p:sp>
        <p:nvSpPr>
          <p:cNvPr id="17" name="Ellipse 16"/>
          <p:cNvSpPr/>
          <p:nvPr/>
        </p:nvSpPr>
        <p:spPr>
          <a:xfrm>
            <a:off x="4195568" y="1630839"/>
            <a:ext cx="1930400" cy="1689100"/>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chemeClr val="tx1"/>
                </a:solidFill>
              </a:rPr>
              <a:t>Suivi administratif de l’activité de production</a:t>
            </a:r>
            <a:endParaRPr lang="fr-FR" sz="1400" dirty="0">
              <a:solidFill>
                <a:schemeClr val="tx1"/>
              </a:solidFill>
            </a:endParaRPr>
          </a:p>
        </p:txBody>
      </p:sp>
      <p:sp>
        <p:nvSpPr>
          <p:cNvPr id="20" name="Ellipse 19"/>
          <p:cNvSpPr/>
          <p:nvPr/>
        </p:nvSpPr>
        <p:spPr>
          <a:xfrm>
            <a:off x="4180584" y="2996872"/>
            <a:ext cx="1930400" cy="1778000"/>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chemeClr val="tx1"/>
                </a:solidFill>
              </a:rPr>
              <a:t>Suivi financier de l’activité de production</a:t>
            </a:r>
            <a:endParaRPr lang="fr-FR" sz="1400" dirty="0">
              <a:solidFill>
                <a:schemeClr val="tx1"/>
              </a:solidFill>
            </a:endParaRPr>
          </a:p>
        </p:txBody>
      </p:sp>
      <p:sp>
        <p:nvSpPr>
          <p:cNvPr id="21" name="Ellipse 20"/>
          <p:cNvSpPr/>
          <p:nvPr/>
        </p:nvSpPr>
        <p:spPr>
          <a:xfrm>
            <a:off x="4155184" y="4587182"/>
            <a:ext cx="1955800" cy="1790700"/>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chemeClr val="tx1"/>
                </a:solidFill>
              </a:rPr>
              <a:t>Gestion opérationnelle des espaces (physiques et virtuels) de travail</a:t>
            </a:r>
            <a:endParaRPr lang="fr-FR" sz="1400" dirty="0">
              <a:solidFill>
                <a:schemeClr val="tx1"/>
              </a:solidFill>
            </a:endParaRPr>
          </a:p>
        </p:txBody>
      </p:sp>
      <p:sp>
        <p:nvSpPr>
          <p:cNvPr id="25" name="ZoneTexte 24"/>
          <p:cNvSpPr txBox="1"/>
          <p:nvPr/>
        </p:nvSpPr>
        <p:spPr>
          <a:xfrm>
            <a:off x="6194036" y="1981200"/>
            <a:ext cx="2746764" cy="1223412"/>
          </a:xfrm>
          <a:prstGeom prst="rect">
            <a:avLst/>
          </a:prstGeom>
          <a:noFill/>
        </p:spPr>
        <p:txBody>
          <a:bodyPr wrap="square" rtlCol="0">
            <a:spAutoFit/>
          </a:bodyPr>
          <a:lstStyle/>
          <a:p>
            <a:pPr marL="171450" indent="-171450" algn="just">
              <a:buFont typeface="Arial" panose="020B0604020202020204" pitchFamily="34" charset="0"/>
              <a:buChar char="•"/>
            </a:pPr>
            <a:r>
              <a:rPr lang="fr-FR" sz="1050" dirty="0">
                <a:solidFill>
                  <a:schemeClr val="accent1">
                    <a:lumMod val="50000"/>
                  </a:schemeClr>
                </a:solidFill>
              </a:rPr>
              <a:t>Suivi des approvisionnements et des </a:t>
            </a:r>
            <a:r>
              <a:rPr lang="fr-FR" sz="1050" dirty="0" smtClean="0">
                <a:solidFill>
                  <a:schemeClr val="accent1">
                    <a:lumMod val="50000"/>
                  </a:schemeClr>
                </a:solidFill>
              </a:rPr>
              <a:t>stocks</a:t>
            </a:r>
          </a:p>
          <a:p>
            <a:pPr marL="171450" indent="-171450" algn="just">
              <a:buFont typeface="Arial" panose="020B0604020202020204" pitchFamily="34" charset="0"/>
              <a:buChar char="•"/>
            </a:pPr>
            <a:r>
              <a:rPr lang="fr-FR" sz="1050" dirty="0" smtClean="0">
                <a:solidFill>
                  <a:schemeClr val="accent1">
                    <a:lumMod val="50000"/>
                  </a:schemeClr>
                </a:solidFill>
              </a:rPr>
              <a:t>Tenue </a:t>
            </a:r>
            <a:r>
              <a:rPr lang="fr-FR" sz="1050" dirty="0">
                <a:solidFill>
                  <a:schemeClr val="accent1">
                    <a:lumMod val="50000"/>
                  </a:schemeClr>
                </a:solidFill>
              </a:rPr>
              <a:t>des dossiers fournisseurs, sous-traitants et prestataires de </a:t>
            </a:r>
            <a:r>
              <a:rPr lang="fr-FR" sz="1050" dirty="0" smtClean="0">
                <a:solidFill>
                  <a:schemeClr val="accent1">
                    <a:lumMod val="50000"/>
                  </a:schemeClr>
                </a:solidFill>
              </a:rPr>
              <a:t>service</a:t>
            </a:r>
          </a:p>
          <a:p>
            <a:pPr marL="171450" indent="-171450" algn="just">
              <a:buFont typeface="Arial" panose="020B0604020202020204" pitchFamily="34" charset="0"/>
              <a:buChar char="•"/>
            </a:pPr>
            <a:r>
              <a:rPr lang="fr-FR" sz="1050" dirty="0" smtClean="0">
                <a:solidFill>
                  <a:schemeClr val="accent1">
                    <a:lumMod val="50000"/>
                  </a:schemeClr>
                </a:solidFill>
              </a:rPr>
              <a:t>Suivi </a:t>
            </a:r>
            <a:r>
              <a:rPr lang="fr-FR" sz="1050" dirty="0">
                <a:solidFill>
                  <a:schemeClr val="accent1">
                    <a:lumMod val="50000"/>
                  </a:schemeClr>
                </a:solidFill>
              </a:rPr>
              <a:t>des formalités administratives avec les partenaires spécifiques au secteur </a:t>
            </a:r>
            <a:r>
              <a:rPr lang="fr-FR" sz="1050" dirty="0" smtClean="0">
                <a:solidFill>
                  <a:schemeClr val="accent1">
                    <a:lumMod val="50000"/>
                  </a:schemeClr>
                </a:solidFill>
              </a:rPr>
              <a:t>d’activité</a:t>
            </a:r>
          </a:p>
          <a:p>
            <a:pPr marL="171450" indent="-171450" algn="just">
              <a:buFont typeface="Arial" panose="020B0604020202020204" pitchFamily="34" charset="0"/>
              <a:buChar char="•"/>
            </a:pPr>
            <a:r>
              <a:rPr lang="fr-FR" sz="1050" dirty="0" smtClean="0">
                <a:solidFill>
                  <a:schemeClr val="accent1">
                    <a:lumMod val="50000"/>
                  </a:schemeClr>
                </a:solidFill>
              </a:rPr>
              <a:t>Suivi </a:t>
            </a:r>
            <a:r>
              <a:rPr lang="fr-FR" sz="1050" dirty="0">
                <a:solidFill>
                  <a:schemeClr val="accent1">
                    <a:lumMod val="50000"/>
                  </a:schemeClr>
                </a:solidFill>
              </a:rPr>
              <a:t>de la coordination d’activités relevant d’un service ou d’un </a:t>
            </a:r>
            <a:r>
              <a:rPr lang="fr-FR" sz="1050" dirty="0" smtClean="0">
                <a:solidFill>
                  <a:schemeClr val="accent1">
                    <a:lumMod val="50000"/>
                  </a:schemeClr>
                </a:solidFill>
              </a:rPr>
              <a:t>projet</a:t>
            </a:r>
            <a:endParaRPr lang="fr-FR" sz="1050" dirty="0">
              <a:solidFill>
                <a:schemeClr val="accent1">
                  <a:lumMod val="50000"/>
                </a:schemeClr>
              </a:solidFill>
            </a:endParaRPr>
          </a:p>
        </p:txBody>
      </p:sp>
      <p:sp>
        <p:nvSpPr>
          <p:cNvPr id="26" name="ZoneTexte 25"/>
          <p:cNvSpPr txBox="1"/>
          <p:nvPr/>
        </p:nvSpPr>
        <p:spPr>
          <a:xfrm>
            <a:off x="6194036" y="3360797"/>
            <a:ext cx="2746764" cy="900246"/>
          </a:xfrm>
          <a:prstGeom prst="rect">
            <a:avLst/>
          </a:prstGeom>
          <a:noFill/>
        </p:spPr>
        <p:txBody>
          <a:bodyPr wrap="square" rtlCol="0">
            <a:spAutoFit/>
          </a:bodyPr>
          <a:lstStyle/>
          <a:p>
            <a:pPr marL="171450" indent="-171450" algn="just">
              <a:buFont typeface="Arial" panose="020B0604020202020204" pitchFamily="34" charset="0"/>
              <a:buChar char="•"/>
            </a:pPr>
            <a:r>
              <a:rPr lang="fr-FR" sz="1050" dirty="0">
                <a:solidFill>
                  <a:schemeClr val="accent1">
                    <a:lumMod val="50000"/>
                  </a:schemeClr>
                </a:solidFill>
              </a:rPr>
              <a:t>Suivi des </a:t>
            </a:r>
            <a:r>
              <a:rPr lang="fr-FR" sz="1050" dirty="0" smtClean="0">
                <a:solidFill>
                  <a:schemeClr val="accent1">
                    <a:lumMod val="50000"/>
                  </a:schemeClr>
                </a:solidFill>
              </a:rPr>
              <a:t>décaissements</a:t>
            </a:r>
          </a:p>
          <a:p>
            <a:pPr marL="171450" indent="-171450" algn="just">
              <a:buFont typeface="Arial" panose="020B0604020202020204" pitchFamily="34" charset="0"/>
              <a:buChar char="•"/>
            </a:pPr>
            <a:r>
              <a:rPr lang="fr-FR" sz="1050" dirty="0" smtClean="0">
                <a:solidFill>
                  <a:schemeClr val="accent1">
                    <a:lumMod val="50000"/>
                  </a:schemeClr>
                </a:solidFill>
              </a:rPr>
              <a:t>Suivi </a:t>
            </a:r>
            <a:r>
              <a:rPr lang="fr-FR" sz="1050" dirty="0">
                <a:solidFill>
                  <a:schemeClr val="accent1">
                    <a:lumMod val="50000"/>
                  </a:schemeClr>
                </a:solidFill>
              </a:rPr>
              <a:t>de la trésorerie et des relations avec les organismes et partenaires </a:t>
            </a:r>
            <a:r>
              <a:rPr lang="fr-FR" sz="1050" dirty="0" smtClean="0">
                <a:solidFill>
                  <a:schemeClr val="accent1">
                    <a:lumMod val="50000"/>
                  </a:schemeClr>
                </a:solidFill>
              </a:rPr>
              <a:t>financiers</a:t>
            </a:r>
          </a:p>
          <a:p>
            <a:pPr marL="171450" indent="-171450" algn="just">
              <a:buFont typeface="Arial" panose="020B0604020202020204" pitchFamily="34" charset="0"/>
              <a:buChar char="•"/>
            </a:pPr>
            <a:r>
              <a:rPr lang="fr-FR" sz="1050" dirty="0" smtClean="0">
                <a:solidFill>
                  <a:schemeClr val="accent1">
                    <a:lumMod val="50000"/>
                  </a:schemeClr>
                </a:solidFill>
              </a:rPr>
              <a:t>Préparation </a:t>
            </a:r>
            <a:r>
              <a:rPr lang="fr-FR" sz="1050" dirty="0">
                <a:solidFill>
                  <a:schemeClr val="accent1">
                    <a:lumMod val="50000"/>
                  </a:schemeClr>
                </a:solidFill>
              </a:rPr>
              <a:t>de la déclaration de TVA</a:t>
            </a:r>
          </a:p>
          <a:p>
            <a:pPr marL="171450" indent="-171450" algn="just">
              <a:buFont typeface="Arial" panose="020B0604020202020204" pitchFamily="34" charset="0"/>
              <a:buChar char="•"/>
            </a:pPr>
            <a:endParaRPr lang="fr-FR" sz="1050" dirty="0"/>
          </a:p>
        </p:txBody>
      </p:sp>
      <p:sp>
        <p:nvSpPr>
          <p:cNvPr id="27" name="ZoneTexte 26"/>
          <p:cNvSpPr txBox="1"/>
          <p:nvPr/>
        </p:nvSpPr>
        <p:spPr>
          <a:xfrm>
            <a:off x="6194036" y="4414462"/>
            <a:ext cx="2746764" cy="2031325"/>
          </a:xfrm>
          <a:prstGeom prst="rect">
            <a:avLst/>
          </a:prstGeom>
          <a:noFill/>
        </p:spPr>
        <p:txBody>
          <a:bodyPr wrap="square" rtlCol="0">
            <a:spAutoFit/>
          </a:bodyPr>
          <a:lstStyle/>
          <a:p>
            <a:pPr marL="171450" indent="-171450" algn="just">
              <a:buFont typeface="Arial" panose="020B0604020202020204" pitchFamily="34" charset="0"/>
              <a:buChar char="•"/>
            </a:pPr>
            <a:r>
              <a:rPr lang="fr-FR" sz="1050" dirty="0">
                <a:solidFill>
                  <a:schemeClr val="accent1">
                    <a:lumMod val="50000"/>
                  </a:schemeClr>
                </a:solidFill>
              </a:rPr>
              <a:t>Suivi des contrats de maintenance, abonnements, licences </a:t>
            </a:r>
            <a:r>
              <a:rPr lang="fr-FR" sz="1050" dirty="0" smtClean="0">
                <a:solidFill>
                  <a:schemeClr val="accent1">
                    <a:lumMod val="50000"/>
                  </a:schemeClr>
                </a:solidFill>
              </a:rPr>
              <a:t>informatiques</a:t>
            </a:r>
          </a:p>
          <a:p>
            <a:pPr marL="171450" indent="-171450" algn="just">
              <a:buFont typeface="Arial" panose="020B0604020202020204" pitchFamily="34" charset="0"/>
              <a:buChar char="•"/>
            </a:pPr>
            <a:r>
              <a:rPr lang="fr-FR" sz="1050" dirty="0" smtClean="0">
                <a:solidFill>
                  <a:schemeClr val="accent1">
                    <a:lumMod val="50000"/>
                  </a:schemeClr>
                </a:solidFill>
              </a:rPr>
              <a:t>Gestion </a:t>
            </a:r>
            <a:r>
              <a:rPr lang="fr-FR" sz="1050" dirty="0">
                <a:solidFill>
                  <a:schemeClr val="accent1">
                    <a:lumMod val="50000"/>
                  </a:schemeClr>
                </a:solidFill>
              </a:rPr>
              <a:t>des petites fournitures et </a:t>
            </a:r>
            <a:r>
              <a:rPr lang="fr-FR" sz="1050" dirty="0" smtClean="0">
                <a:solidFill>
                  <a:schemeClr val="accent1">
                    <a:lumMod val="50000"/>
                  </a:schemeClr>
                </a:solidFill>
              </a:rPr>
              <a:t>consommables</a:t>
            </a:r>
          </a:p>
          <a:p>
            <a:pPr marL="171450" indent="-171450" algn="just">
              <a:buFont typeface="Arial" panose="020B0604020202020204" pitchFamily="34" charset="0"/>
              <a:buChar char="•"/>
            </a:pPr>
            <a:r>
              <a:rPr lang="fr-FR" sz="1050" dirty="0" smtClean="0">
                <a:solidFill>
                  <a:schemeClr val="accent1">
                    <a:lumMod val="50000"/>
                  </a:schemeClr>
                </a:solidFill>
              </a:rPr>
              <a:t>Mise </a:t>
            </a:r>
            <a:r>
              <a:rPr lang="fr-FR" sz="1050" dirty="0">
                <a:solidFill>
                  <a:schemeClr val="accent1">
                    <a:lumMod val="50000"/>
                  </a:schemeClr>
                </a:solidFill>
              </a:rPr>
              <a:t>à disposition des ressources physiques partagées (suivi des entrées-sorties de matériels, clés, etc</a:t>
            </a:r>
            <a:r>
              <a:rPr lang="fr-FR" sz="1050" dirty="0" smtClean="0">
                <a:solidFill>
                  <a:schemeClr val="accent1">
                    <a:lumMod val="50000"/>
                  </a:schemeClr>
                </a:solidFill>
              </a:rPr>
              <a:t>.)</a:t>
            </a:r>
          </a:p>
          <a:p>
            <a:pPr marL="171450" indent="-171450" algn="just">
              <a:buFont typeface="Arial" panose="020B0604020202020204" pitchFamily="34" charset="0"/>
              <a:buChar char="•"/>
            </a:pPr>
            <a:r>
              <a:rPr lang="fr-FR" sz="1050" dirty="0" smtClean="0">
                <a:solidFill>
                  <a:schemeClr val="accent1">
                    <a:lumMod val="50000"/>
                  </a:schemeClr>
                </a:solidFill>
              </a:rPr>
              <a:t>Organisation </a:t>
            </a:r>
            <a:r>
              <a:rPr lang="fr-FR" sz="1050" dirty="0">
                <a:solidFill>
                  <a:schemeClr val="accent1">
                    <a:lumMod val="50000"/>
                  </a:schemeClr>
                </a:solidFill>
              </a:rPr>
              <a:t>des réunions en présentiel ou à </a:t>
            </a:r>
            <a:r>
              <a:rPr lang="fr-FR" sz="1050" dirty="0" smtClean="0">
                <a:solidFill>
                  <a:schemeClr val="accent1">
                    <a:lumMod val="50000"/>
                  </a:schemeClr>
                </a:solidFill>
              </a:rPr>
              <a:t>distance</a:t>
            </a:r>
          </a:p>
          <a:p>
            <a:pPr marL="171450" indent="-171450" algn="just">
              <a:buFont typeface="Arial" panose="020B0604020202020204" pitchFamily="34" charset="0"/>
              <a:buChar char="•"/>
            </a:pPr>
            <a:r>
              <a:rPr lang="fr-FR" sz="1050" dirty="0" smtClean="0">
                <a:solidFill>
                  <a:schemeClr val="accent1">
                    <a:lumMod val="50000"/>
                  </a:schemeClr>
                </a:solidFill>
              </a:rPr>
              <a:t>Gestion </a:t>
            </a:r>
            <a:r>
              <a:rPr lang="fr-FR" sz="1050" dirty="0">
                <a:solidFill>
                  <a:schemeClr val="accent1">
                    <a:lumMod val="50000"/>
                  </a:schemeClr>
                </a:solidFill>
              </a:rPr>
              <a:t>des espaces internes de partage de l’information (affichage, notes internes, espaces collaboratifs, etc.)</a:t>
            </a:r>
          </a:p>
        </p:txBody>
      </p:sp>
    </p:spTree>
    <p:extLst>
      <p:ext uri="{BB962C8B-B14F-4D97-AF65-F5344CB8AC3E}">
        <p14:creationId xmlns:p14="http://schemas.microsoft.com/office/powerpoint/2010/main" val="1928366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5400" y="1066800"/>
            <a:ext cx="7881400" cy="4935459"/>
          </a:xfrm>
        </p:spPr>
        <p:txBody>
          <a:bodyPr>
            <a:normAutofit fontScale="32500" lnSpcReduction="20000"/>
          </a:bodyPr>
          <a:lstStyle/>
          <a:p>
            <a:pPr marL="0" indent="0">
              <a:buNone/>
            </a:pPr>
            <a:r>
              <a:rPr lang="fr-FR" sz="6200" dirty="0" smtClean="0">
                <a:solidFill>
                  <a:schemeClr val="accent1"/>
                </a:solidFill>
              </a:rPr>
              <a:t>MOYENS </a:t>
            </a:r>
            <a:r>
              <a:rPr lang="fr-FR" sz="6200" dirty="0">
                <a:solidFill>
                  <a:schemeClr val="accent1"/>
                </a:solidFill>
              </a:rPr>
              <a:t>ET </a:t>
            </a:r>
            <a:r>
              <a:rPr lang="fr-FR" sz="6200" dirty="0" smtClean="0">
                <a:solidFill>
                  <a:schemeClr val="accent1"/>
                </a:solidFill>
              </a:rPr>
              <a:t>RESSOURCES</a:t>
            </a:r>
          </a:p>
          <a:p>
            <a:pPr marL="0" indent="0">
              <a:buNone/>
            </a:pPr>
            <a:endParaRPr lang="fr-FR" sz="4800" dirty="0" smtClean="0"/>
          </a:p>
          <a:p>
            <a:pPr marL="0" indent="0">
              <a:buNone/>
            </a:pPr>
            <a:r>
              <a:rPr lang="fr-FR" sz="4300" dirty="0" smtClean="0">
                <a:solidFill>
                  <a:schemeClr val="accent1"/>
                </a:solidFill>
              </a:rPr>
              <a:t>Données </a:t>
            </a:r>
            <a:r>
              <a:rPr lang="fr-FR" sz="4300" dirty="0">
                <a:solidFill>
                  <a:schemeClr val="accent1"/>
                </a:solidFill>
              </a:rPr>
              <a:t>et informations disponibles</a:t>
            </a:r>
          </a:p>
          <a:p>
            <a:pPr lvl="1" algn="just">
              <a:buClr>
                <a:schemeClr val="accent1"/>
              </a:buClr>
            </a:pPr>
            <a:r>
              <a:rPr lang="fr-FR" sz="3700" b="0" dirty="0"/>
              <a:t>Données administratives et comptables de l’organisation</a:t>
            </a:r>
          </a:p>
          <a:p>
            <a:pPr lvl="1" algn="just">
              <a:buClr>
                <a:schemeClr val="accent1"/>
              </a:buClr>
            </a:pPr>
            <a:r>
              <a:rPr lang="fr-FR" sz="3700" b="0" dirty="0"/>
              <a:t>Informations émanant des établissements financiers</a:t>
            </a:r>
          </a:p>
          <a:p>
            <a:pPr lvl="1" algn="just">
              <a:buClr>
                <a:schemeClr val="accent1"/>
              </a:buClr>
            </a:pPr>
            <a:r>
              <a:rPr lang="fr-FR" sz="3700" b="0" dirty="0"/>
              <a:t>Organigramme, annuaire(s) interne(s) et externe(s)</a:t>
            </a:r>
          </a:p>
          <a:p>
            <a:pPr lvl="1" algn="just">
              <a:buClr>
                <a:schemeClr val="accent1"/>
              </a:buClr>
            </a:pPr>
            <a:r>
              <a:rPr lang="fr-FR" sz="3700" b="0" dirty="0"/>
              <a:t>Documentations juridique, comptable et fiscale</a:t>
            </a:r>
          </a:p>
          <a:p>
            <a:pPr lvl="1" algn="just">
              <a:buClr>
                <a:schemeClr val="accent1"/>
              </a:buClr>
            </a:pPr>
            <a:r>
              <a:rPr lang="fr-FR" sz="3700" b="0" dirty="0"/>
              <a:t>Contraintes réglementaires, chartes, procédures, instructions internes sur le fonctionnement de l’organisation</a:t>
            </a:r>
          </a:p>
          <a:p>
            <a:pPr lvl="1" algn="just">
              <a:buClr>
                <a:schemeClr val="accent1"/>
              </a:buClr>
            </a:pPr>
            <a:r>
              <a:rPr lang="fr-FR" sz="3700" b="0" dirty="0"/>
              <a:t>Agendas personnel(s), agendas de groupe(s)</a:t>
            </a:r>
          </a:p>
          <a:p>
            <a:pPr lvl="1" algn="just">
              <a:buClr>
                <a:schemeClr val="accent1"/>
              </a:buClr>
            </a:pPr>
            <a:r>
              <a:rPr lang="fr-FR" sz="3700" b="0" dirty="0"/>
              <a:t>Cahiers de maintenance, notices techniques, contrats de prestataires (de maintenance, d’abonnements, etc</a:t>
            </a:r>
            <a:r>
              <a:rPr lang="fr-FR" sz="3700" b="0" dirty="0" smtClean="0"/>
              <a:t>.)</a:t>
            </a:r>
          </a:p>
          <a:p>
            <a:pPr lvl="1" algn="just">
              <a:buClr>
                <a:schemeClr val="accent1"/>
              </a:buClr>
            </a:pPr>
            <a:r>
              <a:rPr lang="fr-FR" sz="3700" b="0" dirty="0" smtClean="0"/>
              <a:t>Budgets </a:t>
            </a:r>
            <a:r>
              <a:rPr lang="fr-FR" sz="3700" b="0" dirty="0"/>
              <a:t>alloués aux petites fournitures, consommables et petits équipements de </a:t>
            </a:r>
            <a:r>
              <a:rPr lang="fr-FR" sz="3700" b="0" dirty="0" smtClean="0"/>
              <a:t>bureau</a:t>
            </a:r>
          </a:p>
          <a:p>
            <a:pPr marL="457200" lvl="1" indent="0" algn="just">
              <a:buClr>
                <a:schemeClr val="accent1"/>
              </a:buClr>
              <a:buNone/>
            </a:pPr>
            <a:endParaRPr lang="fr-FR" sz="3700" b="0" dirty="0" smtClean="0"/>
          </a:p>
          <a:p>
            <a:pPr marL="7937" indent="0" algn="just">
              <a:buClr>
                <a:schemeClr val="accent1"/>
              </a:buClr>
              <a:buNone/>
            </a:pPr>
            <a:r>
              <a:rPr lang="fr-FR" sz="4300" dirty="0" smtClean="0">
                <a:solidFill>
                  <a:schemeClr val="accent1"/>
                </a:solidFill>
              </a:rPr>
              <a:t>Équipements et logiciels</a:t>
            </a:r>
          </a:p>
          <a:p>
            <a:pPr lvl="1" algn="just">
              <a:buClr>
                <a:schemeClr val="accent1"/>
              </a:buClr>
            </a:pPr>
            <a:r>
              <a:rPr lang="fr-FR" sz="3700" b="0" dirty="0"/>
              <a:t>Équipement informatique multimédia connecté aux réseaux (internet, intranet, extranet)</a:t>
            </a:r>
          </a:p>
          <a:p>
            <a:pPr lvl="1" algn="just">
              <a:buClr>
                <a:schemeClr val="accent1"/>
              </a:buClr>
            </a:pPr>
            <a:r>
              <a:rPr lang="fr-FR" sz="3700" b="0" dirty="0"/>
              <a:t>Imprimante multifonctions</a:t>
            </a:r>
          </a:p>
          <a:p>
            <a:pPr lvl="1" algn="just">
              <a:buClr>
                <a:schemeClr val="accent1"/>
              </a:buClr>
            </a:pPr>
            <a:r>
              <a:rPr lang="fr-FR" sz="3700" b="0" dirty="0"/>
              <a:t>Suite bureautique : traitement de texte, tableur grapheur, base de données, logiciel de dessin et d'un logiciel de Présentation assistée par ordinateur (</a:t>
            </a:r>
            <a:r>
              <a:rPr lang="fr-FR" sz="3700" b="0" dirty="0" err="1"/>
              <a:t>PréAO</a:t>
            </a:r>
            <a:r>
              <a:rPr lang="fr-FR" sz="3700" b="0" dirty="0"/>
              <a:t>)</a:t>
            </a:r>
          </a:p>
          <a:p>
            <a:pPr lvl="1" algn="just">
              <a:buClr>
                <a:schemeClr val="accent1"/>
              </a:buClr>
            </a:pPr>
            <a:r>
              <a:rPr lang="fr-FR" sz="3700" b="0" dirty="0"/>
              <a:t>Logiciels ou applications professionnels</a:t>
            </a:r>
          </a:p>
          <a:p>
            <a:pPr lvl="1" algn="just">
              <a:buClr>
                <a:schemeClr val="accent1"/>
              </a:buClr>
            </a:pPr>
            <a:r>
              <a:rPr lang="fr-FR" sz="3700" b="0" dirty="0"/>
              <a:t>Progiciel de gestion intégré (PGI)</a:t>
            </a:r>
          </a:p>
          <a:p>
            <a:pPr lvl="1" algn="just">
              <a:buClr>
                <a:schemeClr val="accent1"/>
              </a:buClr>
            </a:pPr>
            <a:r>
              <a:rPr lang="fr-FR" sz="3700" b="0" dirty="0"/>
              <a:t>Logiciels de documentation, de Gestion électronique des documents (GED)</a:t>
            </a:r>
          </a:p>
          <a:p>
            <a:pPr lvl="1" algn="just">
              <a:buClr>
                <a:schemeClr val="accent1"/>
              </a:buClr>
            </a:pPr>
            <a:r>
              <a:rPr lang="fr-FR" sz="3700" b="0" dirty="0"/>
              <a:t>Outils ou services de communication numérique</a:t>
            </a:r>
          </a:p>
          <a:p>
            <a:pPr lvl="1" algn="just">
              <a:buClr>
                <a:schemeClr val="accent1"/>
              </a:buClr>
            </a:pPr>
            <a:r>
              <a:rPr lang="fr-FR" sz="3700" b="0" dirty="0"/>
              <a:t>Gestionnaires d'agenda, de planning et de projet</a:t>
            </a:r>
          </a:p>
          <a:p>
            <a:pPr marL="0" indent="0">
              <a:buNone/>
            </a:pPr>
            <a:endParaRPr lang="fr-FR" sz="48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24</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810399321"/>
              </p:ext>
            </p:extLst>
          </p:nvPr>
        </p:nvGraphicFramePr>
        <p:xfrm>
          <a:off x="805399" y="289529"/>
          <a:ext cx="7794999" cy="617220"/>
        </p:xfrm>
        <a:graphic>
          <a:graphicData uri="http://schemas.openxmlformats.org/drawingml/2006/table">
            <a:tbl>
              <a:tblPr firstRow="1" firstCol="1" lastRow="1" lastCol="1" bandRow="1" bandCol="1">
                <a:tableStyleId>{5C22544A-7EE6-4342-B048-85BDC9FD1C3A}</a:tableStyleId>
              </a:tblPr>
              <a:tblGrid>
                <a:gridCol w="7794999">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solidFill>
                            <a:schemeClr val="tx1">
                              <a:lumMod val="75000"/>
                              <a:lumOff val="25000"/>
                            </a:schemeClr>
                          </a:solidFill>
                          <a:effectLst/>
                        </a:rPr>
                        <a:t> </a:t>
                      </a:r>
                      <a:endParaRPr lang="fr-FR" sz="1100" dirty="0">
                        <a:solidFill>
                          <a:schemeClr val="tx1">
                            <a:lumMod val="75000"/>
                            <a:lumOff val="25000"/>
                          </a:schemeClr>
                        </a:solidFill>
                        <a:effectLst/>
                      </a:endParaRPr>
                    </a:p>
                    <a:p>
                      <a:pPr marL="459740">
                        <a:spcBef>
                          <a:spcPts val="5"/>
                        </a:spcBef>
                        <a:spcAft>
                          <a:spcPts val="0"/>
                        </a:spcAft>
                      </a:pPr>
                      <a:r>
                        <a:rPr lang="fr-FR" sz="1400" dirty="0" smtClean="0">
                          <a:solidFill>
                            <a:schemeClr val="tx1">
                              <a:lumMod val="75000"/>
                              <a:lumOff val="25000"/>
                            </a:schemeClr>
                          </a:solidFill>
                          <a:effectLst/>
                        </a:rPr>
                        <a:t>Conditions d’exercice</a:t>
                      </a:r>
                    </a:p>
                    <a:p>
                      <a:pPr lvl="1" algn="l"/>
                      <a:r>
                        <a:rPr lang="fr-FR" sz="1400" b="1" kern="1200" dirty="0" smtClean="0">
                          <a:solidFill>
                            <a:schemeClr val="tx1">
                              <a:lumMod val="75000"/>
                              <a:lumOff val="25000"/>
                            </a:schemeClr>
                          </a:solidFill>
                          <a:effectLst/>
                          <a:latin typeface="+mn-lt"/>
                          <a:ea typeface="+mn-ea"/>
                          <a:cs typeface="+mn-cs"/>
                        </a:rPr>
                        <a:t>Pôle 2 – Organisation et suivi de l’activité de production (de biens ou de services)</a:t>
                      </a:r>
                      <a:endParaRPr lang="fr-FR" sz="1100" dirty="0">
                        <a:solidFill>
                          <a:schemeClr val="tx1">
                            <a:lumMod val="75000"/>
                            <a:lumOff val="25000"/>
                          </a:schemeClr>
                        </a:solidFill>
                      </a:endParaRPr>
                    </a:p>
                  </a:txBody>
                  <a:tcPr marL="0" marR="0" marT="0" marB="0">
                    <a:solidFill>
                      <a:schemeClr val="accent1"/>
                    </a:solidFill>
                  </a:tcPr>
                </a:tc>
                <a:extLst>
                  <a:ext uri="{0D108BD9-81ED-4DB2-BD59-A6C34878D82A}">
                    <a16:rowId xmlns:a16="http://schemas.microsoft.com/office/drawing/2014/main" val="240643393"/>
                  </a:ext>
                </a:extLst>
              </a:tr>
            </a:tbl>
          </a:graphicData>
        </a:graphic>
      </p:graphicFrame>
    </p:spTree>
    <p:extLst>
      <p:ext uri="{BB962C8B-B14F-4D97-AF65-F5344CB8AC3E}">
        <p14:creationId xmlns:p14="http://schemas.microsoft.com/office/powerpoint/2010/main" val="3109098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2200" dirty="0">
                <a:solidFill>
                  <a:schemeClr val="accent1"/>
                </a:solidFill>
              </a:rPr>
              <a:t>LIAISONS FONCTIONNELLES</a:t>
            </a:r>
          </a:p>
          <a:p>
            <a:pPr marL="0" indent="0">
              <a:buNone/>
            </a:pPr>
            <a:endParaRPr lang="fr-FR" sz="1900" dirty="0" smtClean="0"/>
          </a:p>
          <a:p>
            <a:pPr marL="0" indent="0">
              <a:buNone/>
            </a:pPr>
            <a:r>
              <a:rPr lang="fr-FR" sz="1500" dirty="0">
                <a:solidFill>
                  <a:schemeClr val="accent1"/>
                </a:solidFill>
              </a:rPr>
              <a:t>Relations internes</a:t>
            </a:r>
          </a:p>
          <a:p>
            <a:pPr lvl="1" algn="just">
              <a:buClr>
                <a:schemeClr val="accent1"/>
              </a:buClr>
              <a:buFont typeface="Arial" panose="020B0604020202020204" pitchFamily="34" charset="0"/>
              <a:buChar char="•"/>
            </a:pPr>
            <a:r>
              <a:rPr lang="fr-FR" sz="1200" b="0" dirty="0"/>
              <a:t>Le titulaire du baccalauréat professionnel </a:t>
            </a:r>
            <a:r>
              <a:rPr lang="fr-FR" sz="1200" b="0" dirty="0" smtClean="0"/>
              <a:t>AGOrA est </a:t>
            </a:r>
            <a:r>
              <a:rPr lang="fr-FR" sz="1200" b="0" dirty="0"/>
              <a:t>en relation permanente avec les autres personnels de l’organisation : le responsable ou dirigeant, le chef de service, le responsable administratif, les autres collaborateurs de l’entité appartenant au service des approvisionnements ou de la production et, éventuellement, au service comptable, informatique, contentieux, contrôle qualité.</a:t>
            </a:r>
            <a:r>
              <a:rPr lang="fr-FR" sz="1200" b="0" dirty="0" smtClean="0"/>
              <a:t>.</a:t>
            </a:r>
            <a:endParaRPr lang="fr-FR" sz="1200" b="0" dirty="0"/>
          </a:p>
          <a:p>
            <a:pPr marL="0" indent="0">
              <a:buNone/>
            </a:pPr>
            <a:endParaRPr lang="fr-FR" sz="3600" dirty="0"/>
          </a:p>
          <a:p>
            <a:pPr marL="0" indent="0">
              <a:buNone/>
            </a:pPr>
            <a:r>
              <a:rPr lang="fr-FR" sz="1500" dirty="0">
                <a:solidFill>
                  <a:schemeClr val="accent1"/>
                </a:solidFill>
              </a:rPr>
              <a:t>Relations externes</a:t>
            </a:r>
          </a:p>
          <a:p>
            <a:pPr marL="457200" lvl="1" indent="0">
              <a:buClr>
                <a:schemeClr val="accent1"/>
              </a:buClr>
              <a:buNone/>
            </a:pPr>
            <a:r>
              <a:rPr lang="fr-FR" sz="1200" b="0" dirty="0"/>
              <a:t>Le titulaire du baccalauréat </a:t>
            </a:r>
            <a:r>
              <a:rPr lang="fr-FR" sz="1200" b="0" dirty="0" smtClean="0"/>
              <a:t>professionnel AGOrA </a:t>
            </a:r>
            <a:r>
              <a:rPr lang="fr-FR" sz="1200" b="0" dirty="0"/>
              <a:t>est en relation avec :</a:t>
            </a:r>
          </a:p>
          <a:p>
            <a:pPr lvl="1">
              <a:buClr>
                <a:schemeClr val="accent1"/>
              </a:buClr>
            </a:pPr>
            <a:r>
              <a:rPr lang="fr-FR" sz="1200" b="0" dirty="0"/>
              <a:t>les fournisseurs et prestataires de services</a:t>
            </a:r>
          </a:p>
          <a:p>
            <a:pPr lvl="1">
              <a:buClr>
                <a:schemeClr val="accent1"/>
              </a:buClr>
            </a:pPr>
            <a:r>
              <a:rPr lang="fr-FR" sz="1200" b="0" dirty="0"/>
              <a:t>les administrations, les collectivités territoriales et les partenaires spécifiques au secteur d’activité</a:t>
            </a:r>
          </a:p>
          <a:p>
            <a:pPr lvl="1">
              <a:buClr>
                <a:schemeClr val="accent1"/>
              </a:buClr>
            </a:pPr>
            <a:r>
              <a:rPr lang="fr-FR" sz="1200" b="0" dirty="0"/>
              <a:t>les établissements bancaires et autres établissements financiers</a:t>
            </a:r>
          </a:p>
          <a:p>
            <a:pPr marL="0" indent="0">
              <a:buNone/>
            </a:pPr>
            <a:endParaRPr lang="fr-FR" sz="48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25</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4080193320"/>
              </p:ext>
            </p:extLst>
          </p:nvPr>
        </p:nvGraphicFramePr>
        <p:xfrm>
          <a:off x="805399" y="289529"/>
          <a:ext cx="7794999" cy="617220"/>
        </p:xfrm>
        <a:graphic>
          <a:graphicData uri="http://schemas.openxmlformats.org/drawingml/2006/table">
            <a:tbl>
              <a:tblPr firstRow="1" firstCol="1" lastRow="1" lastCol="1" bandRow="1" bandCol="1">
                <a:tableStyleId>{5C22544A-7EE6-4342-B048-85BDC9FD1C3A}</a:tableStyleId>
              </a:tblPr>
              <a:tblGrid>
                <a:gridCol w="7794999">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solidFill>
                            <a:schemeClr val="tx1">
                              <a:lumMod val="75000"/>
                              <a:lumOff val="25000"/>
                            </a:schemeClr>
                          </a:solidFill>
                          <a:effectLst/>
                        </a:rPr>
                        <a:t> </a:t>
                      </a:r>
                      <a:endParaRPr lang="fr-FR" sz="1100" dirty="0">
                        <a:solidFill>
                          <a:schemeClr val="tx1">
                            <a:lumMod val="75000"/>
                            <a:lumOff val="25000"/>
                          </a:schemeClr>
                        </a:solidFill>
                        <a:effectLst/>
                      </a:endParaRPr>
                    </a:p>
                    <a:p>
                      <a:pPr marL="459740">
                        <a:spcBef>
                          <a:spcPts val="5"/>
                        </a:spcBef>
                        <a:spcAft>
                          <a:spcPts val="0"/>
                        </a:spcAft>
                      </a:pPr>
                      <a:r>
                        <a:rPr lang="fr-FR" sz="1400" dirty="0" smtClean="0">
                          <a:solidFill>
                            <a:schemeClr val="tx1">
                              <a:lumMod val="75000"/>
                              <a:lumOff val="25000"/>
                            </a:schemeClr>
                          </a:solidFill>
                          <a:effectLst/>
                        </a:rPr>
                        <a:t>Conditions d’exercice</a:t>
                      </a:r>
                    </a:p>
                    <a:p>
                      <a:pPr lvl="1" algn="l"/>
                      <a:r>
                        <a:rPr lang="fr-FR" sz="1400" b="1" kern="1200" dirty="0" smtClean="0">
                          <a:solidFill>
                            <a:schemeClr val="tx1">
                              <a:lumMod val="75000"/>
                              <a:lumOff val="25000"/>
                            </a:schemeClr>
                          </a:solidFill>
                          <a:effectLst/>
                          <a:latin typeface="+mn-lt"/>
                          <a:ea typeface="+mn-ea"/>
                          <a:cs typeface="+mn-cs"/>
                        </a:rPr>
                        <a:t>Pôle 2 – Organisation et suivi de l’activité de production (de biens ou de services)</a:t>
                      </a:r>
                      <a:endParaRPr lang="fr-FR" sz="1100" dirty="0">
                        <a:solidFill>
                          <a:schemeClr val="tx1">
                            <a:lumMod val="75000"/>
                            <a:lumOff val="25000"/>
                          </a:schemeClr>
                        </a:solidFill>
                      </a:endParaRPr>
                    </a:p>
                  </a:txBody>
                  <a:tcPr marL="0" marR="0" marT="0" marB="0">
                    <a:solidFill>
                      <a:schemeClr val="accent1"/>
                    </a:solidFill>
                  </a:tcPr>
                </a:tc>
                <a:extLst>
                  <a:ext uri="{0D108BD9-81ED-4DB2-BD59-A6C34878D82A}">
                    <a16:rowId xmlns:a16="http://schemas.microsoft.com/office/drawing/2014/main" val="240643393"/>
                  </a:ext>
                </a:extLst>
              </a:tr>
            </a:tbl>
          </a:graphicData>
        </a:graphic>
      </p:graphicFrame>
    </p:spTree>
    <p:extLst>
      <p:ext uri="{BB962C8B-B14F-4D97-AF65-F5344CB8AC3E}">
        <p14:creationId xmlns:p14="http://schemas.microsoft.com/office/powerpoint/2010/main" val="1358462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2000" dirty="0">
                <a:solidFill>
                  <a:schemeClr val="accent1"/>
                </a:solidFill>
              </a:rPr>
              <a:t>RESULTATS ATTENDUS</a:t>
            </a:r>
          </a:p>
          <a:p>
            <a:pPr marL="620713" lvl="1" indent="-171450">
              <a:buClr>
                <a:schemeClr val="accent1"/>
              </a:buClr>
              <a:buFont typeface="Arial" panose="020B0604020202020204" pitchFamily="34" charset="0"/>
              <a:buChar char="•"/>
            </a:pPr>
            <a:endParaRPr lang="fr-FR" sz="1200" b="0" dirty="0" smtClean="0">
              <a:solidFill>
                <a:schemeClr val="tx1"/>
              </a:solidFill>
            </a:endParaRPr>
          </a:p>
          <a:p>
            <a:pPr lvl="1" algn="just">
              <a:spcBef>
                <a:spcPts val="300"/>
              </a:spcBef>
              <a:spcAft>
                <a:spcPts val="300"/>
              </a:spcAft>
              <a:buClr>
                <a:schemeClr val="accent1"/>
              </a:buClr>
            </a:pPr>
            <a:r>
              <a:rPr lang="fr-FR" sz="1400" b="0" dirty="0"/>
              <a:t>Le suivi administratif des approvisionnements est assuré de manière fiable dans le respect des délais et des règles fixées, notamment par les services techniques</a:t>
            </a:r>
          </a:p>
          <a:p>
            <a:pPr lvl="1" algn="just">
              <a:spcBef>
                <a:spcPts val="300"/>
              </a:spcBef>
              <a:spcAft>
                <a:spcPts val="300"/>
              </a:spcAft>
              <a:buClr>
                <a:schemeClr val="accent1"/>
              </a:buClr>
            </a:pPr>
            <a:r>
              <a:rPr lang="fr-FR" sz="1400" b="0" dirty="0"/>
              <a:t>Le suivi administratif des relations avec les fournisseurs et les autres partenaires est assuré en conformité avec les procédures et la politique de l’organisation</a:t>
            </a:r>
          </a:p>
          <a:p>
            <a:pPr lvl="1" algn="just">
              <a:spcBef>
                <a:spcPts val="300"/>
              </a:spcBef>
              <a:spcAft>
                <a:spcPts val="300"/>
              </a:spcAft>
              <a:buClr>
                <a:schemeClr val="accent1"/>
              </a:buClr>
            </a:pPr>
            <a:r>
              <a:rPr lang="fr-FR" sz="1400" b="0" dirty="0"/>
              <a:t>Les éléments nécessaires au traitement des obligations fiscales sont réunis, dans la limite des responsabilités octroyées, avec exactitude et dans les délais impartis</a:t>
            </a:r>
          </a:p>
          <a:p>
            <a:pPr lvl="1" algn="just">
              <a:spcBef>
                <a:spcPts val="300"/>
              </a:spcBef>
              <a:spcAft>
                <a:spcPts val="300"/>
              </a:spcAft>
              <a:buClr>
                <a:schemeClr val="accent1"/>
              </a:buClr>
            </a:pPr>
            <a:r>
              <a:rPr lang="fr-FR" sz="1400" b="0" dirty="0"/>
              <a:t>Le suivi de trésorerie est effectué de façon régulière et fiable</a:t>
            </a:r>
          </a:p>
          <a:p>
            <a:pPr lvl="1" algn="just">
              <a:spcBef>
                <a:spcPts val="300"/>
              </a:spcBef>
              <a:spcAft>
                <a:spcPts val="300"/>
              </a:spcAft>
              <a:buClr>
                <a:schemeClr val="accent1"/>
              </a:buClr>
            </a:pPr>
            <a:r>
              <a:rPr lang="fr-FR" sz="1400" b="0" dirty="0"/>
              <a:t>La programmation et l’organisation des activités répondent aux besoins et prennent en compte les contraintes et disponibilités des services</a:t>
            </a:r>
          </a:p>
          <a:p>
            <a:pPr lvl="1" algn="just">
              <a:spcBef>
                <a:spcPts val="300"/>
              </a:spcBef>
              <a:spcAft>
                <a:spcPts val="300"/>
              </a:spcAft>
              <a:buClr>
                <a:schemeClr val="accent1"/>
              </a:buClr>
            </a:pPr>
            <a:r>
              <a:rPr lang="fr-FR" sz="1400" b="0" dirty="0"/>
              <a:t>Les ressources matérielles et immatérielles nécessaires au bon fonctionnement de l’organisation sont mises à disposition dans les délais impartis</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26</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4080193320"/>
              </p:ext>
            </p:extLst>
          </p:nvPr>
        </p:nvGraphicFramePr>
        <p:xfrm>
          <a:off x="805399" y="289529"/>
          <a:ext cx="7794999" cy="617220"/>
        </p:xfrm>
        <a:graphic>
          <a:graphicData uri="http://schemas.openxmlformats.org/drawingml/2006/table">
            <a:tbl>
              <a:tblPr firstRow="1" firstCol="1" lastRow="1" lastCol="1" bandRow="1" bandCol="1">
                <a:tableStyleId>{5C22544A-7EE6-4342-B048-85BDC9FD1C3A}</a:tableStyleId>
              </a:tblPr>
              <a:tblGrid>
                <a:gridCol w="7794999">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solidFill>
                            <a:schemeClr val="tx1">
                              <a:lumMod val="75000"/>
                              <a:lumOff val="25000"/>
                            </a:schemeClr>
                          </a:solidFill>
                          <a:effectLst/>
                        </a:rPr>
                        <a:t> </a:t>
                      </a:r>
                      <a:endParaRPr lang="fr-FR" sz="1100" dirty="0">
                        <a:solidFill>
                          <a:schemeClr val="tx1">
                            <a:lumMod val="75000"/>
                            <a:lumOff val="25000"/>
                          </a:schemeClr>
                        </a:solidFill>
                        <a:effectLst/>
                      </a:endParaRPr>
                    </a:p>
                    <a:p>
                      <a:pPr marL="459740">
                        <a:spcBef>
                          <a:spcPts val="5"/>
                        </a:spcBef>
                        <a:spcAft>
                          <a:spcPts val="0"/>
                        </a:spcAft>
                      </a:pPr>
                      <a:r>
                        <a:rPr lang="fr-FR" sz="1400" dirty="0" smtClean="0">
                          <a:solidFill>
                            <a:schemeClr val="tx1">
                              <a:lumMod val="75000"/>
                              <a:lumOff val="25000"/>
                            </a:schemeClr>
                          </a:solidFill>
                          <a:effectLst/>
                        </a:rPr>
                        <a:t>Conditions d’exercice</a:t>
                      </a:r>
                    </a:p>
                    <a:p>
                      <a:pPr lvl="1" algn="l"/>
                      <a:r>
                        <a:rPr lang="fr-FR" sz="1400" b="1" kern="1200" dirty="0" smtClean="0">
                          <a:solidFill>
                            <a:schemeClr val="tx1">
                              <a:lumMod val="75000"/>
                              <a:lumOff val="25000"/>
                            </a:schemeClr>
                          </a:solidFill>
                          <a:effectLst/>
                          <a:latin typeface="+mn-lt"/>
                          <a:ea typeface="+mn-ea"/>
                          <a:cs typeface="+mn-cs"/>
                        </a:rPr>
                        <a:t>Pôle 2 – Organisation et suivi de l’activité de production (de biens ou de services)</a:t>
                      </a:r>
                      <a:endParaRPr lang="fr-FR" sz="1100" dirty="0">
                        <a:solidFill>
                          <a:schemeClr val="tx1">
                            <a:lumMod val="75000"/>
                            <a:lumOff val="25000"/>
                          </a:schemeClr>
                        </a:solidFill>
                      </a:endParaRPr>
                    </a:p>
                  </a:txBody>
                  <a:tcPr marL="0" marR="0" marT="0" marB="0">
                    <a:solidFill>
                      <a:schemeClr val="accent1"/>
                    </a:solidFill>
                  </a:tcPr>
                </a:tc>
                <a:extLst>
                  <a:ext uri="{0D108BD9-81ED-4DB2-BD59-A6C34878D82A}">
                    <a16:rowId xmlns:a16="http://schemas.microsoft.com/office/drawing/2014/main" val="240643393"/>
                  </a:ext>
                </a:extLst>
              </a:tr>
            </a:tbl>
          </a:graphicData>
        </a:graphic>
      </p:graphicFrame>
    </p:spTree>
    <p:extLst>
      <p:ext uri="{BB962C8B-B14F-4D97-AF65-F5344CB8AC3E}">
        <p14:creationId xmlns:p14="http://schemas.microsoft.com/office/powerpoint/2010/main" val="2250842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Référentiel d’activités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27</a:t>
            </a:fld>
            <a:endParaRPr lang="fr-FR"/>
          </a:p>
        </p:txBody>
      </p:sp>
      <p:graphicFrame>
        <p:nvGraphicFramePr>
          <p:cNvPr id="14" name="Tableau 13"/>
          <p:cNvGraphicFramePr>
            <a:graphicFrameLocks noGrp="1"/>
          </p:cNvGraphicFramePr>
          <p:nvPr>
            <p:extLst>
              <p:ext uri="{D42A27DB-BD31-4B8C-83A1-F6EECF244321}">
                <p14:modId xmlns:p14="http://schemas.microsoft.com/office/powerpoint/2010/main" val="2699587338"/>
              </p:ext>
            </p:extLst>
          </p:nvPr>
        </p:nvGraphicFramePr>
        <p:xfrm>
          <a:off x="881062" y="988854"/>
          <a:ext cx="7970837" cy="540385"/>
        </p:xfrm>
        <a:graphic>
          <a:graphicData uri="http://schemas.openxmlformats.org/drawingml/2006/table">
            <a:tbl>
              <a:tblPr firstRow="1" firstCol="1" lastRow="1" lastCol="1" bandRow="1" bandCol="1">
                <a:tableStyleId>{5C22544A-7EE6-4342-B048-85BDC9FD1C3A}</a:tableStyleId>
              </a:tblPr>
              <a:tblGrid>
                <a:gridCol w="79708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800" b="1" kern="1200" dirty="0" smtClean="0">
                          <a:solidFill>
                            <a:schemeClr val="tx1">
                              <a:lumMod val="75000"/>
                              <a:lumOff val="25000"/>
                            </a:schemeClr>
                          </a:solidFill>
                          <a:effectLst/>
                          <a:latin typeface="+mn-lt"/>
                          <a:ea typeface="+mn-ea"/>
                          <a:cs typeface="+mn-cs"/>
                        </a:rPr>
                        <a:t>Pôle 3 – Administration du personnel</a:t>
                      </a:r>
                      <a:endParaRPr lang="fr-FR"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92D050"/>
                    </a:solidFill>
                  </a:tcPr>
                </a:tc>
                <a:extLst>
                  <a:ext uri="{0D108BD9-81ED-4DB2-BD59-A6C34878D82A}">
                    <a16:rowId xmlns:a16="http://schemas.microsoft.com/office/drawing/2014/main" val="240643393"/>
                  </a:ext>
                </a:extLst>
              </a:tr>
            </a:tbl>
          </a:graphicData>
        </a:graphic>
      </p:graphicFrame>
      <p:sp>
        <p:nvSpPr>
          <p:cNvPr id="16" name="ZoneTexte 15"/>
          <p:cNvSpPr txBox="1"/>
          <p:nvPr/>
        </p:nvSpPr>
        <p:spPr>
          <a:xfrm>
            <a:off x="241300" y="1529239"/>
            <a:ext cx="3886200" cy="4524315"/>
          </a:xfrm>
          <a:prstGeom prst="rect">
            <a:avLst/>
          </a:prstGeom>
          <a:noFill/>
        </p:spPr>
        <p:txBody>
          <a:bodyPr wrap="square" rtlCol="0">
            <a:spAutoFit/>
          </a:bodyPr>
          <a:lstStyle/>
          <a:p>
            <a:pPr algn="just"/>
            <a:r>
              <a:rPr lang="fr-FR" sz="1600" dirty="0"/>
              <a:t>Le titulaire du baccalauréat professionnel </a:t>
            </a:r>
            <a:r>
              <a:rPr lang="fr-FR" sz="1600" dirty="0" smtClean="0">
                <a:solidFill>
                  <a:schemeClr val="accent3">
                    <a:lumMod val="50000"/>
                  </a:schemeClr>
                </a:solidFill>
              </a:rPr>
              <a:t>AGOrA</a:t>
            </a:r>
            <a:r>
              <a:rPr lang="fr-FR" sz="1600" dirty="0" smtClean="0"/>
              <a:t> apporte </a:t>
            </a:r>
            <a:r>
              <a:rPr lang="fr-FR" sz="1600" dirty="0"/>
              <a:t>un soutien opérationnel à son supérieur hiérarchique ou au service des ressources humaines en matière d’administration du personnel.</a:t>
            </a:r>
          </a:p>
          <a:p>
            <a:pPr algn="just"/>
            <a:r>
              <a:rPr lang="fr-FR" sz="1600" dirty="0"/>
              <a:t> </a:t>
            </a:r>
          </a:p>
          <a:p>
            <a:pPr algn="just"/>
            <a:r>
              <a:rPr lang="fr-FR" sz="1600" dirty="0"/>
              <a:t>Ses missions consistent à suivre au quotidien les opérations courantes relatives au personnel en conformité avec la législation et dans le respect des délais impartis et des consignes fixées, en particulier celles relatives à la gestion de la paie et aux relations sociales.</a:t>
            </a:r>
          </a:p>
          <a:p>
            <a:pPr algn="just"/>
            <a:r>
              <a:rPr lang="fr-FR" sz="1600" dirty="0"/>
              <a:t> </a:t>
            </a:r>
          </a:p>
          <a:p>
            <a:pPr algn="just"/>
            <a:r>
              <a:rPr lang="fr-FR" sz="1600" dirty="0"/>
              <a:t>L’exercice des activités relevant de ce pôle s’organisera dans le respect de la confidentialité, des exigences de loyauté et d’éthique professionnelles liées au poste.</a:t>
            </a:r>
          </a:p>
        </p:txBody>
      </p:sp>
      <p:sp>
        <p:nvSpPr>
          <p:cNvPr id="17" name="Ellipse 16"/>
          <p:cNvSpPr/>
          <p:nvPr/>
        </p:nvSpPr>
        <p:spPr>
          <a:xfrm>
            <a:off x="4195568" y="1630839"/>
            <a:ext cx="1930400" cy="1689100"/>
          </a:xfrm>
          <a:prstGeom prst="ellipse">
            <a:avLst/>
          </a:prstGeom>
          <a:solidFill>
            <a:schemeClr val="accent3">
              <a:lumMod val="40000"/>
              <a:lumOff val="60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chemeClr val="tx1"/>
                </a:solidFill>
              </a:rPr>
              <a:t>Suivi de la carrière du personnel</a:t>
            </a:r>
            <a:endParaRPr lang="fr-FR" sz="1600" dirty="0">
              <a:solidFill>
                <a:schemeClr val="tx1"/>
              </a:solidFill>
            </a:endParaRPr>
          </a:p>
        </p:txBody>
      </p:sp>
      <p:sp>
        <p:nvSpPr>
          <p:cNvPr id="20" name="Ellipse 19"/>
          <p:cNvSpPr/>
          <p:nvPr/>
        </p:nvSpPr>
        <p:spPr>
          <a:xfrm>
            <a:off x="4180584" y="2996872"/>
            <a:ext cx="1930400" cy="1778000"/>
          </a:xfrm>
          <a:prstGeom prst="ellipse">
            <a:avLst/>
          </a:prstGeom>
          <a:solidFill>
            <a:schemeClr val="accent3">
              <a:lumMod val="60000"/>
              <a:lumOff val="40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chemeClr val="tx1"/>
                </a:solidFill>
              </a:rPr>
              <a:t>Suivi organisationnel et financier de l’activité du personnel</a:t>
            </a:r>
            <a:endParaRPr lang="fr-FR" sz="1600" dirty="0">
              <a:solidFill>
                <a:schemeClr val="tx1"/>
              </a:solidFill>
            </a:endParaRPr>
          </a:p>
        </p:txBody>
      </p:sp>
      <p:sp>
        <p:nvSpPr>
          <p:cNvPr id="21" name="Ellipse 20"/>
          <p:cNvSpPr/>
          <p:nvPr/>
        </p:nvSpPr>
        <p:spPr>
          <a:xfrm>
            <a:off x="4155184" y="4587182"/>
            <a:ext cx="1955800" cy="1790700"/>
          </a:xfrm>
          <a:prstGeom prst="ellipse">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chemeClr val="tx1"/>
                </a:solidFill>
              </a:rPr>
              <a:t>Participation à l’activité sociale de l’organisation</a:t>
            </a:r>
            <a:endParaRPr lang="fr-FR" sz="1600" dirty="0">
              <a:solidFill>
                <a:schemeClr val="tx1"/>
              </a:solidFill>
            </a:endParaRPr>
          </a:p>
        </p:txBody>
      </p:sp>
      <p:sp>
        <p:nvSpPr>
          <p:cNvPr id="25" name="ZoneTexte 24"/>
          <p:cNvSpPr txBox="1"/>
          <p:nvPr/>
        </p:nvSpPr>
        <p:spPr>
          <a:xfrm>
            <a:off x="6194036" y="1981200"/>
            <a:ext cx="2746764" cy="1100301"/>
          </a:xfrm>
          <a:prstGeom prst="rect">
            <a:avLst/>
          </a:prstGeom>
          <a:noFill/>
        </p:spPr>
        <p:txBody>
          <a:bodyPr wrap="square" rtlCol="0">
            <a:spAutoFit/>
          </a:bodyPr>
          <a:lstStyle/>
          <a:p>
            <a:pPr marL="171450" indent="-171450" algn="just">
              <a:buFont typeface="Arial" panose="020B0604020202020204" pitchFamily="34" charset="0"/>
              <a:buChar char="•"/>
            </a:pPr>
            <a:r>
              <a:rPr lang="fr-FR" sz="1100" dirty="0">
                <a:solidFill>
                  <a:schemeClr val="accent3">
                    <a:lumMod val="50000"/>
                  </a:schemeClr>
                </a:solidFill>
              </a:rPr>
              <a:t>Suivi administratif du recrutement, de l’intégration et du départ des </a:t>
            </a:r>
            <a:r>
              <a:rPr lang="fr-FR" sz="1100" dirty="0" smtClean="0">
                <a:solidFill>
                  <a:schemeClr val="accent3">
                    <a:lumMod val="50000"/>
                  </a:schemeClr>
                </a:solidFill>
              </a:rPr>
              <a:t>personnels</a:t>
            </a:r>
          </a:p>
          <a:p>
            <a:pPr marL="171450" indent="-171450" algn="just">
              <a:buFont typeface="Arial" panose="020B0604020202020204" pitchFamily="34" charset="0"/>
              <a:buChar char="•"/>
            </a:pPr>
            <a:r>
              <a:rPr lang="fr-FR" sz="1100" dirty="0" smtClean="0">
                <a:solidFill>
                  <a:schemeClr val="accent3">
                    <a:lumMod val="50000"/>
                  </a:schemeClr>
                </a:solidFill>
              </a:rPr>
              <a:t>Tenue </a:t>
            </a:r>
            <a:r>
              <a:rPr lang="fr-FR" sz="1100" dirty="0">
                <a:solidFill>
                  <a:schemeClr val="accent3">
                    <a:lumMod val="50000"/>
                  </a:schemeClr>
                </a:solidFill>
              </a:rPr>
              <a:t>des dossiers des </a:t>
            </a:r>
            <a:r>
              <a:rPr lang="fr-FR" sz="1100" dirty="0" smtClean="0">
                <a:solidFill>
                  <a:schemeClr val="accent3">
                    <a:lumMod val="50000"/>
                  </a:schemeClr>
                </a:solidFill>
              </a:rPr>
              <a:t>personnels</a:t>
            </a:r>
          </a:p>
          <a:p>
            <a:pPr marL="171450" indent="-171450" algn="just">
              <a:buFont typeface="Arial" panose="020B0604020202020204" pitchFamily="34" charset="0"/>
              <a:buChar char="•"/>
            </a:pPr>
            <a:r>
              <a:rPr lang="fr-FR" sz="1100" dirty="0" smtClean="0">
                <a:solidFill>
                  <a:schemeClr val="accent3">
                    <a:lumMod val="50000"/>
                  </a:schemeClr>
                </a:solidFill>
              </a:rPr>
              <a:t>Préparation </a:t>
            </a:r>
            <a:r>
              <a:rPr lang="fr-FR" sz="1100" dirty="0">
                <a:solidFill>
                  <a:schemeClr val="accent3">
                    <a:lumMod val="50000"/>
                  </a:schemeClr>
                </a:solidFill>
              </a:rPr>
              <a:t>et suivi des actions de formation professionnelle</a:t>
            </a:r>
          </a:p>
          <a:p>
            <a:pPr marL="171450" indent="-171450" algn="just">
              <a:buFont typeface="Arial" panose="020B0604020202020204" pitchFamily="34" charset="0"/>
              <a:buChar char="•"/>
            </a:pPr>
            <a:endParaRPr lang="fr-FR" sz="1050" dirty="0">
              <a:solidFill>
                <a:schemeClr val="accent3">
                  <a:lumMod val="50000"/>
                </a:schemeClr>
              </a:solidFill>
            </a:endParaRPr>
          </a:p>
        </p:txBody>
      </p:sp>
      <p:sp>
        <p:nvSpPr>
          <p:cNvPr id="26" name="ZoneTexte 25"/>
          <p:cNvSpPr txBox="1"/>
          <p:nvPr/>
        </p:nvSpPr>
        <p:spPr>
          <a:xfrm>
            <a:off x="6194036" y="3360797"/>
            <a:ext cx="2746764" cy="938719"/>
          </a:xfrm>
          <a:prstGeom prst="rect">
            <a:avLst/>
          </a:prstGeom>
          <a:noFill/>
        </p:spPr>
        <p:txBody>
          <a:bodyPr wrap="square" rtlCol="0">
            <a:spAutoFit/>
          </a:bodyPr>
          <a:lstStyle/>
          <a:p>
            <a:pPr marL="171450" indent="-171450" algn="just">
              <a:buFont typeface="Arial" panose="020B0604020202020204" pitchFamily="34" charset="0"/>
              <a:buChar char="•"/>
            </a:pPr>
            <a:r>
              <a:rPr lang="fr-FR" sz="1100" dirty="0">
                <a:solidFill>
                  <a:schemeClr val="accent3">
                    <a:lumMod val="50000"/>
                  </a:schemeClr>
                </a:solidFill>
              </a:rPr>
              <a:t>Suivi des temps de travail des </a:t>
            </a:r>
            <a:r>
              <a:rPr lang="fr-FR" sz="1100" dirty="0" smtClean="0">
                <a:solidFill>
                  <a:schemeClr val="accent3">
                    <a:lumMod val="50000"/>
                  </a:schemeClr>
                </a:solidFill>
              </a:rPr>
              <a:t>personnels</a:t>
            </a:r>
          </a:p>
          <a:p>
            <a:pPr marL="171450" indent="-171450" algn="just">
              <a:buFont typeface="Arial" panose="020B0604020202020204" pitchFamily="34" charset="0"/>
              <a:buChar char="•"/>
            </a:pPr>
            <a:r>
              <a:rPr lang="fr-FR" sz="1100" dirty="0" smtClean="0">
                <a:solidFill>
                  <a:schemeClr val="accent3">
                    <a:lumMod val="50000"/>
                  </a:schemeClr>
                </a:solidFill>
              </a:rPr>
              <a:t>Préparation </a:t>
            </a:r>
            <a:r>
              <a:rPr lang="fr-FR" sz="1100" dirty="0">
                <a:solidFill>
                  <a:schemeClr val="accent3">
                    <a:lumMod val="50000"/>
                  </a:schemeClr>
                </a:solidFill>
              </a:rPr>
              <a:t>et suivi des déplacements des </a:t>
            </a:r>
            <a:r>
              <a:rPr lang="fr-FR" sz="1100" dirty="0" smtClean="0">
                <a:solidFill>
                  <a:schemeClr val="accent3">
                    <a:lumMod val="50000"/>
                  </a:schemeClr>
                </a:solidFill>
              </a:rPr>
              <a:t>personnels</a:t>
            </a:r>
          </a:p>
          <a:p>
            <a:pPr marL="171450" indent="-171450" algn="just">
              <a:buFont typeface="Arial" panose="020B0604020202020204" pitchFamily="34" charset="0"/>
              <a:buChar char="•"/>
            </a:pPr>
            <a:r>
              <a:rPr lang="fr-FR" sz="1100" dirty="0" smtClean="0">
                <a:solidFill>
                  <a:schemeClr val="accent3">
                    <a:lumMod val="50000"/>
                  </a:schemeClr>
                </a:solidFill>
              </a:rPr>
              <a:t>Préparation </a:t>
            </a:r>
            <a:r>
              <a:rPr lang="fr-FR" sz="1100" dirty="0">
                <a:solidFill>
                  <a:schemeClr val="accent3">
                    <a:lumMod val="50000"/>
                  </a:schemeClr>
                </a:solidFill>
              </a:rPr>
              <a:t>et suivi de la paie et des déclarations sociales</a:t>
            </a:r>
          </a:p>
        </p:txBody>
      </p:sp>
      <p:sp>
        <p:nvSpPr>
          <p:cNvPr id="27" name="ZoneTexte 26"/>
          <p:cNvSpPr txBox="1"/>
          <p:nvPr/>
        </p:nvSpPr>
        <p:spPr>
          <a:xfrm>
            <a:off x="6212769" y="4950234"/>
            <a:ext cx="2746764" cy="938719"/>
          </a:xfrm>
          <a:prstGeom prst="rect">
            <a:avLst/>
          </a:prstGeom>
          <a:noFill/>
        </p:spPr>
        <p:txBody>
          <a:bodyPr wrap="square" rtlCol="0">
            <a:spAutoFit/>
          </a:bodyPr>
          <a:lstStyle/>
          <a:p>
            <a:pPr marL="171450" indent="-171450" algn="just">
              <a:buFont typeface="Arial" panose="020B0604020202020204" pitchFamily="34" charset="0"/>
              <a:buChar char="•"/>
            </a:pPr>
            <a:r>
              <a:rPr lang="fr-FR" sz="1100" dirty="0">
                <a:solidFill>
                  <a:schemeClr val="accent3">
                    <a:lumMod val="50000"/>
                  </a:schemeClr>
                </a:solidFill>
              </a:rPr>
              <a:t>Communication des informations sociales à destination des </a:t>
            </a:r>
            <a:r>
              <a:rPr lang="fr-FR" sz="1100" dirty="0" smtClean="0">
                <a:solidFill>
                  <a:schemeClr val="accent3">
                    <a:lumMod val="50000"/>
                  </a:schemeClr>
                </a:solidFill>
              </a:rPr>
              <a:t>personnels</a:t>
            </a:r>
          </a:p>
          <a:p>
            <a:pPr marL="171450" indent="-171450" algn="just">
              <a:buFont typeface="Arial" panose="020B0604020202020204" pitchFamily="34" charset="0"/>
              <a:buChar char="•"/>
            </a:pPr>
            <a:r>
              <a:rPr lang="fr-FR" sz="1100" dirty="0" smtClean="0">
                <a:solidFill>
                  <a:schemeClr val="accent3">
                    <a:lumMod val="50000"/>
                  </a:schemeClr>
                </a:solidFill>
              </a:rPr>
              <a:t>Participation </a:t>
            </a:r>
            <a:r>
              <a:rPr lang="fr-FR" sz="1100" dirty="0">
                <a:solidFill>
                  <a:schemeClr val="accent3">
                    <a:lumMod val="50000"/>
                  </a:schemeClr>
                </a:solidFill>
              </a:rPr>
              <a:t>à la mise en place d’actions sociales et </a:t>
            </a:r>
            <a:r>
              <a:rPr lang="fr-FR" sz="1100" dirty="0" smtClean="0">
                <a:solidFill>
                  <a:schemeClr val="accent3">
                    <a:lumMod val="50000"/>
                  </a:schemeClr>
                </a:solidFill>
              </a:rPr>
              <a:t>culturelles</a:t>
            </a:r>
          </a:p>
          <a:p>
            <a:pPr marL="171450" indent="-171450" algn="just">
              <a:buFont typeface="Arial" panose="020B0604020202020204" pitchFamily="34" charset="0"/>
              <a:buChar char="•"/>
            </a:pPr>
            <a:r>
              <a:rPr lang="fr-FR" sz="1100" dirty="0" smtClean="0">
                <a:solidFill>
                  <a:schemeClr val="accent3">
                    <a:lumMod val="50000"/>
                  </a:schemeClr>
                </a:solidFill>
              </a:rPr>
              <a:t>Mise </a:t>
            </a:r>
            <a:r>
              <a:rPr lang="fr-FR" sz="1100" dirty="0">
                <a:solidFill>
                  <a:schemeClr val="accent3">
                    <a:lumMod val="50000"/>
                  </a:schemeClr>
                </a:solidFill>
              </a:rPr>
              <a:t>à jour de tableaux de bord sociaux</a:t>
            </a:r>
          </a:p>
        </p:txBody>
      </p:sp>
    </p:spTree>
    <p:extLst>
      <p:ext uri="{BB962C8B-B14F-4D97-AF65-F5344CB8AC3E}">
        <p14:creationId xmlns:p14="http://schemas.microsoft.com/office/powerpoint/2010/main" val="3354465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5400" y="1066800"/>
            <a:ext cx="7881400" cy="4935459"/>
          </a:xfrm>
        </p:spPr>
        <p:txBody>
          <a:bodyPr>
            <a:normAutofit fontScale="32500" lnSpcReduction="20000"/>
          </a:bodyPr>
          <a:lstStyle/>
          <a:p>
            <a:pPr marL="0" indent="0">
              <a:buNone/>
            </a:pPr>
            <a:r>
              <a:rPr lang="fr-FR" sz="6200" dirty="0" smtClean="0">
                <a:solidFill>
                  <a:schemeClr val="accent3">
                    <a:lumMod val="50000"/>
                  </a:schemeClr>
                </a:solidFill>
              </a:rPr>
              <a:t>MOYENS </a:t>
            </a:r>
            <a:r>
              <a:rPr lang="fr-FR" sz="6200" dirty="0">
                <a:solidFill>
                  <a:schemeClr val="accent3">
                    <a:lumMod val="50000"/>
                  </a:schemeClr>
                </a:solidFill>
              </a:rPr>
              <a:t>ET </a:t>
            </a:r>
            <a:r>
              <a:rPr lang="fr-FR" sz="6200" dirty="0" smtClean="0">
                <a:solidFill>
                  <a:schemeClr val="accent3">
                    <a:lumMod val="50000"/>
                  </a:schemeClr>
                </a:solidFill>
              </a:rPr>
              <a:t>RESSOURCES</a:t>
            </a:r>
          </a:p>
          <a:p>
            <a:pPr marL="0" indent="0">
              <a:buNone/>
            </a:pPr>
            <a:endParaRPr lang="fr-FR" sz="4800" dirty="0" smtClean="0"/>
          </a:p>
          <a:p>
            <a:pPr marL="0" indent="0">
              <a:buNone/>
            </a:pPr>
            <a:r>
              <a:rPr lang="fr-FR" sz="4300" dirty="0" smtClean="0">
                <a:solidFill>
                  <a:schemeClr val="accent3">
                    <a:lumMod val="50000"/>
                  </a:schemeClr>
                </a:solidFill>
              </a:rPr>
              <a:t>Données </a:t>
            </a:r>
            <a:r>
              <a:rPr lang="fr-FR" sz="4300" dirty="0">
                <a:solidFill>
                  <a:schemeClr val="accent3">
                    <a:lumMod val="50000"/>
                  </a:schemeClr>
                </a:solidFill>
              </a:rPr>
              <a:t>et informations disponibles</a:t>
            </a:r>
          </a:p>
          <a:p>
            <a:pPr lvl="1">
              <a:buClr>
                <a:schemeClr val="accent3">
                  <a:lumMod val="50000"/>
                </a:schemeClr>
              </a:buClr>
            </a:pPr>
            <a:r>
              <a:rPr lang="fr-FR" sz="3000" b="0" dirty="0"/>
              <a:t>Réglementation sociale en vigueur : contrat de travail, formation, recrutement, licenciement, élections professionnelles, temps de travail, rémunération, égalité professionnelle, etc.</a:t>
            </a:r>
          </a:p>
          <a:p>
            <a:pPr lvl="1">
              <a:buClr>
                <a:schemeClr val="accent3">
                  <a:lumMod val="50000"/>
                </a:schemeClr>
              </a:buClr>
            </a:pPr>
            <a:r>
              <a:rPr lang="fr-FR" sz="3000" b="0" dirty="0"/>
              <a:t>Réglementation générale sur la protection des données (RGPD)</a:t>
            </a:r>
          </a:p>
          <a:p>
            <a:pPr lvl="1">
              <a:buClr>
                <a:schemeClr val="accent3">
                  <a:lumMod val="50000"/>
                </a:schemeClr>
              </a:buClr>
            </a:pPr>
            <a:r>
              <a:rPr lang="fr-FR" sz="3000" b="0" dirty="0"/>
              <a:t>Accords collectifs, conventions collectives de travail</a:t>
            </a:r>
          </a:p>
          <a:p>
            <a:pPr lvl="1">
              <a:buClr>
                <a:schemeClr val="accent3">
                  <a:lumMod val="50000"/>
                </a:schemeClr>
              </a:buClr>
            </a:pPr>
            <a:r>
              <a:rPr lang="fr-FR" sz="3000" b="0" dirty="0"/>
              <a:t>Modes opératoires, tutoriels, procédures internes liées à la gestion du personnel : chartes, règlement intérieur, procédures de recrutement et d’intégration, livret d’accueil, etc.</a:t>
            </a:r>
          </a:p>
          <a:p>
            <a:pPr lvl="1">
              <a:buClr>
                <a:schemeClr val="accent3">
                  <a:lumMod val="50000"/>
                </a:schemeClr>
              </a:buClr>
            </a:pPr>
            <a:r>
              <a:rPr lang="fr-FR" sz="3000" b="0" dirty="0"/>
              <a:t>Documentations juridique, comptable et fiscale</a:t>
            </a:r>
          </a:p>
          <a:p>
            <a:pPr lvl="1">
              <a:buClr>
                <a:schemeClr val="accent3">
                  <a:lumMod val="50000"/>
                </a:schemeClr>
              </a:buClr>
            </a:pPr>
            <a:r>
              <a:rPr lang="fr-FR" sz="3000" b="0" dirty="0"/>
              <a:t>Organigramme, annuaire(s) interne(s) et externe(s)</a:t>
            </a:r>
          </a:p>
          <a:p>
            <a:pPr lvl="1">
              <a:buClr>
                <a:schemeClr val="accent3">
                  <a:lumMod val="50000"/>
                </a:schemeClr>
              </a:buClr>
            </a:pPr>
            <a:r>
              <a:rPr lang="fr-FR" sz="3000" b="0" dirty="0"/>
              <a:t>Agendas personnel(s), agendas de groupe(s)</a:t>
            </a:r>
          </a:p>
          <a:p>
            <a:pPr lvl="1">
              <a:buClr>
                <a:schemeClr val="accent3">
                  <a:lumMod val="50000"/>
                </a:schemeClr>
              </a:buClr>
            </a:pPr>
            <a:r>
              <a:rPr lang="fr-FR" sz="3000" b="0" dirty="0"/>
              <a:t>Tableau de bord social, bilan </a:t>
            </a:r>
            <a:r>
              <a:rPr lang="fr-FR" sz="3000" b="0" dirty="0" smtClean="0"/>
              <a:t>social</a:t>
            </a:r>
          </a:p>
          <a:p>
            <a:pPr marL="457200" lvl="1" indent="0">
              <a:buClr>
                <a:schemeClr val="accent3">
                  <a:lumMod val="50000"/>
                </a:schemeClr>
              </a:buClr>
              <a:buNone/>
            </a:pPr>
            <a:endParaRPr lang="fr-FR" sz="3000" b="0" dirty="0" smtClean="0"/>
          </a:p>
          <a:p>
            <a:pPr marL="0" indent="0">
              <a:buNone/>
            </a:pPr>
            <a:r>
              <a:rPr lang="fr-FR" sz="4300" dirty="0" smtClean="0">
                <a:solidFill>
                  <a:schemeClr val="accent3">
                    <a:lumMod val="50000"/>
                  </a:schemeClr>
                </a:solidFill>
              </a:rPr>
              <a:t>Équipements et logiciels</a:t>
            </a:r>
          </a:p>
          <a:p>
            <a:pPr lvl="1">
              <a:buClr>
                <a:schemeClr val="accent3">
                  <a:lumMod val="50000"/>
                </a:schemeClr>
              </a:buClr>
            </a:pPr>
            <a:r>
              <a:rPr lang="fr-FR" sz="3000" b="0" dirty="0"/>
              <a:t>Équipement informatique multimédia connecté aux réseaux (internet, intranet, extranet)</a:t>
            </a:r>
          </a:p>
          <a:p>
            <a:pPr lvl="1">
              <a:buClr>
                <a:schemeClr val="accent3">
                  <a:lumMod val="50000"/>
                </a:schemeClr>
              </a:buClr>
            </a:pPr>
            <a:r>
              <a:rPr lang="fr-FR" sz="3000" b="0" dirty="0"/>
              <a:t>Imprimante multifonctions, scanner</a:t>
            </a:r>
          </a:p>
          <a:p>
            <a:pPr lvl="1">
              <a:buClr>
                <a:schemeClr val="accent3">
                  <a:lumMod val="50000"/>
                </a:schemeClr>
              </a:buClr>
            </a:pPr>
            <a:r>
              <a:rPr lang="fr-FR" sz="3000" b="0" dirty="0"/>
              <a:t>Matériel de téléphonie et équipements associés</a:t>
            </a:r>
          </a:p>
          <a:p>
            <a:pPr lvl="1">
              <a:buClr>
                <a:schemeClr val="accent3">
                  <a:lumMod val="50000"/>
                </a:schemeClr>
              </a:buClr>
            </a:pPr>
            <a:r>
              <a:rPr lang="fr-FR" sz="3000" b="0" dirty="0"/>
              <a:t>Suite bureautique : </a:t>
            </a:r>
            <a:r>
              <a:rPr lang="fr-FR" sz="3000" b="0" dirty="0">
                <a:hlinkClick r:id="rId2"/>
              </a:rPr>
              <a:t>traitement de texte,</a:t>
            </a:r>
            <a:r>
              <a:rPr lang="fr-FR" sz="3000" b="0" dirty="0"/>
              <a:t> </a:t>
            </a:r>
            <a:r>
              <a:rPr lang="fr-FR" sz="3000" b="0" dirty="0">
                <a:hlinkClick r:id="rId3"/>
              </a:rPr>
              <a:t>tableur</a:t>
            </a:r>
            <a:r>
              <a:rPr lang="fr-FR" sz="3000" b="0" dirty="0"/>
              <a:t> grapheur, base de données, logiciel de dessin et d'un logiciel de Présentation assistée par ordinateur (</a:t>
            </a:r>
            <a:r>
              <a:rPr lang="fr-FR" sz="3000" b="0" dirty="0" err="1"/>
              <a:t>PréAO</a:t>
            </a:r>
            <a:r>
              <a:rPr lang="fr-FR" sz="3000" b="0" dirty="0"/>
              <a:t>)</a:t>
            </a:r>
          </a:p>
          <a:p>
            <a:pPr lvl="1">
              <a:buClr>
                <a:schemeClr val="accent3">
                  <a:lumMod val="50000"/>
                </a:schemeClr>
              </a:buClr>
            </a:pPr>
            <a:r>
              <a:rPr lang="fr-FR" sz="3000" b="0" dirty="0"/>
              <a:t>Logiciel de Publication assistée par ordinateur (PAO)</a:t>
            </a:r>
          </a:p>
          <a:p>
            <a:pPr lvl="1">
              <a:buClr>
                <a:schemeClr val="accent3">
                  <a:lumMod val="50000"/>
                </a:schemeClr>
              </a:buClr>
            </a:pPr>
            <a:r>
              <a:rPr lang="fr-FR" sz="3000" b="0" dirty="0"/>
              <a:t>Logiciels ou applications professionnels</a:t>
            </a:r>
          </a:p>
          <a:p>
            <a:pPr lvl="1">
              <a:buClr>
                <a:schemeClr val="accent3">
                  <a:lumMod val="50000"/>
                </a:schemeClr>
              </a:buClr>
            </a:pPr>
            <a:r>
              <a:rPr lang="fr-FR" sz="3000" b="0" dirty="0"/>
              <a:t>Progiciel de gestion intégré (PGI)</a:t>
            </a:r>
          </a:p>
          <a:p>
            <a:pPr lvl="1">
              <a:buClr>
                <a:schemeClr val="accent3">
                  <a:lumMod val="50000"/>
                </a:schemeClr>
              </a:buClr>
            </a:pPr>
            <a:r>
              <a:rPr lang="fr-FR" sz="3000" b="0" dirty="0"/>
              <a:t>Logiciels de documentation, de Gestion électronique des documents (GED)</a:t>
            </a:r>
          </a:p>
          <a:p>
            <a:pPr lvl="1">
              <a:buClr>
                <a:schemeClr val="accent3">
                  <a:lumMod val="50000"/>
                </a:schemeClr>
              </a:buClr>
            </a:pPr>
            <a:r>
              <a:rPr lang="fr-FR" sz="3000" b="0" dirty="0"/>
              <a:t>Outils ou services de communication numérique</a:t>
            </a:r>
          </a:p>
          <a:p>
            <a:pPr lvl="1">
              <a:buClr>
                <a:schemeClr val="accent3">
                  <a:lumMod val="50000"/>
                </a:schemeClr>
              </a:buClr>
            </a:pPr>
            <a:r>
              <a:rPr lang="fr-FR" sz="3000" b="0" dirty="0"/>
              <a:t>Outils ou services collaboratifs</a:t>
            </a:r>
          </a:p>
          <a:p>
            <a:pPr lvl="1">
              <a:buClr>
                <a:schemeClr val="accent3">
                  <a:lumMod val="50000"/>
                </a:schemeClr>
              </a:buClr>
            </a:pPr>
            <a:r>
              <a:rPr lang="fr-FR" sz="3700" b="0" dirty="0"/>
              <a:t>Gestionnaires d'agenda, de planning, des temps de travail</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28</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79842145"/>
              </p:ext>
            </p:extLst>
          </p:nvPr>
        </p:nvGraphicFramePr>
        <p:xfrm>
          <a:off x="805399" y="289529"/>
          <a:ext cx="7794999" cy="617220"/>
        </p:xfrm>
        <a:graphic>
          <a:graphicData uri="http://schemas.openxmlformats.org/drawingml/2006/table">
            <a:tbl>
              <a:tblPr firstRow="1" firstCol="1" lastRow="1" lastCol="1" bandRow="1" bandCol="1">
                <a:tableStyleId>{5C22544A-7EE6-4342-B048-85BDC9FD1C3A}</a:tableStyleId>
              </a:tblPr>
              <a:tblGrid>
                <a:gridCol w="7794999">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400" dirty="0" smtClean="0">
                          <a:solidFill>
                            <a:schemeClr val="tx1">
                              <a:lumMod val="75000"/>
                              <a:lumOff val="25000"/>
                            </a:schemeClr>
                          </a:solidFill>
                          <a:effectLst/>
                        </a:rPr>
                        <a:t>Conditions d’exercice</a:t>
                      </a:r>
                    </a:p>
                    <a:p>
                      <a:pPr marL="459740">
                        <a:spcBef>
                          <a:spcPts val="5"/>
                        </a:spcBef>
                        <a:spcAft>
                          <a:spcPts val="0"/>
                        </a:spcAft>
                      </a:pPr>
                      <a:r>
                        <a:rPr lang="fr-FR" sz="1400" b="1" kern="1200" dirty="0" smtClean="0">
                          <a:solidFill>
                            <a:schemeClr val="tx1">
                              <a:lumMod val="75000"/>
                              <a:lumOff val="25000"/>
                            </a:schemeClr>
                          </a:solidFill>
                          <a:effectLst/>
                          <a:latin typeface="+mn-lt"/>
                          <a:ea typeface="+mn-ea"/>
                          <a:cs typeface="+mn-cs"/>
                        </a:rPr>
                        <a:t>Pôle 3 – Administration du personnel</a:t>
                      </a:r>
                      <a:endParaRPr lang="fr-FR"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92D050"/>
                    </a:solidFill>
                  </a:tcPr>
                </a:tc>
                <a:extLst>
                  <a:ext uri="{0D108BD9-81ED-4DB2-BD59-A6C34878D82A}">
                    <a16:rowId xmlns:a16="http://schemas.microsoft.com/office/drawing/2014/main" val="240643393"/>
                  </a:ext>
                </a:extLst>
              </a:tr>
            </a:tbl>
          </a:graphicData>
        </a:graphic>
      </p:graphicFrame>
    </p:spTree>
    <p:extLst>
      <p:ext uri="{BB962C8B-B14F-4D97-AF65-F5344CB8AC3E}">
        <p14:creationId xmlns:p14="http://schemas.microsoft.com/office/powerpoint/2010/main" val="3652403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2200" dirty="0">
                <a:solidFill>
                  <a:schemeClr val="accent3">
                    <a:lumMod val="50000"/>
                  </a:schemeClr>
                </a:solidFill>
              </a:rPr>
              <a:t>LIAISONS FONCTIONNELLES</a:t>
            </a:r>
          </a:p>
          <a:p>
            <a:pPr marL="0" indent="0">
              <a:buNone/>
            </a:pPr>
            <a:endParaRPr lang="fr-FR" sz="1900" dirty="0" smtClean="0"/>
          </a:p>
          <a:p>
            <a:pPr marL="0" indent="0">
              <a:buNone/>
            </a:pPr>
            <a:r>
              <a:rPr lang="fr-FR" sz="1500" dirty="0">
                <a:solidFill>
                  <a:schemeClr val="accent3">
                    <a:lumMod val="50000"/>
                  </a:schemeClr>
                </a:solidFill>
              </a:rPr>
              <a:t>Relations internes</a:t>
            </a:r>
          </a:p>
          <a:p>
            <a:pPr lvl="1" algn="just">
              <a:buClr>
                <a:schemeClr val="accent3">
                  <a:lumMod val="50000"/>
                </a:schemeClr>
              </a:buClr>
            </a:pPr>
            <a:r>
              <a:rPr lang="fr-FR" b="0" dirty="0"/>
              <a:t>Le titulaire du baccalauréat professionnel </a:t>
            </a:r>
            <a:r>
              <a:rPr lang="fr-FR" b="0" dirty="0" smtClean="0"/>
              <a:t>AGOrA est </a:t>
            </a:r>
            <a:r>
              <a:rPr lang="fr-FR" b="0" dirty="0"/>
              <a:t>en relation permanente avec les personnels de l’organisation : le responsable ou le dirigeant, le chef de service, les instances représentatives du personnel, le responsable administratif, et les autres collaborateurs de l’organisation appartenant au service des achats, au service commercial, au service vente, au service comptable, au service contentieux et à tout autre service</a:t>
            </a:r>
            <a:r>
              <a:rPr lang="fr-FR" b="0" dirty="0" smtClean="0"/>
              <a:t>.</a:t>
            </a:r>
          </a:p>
          <a:p>
            <a:pPr marL="457200" lvl="1" indent="0" algn="just">
              <a:buClr>
                <a:schemeClr val="accent3">
                  <a:lumMod val="50000"/>
                </a:schemeClr>
              </a:buClr>
              <a:buNone/>
            </a:pPr>
            <a:endParaRPr lang="fr-FR" sz="1400" b="0" dirty="0"/>
          </a:p>
          <a:p>
            <a:pPr marL="0" indent="0">
              <a:buNone/>
            </a:pPr>
            <a:r>
              <a:rPr lang="fr-FR" sz="1500" dirty="0">
                <a:solidFill>
                  <a:schemeClr val="accent3">
                    <a:lumMod val="50000"/>
                  </a:schemeClr>
                </a:solidFill>
              </a:rPr>
              <a:t>Relations externes</a:t>
            </a:r>
          </a:p>
          <a:p>
            <a:pPr marL="457200" lvl="1" indent="0">
              <a:buClr>
                <a:schemeClr val="accent1"/>
              </a:buClr>
              <a:buNone/>
            </a:pPr>
            <a:r>
              <a:rPr lang="fr-FR" sz="1200" b="0" dirty="0"/>
              <a:t>Le titulaire du baccalauréat </a:t>
            </a:r>
            <a:r>
              <a:rPr lang="fr-FR" sz="1200" b="0" dirty="0" smtClean="0"/>
              <a:t>professionnel AGOrA </a:t>
            </a:r>
            <a:r>
              <a:rPr lang="fr-FR" sz="1200" b="0" dirty="0"/>
              <a:t>est en relation avec :</a:t>
            </a:r>
          </a:p>
          <a:p>
            <a:pPr lvl="1">
              <a:buClr>
                <a:schemeClr val="accent3">
                  <a:lumMod val="50000"/>
                </a:schemeClr>
              </a:buClr>
            </a:pPr>
            <a:r>
              <a:rPr lang="fr-FR" b="0" dirty="0" smtClean="0"/>
              <a:t>les </a:t>
            </a:r>
            <a:r>
              <a:rPr lang="fr-FR" b="0" dirty="0"/>
              <a:t>organismes sociaux et de prévoyance ;</a:t>
            </a:r>
          </a:p>
          <a:p>
            <a:pPr lvl="1">
              <a:buClr>
                <a:schemeClr val="accent3">
                  <a:lumMod val="50000"/>
                </a:schemeClr>
              </a:buClr>
            </a:pPr>
            <a:r>
              <a:rPr lang="fr-FR" b="0" dirty="0"/>
              <a:t>les administrations ;</a:t>
            </a:r>
          </a:p>
          <a:p>
            <a:pPr lvl="1">
              <a:buClr>
                <a:schemeClr val="accent3">
                  <a:lumMod val="50000"/>
                </a:schemeClr>
              </a:buClr>
            </a:pPr>
            <a:r>
              <a:rPr lang="fr-FR" b="0" dirty="0"/>
              <a:t>les acteurs du marché de l’emploi et de la formation</a:t>
            </a:r>
            <a:endParaRPr lang="fr-FR" sz="6700" b="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29</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406574515"/>
              </p:ext>
            </p:extLst>
          </p:nvPr>
        </p:nvGraphicFramePr>
        <p:xfrm>
          <a:off x="805399" y="289529"/>
          <a:ext cx="7794999" cy="617220"/>
        </p:xfrm>
        <a:graphic>
          <a:graphicData uri="http://schemas.openxmlformats.org/drawingml/2006/table">
            <a:tbl>
              <a:tblPr firstRow="1" firstCol="1" lastRow="1" lastCol="1" bandRow="1" bandCol="1">
                <a:tableStyleId>{5C22544A-7EE6-4342-B048-85BDC9FD1C3A}</a:tableStyleId>
              </a:tblPr>
              <a:tblGrid>
                <a:gridCol w="7794999">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400" dirty="0" smtClean="0">
                          <a:solidFill>
                            <a:schemeClr val="tx1">
                              <a:lumMod val="75000"/>
                              <a:lumOff val="25000"/>
                            </a:schemeClr>
                          </a:solidFill>
                          <a:effectLst/>
                        </a:rPr>
                        <a:t>Conditions d’exercice</a:t>
                      </a:r>
                    </a:p>
                    <a:p>
                      <a:pPr marL="459740">
                        <a:spcBef>
                          <a:spcPts val="5"/>
                        </a:spcBef>
                        <a:spcAft>
                          <a:spcPts val="0"/>
                        </a:spcAft>
                      </a:pPr>
                      <a:r>
                        <a:rPr lang="fr-FR" sz="1400" b="1" kern="1200" dirty="0" smtClean="0">
                          <a:solidFill>
                            <a:schemeClr val="tx1">
                              <a:lumMod val="75000"/>
                              <a:lumOff val="25000"/>
                            </a:schemeClr>
                          </a:solidFill>
                          <a:effectLst/>
                          <a:latin typeface="+mn-lt"/>
                          <a:ea typeface="+mn-ea"/>
                          <a:cs typeface="+mn-cs"/>
                        </a:rPr>
                        <a:t>Pôle 3 – Administration du personnel</a:t>
                      </a:r>
                      <a:endParaRPr lang="fr-FR"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92D050"/>
                    </a:solidFill>
                  </a:tcPr>
                </a:tc>
                <a:extLst>
                  <a:ext uri="{0D108BD9-81ED-4DB2-BD59-A6C34878D82A}">
                    <a16:rowId xmlns:a16="http://schemas.microsoft.com/office/drawing/2014/main" val="240643393"/>
                  </a:ext>
                </a:extLst>
              </a:tr>
            </a:tbl>
          </a:graphicData>
        </a:graphic>
      </p:graphicFrame>
    </p:spTree>
    <p:extLst>
      <p:ext uri="{BB962C8B-B14F-4D97-AF65-F5344CB8AC3E}">
        <p14:creationId xmlns:p14="http://schemas.microsoft.com/office/powerpoint/2010/main" val="2604404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repères</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3</a:t>
            </a:fld>
            <a:endParaRPr lang="fr-FR" dirty="0"/>
          </a:p>
        </p:txBody>
      </p:sp>
      <p:sp>
        <p:nvSpPr>
          <p:cNvPr id="5" name="Espace réservé du texte 4"/>
          <p:cNvSpPr>
            <a:spLocks noGrp="1"/>
          </p:cNvSpPr>
          <p:nvPr>
            <p:ph type="body" sz="quarter" idx="14"/>
          </p:nvPr>
        </p:nvSpPr>
        <p:spPr/>
        <p:txBody>
          <a:bodyPr/>
          <a:lstStyle/>
          <a:p>
            <a:pPr algn="just"/>
            <a:r>
              <a:rPr lang="fr-FR" dirty="0" smtClean="0"/>
              <a:t>Synthèse des activités – compétences - unités</a:t>
            </a:r>
            <a:endParaRPr lang="fr-FR" dirty="0"/>
          </a:p>
          <a:p>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98" y="4800308"/>
            <a:ext cx="1506118" cy="1737527"/>
          </a:xfrm>
          <a:prstGeom prst="rect">
            <a:avLst/>
          </a:prstGeom>
        </p:spPr>
      </p:pic>
    </p:spTree>
    <p:extLst>
      <p:ext uri="{BB962C8B-B14F-4D97-AF65-F5344CB8AC3E}">
        <p14:creationId xmlns:p14="http://schemas.microsoft.com/office/powerpoint/2010/main" val="887958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2000" dirty="0">
                <a:solidFill>
                  <a:schemeClr val="accent3">
                    <a:lumMod val="50000"/>
                  </a:schemeClr>
                </a:solidFill>
              </a:rPr>
              <a:t>RESULTATS ATTENDUS</a:t>
            </a:r>
          </a:p>
          <a:p>
            <a:pPr marL="620713" lvl="1" indent="-171450">
              <a:buClr>
                <a:schemeClr val="accent1"/>
              </a:buClr>
              <a:buFont typeface="Arial" panose="020B0604020202020204" pitchFamily="34" charset="0"/>
              <a:buChar char="•"/>
            </a:pPr>
            <a:endParaRPr lang="fr-FR" sz="1200" b="0" dirty="0" smtClean="0">
              <a:solidFill>
                <a:schemeClr val="tx1"/>
              </a:solidFill>
            </a:endParaRPr>
          </a:p>
          <a:p>
            <a:pPr lvl="1" algn="just">
              <a:buClr>
                <a:schemeClr val="accent3">
                  <a:lumMod val="50000"/>
                </a:schemeClr>
              </a:buClr>
            </a:pPr>
            <a:r>
              <a:rPr lang="fr-FR" sz="1400" b="0" dirty="0">
                <a:solidFill>
                  <a:schemeClr val="tx1"/>
                </a:solidFill>
              </a:rPr>
              <a:t>Les informations destinées au personnel sont fiables, transmises dans les délais, dans le respect des procédures et des règles de confidentialité</a:t>
            </a:r>
          </a:p>
          <a:p>
            <a:pPr lvl="1" algn="just">
              <a:buClr>
                <a:schemeClr val="accent3">
                  <a:lumMod val="50000"/>
                </a:schemeClr>
              </a:buClr>
            </a:pPr>
            <a:r>
              <a:rPr lang="fr-FR" sz="1400" b="0" dirty="0">
                <a:solidFill>
                  <a:schemeClr val="tx1"/>
                </a:solidFill>
              </a:rPr>
              <a:t>Les dossiers des personnels sont mis à jour et les formalités administratives sont réalisées conformément à la législation sociale et à la réglementation en vigueur</a:t>
            </a:r>
          </a:p>
          <a:p>
            <a:pPr lvl="1" algn="just">
              <a:buClr>
                <a:schemeClr val="accent3">
                  <a:lumMod val="50000"/>
                </a:schemeClr>
              </a:buClr>
            </a:pPr>
            <a:r>
              <a:rPr lang="fr-FR" sz="1400" b="0" dirty="0">
                <a:solidFill>
                  <a:schemeClr val="tx1"/>
                </a:solidFill>
              </a:rPr>
              <a:t>Les temps de présence et d’absence sont décomptés, les déplacements sont organisés et contrôlés, les plannings de présence tenus à jour</a:t>
            </a:r>
          </a:p>
          <a:p>
            <a:pPr lvl="1" algn="just">
              <a:buClr>
                <a:schemeClr val="accent3">
                  <a:lumMod val="50000"/>
                </a:schemeClr>
              </a:buClr>
            </a:pPr>
            <a:r>
              <a:rPr lang="fr-FR" sz="1400" b="0" dirty="0">
                <a:solidFill>
                  <a:schemeClr val="tx1"/>
                </a:solidFill>
              </a:rPr>
              <a:t>Les actions de formation sont planifiées et suivies</a:t>
            </a:r>
          </a:p>
          <a:p>
            <a:pPr lvl="1" algn="just">
              <a:buClr>
                <a:schemeClr val="accent3">
                  <a:lumMod val="50000"/>
                </a:schemeClr>
              </a:buClr>
            </a:pPr>
            <a:r>
              <a:rPr lang="fr-FR" sz="1400" b="0" dirty="0">
                <a:solidFill>
                  <a:schemeClr val="tx1"/>
                </a:solidFill>
              </a:rPr>
              <a:t>La paie et les déclarations sociales sont réalisées et comptabilisées dans les délais de rigueur</a:t>
            </a:r>
          </a:p>
          <a:p>
            <a:pPr lvl="1" algn="just">
              <a:buClr>
                <a:schemeClr val="accent3">
                  <a:lumMod val="50000"/>
                </a:schemeClr>
              </a:buClr>
            </a:pPr>
            <a:r>
              <a:rPr lang="fr-FR" sz="1400" b="0" dirty="0">
                <a:solidFill>
                  <a:schemeClr val="tx1"/>
                </a:solidFill>
              </a:rPr>
              <a:t>Les bulletins de paie sont transmis aux salariés, archivés et sécurisés</a:t>
            </a:r>
          </a:p>
          <a:p>
            <a:pPr lvl="1" algn="just">
              <a:buClr>
                <a:schemeClr val="accent3">
                  <a:lumMod val="50000"/>
                </a:schemeClr>
              </a:buClr>
            </a:pPr>
            <a:r>
              <a:rPr lang="fr-FR" sz="1400" b="0" dirty="0">
                <a:solidFill>
                  <a:schemeClr val="tx1"/>
                </a:solidFill>
              </a:rPr>
              <a:t>Les tableaux de bord sociaux sont actualisés et mis en forme en vue d’être présentés</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30</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043283668"/>
              </p:ext>
            </p:extLst>
          </p:nvPr>
        </p:nvGraphicFramePr>
        <p:xfrm>
          <a:off x="805399" y="289529"/>
          <a:ext cx="7794999" cy="617220"/>
        </p:xfrm>
        <a:graphic>
          <a:graphicData uri="http://schemas.openxmlformats.org/drawingml/2006/table">
            <a:tbl>
              <a:tblPr firstRow="1" firstCol="1" lastRow="1" lastCol="1" bandRow="1" bandCol="1">
                <a:tableStyleId>{5C22544A-7EE6-4342-B048-85BDC9FD1C3A}</a:tableStyleId>
              </a:tblPr>
              <a:tblGrid>
                <a:gridCol w="7794999">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400" dirty="0" smtClean="0">
                          <a:solidFill>
                            <a:schemeClr val="tx1">
                              <a:lumMod val="75000"/>
                              <a:lumOff val="25000"/>
                            </a:schemeClr>
                          </a:solidFill>
                          <a:effectLst/>
                        </a:rPr>
                        <a:t>Conditions d’exercice</a:t>
                      </a:r>
                    </a:p>
                    <a:p>
                      <a:pPr marL="459740">
                        <a:spcBef>
                          <a:spcPts val="5"/>
                        </a:spcBef>
                        <a:spcAft>
                          <a:spcPts val="0"/>
                        </a:spcAft>
                      </a:pPr>
                      <a:r>
                        <a:rPr lang="fr-FR" sz="1400" b="1" kern="1200" dirty="0" smtClean="0">
                          <a:solidFill>
                            <a:schemeClr val="tx1">
                              <a:lumMod val="75000"/>
                              <a:lumOff val="25000"/>
                            </a:schemeClr>
                          </a:solidFill>
                          <a:effectLst/>
                          <a:latin typeface="+mn-lt"/>
                          <a:ea typeface="+mn-ea"/>
                          <a:cs typeface="+mn-cs"/>
                        </a:rPr>
                        <a:t>Pôle 3 – Administration du personnel</a:t>
                      </a:r>
                      <a:endParaRPr lang="fr-FR"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92D050"/>
                    </a:solidFill>
                  </a:tcPr>
                </a:tc>
                <a:extLst>
                  <a:ext uri="{0D108BD9-81ED-4DB2-BD59-A6C34878D82A}">
                    <a16:rowId xmlns:a16="http://schemas.microsoft.com/office/drawing/2014/main" val="240643393"/>
                  </a:ext>
                </a:extLst>
              </a:tr>
            </a:tbl>
          </a:graphicData>
        </a:graphic>
      </p:graphicFrame>
    </p:spTree>
    <p:extLst>
      <p:ext uri="{BB962C8B-B14F-4D97-AF65-F5344CB8AC3E}">
        <p14:creationId xmlns:p14="http://schemas.microsoft.com/office/powerpoint/2010/main" val="2131146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2223504"/>
            <a:ext cx="5590311" cy="2006323"/>
          </a:xfrm>
        </p:spPr>
        <p:txBody>
          <a:bodyPr/>
          <a:lstStyle/>
          <a:p>
            <a:r>
              <a:rPr lang="fr-FR" dirty="0" smtClean="0"/>
              <a:t>Référentiel de compétences</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31</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98" y="4800308"/>
            <a:ext cx="1506118" cy="1737527"/>
          </a:xfrm>
          <a:prstGeom prst="rect">
            <a:avLst/>
          </a:prstGeom>
        </p:spPr>
      </p:pic>
    </p:spTree>
    <p:extLst>
      <p:ext uri="{BB962C8B-B14F-4D97-AF65-F5344CB8AC3E}">
        <p14:creationId xmlns:p14="http://schemas.microsoft.com/office/powerpoint/2010/main" val="1635973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32</a:t>
            </a:fld>
            <a:endParaRPr lang="fr-FR"/>
          </a:p>
        </p:txBody>
      </p:sp>
      <p:pic>
        <p:nvPicPr>
          <p:cNvPr id="5" name="Image 4"/>
          <p:cNvPicPr>
            <a:picLocks noChangeAspect="1"/>
          </p:cNvPicPr>
          <p:nvPr/>
        </p:nvPicPr>
        <p:blipFill rotWithShape="1">
          <a:blip r:embed="rId2"/>
          <a:srcRect l="19741" t="29167" r="19742" b="11458"/>
          <a:stretch/>
        </p:blipFill>
        <p:spPr>
          <a:xfrm>
            <a:off x="805398" y="1754731"/>
            <a:ext cx="7881401" cy="4347482"/>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893471774"/>
              </p:ext>
            </p:extLst>
          </p:nvPr>
        </p:nvGraphicFramePr>
        <p:xfrm>
          <a:off x="881062" y="1023168"/>
          <a:ext cx="7798337" cy="540385"/>
        </p:xfrm>
        <a:graphic>
          <a:graphicData uri="http://schemas.openxmlformats.org/drawingml/2006/table">
            <a:tbl>
              <a:tblPr firstRow="1" firstCol="1" lastRow="1" lastCol="1" bandRow="1" bandCol="1">
                <a:tableStyleId>{5C22544A-7EE6-4342-B048-85BDC9FD1C3A}</a:tableStyleId>
              </a:tblPr>
              <a:tblGrid>
                <a:gridCol w="77983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400" dirty="0" smtClean="0">
                          <a:solidFill>
                            <a:schemeClr val="tx1">
                              <a:lumMod val="75000"/>
                              <a:lumOff val="25000"/>
                            </a:schemeClr>
                          </a:solidFill>
                          <a:effectLst/>
                        </a:rPr>
                        <a:t>Bloc de compétences 1  </a:t>
                      </a:r>
                      <a:r>
                        <a:rPr lang="fr-FR" sz="1400" dirty="0">
                          <a:solidFill>
                            <a:schemeClr val="tx1">
                              <a:lumMod val="75000"/>
                              <a:lumOff val="25000"/>
                            </a:schemeClr>
                          </a:solidFill>
                          <a:effectLst/>
                        </a:rPr>
                        <a:t>- Gestion des relations avec les clients, les usagers et les adhérents</a:t>
                      </a:r>
                      <a:endParaRPr lang="fr-FR"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96667"/>
                    </a:solidFill>
                  </a:tcPr>
                </a:tc>
                <a:extLst>
                  <a:ext uri="{0D108BD9-81ED-4DB2-BD59-A6C34878D82A}">
                    <a16:rowId xmlns:a16="http://schemas.microsoft.com/office/drawing/2014/main" val="240643393"/>
                  </a:ext>
                </a:extLst>
              </a:tr>
            </a:tbl>
          </a:graphicData>
        </a:graphic>
      </p:graphicFrame>
    </p:spTree>
    <p:extLst>
      <p:ext uri="{BB962C8B-B14F-4D97-AF65-F5344CB8AC3E}">
        <p14:creationId xmlns:p14="http://schemas.microsoft.com/office/powerpoint/2010/main" val="320122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33</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241077593"/>
              </p:ext>
            </p:extLst>
          </p:nvPr>
        </p:nvGraphicFramePr>
        <p:xfrm>
          <a:off x="881062" y="1023168"/>
          <a:ext cx="7798337" cy="540385"/>
        </p:xfrm>
        <a:graphic>
          <a:graphicData uri="http://schemas.openxmlformats.org/drawingml/2006/table">
            <a:tbl>
              <a:tblPr firstRow="1" firstCol="1" lastRow="1" lastCol="1" bandRow="1" bandCol="1">
                <a:tableStyleId>{5C22544A-7EE6-4342-B048-85BDC9FD1C3A}</a:tableStyleId>
              </a:tblPr>
              <a:tblGrid>
                <a:gridCol w="77983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400" dirty="0" smtClean="0">
                          <a:solidFill>
                            <a:schemeClr val="tx1">
                              <a:lumMod val="75000"/>
                              <a:lumOff val="25000"/>
                            </a:schemeClr>
                          </a:solidFill>
                          <a:effectLst/>
                        </a:rPr>
                        <a:t>Bloc de compétences 1  </a:t>
                      </a:r>
                      <a:r>
                        <a:rPr lang="fr-FR" sz="1400" dirty="0">
                          <a:solidFill>
                            <a:schemeClr val="tx1">
                              <a:lumMod val="75000"/>
                              <a:lumOff val="25000"/>
                            </a:schemeClr>
                          </a:solidFill>
                          <a:effectLst/>
                        </a:rPr>
                        <a:t>- Gestion des relations avec les clients, les usagers et les adhérents</a:t>
                      </a:r>
                      <a:endParaRPr lang="fr-FR"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96667"/>
                    </a:solidFill>
                  </a:tcPr>
                </a:tc>
                <a:extLst>
                  <a:ext uri="{0D108BD9-81ED-4DB2-BD59-A6C34878D82A}">
                    <a16:rowId xmlns:a16="http://schemas.microsoft.com/office/drawing/2014/main" val="240643393"/>
                  </a:ext>
                </a:extLst>
              </a:tr>
            </a:tbl>
          </a:graphicData>
        </a:graphic>
      </p:graphicFrame>
      <p:pic>
        <p:nvPicPr>
          <p:cNvPr id="3" name="Image 2"/>
          <p:cNvPicPr>
            <a:picLocks noChangeAspect="1"/>
          </p:cNvPicPr>
          <p:nvPr/>
        </p:nvPicPr>
        <p:blipFill rotWithShape="1">
          <a:blip r:embed="rId2"/>
          <a:srcRect l="20327" t="27431" r="20132" b="12674"/>
          <a:stretch/>
        </p:blipFill>
        <p:spPr>
          <a:xfrm>
            <a:off x="881062" y="1692754"/>
            <a:ext cx="7830360" cy="4428646"/>
          </a:xfrm>
          <a:prstGeom prst="rect">
            <a:avLst/>
          </a:prstGeom>
        </p:spPr>
      </p:pic>
    </p:spTree>
    <p:extLst>
      <p:ext uri="{BB962C8B-B14F-4D97-AF65-F5344CB8AC3E}">
        <p14:creationId xmlns:p14="http://schemas.microsoft.com/office/powerpoint/2010/main" val="2280611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34</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1782535228"/>
              </p:ext>
            </p:extLst>
          </p:nvPr>
        </p:nvGraphicFramePr>
        <p:xfrm>
          <a:off x="881062" y="985068"/>
          <a:ext cx="7798337" cy="540385"/>
        </p:xfrm>
        <a:graphic>
          <a:graphicData uri="http://schemas.openxmlformats.org/drawingml/2006/table">
            <a:tbl>
              <a:tblPr firstRow="1" firstCol="1" lastRow="1" lastCol="1" bandRow="1" bandCol="1">
                <a:tableStyleId>{5C22544A-7EE6-4342-B048-85BDC9FD1C3A}</a:tableStyleId>
              </a:tblPr>
              <a:tblGrid>
                <a:gridCol w="77983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400" dirty="0" smtClean="0">
                          <a:solidFill>
                            <a:schemeClr val="tx1">
                              <a:lumMod val="75000"/>
                              <a:lumOff val="25000"/>
                            </a:schemeClr>
                          </a:solidFill>
                          <a:effectLst/>
                        </a:rPr>
                        <a:t>Bloc de compétences 1  </a:t>
                      </a:r>
                      <a:r>
                        <a:rPr lang="fr-FR" sz="1400" dirty="0">
                          <a:solidFill>
                            <a:schemeClr val="tx1">
                              <a:lumMod val="75000"/>
                              <a:lumOff val="25000"/>
                            </a:schemeClr>
                          </a:solidFill>
                          <a:effectLst/>
                        </a:rPr>
                        <a:t>- Gestion des relations avec les clients, les usagers et les adhérents</a:t>
                      </a:r>
                      <a:endParaRPr lang="fr-FR"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96667"/>
                    </a:solidFill>
                  </a:tcPr>
                </a:tc>
                <a:extLst>
                  <a:ext uri="{0D108BD9-81ED-4DB2-BD59-A6C34878D82A}">
                    <a16:rowId xmlns:a16="http://schemas.microsoft.com/office/drawing/2014/main" val="240643393"/>
                  </a:ext>
                </a:extLst>
              </a:tr>
            </a:tbl>
          </a:graphicData>
        </a:graphic>
      </p:graphicFrame>
      <p:pic>
        <p:nvPicPr>
          <p:cNvPr id="3" name="Image 2"/>
          <p:cNvPicPr>
            <a:picLocks noChangeAspect="1"/>
          </p:cNvPicPr>
          <p:nvPr/>
        </p:nvPicPr>
        <p:blipFill rotWithShape="1">
          <a:blip r:embed="rId2"/>
          <a:srcRect l="20035" t="24132" r="20132" b="8854"/>
          <a:stretch/>
        </p:blipFill>
        <p:spPr>
          <a:xfrm>
            <a:off x="815298" y="1498599"/>
            <a:ext cx="7884201" cy="4851401"/>
          </a:xfrm>
          <a:prstGeom prst="rect">
            <a:avLst/>
          </a:prstGeom>
        </p:spPr>
      </p:pic>
    </p:spTree>
    <p:extLst>
      <p:ext uri="{BB962C8B-B14F-4D97-AF65-F5344CB8AC3E}">
        <p14:creationId xmlns:p14="http://schemas.microsoft.com/office/powerpoint/2010/main" val="3913810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35</a:t>
            </a:fld>
            <a:endParaRPr lang="fr-FR"/>
          </a:p>
        </p:txBody>
      </p:sp>
      <p:graphicFrame>
        <p:nvGraphicFramePr>
          <p:cNvPr id="6" name="Tableau 5"/>
          <p:cNvGraphicFramePr>
            <a:graphicFrameLocks noGrp="1"/>
          </p:cNvGraphicFramePr>
          <p:nvPr/>
        </p:nvGraphicFramePr>
        <p:xfrm>
          <a:off x="881062" y="1023168"/>
          <a:ext cx="7798337" cy="540385"/>
        </p:xfrm>
        <a:graphic>
          <a:graphicData uri="http://schemas.openxmlformats.org/drawingml/2006/table">
            <a:tbl>
              <a:tblPr firstRow="1" firstCol="1" lastRow="1" lastCol="1" bandRow="1" bandCol="1">
                <a:tableStyleId>{5C22544A-7EE6-4342-B048-85BDC9FD1C3A}</a:tableStyleId>
              </a:tblPr>
              <a:tblGrid>
                <a:gridCol w="77983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a:effectLst/>
                      </a:endParaRPr>
                    </a:p>
                    <a:p>
                      <a:pPr marL="459740">
                        <a:spcBef>
                          <a:spcPts val="5"/>
                        </a:spcBef>
                        <a:spcAft>
                          <a:spcPts val="0"/>
                        </a:spcAft>
                      </a:pPr>
                      <a:r>
                        <a:rPr lang="fr-FR" sz="1400" dirty="0" smtClean="0">
                          <a:solidFill>
                            <a:schemeClr val="tx1">
                              <a:lumMod val="75000"/>
                              <a:lumOff val="25000"/>
                            </a:schemeClr>
                          </a:solidFill>
                          <a:effectLst/>
                        </a:rPr>
                        <a:t>Bloc de compétences 1  </a:t>
                      </a:r>
                      <a:r>
                        <a:rPr lang="fr-FR" sz="1400" dirty="0">
                          <a:solidFill>
                            <a:schemeClr val="tx1">
                              <a:lumMod val="75000"/>
                              <a:lumOff val="25000"/>
                            </a:schemeClr>
                          </a:solidFill>
                          <a:effectLst/>
                        </a:rPr>
                        <a:t>- Gestion des relations avec les clients, les usagers et les adhérents</a:t>
                      </a:r>
                      <a:endParaRPr lang="fr-FR"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96667"/>
                    </a:solidFill>
                  </a:tcPr>
                </a:tc>
                <a:extLst>
                  <a:ext uri="{0D108BD9-81ED-4DB2-BD59-A6C34878D82A}">
                    <a16:rowId xmlns:a16="http://schemas.microsoft.com/office/drawing/2014/main" val="240643393"/>
                  </a:ext>
                </a:extLst>
              </a:tr>
            </a:tbl>
          </a:graphicData>
        </a:graphic>
      </p:graphicFrame>
      <p:pic>
        <p:nvPicPr>
          <p:cNvPr id="5" name="Image 4"/>
          <p:cNvPicPr>
            <a:picLocks noChangeAspect="1"/>
          </p:cNvPicPr>
          <p:nvPr/>
        </p:nvPicPr>
        <p:blipFill rotWithShape="1">
          <a:blip r:embed="rId2"/>
          <a:srcRect l="20132" t="28820" r="20132" b="10070"/>
          <a:stretch/>
        </p:blipFill>
        <p:spPr>
          <a:xfrm>
            <a:off x="859900" y="1742031"/>
            <a:ext cx="7852300" cy="4516356"/>
          </a:xfrm>
          <a:prstGeom prst="rect">
            <a:avLst/>
          </a:prstGeom>
        </p:spPr>
      </p:pic>
    </p:spTree>
    <p:extLst>
      <p:ext uri="{BB962C8B-B14F-4D97-AF65-F5344CB8AC3E}">
        <p14:creationId xmlns:p14="http://schemas.microsoft.com/office/powerpoint/2010/main" val="2022656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36</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097363689"/>
              </p:ext>
            </p:extLst>
          </p:nvPr>
        </p:nvGraphicFramePr>
        <p:xfrm>
          <a:off x="888463" y="1023168"/>
          <a:ext cx="8001537" cy="540385"/>
        </p:xfrm>
        <a:graphic>
          <a:graphicData uri="http://schemas.openxmlformats.org/drawingml/2006/table">
            <a:tbl>
              <a:tblPr firstRow="1" firstCol="1" lastRow="1" lastCol="1" bandRow="1" bandCol="1">
                <a:tableStyleId>{5C22544A-7EE6-4342-B048-85BDC9FD1C3A}</a:tableStyleId>
              </a:tblPr>
              <a:tblGrid>
                <a:gridCol w="80015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smtClean="0">
                        <a:effectLst/>
                      </a:endParaRPr>
                    </a:p>
                    <a:p>
                      <a:pPr marL="288000">
                        <a:spcBef>
                          <a:spcPts val="5"/>
                        </a:spcBef>
                        <a:spcAft>
                          <a:spcPts val="0"/>
                        </a:spcAft>
                      </a:pPr>
                      <a:r>
                        <a:rPr lang="fr-FR" sz="1400" dirty="0" smtClean="0">
                          <a:solidFill>
                            <a:schemeClr val="tx1">
                              <a:lumMod val="75000"/>
                              <a:lumOff val="25000"/>
                            </a:schemeClr>
                          </a:solidFill>
                          <a:effectLst/>
                        </a:rPr>
                        <a:t>Bloc de compétences 2  - </a:t>
                      </a:r>
                      <a:r>
                        <a:rPr lang="fr-FR" sz="1400" b="1" kern="1200" dirty="0" smtClean="0">
                          <a:solidFill>
                            <a:schemeClr val="tx1">
                              <a:lumMod val="75000"/>
                              <a:lumOff val="25000"/>
                            </a:schemeClr>
                          </a:solidFill>
                          <a:effectLst/>
                          <a:latin typeface="+mn-lt"/>
                          <a:ea typeface="+mn-ea"/>
                          <a:cs typeface="+mn-cs"/>
                        </a:rPr>
                        <a:t>ORGANISER ET SUIVRE L’ACTIVITE DE PRODUCTION (DE BIENS OU DE SERVICES)</a:t>
                      </a:r>
                      <a:endParaRPr lang="fr-FR"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40643393"/>
                  </a:ext>
                </a:extLst>
              </a:tr>
            </a:tbl>
          </a:graphicData>
        </a:graphic>
      </p:graphicFrame>
      <p:pic>
        <p:nvPicPr>
          <p:cNvPr id="5" name="Image 4"/>
          <p:cNvPicPr>
            <a:picLocks noChangeAspect="1"/>
          </p:cNvPicPr>
          <p:nvPr/>
        </p:nvPicPr>
        <p:blipFill rotWithShape="1">
          <a:blip r:embed="rId2"/>
          <a:srcRect l="20327" t="27952" r="19936" b="8854"/>
          <a:stretch/>
        </p:blipFill>
        <p:spPr>
          <a:xfrm>
            <a:off x="859899" y="1598181"/>
            <a:ext cx="8080901" cy="4764519"/>
          </a:xfrm>
          <a:prstGeom prst="rect">
            <a:avLst/>
          </a:prstGeom>
        </p:spPr>
      </p:pic>
    </p:spTree>
    <p:extLst>
      <p:ext uri="{BB962C8B-B14F-4D97-AF65-F5344CB8AC3E}">
        <p14:creationId xmlns:p14="http://schemas.microsoft.com/office/powerpoint/2010/main" val="3175282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37</a:t>
            </a:fld>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3461367443"/>
              </p:ext>
            </p:extLst>
          </p:nvPr>
        </p:nvGraphicFramePr>
        <p:xfrm>
          <a:off x="888463" y="1023168"/>
          <a:ext cx="8001537" cy="540385"/>
        </p:xfrm>
        <a:graphic>
          <a:graphicData uri="http://schemas.openxmlformats.org/drawingml/2006/table">
            <a:tbl>
              <a:tblPr firstRow="1" firstCol="1" lastRow="1" lastCol="1" bandRow="1" bandCol="1">
                <a:tableStyleId>{5C22544A-7EE6-4342-B048-85BDC9FD1C3A}</a:tableStyleId>
              </a:tblPr>
              <a:tblGrid>
                <a:gridCol w="80015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smtClean="0">
                        <a:effectLst/>
                      </a:endParaRPr>
                    </a:p>
                    <a:p>
                      <a:pPr marL="288000">
                        <a:spcBef>
                          <a:spcPts val="5"/>
                        </a:spcBef>
                        <a:spcAft>
                          <a:spcPts val="0"/>
                        </a:spcAft>
                      </a:pPr>
                      <a:r>
                        <a:rPr lang="fr-FR" sz="1400" dirty="0" smtClean="0">
                          <a:solidFill>
                            <a:schemeClr val="tx1">
                              <a:lumMod val="75000"/>
                              <a:lumOff val="25000"/>
                            </a:schemeClr>
                          </a:solidFill>
                          <a:effectLst/>
                        </a:rPr>
                        <a:t>Bloc de compétences 2  - </a:t>
                      </a:r>
                      <a:r>
                        <a:rPr lang="fr-FR" sz="1400" b="1" kern="1200" dirty="0" smtClean="0">
                          <a:solidFill>
                            <a:schemeClr val="tx1">
                              <a:lumMod val="75000"/>
                              <a:lumOff val="25000"/>
                            </a:schemeClr>
                          </a:solidFill>
                          <a:effectLst/>
                          <a:latin typeface="+mn-lt"/>
                          <a:ea typeface="+mn-ea"/>
                          <a:cs typeface="+mn-cs"/>
                        </a:rPr>
                        <a:t>ORGANISER ET SUIVRE L’ACTIVITE DE PRODUCTION (DE BIENS OU DE SERVICES)</a:t>
                      </a:r>
                      <a:endParaRPr lang="fr-FR"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40643393"/>
                  </a:ext>
                </a:extLst>
              </a:tr>
            </a:tbl>
          </a:graphicData>
        </a:graphic>
      </p:graphicFrame>
      <p:pic>
        <p:nvPicPr>
          <p:cNvPr id="3" name="Image 2"/>
          <p:cNvPicPr>
            <a:picLocks noChangeAspect="1"/>
          </p:cNvPicPr>
          <p:nvPr/>
        </p:nvPicPr>
        <p:blipFill rotWithShape="1">
          <a:blip r:embed="rId2"/>
          <a:srcRect l="20424" t="25000" r="20034" b="9202"/>
          <a:stretch/>
        </p:blipFill>
        <p:spPr>
          <a:xfrm>
            <a:off x="872599" y="1612900"/>
            <a:ext cx="8042801" cy="4699000"/>
          </a:xfrm>
          <a:prstGeom prst="rect">
            <a:avLst/>
          </a:prstGeom>
        </p:spPr>
      </p:pic>
    </p:spTree>
    <p:extLst>
      <p:ext uri="{BB962C8B-B14F-4D97-AF65-F5344CB8AC3E}">
        <p14:creationId xmlns:p14="http://schemas.microsoft.com/office/powerpoint/2010/main" val="2412562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38</a:t>
            </a:fld>
            <a:endParaRPr lang="fr-FR"/>
          </a:p>
        </p:txBody>
      </p:sp>
      <p:graphicFrame>
        <p:nvGraphicFramePr>
          <p:cNvPr id="8" name="Tableau 7"/>
          <p:cNvGraphicFramePr>
            <a:graphicFrameLocks noGrp="1"/>
          </p:cNvGraphicFramePr>
          <p:nvPr/>
        </p:nvGraphicFramePr>
        <p:xfrm>
          <a:off x="888463" y="1023168"/>
          <a:ext cx="8001537" cy="540385"/>
        </p:xfrm>
        <a:graphic>
          <a:graphicData uri="http://schemas.openxmlformats.org/drawingml/2006/table">
            <a:tbl>
              <a:tblPr firstRow="1" firstCol="1" lastRow="1" lastCol="1" bandRow="1" bandCol="1">
                <a:tableStyleId>{5C22544A-7EE6-4342-B048-85BDC9FD1C3A}</a:tableStyleId>
              </a:tblPr>
              <a:tblGrid>
                <a:gridCol w="80015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smtClean="0">
                        <a:effectLst/>
                      </a:endParaRPr>
                    </a:p>
                    <a:p>
                      <a:pPr marL="288000">
                        <a:spcBef>
                          <a:spcPts val="5"/>
                        </a:spcBef>
                        <a:spcAft>
                          <a:spcPts val="0"/>
                        </a:spcAft>
                      </a:pPr>
                      <a:r>
                        <a:rPr lang="fr-FR" sz="1400" dirty="0" smtClean="0">
                          <a:solidFill>
                            <a:schemeClr val="tx1">
                              <a:lumMod val="75000"/>
                              <a:lumOff val="25000"/>
                            </a:schemeClr>
                          </a:solidFill>
                          <a:effectLst/>
                        </a:rPr>
                        <a:t>Bloc de compétences 2  - </a:t>
                      </a:r>
                      <a:r>
                        <a:rPr lang="fr-FR" sz="1400" b="1" kern="1200" dirty="0" smtClean="0">
                          <a:solidFill>
                            <a:schemeClr val="tx1">
                              <a:lumMod val="75000"/>
                              <a:lumOff val="25000"/>
                            </a:schemeClr>
                          </a:solidFill>
                          <a:effectLst/>
                          <a:latin typeface="+mn-lt"/>
                          <a:ea typeface="+mn-ea"/>
                          <a:cs typeface="+mn-cs"/>
                        </a:rPr>
                        <a:t>ORGANISER ET SUIVRE L’ACTIVITE DE PRODUCTION (DE BIENS OU DE SERVICES)</a:t>
                      </a:r>
                      <a:endParaRPr lang="fr-FR"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40643393"/>
                  </a:ext>
                </a:extLst>
              </a:tr>
            </a:tbl>
          </a:graphicData>
        </a:graphic>
      </p:graphicFrame>
      <p:pic>
        <p:nvPicPr>
          <p:cNvPr id="3" name="Image 2"/>
          <p:cNvPicPr>
            <a:picLocks noChangeAspect="1"/>
          </p:cNvPicPr>
          <p:nvPr/>
        </p:nvPicPr>
        <p:blipFill rotWithShape="1">
          <a:blip r:embed="rId2"/>
          <a:srcRect l="20230" t="23437" r="20230" b="10243"/>
          <a:stretch/>
        </p:blipFill>
        <p:spPr>
          <a:xfrm>
            <a:off x="853398" y="1563553"/>
            <a:ext cx="8049301" cy="4799147"/>
          </a:xfrm>
          <a:prstGeom prst="rect">
            <a:avLst/>
          </a:prstGeom>
        </p:spPr>
      </p:pic>
    </p:spTree>
    <p:extLst>
      <p:ext uri="{BB962C8B-B14F-4D97-AF65-F5344CB8AC3E}">
        <p14:creationId xmlns:p14="http://schemas.microsoft.com/office/powerpoint/2010/main" val="2540053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39</a:t>
            </a:fld>
            <a:endParaRPr lang="fr-FR"/>
          </a:p>
        </p:txBody>
      </p:sp>
      <p:graphicFrame>
        <p:nvGraphicFramePr>
          <p:cNvPr id="8" name="Tableau 7"/>
          <p:cNvGraphicFramePr>
            <a:graphicFrameLocks noGrp="1"/>
          </p:cNvGraphicFramePr>
          <p:nvPr/>
        </p:nvGraphicFramePr>
        <p:xfrm>
          <a:off x="888463" y="1023168"/>
          <a:ext cx="8001537" cy="540385"/>
        </p:xfrm>
        <a:graphic>
          <a:graphicData uri="http://schemas.openxmlformats.org/drawingml/2006/table">
            <a:tbl>
              <a:tblPr firstRow="1" firstCol="1" lastRow="1" lastCol="1" bandRow="1" bandCol="1">
                <a:tableStyleId>{5C22544A-7EE6-4342-B048-85BDC9FD1C3A}</a:tableStyleId>
              </a:tblPr>
              <a:tblGrid>
                <a:gridCol w="80015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smtClean="0">
                        <a:effectLst/>
                      </a:endParaRPr>
                    </a:p>
                    <a:p>
                      <a:pPr marL="288000">
                        <a:spcBef>
                          <a:spcPts val="5"/>
                        </a:spcBef>
                        <a:spcAft>
                          <a:spcPts val="0"/>
                        </a:spcAft>
                      </a:pPr>
                      <a:r>
                        <a:rPr lang="fr-FR" sz="1400" dirty="0" smtClean="0">
                          <a:solidFill>
                            <a:schemeClr val="tx1">
                              <a:lumMod val="75000"/>
                              <a:lumOff val="25000"/>
                            </a:schemeClr>
                          </a:solidFill>
                          <a:effectLst/>
                        </a:rPr>
                        <a:t>Bloc de compétences 2  - </a:t>
                      </a:r>
                      <a:r>
                        <a:rPr lang="fr-FR" sz="1400" b="1" kern="1200" dirty="0" smtClean="0">
                          <a:solidFill>
                            <a:schemeClr val="tx1">
                              <a:lumMod val="75000"/>
                              <a:lumOff val="25000"/>
                            </a:schemeClr>
                          </a:solidFill>
                          <a:effectLst/>
                          <a:latin typeface="+mn-lt"/>
                          <a:ea typeface="+mn-ea"/>
                          <a:cs typeface="+mn-cs"/>
                        </a:rPr>
                        <a:t>ORGANISER ET SUIVRE L’ACTIVITE DE PRODUCTION (DE BIENS OU DE SERVICES)</a:t>
                      </a:r>
                      <a:endParaRPr lang="fr-FR"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40643393"/>
                  </a:ext>
                </a:extLst>
              </a:tr>
            </a:tbl>
          </a:graphicData>
        </a:graphic>
      </p:graphicFrame>
      <p:pic>
        <p:nvPicPr>
          <p:cNvPr id="3" name="Image 2"/>
          <p:cNvPicPr>
            <a:picLocks noChangeAspect="1"/>
          </p:cNvPicPr>
          <p:nvPr/>
        </p:nvPicPr>
        <p:blipFill rotWithShape="1">
          <a:blip r:embed="rId2"/>
          <a:srcRect l="20034" t="29861" r="20034" b="33854"/>
          <a:stretch/>
        </p:blipFill>
        <p:spPr>
          <a:xfrm>
            <a:off x="830800" y="1714500"/>
            <a:ext cx="8096280" cy="2755900"/>
          </a:xfrm>
          <a:prstGeom prst="rect">
            <a:avLst/>
          </a:prstGeom>
        </p:spPr>
      </p:pic>
    </p:spTree>
    <p:extLst>
      <p:ext uri="{BB962C8B-B14F-4D97-AF65-F5344CB8AC3E}">
        <p14:creationId xmlns:p14="http://schemas.microsoft.com/office/powerpoint/2010/main" val="2723558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dates…</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a:t>
            </a:fld>
            <a:endParaRPr lang="fr-FR" dirty="0"/>
          </a:p>
        </p:txBody>
      </p:sp>
      <p:sp>
        <p:nvSpPr>
          <p:cNvPr id="4" name="Espace réservé du texte 3"/>
          <p:cNvSpPr>
            <a:spLocks noGrp="1"/>
          </p:cNvSpPr>
          <p:nvPr>
            <p:ph type="body" sz="quarter" idx="13"/>
          </p:nvPr>
        </p:nvSpPr>
        <p:spPr>
          <a:xfrm>
            <a:off x="804863" y="1914429"/>
            <a:ext cx="7881937" cy="2352772"/>
          </a:xfrm>
        </p:spPr>
        <p:txBody>
          <a:bodyPr/>
          <a:lstStyle/>
          <a:p>
            <a:pPr algn="just"/>
            <a:r>
              <a:rPr lang="fr-FR" dirty="0" smtClean="0"/>
              <a:t>L'entrée </a:t>
            </a:r>
            <a:r>
              <a:rPr lang="fr-FR" dirty="0"/>
              <a:t>en formation de cette spécialité rénovée est prévue en 2020 pour une première session d'examen en 2023 .</a:t>
            </a:r>
            <a:endParaRPr lang="fr-FR" sz="2400" dirty="0"/>
          </a:p>
          <a:p>
            <a:endParaRPr lang="fr-FR" sz="2400" dirty="0"/>
          </a:p>
          <a:p>
            <a:pPr algn="just"/>
            <a:r>
              <a:rPr lang="fr-FR" dirty="0"/>
              <a:t>Le baccalauréat professionnel « Gestion-Administration » sera abrogé </a:t>
            </a:r>
            <a:r>
              <a:rPr lang="fr-FR" sz="1600" dirty="0"/>
              <a:t>à </a:t>
            </a:r>
            <a:r>
              <a:rPr lang="fr-FR" dirty="0"/>
              <a:t>la suite de la dernière session d'examen en 2022 </a:t>
            </a:r>
          </a:p>
          <a:p>
            <a:pPr marL="804863" lvl="2" indent="-177800">
              <a:buClr>
                <a:srgbClr val="5AB88F"/>
              </a:buClr>
              <a:buFont typeface="Lucida Grande"/>
              <a:buChar char="-"/>
            </a:pPr>
            <a:endParaRPr lang="fr-FR" dirty="0"/>
          </a:p>
          <a:p>
            <a:pPr lvl="2"/>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Tree>
    <p:extLst>
      <p:ext uri="{BB962C8B-B14F-4D97-AF65-F5344CB8AC3E}">
        <p14:creationId xmlns:p14="http://schemas.microsoft.com/office/powerpoint/2010/main" val="1313352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40</a:t>
            </a:fld>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970558738"/>
              </p:ext>
            </p:extLst>
          </p:nvPr>
        </p:nvGraphicFramePr>
        <p:xfrm>
          <a:off x="888463" y="1023168"/>
          <a:ext cx="8001537" cy="540385"/>
        </p:xfrm>
        <a:graphic>
          <a:graphicData uri="http://schemas.openxmlformats.org/drawingml/2006/table">
            <a:tbl>
              <a:tblPr firstRow="1" firstCol="1" lastRow="1" lastCol="1" bandRow="1" bandCol="1">
                <a:tableStyleId>{5C22544A-7EE6-4342-B048-85BDC9FD1C3A}</a:tableStyleId>
              </a:tblPr>
              <a:tblGrid>
                <a:gridCol w="80015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smtClean="0">
                        <a:effectLst/>
                      </a:endParaRPr>
                    </a:p>
                    <a:p>
                      <a:r>
                        <a:rPr lang="fr-FR" sz="1400" dirty="0" smtClean="0">
                          <a:solidFill>
                            <a:schemeClr val="tx1">
                              <a:lumMod val="75000"/>
                              <a:lumOff val="25000"/>
                            </a:schemeClr>
                          </a:solidFill>
                          <a:effectLst/>
                        </a:rPr>
                        <a:t>  Bloc de compétences 3  -</a:t>
                      </a:r>
                      <a:r>
                        <a:rPr lang="fr-FR" sz="1400" b="1" kern="1200" dirty="0" smtClean="0">
                          <a:solidFill>
                            <a:schemeClr val="tx1">
                              <a:lumMod val="75000"/>
                              <a:lumOff val="25000"/>
                            </a:schemeClr>
                          </a:solidFill>
                          <a:effectLst/>
                          <a:latin typeface="+mn-lt"/>
                          <a:ea typeface="+mn-ea"/>
                          <a:cs typeface="+mn-cs"/>
                        </a:rPr>
                        <a:t> ADMINISTRER LE PERSONNEL</a:t>
                      </a:r>
                      <a:endParaRPr lang="fr-FR" sz="1400" b="1" kern="1200" dirty="0">
                        <a:solidFill>
                          <a:schemeClr val="tx1">
                            <a:lumMod val="75000"/>
                            <a:lumOff val="25000"/>
                          </a:schemeClr>
                        </a:solidFill>
                        <a:effectLst/>
                        <a:latin typeface="+mn-lt"/>
                        <a:ea typeface="+mn-ea"/>
                        <a:cs typeface="+mn-cs"/>
                      </a:endParaRPr>
                    </a:p>
                  </a:txBody>
                  <a:tcPr marL="0" marR="0" marT="0" marB="0">
                    <a:solidFill>
                      <a:srgbClr val="92D050"/>
                    </a:solidFill>
                  </a:tcPr>
                </a:tc>
                <a:extLst>
                  <a:ext uri="{0D108BD9-81ED-4DB2-BD59-A6C34878D82A}">
                    <a16:rowId xmlns:a16="http://schemas.microsoft.com/office/drawing/2014/main" val="240643393"/>
                  </a:ext>
                </a:extLst>
              </a:tr>
            </a:tbl>
          </a:graphicData>
        </a:graphic>
      </p:graphicFrame>
      <p:pic>
        <p:nvPicPr>
          <p:cNvPr id="5" name="Image 4"/>
          <p:cNvPicPr>
            <a:picLocks noChangeAspect="1"/>
          </p:cNvPicPr>
          <p:nvPr/>
        </p:nvPicPr>
        <p:blipFill rotWithShape="1">
          <a:blip r:embed="rId2"/>
          <a:srcRect l="20229" t="31771" r="20034" b="10590"/>
          <a:stretch/>
        </p:blipFill>
        <p:spPr>
          <a:xfrm>
            <a:off x="888462" y="1775304"/>
            <a:ext cx="8026937" cy="4354482"/>
          </a:xfrm>
          <a:prstGeom prst="rect">
            <a:avLst/>
          </a:prstGeom>
        </p:spPr>
      </p:pic>
    </p:spTree>
    <p:extLst>
      <p:ext uri="{BB962C8B-B14F-4D97-AF65-F5344CB8AC3E}">
        <p14:creationId xmlns:p14="http://schemas.microsoft.com/office/powerpoint/2010/main" val="1649785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41</a:t>
            </a:fld>
            <a:endParaRPr lang="fr-FR"/>
          </a:p>
        </p:txBody>
      </p:sp>
      <p:graphicFrame>
        <p:nvGraphicFramePr>
          <p:cNvPr id="8" name="Tableau 7"/>
          <p:cNvGraphicFramePr>
            <a:graphicFrameLocks noGrp="1"/>
          </p:cNvGraphicFramePr>
          <p:nvPr/>
        </p:nvGraphicFramePr>
        <p:xfrm>
          <a:off x="888463" y="1023168"/>
          <a:ext cx="8001537" cy="540385"/>
        </p:xfrm>
        <a:graphic>
          <a:graphicData uri="http://schemas.openxmlformats.org/drawingml/2006/table">
            <a:tbl>
              <a:tblPr firstRow="1" firstCol="1" lastRow="1" lastCol="1" bandRow="1" bandCol="1">
                <a:tableStyleId>{5C22544A-7EE6-4342-B048-85BDC9FD1C3A}</a:tableStyleId>
              </a:tblPr>
              <a:tblGrid>
                <a:gridCol w="80015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smtClean="0">
                        <a:effectLst/>
                      </a:endParaRPr>
                    </a:p>
                    <a:p>
                      <a:r>
                        <a:rPr lang="fr-FR" sz="1400" dirty="0" smtClean="0">
                          <a:solidFill>
                            <a:schemeClr val="tx1">
                              <a:lumMod val="75000"/>
                              <a:lumOff val="25000"/>
                            </a:schemeClr>
                          </a:solidFill>
                          <a:effectLst/>
                        </a:rPr>
                        <a:t>  Bloc de compétences 3  -</a:t>
                      </a:r>
                      <a:r>
                        <a:rPr lang="fr-FR" sz="1400" b="1" kern="1200" dirty="0" smtClean="0">
                          <a:solidFill>
                            <a:schemeClr val="tx1">
                              <a:lumMod val="75000"/>
                              <a:lumOff val="25000"/>
                            </a:schemeClr>
                          </a:solidFill>
                          <a:effectLst/>
                          <a:latin typeface="+mn-lt"/>
                          <a:ea typeface="+mn-ea"/>
                          <a:cs typeface="+mn-cs"/>
                        </a:rPr>
                        <a:t> ADMINISTRER LE PERSONNEL</a:t>
                      </a:r>
                      <a:endParaRPr lang="fr-FR" sz="1400" b="1" kern="1200" dirty="0">
                        <a:solidFill>
                          <a:schemeClr val="tx1">
                            <a:lumMod val="75000"/>
                            <a:lumOff val="25000"/>
                          </a:schemeClr>
                        </a:solidFill>
                        <a:effectLst/>
                        <a:latin typeface="+mn-lt"/>
                        <a:ea typeface="+mn-ea"/>
                        <a:cs typeface="+mn-cs"/>
                      </a:endParaRPr>
                    </a:p>
                  </a:txBody>
                  <a:tcPr marL="0" marR="0" marT="0" marB="0">
                    <a:solidFill>
                      <a:srgbClr val="92D050"/>
                    </a:solidFill>
                  </a:tcPr>
                </a:tc>
                <a:extLst>
                  <a:ext uri="{0D108BD9-81ED-4DB2-BD59-A6C34878D82A}">
                    <a16:rowId xmlns:a16="http://schemas.microsoft.com/office/drawing/2014/main" val="240643393"/>
                  </a:ext>
                </a:extLst>
              </a:tr>
            </a:tbl>
          </a:graphicData>
        </a:graphic>
      </p:graphicFrame>
      <p:pic>
        <p:nvPicPr>
          <p:cNvPr id="3" name="Image 2"/>
          <p:cNvPicPr>
            <a:picLocks noChangeAspect="1"/>
          </p:cNvPicPr>
          <p:nvPr/>
        </p:nvPicPr>
        <p:blipFill rotWithShape="1">
          <a:blip r:embed="rId2"/>
          <a:srcRect l="20327" t="26215" r="20034" b="12153"/>
          <a:stretch/>
        </p:blipFill>
        <p:spPr>
          <a:xfrm>
            <a:off x="866250" y="1629254"/>
            <a:ext cx="8074550" cy="4691432"/>
          </a:xfrm>
          <a:prstGeom prst="rect">
            <a:avLst/>
          </a:prstGeom>
        </p:spPr>
      </p:pic>
    </p:spTree>
    <p:extLst>
      <p:ext uri="{BB962C8B-B14F-4D97-AF65-F5344CB8AC3E}">
        <p14:creationId xmlns:p14="http://schemas.microsoft.com/office/powerpoint/2010/main" val="590956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42</a:t>
            </a:fld>
            <a:endParaRPr lang="fr-FR"/>
          </a:p>
        </p:txBody>
      </p:sp>
      <p:graphicFrame>
        <p:nvGraphicFramePr>
          <p:cNvPr id="8" name="Tableau 7"/>
          <p:cNvGraphicFramePr>
            <a:graphicFrameLocks noGrp="1"/>
          </p:cNvGraphicFramePr>
          <p:nvPr/>
        </p:nvGraphicFramePr>
        <p:xfrm>
          <a:off x="888463" y="1023168"/>
          <a:ext cx="8001537" cy="540385"/>
        </p:xfrm>
        <a:graphic>
          <a:graphicData uri="http://schemas.openxmlformats.org/drawingml/2006/table">
            <a:tbl>
              <a:tblPr firstRow="1" firstCol="1" lastRow="1" lastCol="1" bandRow="1" bandCol="1">
                <a:tableStyleId>{5C22544A-7EE6-4342-B048-85BDC9FD1C3A}</a:tableStyleId>
              </a:tblPr>
              <a:tblGrid>
                <a:gridCol w="80015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smtClean="0">
                        <a:effectLst/>
                      </a:endParaRPr>
                    </a:p>
                    <a:p>
                      <a:r>
                        <a:rPr lang="fr-FR" sz="1400" dirty="0" smtClean="0">
                          <a:solidFill>
                            <a:schemeClr val="tx1">
                              <a:lumMod val="75000"/>
                              <a:lumOff val="25000"/>
                            </a:schemeClr>
                          </a:solidFill>
                          <a:effectLst/>
                        </a:rPr>
                        <a:t>  Bloc de compétences 3  -</a:t>
                      </a:r>
                      <a:r>
                        <a:rPr lang="fr-FR" sz="1400" b="1" kern="1200" dirty="0" smtClean="0">
                          <a:solidFill>
                            <a:schemeClr val="tx1">
                              <a:lumMod val="75000"/>
                              <a:lumOff val="25000"/>
                            </a:schemeClr>
                          </a:solidFill>
                          <a:effectLst/>
                          <a:latin typeface="+mn-lt"/>
                          <a:ea typeface="+mn-ea"/>
                          <a:cs typeface="+mn-cs"/>
                        </a:rPr>
                        <a:t> ADMINISTRER LE PERSONNEL</a:t>
                      </a:r>
                      <a:endParaRPr lang="fr-FR" sz="1400" b="1" kern="1200" dirty="0">
                        <a:solidFill>
                          <a:schemeClr val="tx1">
                            <a:lumMod val="75000"/>
                            <a:lumOff val="25000"/>
                          </a:schemeClr>
                        </a:solidFill>
                        <a:effectLst/>
                        <a:latin typeface="+mn-lt"/>
                        <a:ea typeface="+mn-ea"/>
                        <a:cs typeface="+mn-cs"/>
                      </a:endParaRPr>
                    </a:p>
                  </a:txBody>
                  <a:tcPr marL="0" marR="0" marT="0" marB="0">
                    <a:solidFill>
                      <a:srgbClr val="92D050"/>
                    </a:solidFill>
                  </a:tcPr>
                </a:tc>
                <a:extLst>
                  <a:ext uri="{0D108BD9-81ED-4DB2-BD59-A6C34878D82A}">
                    <a16:rowId xmlns:a16="http://schemas.microsoft.com/office/drawing/2014/main" val="240643393"/>
                  </a:ext>
                </a:extLst>
              </a:tr>
            </a:tbl>
          </a:graphicData>
        </a:graphic>
      </p:graphicFrame>
      <p:pic>
        <p:nvPicPr>
          <p:cNvPr id="3" name="Image 2"/>
          <p:cNvPicPr>
            <a:picLocks noChangeAspect="1"/>
          </p:cNvPicPr>
          <p:nvPr/>
        </p:nvPicPr>
        <p:blipFill rotWithShape="1">
          <a:blip r:embed="rId2"/>
          <a:srcRect l="20230" t="24305" r="19839" b="13368"/>
          <a:stretch/>
        </p:blipFill>
        <p:spPr>
          <a:xfrm>
            <a:off x="847200" y="1603853"/>
            <a:ext cx="8106300" cy="4739677"/>
          </a:xfrm>
          <a:prstGeom prst="rect">
            <a:avLst/>
          </a:prstGeom>
        </p:spPr>
      </p:pic>
    </p:spTree>
    <p:extLst>
      <p:ext uri="{BB962C8B-B14F-4D97-AF65-F5344CB8AC3E}">
        <p14:creationId xmlns:p14="http://schemas.microsoft.com/office/powerpoint/2010/main" val="3051096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Référentiel </a:t>
            </a:r>
            <a:r>
              <a:rPr lang="fr-FR" dirty="0" smtClean="0"/>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43</a:t>
            </a:fld>
            <a:endParaRPr lang="fr-FR"/>
          </a:p>
        </p:txBody>
      </p:sp>
      <p:graphicFrame>
        <p:nvGraphicFramePr>
          <p:cNvPr id="8" name="Tableau 7"/>
          <p:cNvGraphicFramePr>
            <a:graphicFrameLocks noGrp="1"/>
          </p:cNvGraphicFramePr>
          <p:nvPr/>
        </p:nvGraphicFramePr>
        <p:xfrm>
          <a:off x="888463" y="1023168"/>
          <a:ext cx="8001537" cy="540385"/>
        </p:xfrm>
        <a:graphic>
          <a:graphicData uri="http://schemas.openxmlformats.org/drawingml/2006/table">
            <a:tbl>
              <a:tblPr firstRow="1" firstCol="1" lastRow="1" lastCol="1" bandRow="1" bandCol="1">
                <a:tableStyleId>{5C22544A-7EE6-4342-B048-85BDC9FD1C3A}</a:tableStyleId>
              </a:tblPr>
              <a:tblGrid>
                <a:gridCol w="8001537">
                  <a:extLst>
                    <a:ext uri="{9D8B030D-6E8A-4147-A177-3AD203B41FA5}">
                      <a16:colId xmlns:a16="http://schemas.microsoft.com/office/drawing/2014/main" val="3527657996"/>
                    </a:ext>
                  </a:extLst>
                </a:gridCol>
              </a:tblGrid>
              <a:tr h="540385">
                <a:tc>
                  <a:txBody>
                    <a:bodyPr/>
                    <a:lstStyle/>
                    <a:p>
                      <a:pPr>
                        <a:spcBef>
                          <a:spcPts val="40"/>
                        </a:spcBef>
                        <a:spcAft>
                          <a:spcPts val="0"/>
                        </a:spcAft>
                      </a:pPr>
                      <a:r>
                        <a:rPr lang="fr-FR" sz="1250" dirty="0">
                          <a:effectLst/>
                        </a:rPr>
                        <a:t> </a:t>
                      </a:r>
                      <a:endParaRPr lang="fr-FR" sz="1100" dirty="0" smtClean="0">
                        <a:effectLst/>
                      </a:endParaRPr>
                    </a:p>
                    <a:p>
                      <a:r>
                        <a:rPr lang="fr-FR" sz="1400" dirty="0" smtClean="0">
                          <a:solidFill>
                            <a:schemeClr val="tx1">
                              <a:lumMod val="75000"/>
                              <a:lumOff val="25000"/>
                            </a:schemeClr>
                          </a:solidFill>
                          <a:effectLst/>
                        </a:rPr>
                        <a:t>  Bloc de compétences 3  -</a:t>
                      </a:r>
                      <a:r>
                        <a:rPr lang="fr-FR" sz="1400" b="1" kern="1200" dirty="0" smtClean="0">
                          <a:solidFill>
                            <a:schemeClr val="tx1">
                              <a:lumMod val="75000"/>
                              <a:lumOff val="25000"/>
                            </a:schemeClr>
                          </a:solidFill>
                          <a:effectLst/>
                          <a:latin typeface="+mn-lt"/>
                          <a:ea typeface="+mn-ea"/>
                          <a:cs typeface="+mn-cs"/>
                        </a:rPr>
                        <a:t> ADMINISTRER LE PERSONNEL</a:t>
                      </a:r>
                      <a:endParaRPr lang="fr-FR" sz="1400" b="1" kern="1200" dirty="0">
                        <a:solidFill>
                          <a:schemeClr val="tx1">
                            <a:lumMod val="75000"/>
                            <a:lumOff val="25000"/>
                          </a:schemeClr>
                        </a:solidFill>
                        <a:effectLst/>
                        <a:latin typeface="+mn-lt"/>
                        <a:ea typeface="+mn-ea"/>
                        <a:cs typeface="+mn-cs"/>
                      </a:endParaRPr>
                    </a:p>
                  </a:txBody>
                  <a:tcPr marL="0" marR="0" marT="0" marB="0">
                    <a:solidFill>
                      <a:srgbClr val="92D050"/>
                    </a:solidFill>
                  </a:tcPr>
                </a:tc>
                <a:extLst>
                  <a:ext uri="{0D108BD9-81ED-4DB2-BD59-A6C34878D82A}">
                    <a16:rowId xmlns:a16="http://schemas.microsoft.com/office/drawing/2014/main" val="240643393"/>
                  </a:ext>
                </a:extLst>
              </a:tr>
            </a:tbl>
          </a:graphicData>
        </a:graphic>
      </p:graphicFrame>
      <p:pic>
        <p:nvPicPr>
          <p:cNvPr id="3" name="Image 2"/>
          <p:cNvPicPr>
            <a:picLocks noChangeAspect="1"/>
          </p:cNvPicPr>
          <p:nvPr/>
        </p:nvPicPr>
        <p:blipFill rotWithShape="1">
          <a:blip r:embed="rId2"/>
          <a:srcRect l="20034" t="29167" r="20229" b="30035"/>
          <a:stretch/>
        </p:blipFill>
        <p:spPr>
          <a:xfrm>
            <a:off x="827998" y="1701800"/>
            <a:ext cx="8036993" cy="3086100"/>
          </a:xfrm>
          <a:prstGeom prst="rect">
            <a:avLst/>
          </a:prstGeom>
        </p:spPr>
      </p:pic>
    </p:spTree>
    <p:extLst>
      <p:ext uri="{BB962C8B-B14F-4D97-AF65-F5344CB8AC3E}">
        <p14:creationId xmlns:p14="http://schemas.microsoft.com/office/powerpoint/2010/main" val="1599095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2431322"/>
            <a:ext cx="5590311" cy="2006323"/>
          </a:xfrm>
        </p:spPr>
        <p:txBody>
          <a:bodyPr/>
          <a:lstStyle/>
          <a:p>
            <a:r>
              <a:rPr lang="fr-FR" dirty="0" smtClean="0"/>
              <a:t>Règlement d’examen</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44</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98" y="4800308"/>
            <a:ext cx="1506118" cy="1737527"/>
          </a:xfrm>
          <a:prstGeom prst="rect">
            <a:avLst/>
          </a:prstGeom>
        </p:spPr>
      </p:pic>
    </p:spTree>
    <p:extLst>
      <p:ext uri="{BB962C8B-B14F-4D97-AF65-F5344CB8AC3E}">
        <p14:creationId xmlns:p14="http://schemas.microsoft.com/office/powerpoint/2010/main" val="2377326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45</a:t>
            </a:fld>
            <a:endParaRPr lang="fr-FR"/>
          </a:p>
        </p:txBody>
      </p:sp>
      <p:sp>
        <p:nvSpPr>
          <p:cNvPr id="6" name="Titre 1"/>
          <p:cNvSpPr>
            <a:spLocks noGrp="1"/>
          </p:cNvSpPr>
          <p:nvPr>
            <p:ph type="title"/>
          </p:nvPr>
        </p:nvSpPr>
        <p:spPr>
          <a:xfrm>
            <a:off x="805400" y="182889"/>
            <a:ext cx="7881400" cy="655311"/>
          </a:xfrm>
        </p:spPr>
        <p:txBody>
          <a:bodyPr>
            <a:normAutofit/>
          </a:bodyPr>
          <a:lstStyle/>
          <a:p>
            <a:pPr marL="713105" marR="678180" algn="ctr">
              <a:lnSpc>
                <a:spcPts val="1950"/>
              </a:lnSpc>
              <a:spcBef>
                <a:spcPts val="55"/>
              </a:spcBef>
              <a:spcAft>
                <a:spcPts val="0"/>
              </a:spcAft>
            </a:pPr>
            <a:r>
              <a:rPr lang="fr-FR" sz="2000" dirty="0" smtClean="0"/>
              <a:t>Règlement d’examen (extrait)</a:t>
            </a:r>
            <a:endParaRPr lang="fr-FR" sz="2000" dirty="0"/>
          </a:p>
        </p:txBody>
      </p:sp>
      <p:pic>
        <p:nvPicPr>
          <p:cNvPr id="11" name="Image 10"/>
          <p:cNvPicPr>
            <a:picLocks noChangeAspect="1"/>
          </p:cNvPicPr>
          <p:nvPr/>
        </p:nvPicPr>
        <p:blipFill rotWithShape="1">
          <a:blip r:embed="rId2"/>
          <a:srcRect l="25124" t="25942" r="23785" b="9970"/>
          <a:stretch/>
        </p:blipFill>
        <p:spPr>
          <a:xfrm>
            <a:off x="1146627" y="838200"/>
            <a:ext cx="7213602" cy="5087322"/>
          </a:xfrm>
          <a:prstGeom prst="rect">
            <a:avLst/>
          </a:prstGeom>
        </p:spPr>
      </p:pic>
    </p:spTree>
    <p:extLst>
      <p:ext uri="{BB962C8B-B14F-4D97-AF65-F5344CB8AC3E}">
        <p14:creationId xmlns:p14="http://schemas.microsoft.com/office/powerpoint/2010/main" val="2046858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2223504"/>
            <a:ext cx="5590311" cy="2006323"/>
          </a:xfrm>
        </p:spPr>
        <p:txBody>
          <a:bodyPr/>
          <a:lstStyle/>
          <a:p>
            <a:r>
              <a:rPr lang="fr-FR" dirty="0" smtClean="0"/>
              <a:t>Référentiel d’évaluation</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46</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98" y="4800308"/>
            <a:ext cx="1506118" cy="1737527"/>
          </a:xfrm>
          <a:prstGeom prst="rect">
            <a:avLst/>
          </a:prstGeom>
        </p:spPr>
      </p:pic>
    </p:spTree>
    <p:extLst>
      <p:ext uri="{BB962C8B-B14F-4D97-AF65-F5344CB8AC3E}">
        <p14:creationId xmlns:p14="http://schemas.microsoft.com/office/powerpoint/2010/main" val="1965856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5400" y="1958340"/>
            <a:ext cx="7881400" cy="4251960"/>
          </a:xfrm>
        </p:spPr>
        <p:txBody>
          <a:bodyPr>
            <a:normAutofit fontScale="55000" lnSpcReduction="20000"/>
          </a:bodyPr>
          <a:lstStyle/>
          <a:p>
            <a:pPr marL="0" indent="0" algn="just">
              <a:buNone/>
            </a:pPr>
            <a:r>
              <a:rPr lang="fr-FR" sz="1400" b="0" dirty="0">
                <a:solidFill>
                  <a:schemeClr val="tx1">
                    <a:lumMod val="75000"/>
                    <a:lumOff val="25000"/>
                  </a:schemeClr>
                </a:solidFill>
              </a:rPr>
              <a:t>La définition de la sous-épreuve actuellement  en  vigueur  est  celle  fixée  dans  l’annexe  de  l’arrêté  du 13 avril 2010 fixant les modalités d’évaluation de l’Économie-droit au baccalauréat professionnel modifié notamment par l’arrêté du 9 juillet 2015 modifiant les définitions d’épreuve de Prévention-santé- environnement, d’Économie-gestion, d’Économie-droit, et les règlements d’examens des spécialités de baccalauréat professionnel (BOEN n° 30 du 23 juillet 2015</a:t>
            </a:r>
            <a:r>
              <a:rPr lang="fr-FR" sz="1400" b="0" dirty="0" smtClean="0">
                <a:solidFill>
                  <a:schemeClr val="tx1">
                    <a:lumMod val="75000"/>
                    <a:lumOff val="25000"/>
                  </a:schemeClr>
                </a:solidFill>
              </a:rPr>
              <a:t>).</a:t>
            </a:r>
          </a:p>
          <a:p>
            <a:pPr marL="0" indent="0" algn="just">
              <a:buNone/>
            </a:pPr>
            <a:r>
              <a:rPr lang="fr-FR" sz="1400" b="0" dirty="0" smtClean="0">
                <a:solidFill>
                  <a:schemeClr val="tx1">
                    <a:lumMod val="75000"/>
                    <a:lumOff val="25000"/>
                  </a:schemeClr>
                </a:solidFill>
              </a:rPr>
              <a:t>Epreuve ponctuelle écrite, 2h30, coefficient 1</a:t>
            </a:r>
          </a:p>
          <a:p>
            <a:pPr marL="0" indent="0" algn="just">
              <a:buNone/>
            </a:pPr>
            <a:endParaRPr lang="fr-FR" sz="1400" b="0" dirty="0">
              <a:solidFill>
                <a:schemeClr val="tx1">
                  <a:lumMod val="75000"/>
                  <a:lumOff val="25000"/>
                </a:schemeClr>
              </a:solidFill>
            </a:endParaRPr>
          </a:p>
          <a:p>
            <a:pPr algn="just"/>
            <a:r>
              <a:rPr lang="fr-FR" dirty="0"/>
              <a:t>Finalités et objectifs</a:t>
            </a:r>
          </a:p>
          <a:p>
            <a:pPr marL="0" indent="0" algn="just">
              <a:buNone/>
            </a:pPr>
            <a:r>
              <a:rPr lang="fr-FR" dirty="0" smtClean="0"/>
              <a:t>	</a:t>
            </a:r>
            <a:r>
              <a:rPr lang="fr-FR" dirty="0" smtClean="0">
                <a:solidFill>
                  <a:schemeClr val="tx1">
                    <a:lumMod val="75000"/>
                    <a:lumOff val="25000"/>
                  </a:schemeClr>
                </a:solidFill>
              </a:rPr>
              <a:t>L'épreuve </a:t>
            </a:r>
            <a:r>
              <a:rPr lang="fr-FR" dirty="0">
                <a:solidFill>
                  <a:schemeClr val="tx1">
                    <a:lumMod val="75000"/>
                    <a:lumOff val="25000"/>
                  </a:schemeClr>
                </a:solidFill>
              </a:rPr>
              <a:t>d'économie-droit des baccalauréats professionnels tertiaires a pour objectif d'évaluer, chez les candidats, le niveau de compréhension et d'analyse :</a:t>
            </a:r>
          </a:p>
          <a:p>
            <a:pPr marL="0" indent="0" algn="just">
              <a:buNone/>
            </a:pPr>
            <a:r>
              <a:rPr lang="fr-FR" dirty="0" smtClean="0">
                <a:solidFill>
                  <a:schemeClr val="tx1">
                    <a:lumMod val="75000"/>
                    <a:lumOff val="25000"/>
                  </a:schemeClr>
                </a:solidFill>
              </a:rPr>
              <a:t>		- </a:t>
            </a:r>
            <a:r>
              <a:rPr lang="fr-FR" dirty="0">
                <a:solidFill>
                  <a:schemeClr val="tx1">
                    <a:lumMod val="75000"/>
                    <a:lumOff val="25000"/>
                  </a:schemeClr>
                </a:solidFill>
              </a:rPr>
              <a:t>de l'organisation économique et juridique de la société contemporaine ;</a:t>
            </a:r>
          </a:p>
          <a:p>
            <a:pPr marL="0" indent="0" algn="just">
              <a:buNone/>
            </a:pPr>
            <a:r>
              <a:rPr lang="fr-FR" dirty="0" smtClean="0">
                <a:solidFill>
                  <a:schemeClr val="tx1">
                    <a:lumMod val="75000"/>
                    <a:lumOff val="25000"/>
                  </a:schemeClr>
                </a:solidFill>
              </a:rPr>
              <a:t>		- </a:t>
            </a:r>
            <a:r>
              <a:rPr lang="fr-FR" dirty="0">
                <a:solidFill>
                  <a:schemeClr val="tx1">
                    <a:lumMod val="75000"/>
                    <a:lumOff val="25000"/>
                  </a:schemeClr>
                </a:solidFill>
              </a:rPr>
              <a:t>des contextes dans lesquels s'exercent les activités professionnelles caractéristiques du diplôme considéré.</a:t>
            </a:r>
          </a:p>
          <a:p>
            <a:pPr algn="just"/>
            <a:r>
              <a:rPr lang="fr-FR" dirty="0"/>
              <a:t>Contenu</a:t>
            </a:r>
          </a:p>
          <a:p>
            <a:pPr marL="0" indent="0" algn="just">
              <a:buNone/>
            </a:pPr>
            <a:r>
              <a:rPr lang="fr-FR" dirty="0" smtClean="0"/>
              <a:t>	</a:t>
            </a:r>
            <a:r>
              <a:rPr lang="fr-FR" dirty="0" smtClean="0">
                <a:solidFill>
                  <a:schemeClr val="tx1">
                    <a:lumMod val="75000"/>
                    <a:lumOff val="25000"/>
                  </a:schemeClr>
                </a:solidFill>
              </a:rPr>
              <a:t>L'épreuve </a:t>
            </a:r>
            <a:r>
              <a:rPr lang="fr-FR" dirty="0">
                <a:solidFill>
                  <a:schemeClr val="tx1">
                    <a:lumMod val="75000"/>
                    <a:lumOff val="25000"/>
                  </a:schemeClr>
                </a:solidFill>
              </a:rPr>
              <a:t>vise à évaluer les acquis des candidats en matière de connaissances et de compétences méthodologiques liées aux enseignements d'économie-droit des classes préparant au baccalauréat professionnel.</a:t>
            </a:r>
          </a:p>
          <a:p>
            <a:pPr algn="just"/>
            <a:r>
              <a:rPr lang="fr-FR" dirty="0"/>
              <a:t>Critères d'évaluation</a:t>
            </a:r>
          </a:p>
          <a:p>
            <a:pPr marL="0" indent="0" algn="just">
              <a:buNone/>
            </a:pPr>
            <a:r>
              <a:rPr lang="fr-FR" dirty="0" smtClean="0"/>
              <a:t>	</a:t>
            </a:r>
            <a:r>
              <a:rPr lang="fr-FR" dirty="0" smtClean="0">
                <a:solidFill>
                  <a:schemeClr val="tx1">
                    <a:lumMod val="75000"/>
                    <a:lumOff val="25000"/>
                  </a:schemeClr>
                </a:solidFill>
              </a:rPr>
              <a:t>Plus </a:t>
            </a:r>
            <a:r>
              <a:rPr lang="fr-FR" dirty="0">
                <a:solidFill>
                  <a:schemeClr val="tx1">
                    <a:lumMod val="75000"/>
                    <a:lumOff val="25000"/>
                  </a:schemeClr>
                </a:solidFill>
              </a:rPr>
              <a:t>précisément, l'épreuve doit permettre de mesurer :</a:t>
            </a:r>
          </a:p>
          <a:p>
            <a:pPr marL="0" indent="0" algn="just">
              <a:buNone/>
            </a:pPr>
            <a:r>
              <a:rPr lang="fr-FR" dirty="0" smtClean="0">
                <a:solidFill>
                  <a:schemeClr val="tx1">
                    <a:lumMod val="75000"/>
                    <a:lumOff val="25000"/>
                  </a:schemeClr>
                </a:solidFill>
              </a:rPr>
              <a:t>		- </a:t>
            </a:r>
            <a:r>
              <a:rPr lang="fr-FR" dirty="0">
                <a:solidFill>
                  <a:schemeClr val="tx1">
                    <a:lumMod val="75000"/>
                    <a:lumOff val="25000"/>
                  </a:schemeClr>
                </a:solidFill>
              </a:rPr>
              <a:t>l'acquisition d'un corpus de connaissances juridiques et économiques, associées à celles portant sur la diversité, le fonctionnement et l'analyse des organisations ;</a:t>
            </a:r>
          </a:p>
          <a:p>
            <a:pPr marL="0" indent="0" algn="just">
              <a:buNone/>
            </a:pPr>
            <a:r>
              <a:rPr lang="fr-FR" dirty="0" smtClean="0">
                <a:solidFill>
                  <a:schemeClr val="tx1">
                    <a:lumMod val="75000"/>
                    <a:lumOff val="25000"/>
                  </a:schemeClr>
                </a:solidFill>
              </a:rPr>
              <a:t>		- </a:t>
            </a:r>
            <a:r>
              <a:rPr lang="fr-FR" dirty="0">
                <a:solidFill>
                  <a:schemeClr val="tx1">
                    <a:lumMod val="75000"/>
                    <a:lumOff val="25000"/>
                  </a:schemeClr>
                </a:solidFill>
              </a:rPr>
              <a:t>la maîtrise de méthodes d'observation, d'interprétation et d'explicitation de situations professionnelles prenant appui sur ces connaissances ;</a:t>
            </a:r>
          </a:p>
          <a:p>
            <a:pPr marL="0" indent="0" algn="just">
              <a:buNone/>
            </a:pPr>
            <a:r>
              <a:rPr lang="fr-FR" dirty="0" smtClean="0">
                <a:solidFill>
                  <a:schemeClr val="tx1">
                    <a:lumMod val="75000"/>
                    <a:lumOff val="25000"/>
                  </a:schemeClr>
                </a:solidFill>
              </a:rPr>
              <a:t>		- </a:t>
            </a:r>
            <a:r>
              <a:rPr lang="fr-FR" dirty="0">
                <a:solidFill>
                  <a:schemeClr val="tx1">
                    <a:lumMod val="75000"/>
                    <a:lumOff val="25000"/>
                  </a:schemeClr>
                </a:solidFill>
              </a:rPr>
              <a:t>la capacité à restituer les résultats de ces analyses sous forme écrite et/ou orale.</a:t>
            </a:r>
          </a:p>
          <a:p>
            <a:pPr algn="just"/>
            <a:r>
              <a:rPr lang="fr-FR" dirty="0"/>
              <a:t>Modalités d'évaluation</a:t>
            </a:r>
          </a:p>
          <a:p>
            <a:pPr marL="0" indent="0" algn="just">
              <a:buNone/>
            </a:pPr>
            <a:r>
              <a:rPr lang="fr-FR" dirty="0" smtClean="0"/>
              <a:t>	</a:t>
            </a:r>
            <a:r>
              <a:rPr lang="fr-FR" dirty="0" smtClean="0">
                <a:solidFill>
                  <a:schemeClr val="tx1">
                    <a:lumMod val="75000"/>
                    <a:lumOff val="25000"/>
                  </a:schemeClr>
                </a:solidFill>
              </a:rPr>
              <a:t>A. Forme </a:t>
            </a:r>
            <a:r>
              <a:rPr lang="fr-FR" dirty="0">
                <a:solidFill>
                  <a:schemeClr val="tx1">
                    <a:lumMod val="75000"/>
                    <a:lumOff val="25000"/>
                  </a:schemeClr>
                </a:solidFill>
              </a:rPr>
              <a:t>ponctuelle - Épreuve écrite</a:t>
            </a:r>
          </a:p>
          <a:p>
            <a:pPr marL="0" indent="0" algn="just">
              <a:buNone/>
            </a:pPr>
            <a:r>
              <a:rPr lang="fr-FR" dirty="0" smtClean="0">
                <a:solidFill>
                  <a:schemeClr val="tx1">
                    <a:lumMod val="75000"/>
                    <a:lumOff val="25000"/>
                  </a:schemeClr>
                </a:solidFill>
              </a:rPr>
              <a:t>	Épreuve </a:t>
            </a:r>
            <a:r>
              <a:rPr lang="fr-FR" dirty="0">
                <a:solidFill>
                  <a:schemeClr val="tx1">
                    <a:lumMod val="75000"/>
                    <a:lumOff val="25000"/>
                  </a:schemeClr>
                </a:solidFill>
              </a:rPr>
              <a:t>écrite - Durée : 2 heures 30 Coefficient : 1</a:t>
            </a:r>
          </a:p>
          <a:p>
            <a:pPr marL="0" indent="0" algn="just">
              <a:buNone/>
            </a:pPr>
            <a:r>
              <a:rPr lang="fr-FR" dirty="0" smtClean="0">
                <a:solidFill>
                  <a:schemeClr val="tx1">
                    <a:lumMod val="75000"/>
                    <a:lumOff val="25000"/>
                  </a:schemeClr>
                </a:solidFill>
              </a:rPr>
              <a:t>	Le </a:t>
            </a:r>
            <a:r>
              <a:rPr lang="fr-FR" dirty="0">
                <a:solidFill>
                  <a:schemeClr val="tx1">
                    <a:lumMod val="75000"/>
                    <a:lumOff val="25000"/>
                  </a:schemeClr>
                </a:solidFill>
              </a:rPr>
              <a:t>sujet porte sur une thématique donnée, il est constitué d'un dossier documentaire et d'un questionnement. Il est demandé au candidat de réinvestir ses connaissances économiques et juridiques ainsi que des compétences méthodologiques notamment mobilisées dans le cadre de la réalisation des études, telles que définies dans le programme.</a:t>
            </a:r>
          </a:p>
          <a:p>
            <a:pPr marL="0" indent="0" algn="just">
              <a:buNone/>
            </a:pPr>
            <a:r>
              <a:rPr lang="fr-FR" dirty="0" smtClean="0">
                <a:solidFill>
                  <a:schemeClr val="tx1">
                    <a:lumMod val="75000"/>
                    <a:lumOff val="25000"/>
                  </a:schemeClr>
                </a:solidFill>
              </a:rPr>
              <a:t>	Le </a:t>
            </a:r>
            <a:r>
              <a:rPr lang="fr-FR" dirty="0">
                <a:solidFill>
                  <a:schemeClr val="tx1">
                    <a:lumMod val="75000"/>
                    <a:lumOff val="25000"/>
                  </a:schemeClr>
                </a:solidFill>
              </a:rPr>
              <a:t>candidat est évalué sur sa capacité à traiter la thématique du sujet, à mettre en </a:t>
            </a:r>
            <a:r>
              <a:rPr lang="fr-FR" dirty="0" smtClean="0">
                <a:solidFill>
                  <a:schemeClr val="tx1">
                    <a:lumMod val="75000"/>
                    <a:lumOff val="25000"/>
                  </a:schemeClr>
                </a:solidFill>
              </a:rPr>
              <a:t>œuvre </a:t>
            </a:r>
            <a:r>
              <a:rPr lang="fr-FR" dirty="0">
                <a:solidFill>
                  <a:schemeClr val="tx1">
                    <a:lumMod val="75000"/>
                    <a:lumOff val="25000"/>
                  </a:schemeClr>
                </a:solidFill>
              </a:rPr>
              <a:t>une démarche d'exploitation du dossier documentaire, à dégager des axes d'analyse, à argumenter et illustrer les réponses en se référant à la spécialité du baccalauréat professionnel présenté</a:t>
            </a:r>
            <a:r>
              <a:rPr lang="fr-FR" dirty="0" smtClean="0">
                <a:solidFill>
                  <a:schemeClr val="tx1">
                    <a:lumMod val="75000"/>
                    <a:lumOff val="25000"/>
                  </a:schemeClr>
                </a:solidFill>
              </a:rPr>
              <a:t>.</a:t>
            </a:r>
            <a:endParaRPr lang="fr-FR" dirty="0">
              <a:solidFill>
                <a:schemeClr val="tx1">
                  <a:lumMod val="75000"/>
                  <a:lumOff val="25000"/>
                </a:schemeClr>
              </a:solidFill>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47</a:t>
            </a:fld>
            <a:endParaRPr lang="fr-FR"/>
          </a:p>
        </p:txBody>
      </p:sp>
      <p:sp>
        <p:nvSpPr>
          <p:cNvPr id="8" name="ZoneTexte 7"/>
          <p:cNvSpPr txBox="1"/>
          <p:nvPr/>
        </p:nvSpPr>
        <p:spPr>
          <a:xfrm>
            <a:off x="805400" y="469900"/>
            <a:ext cx="7881400" cy="1785104"/>
          </a:xfrm>
          <a:prstGeom prst="rect">
            <a:avLst/>
          </a:prstGeom>
          <a:noFill/>
        </p:spPr>
        <p:txBody>
          <a:bodyPr wrap="square" rtlCol="0">
            <a:spAutoFit/>
          </a:bodyPr>
          <a:lstStyle/>
          <a:p>
            <a:r>
              <a:rPr lang="en-US" b="1" dirty="0"/>
              <a:t>UNITÉ U11 – </a:t>
            </a:r>
            <a:r>
              <a:rPr lang="en-US" b="1" dirty="0" err="1"/>
              <a:t>Économie</a:t>
            </a:r>
            <a:r>
              <a:rPr lang="en-US" b="1" dirty="0"/>
              <a:t> </a:t>
            </a:r>
            <a:r>
              <a:rPr lang="en-US" b="1" dirty="0" smtClean="0"/>
              <a:t>– droit</a:t>
            </a:r>
            <a:r>
              <a:rPr lang="fr-FR" dirty="0"/>
              <a:t> </a:t>
            </a:r>
            <a:r>
              <a:rPr lang="fr-FR" dirty="0" smtClean="0"/>
              <a:t>- </a:t>
            </a:r>
            <a:r>
              <a:rPr lang="fr-FR" b="1" dirty="0" smtClean="0"/>
              <a:t>Épreuve </a:t>
            </a:r>
            <a:r>
              <a:rPr lang="fr-FR" b="1" dirty="0"/>
              <a:t>E1 – Épreuve scientifique et technique </a:t>
            </a:r>
            <a:endParaRPr lang="fr-FR" b="1" dirty="0" smtClean="0"/>
          </a:p>
          <a:p>
            <a:r>
              <a:rPr lang="fr-FR" b="1" dirty="0" smtClean="0"/>
              <a:t>Sous-épreuve E11 – Économie - droit</a:t>
            </a:r>
            <a:endParaRPr lang="fr-FR" dirty="0" smtClean="0"/>
          </a:p>
          <a:p>
            <a:pPr algn="just"/>
            <a:r>
              <a:rPr lang="fr-FR" sz="1400" dirty="0" smtClean="0"/>
              <a:t>Le </a:t>
            </a:r>
            <a:r>
              <a:rPr lang="fr-FR" sz="1400" dirty="0"/>
              <a:t>programme sur lequel repose l’unité est défini par :</a:t>
            </a:r>
          </a:p>
          <a:p>
            <a:pPr algn="just"/>
            <a:r>
              <a:rPr lang="fr-FR" sz="1400" dirty="0" smtClean="0"/>
              <a:t>L’arrêté </a:t>
            </a:r>
            <a:r>
              <a:rPr lang="fr-FR" sz="1400" dirty="0"/>
              <a:t>du 3 avril 2019 fixant le programme d’enseignement d’économie-droit des classes préparant au  baccalauréat  professionnel,  Bulletin  officiel  de  l’éducation  nationale  (BOEN)  spécial  n° 5  du  11 avril 2019.</a:t>
            </a:r>
          </a:p>
          <a:p>
            <a:endParaRPr lang="fr-FR" dirty="0"/>
          </a:p>
        </p:txBody>
      </p:sp>
    </p:spTree>
    <p:extLst>
      <p:ext uri="{BB962C8B-B14F-4D97-AF65-F5344CB8AC3E}">
        <p14:creationId xmlns:p14="http://schemas.microsoft.com/office/powerpoint/2010/main" val="1856645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5400" y="1523728"/>
            <a:ext cx="7881400" cy="4886028"/>
          </a:xfrm>
        </p:spPr>
        <p:txBody>
          <a:bodyPr>
            <a:normAutofit fontScale="85000" lnSpcReduction="20000"/>
          </a:bodyPr>
          <a:lstStyle/>
          <a:p>
            <a:r>
              <a:rPr lang="fr-FR" dirty="0"/>
              <a:t>Finalités de l'épreuve</a:t>
            </a:r>
          </a:p>
          <a:p>
            <a:pPr marL="0" indent="0" algn="just">
              <a:buNone/>
            </a:pPr>
            <a:r>
              <a:rPr lang="fr-FR" dirty="0"/>
              <a:t> </a:t>
            </a:r>
            <a:r>
              <a:rPr lang="fr-FR" dirty="0" smtClean="0"/>
              <a:t>	</a:t>
            </a:r>
            <a:r>
              <a:rPr lang="fr-FR" dirty="0" smtClean="0">
                <a:solidFill>
                  <a:schemeClr val="tx1">
                    <a:lumMod val="75000"/>
                    <a:lumOff val="25000"/>
                  </a:schemeClr>
                </a:solidFill>
              </a:rPr>
              <a:t>Cette </a:t>
            </a:r>
            <a:r>
              <a:rPr lang="fr-FR" dirty="0">
                <a:solidFill>
                  <a:schemeClr val="tx1">
                    <a:lumMod val="75000"/>
                    <a:lumOff val="25000"/>
                  </a:schemeClr>
                </a:solidFill>
              </a:rPr>
              <a:t>épreuve vise à évaluer l'aptitude du candidat à analyser une ou plusieurs situations professionnelles d’organisation ou de suivi de l’activité de production dans une entreprise, une mutuelle, une association ou une organisation publique, et à proposer des solutions pour répondre à une ou plusieurs problématiques en lien avec les situations présentées.</a:t>
            </a:r>
          </a:p>
          <a:p>
            <a:pPr marL="0" indent="0" algn="just">
              <a:buNone/>
            </a:pPr>
            <a:r>
              <a:rPr lang="fr-FR" dirty="0">
                <a:solidFill>
                  <a:schemeClr val="tx1">
                    <a:lumMod val="75000"/>
                    <a:lumOff val="25000"/>
                  </a:schemeClr>
                </a:solidFill>
              </a:rPr>
              <a:t> </a:t>
            </a:r>
            <a:r>
              <a:rPr lang="fr-FR" dirty="0" smtClean="0">
                <a:solidFill>
                  <a:schemeClr val="tx1">
                    <a:lumMod val="75000"/>
                    <a:lumOff val="25000"/>
                  </a:schemeClr>
                </a:solidFill>
              </a:rPr>
              <a:t>	Cette </a:t>
            </a:r>
            <a:r>
              <a:rPr lang="fr-FR" dirty="0">
                <a:solidFill>
                  <a:schemeClr val="tx1">
                    <a:lumMod val="75000"/>
                    <a:lumOff val="25000"/>
                  </a:schemeClr>
                </a:solidFill>
              </a:rPr>
              <a:t>épreuve porte sur les compétences et savoirs associés du bloc de compétences 2 « Organisation et suivi de l’activité de production (de biens ou de services) ».</a:t>
            </a:r>
          </a:p>
          <a:p>
            <a:pPr algn="just"/>
            <a:endParaRPr lang="fr-FR" dirty="0"/>
          </a:p>
          <a:p>
            <a:pPr algn="just"/>
            <a:r>
              <a:rPr lang="fr-FR" dirty="0"/>
              <a:t>Critères </a:t>
            </a:r>
            <a:r>
              <a:rPr lang="fr-FR" dirty="0" smtClean="0"/>
              <a:t>d'évaluation</a:t>
            </a:r>
            <a:endParaRPr lang="fr-FR" dirty="0"/>
          </a:p>
          <a:p>
            <a:pPr marL="0" indent="0" algn="just">
              <a:buNone/>
            </a:pPr>
            <a:r>
              <a:rPr lang="fr-FR" dirty="0" smtClean="0"/>
              <a:t>	</a:t>
            </a:r>
            <a:r>
              <a:rPr lang="fr-FR" dirty="0" smtClean="0">
                <a:solidFill>
                  <a:schemeClr val="tx1">
                    <a:lumMod val="75000"/>
                    <a:lumOff val="25000"/>
                  </a:schemeClr>
                </a:solidFill>
              </a:rPr>
              <a:t>L’évaluation</a:t>
            </a:r>
            <a:r>
              <a:rPr lang="fr-FR" dirty="0">
                <a:solidFill>
                  <a:schemeClr val="tx1">
                    <a:lumMod val="75000"/>
                    <a:lumOff val="25000"/>
                  </a:schemeClr>
                </a:solidFill>
              </a:rPr>
              <a:t>, sous forme ponctuelle ou en contrôle en cours de formation, se fonde sur les indicateurs d’évaluation indiqués dans le référentiel de compétences, bloc 2.</a:t>
            </a:r>
          </a:p>
          <a:p>
            <a:pPr marL="0" indent="0" algn="just">
              <a:buNone/>
            </a:pPr>
            <a:endParaRPr lang="fr-FR" dirty="0"/>
          </a:p>
          <a:p>
            <a:pPr algn="just"/>
            <a:r>
              <a:rPr lang="fr-FR" dirty="0"/>
              <a:t>Modalités </a:t>
            </a:r>
            <a:r>
              <a:rPr lang="fr-FR" dirty="0" smtClean="0"/>
              <a:t>d’évaluation</a:t>
            </a:r>
            <a:r>
              <a:rPr lang="fr-FR" dirty="0"/>
              <a:t> </a:t>
            </a:r>
          </a:p>
          <a:p>
            <a:pPr marL="0" indent="0" algn="just">
              <a:buNone/>
            </a:pPr>
            <a:r>
              <a:rPr lang="fr-FR" dirty="0"/>
              <a:t> </a:t>
            </a:r>
            <a:r>
              <a:rPr lang="fr-FR" dirty="0" smtClean="0"/>
              <a:t>	</a:t>
            </a:r>
            <a:r>
              <a:rPr lang="fr-FR" dirty="0" smtClean="0">
                <a:solidFill>
                  <a:schemeClr val="tx1">
                    <a:lumMod val="75000"/>
                    <a:lumOff val="25000"/>
                  </a:schemeClr>
                </a:solidFill>
              </a:rPr>
              <a:t>Évaluation </a:t>
            </a:r>
            <a:r>
              <a:rPr lang="fr-FR" dirty="0">
                <a:solidFill>
                  <a:schemeClr val="tx1">
                    <a:lumMod val="75000"/>
                    <a:lumOff val="25000"/>
                  </a:schemeClr>
                </a:solidFill>
              </a:rPr>
              <a:t>finale ponctuelle (écrit de 3h30)</a:t>
            </a:r>
          </a:p>
          <a:p>
            <a:pPr marL="0" indent="0" algn="just">
              <a:buNone/>
            </a:pPr>
            <a:r>
              <a:rPr lang="fr-FR" dirty="0">
                <a:solidFill>
                  <a:schemeClr val="tx1">
                    <a:lumMod val="75000"/>
                    <a:lumOff val="25000"/>
                  </a:schemeClr>
                </a:solidFill>
              </a:rPr>
              <a:t>	</a:t>
            </a:r>
            <a:r>
              <a:rPr lang="fr-FR" dirty="0" smtClean="0">
                <a:solidFill>
                  <a:schemeClr val="tx1">
                    <a:lumMod val="75000"/>
                    <a:lumOff val="25000"/>
                  </a:schemeClr>
                </a:solidFill>
              </a:rPr>
              <a:t>L’épreuve </a:t>
            </a:r>
            <a:r>
              <a:rPr lang="fr-FR" dirty="0">
                <a:solidFill>
                  <a:schemeClr val="tx1">
                    <a:lumMod val="75000"/>
                    <a:lumOff val="25000"/>
                  </a:schemeClr>
                </a:solidFill>
              </a:rPr>
              <a:t>prend la forme d’une étude de cas conçue à partir d’un contexte professionnel mettant en  œuvre une ou plusieurs situation(s) caractéristique(s) liée(s) à l’assistance à la gestion de l’activité de production des organisations.</a:t>
            </a:r>
          </a:p>
          <a:p>
            <a:pPr marL="0" indent="0" algn="just">
              <a:buNone/>
            </a:pPr>
            <a:r>
              <a:rPr lang="fr-FR" dirty="0" smtClean="0">
                <a:solidFill>
                  <a:schemeClr val="tx1">
                    <a:lumMod val="75000"/>
                    <a:lumOff val="25000"/>
                  </a:schemeClr>
                </a:solidFill>
              </a:rPr>
              <a:t>	Elle </a:t>
            </a:r>
            <a:r>
              <a:rPr lang="fr-FR" dirty="0">
                <a:solidFill>
                  <a:schemeClr val="tx1">
                    <a:lumMod val="75000"/>
                    <a:lumOff val="25000"/>
                  </a:schemeClr>
                </a:solidFill>
              </a:rPr>
              <a:t>s’appuie sur des documents destinés à situer le contexte et nécessaires à la résolution d’une problématique professionnelle et/ou au traitement des différentes questions.</a:t>
            </a:r>
          </a:p>
          <a:p>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48</a:t>
            </a:fld>
            <a:endParaRPr lang="fr-FR"/>
          </a:p>
        </p:txBody>
      </p:sp>
      <p:sp>
        <p:nvSpPr>
          <p:cNvPr id="5" name="ZoneTexte 4"/>
          <p:cNvSpPr txBox="1"/>
          <p:nvPr/>
        </p:nvSpPr>
        <p:spPr>
          <a:xfrm>
            <a:off x="805400" y="469900"/>
            <a:ext cx="7881400" cy="923330"/>
          </a:xfrm>
          <a:prstGeom prst="rect">
            <a:avLst/>
          </a:prstGeom>
          <a:noFill/>
        </p:spPr>
        <p:txBody>
          <a:bodyPr wrap="square" rtlCol="0">
            <a:spAutoFit/>
          </a:bodyPr>
          <a:lstStyle/>
          <a:p>
            <a:r>
              <a:rPr lang="en-US" b="1" dirty="0"/>
              <a:t>UNITÉ U2 – </a:t>
            </a:r>
            <a:r>
              <a:rPr lang="fr-FR" b="1" dirty="0" smtClean="0"/>
              <a:t>Étude de situations professionnelles liées à l’organisation et au suivi de l’activité de production</a:t>
            </a:r>
          </a:p>
          <a:p>
            <a:r>
              <a:rPr lang="fr-FR" dirty="0">
                <a:solidFill>
                  <a:schemeClr val="tx1">
                    <a:lumMod val="75000"/>
                    <a:lumOff val="25000"/>
                  </a:schemeClr>
                </a:solidFill>
              </a:rPr>
              <a:t>Epreuve ponctuelle écrite, </a:t>
            </a:r>
            <a:r>
              <a:rPr lang="fr-FR" dirty="0" smtClean="0">
                <a:solidFill>
                  <a:schemeClr val="tx1">
                    <a:lumMod val="75000"/>
                    <a:lumOff val="25000"/>
                  </a:schemeClr>
                </a:solidFill>
              </a:rPr>
              <a:t>3h30</a:t>
            </a:r>
            <a:r>
              <a:rPr lang="fr-FR" dirty="0">
                <a:solidFill>
                  <a:schemeClr val="tx1">
                    <a:lumMod val="75000"/>
                    <a:lumOff val="25000"/>
                  </a:schemeClr>
                </a:solidFill>
              </a:rPr>
              <a:t>, coefficient 4</a:t>
            </a:r>
          </a:p>
        </p:txBody>
      </p:sp>
    </p:spTree>
    <p:extLst>
      <p:ext uri="{BB962C8B-B14F-4D97-AF65-F5344CB8AC3E}">
        <p14:creationId xmlns:p14="http://schemas.microsoft.com/office/powerpoint/2010/main" val="296076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rotWithShape="1">
          <a:blip r:embed="rId2"/>
          <a:srcRect l="25076" t="26071" r="24975" b="12312"/>
          <a:stretch/>
        </p:blipFill>
        <p:spPr>
          <a:xfrm>
            <a:off x="901699" y="1116230"/>
            <a:ext cx="7698699" cy="5027007"/>
          </a:xfrm>
          <a:prstGeom prst="rect">
            <a:avLst/>
          </a:prstGeom>
        </p:spPr>
      </p:pic>
      <p:sp>
        <p:nvSpPr>
          <p:cNvPr id="4" name="Espace réservé du numéro de diapositive 3"/>
          <p:cNvSpPr>
            <a:spLocks noGrp="1"/>
          </p:cNvSpPr>
          <p:nvPr>
            <p:ph type="sldNum" sz="quarter" idx="12"/>
          </p:nvPr>
        </p:nvSpPr>
        <p:spPr/>
        <p:txBody>
          <a:bodyPr/>
          <a:lstStyle/>
          <a:p>
            <a:fld id="{A786685B-2977-D546-9E3D-3CA676A47F0C}" type="slidenum">
              <a:rPr lang="fr-FR" smtClean="0"/>
              <a:t>49</a:t>
            </a:fld>
            <a:endParaRPr lang="fr-FR"/>
          </a:p>
        </p:txBody>
      </p:sp>
      <p:sp>
        <p:nvSpPr>
          <p:cNvPr id="8" name="ZoneTexte 7"/>
          <p:cNvSpPr txBox="1"/>
          <p:nvPr/>
        </p:nvSpPr>
        <p:spPr>
          <a:xfrm>
            <a:off x="805400" y="469900"/>
            <a:ext cx="7881400" cy="646331"/>
          </a:xfrm>
          <a:prstGeom prst="rect">
            <a:avLst/>
          </a:prstGeom>
          <a:noFill/>
        </p:spPr>
        <p:txBody>
          <a:bodyPr wrap="square" rtlCol="0">
            <a:spAutoFit/>
          </a:bodyPr>
          <a:lstStyle/>
          <a:p>
            <a:r>
              <a:rPr lang="en-US" b="1" dirty="0"/>
              <a:t>UNITÉ U2 – </a:t>
            </a:r>
            <a:r>
              <a:rPr lang="fr-FR" b="1" dirty="0" smtClean="0"/>
              <a:t>Étude de situations professionnelles liées à l’organisation et au suivi de l’activité de production</a:t>
            </a:r>
            <a:endParaRPr lang="fr-FR" dirty="0"/>
          </a:p>
        </p:txBody>
      </p:sp>
    </p:spTree>
    <p:extLst>
      <p:ext uri="{BB962C8B-B14F-4D97-AF65-F5344CB8AC3E}">
        <p14:creationId xmlns:p14="http://schemas.microsoft.com/office/powerpoint/2010/main" val="631166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informations…</a:t>
            </a:r>
            <a:endParaRPr lang="fr-FR" dirty="0"/>
          </a:p>
        </p:txBody>
      </p:sp>
      <p:sp>
        <p:nvSpPr>
          <p:cNvPr id="3" name="Espace réservé du contenu 2"/>
          <p:cNvSpPr>
            <a:spLocks noGrp="1"/>
          </p:cNvSpPr>
          <p:nvPr>
            <p:ph idx="1"/>
          </p:nvPr>
        </p:nvSpPr>
        <p:spPr/>
        <p:txBody>
          <a:bodyPr/>
          <a:lstStyle/>
          <a:p>
            <a:pPr marL="0" indent="0" algn="just">
              <a:buNone/>
            </a:pPr>
            <a:r>
              <a:rPr lang="fr-FR" dirty="0"/>
              <a:t>Au titre de l’annexe I de l’arrêté du 21 novembre 2018 susvisé, sont retenus les enseignements :</a:t>
            </a:r>
          </a:p>
          <a:p>
            <a:pPr lvl="1" algn="just"/>
            <a:r>
              <a:rPr lang="fr-FR" sz="1800" dirty="0"/>
              <a:t>« Economie-droit » et « Langues vivantes B ».</a:t>
            </a:r>
          </a:p>
          <a:p>
            <a:pPr marL="0" indent="0" algn="just">
              <a:buNone/>
            </a:pPr>
            <a:endParaRPr lang="fr-FR" dirty="0"/>
          </a:p>
          <a:p>
            <a:pPr marL="0" indent="0" algn="just">
              <a:buNone/>
            </a:pPr>
            <a:r>
              <a:rPr lang="fr-FR" dirty="0"/>
              <a:t>Dans le cadre de l’annexe II du même arrêté, la spécialité est classée dans le secteur « services </a:t>
            </a:r>
            <a:r>
              <a:rPr lang="fr-FR" dirty="0" smtClean="0"/>
              <a:t>».</a:t>
            </a:r>
            <a:endParaRPr lang="fr-FR" dirty="0"/>
          </a:p>
          <a:p>
            <a:pPr lvl="1" algn="just"/>
            <a:r>
              <a:rPr lang="fr-FR" sz="1600" dirty="0"/>
              <a:t>La durée de la formation en milieu professionnel au titre de la préparation de la </a:t>
            </a:r>
            <a:r>
              <a:rPr lang="fr-FR" sz="1600" dirty="0" smtClean="0"/>
              <a:t>spécialité « </a:t>
            </a:r>
            <a:r>
              <a:rPr lang="fr-FR" sz="1600" dirty="0"/>
              <a:t>Assistance à la gestion des </a:t>
            </a:r>
            <a:r>
              <a:rPr lang="fr-FR" sz="1600" dirty="0" smtClean="0"/>
              <a:t>organisations et de leurs activités </a:t>
            </a:r>
            <a:r>
              <a:rPr lang="fr-FR" sz="1600" dirty="0"/>
              <a:t>» de baccalauréat professionnel est de 22 semaines. Les modalités, l’organisation et les objectifs de cette formation sont définis en annexe III du présent arrêté.</a:t>
            </a:r>
          </a:p>
          <a:p>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5</a:t>
            </a:fld>
            <a:endParaRPr lang="fr-FR"/>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97289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50</a:t>
            </a:fld>
            <a:endParaRPr lang="fr-FR"/>
          </a:p>
        </p:txBody>
      </p:sp>
      <p:sp>
        <p:nvSpPr>
          <p:cNvPr id="8" name="ZoneTexte 7"/>
          <p:cNvSpPr txBox="1"/>
          <p:nvPr/>
        </p:nvSpPr>
        <p:spPr>
          <a:xfrm>
            <a:off x="805400" y="228600"/>
            <a:ext cx="7881400" cy="646331"/>
          </a:xfrm>
          <a:prstGeom prst="rect">
            <a:avLst/>
          </a:prstGeom>
          <a:noFill/>
        </p:spPr>
        <p:txBody>
          <a:bodyPr wrap="square" rtlCol="0">
            <a:spAutoFit/>
          </a:bodyPr>
          <a:lstStyle/>
          <a:p>
            <a:r>
              <a:rPr lang="en-US" b="1" dirty="0"/>
              <a:t>UNITÉ U31 – Gestion des relations avec les clients, les usagers et les </a:t>
            </a:r>
            <a:r>
              <a:rPr lang="en-US" b="1" dirty="0" smtClean="0"/>
              <a:t>adhérents</a:t>
            </a:r>
          </a:p>
          <a:p>
            <a:r>
              <a:rPr lang="fr-FR" dirty="0">
                <a:solidFill>
                  <a:schemeClr val="tx1">
                    <a:lumMod val="75000"/>
                    <a:lumOff val="25000"/>
                  </a:schemeClr>
                </a:solidFill>
              </a:rPr>
              <a:t>Epreuve </a:t>
            </a:r>
            <a:r>
              <a:rPr lang="fr-FR" dirty="0" smtClean="0">
                <a:solidFill>
                  <a:schemeClr val="tx1">
                    <a:lumMod val="75000"/>
                    <a:lumOff val="25000"/>
                  </a:schemeClr>
                </a:solidFill>
              </a:rPr>
              <a:t>CCF, </a:t>
            </a:r>
            <a:r>
              <a:rPr lang="fr-FR" dirty="0">
                <a:solidFill>
                  <a:schemeClr val="tx1">
                    <a:lumMod val="75000"/>
                    <a:lumOff val="25000"/>
                  </a:schemeClr>
                </a:solidFill>
              </a:rPr>
              <a:t>coefficient </a:t>
            </a:r>
            <a:r>
              <a:rPr lang="fr-FR" dirty="0" smtClean="0">
                <a:solidFill>
                  <a:schemeClr val="tx1">
                    <a:lumMod val="75000"/>
                    <a:lumOff val="25000"/>
                  </a:schemeClr>
                </a:solidFill>
              </a:rPr>
              <a:t>4</a:t>
            </a:r>
            <a:endParaRPr lang="fr-FR" dirty="0">
              <a:solidFill>
                <a:schemeClr val="tx1">
                  <a:lumMod val="75000"/>
                  <a:lumOff val="25000"/>
                </a:schemeClr>
              </a:solidFill>
            </a:endParaRPr>
          </a:p>
        </p:txBody>
      </p:sp>
      <p:sp>
        <p:nvSpPr>
          <p:cNvPr id="5" name="Espace réservé du contenu 4"/>
          <p:cNvSpPr>
            <a:spLocks noGrp="1"/>
          </p:cNvSpPr>
          <p:nvPr>
            <p:ph idx="1"/>
          </p:nvPr>
        </p:nvSpPr>
        <p:spPr>
          <a:xfrm>
            <a:off x="805400" y="874931"/>
            <a:ext cx="7881400" cy="5081369"/>
          </a:xfrm>
        </p:spPr>
        <p:txBody>
          <a:bodyPr>
            <a:normAutofit fontScale="25000" lnSpcReduction="20000"/>
          </a:bodyPr>
          <a:lstStyle/>
          <a:p>
            <a:r>
              <a:rPr lang="fr-FR" sz="5600" dirty="0"/>
              <a:t>Objectif de la sous-épreuve</a:t>
            </a:r>
          </a:p>
          <a:p>
            <a:pPr marL="0" indent="0" algn="just">
              <a:buNone/>
            </a:pPr>
            <a:r>
              <a:rPr lang="fr-FR" dirty="0"/>
              <a:t>	</a:t>
            </a:r>
            <a:r>
              <a:rPr lang="fr-FR" sz="3600" b="0" dirty="0" smtClean="0">
                <a:solidFill>
                  <a:schemeClr val="tx1">
                    <a:lumMod val="75000"/>
                    <a:lumOff val="25000"/>
                  </a:schemeClr>
                </a:solidFill>
              </a:rPr>
              <a:t>Cette sous-épreuve vise </a:t>
            </a:r>
            <a:r>
              <a:rPr lang="fr-FR" sz="3600" b="0" dirty="0">
                <a:solidFill>
                  <a:schemeClr val="tx1">
                    <a:lumMod val="75000"/>
                    <a:lumOff val="25000"/>
                  </a:schemeClr>
                </a:solidFill>
              </a:rPr>
              <a:t>à évaluer les acquis d'apprentissage liés au bloc de compétences 1 « Gestion des relations avec les clients, les usagers et les adhérents ». Elle porte sur les compétences et savoirs associés de ce bloc</a:t>
            </a:r>
            <a:r>
              <a:rPr lang="fr-FR" sz="3600" b="0" dirty="0" smtClean="0">
                <a:solidFill>
                  <a:schemeClr val="tx1">
                    <a:lumMod val="75000"/>
                    <a:lumOff val="25000"/>
                  </a:schemeClr>
                </a:solidFill>
              </a:rPr>
              <a:t>.</a:t>
            </a:r>
            <a:endParaRPr lang="fr-FR" sz="3600" b="0" dirty="0">
              <a:solidFill>
                <a:schemeClr val="tx1">
                  <a:lumMod val="75000"/>
                  <a:lumOff val="25000"/>
                </a:schemeClr>
              </a:solidFill>
            </a:endParaRPr>
          </a:p>
          <a:p>
            <a:pPr marL="0" indent="0" algn="just">
              <a:buNone/>
            </a:pPr>
            <a:endParaRPr lang="fr-FR" sz="2500" b="0" dirty="0"/>
          </a:p>
          <a:p>
            <a:pPr algn="just"/>
            <a:r>
              <a:rPr lang="fr-FR" sz="5600" dirty="0"/>
              <a:t>Critères d'évaluation</a:t>
            </a:r>
          </a:p>
          <a:p>
            <a:pPr marL="0" indent="0" algn="just">
              <a:buNone/>
            </a:pPr>
            <a:r>
              <a:rPr lang="fr-FR" dirty="0" smtClean="0"/>
              <a:t>	</a:t>
            </a:r>
            <a:r>
              <a:rPr lang="fr-FR" sz="3600" b="0" dirty="0" smtClean="0">
                <a:solidFill>
                  <a:schemeClr val="tx1">
                    <a:lumMod val="75000"/>
                    <a:lumOff val="25000"/>
                  </a:schemeClr>
                </a:solidFill>
              </a:rPr>
              <a:t>L’évaluation</a:t>
            </a:r>
            <a:r>
              <a:rPr lang="fr-FR" sz="3600" b="0" dirty="0">
                <a:solidFill>
                  <a:schemeClr val="tx1">
                    <a:lumMod val="75000"/>
                    <a:lumOff val="25000"/>
                  </a:schemeClr>
                </a:solidFill>
              </a:rPr>
              <a:t>, sous forme ponctuelle ou en contrôle en cours de formation, se fonde sur les indicateurs d’évaluation indiqués dans le référentiel de compétences, bloc 1</a:t>
            </a:r>
            <a:r>
              <a:rPr lang="fr-FR" sz="3600" b="0" dirty="0" smtClean="0">
                <a:solidFill>
                  <a:schemeClr val="tx1">
                    <a:lumMod val="75000"/>
                    <a:lumOff val="25000"/>
                  </a:schemeClr>
                </a:solidFill>
              </a:rPr>
              <a:t>.</a:t>
            </a:r>
          </a:p>
          <a:p>
            <a:pPr marL="0" indent="0" algn="just">
              <a:buNone/>
            </a:pPr>
            <a:r>
              <a:rPr lang="fr-FR" sz="2100" dirty="0"/>
              <a:t> </a:t>
            </a:r>
          </a:p>
          <a:p>
            <a:pPr algn="just"/>
            <a:r>
              <a:rPr lang="fr-FR" sz="5600" dirty="0"/>
              <a:t>Modalités d’évaluation</a:t>
            </a:r>
          </a:p>
          <a:p>
            <a:pPr marL="0" indent="0" algn="just">
              <a:buNone/>
            </a:pPr>
            <a:r>
              <a:rPr lang="fr-FR" dirty="0"/>
              <a:t>	</a:t>
            </a:r>
            <a:r>
              <a:rPr lang="fr-FR" sz="3600" b="0" dirty="0" smtClean="0">
                <a:solidFill>
                  <a:schemeClr val="tx1">
                    <a:lumMod val="75000"/>
                    <a:lumOff val="25000"/>
                  </a:schemeClr>
                </a:solidFill>
              </a:rPr>
              <a:t>Évaluation </a:t>
            </a:r>
            <a:r>
              <a:rPr lang="fr-FR" sz="3600" b="0" dirty="0">
                <a:solidFill>
                  <a:schemeClr val="tx1">
                    <a:lumMod val="75000"/>
                    <a:lumOff val="25000"/>
                  </a:schemeClr>
                </a:solidFill>
              </a:rPr>
              <a:t>par contrôle en cours de formation (CCF)</a:t>
            </a:r>
          </a:p>
          <a:p>
            <a:pPr marL="0" indent="0" algn="just">
              <a:buNone/>
            </a:pPr>
            <a:r>
              <a:rPr lang="fr-FR" sz="3600" b="0" dirty="0">
                <a:solidFill>
                  <a:schemeClr val="tx1">
                    <a:lumMod val="75000"/>
                    <a:lumOff val="25000"/>
                  </a:schemeClr>
                </a:solidFill>
              </a:rPr>
              <a:t>	</a:t>
            </a:r>
            <a:r>
              <a:rPr lang="fr-FR" sz="3600" b="0" dirty="0" smtClean="0">
                <a:solidFill>
                  <a:schemeClr val="tx1">
                    <a:lumMod val="75000"/>
                    <a:lumOff val="25000"/>
                  </a:schemeClr>
                </a:solidFill>
              </a:rPr>
              <a:t>La </a:t>
            </a:r>
            <a:r>
              <a:rPr lang="fr-FR" sz="3600" b="0" dirty="0">
                <a:solidFill>
                  <a:schemeClr val="tx1">
                    <a:lumMod val="75000"/>
                    <a:lumOff val="25000"/>
                  </a:schemeClr>
                </a:solidFill>
              </a:rPr>
              <a:t>sous-épreuve comporte une situation d’évaluation qui est conduite à partir du dossier professionnel du candidat.</a:t>
            </a:r>
          </a:p>
          <a:p>
            <a:pPr marL="0" indent="0" algn="just">
              <a:buNone/>
            </a:pPr>
            <a:r>
              <a:rPr lang="fr-FR" sz="3600" dirty="0" smtClean="0">
                <a:solidFill>
                  <a:schemeClr val="tx1">
                    <a:lumMod val="75000"/>
                    <a:lumOff val="25000"/>
                  </a:schemeClr>
                </a:solidFill>
              </a:rPr>
              <a:t>	Ce </a:t>
            </a:r>
            <a:r>
              <a:rPr lang="fr-FR" sz="3600" dirty="0">
                <a:solidFill>
                  <a:schemeClr val="tx1">
                    <a:lumMod val="75000"/>
                    <a:lumOff val="25000"/>
                  </a:schemeClr>
                </a:solidFill>
              </a:rPr>
              <a:t>dossier professionnel du candidat comprend obligatoirement :</a:t>
            </a:r>
          </a:p>
          <a:p>
            <a:pPr marL="900000" lvl="2" indent="-72000" algn="just">
              <a:buFont typeface="Arial" panose="020B0604020202020204" pitchFamily="34" charset="0"/>
              <a:buChar char="•"/>
            </a:pPr>
            <a:r>
              <a:rPr lang="fr-FR" sz="3600" dirty="0">
                <a:solidFill>
                  <a:schemeClr val="tx1">
                    <a:lumMod val="75000"/>
                    <a:lumOff val="25000"/>
                  </a:schemeClr>
                </a:solidFill>
              </a:rPr>
              <a:t>un état récapitulatif (selon le modèle fourni dans la circulaire nationale d’organisation du diplôme) des travaux professionnels réalisés par le candidat pendant le cycle de formation et significatifs des compétences du pôle d’activités 1 :</a:t>
            </a:r>
          </a:p>
          <a:p>
            <a:pPr marL="900000" lvl="2" indent="-72000" algn="just">
              <a:buFont typeface="Arial" panose="020B0604020202020204" pitchFamily="34" charset="0"/>
              <a:buChar char="•"/>
            </a:pPr>
            <a:r>
              <a:rPr lang="fr-FR" sz="3600" dirty="0">
                <a:solidFill>
                  <a:schemeClr val="tx1">
                    <a:lumMod val="75000"/>
                    <a:lumOff val="25000"/>
                  </a:schemeClr>
                </a:solidFill>
              </a:rPr>
              <a:t>préparation et prise en charge de la relation avec le prospect, le client, l’usager ou l’adhérent à des fins de renseignement, d’accueil et de suivi ;</a:t>
            </a:r>
          </a:p>
          <a:p>
            <a:pPr marL="900000" lvl="2" indent="-72000" algn="just">
              <a:buFont typeface="Arial" panose="020B0604020202020204" pitchFamily="34" charset="0"/>
              <a:buChar char="•"/>
            </a:pPr>
            <a:r>
              <a:rPr lang="fr-FR" sz="3600" dirty="0">
                <a:solidFill>
                  <a:schemeClr val="tx1">
                    <a:lumMod val="75000"/>
                    <a:lumOff val="25000"/>
                  </a:schemeClr>
                </a:solidFill>
              </a:rPr>
              <a:t>traitement des opérations administratives et de gestion lié aux relations avec le client, l’usager ou l’adhérent ;</a:t>
            </a:r>
          </a:p>
          <a:p>
            <a:pPr marL="900000" lvl="2" indent="-72000" algn="just">
              <a:buFont typeface="Arial" panose="020B0604020202020204" pitchFamily="34" charset="0"/>
              <a:buChar char="•"/>
            </a:pPr>
            <a:r>
              <a:rPr lang="fr-FR" sz="3600" dirty="0">
                <a:solidFill>
                  <a:schemeClr val="tx1">
                    <a:lumMod val="75000"/>
                    <a:lumOff val="25000"/>
                  </a:schemeClr>
                </a:solidFill>
              </a:rPr>
              <a:t>actualisation du système d’information en lien avec le prospect, le client, l’usager ou l’adhérent ;</a:t>
            </a:r>
          </a:p>
          <a:p>
            <a:pPr marL="900000" lvl="2" indent="-72000" algn="just">
              <a:buFont typeface="Arial" panose="020B0604020202020204" pitchFamily="34" charset="0"/>
              <a:buChar char="•"/>
            </a:pPr>
            <a:r>
              <a:rPr lang="fr-FR" sz="3600" dirty="0">
                <a:solidFill>
                  <a:schemeClr val="tx1">
                    <a:lumMod val="75000"/>
                    <a:lumOff val="25000"/>
                  </a:schemeClr>
                </a:solidFill>
              </a:rPr>
              <a:t>les comptes rendus d’évaluation des périodes de formation en milieu professionnel complétés par les tuteurs ou maîtres d’apprentissage (selon le modèle fourni dans la circulaire nationale d’organisation du diplôme).</a:t>
            </a:r>
          </a:p>
          <a:p>
            <a:pPr marL="0" indent="0" algn="just">
              <a:buNone/>
            </a:pPr>
            <a:r>
              <a:rPr lang="fr-FR" sz="3600" dirty="0">
                <a:solidFill>
                  <a:schemeClr val="tx1">
                    <a:lumMod val="75000"/>
                    <a:lumOff val="25000"/>
                  </a:schemeClr>
                </a:solidFill>
              </a:rPr>
              <a:t/>
            </a:r>
            <a:br>
              <a:rPr lang="fr-FR" sz="3600" dirty="0">
                <a:solidFill>
                  <a:schemeClr val="tx1">
                    <a:lumMod val="75000"/>
                    <a:lumOff val="25000"/>
                  </a:schemeClr>
                </a:solidFill>
              </a:rPr>
            </a:br>
            <a:r>
              <a:rPr lang="fr-FR" sz="3600" dirty="0" smtClean="0">
                <a:solidFill>
                  <a:schemeClr val="tx1">
                    <a:lumMod val="75000"/>
                    <a:lumOff val="25000"/>
                  </a:schemeClr>
                </a:solidFill>
              </a:rPr>
              <a:t>	</a:t>
            </a:r>
            <a:r>
              <a:rPr lang="fr-FR" sz="3600" b="0" dirty="0" smtClean="0">
                <a:solidFill>
                  <a:schemeClr val="tx1">
                    <a:lumMod val="75000"/>
                    <a:lumOff val="25000"/>
                  </a:schemeClr>
                </a:solidFill>
              </a:rPr>
              <a:t>La </a:t>
            </a:r>
            <a:r>
              <a:rPr lang="fr-FR" sz="3600" b="0" dirty="0">
                <a:solidFill>
                  <a:schemeClr val="tx1">
                    <a:lumMod val="75000"/>
                    <a:lumOff val="25000"/>
                  </a:schemeClr>
                </a:solidFill>
              </a:rPr>
              <a:t>programmation de la situation d’évaluation dépend notamment :</a:t>
            </a:r>
          </a:p>
          <a:p>
            <a:pPr marL="900000" lvl="5" indent="-72000" algn="just"/>
            <a:r>
              <a:rPr lang="fr-FR" sz="3600" dirty="0">
                <a:solidFill>
                  <a:schemeClr val="tx1">
                    <a:lumMod val="75000"/>
                    <a:lumOff val="25000"/>
                  </a:schemeClr>
                </a:solidFill>
                <a:latin typeface="Arial" panose="020B0604020202020204" pitchFamily="34" charset="0"/>
                <a:cs typeface="Arial" panose="020B0604020202020204" pitchFamily="34" charset="0"/>
              </a:rPr>
              <a:t>pour chaque candidat, de son rythme d’acquisition des apprentissages, du degré d’avancement dans la maîtrise des compétences attendues et de la planification des périodes de formation en milieu professionnel ;</a:t>
            </a:r>
          </a:p>
          <a:p>
            <a:pPr marL="900000" lvl="5" indent="-72000" algn="just"/>
            <a:r>
              <a:rPr lang="fr-FR" sz="3600" dirty="0">
                <a:solidFill>
                  <a:schemeClr val="tx1">
                    <a:lumMod val="75000"/>
                    <a:lumOff val="25000"/>
                  </a:schemeClr>
                </a:solidFill>
                <a:latin typeface="Arial" panose="020B0604020202020204" pitchFamily="34" charset="0"/>
                <a:cs typeface="Arial" panose="020B0604020202020204" pitchFamily="34" charset="0"/>
              </a:rPr>
              <a:t>pour chaque équipe pédagogique, des progressions, des modalités et pratiques adoptées ;</a:t>
            </a:r>
          </a:p>
          <a:p>
            <a:pPr marL="900000" lvl="5" indent="-72000" algn="just"/>
            <a:r>
              <a:rPr lang="fr-FR" sz="3600" dirty="0" smtClean="0">
                <a:solidFill>
                  <a:schemeClr val="tx1">
                    <a:lumMod val="75000"/>
                    <a:lumOff val="25000"/>
                  </a:schemeClr>
                </a:solidFill>
                <a:latin typeface="Arial" panose="020B0604020202020204" pitchFamily="34" charset="0"/>
                <a:cs typeface="Arial" panose="020B0604020202020204" pitchFamily="34" charset="0"/>
              </a:rPr>
              <a:t>Pour </a:t>
            </a:r>
            <a:r>
              <a:rPr lang="fr-FR" sz="3600" dirty="0">
                <a:solidFill>
                  <a:schemeClr val="tx1">
                    <a:lumMod val="75000"/>
                    <a:lumOff val="25000"/>
                  </a:schemeClr>
                </a:solidFill>
                <a:latin typeface="Arial" panose="020B0604020202020204" pitchFamily="34" charset="0"/>
                <a:cs typeface="Arial" panose="020B0604020202020204" pitchFamily="34" charset="0"/>
              </a:rPr>
              <a:t>chaque académie des échéances fixées pour la remontée des propositions de notes au jury final.</a:t>
            </a:r>
          </a:p>
          <a:p>
            <a:pPr marL="0" indent="0" algn="just">
              <a:buNone/>
            </a:pPr>
            <a:r>
              <a:rPr lang="fr-FR" sz="3600" dirty="0">
                <a:solidFill>
                  <a:schemeClr val="tx1">
                    <a:lumMod val="75000"/>
                    <a:lumOff val="25000"/>
                  </a:schemeClr>
                </a:solidFill>
                <a:latin typeface="Arial" panose="020B0604020202020204" pitchFamily="34" charset="0"/>
                <a:cs typeface="Arial" panose="020B0604020202020204" pitchFamily="34" charset="0"/>
              </a:rPr>
              <a:t> </a:t>
            </a:r>
          </a:p>
          <a:p>
            <a:pPr marL="0" indent="0" algn="just">
              <a:buNone/>
            </a:pPr>
            <a:r>
              <a:rPr lang="fr-FR" sz="3600" dirty="0" smtClean="0">
                <a:solidFill>
                  <a:schemeClr val="tx1">
                    <a:lumMod val="75000"/>
                    <a:lumOff val="25000"/>
                  </a:schemeClr>
                </a:solidFill>
              </a:rPr>
              <a:t>	</a:t>
            </a:r>
            <a:r>
              <a:rPr lang="fr-FR" sz="3600" b="0" dirty="0" smtClean="0">
                <a:solidFill>
                  <a:schemeClr val="tx1">
                    <a:lumMod val="75000"/>
                    <a:lumOff val="25000"/>
                  </a:schemeClr>
                </a:solidFill>
              </a:rPr>
              <a:t>La </a:t>
            </a:r>
            <a:r>
              <a:rPr lang="fr-FR" sz="3600" b="0" dirty="0">
                <a:solidFill>
                  <a:schemeClr val="tx1">
                    <a:lumMod val="75000"/>
                    <a:lumOff val="25000"/>
                  </a:schemeClr>
                </a:solidFill>
              </a:rPr>
              <a:t>commission d’évaluation est composée de deux professeurs ou formateurs, en charge des enseignements professionnels du baccalauréat </a:t>
            </a:r>
            <a:r>
              <a:rPr lang="fr-FR" sz="3600" b="0" dirty="0" smtClean="0">
                <a:solidFill>
                  <a:schemeClr val="tx1">
                    <a:lumMod val="75000"/>
                    <a:lumOff val="25000"/>
                  </a:schemeClr>
                </a:solidFill>
              </a:rPr>
              <a:t>AGOrA.</a:t>
            </a:r>
            <a:endParaRPr lang="fr-FR" sz="3600" b="0" dirty="0">
              <a:solidFill>
                <a:schemeClr val="tx1">
                  <a:lumMod val="75000"/>
                  <a:lumOff val="25000"/>
                </a:schemeClr>
              </a:solidFill>
            </a:endParaRPr>
          </a:p>
          <a:p>
            <a:pPr marL="0" indent="0" algn="just">
              <a:buNone/>
            </a:pPr>
            <a:r>
              <a:rPr lang="fr-FR" sz="3600" b="0" dirty="0" smtClean="0">
                <a:solidFill>
                  <a:schemeClr val="tx1">
                    <a:lumMod val="75000"/>
                    <a:lumOff val="25000"/>
                  </a:schemeClr>
                </a:solidFill>
              </a:rPr>
              <a:t>	Après </a:t>
            </a:r>
            <a:r>
              <a:rPr lang="fr-FR" sz="3600" b="0" dirty="0">
                <a:solidFill>
                  <a:schemeClr val="tx1">
                    <a:lumMod val="75000"/>
                    <a:lumOff val="25000"/>
                  </a:schemeClr>
                </a:solidFill>
              </a:rPr>
              <a:t>prise en compte du dossier professionnel et du parcours de formation du candidat ainsi que de son audition, la commission procède à l’évaluation des acquis du candidat sur la base des compétences et des critères définis dans le référentiel d’évaluation du bloc de compétences 1 et renseigne la grille nationale fournie à cet effet afin de proposer une note sur </a:t>
            </a:r>
            <a:r>
              <a:rPr lang="fr-FR" sz="3600" b="0" dirty="0" smtClean="0">
                <a:solidFill>
                  <a:schemeClr val="tx1">
                    <a:lumMod val="75000"/>
                    <a:lumOff val="25000"/>
                  </a:schemeClr>
                </a:solidFill>
              </a:rPr>
              <a:t>20. La </a:t>
            </a:r>
            <a:r>
              <a:rPr lang="fr-FR" sz="3600" b="0" dirty="0">
                <a:solidFill>
                  <a:schemeClr val="tx1">
                    <a:lumMod val="75000"/>
                    <a:lumOff val="25000"/>
                  </a:schemeClr>
                </a:solidFill>
              </a:rPr>
              <a:t>proposition de note ne doit pas être communiquée au candidat.</a:t>
            </a:r>
          </a:p>
          <a:p>
            <a:pPr marL="0" indent="0" algn="just">
              <a:buNone/>
            </a:pPr>
            <a:r>
              <a:rPr lang="fr-FR" sz="3600" b="0" dirty="0">
                <a:solidFill>
                  <a:schemeClr val="tx1">
                    <a:lumMod val="75000"/>
                    <a:lumOff val="25000"/>
                  </a:schemeClr>
                </a:solidFill>
              </a:rPr>
              <a:t>	</a:t>
            </a:r>
            <a:r>
              <a:rPr lang="fr-FR" sz="3600" b="0" dirty="0" smtClean="0">
                <a:solidFill>
                  <a:schemeClr val="tx1">
                    <a:lumMod val="75000"/>
                    <a:lumOff val="25000"/>
                  </a:schemeClr>
                </a:solidFill>
              </a:rPr>
              <a:t>Le </a:t>
            </a:r>
            <a:r>
              <a:rPr lang="fr-FR" sz="3600" b="0" dirty="0">
                <a:solidFill>
                  <a:schemeClr val="tx1">
                    <a:lumMod val="75000"/>
                    <a:lumOff val="25000"/>
                  </a:schemeClr>
                </a:solidFill>
              </a:rPr>
              <a:t>dossier d’évaluation est transmis au jury académique final sous la responsabilité du chef d’établissement, selon une procédure fixée par les autorités académiques ; il comprend :</a:t>
            </a:r>
          </a:p>
          <a:p>
            <a:pPr marL="900000" lvl="2" indent="-72000" algn="just">
              <a:buFont typeface="Arial" panose="020B0604020202020204" pitchFamily="34" charset="0"/>
              <a:buChar char="•"/>
            </a:pPr>
            <a:r>
              <a:rPr lang="fr-FR" sz="3600" dirty="0" smtClean="0">
                <a:solidFill>
                  <a:schemeClr val="tx1">
                    <a:lumMod val="75000"/>
                    <a:lumOff val="25000"/>
                  </a:schemeClr>
                </a:solidFill>
              </a:rPr>
              <a:t>	la </a:t>
            </a:r>
            <a:r>
              <a:rPr lang="fr-FR" sz="3600" dirty="0">
                <a:solidFill>
                  <a:schemeClr val="tx1">
                    <a:lumMod val="75000"/>
                    <a:lumOff val="25000"/>
                  </a:schemeClr>
                </a:solidFill>
              </a:rPr>
              <a:t>grille d’évaluation complétée ;</a:t>
            </a:r>
          </a:p>
          <a:p>
            <a:pPr marL="900000" lvl="2" indent="-72000" algn="just">
              <a:buFont typeface="Arial" panose="020B0604020202020204" pitchFamily="34" charset="0"/>
              <a:buChar char="•"/>
            </a:pPr>
            <a:r>
              <a:rPr lang="fr-FR" sz="3600" dirty="0" smtClean="0">
                <a:solidFill>
                  <a:schemeClr val="tx1">
                    <a:lumMod val="75000"/>
                    <a:lumOff val="25000"/>
                  </a:schemeClr>
                </a:solidFill>
              </a:rPr>
              <a:t>	les </a:t>
            </a:r>
            <a:r>
              <a:rPr lang="fr-FR" sz="3600" dirty="0">
                <a:solidFill>
                  <a:schemeClr val="tx1">
                    <a:lumMod val="75000"/>
                    <a:lumOff val="25000"/>
                  </a:schemeClr>
                </a:solidFill>
              </a:rPr>
              <a:t>attestations de périodes de formation en milieu professionnel ou les certificats de travail (accompagnés de l’attestation des heures de formation).</a:t>
            </a:r>
          </a:p>
          <a:p>
            <a:pPr marL="0" indent="0" algn="just">
              <a:buNone/>
            </a:pPr>
            <a:r>
              <a:rPr lang="fr-FR" sz="3600" b="0" dirty="0" smtClean="0">
                <a:solidFill>
                  <a:schemeClr val="tx1">
                    <a:lumMod val="75000"/>
                    <a:lumOff val="25000"/>
                  </a:schemeClr>
                </a:solidFill>
              </a:rPr>
              <a:t>	Après </a:t>
            </a:r>
            <a:r>
              <a:rPr lang="fr-FR" sz="3600" b="0" dirty="0">
                <a:solidFill>
                  <a:schemeClr val="tx1">
                    <a:lumMod val="75000"/>
                    <a:lumOff val="25000"/>
                  </a:schemeClr>
                </a:solidFill>
              </a:rPr>
              <a:t>examen des documents fournis, le jury académique formule toutes remarques et observations qu’il juge utiles et arrête la note</a:t>
            </a:r>
            <a:r>
              <a:rPr lang="fr-FR" sz="3600" b="0" dirty="0" smtClean="0">
                <a:solidFill>
                  <a:schemeClr val="tx1">
                    <a:lumMod val="75000"/>
                    <a:lumOff val="25000"/>
                  </a:schemeClr>
                </a:solidFill>
              </a:rPr>
              <a:t>.</a:t>
            </a:r>
            <a:endParaRPr lang="fr-FR" sz="3600" b="0" dirty="0">
              <a:solidFill>
                <a:schemeClr val="tx1">
                  <a:lumMod val="75000"/>
                  <a:lumOff val="25000"/>
                </a:schemeClr>
              </a:solidFill>
            </a:endParaRPr>
          </a:p>
        </p:txBody>
      </p:sp>
    </p:spTree>
    <p:extLst>
      <p:ext uri="{BB962C8B-B14F-4D97-AF65-F5344CB8AC3E}">
        <p14:creationId xmlns:p14="http://schemas.microsoft.com/office/powerpoint/2010/main" val="2819638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51</a:t>
            </a:fld>
            <a:endParaRPr lang="fr-FR"/>
          </a:p>
        </p:txBody>
      </p:sp>
      <p:sp>
        <p:nvSpPr>
          <p:cNvPr id="5" name="ZoneTexte 4"/>
          <p:cNvSpPr txBox="1"/>
          <p:nvPr/>
        </p:nvSpPr>
        <p:spPr>
          <a:xfrm>
            <a:off x="805400" y="469900"/>
            <a:ext cx="7881400" cy="369332"/>
          </a:xfrm>
          <a:prstGeom prst="rect">
            <a:avLst/>
          </a:prstGeom>
          <a:noFill/>
        </p:spPr>
        <p:txBody>
          <a:bodyPr wrap="square" rtlCol="0">
            <a:spAutoFit/>
          </a:bodyPr>
          <a:lstStyle/>
          <a:p>
            <a:r>
              <a:rPr lang="en-US" b="1" dirty="0"/>
              <a:t>UNITÉ U31 – Gestion des relations avec les clients, les usagers et les adhérents</a:t>
            </a:r>
          </a:p>
        </p:txBody>
      </p:sp>
      <p:pic>
        <p:nvPicPr>
          <p:cNvPr id="7" name="Image 6"/>
          <p:cNvPicPr>
            <a:picLocks noChangeAspect="1"/>
          </p:cNvPicPr>
          <p:nvPr/>
        </p:nvPicPr>
        <p:blipFill rotWithShape="1">
          <a:blip r:embed="rId2"/>
          <a:srcRect l="20230" t="23263" r="20230" b="10764"/>
          <a:stretch/>
        </p:blipFill>
        <p:spPr>
          <a:xfrm>
            <a:off x="853399" y="1011159"/>
            <a:ext cx="7747000" cy="4826000"/>
          </a:xfrm>
          <a:prstGeom prst="rect">
            <a:avLst/>
          </a:prstGeom>
        </p:spPr>
      </p:pic>
    </p:spTree>
    <p:extLst>
      <p:ext uri="{BB962C8B-B14F-4D97-AF65-F5344CB8AC3E}">
        <p14:creationId xmlns:p14="http://schemas.microsoft.com/office/powerpoint/2010/main" val="3672801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52</a:t>
            </a:fld>
            <a:endParaRPr lang="fr-FR"/>
          </a:p>
        </p:txBody>
      </p:sp>
      <p:sp>
        <p:nvSpPr>
          <p:cNvPr id="8" name="ZoneTexte 7"/>
          <p:cNvSpPr txBox="1"/>
          <p:nvPr/>
        </p:nvSpPr>
        <p:spPr>
          <a:xfrm>
            <a:off x="805400" y="228600"/>
            <a:ext cx="7881400" cy="646331"/>
          </a:xfrm>
          <a:prstGeom prst="rect">
            <a:avLst/>
          </a:prstGeom>
          <a:noFill/>
        </p:spPr>
        <p:txBody>
          <a:bodyPr wrap="square" rtlCol="0">
            <a:spAutoFit/>
          </a:bodyPr>
          <a:lstStyle/>
          <a:p>
            <a:r>
              <a:rPr lang="en-US" b="1" dirty="0"/>
              <a:t>UNITÉ U32 – Administration du personnel</a:t>
            </a:r>
            <a:endParaRPr lang="fr-FR" dirty="0"/>
          </a:p>
          <a:p>
            <a:r>
              <a:rPr lang="fr-FR" dirty="0" smtClean="0">
                <a:solidFill>
                  <a:schemeClr val="tx1">
                    <a:lumMod val="75000"/>
                    <a:lumOff val="25000"/>
                  </a:schemeClr>
                </a:solidFill>
              </a:rPr>
              <a:t>Epreuve CCF, </a:t>
            </a:r>
            <a:r>
              <a:rPr lang="fr-FR" dirty="0">
                <a:solidFill>
                  <a:schemeClr val="tx1">
                    <a:lumMod val="75000"/>
                    <a:lumOff val="25000"/>
                  </a:schemeClr>
                </a:solidFill>
              </a:rPr>
              <a:t>coefficient 3</a:t>
            </a:r>
          </a:p>
        </p:txBody>
      </p:sp>
      <p:sp>
        <p:nvSpPr>
          <p:cNvPr id="5" name="Espace réservé du contenu 4"/>
          <p:cNvSpPr>
            <a:spLocks noGrp="1"/>
          </p:cNvSpPr>
          <p:nvPr>
            <p:ph idx="1"/>
          </p:nvPr>
        </p:nvSpPr>
        <p:spPr>
          <a:xfrm>
            <a:off x="805400" y="874931"/>
            <a:ext cx="7881400" cy="5350609"/>
          </a:xfrm>
        </p:spPr>
        <p:txBody>
          <a:bodyPr>
            <a:normAutofit fontScale="40000" lnSpcReduction="20000"/>
          </a:bodyPr>
          <a:lstStyle/>
          <a:p>
            <a:r>
              <a:rPr lang="fr-FR" sz="2900" dirty="0"/>
              <a:t>Objectif de la sous-épreuve</a:t>
            </a:r>
          </a:p>
          <a:p>
            <a:pPr marL="0" indent="0" algn="just">
              <a:buNone/>
            </a:pPr>
            <a:r>
              <a:rPr lang="fr-FR" b="0" dirty="0">
                <a:solidFill>
                  <a:schemeClr val="tx1">
                    <a:lumMod val="75000"/>
                    <a:lumOff val="25000"/>
                  </a:schemeClr>
                </a:solidFill>
              </a:rPr>
              <a:t>	Cette   sous-épreuve   vise   à   évaluer   les   acquis   d'apprentissage   liés   au   bloc   de   compétences        3 « Administration du personnel ». Elle porte sur les compétences et savoirs associés de ce bloc.</a:t>
            </a:r>
          </a:p>
          <a:p>
            <a:pPr marL="0" indent="0" algn="just">
              <a:buNone/>
            </a:pPr>
            <a:endParaRPr lang="fr-FR" sz="2500" b="0" dirty="0"/>
          </a:p>
          <a:p>
            <a:pPr algn="just"/>
            <a:r>
              <a:rPr lang="fr-FR" sz="2900" dirty="0"/>
              <a:t>Critères d'évaluation</a:t>
            </a:r>
          </a:p>
          <a:p>
            <a:pPr marL="0" indent="0" algn="just">
              <a:buNone/>
            </a:pPr>
            <a:r>
              <a:rPr lang="fr-FR" b="0" dirty="0">
                <a:solidFill>
                  <a:schemeClr val="tx1">
                    <a:lumMod val="75000"/>
                    <a:lumOff val="25000"/>
                  </a:schemeClr>
                </a:solidFill>
              </a:rPr>
              <a:t>	</a:t>
            </a:r>
            <a:r>
              <a:rPr lang="fr-FR" b="0" dirty="0" smtClean="0">
                <a:solidFill>
                  <a:schemeClr val="tx1">
                    <a:lumMod val="75000"/>
                    <a:lumOff val="25000"/>
                  </a:schemeClr>
                </a:solidFill>
              </a:rPr>
              <a:t>L’évaluation</a:t>
            </a:r>
            <a:r>
              <a:rPr lang="fr-FR" b="0" dirty="0">
                <a:solidFill>
                  <a:schemeClr val="tx1">
                    <a:lumMod val="75000"/>
                    <a:lumOff val="25000"/>
                  </a:schemeClr>
                </a:solidFill>
              </a:rPr>
              <a:t>, sous forme ponctuelle ou en contrôle en cours de formation, se fonde sur les indicateurs d’évaluation indiqués dans le référentiel de compétences, bloc 3.</a:t>
            </a:r>
          </a:p>
          <a:p>
            <a:pPr marL="0" indent="0" algn="just">
              <a:buNone/>
            </a:pPr>
            <a:r>
              <a:rPr lang="fr-FR" sz="2100" dirty="0"/>
              <a:t> </a:t>
            </a:r>
          </a:p>
          <a:p>
            <a:pPr algn="just"/>
            <a:r>
              <a:rPr lang="fr-FR" sz="2900" dirty="0"/>
              <a:t>Modalités d’évaluation</a:t>
            </a:r>
          </a:p>
          <a:p>
            <a:pPr marL="0" lvl="0" indent="0" algn="just">
              <a:buNone/>
            </a:pPr>
            <a:r>
              <a:rPr lang="fr-FR" dirty="0" smtClean="0"/>
              <a:t>	</a:t>
            </a:r>
            <a:r>
              <a:rPr lang="fr-FR" sz="2300" b="0" dirty="0" smtClean="0">
                <a:solidFill>
                  <a:schemeClr val="tx1">
                    <a:lumMod val="75000"/>
                    <a:lumOff val="25000"/>
                  </a:schemeClr>
                </a:solidFill>
              </a:rPr>
              <a:t>Évaluation </a:t>
            </a:r>
            <a:r>
              <a:rPr lang="fr-FR" sz="2300" b="0" dirty="0">
                <a:solidFill>
                  <a:schemeClr val="tx1">
                    <a:lumMod val="75000"/>
                    <a:lumOff val="25000"/>
                  </a:schemeClr>
                </a:solidFill>
              </a:rPr>
              <a:t>par contrôle en cours de formation (CCF)</a:t>
            </a:r>
          </a:p>
          <a:p>
            <a:pPr marL="0" indent="0" algn="just">
              <a:buNone/>
            </a:pPr>
            <a:r>
              <a:rPr lang="fr-FR" sz="2300" b="0" dirty="0">
                <a:solidFill>
                  <a:schemeClr val="tx1">
                    <a:lumMod val="75000"/>
                    <a:lumOff val="25000"/>
                  </a:schemeClr>
                </a:solidFill>
              </a:rPr>
              <a:t>	</a:t>
            </a:r>
            <a:r>
              <a:rPr lang="fr-FR" sz="2300" b="0" dirty="0" smtClean="0">
                <a:solidFill>
                  <a:schemeClr val="tx1">
                    <a:lumMod val="75000"/>
                    <a:lumOff val="25000"/>
                  </a:schemeClr>
                </a:solidFill>
              </a:rPr>
              <a:t>La </a:t>
            </a:r>
            <a:r>
              <a:rPr lang="fr-FR" sz="2300" b="0" dirty="0">
                <a:solidFill>
                  <a:schemeClr val="tx1">
                    <a:lumMod val="75000"/>
                    <a:lumOff val="25000"/>
                  </a:schemeClr>
                </a:solidFill>
              </a:rPr>
              <a:t>sous-épreuve comporte une situation d’évaluation qui est conduite à partir du dossier professionnel du candidat.</a:t>
            </a:r>
          </a:p>
          <a:p>
            <a:pPr marL="0" indent="0" algn="just">
              <a:buNone/>
            </a:pPr>
            <a:r>
              <a:rPr lang="fr-FR" sz="2300" dirty="0" smtClean="0">
                <a:solidFill>
                  <a:schemeClr val="tx1">
                    <a:lumMod val="75000"/>
                    <a:lumOff val="25000"/>
                  </a:schemeClr>
                </a:solidFill>
              </a:rPr>
              <a:t>	Ce </a:t>
            </a:r>
            <a:r>
              <a:rPr lang="fr-FR" sz="2300" dirty="0">
                <a:solidFill>
                  <a:schemeClr val="tx1">
                    <a:lumMod val="75000"/>
                    <a:lumOff val="25000"/>
                  </a:schemeClr>
                </a:solidFill>
              </a:rPr>
              <a:t>dossier professionnel du candidat comprend obligatoirement :</a:t>
            </a:r>
          </a:p>
          <a:p>
            <a:pPr marL="900000" lvl="3" indent="-72000" algn="just">
              <a:buClr>
                <a:schemeClr val="tx1">
                  <a:lumMod val="75000"/>
                  <a:lumOff val="25000"/>
                </a:schemeClr>
              </a:buClr>
              <a:buFont typeface="Arial" panose="020B0604020202020204" pitchFamily="34" charset="0"/>
              <a:buChar char="•"/>
            </a:pPr>
            <a:r>
              <a:rPr lang="fr-FR" sz="2300" dirty="0">
                <a:solidFill>
                  <a:schemeClr val="tx1">
                    <a:lumMod val="75000"/>
                    <a:lumOff val="25000"/>
                  </a:schemeClr>
                </a:solidFill>
              </a:rPr>
              <a:t>un état récapitulatif (selon le modèle fourni dans la circulaire nationale d’organisation du diplôme) des travaux professionnels réalisés par le candidat pendant le cycle de formation et significatifs des compétences du pôle d’activités 3 :</a:t>
            </a:r>
          </a:p>
          <a:p>
            <a:pPr marL="900000" lvl="3" indent="-72000" algn="just">
              <a:buClr>
                <a:schemeClr val="tx1">
                  <a:lumMod val="75000"/>
                  <a:lumOff val="25000"/>
                </a:schemeClr>
              </a:buClr>
              <a:buFont typeface="Arial" panose="020B0604020202020204" pitchFamily="34" charset="0"/>
              <a:buChar char="•"/>
            </a:pPr>
            <a:r>
              <a:rPr lang="fr-FR" sz="2300" dirty="0">
                <a:solidFill>
                  <a:schemeClr val="tx1">
                    <a:lumMod val="75000"/>
                    <a:lumOff val="25000"/>
                  </a:schemeClr>
                </a:solidFill>
              </a:rPr>
              <a:t>suivi de la carrière du personnel ;</a:t>
            </a:r>
          </a:p>
          <a:p>
            <a:pPr marL="900000" lvl="3" indent="-72000" algn="just">
              <a:buClr>
                <a:schemeClr val="tx1">
                  <a:lumMod val="75000"/>
                  <a:lumOff val="25000"/>
                </a:schemeClr>
              </a:buClr>
              <a:buFont typeface="Arial" panose="020B0604020202020204" pitchFamily="34" charset="0"/>
              <a:buChar char="•"/>
            </a:pPr>
            <a:r>
              <a:rPr lang="fr-FR" sz="2300" dirty="0">
                <a:solidFill>
                  <a:schemeClr val="tx1">
                    <a:lumMod val="75000"/>
                    <a:lumOff val="25000"/>
                  </a:schemeClr>
                </a:solidFill>
              </a:rPr>
              <a:t>suivi organisationnel et financier de l’activité du personnel ;</a:t>
            </a:r>
          </a:p>
          <a:p>
            <a:pPr marL="900000" lvl="3" indent="-72000" algn="just">
              <a:buClr>
                <a:schemeClr val="tx1">
                  <a:lumMod val="75000"/>
                  <a:lumOff val="25000"/>
                </a:schemeClr>
              </a:buClr>
              <a:buFont typeface="Arial" panose="020B0604020202020204" pitchFamily="34" charset="0"/>
              <a:buChar char="•"/>
            </a:pPr>
            <a:r>
              <a:rPr lang="fr-FR" sz="2300" dirty="0">
                <a:solidFill>
                  <a:schemeClr val="tx1">
                    <a:lumMod val="75000"/>
                    <a:lumOff val="25000"/>
                  </a:schemeClr>
                </a:solidFill>
              </a:rPr>
              <a:t>participation à l’activité sociale de l’organisation ;</a:t>
            </a:r>
          </a:p>
          <a:p>
            <a:pPr marL="900000" lvl="2" indent="-72000" algn="just">
              <a:buFont typeface="Arial" panose="020B0604020202020204" pitchFamily="34" charset="0"/>
              <a:buChar char="•"/>
            </a:pPr>
            <a:r>
              <a:rPr lang="fr-FR" sz="2300" dirty="0">
                <a:solidFill>
                  <a:schemeClr val="tx1">
                    <a:lumMod val="75000"/>
                    <a:lumOff val="25000"/>
                  </a:schemeClr>
                </a:solidFill>
              </a:rPr>
              <a:t>	</a:t>
            </a:r>
            <a:r>
              <a:rPr lang="fr-FR" sz="2300" dirty="0" smtClean="0">
                <a:solidFill>
                  <a:schemeClr val="tx1">
                    <a:lumMod val="75000"/>
                    <a:lumOff val="25000"/>
                  </a:schemeClr>
                </a:solidFill>
              </a:rPr>
              <a:t>les </a:t>
            </a:r>
            <a:r>
              <a:rPr lang="fr-FR" sz="2300" dirty="0">
                <a:solidFill>
                  <a:schemeClr val="tx1">
                    <a:lumMod val="75000"/>
                    <a:lumOff val="25000"/>
                  </a:schemeClr>
                </a:solidFill>
              </a:rPr>
              <a:t>comptes rendus d’évaluation des périodes de formation en milieu professionnel complétés par les tuteurs ou maîtres d’apprentissage (selon le modèle fourni dans la circulaire nationale d’organisation du diplôme).</a:t>
            </a:r>
          </a:p>
          <a:p>
            <a:pPr marL="0" indent="0" algn="just">
              <a:buNone/>
            </a:pPr>
            <a:endParaRPr lang="fr-FR" sz="2300" dirty="0">
              <a:solidFill>
                <a:schemeClr val="tx1">
                  <a:lumMod val="75000"/>
                  <a:lumOff val="25000"/>
                </a:schemeClr>
              </a:solidFill>
            </a:endParaRPr>
          </a:p>
          <a:p>
            <a:pPr marL="0" indent="0" algn="just">
              <a:buNone/>
            </a:pPr>
            <a:r>
              <a:rPr lang="fr-FR" sz="2300" dirty="0">
                <a:solidFill>
                  <a:schemeClr val="tx1">
                    <a:lumMod val="75000"/>
                    <a:lumOff val="25000"/>
                  </a:schemeClr>
                </a:solidFill>
              </a:rPr>
              <a:t>	</a:t>
            </a:r>
            <a:r>
              <a:rPr lang="fr-FR" sz="2300" b="0" dirty="0" smtClean="0">
                <a:solidFill>
                  <a:schemeClr val="tx1">
                    <a:lumMod val="75000"/>
                    <a:lumOff val="25000"/>
                  </a:schemeClr>
                </a:solidFill>
              </a:rPr>
              <a:t>La </a:t>
            </a:r>
            <a:r>
              <a:rPr lang="fr-FR" sz="2300" b="0" dirty="0">
                <a:solidFill>
                  <a:schemeClr val="tx1">
                    <a:lumMod val="75000"/>
                    <a:lumOff val="25000"/>
                  </a:schemeClr>
                </a:solidFill>
              </a:rPr>
              <a:t>programmation de la situation d’évaluation dépend notamment :</a:t>
            </a:r>
          </a:p>
          <a:p>
            <a:pPr marL="900000" lvl="4" indent="-72000" algn="just">
              <a:buFont typeface="Arial" panose="020B0604020202020204" pitchFamily="34" charset="0"/>
              <a:buChar char="•"/>
            </a:pPr>
            <a:r>
              <a:rPr lang="fr-FR" sz="2300" dirty="0">
                <a:solidFill>
                  <a:schemeClr val="tx1">
                    <a:lumMod val="75000"/>
                    <a:lumOff val="25000"/>
                  </a:schemeClr>
                </a:solidFill>
              </a:rPr>
              <a:t>pour chaque candidat, de son rythme d’acquisition des apprentissages, du degré d’avancement dans la maîtrise des compétences attendues et de la planification des périodes de formation en milieu professionnel ;</a:t>
            </a:r>
          </a:p>
          <a:p>
            <a:pPr marL="900000" lvl="4" indent="-72000" algn="just">
              <a:buFont typeface="Arial" panose="020B0604020202020204" pitchFamily="34" charset="0"/>
              <a:buChar char="•"/>
            </a:pPr>
            <a:r>
              <a:rPr lang="fr-FR" sz="2300" dirty="0">
                <a:solidFill>
                  <a:schemeClr val="tx1">
                    <a:lumMod val="75000"/>
                    <a:lumOff val="25000"/>
                  </a:schemeClr>
                </a:solidFill>
              </a:rPr>
              <a:t>pour chaque équipe pédagogique, des progressions, des modalités et pratiques adoptées ;</a:t>
            </a:r>
          </a:p>
          <a:p>
            <a:pPr marL="900000" lvl="4" indent="-72000" algn="just">
              <a:buFont typeface="Arial" panose="020B0604020202020204" pitchFamily="34" charset="0"/>
              <a:buChar char="•"/>
            </a:pPr>
            <a:r>
              <a:rPr lang="fr-FR" sz="2300" dirty="0">
                <a:solidFill>
                  <a:schemeClr val="tx1">
                    <a:lumMod val="75000"/>
                    <a:lumOff val="25000"/>
                  </a:schemeClr>
                </a:solidFill>
              </a:rPr>
              <a:t>pour chaque académie des échéances fixées pour la remontée des propositions de notes au jury final.</a:t>
            </a:r>
          </a:p>
          <a:p>
            <a:pPr marL="0" indent="0" algn="just">
              <a:buNone/>
            </a:pPr>
            <a:r>
              <a:rPr lang="fr-FR" sz="2300" dirty="0">
                <a:solidFill>
                  <a:schemeClr val="tx1">
                    <a:lumMod val="75000"/>
                    <a:lumOff val="25000"/>
                  </a:schemeClr>
                </a:solidFill>
              </a:rPr>
              <a:t> </a:t>
            </a:r>
          </a:p>
          <a:p>
            <a:pPr marL="0" indent="0" algn="just">
              <a:buNone/>
            </a:pPr>
            <a:r>
              <a:rPr lang="fr-FR" sz="2300" dirty="0" smtClean="0">
                <a:solidFill>
                  <a:schemeClr val="tx1">
                    <a:lumMod val="75000"/>
                    <a:lumOff val="25000"/>
                  </a:schemeClr>
                </a:solidFill>
              </a:rPr>
              <a:t>	</a:t>
            </a:r>
            <a:r>
              <a:rPr lang="fr-FR" sz="2300" b="0" dirty="0" smtClean="0">
                <a:solidFill>
                  <a:schemeClr val="tx1">
                    <a:lumMod val="75000"/>
                    <a:lumOff val="25000"/>
                  </a:schemeClr>
                </a:solidFill>
              </a:rPr>
              <a:t>La </a:t>
            </a:r>
            <a:r>
              <a:rPr lang="fr-FR" sz="2300" b="0" dirty="0">
                <a:solidFill>
                  <a:schemeClr val="tx1">
                    <a:lumMod val="75000"/>
                    <a:lumOff val="25000"/>
                  </a:schemeClr>
                </a:solidFill>
              </a:rPr>
              <a:t>commission d’évaluation est composée d’un professeur ou d’un formateur en charge des enseignements professionnels du baccalauréat </a:t>
            </a:r>
            <a:r>
              <a:rPr lang="fr-FR" sz="2300" b="0" dirty="0" smtClean="0">
                <a:solidFill>
                  <a:schemeClr val="tx1">
                    <a:lumMod val="75000"/>
                    <a:lumOff val="25000"/>
                  </a:schemeClr>
                </a:solidFill>
              </a:rPr>
              <a:t>AGOrA, </a:t>
            </a:r>
            <a:r>
              <a:rPr lang="fr-FR" sz="2300" b="0" dirty="0">
                <a:solidFill>
                  <a:schemeClr val="tx1">
                    <a:lumMod val="75000"/>
                    <a:lumOff val="25000"/>
                  </a:schemeClr>
                </a:solidFill>
              </a:rPr>
              <a:t>et d’un professionnel en lien avec l’administration du personnel (ou à défaut d’un autre professeur ou formateur en charge des enseignements professionnels du baccalauréat </a:t>
            </a:r>
            <a:r>
              <a:rPr lang="fr-FR" sz="2300" b="0" dirty="0" smtClean="0">
                <a:solidFill>
                  <a:schemeClr val="tx1">
                    <a:lumMod val="75000"/>
                    <a:lumOff val="25000"/>
                  </a:schemeClr>
                </a:solidFill>
              </a:rPr>
              <a:t>AGOrA).</a:t>
            </a:r>
            <a:endParaRPr lang="fr-FR" sz="2300" b="0" dirty="0">
              <a:solidFill>
                <a:schemeClr val="tx1">
                  <a:lumMod val="75000"/>
                  <a:lumOff val="25000"/>
                </a:schemeClr>
              </a:solidFill>
            </a:endParaRPr>
          </a:p>
          <a:p>
            <a:pPr marL="0" indent="0" algn="just">
              <a:buNone/>
            </a:pPr>
            <a:r>
              <a:rPr lang="fr-FR" sz="2300" b="0" dirty="0" smtClean="0">
                <a:solidFill>
                  <a:schemeClr val="tx1">
                    <a:lumMod val="75000"/>
                    <a:lumOff val="25000"/>
                  </a:schemeClr>
                </a:solidFill>
              </a:rPr>
              <a:t>	Après </a:t>
            </a:r>
            <a:r>
              <a:rPr lang="fr-FR" sz="2300" b="0" dirty="0">
                <a:solidFill>
                  <a:schemeClr val="tx1">
                    <a:lumMod val="75000"/>
                    <a:lumOff val="25000"/>
                  </a:schemeClr>
                </a:solidFill>
              </a:rPr>
              <a:t>prise en compte du dossier professionnel et du parcours de formation du candidat ainsi que de son audition, la commission procède à l’évaluation des acquis du candidat sur la base des compétences et des critères définis dans le bloc de compétences 3 et renseigne la grille nationale fournie à cet effet afin de proposer une note sur 20.</a:t>
            </a:r>
          </a:p>
          <a:p>
            <a:pPr marL="0" indent="0" algn="just">
              <a:buNone/>
            </a:pPr>
            <a:r>
              <a:rPr lang="fr-FR" sz="2300" b="0" dirty="0" smtClean="0">
                <a:solidFill>
                  <a:schemeClr val="tx1">
                    <a:lumMod val="75000"/>
                    <a:lumOff val="25000"/>
                  </a:schemeClr>
                </a:solidFill>
              </a:rPr>
              <a:t>	La </a:t>
            </a:r>
            <a:r>
              <a:rPr lang="fr-FR" sz="2300" b="0" dirty="0">
                <a:solidFill>
                  <a:schemeClr val="tx1">
                    <a:lumMod val="75000"/>
                    <a:lumOff val="25000"/>
                  </a:schemeClr>
                </a:solidFill>
              </a:rPr>
              <a:t>proposition de note ne doit pas être communiquée au candidat.</a:t>
            </a:r>
          </a:p>
          <a:p>
            <a:pPr marL="0" indent="0" algn="just">
              <a:buNone/>
            </a:pPr>
            <a:r>
              <a:rPr lang="fr-FR" sz="2300" b="0" dirty="0">
                <a:solidFill>
                  <a:schemeClr val="tx1">
                    <a:lumMod val="75000"/>
                    <a:lumOff val="25000"/>
                  </a:schemeClr>
                </a:solidFill>
              </a:rPr>
              <a:t>	</a:t>
            </a:r>
            <a:r>
              <a:rPr lang="fr-FR" sz="2300" b="0" dirty="0" smtClean="0">
                <a:solidFill>
                  <a:schemeClr val="tx1">
                    <a:lumMod val="75000"/>
                    <a:lumOff val="25000"/>
                  </a:schemeClr>
                </a:solidFill>
              </a:rPr>
              <a:t>Le </a:t>
            </a:r>
            <a:r>
              <a:rPr lang="fr-FR" sz="2300" b="0" dirty="0">
                <a:solidFill>
                  <a:schemeClr val="tx1">
                    <a:lumMod val="75000"/>
                    <a:lumOff val="25000"/>
                  </a:schemeClr>
                </a:solidFill>
              </a:rPr>
              <a:t>dossier d’évaluation est transmis au jury académique final sous la responsabilité du chef d’établissement, selon une procédure fixée par les autorités académiques ; il comprend :</a:t>
            </a:r>
          </a:p>
          <a:p>
            <a:pPr marL="900000" lvl="4" indent="-72000" algn="just">
              <a:buFont typeface="Arial" panose="020B0604020202020204" pitchFamily="34" charset="0"/>
              <a:buChar char="•"/>
            </a:pPr>
            <a:r>
              <a:rPr lang="fr-FR" sz="2300" dirty="0">
                <a:solidFill>
                  <a:schemeClr val="tx1">
                    <a:lumMod val="75000"/>
                    <a:lumOff val="25000"/>
                  </a:schemeClr>
                </a:solidFill>
              </a:rPr>
              <a:t>la grille d’évaluation complétée ;</a:t>
            </a:r>
          </a:p>
          <a:p>
            <a:pPr marL="900000" lvl="4" indent="-72000" algn="just">
              <a:buFont typeface="Arial" panose="020B0604020202020204" pitchFamily="34" charset="0"/>
              <a:buChar char="•"/>
            </a:pPr>
            <a:r>
              <a:rPr lang="fr-FR" sz="2300" dirty="0">
                <a:solidFill>
                  <a:schemeClr val="tx1">
                    <a:lumMod val="75000"/>
                    <a:lumOff val="25000"/>
                  </a:schemeClr>
                </a:solidFill>
              </a:rPr>
              <a:t>les attestations de périodes de formation en milieu professionnel ou les certificats de travail (accompagnés de l’attestation des heures de formation).</a:t>
            </a:r>
          </a:p>
          <a:p>
            <a:pPr marL="0" indent="0" algn="just">
              <a:buNone/>
            </a:pPr>
            <a:r>
              <a:rPr lang="fr-FR" sz="2300" b="0" dirty="0" smtClean="0">
                <a:solidFill>
                  <a:schemeClr val="tx1">
                    <a:lumMod val="75000"/>
                    <a:lumOff val="25000"/>
                  </a:schemeClr>
                </a:solidFill>
              </a:rPr>
              <a:t>	Après </a:t>
            </a:r>
            <a:r>
              <a:rPr lang="fr-FR" sz="2300" b="0" dirty="0">
                <a:solidFill>
                  <a:schemeClr val="tx1">
                    <a:lumMod val="75000"/>
                    <a:lumOff val="25000"/>
                  </a:schemeClr>
                </a:solidFill>
              </a:rPr>
              <a:t>examen des documents fournis, le jury académique formule toutes remarques et observations qu’il juge utiles et arrête la note.</a:t>
            </a:r>
          </a:p>
        </p:txBody>
      </p:sp>
    </p:spTree>
    <p:extLst>
      <p:ext uri="{BB962C8B-B14F-4D97-AF65-F5344CB8AC3E}">
        <p14:creationId xmlns:p14="http://schemas.microsoft.com/office/powerpoint/2010/main" val="2373311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53</a:t>
            </a:fld>
            <a:endParaRPr lang="fr-FR"/>
          </a:p>
        </p:txBody>
      </p:sp>
      <p:sp>
        <p:nvSpPr>
          <p:cNvPr id="5" name="ZoneTexte 4"/>
          <p:cNvSpPr txBox="1"/>
          <p:nvPr/>
        </p:nvSpPr>
        <p:spPr>
          <a:xfrm>
            <a:off x="805400" y="469900"/>
            <a:ext cx="7881400" cy="369332"/>
          </a:xfrm>
          <a:prstGeom prst="rect">
            <a:avLst/>
          </a:prstGeom>
          <a:noFill/>
        </p:spPr>
        <p:txBody>
          <a:bodyPr wrap="square" rtlCol="0">
            <a:spAutoFit/>
          </a:bodyPr>
          <a:lstStyle/>
          <a:p>
            <a:r>
              <a:rPr lang="en-US" b="1" dirty="0"/>
              <a:t>UNITÉ U32 – Administration du personnel</a:t>
            </a:r>
            <a:endParaRPr lang="fr-FR" dirty="0"/>
          </a:p>
        </p:txBody>
      </p:sp>
      <p:pic>
        <p:nvPicPr>
          <p:cNvPr id="2" name="Image 1"/>
          <p:cNvPicPr>
            <a:picLocks noChangeAspect="1"/>
          </p:cNvPicPr>
          <p:nvPr/>
        </p:nvPicPr>
        <p:blipFill rotWithShape="1">
          <a:blip r:embed="rId2"/>
          <a:srcRect l="19936" t="25695" r="20132" b="18575"/>
          <a:stretch/>
        </p:blipFill>
        <p:spPr>
          <a:xfrm>
            <a:off x="847199" y="1104900"/>
            <a:ext cx="7797801" cy="4076700"/>
          </a:xfrm>
          <a:prstGeom prst="rect">
            <a:avLst/>
          </a:prstGeom>
        </p:spPr>
      </p:pic>
    </p:spTree>
    <p:extLst>
      <p:ext uri="{BB962C8B-B14F-4D97-AF65-F5344CB8AC3E}">
        <p14:creationId xmlns:p14="http://schemas.microsoft.com/office/powerpoint/2010/main" val="16239548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2223504"/>
            <a:ext cx="5590311" cy="2006323"/>
          </a:xfrm>
        </p:spPr>
        <p:txBody>
          <a:bodyPr/>
          <a:lstStyle/>
          <a:p>
            <a:r>
              <a:rPr lang="fr-FR" dirty="0" smtClean="0"/>
              <a:t>Les périodes de formation en milieu professionnel</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54</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98" y="4800308"/>
            <a:ext cx="1506118" cy="1737527"/>
          </a:xfrm>
          <a:prstGeom prst="rect">
            <a:avLst/>
          </a:prstGeom>
        </p:spPr>
      </p:pic>
    </p:spTree>
    <p:extLst>
      <p:ext uri="{BB962C8B-B14F-4D97-AF65-F5344CB8AC3E}">
        <p14:creationId xmlns:p14="http://schemas.microsoft.com/office/powerpoint/2010/main" val="7815548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2889"/>
            <a:ext cx="7881400" cy="655311"/>
          </a:xfrm>
        </p:spPr>
        <p:txBody>
          <a:bodyPr>
            <a:normAutofit fontScale="90000"/>
          </a:bodyPr>
          <a:lstStyle/>
          <a:p>
            <a:r>
              <a:rPr lang="fr-FR" sz="2000" dirty="0" smtClean="0"/>
              <a:t>PFMP</a:t>
            </a:r>
            <a:br>
              <a:rPr lang="fr-FR" sz="2000" dirty="0" smtClean="0"/>
            </a:br>
            <a:r>
              <a:rPr lang="fr-FR" sz="2000" dirty="0" smtClean="0"/>
              <a:t>Objectifs :</a:t>
            </a:r>
            <a:endParaRPr lang="fr-FR" sz="2000" dirty="0"/>
          </a:p>
        </p:txBody>
      </p:sp>
      <p:sp>
        <p:nvSpPr>
          <p:cNvPr id="3" name="Espace réservé du contenu 2"/>
          <p:cNvSpPr>
            <a:spLocks noGrp="1"/>
          </p:cNvSpPr>
          <p:nvPr>
            <p:ph idx="1"/>
          </p:nvPr>
        </p:nvSpPr>
        <p:spPr>
          <a:xfrm>
            <a:off x="805400" y="1095296"/>
            <a:ext cx="7881400" cy="4525963"/>
          </a:xfrm>
        </p:spPr>
        <p:txBody>
          <a:bodyPr>
            <a:normAutofit fontScale="62500" lnSpcReduction="20000"/>
          </a:bodyPr>
          <a:lstStyle/>
          <a:p>
            <a:pPr algn="just"/>
            <a:r>
              <a:rPr lang="fr-FR" dirty="0"/>
              <a:t>Les périodes de formation en milieu professionnel doivent permettre </a:t>
            </a:r>
            <a:r>
              <a:rPr lang="fr-FR" u="sng" dirty="0"/>
              <a:t>d’acquérir ou d’approfondir </a:t>
            </a:r>
            <a:r>
              <a:rPr lang="fr-FR" dirty="0"/>
              <a:t>des compétences professionnelles en situation réelle de travail et d’améliorer la connaissance du milieu professionnel et de l’emploi. Elles constituent des moments privilégiés pour :</a:t>
            </a:r>
          </a:p>
          <a:p>
            <a:pPr marL="912813" lvl="2" indent="-285750" algn="just">
              <a:buFont typeface="Arial" panose="020B0604020202020204" pitchFamily="34" charset="0"/>
              <a:buChar char="•"/>
            </a:pPr>
            <a:r>
              <a:rPr lang="fr-FR" sz="1400" dirty="0"/>
              <a:t>rencontrer des situations professionnelles réelles, nécessitant une adaptation à l’imprévu ;</a:t>
            </a:r>
          </a:p>
          <a:p>
            <a:pPr marL="912813" lvl="2" indent="-285750" algn="just">
              <a:buFont typeface="Arial" panose="020B0604020202020204" pitchFamily="34" charset="0"/>
              <a:buChar char="•"/>
            </a:pPr>
            <a:r>
              <a:rPr lang="fr-FR" sz="1400" dirty="0"/>
              <a:t>découvrir la diversité des pratiques professionnelles en matière d’assistance à la gestion des organisations dans les trois pôles d’activité décrits par le référentiel des activités professionnelles ;</a:t>
            </a:r>
          </a:p>
          <a:p>
            <a:pPr marL="912813" lvl="2" indent="-285750" algn="just">
              <a:buFont typeface="Arial" panose="020B0604020202020204" pitchFamily="34" charset="0"/>
              <a:buChar char="•"/>
            </a:pPr>
            <a:r>
              <a:rPr lang="fr-FR" sz="1400" dirty="0"/>
              <a:t>s’immerger dans des contextes professionnels variés, plus ou moins complexes et contraints, donc porteurs de socialisation par le travail ;</a:t>
            </a:r>
          </a:p>
          <a:p>
            <a:pPr marL="912813" lvl="2" indent="-285750" algn="just">
              <a:buFont typeface="Arial" panose="020B0604020202020204" pitchFamily="34" charset="0"/>
              <a:buChar char="•"/>
            </a:pPr>
            <a:r>
              <a:rPr lang="fr-FR" sz="1400" dirty="0"/>
              <a:t>prendre conscience des exigences rédactionnelles et relationnelles imposées par le monde professionnel</a:t>
            </a:r>
            <a:r>
              <a:rPr lang="fr-FR" sz="1400" dirty="0" smtClean="0"/>
              <a:t>.</a:t>
            </a:r>
          </a:p>
          <a:p>
            <a:pPr lvl="2" algn="just"/>
            <a:endParaRPr lang="fr-FR" sz="1400" dirty="0"/>
          </a:p>
          <a:p>
            <a:pPr algn="just"/>
            <a:r>
              <a:rPr lang="fr-FR" dirty="0"/>
              <a:t>L’intérêt et l’efficacité des PFMP reposent sur un </a:t>
            </a:r>
            <a:r>
              <a:rPr lang="fr-FR" u="sng" dirty="0"/>
              <a:t>engagement pédagogique des partenaires </a:t>
            </a:r>
            <a:r>
              <a:rPr lang="fr-FR" dirty="0"/>
              <a:t>concernés :</a:t>
            </a:r>
          </a:p>
          <a:p>
            <a:pPr marL="912813" lvl="2" indent="-285750" algn="just">
              <a:buFont typeface="Arial" panose="020B0604020202020204" pitchFamily="34" charset="0"/>
              <a:buChar char="•"/>
            </a:pPr>
            <a:r>
              <a:rPr lang="fr-FR" sz="1400" dirty="0"/>
              <a:t>les organisations d’accueil qui reçoivent le futur bachelier et lui proposent des situations professionnelles lui permettant d’acquérir des compétences qui correspondent au référentiel et au niveau d’exigence du diplôme ;</a:t>
            </a:r>
          </a:p>
          <a:p>
            <a:pPr marL="912813" lvl="2" indent="-285750" algn="just">
              <a:buFont typeface="Arial" panose="020B0604020202020204" pitchFamily="34" charset="0"/>
              <a:buChar char="•"/>
            </a:pPr>
            <a:r>
              <a:rPr lang="fr-FR" sz="1400" dirty="0"/>
              <a:t>l’élève, le stagiaire, l’apprenti, qui, avec l’organisation d’accueil, les référents professionnels (tuteur, maître d’apprentissage, responsable) et l’équipe pédagogique, définit et s’approprie les objectifs et les contenus de ses missions, s’immerge dans des situations professionnelles réelles et consolide ainsi ses acquis au service de son projet professionnel ;</a:t>
            </a:r>
          </a:p>
          <a:p>
            <a:pPr marL="912813" lvl="2" indent="-285750" algn="just">
              <a:buFont typeface="Arial" panose="020B0604020202020204" pitchFamily="34" charset="0"/>
              <a:buChar char="•"/>
            </a:pPr>
            <a:r>
              <a:rPr lang="fr-FR" sz="1400" dirty="0"/>
              <a:t>l’équipe pédagogique qui encadre, conseille, met en cohérence et articule les différentes modalités d’appropriation des compétences et des savoirs. Elle veille notamment à ce que les expériences acquises en PFMP soient réinvesties en formation et transférables à d’autres situations professionnelles de même nature</a:t>
            </a:r>
            <a:r>
              <a:rPr lang="fr-FR" sz="1400" dirty="0" smtClean="0"/>
              <a:t>.</a:t>
            </a:r>
          </a:p>
          <a:p>
            <a:pPr lvl="2" algn="just"/>
            <a:endParaRPr lang="fr-FR" sz="1400" dirty="0"/>
          </a:p>
          <a:p>
            <a:pPr algn="just"/>
            <a:r>
              <a:rPr lang="fr-FR" dirty="0"/>
              <a:t>Les périodes de formation en milieu professionnel peuvent se dérouler dans </a:t>
            </a:r>
            <a:r>
              <a:rPr lang="fr-FR" u="sng" dirty="0"/>
              <a:t>tous les types d’organisation </a:t>
            </a:r>
            <a:r>
              <a:rPr lang="fr-FR" dirty="0"/>
              <a:t>présentées dans le référentiel des activités professionnelles et proposant des activités d’assistance à la gestion des organisations</a:t>
            </a:r>
            <a:r>
              <a:rPr lang="fr-FR" dirty="0" smtClean="0"/>
              <a:t>.</a:t>
            </a:r>
          </a:p>
          <a:p>
            <a:pPr marL="0" indent="0" algn="just">
              <a:buNone/>
            </a:pPr>
            <a:endParaRPr lang="fr-FR" dirty="0"/>
          </a:p>
          <a:p>
            <a:pPr algn="just"/>
            <a:r>
              <a:rPr lang="fr-FR" dirty="0"/>
              <a:t>La diversification des lieux d’accueil </a:t>
            </a:r>
            <a:r>
              <a:rPr lang="fr-FR" u="sng" dirty="0"/>
              <a:t>relève du choix du candidat par rapport à son projet professionnel</a:t>
            </a:r>
            <a:r>
              <a:rPr lang="fr-FR" dirty="0"/>
              <a:t>. Elle n’est pas exigée car ce n’est pas tant la diversité des lieux de PFMP qui est synonyme de professionnalité que la diversité et la richesse des situations professionnelles rencontrées.</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55</a:t>
            </a:fld>
            <a:endParaRPr lang="fr-FR"/>
          </a:p>
        </p:txBody>
      </p:sp>
    </p:spTree>
    <p:extLst>
      <p:ext uri="{BB962C8B-B14F-4D97-AF65-F5344CB8AC3E}">
        <p14:creationId xmlns:p14="http://schemas.microsoft.com/office/powerpoint/2010/main" val="18385979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2889"/>
            <a:ext cx="7881400" cy="632451"/>
          </a:xfrm>
        </p:spPr>
        <p:txBody>
          <a:bodyPr>
            <a:noAutofit/>
          </a:bodyPr>
          <a:lstStyle/>
          <a:p>
            <a:r>
              <a:rPr lang="fr-FR" sz="1800" dirty="0" smtClean="0"/>
              <a:t>PFMP</a:t>
            </a:r>
            <a:br>
              <a:rPr lang="fr-FR" sz="1800" dirty="0" smtClean="0"/>
            </a:br>
            <a:r>
              <a:rPr lang="fr-FR" sz="1800" dirty="0"/>
              <a:t>MODALITES </a:t>
            </a:r>
            <a:r>
              <a:rPr lang="fr-FR" sz="1800" dirty="0" smtClean="0"/>
              <a:t>D’ORGANISATION :</a:t>
            </a:r>
            <a:endParaRPr lang="fr-FR" sz="1800" dirty="0"/>
          </a:p>
        </p:txBody>
      </p:sp>
      <p:sp>
        <p:nvSpPr>
          <p:cNvPr id="3" name="Espace réservé du contenu 2"/>
          <p:cNvSpPr>
            <a:spLocks noGrp="1"/>
          </p:cNvSpPr>
          <p:nvPr>
            <p:ph idx="1"/>
          </p:nvPr>
        </p:nvSpPr>
        <p:spPr>
          <a:xfrm>
            <a:off x="805400" y="761972"/>
            <a:ext cx="7881400" cy="5501668"/>
          </a:xfrm>
        </p:spPr>
        <p:txBody>
          <a:bodyPr>
            <a:normAutofit fontScale="25000" lnSpcReduction="20000"/>
          </a:bodyPr>
          <a:lstStyle/>
          <a:p>
            <a:pPr algn="just"/>
            <a:r>
              <a:rPr lang="fr-FR" sz="4800" dirty="0">
                <a:solidFill>
                  <a:srgbClr val="5AB88F"/>
                </a:solidFill>
              </a:rPr>
              <a:t>Voie scolaire</a:t>
            </a:r>
          </a:p>
          <a:p>
            <a:pPr marL="468000" indent="-72000" algn="just"/>
            <a:r>
              <a:rPr lang="fr-FR" sz="3100" b="0" dirty="0">
                <a:solidFill>
                  <a:schemeClr val="tx1">
                    <a:lumMod val="75000"/>
                    <a:lumOff val="25000"/>
                  </a:schemeClr>
                </a:solidFill>
              </a:rPr>
              <a:t>La durée de la formation en milieu professionnel est de 22 semaines, réparties en plusieurs périodes sur les trois années du cycle de formation, dans le respect des dispositions de l’arrêté du 21 novembre 2018 relatif à l’organisation et aux enseignements dispensés dans les formations sous statut scolaire préparant au baccalauréat professionnel et de son annexe</a:t>
            </a:r>
            <a:r>
              <a:rPr lang="fr-FR" sz="3100" b="0" dirty="0" smtClean="0">
                <a:solidFill>
                  <a:schemeClr val="tx1">
                    <a:lumMod val="75000"/>
                    <a:lumOff val="25000"/>
                  </a:schemeClr>
                </a:solidFill>
              </a:rPr>
              <a:t>. (6-8-8)</a:t>
            </a:r>
            <a:endParaRPr lang="fr-FR" sz="3100" b="0" dirty="0">
              <a:solidFill>
                <a:schemeClr val="tx1">
                  <a:lumMod val="75000"/>
                  <a:lumOff val="25000"/>
                </a:schemeClr>
              </a:solidFill>
            </a:endParaRPr>
          </a:p>
          <a:p>
            <a:pPr marL="468000" indent="-72000" algn="just"/>
            <a:r>
              <a:rPr lang="fr-FR" sz="3100" b="0" dirty="0">
                <a:solidFill>
                  <a:schemeClr val="tx1">
                    <a:lumMod val="75000"/>
                    <a:lumOff val="25000"/>
                  </a:schemeClr>
                </a:solidFill>
              </a:rPr>
              <a:t>La circulaire n° 2016 - 053 du 29 mars 2016 précise l’organisation et l’accompagnement des périodes de formation en milieu professionnel. Les PFMP sont planifiées par l'équipe pédagogique sous la responsabilité du chef d’établissement sur les trois années du cycle de formation en tenant compte des objectifs spécifiques à chacune des périodes, du projet professionnel de l’élève et de l’évaluation en contrôle en cours de formation lorsqu’elle a lieu.</a:t>
            </a:r>
          </a:p>
          <a:p>
            <a:pPr marL="468000" indent="-72000" algn="just"/>
            <a:r>
              <a:rPr lang="fr-FR" sz="3100" b="0" dirty="0">
                <a:solidFill>
                  <a:schemeClr val="tx1">
                    <a:lumMod val="75000"/>
                    <a:lumOff val="25000"/>
                  </a:schemeClr>
                </a:solidFill>
              </a:rPr>
              <a:t>L'organisation de la formation en milieu professionnel fait obligatoirement l'objet d'une convention entre l'établissement de formation et l'organisation d’accueil (un modèle de convention-type figure en annexe de la circulaire précitée). Le choix des lieux d'accueil et le suivi de l’élève en milieu professionnel relèvent de la responsabilité de l'équipe pédagogique de l’établissement de formation</a:t>
            </a:r>
            <a:r>
              <a:rPr lang="fr-FR" sz="3100" b="0" dirty="0" smtClean="0">
                <a:solidFill>
                  <a:schemeClr val="tx1">
                    <a:lumMod val="75000"/>
                    <a:lumOff val="25000"/>
                  </a:schemeClr>
                </a:solidFill>
              </a:rPr>
              <a:t>.</a:t>
            </a:r>
          </a:p>
          <a:p>
            <a:pPr marL="468000" indent="-72000" algn="just"/>
            <a:r>
              <a:rPr lang="fr-FR" sz="3100" b="0" dirty="0" smtClean="0">
                <a:solidFill>
                  <a:schemeClr val="tx1">
                    <a:lumMod val="75000"/>
                    <a:lumOff val="25000"/>
                  </a:schemeClr>
                </a:solidFill>
              </a:rPr>
              <a:t>La </a:t>
            </a:r>
            <a:r>
              <a:rPr lang="fr-FR" sz="3100" b="0" dirty="0">
                <a:solidFill>
                  <a:schemeClr val="tx1">
                    <a:lumMod val="75000"/>
                    <a:lumOff val="25000"/>
                  </a:schemeClr>
                </a:solidFill>
              </a:rPr>
              <a:t>diversité des organisations susceptibles d’accueillir en formation les élèves oblige à une définition adaptée des activités. Le choix des activités les plus pertinentes, en fonction de l’organisation d’accueil, est arrêté par l’équipe pédagogique et le tuteur. L’annexe pédagogique jointe à la convention fixera les exigences </a:t>
            </a:r>
            <a:r>
              <a:rPr lang="fr-FR" sz="3100" b="0" i="1" dirty="0">
                <a:solidFill>
                  <a:schemeClr val="tx1">
                    <a:lumMod val="75000"/>
                    <a:lumOff val="25000"/>
                  </a:schemeClr>
                </a:solidFill>
              </a:rPr>
              <a:t>a minima</a:t>
            </a:r>
            <a:r>
              <a:rPr lang="fr-FR" sz="3100" b="0" dirty="0">
                <a:solidFill>
                  <a:schemeClr val="tx1">
                    <a:lumMod val="75000"/>
                    <a:lumOff val="25000"/>
                  </a:schemeClr>
                </a:solidFill>
              </a:rPr>
              <a:t>.</a:t>
            </a:r>
          </a:p>
          <a:p>
            <a:pPr marL="468000" indent="-72000" algn="just"/>
            <a:r>
              <a:rPr lang="fr-FR" sz="3100" b="0" dirty="0">
                <a:solidFill>
                  <a:schemeClr val="tx1">
                    <a:lumMod val="75000"/>
                    <a:lumOff val="25000"/>
                  </a:schemeClr>
                </a:solidFill>
              </a:rPr>
              <a:t>Les périodes de formation en milieu professionnel faisant partie du temps de formation de l’élève, l’équipe pédagogique est garante de la continuité pédagogique de la formation de chaque élève et porte un soin particulier à la préparation (contenu), au suivi et à l’exploitation des périodes de formation en milieu professionnel.</a:t>
            </a:r>
          </a:p>
          <a:p>
            <a:pPr marL="468000" indent="-72000" algn="just"/>
            <a:r>
              <a:rPr lang="fr-FR" sz="3100" b="0" dirty="0">
                <a:solidFill>
                  <a:schemeClr val="tx1">
                    <a:lumMod val="75000"/>
                    <a:lumOff val="25000"/>
                  </a:schemeClr>
                </a:solidFill>
              </a:rPr>
              <a:t>À l’issue de chaque PFMP, l’attestation de PFMP doit être renseignée et signée par le tuteur ; elle précise la période, la structure, les activités et le nombre de semaines effectuées.</a:t>
            </a:r>
          </a:p>
          <a:p>
            <a:pPr marL="468000" indent="-72000" algn="just"/>
            <a:r>
              <a:rPr lang="fr-FR" sz="3100" b="0" dirty="0">
                <a:solidFill>
                  <a:schemeClr val="tx1">
                    <a:lumMod val="75000"/>
                    <a:lumOff val="25000"/>
                  </a:schemeClr>
                </a:solidFill>
              </a:rPr>
              <a:t>Un document de liaison, élaboré en établissement par les enseignants suit l’élève pendant la totalité de sa formation. Il liste les activités réalisées conformément au référentiel d’activités professionnelles et fournit au tuteur le support pour apprécier à l’issue de chaque période du niveau d’acquisition des compétences. Ce document permet ainsi à l’élève, au tuteur et à l’enseignant de réaliser un bilan des activités et des acquis de l’élève.</a:t>
            </a:r>
          </a:p>
          <a:p>
            <a:pPr marL="468000" indent="-72000" algn="just"/>
            <a:r>
              <a:rPr lang="fr-FR" sz="3100" b="0" dirty="0">
                <a:solidFill>
                  <a:schemeClr val="tx1">
                    <a:lumMod val="75000"/>
                    <a:lumOff val="25000"/>
                  </a:schemeClr>
                </a:solidFill>
              </a:rPr>
              <a:t>L’organisation des PFMP à l’étranger est possible et doit être encouragée. Il convient de se reporter à la circulaire n° 2003 - 203 du 17 novembre 2003.</a:t>
            </a:r>
          </a:p>
          <a:p>
            <a:pPr marL="468000" indent="-72000" algn="just"/>
            <a:r>
              <a:rPr lang="fr-FR" sz="3100" b="0" dirty="0">
                <a:solidFill>
                  <a:schemeClr val="tx1">
                    <a:lumMod val="75000"/>
                    <a:lumOff val="25000"/>
                  </a:schemeClr>
                </a:solidFill>
              </a:rPr>
              <a:t>Organisées dans un pays de l’Union européenne, de l’Espace économique européen ou de l’Association européenne de libre-échange, les PFMP permettent de valider une unité facultative de mobilité créée depuis la session 2015 du baccalauréat professionnel à titre expérimental et d’obtenir l’attestation Euro </a:t>
            </a:r>
            <a:r>
              <a:rPr lang="fr-FR" sz="3100" b="0" dirty="0" err="1">
                <a:solidFill>
                  <a:schemeClr val="tx1">
                    <a:lumMod val="75000"/>
                    <a:lumOff val="25000"/>
                  </a:schemeClr>
                </a:solidFill>
              </a:rPr>
              <a:t>Mobi</a:t>
            </a:r>
            <a:r>
              <a:rPr lang="fr-FR" sz="3100" b="0" dirty="0">
                <a:solidFill>
                  <a:schemeClr val="tx1">
                    <a:lumMod val="75000"/>
                    <a:lumOff val="25000"/>
                  </a:schemeClr>
                </a:solidFill>
              </a:rPr>
              <a:t> Pro (arrêté du 27 juin 2014 créant cette unité et arrêté du 13 avril 2015 créant cette attestation).</a:t>
            </a:r>
          </a:p>
          <a:p>
            <a:pPr marL="0" indent="0" algn="just">
              <a:buNone/>
            </a:pPr>
            <a:r>
              <a:rPr lang="fr-FR" dirty="0">
                <a:solidFill>
                  <a:schemeClr val="tx1">
                    <a:lumMod val="75000"/>
                    <a:lumOff val="25000"/>
                  </a:schemeClr>
                </a:solidFill>
              </a:rPr>
              <a:t> </a:t>
            </a:r>
            <a:endParaRPr lang="fr-FR" sz="2400" dirty="0">
              <a:solidFill>
                <a:schemeClr val="tx1">
                  <a:lumMod val="75000"/>
                  <a:lumOff val="25000"/>
                </a:schemeClr>
              </a:solidFill>
            </a:endParaRPr>
          </a:p>
          <a:p>
            <a:pPr algn="just"/>
            <a:r>
              <a:rPr lang="fr-FR" sz="3200" dirty="0">
                <a:solidFill>
                  <a:srgbClr val="5AB88F"/>
                </a:solidFill>
              </a:rPr>
              <a:t>Voie de l’apprentissage</a:t>
            </a:r>
          </a:p>
          <a:p>
            <a:pPr marL="468000" indent="-72000" algn="just"/>
            <a:r>
              <a:rPr lang="fr-FR" sz="3200" b="0" dirty="0">
                <a:solidFill>
                  <a:schemeClr val="tx1">
                    <a:lumMod val="75000"/>
                    <a:lumOff val="25000"/>
                  </a:schemeClr>
                </a:solidFill>
              </a:rPr>
              <a:t>La formation fait l'objet d'un contrat conclu entre l'apprenti et son employeur conformément aux dispositions en vigueur du Code du travail.</a:t>
            </a:r>
          </a:p>
          <a:p>
            <a:pPr marL="468000" indent="-72000" algn="just"/>
            <a:r>
              <a:rPr lang="fr-FR" sz="3200" b="0" dirty="0">
                <a:solidFill>
                  <a:schemeClr val="tx1">
                    <a:lumMod val="75000"/>
                    <a:lumOff val="25000"/>
                  </a:schemeClr>
                </a:solidFill>
              </a:rPr>
              <a:t>Afin d'assurer la cohérence de la formation, l'équipe pédagogique  du  centre  de  formation d'apprentis doit veiller à informer le maître d'apprentissage des objectifs de la formation en milieu professionnel et des compétences à acquérir ou mettre en œuvre dans le contexte professionnel.</a:t>
            </a:r>
          </a:p>
          <a:p>
            <a:pPr marL="468000" indent="-72000" algn="just"/>
            <a:r>
              <a:rPr lang="fr-FR" sz="3200" b="0" dirty="0">
                <a:solidFill>
                  <a:schemeClr val="tx1">
                    <a:lumMod val="75000"/>
                    <a:lumOff val="25000"/>
                  </a:schemeClr>
                </a:solidFill>
              </a:rPr>
              <a:t>Il est important que les diverses activités de la formation soient réalisées par l’apprenti en milieu professionnel. En cas de situation  d’organisation  n’offrant  pas  tous  les  aspects  de  la  formation,  l’article R. 6223 - 10 du Code du travail sera mis en application</a:t>
            </a:r>
            <a:r>
              <a:rPr lang="fr-FR" sz="3200" b="0" dirty="0" smtClean="0">
                <a:solidFill>
                  <a:schemeClr val="tx1">
                    <a:lumMod val="75000"/>
                    <a:lumOff val="25000"/>
                  </a:schemeClr>
                </a:solidFill>
              </a:rPr>
              <a:t>.</a:t>
            </a:r>
            <a:r>
              <a:rPr lang="fr-FR" sz="3200" dirty="0">
                <a:solidFill>
                  <a:schemeClr val="tx1">
                    <a:lumMod val="75000"/>
                    <a:lumOff val="25000"/>
                  </a:schemeClr>
                </a:solidFill>
              </a:rPr>
              <a:t> </a:t>
            </a:r>
            <a:endParaRPr lang="fr-FR" sz="3200" dirty="0" smtClean="0"/>
          </a:p>
          <a:p>
            <a:pPr algn="just"/>
            <a:r>
              <a:rPr lang="fr-FR" sz="3200" dirty="0" smtClean="0">
                <a:solidFill>
                  <a:srgbClr val="5AB88F"/>
                </a:solidFill>
              </a:rPr>
              <a:t>Voie de la formation professionnelle continue</a:t>
            </a:r>
          </a:p>
          <a:p>
            <a:pPr marL="468000" indent="-72000" algn="just"/>
            <a:r>
              <a:rPr lang="fr-FR" sz="3200" b="0" dirty="0">
                <a:solidFill>
                  <a:schemeClr val="tx1">
                    <a:lumMod val="75000"/>
                    <a:lumOff val="25000"/>
                  </a:schemeClr>
                </a:solidFill>
              </a:rPr>
              <a:t> </a:t>
            </a:r>
            <a:r>
              <a:rPr lang="fr-FR" sz="3200" b="0" i="1" dirty="0" smtClean="0">
                <a:solidFill>
                  <a:schemeClr val="tx1">
                    <a:lumMod val="75000"/>
                    <a:lumOff val="25000"/>
                  </a:schemeClr>
                </a:solidFill>
              </a:rPr>
              <a:t>Candidat </a:t>
            </a:r>
            <a:r>
              <a:rPr lang="fr-FR" sz="3200" b="0" i="1" dirty="0">
                <a:solidFill>
                  <a:schemeClr val="tx1">
                    <a:lumMod val="75000"/>
                    <a:lumOff val="25000"/>
                  </a:schemeClr>
                </a:solidFill>
              </a:rPr>
              <a:t>en situation de première formation pour ce diplôme ou en reconversion</a:t>
            </a:r>
          </a:p>
          <a:p>
            <a:pPr marL="468000" indent="-72000" algn="just"/>
            <a:r>
              <a:rPr lang="fr-FR" sz="3200" b="0" dirty="0">
                <a:solidFill>
                  <a:schemeClr val="tx1">
                    <a:lumMod val="75000"/>
                    <a:lumOff val="25000"/>
                  </a:schemeClr>
                </a:solidFill>
              </a:rPr>
              <a:t>La formation se déroule en milieu professionnel et dans un centre de formation continue qui assure conjointement l’acquisition des compétences figurant dans le référentiel de certification du diplôme.</a:t>
            </a:r>
          </a:p>
          <a:p>
            <a:pPr marL="468000" indent="-72000" algn="just"/>
            <a:r>
              <a:rPr lang="fr-FR" sz="3200" b="0" dirty="0">
                <a:solidFill>
                  <a:schemeClr val="tx1">
                    <a:lumMod val="75000"/>
                    <a:lumOff val="25000"/>
                  </a:schemeClr>
                </a:solidFill>
              </a:rPr>
              <a:t>Lors de son inscription à l’examen, le candidat est tenu de présenter un certificat attestant qu’il a suivi la durée de la formation en milieu professionnel requise pour se présenter à l’examen, à savoir 22 semaines.</a:t>
            </a:r>
          </a:p>
          <a:p>
            <a:pPr marL="468000" indent="-72000" algn="just"/>
            <a:r>
              <a:rPr lang="fr-FR" sz="3200" b="0" dirty="0">
                <a:solidFill>
                  <a:schemeClr val="tx1">
                    <a:lumMod val="75000"/>
                    <a:lumOff val="25000"/>
                  </a:schemeClr>
                </a:solidFill>
              </a:rPr>
              <a:t>À l’issue de chaque PFMP, l’attestation de PFMP doit être renseignée et signée par le tuteur ; elle précise la période, la structure, les activités et le nombre de semaines effectuées</a:t>
            </a:r>
            <a:r>
              <a:rPr lang="fr-FR" sz="3200" b="0" dirty="0" smtClean="0">
                <a:solidFill>
                  <a:schemeClr val="tx1">
                    <a:lumMod val="75000"/>
                    <a:lumOff val="25000"/>
                  </a:schemeClr>
                </a:solidFill>
              </a:rPr>
              <a:t>.</a:t>
            </a:r>
            <a:r>
              <a:rPr lang="fr-FR" sz="3200" dirty="0">
                <a:solidFill>
                  <a:schemeClr val="tx1">
                    <a:lumMod val="75000"/>
                    <a:lumOff val="25000"/>
                  </a:schemeClr>
                </a:solidFill>
              </a:rPr>
              <a:t> </a:t>
            </a:r>
          </a:p>
          <a:p>
            <a:pPr algn="just"/>
            <a:r>
              <a:rPr lang="fr-FR" sz="3200" b="1" i="1" dirty="0">
                <a:solidFill>
                  <a:srgbClr val="5AB88F"/>
                </a:solidFill>
              </a:rPr>
              <a:t>Candidat en formation de perfectionnement</a:t>
            </a:r>
          </a:p>
          <a:p>
            <a:pPr marL="468000" indent="-72000" algn="just"/>
            <a:r>
              <a:rPr lang="fr-FR" sz="3200" dirty="0">
                <a:solidFill>
                  <a:schemeClr val="tx1">
                    <a:lumMod val="75000"/>
                    <a:lumOff val="25000"/>
                  </a:schemeClr>
                </a:solidFill>
              </a:rPr>
              <a:t>L’attestation de formation en milieu professionnel est remplacée par un ou plusieurs certificats de travail. Chaque certificat de travail atteste que l’intéressé a effectué des activités visées par le référentiel de compétences (Annexe I-b du diplôme AGO). Ces activités doivent avoir été accomplies en qualité  de salarié soit à temps plein pendant six mois au cours de l'année précédant l'examen, soit à temps partiel pendant un an au cours des deux années précédant l'examen.</a:t>
            </a:r>
          </a:p>
          <a:p>
            <a:pPr algn="just"/>
            <a:r>
              <a:rPr lang="fr-FR" sz="3200" dirty="0" smtClean="0">
                <a:solidFill>
                  <a:srgbClr val="5AB88F"/>
                </a:solidFill>
              </a:rPr>
              <a:t>Candidat </a:t>
            </a:r>
            <a:r>
              <a:rPr lang="fr-FR" sz="3200" dirty="0">
                <a:solidFill>
                  <a:srgbClr val="5AB88F"/>
                </a:solidFill>
              </a:rPr>
              <a:t>se présentant au titre de trois années d'expérience professionnelle</a:t>
            </a:r>
          </a:p>
          <a:p>
            <a:pPr marL="468000" indent="-72000" algn="just"/>
            <a:r>
              <a:rPr lang="fr-FR" sz="3200" dirty="0">
                <a:solidFill>
                  <a:schemeClr val="tx1">
                    <a:lumMod val="75000"/>
                    <a:lumOff val="25000"/>
                  </a:schemeClr>
                </a:solidFill>
              </a:rPr>
              <a:t>Le candidat n’a pas à effectuer de stage, mais il doit justifier de trois années d'expériences professionnelles dans un emploi qualifié correspondant aux objectifs du baccalauréat professionnel pour lequel il s'inscrit. Le candidat produit ses certificats de travail pour l'inscription à l'examen.</a:t>
            </a:r>
          </a:p>
          <a:p>
            <a:pPr marL="0" indent="0" algn="just">
              <a:buNone/>
            </a:pPr>
            <a:endParaRPr lang="fr-FR" sz="24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56</a:t>
            </a:fld>
            <a:endParaRPr lang="fr-FR"/>
          </a:p>
        </p:txBody>
      </p:sp>
    </p:spTree>
    <p:extLst>
      <p:ext uri="{BB962C8B-B14F-4D97-AF65-F5344CB8AC3E}">
        <p14:creationId xmlns:p14="http://schemas.microsoft.com/office/powerpoint/2010/main" val="1314202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dirty="0" smtClean="0"/>
              <a:t>Pour </a:t>
            </a:r>
            <a:r>
              <a:rPr lang="fr-FR" dirty="0"/>
              <a:t>les candidats positionnés par décision du Recteur</a:t>
            </a:r>
            <a:r>
              <a:rPr lang="fr-FR" dirty="0">
                <a:solidFill>
                  <a:schemeClr val="tx1">
                    <a:lumMod val="75000"/>
                    <a:lumOff val="25000"/>
                  </a:schemeClr>
                </a:solidFill>
              </a:rPr>
              <a:t>, la durée minimale de la PFMP est de :</a:t>
            </a:r>
          </a:p>
          <a:p>
            <a:pPr marL="681750" lvl="0" indent="-285750" algn="just">
              <a:buFont typeface="Arial" panose="020B0604020202020204" pitchFamily="34" charset="0"/>
              <a:buChar char="•"/>
            </a:pPr>
            <a:r>
              <a:rPr lang="fr-FR" b="0" u="sng" dirty="0">
                <a:solidFill>
                  <a:schemeClr val="tx1">
                    <a:lumMod val="75000"/>
                    <a:lumOff val="25000"/>
                  </a:schemeClr>
                </a:solidFill>
              </a:rPr>
              <a:t>10 semaines pour les candidats de la voie scolaire </a:t>
            </a:r>
            <a:r>
              <a:rPr lang="fr-FR" b="0" dirty="0">
                <a:solidFill>
                  <a:schemeClr val="tx1">
                    <a:lumMod val="75000"/>
                    <a:lumOff val="25000"/>
                  </a:schemeClr>
                </a:solidFill>
              </a:rPr>
              <a:t>(articles D. 337 - 62 à D. 337 - 65 du Code de l’éducation),</a:t>
            </a:r>
          </a:p>
          <a:p>
            <a:pPr marL="681750" lvl="0" indent="-285750" algn="just">
              <a:buFont typeface="Arial" panose="020B0604020202020204" pitchFamily="34" charset="0"/>
              <a:buChar char="•"/>
            </a:pPr>
            <a:r>
              <a:rPr lang="fr-FR" b="0" dirty="0">
                <a:solidFill>
                  <a:schemeClr val="tx1">
                    <a:lumMod val="75000"/>
                    <a:lumOff val="25000"/>
                  </a:schemeClr>
                </a:solidFill>
              </a:rPr>
              <a:t>8 semaines pour les candidats issus  de  la  formation  professionnelle  continue  visée  au  paragraphe II.3.</a:t>
            </a:r>
          </a:p>
          <a:p>
            <a:pPr algn="just"/>
            <a:r>
              <a:rPr lang="fr-FR" dirty="0"/>
              <a:t>L’équipe pédagogique </a:t>
            </a:r>
            <a:r>
              <a:rPr lang="fr-FR" b="0" dirty="0">
                <a:solidFill>
                  <a:schemeClr val="tx1">
                    <a:lumMod val="75000"/>
                    <a:lumOff val="25000"/>
                  </a:schemeClr>
                </a:solidFill>
              </a:rPr>
              <a:t>détermine avec le candidat, en fonction de son parcours et de son projet professionnel, </a:t>
            </a:r>
            <a:r>
              <a:rPr lang="fr-FR" b="0" u="sng" dirty="0">
                <a:solidFill>
                  <a:schemeClr val="tx1">
                    <a:lumMod val="75000"/>
                    <a:lumOff val="25000"/>
                  </a:schemeClr>
                </a:solidFill>
              </a:rPr>
              <a:t>le ou les secteurs sur lesquels doivent porter les PFMP ainsi que leur durée</a:t>
            </a:r>
            <a:r>
              <a:rPr lang="fr-FR" b="0" dirty="0">
                <a:solidFill>
                  <a:schemeClr val="tx1">
                    <a:lumMod val="75000"/>
                    <a:lumOff val="25000"/>
                  </a:schemeClr>
                </a:solidFill>
              </a:rPr>
              <a:t>.</a:t>
            </a:r>
          </a:p>
          <a:p>
            <a:pPr algn="just"/>
            <a:r>
              <a:rPr lang="fr-FR" dirty="0"/>
              <a:t>Dans le cas où le cycle de formation se déroule sur deux ans </a:t>
            </a:r>
            <a:r>
              <a:rPr lang="fr-FR" b="0" dirty="0">
                <a:solidFill>
                  <a:schemeClr val="tx1">
                    <a:lumMod val="75000"/>
                    <a:lumOff val="25000"/>
                  </a:schemeClr>
                </a:solidFill>
              </a:rPr>
              <a:t>(élèves venant d'un CAP  d’un  autre  secteur  ou  d'une  seconde  générale ou technologique  par exemple) la durée des PFMP est ramenée  à  </a:t>
            </a:r>
            <a:r>
              <a:rPr lang="fr-FR" b="0" u="sng" dirty="0">
                <a:solidFill>
                  <a:schemeClr val="tx1">
                    <a:lumMod val="75000"/>
                    <a:lumOff val="25000"/>
                  </a:schemeClr>
                </a:solidFill>
              </a:rPr>
              <a:t>16 semaines conformément à l’arrêté du 21 novembre 2018 </a:t>
            </a:r>
            <a:r>
              <a:rPr lang="fr-FR" b="0" dirty="0">
                <a:solidFill>
                  <a:schemeClr val="tx1">
                    <a:lumMod val="75000"/>
                    <a:lumOff val="25000"/>
                  </a:schemeClr>
                </a:solidFill>
              </a:rPr>
              <a:t>précité.</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57</a:t>
            </a:fld>
            <a:endParaRPr lang="fr-FR"/>
          </a:p>
        </p:txBody>
      </p:sp>
      <p:sp>
        <p:nvSpPr>
          <p:cNvPr id="5" name="Titre 1"/>
          <p:cNvSpPr>
            <a:spLocks noGrp="1"/>
          </p:cNvSpPr>
          <p:nvPr>
            <p:ph type="title"/>
          </p:nvPr>
        </p:nvSpPr>
        <p:spPr>
          <a:xfrm>
            <a:off x="805400" y="182889"/>
            <a:ext cx="7881400" cy="632451"/>
          </a:xfrm>
        </p:spPr>
        <p:txBody>
          <a:bodyPr>
            <a:noAutofit/>
          </a:bodyPr>
          <a:lstStyle/>
          <a:p>
            <a:r>
              <a:rPr lang="fr-FR" sz="1800" dirty="0" smtClean="0"/>
              <a:t>PFMP</a:t>
            </a:r>
            <a:br>
              <a:rPr lang="fr-FR" sz="1800" dirty="0" smtClean="0"/>
            </a:br>
            <a:r>
              <a:rPr lang="fr-FR" sz="1800" dirty="0" smtClean="0"/>
              <a:t>POSITIONNEMENT :</a:t>
            </a:r>
            <a:endParaRPr lang="fr-FR" sz="1800" dirty="0"/>
          </a:p>
        </p:txBody>
      </p:sp>
    </p:spTree>
    <p:extLst>
      <p:ext uri="{BB962C8B-B14F-4D97-AF65-F5344CB8AC3E}">
        <p14:creationId xmlns:p14="http://schemas.microsoft.com/office/powerpoint/2010/main" val="2855996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2431322"/>
            <a:ext cx="5590311" cy="2006323"/>
          </a:xfrm>
        </p:spPr>
        <p:txBody>
          <a:bodyPr>
            <a:normAutofit fontScale="90000"/>
          </a:bodyPr>
          <a:lstStyle/>
          <a:p>
            <a:r>
              <a:rPr lang="fr-FR" dirty="0" smtClean="0"/>
              <a:t>Tableau de correspondance entre épreuves des deux baccalauréats</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58</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98" y="4800308"/>
            <a:ext cx="1506118" cy="1737527"/>
          </a:xfrm>
          <a:prstGeom prst="rect">
            <a:avLst/>
          </a:prstGeom>
        </p:spPr>
      </p:pic>
    </p:spTree>
    <p:extLst>
      <p:ext uri="{BB962C8B-B14F-4D97-AF65-F5344CB8AC3E}">
        <p14:creationId xmlns:p14="http://schemas.microsoft.com/office/powerpoint/2010/main" val="35065719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59</a:t>
            </a:fld>
            <a:endParaRPr lang="fr-FR"/>
          </a:p>
        </p:txBody>
      </p:sp>
      <p:sp>
        <p:nvSpPr>
          <p:cNvPr id="6" name="Titre 1"/>
          <p:cNvSpPr>
            <a:spLocks noGrp="1"/>
          </p:cNvSpPr>
          <p:nvPr>
            <p:ph type="title"/>
          </p:nvPr>
        </p:nvSpPr>
        <p:spPr>
          <a:xfrm>
            <a:off x="805400" y="182889"/>
            <a:ext cx="7881400" cy="655311"/>
          </a:xfrm>
        </p:spPr>
        <p:txBody>
          <a:bodyPr>
            <a:normAutofit fontScale="90000"/>
          </a:bodyPr>
          <a:lstStyle/>
          <a:p>
            <a:pPr marL="713105" marR="678180" algn="ctr">
              <a:lnSpc>
                <a:spcPts val="1950"/>
              </a:lnSpc>
              <a:spcBef>
                <a:spcPts val="55"/>
              </a:spcBef>
              <a:spcAft>
                <a:spcPts val="0"/>
              </a:spcAft>
            </a:pPr>
            <a:r>
              <a:rPr lang="fr-FR" sz="2000" kern="0" dirty="0">
                <a:latin typeface="Calibri" panose="020F0502020204030204" pitchFamily="34" charset="0"/>
                <a:ea typeface="Calibri" panose="020F0502020204030204" pitchFamily="34" charset="0"/>
              </a:rPr>
              <a:t>Tableau de correspondance</a:t>
            </a:r>
            <a:br>
              <a:rPr lang="fr-FR" sz="2000" kern="0" dirty="0">
                <a:latin typeface="Calibri" panose="020F0502020204030204" pitchFamily="34" charset="0"/>
                <a:ea typeface="Calibri" panose="020F0502020204030204" pitchFamily="34" charset="0"/>
              </a:rPr>
            </a:br>
            <a:r>
              <a:rPr lang="fr-FR" sz="2000" dirty="0">
                <a:latin typeface="Calibri" panose="020F0502020204030204" pitchFamily="34" charset="0"/>
                <a:ea typeface="Calibri" panose="020F0502020204030204" pitchFamily="34" charset="0"/>
              </a:rPr>
              <a:t>entre épreuves ou unités de l’ancien et du nouveau diplôme</a:t>
            </a:r>
            <a:endParaRPr lang="fr-FR" sz="2000" dirty="0"/>
          </a:p>
        </p:txBody>
      </p:sp>
      <p:pic>
        <p:nvPicPr>
          <p:cNvPr id="10" name="Image 9"/>
          <p:cNvPicPr>
            <a:picLocks noChangeAspect="1"/>
          </p:cNvPicPr>
          <p:nvPr/>
        </p:nvPicPr>
        <p:blipFill rotWithShape="1">
          <a:blip r:embed="rId2"/>
          <a:srcRect l="52343" t="24526" r="16458" b="8617"/>
          <a:stretch/>
        </p:blipFill>
        <p:spPr>
          <a:xfrm>
            <a:off x="2508587" y="759662"/>
            <a:ext cx="4654210" cy="5607288"/>
          </a:xfrm>
          <a:prstGeom prst="rect">
            <a:avLst/>
          </a:prstGeom>
        </p:spPr>
      </p:pic>
    </p:spTree>
    <p:extLst>
      <p:ext uri="{BB962C8B-B14F-4D97-AF65-F5344CB8AC3E}">
        <p14:creationId xmlns:p14="http://schemas.microsoft.com/office/powerpoint/2010/main" val="1773396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473" y="404563"/>
            <a:ext cx="8160327" cy="703802"/>
          </a:xfrm>
        </p:spPr>
        <p:txBody>
          <a:bodyPr>
            <a:normAutofit fontScale="90000"/>
          </a:bodyPr>
          <a:lstStyle/>
          <a:p>
            <a:r>
              <a:rPr lang="fr-FR" dirty="0"/>
              <a:t>TABLEAU DE SYNTHÈSE ACTIVITÉS </a:t>
            </a:r>
            <a:r>
              <a:rPr lang="fr-FR" dirty="0" smtClean="0"/>
              <a:t> </a:t>
            </a:r>
            <a:r>
              <a:rPr lang="fr-FR" sz="2200" dirty="0"/>
              <a:t>COMPÉTENCES – UNITÉS</a:t>
            </a:r>
            <a:r>
              <a:rPr lang="fr-FR" dirty="0"/>
              <a:t/>
            </a:r>
            <a:br>
              <a:rPr lang="fr-FR" dirty="0"/>
            </a:b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6</a:t>
            </a:fld>
            <a:endParaRPr lang="fr-FR"/>
          </a:p>
        </p:txBody>
      </p:sp>
      <p:graphicFrame>
        <p:nvGraphicFramePr>
          <p:cNvPr id="8" name="Diagramme 7"/>
          <p:cNvGraphicFramePr/>
          <p:nvPr>
            <p:extLst>
              <p:ext uri="{D42A27DB-BD31-4B8C-83A1-F6EECF244321}">
                <p14:modId xmlns:p14="http://schemas.microsoft.com/office/powerpoint/2010/main" val="1001253138"/>
              </p:ext>
            </p:extLst>
          </p:nvPr>
        </p:nvGraphicFramePr>
        <p:xfrm>
          <a:off x="526473" y="1108364"/>
          <a:ext cx="8437418" cy="4835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5806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567" y="4677120"/>
            <a:ext cx="1567790" cy="1808674"/>
          </a:xfrm>
          <a:prstGeom prst="rect">
            <a:avLst/>
          </a:prstGeom>
        </p:spPr>
      </p:pic>
    </p:spTree>
    <p:extLst>
      <p:ext uri="{BB962C8B-B14F-4D97-AF65-F5344CB8AC3E}">
        <p14:creationId xmlns:p14="http://schemas.microsoft.com/office/powerpoint/2010/main" val="1720581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473" y="404563"/>
            <a:ext cx="8160327" cy="703802"/>
          </a:xfrm>
        </p:spPr>
        <p:txBody>
          <a:bodyPr>
            <a:normAutofit fontScale="90000"/>
          </a:bodyPr>
          <a:lstStyle/>
          <a:p>
            <a:r>
              <a:rPr lang="fr-FR" dirty="0"/>
              <a:t>TABLEAU DE SYNTHÈSE ACTIVITÉS </a:t>
            </a:r>
            <a:r>
              <a:rPr lang="fr-FR" dirty="0" smtClean="0"/>
              <a:t> </a:t>
            </a:r>
            <a:r>
              <a:rPr lang="fr-FR" sz="2200" dirty="0"/>
              <a:t>COMPÉTENCES – UNITÉS</a:t>
            </a:r>
            <a:r>
              <a:rPr lang="fr-FR" dirty="0"/>
              <a:t/>
            </a:r>
            <a:br>
              <a:rPr lang="fr-FR" dirty="0"/>
            </a:b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7</a:t>
            </a:fld>
            <a:endParaRPr lang="fr-FR"/>
          </a:p>
        </p:txBody>
      </p:sp>
      <p:graphicFrame>
        <p:nvGraphicFramePr>
          <p:cNvPr id="8" name="Diagramme 7"/>
          <p:cNvGraphicFramePr/>
          <p:nvPr>
            <p:extLst>
              <p:ext uri="{D42A27DB-BD31-4B8C-83A1-F6EECF244321}">
                <p14:modId xmlns:p14="http://schemas.microsoft.com/office/powerpoint/2010/main" val="1494974007"/>
              </p:ext>
            </p:extLst>
          </p:nvPr>
        </p:nvGraphicFramePr>
        <p:xfrm>
          <a:off x="526473" y="1108364"/>
          <a:ext cx="8437418" cy="4835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054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473" y="404563"/>
            <a:ext cx="8160327" cy="703802"/>
          </a:xfrm>
        </p:spPr>
        <p:txBody>
          <a:bodyPr>
            <a:normAutofit fontScale="90000"/>
          </a:bodyPr>
          <a:lstStyle/>
          <a:p>
            <a:r>
              <a:rPr lang="fr-FR" dirty="0"/>
              <a:t>TABLEAU DE SYNTHÈSE ACTIVITÉS </a:t>
            </a:r>
            <a:r>
              <a:rPr lang="fr-FR" dirty="0" smtClean="0"/>
              <a:t> </a:t>
            </a:r>
            <a:r>
              <a:rPr lang="fr-FR" sz="2200" dirty="0"/>
              <a:t>COMPÉTENCES – UNITÉS</a:t>
            </a:r>
            <a:r>
              <a:rPr lang="fr-FR" dirty="0"/>
              <a:t/>
            </a:r>
            <a:br>
              <a:rPr lang="fr-FR" dirty="0"/>
            </a:b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8</a:t>
            </a:fld>
            <a:endParaRPr lang="fr-FR"/>
          </a:p>
        </p:txBody>
      </p:sp>
      <p:graphicFrame>
        <p:nvGraphicFramePr>
          <p:cNvPr id="8" name="Diagramme 7"/>
          <p:cNvGraphicFramePr/>
          <p:nvPr>
            <p:extLst>
              <p:ext uri="{D42A27DB-BD31-4B8C-83A1-F6EECF244321}">
                <p14:modId xmlns:p14="http://schemas.microsoft.com/office/powerpoint/2010/main" val="3326356354"/>
              </p:ext>
            </p:extLst>
          </p:nvPr>
        </p:nvGraphicFramePr>
        <p:xfrm>
          <a:off x="526473" y="1108364"/>
          <a:ext cx="8437418" cy="4835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173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hlinkClick r:id="" action="ppaction://hlinkshowjump?jump=nextslide" highlightClick="1"/>
          </p:cNvPr>
          <p:cNvGraphicFramePr>
            <a:graphicFrameLocks noGrp="1"/>
          </p:cNvGraphicFramePr>
          <p:nvPr>
            <p:ph idx="1"/>
            <p:extLst>
              <p:ext uri="{D42A27DB-BD31-4B8C-83A1-F6EECF244321}">
                <p14:modId xmlns:p14="http://schemas.microsoft.com/office/powerpoint/2010/main" val="2822110894"/>
              </p:ext>
            </p:extLst>
          </p:nvPr>
        </p:nvGraphicFramePr>
        <p:xfrm>
          <a:off x="804863" y="1476375"/>
          <a:ext cx="788193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t>9</a:t>
            </a:fld>
            <a:endParaRPr lang="fr-FR"/>
          </a:p>
        </p:txBody>
      </p:sp>
      <p:sp>
        <p:nvSpPr>
          <p:cNvPr id="5" name="Titre 1"/>
          <p:cNvSpPr>
            <a:spLocks noGrp="1"/>
          </p:cNvSpPr>
          <p:nvPr>
            <p:ph type="title"/>
          </p:nvPr>
        </p:nvSpPr>
        <p:spPr>
          <a:xfrm>
            <a:off x="526473" y="404563"/>
            <a:ext cx="8160327" cy="703802"/>
          </a:xfrm>
        </p:spPr>
        <p:txBody>
          <a:bodyPr>
            <a:normAutofit fontScale="90000"/>
          </a:bodyPr>
          <a:lstStyle/>
          <a:p>
            <a:r>
              <a:rPr lang="fr-FR" dirty="0"/>
              <a:t>TABLEAU DE SYNTHÈSE ACTIVITÉS </a:t>
            </a:r>
            <a:r>
              <a:rPr lang="fr-FR" dirty="0" smtClean="0"/>
              <a:t> </a:t>
            </a:r>
            <a:r>
              <a:rPr lang="fr-FR" sz="2200" dirty="0"/>
              <a:t>COMPÉTENCES – UNITÉS</a:t>
            </a:r>
            <a:r>
              <a:rPr lang="fr-FR" dirty="0"/>
              <a:t/>
            </a:r>
            <a:br>
              <a:rPr lang="fr-FR" dirty="0"/>
            </a:br>
            <a:endParaRPr lang="fr-FR" dirty="0"/>
          </a:p>
        </p:txBody>
      </p:sp>
    </p:spTree>
    <p:extLst>
      <p:ext uri="{BB962C8B-B14F-4D97-AF65-F5344CB8AC3E}">
        <p14:creationId xmlns:p14="http://schemas.microsoft.com/office/powerpoint/2010/main" val="3695288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5782</TotalTime>
  <Words>7648</Words>
  <Application>Microsoft Office PowerPoint</Application>
  <PresentationFormat>Affichage à l'écran (4:3)</PresentationFormat>
  <Paragraphs>654</Paragraphs>
  <Slides>60</Slides>
  <Notes>3</Notes>
  <HiddenSlides>0</HiddenSlides>
  <MMClips>0</MMClips>
  <ScaleCrop>false</ScaleCrop>
  <HeadingPairs>
    <vt:vector size="6" baseType="variant">
      <vt:variant>
        <vt:lpstr>Polices utilisées</vt:lpstr>
      </vt:variant>
      <vt:variant>
        <vt:i4>6</vt:i4>
      </vt:variant>
      <vt:variant>
        <vt:lpstr>Thème</vt:lpstr>
      </vt:variant>
      <vt:variant>
        <vt:i4>8</vt:i4>
      </vt:variant>
      <vt:variant>
        <vt:lpstr>Titres des diapositives</vt:lpstr>
      </vt:variant>
      <vt:variant>
        <vt:i4>60</vt:i4>
      </vt:variant>
    </vt:vector>
  </HeadingPairs>
  <TitlesOfParts>
    <vt:vector size="74" baseType="lpstr">
      <vt:lpstr>Arial</vt:lpstr>
      <vt:lpstr>Arial Black</vt:lpstr>
      <vt:lpstr>Calibri</vt:lpstr>
      <vt:lpstr>Lucida Grande</vt:lpstr>
      <vt:lpstr>Times New Roman</vt:lpstr>
      <vt:lpstr>Wingdings</vt:lpstr>
      <vt:lpstr>page de presentation et de partie</vt:lpstr>
      <vt:lpstr>3_page de sous-partie</vt:lpstr>
      <vt:lpstr>4_page de sous-partie</vt:lpstr>
      <vt:lpstr>3_pages de contenus</vt:lpstr>
      <vt:lpstr>4_pages de contenus</vt:lpstr>
      <vt:lpstr>pages de contenus</vt:lpstr>
      <vt:lpstr>2_pages de contenus</vt:lpstr>
      <vt:lpstr>1_pages de contenus</vt:lpstr>
      <vt:lpstr>Baccalauréat Professionnel Assistance à la Gestion des Organisations et de leurs Activités</vt:lpstr>
      <vt:lpstr>SOMMAIRE</vt:lpstr>
      <vt:lpstr>Quelques repères</vt:lpstr>
      <vt:lpstr>Quelques dates…</vt:lpstr>
      <vt:lpstr>Quelques informations…</vt:lpstr>
      <vt:lpstr>TABLEAU DE SYNTHÈSE ACTIVITÉS  COMPÉTENCES – UNITÉS </vt:lpstr>
      <vt:lpstr>TABLEAU DE SYNTHÈSE ACTIVITÉS  COMPÉTENCES – UNITÉS </vt:lpstr>
      <vt:lpstr>TABLEAU DE SYNTHÈSE ACTIVITÉS  COMPÉTENCES – UNITÉS </vt:lpstr>
      <vt:lpstr>TABLEAU DE SYNTHÈSE ACTIVITÉS  COMPÉTENCES – UNITÉS </vt:lpstr>
      <vt:lpstr>TABLEAU DE SYNTHÈSE ACTIVITÉS  COMPÉTENCES – UNITÉS </vt:lpstr>
      <vt:lpstr>TABLEAU DE SYNTHÈSE ACTIVITÉS  COMPÉTENCES – UNITÉS </vt:lpstr>
      <vt:lpstr>TABLEAU DE SYNTHÈSE ACTIVITÉS  COMPÉTENCES – UNITÉS </vt:lpstr>
      <vt:lpstr>Champ d’activité Contexte professionnel</vt:lpstr>
      <vt:lpstr>Champ d’activité</vt:lpstr>
      <vt:lpstr>Champ d’activité</vt:lpstr>
      <vt:lpstr>Champ d’activité</vt:lpstr>
      <vt:lpstr>Contexte professionnel</vt:lpstr>
      <vt:lpstr>Référentiel d’activités</vt:lpstr>
      <vt:lpstr>Référentiel d’activités</vt:lpstr>
      <vt:lpstr>Présentation PowerPoint</vt:lpstr>
      <vt:lpstr>Présentation PowerPoint</vt:lpstr>
      <vt:lpstr>Présentation PowerPoint</vt:lpstr>
      <vt:lpstr>Référentiel d’activités</vt:lpstr>
      <vt:lpstr>Présentation PowerPoint</vt:lpstr>
      <vt:lpstr>Présentation PowerPoint</vt:lpstr>
      <vt:lpstr>Présentation PowerPoint</vt:lpstr>
      <vt:lpstr>Référentiel d’activités</vt:lpstr>
      <vt:lpstr>Présentation PowerPoint</vt:lpstr>
      <vt:lpstr>Présentation PowerPoint</vt:lpstr>
      <vt:lpstr>Présentation PowerPoint</vt:lpstr>
      <vt:lpstr>Référentiel de compétences</vt:lpstr>
      <vt:lpstr>Référentiel de compétences</vt:lpstr>
      <vt:lpstr>Référentiel de compétences</vt:lpstr>
      <vt:lpstr>Référentiel de compétences</vt:lpstr>
      <vt:lpstr>Référentiel de compétences</vt:lpstr>
      <vt:lpstr>Référentiel de compétences</vt:lpstr>
      <vt:lpstr>Référentiel de compétences</vt:lpstr>
      <vt:lpstr>Référentiel de compétences</vt:lpstr>
      <vt:lpstr>Référentiel de compétences</vt:lpstr>
      <vt:lpstr>Référentiel de compétences</vt:lpstr>
      <vt:lpstr>Référentiel de compétences</vt:lpstr>
      <vt:lpstr>Référentiel de compétences</vt:lpstr>
      <vt:lpstr>Référentiel de compétences</vt:lpstr>
      <vt:lpstr>Règlement d’examen</vt:lpstr>
      <vt:lpstr>Règlement d’examen (extrait)</vt:lpstr>
      <vt:lpstr>Référentiel d’évaluation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périodes de formation en milieu professionnel</vt:lpstr>
      <vt:lpstr>PFMP Objectifs :</vt:lpstr>
      <vt:lpstr>PFMP MODALITES D’ORGANISATION :</vt:lpstr>
      <vt:lpstr>PFMP POSITIONNEMENT :</vt:lpstr>
      <vt:lpstr>Tableau de correspondance entre épreuves des deux baccalauréats</vt:lpstr>
      <vt:lpstr>Tableau de correspondance entre épreuves ou unités de l’ancien et du nouveau diplôme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Fabienne Godard</cp:lastModifiedBy>
  <cp:revision>305</cp:revision>
  <cp:lastPrinted>2015-02-04T16:19:06Z</cp:lastPrinted>
  <dcterms:created xsi:type="dcterms:W3CDTF">2015-02-04T10:43:31Z</dcterms:created>
  <dcterms:modified xsi:type="dcterms:W3CDTF">2020-12-22T15:25:06Z</dcterms:modified>
</cp:coreProperties>
</file>