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entury Gothic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CCCA"/>
          </a:solidFill>
        </a:fill>
      </a:tcStyle>
    </a:wholeTbl>
    <a:band2H>
      <a:tcTxStyle/>
      <a:tcStyle>
        <a:tcBdr/>
        <a:fill>
          <a:solidFill>
            <a:srgbClr val="F0E7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8CF"/>
          </a:solidFill>
        </a:fill>
      </a:tcStyle>
    </a:wholeTbl>
    <a:band2H>
      <a:tcTxStyle/>
      <a:tcStyle>
        <a:tcBdr/>
        <a:fill>
          <a:solidFill>
            <a:srgbClr val="EFEC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E2DB"/>
          </a:solidFill>
        </a:fill>
      </a:tcStyle>
    </a:wholeTbl>
    <a:band2H>
      <a:tcTxStyle/>
      <a:tcStyle>
        <a:tcBdr/>
        <a:fill>
          <a:solidFill>
            <a:srgbClr val="EAF1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27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96" name="Shape 39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38742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entury Gothic"/>
      </a:defRPr>
    </a:lvl1pPr>
    <a:lvl2pPr indent="228600" defTabSz="457200" latinLnBrk="0">
      <a:defRPr sz="1200">
        <a:latin typeface="+mn-lt"/>
        <a:ea typeface="+mn-ea"/>
        <a:cs typeface="+mn-cs"/>
        <a:sym typeface="Century Gothic"/>
      </a:defRPr>
    </a:lvl2pPr>
    <a:lvl3pPr indent="457200" defTabSz="457200" latinLnBrk="0">
      <a:defRPr sz="1200">
        <a:latin typeface="+mn-lt"/>
        <a:ea typeface="+mn-ea"/>
        <a:cs typeface="+mn-cs"/>
        <a:sym typeface="Century Gothic"/>
      </a:defRPr>
    </a:lvl3pPr>
    <a:lvl4pPr indent="685800" defTabSz="457200" latinLnBrk="0">
      <a:defRPr sz="1200">
        <a:latin typeface="+mn-lt"/>
        <a:ea typeface="+mn-ea"/>
        <a:cs typeface="+mn-cs"/>
        <a:sym typeface="Century Gothic"/>
      </a:defRPr>
    </a:lvl4pPr>
    <a:lvl5pPr indent="914400" defTabSz="457200" latinLnBrk="0">
      <a:defRPr sz="1200">
        <a:latin typeface="+mn-lt"/>
        <a:ea typeface="+mn-ea"/>
        <a:cs typeface="+mn-cs"/>
        <a:sym typeface="Century Gothic"/>
      </a:defRPr>
    </a:lvl5pPr>
    <a:lvl6pPr indent="1143000" defTabSz="457200" latinLnBrk="0">
      <a:defRPr sz="1200">
        <a:latin typeface="+mn-lt"/>
        <a:ea typeface="+mn-ea"/>
        <a:cs typeface="+mn-cs"/>
        <a:sym typeface="Century Gothic"/>
      </a:defRPr>
    </a:lvl6pPr>
    <a:lvl7pPr indent="1371600" defTabSz="457200" latinLnBrk="0">
      <a:defRPr sz="1200">
        <a:latin typeface="+mn-lt"/>
        <a:ea typeface="+mn-ea"/>
        <a:cs typeface="+mn-cs"/>
        <a:sym typeface="Century Gothic"/>
      </a:defRPr>
    </a:lvl7pPr>
    <a:lvl8pPr indent="1600200" defTabSz="457200" latinLnBrk="0">
      <a:defRPr sz="1200">
        <a:latin typeface="+mn-lt"/>
        <a:ea typeface="+mn-ea"/>
        <a:cs typeface="+mn-cs"/>
        <a:sym typeface="Century Gothic"/>
      </a:defRPr>
    </a:lvl8pPr>
    <a:lvl9pPr indent="1828800" defTabSz="457200" latinLnBrk="0">
      <a:defRPr sz="1200">
        <a:latin typeface="+mn-lt"/>
        <a:ea typeface="+mn-ea"/>
        <a:cs typeface="+mn-cs"/>
        <a:sym typeface="Century Gothic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39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0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1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2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4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5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6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7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8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9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0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64" name="Group 9"/>
          <p:cNvGrpSpPr/>
          <p:nvPr/>
        </p:nvGrpSpPr>
        <p:grpSpPr>
          <a:xfrm>
            <a:off x="27221" y="-786"/>
            <a:ext cx="2356674" cy="6854040"/>
            <a:chOff x="0" y="0"/>
            <a:chExt cx="2356673" cy="6854039"/>
          </a:xfrm>
        </p:grpSpPr>
        <p:sp>
          <p:nvSpPr>
            <p:cNvPr id="52" name="Freeform 27"/>
            <p:cNvSpPr/>
            <p:nvPr/>
          </p:nvSpPr>
          <p:spPr>
            <a:xfrm>
              <a:off x="0" y="-1"/>
              <a:ext cx="494327" cy="440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3" name="Freeform 28"/>
            <p:cNvSpPr/>
            <p:nvPr/>
          </p:nvSpPr>
          <p:spPr>
            <a:xfrm>
              <a:off x="523067" y="4317258"/>
              <a:ext cx="423436" cy="158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4" name="Freeform 29"/>
            <p:cNvSpPr/>
            <p:nvPr/>
          </p:nvSpPr>
          <p:spPr>
            <a:xfrm>
              <a:off x="979074" y="5863468"/>
              <a:ext cx="431100" cy="9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5" name="Freeform 30"/>
            <p:cNvSpPr/>
            <p:nvPr/>
          </p:nvSpPr>
          <p:spPr>
            <a:xfrm>
              <a:off x="494326" y="4365158"/>
              <a:ext cx="551808" cy="223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6" name="Freeform 31"/>
            <p:cNvSpPr/>
            <p:nvPr/>
          </p:nvSpPr>
          <p:spPr>
            <a:xfrm>
              <a:off x="444311" y="1289983"/>
              <a:ext cx="170725" cy="30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7" name="Freeform 32"/>
            <p:cNvSpPr/>
            <p:nvPr/>
          </p:nvSpPr>
          <p:spPr>
            <a:xfrm>
              <a:off x="1084453" y="6572386"/>
              <a:ext cx="134120" cy="28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8" name="Freeform 33"/>
            <p:cNvSpPr/>
            <p:nvPr/>
          </p:nvSpPr>
          <p:spPr>
            <a:xfrm>
              <a:off x="475166" y="4108415"/>
              <a:ext cx="82390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9" name="Freeform 34"/>
            <p:cNvSpPr/>
            <p:nvPr/>
          </p:nvSpPr>
          <p:spPr>
            <a:xfrm>
              <a:off x="946501" y="3146585"/>
              <a:ext cx="1410173" cy="271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0" name="Freeform 35"/>
            <p:cNvSpPr/>
            <p:nvPr/>
          </p:nvSpPr>
          <p:spPr>
            <a:xfrm>
              <a:off x="1046133" y="6601126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1" name="Freeform 36"/>
            <p:cNvSpPr/>
            <p:nvPr/>
          </p:nvSpPr>
          <p:spPr>
            <a:xfrm>
              <a:off x="946501" y="5897956"/>
              <a:ext cx="137953" cy="67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2" name="Freeform 37"/>
            <p:cNvSpPr/>
            <p:nvPr/>
          </p:nvSpPr>
          <p:spPr>
            <a:xfrm>
              <a:off x="946501" y="5773415"/>
              <a:ext cx="38321" cy="22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3" name="Freeform 38"/>
            <p:cNvSpPr/>
            <p:nvPr/>
          </p:nvSpPr>
          <p:spPr>
            <a:xfrm>
              <a:off x="979074" y="6323307"/>
              <a:ext cx="210760" cy="53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65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2589213" y="2514600"/>
            <a:ext cx="8915400" cy="2262782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589213" y="4777378"/>
            <a:ext cx="8915400" cy="1126284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>
                <a:solidFill>
                  <a:srgbClr val="595959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Freeform 6"/>
          <p:cNvSpPr/>
          <p:nvPr/>
        </p:nvSpPr>
        <p:spPr>
          <a:xfrm>
            <a:off x="-1" y="4323810"/>
            <a:ext cx="1742309" cy="778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extrusionOk="0">
                <a:moveTo>
                  <a:pt x="16665" y="21600"/>
                </a:moveTo>
                <a:cubicBezTo>
                  <a:pt x="16839" y="21600"/>
                  <a:pt x="16955" y="21470"/>
                  <a:pt x="17013" y="21340"/>
                </a:cubicBezTo>
                <a:cubicBezTo>
                  <a:pt x="17013" y="21210"/>
                  <a:pt x="17071" y="21210"/>
                  <a:pt x="17071" y="21210"/>
                </a:cubicBezTo>
                <a:cubicBezTo>
                  <a:pt x="21484" y="11320"/>
                  <a:pt x="21484" y="11320"/>
                  <a:pt x="21484" y="11320"/>
                </a:cubicBezTo>
                <a:cubicBezTo>
                  <a:pt x="21600" y="11060"/>
                  <a:pt x="21600" y="10540"/>
                  <a:pt x="21484" y="10149"/>
                </a:cubicBezTo>
                <a:cubicBezTo>
                  <a:pt x="17071" y="390"/>
                  <a:pt x="17071" y="390"/>
                  <a:pt x="17071" y="390"/>
                </a:cubicBezTo>
                <a:cubicBezTo>
                  <a:pt x="17071" y="260"/>
                  <a:pt x="17013" y="260"/>
                  <a:pt x="17013" y="260"/>
                </a:cubicBezTo>
                <a:cubicBezTo>
                  <a:pt x="16955" y="130"/>
                  <a:pt x="16839" y="0"/>
                  <a:pt x="166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0"/>
                  <a:pt x="0" y="21600"/>
                  <a:pt x="0" y="21600"/>
                </a:cubicBezTo>
                <a:lnTo>
                  <a:pt x="16665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9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925905" y="4513982"/>
            <a:ext cx="385675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04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5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6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7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8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9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0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1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2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3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4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5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29" name="Group 9"/>
          <p:cNvGrpSpPr/>
          <p:nvPr/>
        </p:nvGrpSpPr>
        <p:grpSpPr>
          <a:xfrm>
            <a:off x="27221" y="-786"/>
            <a:ext cx="2356674" cy="6854040"/>
            <a:chOff x="0" y="0"/>
            <a:chExt cx="2356673" cy="6854039"/>
          </a:xfrm>
        </p:grpSpPr>
        <p:sp>
          <p:nvSpPr>
            <p:cNvPr id="217" name="Freeform 27"/>
            <p:cNvSpPr/>
            <p:nvPr/>
          </p:nvSpPr>
          <p:spPr>
            <a:xfrm>
              <a:off x="0" y="-1"/>
              <a:ext cx="494327" cy="440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8" name="Freeform 28"/>
            <p:cNvSpPr/>
            <p:nvPr/>
          </p:nvSpPr>
          <p:spPr>
            <a:xfrm>
              <a:off x="523067" y="4317258"/>
              <a:ext cx="423436" cy="158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9" name="Freeform 29"/>
            <p:cNvSpPr/>
            <p:nvPr/>
          </p:nvSpPr>
          <p:spPr>
            <a:xfrm>
              <a:off x="979074" y="5863468"/>
              <a:ext cx="431100" cy="9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0" name="Freeform 30"/>
            <p:cNvSpPr/>
            <p:nvPr/>
          </p:nvSpPr>
          <p:spPr>
            <a:xfrm>
              <a:off x="494326" y="4365158"/>
              <a:ext cx="551808" cy="223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1" name="Freeform 31"/>
            <p:cNvSpPr/>
            <p:nvPr/>
          </p:nvSpPr>
          <p:spPr>
            <a:xfrm>
              <a:off x="444311" y="1289983"/>
              <a:ext cx="170725" cy="30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2" name="Freeform 32"/>
            <p:cNvSpPr/>
            <p:nvPr/>
          </p:nvSpPr>
          <p:spPr>
            <a:xfrm>
              <a:off x="1084453" y="6572386"/>
              <a:ext cx="134120" cy="28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3" name="Freeform 33"/>
            <p:cNvSpPr/>
            <p:nvPr/>
          </p:nvSpPr>
          <p:spPr>
            <a:xfrm>
              <a:off x="475166" y="4108415"/>
              <a:ext cx="82390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4" name="Freeform 34"/>
            <p:cNvSpPr/>
            <p:nvPr/>
          </p:nvSpPr>
          <p:spPr>
            <a:xfrm>
              <a:off x="946501" y="3146585"/>
              <a:ext cx="1410173" cy="271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5" name="Freeform 35"/>
            <p:cNvSpPr/>
            <p:nvPr/>
          </p:nvSpPr>
          <p:spPr>
            <a:xfrm>
              <a:off x="1046133" y="6601126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6" name="Freeform 36"/>
            <p:cNvSpPr/>
            <p:nvPr/>
          </p:nvSpPr>
          <p:spPr>
            <a:xfrm>
              <a:off x="946501" y="5897956"/>
              <a:ext cx="137953" cy="67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7" name="Freeform 37"/>
            <p:cNvSpPr/>
            <p:nvPr/>
          </p:nvSpPr>
          <p:spPr>
            <a:xfrm>
              <a:off x="946501" y="5773415"/>
              <a:ext cx="38321" cy="22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8" name="Freeform 38"/>
            <p:cNvSpPr/>
            <p:nvPr/>
          </p:nvSpPr>
          <p:spPr>
            <a:xfrm>
              <a:off x="979074" y="6323307"/>
              <a:ext cx="210760" cy="53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30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1" name="Texte du titre"/>
          <p:cNvSpPr txBox="1">
            <a:spLocks noGrp="1"/>
          </p:cNvSpPr>
          <p:nvPr>
            <p:ph type="title"/>
          </p:nvPr>
        </p:nvSpPr>
        <p:spPr>
          <a:xfrm>
            <a:off x="2589211" y="609600"/>
            <a:ext cx="8915401" cy="311704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t>Texte du titre</a:t>
            </a:r>
          </a:p>
        </p:txBody>
      </p:sp>
      <p:sp>
        <p:nvSpPr>
          <p:cNvPr id="23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589211" y="4354045"/>
            <a:ext cx="8915401" cy="1555865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>
                <a:solidFill>
                  <a:srgbClr val="595959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3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41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2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3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4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5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6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7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8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9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0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1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2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66" name="Group 9"/>
          <p:cNvGrpSpPr/>
          <p:nvPr/>
        </p:nvGrpSpPr>
        <p:grpSpPr>
          <a:xfrm>
            <a:off x="27221" y="-786"/>
            <a:ext cx="2356674" cy="6854040"/>
            <a:chOff x="0" y="0"/>
            <a:chExt cx="2356673" cy="6854039"/>
          </a:xfrm>
        </p:grpSpPr>
        <p:sp>
          <p:nvSpPr>
            <p:cNvPr id="254" name="Freeform 27"/>
            <p:cNvSpPr/>
            <p:nvPr/>
          </p:nvSpPr>
          <p:spPr>
            <a:xfrm>
              <a:off x="0" y="-1"/>
              <a:ext cx="494327" cy="440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5" name="Freeform 28"/>
            <p:cNvSpPr/>
            <p:nvPr/>
          </p:nvSpPr>
          <p:spPr>
            <a:xfrm>
              <a:off x="523067" y="4317258"/>
              <a:ext cx="423436" cy="158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6" name="Freeform 29"/>
            <p:cNvSpPr/>
            <p:nvPr/>
          </p:nvSpPr>
          <p:spPr>
            <a:xfrm>
              <a:off x="979074" y="5863468"/>
              <a:ext cx="431100" cy="9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7" name="Freeform 30"/>
            <p:cNvSpPr/>
            <p:nvPr/>
          </p:nvSpPr>
          <p:spPr>
            <a:xfrm>
              <a:off x="494326" y="4365158"/>
              <a:ext cx="551808" cy="223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8" name="Freeform 31"/>
            <p:cNvSpPr/>
            <p:nvPr/>
          </p:nvSpPr>
          <p:spPr>
            <a:xfrm>
              <a:off x="444311" y="1289983"/>
              <a:ext cx="170725" cy="30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9" name="Freeform 32"/>
            <p:cNvSpPr/>
            <p:nvPr/>
          </p:nvSpPr>
          <p:spPr>
            <a:xfrm>
              <a:off x="1084453" y="6572386"/>
              <a:ext cx="134120" cy="28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0" name="Freeform 33"/>
            <p:cNvSpPr/>
            <p:nvPr/>
          </p:nvSpPr>
          <p:spPr>
            <a:xfrm>
              <a:off x="475166" y="4108415"/>
              <a:ext cx="82390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1" name="Freeform 34"/>
            <p:cNvSpPr/>
            <p:nvPr/>
          </p:nvSpPr>
          <p:spPr>
            <a:xfrm>
              <a:off x="946501" y="3146585"/>
              <a:ext cx="1410173" cy="271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2" name="Freeform 35"/>
            <p:cNvSpPr/>
            <p:nvPr/>
          </p:nvSpPr>
          <p:spPr>
            <a:xfrm>
              <a:off x="1046133" y="6601126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3" name="Freeform 36"/>
            <p:cNvSpPr/>
            <p:nvPr/>
          </p:nvSpPr>
          <p:spPr>
            <a:xfrm>
              <a:off x="946501" y="5897956"/>
              <a:ext cx="137953" cy="67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4" name="Freeform 37"/>
            <p:cNvSpPr/>
            <p:nvPr/>
          </p:nvSpPr>
          <p:spPr>
            <a:xfrm>
              <a:off x="946501" y="5773415"/>
              <a:ext cx="38321" cy="22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5" name="Freeform 38"/>
            <p:cNvSpPr/>
            <p:nvPr/>
          </p:nvSpPr>
          <p:spPr>
            <a:xfrm>
              <a:off x="979074" y="6323307"/>
              <a:ext cx="210760" cy="53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67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8" name="Texte du titre"/>
          <p:cNvSpPr txBox="1">
            <a:spLocks noGrp="1"/>
          </p:cNvSpPr>
          <p:nvPr>
            <p:ph type="title"/>
          </p:nvPr>
        </p:nvSpPr>
        <p:spPr>
          <a:xfrm>
            <a:off x="2849948" y="609600"/>
            <a:ext cx="8393927" cy="289560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t>Texte du titre</a:t>
            </a:r>
          </a:p>
        </p:txBody>
      </p:sp>
      <p:sp>
        <p:nvSpPr>
          <p:cNvPr id="269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3275012" y="3505200"/>
            <a:ext cx="7536555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589211" y="4354045"/>
            <a:ext cx="8915401" cy="1555865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  <a:endParaRPr/>
          </a:p>
        </p:txBody>
      </p:sp>
      <p:sp>
        <p:nvSpPr>
          <p:cNvPr id="271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2" name="TextBox 13"/>
          <p:cNvSpPr txBox="1"/>
          <p:nvPr/>
        </p:nvSpPr>
        <p:spPr>
          <a:xfrm>
            <a:off x="2467652" y="327092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273" name="TextBox 14"/>
          <p:cNvSpPr txBox="1"/>
          <p:nvPr/>
        </p:nvSpPr>
        <p:spPr>
          <a:xfrm>
            <a:off x="11114851" y="258439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27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81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2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3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4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5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6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7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8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9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0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1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2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06" name="Group 9"/>
          <p:cNvGrpSpPr/>
          <p:nvPr/>
        </p:nvGrpSpPr>
        <p:grpSpPr>
          <a:xfrm>
            <a:off x="27221" y="-786"/>
            <a:ext cx="2356674" cy="6854040"/>
            <a:chOff x="0" y="0"/>
            <a:chExt cx="2356673" cy="6854039"/>
          </a:xfrm>
        </p:grpSpPr>
        <p:sp>
          <p:nvSpPr>
            <p:cNvPr id="294" name="Freeform 27"/>
            <p:cNvSpPr/>
            <p:nvPr/>
          </p:nvSpPr>
          <p:spPr>
            <a:xfrm>
              <a:off x="0" y="-1"/>
              <a:ext cx="494327" cy="440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5" name="Freeform 28"/>
            <p:cNvSpPr/>
            <p:nvPr/>
          </p:nvSpPr>
          <p:spPr>
            <a:xfrm>
              <a:off x="523067" y="4317258"/>
              <a:ext cx="423436" cy="158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6" name="Freeform 29"/>
            <p:cNvSpPr/>
            <p:nvPr/>
          </p:nvSpPr>
          <p:spPr>
            <a:xfrm>
              <a:off x="979074" y="5863468"/>
              <a:ext cx="431100" cy="9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7" name="Freeform 30"/>
            <p:cNvSpPr/>
            <p:nvPr/>
          </p:nvSpPr>
          <p:spPr>
            <a:xfrm>
              <a:off x="494326" y="4365158"/>
              <a:ext cx="551808" cy="223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8" name="Freeform 31"/>
            <p:cNvSpPr/>
            <p:nvPr/>
          </p:nvSpPr>
          <p:spPr>
            <a:xfrm>
              <a:off x="444311" y="1289983"/>
              <a:ext cx="170725" cy="30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9" name="Freeform 32"/>
            <p:cNvSpPr/>
            <p:nvPr/>
          </p:nvSpPr>
          <p:spPr>
            <a:xfrm>
              <a:off x="1084453" y="6572386"/>
              <a:ext cx="134120" cy="28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0" name="Freeform 33"/>
            <p:cNvSpPr/>
            <p:nvPr/>
          </p:nvSpPr>
          <p:spPr>
            <a:xfrm>
              <a:off x="475166" y="4108415"/>
              <a:ext cx="82390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1" name="Freeform 34"/>
            <p:cNvSpPr/>
            <p:nvPr/>
          </p:nvSpPr>
          <p:spPr>
            <a:xfrm>
              <a:off x="946501" y="3146585"/>
              <a:ext cx="1410173" cy="271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2" name="Freeform 35"/>
            <p:cNvSpPr/>
            <p:nvPr/>
          </p:nvSpPr>
          <p:spPr>
            <a:xfrm>
              <a:off x="1046133" y="6601126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3" name="Freeform 36"/>
            <p:cNvSpPr/>
            <p:nvPr/>
          </p:nvSpPr>
          <p:spPr>
            <a:xfrm>
              <a:off x="946501" y="5897956"/>
              <a:ext cx="137953" cy="67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4" name="Freeform 37"/>
            <p:cNvSpPr/>
            <p:nvPr/>
          </p:nvSpPr>
          <p:spPr>
            <a:xfrm>
              <a:off x="946501" y="5773415"/>
              <a:ext cx="38321" cy="22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5" name="Freeform 38"/>
            <p:cNvSpPr/>
            <p:nvPr/>
          </p:nvSpPr>
          <p:spPr>
            <a:xfrm>
              <a:off x="979074" y="6323307"/>
              <a:ext cx="210760" cy="53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07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8" name="Texte du titre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1" cy="2724845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t>Texte du titre</a:t>
            </a:r>
          </a:p>
        </p:txBody>
      </p:sp>
      <p:sp>
        <p:nvSpPr>
          <p:cNvPr id="309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589213" y="5181600"/>
            <a:ext cx="8915401" cy="72962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>
                <a:solidFill>
                  <a:srgbClr val="595959"/>
                </a:solidFill>
              </a:defRPr>
            </a:lvl1pPr>
            <a:lvl2pPr>
              <a:buClrTx/>
              <a:defRPr>
                <a:solidFill>
                  <a:srgbClr val="595959"/>
                </a:solidFill>
              </a:defRPr>
            </a:lvl2pPr>
            <a:lvl3pPr>
              <a:buClrTx/>
              <a:defRPr>
                <a:solidFill>
                  <a:srgbClr val="595959"/>
                </a:solidFill>
              </a:defRPr>
            </a:lvl3pPr>
            <a:lvl4pPr>
              <a:buClrTx/>
              <a:defRPr>
                <a:solidFill>
                  <a:srgbClr val="595959"/>
                </a:solidFill>
              </a:defRPr>
            </a:lvl4pPr>
            <a:lvl5pPr>
              <a:buClrTx/>
              <a:defRPr>
                <a:solidFill>
                  <a:srgbClr val="595959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0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318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9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0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1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2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3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4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5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6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7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8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9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43" name="Group 9"/>
          <p:cNvGrpSpPr/>
          <p:nvPr/>
        </p:nvGrpSpPr>
        <p:grpSpPr>
          <a:xfrm>
            <a:off x="27221" y="-786"/>
            <a:ext cx="2356674" cy="6854040"/>
            <a:chOff x="0" y="0"/>
            <a:chExt cx="2356673" cy="6854039"/>
          </a:xfrm>
        </p:grpSpPr>
        <p:sp>
          <p:nvSpPr>
            <p:cNvPr id="331" name="Freeform 27"/>
            <p:cNvSpPr/>
            <p:nvPr/>
          </p:nvSpPr>
          <p:spPr>
            <a:xfrm>
              <a:off x="0" y="-1"/>
              <a:ext cx="494327" cy="440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2" name="Freeform 28"/>
            <p:cNvSpPr/>
            <p:nvPr/>
          </p:nvSpPr>
          <p:spPr>
            <a:xfrm>
              <a:off x="523067" y="4317258"/>
              <a:ext cx="423436" cy="158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3" name="Freeform 29"/>
            <p:cNvSpPr/>
            <p:nvPr/>
          </p:nvSpPr>
          <p:spPr>
            <a:xfrm>
              <a:off x="979074" y="5863468"/>
              <a:ext cx="431100" cy="9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4" name="Freeform 30"/>
            <p:cNvSpPr/>
            <p:nvPr/>
          </p:nvSpPr>
          <p:spPr>
            <a:xfrm>
              <a:off x="494326" y="4365158"/>
              <a:ext cx="551808" cy="223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5" name="Freeform 31"/>
            <p:cNvSpPr/>
            <p:nvPr/>
          </p:nvSpPr>
          <p:spPr>
            <a:xfrm>
              <a:off x="444311" y="1289983"/>
              <a:ext cx="170725" cy="30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6" name="Freeform 32"/>
            <p:cNvSpPr/>
            <p:nvPr/>
          </p:nvSpPr>
          <p:spPr>
            <a:xfrm>
              <a:off x="1084453" y="6572386"/>
              <a:ext cx="134120" cy="28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7" name="Freeform 33"/>
            <p:cNvSpPr/>
            <p:nvPr/>
          </p:nvSpPr>
          <p:spPr>
            <a:xfrm>
              <a:off x="475166" y="4108415"/>
              <a:ext cx="82390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8" name="Freeform 34"/>
            <p:cNvSpPr/>
            <p:nvPr/>
          </p:nvSpPr>
          <p:spPr>
            <a:xfrm>
              <a:off x="946501" y="3146585"/>
              <a:ext cx="1410173" cy="271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9" name="Freeform 35"/>
            <p:cNvSpPr/>
            <p:nvPr/>
          </p:nvSpPr>
          <p:spPr>
            <a:xfrm>
              <a:off x="1046133" y="6601126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0" name="Freeform 36"/>
            <p:cNvSpPr/>
            <p:nvPr/>
          </p:nvSpPr>
          <p:spPr>
            <a:xfrm>
              <a:off x="946501" y="5897956"/>
              <a:ext cx="137953" cy="67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1" name="Freeform 37"/>
            <p:cNvSpPr/>
            <p:nvPr/>
          </p:nvSpPr>
          <p:spPr>
            <a:xfrm>
              <a:off x="946501" y="5773415"/>
              <a:ext cx="38321" cy="22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2" name="Freeform 38"/>
            <p:cNvSpPr/>
            <p:nvPr/>
          </p:nvSpPr>
          <p:spPr>
            <a:xfrm>
              <a:off x="979074" y="6323307"/>
              <a:ext cx="210760" cy="53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44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5" name="Texte du titre"/>
          <p:cNvSpPr txBox="1">
            <a:spLocks noGrp="1"/>
          </p:cNvSpPr>
          <p:nvPr>
            <p:ph type="title"/>
          </p:nvPr>
        </p:nvSpPr>
        <p:spPr>
          <a:xfrm>
            <a:off x="2849948" y="609600"/>
            <a:ext cx="8393927" cy="289560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t>Texte du titre</a:t>
            </a:r>
          </a:p>
        </p:txBody>
      </p:sp>
      <p:sp>
        <p:nvSpPr>
          <p:cNvPr id="346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589211" y="4343400"/>
            <a:ext cx="8915401" cy="838200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4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89213" y="5181599"/>
            <a:ext cx="8915401" cy="729624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  <a:endParaRPr/>
          </a:p>
        </p:txBody>
      </p:sp>
      <p:sp>
        <p:nvSpPr>
          <p:cNvPr id="348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9" name="TextBox 16"/>
          <p:cNvSpPr txBox="1"/>
          <p:nvPr/>
        </p:nvSpPr>
        <p:spPr>
          <a:xfrm>
            <a:off x="2467652" y="327092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350" name="TextBox 17"/>
          <p:cNvSpPr txBox="1"/>
          <p:nvPr/>
        </p:nvSpPr>
        <p:spPr>
          <a:xfrm>
            <a:off x="11114851" y="258439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35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358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59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0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1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2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3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4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5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6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7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8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9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83" name="Group 9"/>
          <p:cNvGrpSpPr/>
          <p:nvPr/>
        </p:nvGrpSpPr>
        <p:grpSpPr>
          <a:xfrm>
            <a:off x="27221" y="-786"/>
            <a:ext cx="2356674" cy="6854040"/>
            <a:chOff x="0" y="0"/>
            <a:chExt cx="2356673" cy="6854039"/>
          </a:xfrm>
        </p:grpSpPr>
        <p:sp>
          <p:nvSpPr>
            <p:cNvPr id="371" name="Freeform 27"/>
            <p:cNvSpPr/>
            <p:nvPr/>
          </p:nvSpPr>
          <p:spPr>
            <a:xfrm>
              <a:off x="0" y="-1"/>
              <a:ext cx="494327" cy="440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2" name="Freeform 28"/>
            <p:cNvSpPr/>
            <p:nvPr/>
          </p:nvSpPr>
          <p:spPr>
            <a:xfrm>
              <a:off x="523067" y="4317258"/>
              <a:ext cx="423436" cy="158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3" name="Freeform 29"/>
            <p:cNvSpPr/>
            <p:nvPr/>
          </p:nvSpPr>
          <p:spPr>
            <a:xfrm>
              <a:off x="979074" y="5863468"/>
              <a:ext cx="431100" cy="9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4" name="Freeform 30"/>
            <p:cNvSpPr/>
            <p:nvPr/>
          </p:nvSpPr>
          <p:spPr>
            <a:xfrm>
              <a:off x="494326" y="4365158"/>
              <a:ext cx="551808" cy="223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5" name="Freeform 31"/>
            <p:cNvSpPr/>
            <p:nvPr/>
          </p:nvSpPr>
          <p:spPr>
            <a:xfrm>
              <a:off x="444311" y="1289983"/>
              <a:ext cx="170725" cy="30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6" name="Freeform 32"/>
            <p:cNvSpPr/>
            <p:nvPr/>
          </p:nvSpPr>
          <p:spPr>
            <a:xfrm>
              <a:off x="1084453" y="6572386"/>
              <a:ext cx="134120" cy="28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7" name="Freeform 33"/>
            <p:cNvSpPr/>
            <p:nvPr/>
          </p:nvSpPr>
          <p:spPr>
            <a:xfrm>
              <a:off x="475166" y="4108415"/>
              <a:ext cx="82390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8" name="Freeform 34"/>
            <p:cNvSpPr/>
            <p:nvPr/>
          </p:nvSpPr>
          <p:spPr>
            <a:xfrm>
              <a:off x="946501" y="3146585"/>
              <a:ext cx="1410173" cy="271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9" name="Freeform 35"/>
            <p:cNvSpPr/>
            <p:nvPr/>
          </p:nvSpPr>
          <p:spPr>
            <a:xfrm>
              <a:off x="1046133" y="6601126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0" name="Freeform 36"/>
            <p:cNvSpPr/>
            <p:nvPr/>
          </p:nvSpPr>
          <p:spPr>
            <a:xfrm>
              <a:off x="946501" y="5897956"/>
              <a:ext cx="137953" cy="67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1" name="Freeform 37"/>
            <p:cNvSpPr/>
            <p:nvPr/>
          </p:nvSpPr>
          <p:spPr>
            <a:xfrm>
              <a:off x="946501" y="5773415"/>
              <a:ext cx="38321" cy="22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2" name="Freeform 38"/>
            <p:cNvSpPr/>
            <p:nvPr/>
          </p:nvSpPr>
          <p:spPr>
            <a:xfrm>
              <a:off x="979074" y="6323307"/>
              <a:ext cx="210760" cy="53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84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5" name="Texte du titre"/>
          <p:cNvSpPr txBox="1">
            <a:spLocks noGrp="1"/>
          </p:cNvSpPr>
          <p:nvPr>
            <p:ph type="title"/>
          </p:nvPr>
        </p:nvSpPr>
        <p:spPr>
          <a:xfrm>
            <a:off x="2589211" y="627407"/>
            <a:ext cx="8915401" cy="288002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t>Texte du titre</a:t>
            </a:r>
          </a:p>
        </p:txBody>
      </p:sp>
      <p:sp>
        <p:nvSpPr>
          <p:cNvPr id="386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589211" y="4343400"/>
            <a:ext cx="8915401" cy="838200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8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89213" y="5181599"/>
            <a:ext cx="8915401" cy="729624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595959"/>
                </a:solidFill>
              </a:defRPr>
            </a:pPr>
            <a:endParaRPr/>
          </a:p>
        </p:txBody>
      </p:sp>
      <p:sp>
        <p:nvSpPr>
          <p:cNvPr id="388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9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e du titre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8" cy="1280891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7" name="Texte niveau 1…"/>
          <p:cNvSpPr txBox="1">
            <a:spLocks noGrp="1"/>
          </p:cNvSpPr>
          <p:nvPr>
            <p:ph type="body" idx="1"/>
          </p:nvPr>
        </p:nvSpPr>
        <p:spPr>
          <a:xfrm>
            <a:off x="2589211" y="2133600"/>
            <a:ext cx="8915401" cy="377762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85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6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7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8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9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0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1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2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3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4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5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6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10" name="Group 9"/>
          <p:cNvGrpSpPr/>
          <p:nvPr/>
        </p:nvGrpSpPr>
        <p:grpSpPr>
          <a:xfrm>
            <a:off x="27221" y="-786"/>
            <a:ext cx="2356674" cy="6854040"/>
            <a:chOff x="0" y="0"/>
            <a:chExt cx="2356673" cy="6854039"/>
          </a:xfrm>
        </p:grpSpPr>
        <p:sp>
          <p:nvSpPr>
            <p:cNvPr id="98" name="Freeform 27"/>
            <p:cNvSpPr/>
            <p:nvPr/>
          </p:nvSpPr>
          <p:spPr>
            <a:xfrm>
              <a:off x="0" y="-1"/>
              <a:ext cx="494327" cy="440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9" name="Freeform 28"/>
            <p:cNvSpPr/>
            <p:nvPr/>
          </p:nvSpPr>
          <p:spPr>
            <a:xfrm>
              <a:off x="523067" y="4317258"/>
              <a:ext cx="423436" cy="158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0" name="Freeform 29"/>
            <p:cNvSpPr/>
            <p:nvPr/>
          </p:nvSpPr>
          <p:spPr>
            <a:xfrm>
              <a:off x="979074" y="5863468"/>
              <a:ext cx="431100" cy="9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1" name="Freeform 30"/>
            <p:cNvSpPr/>
            <p:nvPr/>
          </p:nvSpPr>
          <p:spPr>
            <a:xfrm>
              <a:off x="494326" y="4365158"/>
              <a:ext cx="551808" cy="223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2" name="Freeform 31"/>
            <p:cNvSpPr/>
            <p:nvPr/>
          </p:nvSpPr>
          <p:spPr>
            <a:xfrm>
              <a:off x="444311" y="1289983"/>
              <a:ext cx="170725" cy="30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3" name="Freeform 32"/>
            <p:cNvSpPr/>
            <p:nvPr/>
          </p:nvSpPr>
          <p:spPr>
            <a:xfrm>
              <a:off x="1084453" y="6572386"/>
              <a:ext cx="134120" cy="28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4" name="Freeform 33"/>
            <p:cNvSpPr/>
            <p:nvPr/>
          </p:nvSpPr>
          <p:spPr>
            <a:xfrm>
              <a:off x="475166" y="4108415"/>
              <a:ext cx="82390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5" name="Freeform 34"/>
            <p:cNvSpPr/>
            <p:nvPr/>
          </p:nvSpPr>
          <p:spPr>
            <a:xfrm>
              <a:off x="946501" y="3146585"/>
              <a:ext cx="1410173" cy="271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6" name="Freeform 35"/>
            <p:cNvSpPr/>
            <p:nvPr/>
          </p:nvSpPr>
          <p:spPr>
            <a:xfrm>
              <a:off x="1046133" y="6601126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7" name="Freeform 36"/>
            <p:cNvSpPr/>
            <p:nvPr/>
          </p:nvSpPr>
          <p:spPr>
            <a:xfrm>
              <a:off x="946501" y="5897956"/>
              <a:ext cx="137953" cy="67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8" name="Freeform 37"/>
            <p:cNvSpPr/>
            <p:nvPr/>
          </p:nvSpPr>
          <p:spPr>
            <a:xfrm>
              <a:off x="946501" y="5773415"/>
              <a:ext cx="38321" cy="22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9" name="Freeform 38"/>
            <p:cNvSpPr/>
            <p:nvPr/>
          </p:nvSpPr>
          <p:spPr>
            <a:xfrm>
              <a:off x="979074" y="6323307"/>
              <a:ext cx="210760" cy="53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11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2" name="Texte du titre"/>
          <p:cNvSpPr txBox="1">
            <a:spLocks noGrp="1"/>
          </p:cNvSpPr>
          <p:nvPr>
            <p:ph type="title"/>
          </p:nvPr>
        </p:nvSpPr>
        <p:spPr>
          <a:xfrm>
            <a:off x="2589211" y="2058749"/>
            <a:ext cx="8915401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Texte du titre</a:t>
            </a:r>
          </a:p>
        </p:txBody>
      </p:sp>
      <p:sp>
        <p:nvSpPr>
          <p:cNvPr id="113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589211" y="3530129"/>
            <a:ext cx="8915401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000">
                <a:solidFill>
                  <a:srgbClr val="595959"/>
                </a:solidFill>
              </a:defRPr>
            </a:lvl1pPr>
            <a:lvl2pPr marL="0" indent="457200">
              <a:buClrTx/>
              <a:buSzTx/>
              <a:buNone/>
              <a:defRPr sz="2000">
                <a:solidFill>
                  <a:srgbClr val="595959"/>
                </a:solidFill>
              </a:defRPr>
            </a:lvl2pPr>
            <a:lvl3pPr marL="0" indent="914400">
              <a:buClrTx/>
              <a:buSzTx/>
              <a:buNone/>
              <a:defRPr sz="2000">
                <a:solidFill>
                  <a:srgbClr val="595959"/>
                </a:solidFill>
              </a:defRPr>
            </a:lvl3pPr>
            <a:lvl4pPr marL="0" indent="1371600">
              <a:buClrTx/>
              <a:buSzTx/>
              <a:buNone/>
              <a:defRPr sz="2000">
                <a:solidFill>
                  <a:srgbClr val="595959"/>
                </a:solidFill>
              </a:defRPr>
            </a:lvl4pPr>
            <a:lvl5pPr marL="0" indent="1828800">
              <a:buClrTx/>
              <a:buSzTx/>
              <a:buNone/>
              <a:defRPr sz="2000">
                <a:solidFill>
                  <a:srgbClr val="595959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4" name="Freeform 11"/>
          <p:cNvSpPr/>
          <p:nvPr/>
        </p:nvSpPr>
        <p:spPr>
          <a:xfrm flipV="1">
            <a:off x="-4189" y="31781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925905" y="3228581"/>
            <a:ext cx="385675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e du titre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23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589211" y="2133600"/>
            <a:ext cx="4313865" cy="377762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e du titre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3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939372" y="1972703"/>
            <a:ext cx="3992733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506628" y="1969474"/>
            <a:ext cx="399900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400"/>
            </a:pPr>
            <a:endParaRPr/>
          </a:p>
        </p:txBody>
      </p:sp>
      <p:sp>
        <p:nvSpPr>
          <p:cNvPr id="13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e du titre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8" cy="1280891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e du titre"/>
          <p:cNvSpPr txBox="1">
            <a:spLocks noGrp="1"/>
          </p:cNvSpPr>
          <p:nvPr>
            <p:ph type="title"/>
          </p:nvPr>
        </p:nvSpPr>
        <p:spPr>
          <a:xfrm>
            <a:off x="2589211" y="446087"/>
            <a:ext cx="3505200" cy="976313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Texte du titre</a:t>
            </a:r>
          </a:p>
        </p:txBody>
      </p:sp>
      <p:sp>
        <p:nvSpPr>
          <p:cNvPr id="15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323012" y="446087"/>
            <a:ext cx="5181601" cy="5414964"/>
          </a:xfrm>
          <a:prstGeom prst="rect">
            <a:avLst/>
          </a:prstGeom>
        </p:spPr>
        <p:txBody>
          <a:bodyPr anchor="ctr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89211" y="1598613"/>
            <a:ext cx="3505199" cy="4262436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  <a:endParaRPr/>
          </a:p>
        </p:txBody>
      </p:sp>
      <p:sp>
        <p:nvSpPr>
          <p:cNvPr id="1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166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7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8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9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0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1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2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3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4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5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6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7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91" name="Group 9"/>
          <p:cNvGrpSpPr/>
          <p:nvPr/>
        </p:nvGrpSpPr>
        <p:grpSpPr>
          <a:xfrm>
            <a:off x="27221" y="-786"/>
            <a:ext cx="2356674" cy="6854040"/>
            <a:chOff x="0" y="0"/>
            <a:chExt cx="2356673" cy="6854039"/>
          </a:xfrm>
        </p:grpSpPr>
        <p:sp>
          <p:nvSpPr>
            <p:cNvPr id="179" name="Freeform 27"/>
            <p:cNvSpPr/>
            <p:nvPr/>
          </p:nvSpPr>
          <p:spPr>
            <a:xfrm>
              <a:off x="0" y="-1"/>
              <a:ext cx="494327" cy="440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0" name="Freeform 28"/>
            <p:cNvSpPr/>
            <p:nvPr/>
          </p:nvSpPr>
          <p:spPr>
            <a:xfrm>
              <a:off x="523067" y="4317258"/>
              <a:ext cx="423436" cy="158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1" name="Freeform 29"/>
            <p:cNvSpPr/>
            <p:nvPr/>
          </p:nvSpPr>
          <p:spPr>
            <a:xfrm>
              <a:off x="979074" y="5863468"/>
              <a:ext cx="431100" cy="9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2" name="Freeform 30"/>
            <p:cNvSpPr/>
            <p:nvPr/>
          </p:nvSpPr>
          <p:spPr>
            <a:xfrm>
              <a:off x="494326" y="4365158"/>
              <a:ext cx="551808" cy="223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3" name="Freeform 31"/>
            <p:cNvSpPr/>
            <p:nvPr/>
          </p:nvSpPr>
          <p:spPr>
            <a:xfrm>
              <a:off x="444311" y="1289983"/>
              <a:ext cx="170725" cy="30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4" name="Freeform 32"/>
            <p:cNvSpPr/>
            <p:nvPr/>
          </p:nvSpPr>
          <p:spPr>
            <a:xfrm>
              <a:off x="1084453" y="6572386"/>
              <a:ext cx="134120" cy="28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5" name="Freeform 33"/>
            <p:cNvSpPr/>
            <p:nvPr/>
          </p:nvSpPr>
          <p:spPr>
            <a:xfrm>
              <a:off x="475166" y="4108415"/>
              <a:ext cx="82390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6" name="Freeform 34"/>
            <p:cNvSpPr/>
            <p:nvPr/>
          </p:nvSpPr>
          <p:spPr>
            <a:xfrm>
              <a:off x="946501" y="3146585"/>
              <a:ext cx="1410173" cy="271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7" name="Freeform 35"/>
            <p:cNvSpPr/>
            <p:nvPr/>
          </p:nvSpPr>
          <p:spPr>
            <a:xfrm>
              <a:off x="1046133" y="6601126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8" name="Freeform 36"/>
            <p:cNvSpPr/>
            <p:nvPr/>
          </p:nvSpPr>
          <p:spPr>
            <a:xfrm>
              <a:off x="946501" y="5897956"/>
              <a:ext cx="137953" cy="67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9" name="Freeform 37"/>
            <p:cNvSpPr/>
            <p:nvPr/>
          </p:nvSpPr>
          <p:spPr>
            <a:xfrm>
              <a:off x="946501" y="5773415"/>
              <a:ext cx="38321" cy="22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0" name="Freeform 38"/>
            <p:cNvSpPr/>
            <p:nvPr/>
          </p:nvSpPr>
          <p:spPr>
            <a:xfrm>
              <a:off x="979074" y="6323307"/>
              <a:ext cx="210760" cy="53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92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3" name="Texte du titre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1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Texte du titre</a:t>
            </a:r>
          </a:p>
        </p:txBody>
      </p:sp>
      <p:sp>
        <p:nvSpPr>
          <p:cNvPr id="194" name="Picture Placeholder 2"/>
          <p:cNvSpPr>
            <a:spLocks noGrp="1"/>
          </p:cNvSpPr>
          <p:nvPr>
            <p:ph type="pic" idx="13"/>
          </p:nvPr>
        </p:nvSpPr>
        <p:spPr>
          <a:xfrm>
            <a:off x="2589211" y="634965"/>
            <a:ext cx="8915401" cy="38549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95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2589213" y="5367337"/>
            <a:ext cx="8915401" cy="49371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96" name="Freeform 11"/>
          <p:cNvSpPr/>
          <p:nvPr/>
        </p:nvSpPr>
        <p:spPr>
          <a:xfrm flipV="1">
            <a:off x="-4189" y="491172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925905" y="4967529"/>
            <a:ext cx="385675" cy="396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2"/>
          <p:cNvGrpSpPr/>
          <p:nvPr/>
        </p:nvGrpSpPr>
        <p:grpSpPr>
          <a:xfrm>
            <a:off x="0" y="228599"/>
            <a:ext cx="2851518" cy="6638630"/>
            <a:chOff x="0" y="0"/>
            <a:chExt cx="2851516" cy="6638628"/>
          </a:xfrm>
        </p:grpSpPr>
        <p:sp>
          <p:nvSpPr>
            <p:cNvPr id="2" name="Freeform 11"/>
            <p:cNvSpPr/>
            <p:nvPr/>
          </p:nvSpPr>
          <p:spPr>
            <a:xfrm>
              <a:off x="-1" y="2346443"/>
              <a:ext cx="100643" cy="62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" name="Freeform 12"/>
            <p:cNvSpPr/>
            <p:nvPr/>
          </p:nvSpPr>
          <p:spPr>
            <a:xfrm>
              <a:off x="128598" y="2927929"/>
              <a:ext cx="646718" cy="232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" name="Freeform 13"/>
            <p:cNvSpPr/>
            <p:nvPr/>
          </p:nvSpPr>
          <p:spPr>
            <a:xfrm>
              <a:off x="806998" y="5218460"/>
              <a:ext cx="609443" cy="142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Freeform 14"/>
            <p:cNvSpPr/>
            <p:nvPr/>
          </p:nvSpPr>
          <p:spPr>
            <a:xfrm>
              <a:off x="959824" y="6275198"/>
              <a:ext cx="171465" cy="36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Freeform 15"/>
            <p:cNvSpPr/>
            <p:nvPr/>
          </p:nvSpPr>
          <p:spPr>
            <a:xfrm>
              <a:off x="100641" y="2972659"/>
              <a:ext cx="821909" cy="332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Freeform 16"/>
            <p:cNvSpPr/>
            <p:nvPr/>
          </p:nvSpPr>
          <p:spPr>
            <a:xfrm>
              <a:off x="26126" y="0"/>
              <a:ext cx="102473" cy="292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" name="Freeform 17"/>
            <p:cNvSpPr/>
            <p:nvPr/>
          </p:nvSpPr>
          <p:spPr>
            <a:xfrm>
              <a:off x="78276" y="2715463"/>
              <a:ext cx="78278" cy="49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" name="Freeform 18"/>
            <p:cNvSpPr/>
            <p:nvPr/>
          </p:nvSpPr>
          <p:spPr>
            <a:xfrm>
              <a:off x="769723" y="5250144"/>
              <a:ext cx="190102" cy="10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Freeform 19"/>
            <p:cNvSpPr/>
            <p:nvPr/>
          </p:nvSpPr>
          <p:spPr>
            <a:xfrm>
              <a:off x="775314" y="1170426"/>
              <a:ext cx="2076203" cy="404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" name="Freeform 20"/>
            <p:cNvSpPr/>
            <p:nvPr/>
          </p:nvSpPr>
          <p:spPr>
            <a:xfrm>
              <a:off x="922549" y="6301291"/>
              <a:ext cx="162147" cy="3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" name="Freeform 21"/>
            <p:cNvSpPr/>
            <p:nvPr/>
          </p:nvSpPr>
          <p:spPr>
            <a:xfrm>
              <a:off x="769723" y="5130865"/>
              <a:ext cx="37276" cy="2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" name="Freeform 22"/>
            <p:cNvSpPr/>
            <p:nvPr/>
          </p:nvSpPr>
          <p:spPr>
            <a:xfrm>
              <a:off x="849863" y="6016139"/>
              <a:ext cx="238559" cy="6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7" name="Group 9"/>
          <p:cNvGrpSpPr/>
          <p:nvPr/>
        </p:nvGrpSpPr>
        <p:grpSpPr>
          <a:xfrm>
            <a:off x="27221" y="-786"/>
            <a:ext cx="2356674" cy="6854040"/>
            <a:chOff x="0" y="0"/>
            <a:chExt cx="2356673" cy="6854039"/>
          </a:xfrm>
        </p:grpSpPr>
        <p:sp>
          <p:nvSpPr>
            <p:cNvPr id="15" name="Freeform 27"/>
            <p:cNvSpPr/>
            <p:nvPr/>
          </p:nvSpPr>
          <p:spPr>
            <a:xfrm>
              <a:off x="0" y="-1"/>
              <a:ext cx="494327" cy="440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" name="Freeform 28"/>
            <p:cNvSpPr/>
            <p:nvPr/>
          </p:nvSpPr>
          <p:spPr>
            <a:xfrm>
              <a:off x="523067" y="4317258"/>
              <a:ext cx="423436" cy="158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" name="Freeform 29"/>
            <p:cNvSpPr/>
            <p:nvPr/>
          </p:nvSpPr>
          <p:spPr>
            <a:xfrm>
              <a:off x="979074" y="5863468"/>
              <a:ext cx="431100" cy="9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" name="Freeform 30"/>
            <p:cNvSpPr/>
            <p:nvPr/>
          </p:nvSpPr>
          <p:spPr>
            <a:xfrm>
              <a:off x="494326" y="4365158"/>
              <a:ext cx="551808" cy="223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" name="Freeform 31"/>
            <p:cNvSpPr/>
            <p:nvPr/>
          </p:nvSpPr>
          <p:spPr>
            <a:xfrm>
              <a:off x="444311" y="1289983"/>
              <a:ext cx="170725" cy="302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" name="Freeform 32"/>
            <p:cNvSpPr/>
            <p:nvPr/>
          </p:nvSpPr>
          <p:spPr>
            <a:xfrm>
              <a:off x="1084453" y="6572386"/>
              <a:ext cx="134120" cy="28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" name="Freeform 33"/>
            <p:cNvSpPr/>
            <p:nvPr/>
          </p:nvSpPr>
          <p:spPr>
            <a:xfrm>
              <a:off x="475166" y="4108415"/>
              <a:ext cx="82390" cy="51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" name="Freeform 34"/>
            <p:cNvSpPr/>
            <p:nvPr/>
          </p:nvSpPr>
          <p:spPr>
            <a:xfrm>
              <a:off x="946501" y="3146585"/>
              <a:ext cx="1410173" cy="271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" name="Freeform 35"/>
            <p:cNvSpPr/>
            <p:nvPr/>
          </p:nvSpPr>
          <p:spPr>
            <a:xfrm>
              <a:off x="1046133" y="6601126"/>
              <a:ext cx="120709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Freeform 36"/>
            <p:cNvSpPr/>
            <p:nvPr/>
          </p:nvSpPr>
          <p:spPr>
            <a:xfrm>
              <a:off x="946501" y="5897956"/>
              <a:ext cx="137953" cy="67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" name="Freeform 37"/>
            <p:cNvSpPr/>
            <p:nvPr/>
          </p:nvSpPr>
          <p:spPr>
            <a:xfrm>
              <a:off x="946501" y="5773415"/>
              <a:ext cx="38321" cy="22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" name="Freeform 38"/>
            <p:cNvSpPr/>
            <p:nvPr/>
          </p:nvSpPr>
          <p:spPr>
            <a:xfrm>
              <a:off x="979074" y="6323307"/>
              <a:ext cx="210760" cy="53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8" name="Rectangle 6"/>
          <p:cNvSpPr/>
          <p:nvPr/>
        </p:nvSpPr>
        <p:spPr>
          <a:xfrm>
            <a:off x="-1" y="0"/>
            <a:ext cx="182882" cy="6858000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" name="Freeform 11"/>
          <p:cNvSpPr/>
          <p:nvPr/>
        </p:nvSpPr>
        <p:spPr>
          <a:xfrm flipV="1">
            <a:off x="-4189" y="714375"/>
            <a:ext cx="1595613" cy="50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du titre</a:t>
            </a:r>
          </a:p>
        </p:txBody>
      </p:sp>
      <p:sp>
        <p:nvSpPr>
          <p:cNvPr id="31" name="Texte niveau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925905" y="772224"/>
            <a:ext cx="385675" cy="396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Century Gothic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sz="1800" b="0" i="0" u="none" strike="noStrike" cap="none" spc="0" baseline="0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sz="1800" b="0" i="0" u="none" strike="noStrike" cap="none" spc="0" baseline="0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sz="1800" b="0" i="0" u="none" strike="noStrike" cap="none" spc="0" baseline="0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sz="1800" b="0" i="0" u="none" strike="noStrike" cap="none" spc="0" baseline="0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sz="1800" b="0" i="0" u="none" strike="noStrike" cap="none" spc="0" baseline="0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sz="1800" b="0" i="0" u="none" strike="noStrike" cap="none" spc="0" baseline="0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sz="1800" b="0" i="0" u="none" strike="noStrike" cap="none" spc="0" baseline="0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sz="1800" b="0" i="0" u="none" strike="noStrike" cap="none" spc="0" baseline="0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Tx/>
        <a:buChar char=""/>
        <a:tabLst/>
        <a:defRPr sz="1800" b="0" i="0" u="none" strike="noStrike" cap="none" spc="0" baseline="0">
          <a:solidFill>
            <a:srgbClr val="404040"/>
          </a:solidFill>
          <a:uFillTx/>
          <a:latin typeface="+mn-lt"/>
          <a:ea typeface="+mn-ea"/>
          <a:cs typeface="+mn-cs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itre 1"/>
          <p:cNvSpPr txBox="1">
            <a:spLocks noGrp="1"/>
          </p:cNvSpPr>
          <p:nvPr>
            <p:ph type="ctrTitle"/>
          </p:nvPr>
        </p:nvSpPr>
        <p:spPr>
          <a:xfrm>
            <a:off x="2542319" y="1201614"/>
            <a:ext cx="8915401" cy="226278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dirty="0"/>
              <a:t>AXE : </a:t>
            </a:r>
            <a:r>
              <a:rPr dirty="0" err="1"/>
              <a:t>Ecole</a:t>
            </a:r>
            <a:r>
              <a:rPr dirty="0"/>
              <a:t> </a:t>
            </a:r>
            <a:r>
              <a:rPr dirty="0" smtClean="0"/>
              <a:t>inclusive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Collège F. Mistral</a:t>
            </a:r>
            <a:endParaRPr sz="2400" dirty="0"/>
          </a:p>
        </p:txBody>
      </p:sp>
      <p:sp>
        <p:nvSpPr>
          <p:cNvPr id="399" name="Sous-titre 2"/>
          <p:cNvSpPr txBox="1">
            <a:spLocks noGrp="1"/>
          </p:cNvSpPr>
          <p:nvPr>
            <p:ph type="subTitle" sz="quarter" idx="1"/>
          </p:nvPr>
        </p:nvSpPr>
        <p:spPr>
          <a:xfrm>
            <a:off x="2589212" y="3868615"/>
            <a:ext cx="8915401" cy="2035047"/>
          </a:xfrm>
          <a:prstGeom prst="rect">
            <a:avLst/>
          </a:prstGeom>
        </p:spPr>
        <p:txBody>
          <a:bodyPr/>
          <a:lstStyle/>
          <a:p>
            <a:pPr marL="285750" indent="-285750" algn="ctr">
              <a:buClr>
                <a:schemeClr val="accent1"/>
              </a:buClr>
              <a:buSzPct val="100000"/>
              <a:buChar char="-"/>
              <a:defRPr b="1">
                <a:solidFill>
                  <a:srgbClr val="000000"/>
                </a:solidFill>
              </a:defRPr>
            </a:pPr>
            <a:r>
              <a:rPr dirty="0" err="1"/>
              <a:t>Garantir</a:t>
            </a:r>
            <a:r>
              <a:rPr dirty="0"/>
              <a:t> </a:t>
            </a:r>
            <a:r>
              <a:rPr dirty="0" err="1"/>
              <a:t>l’accueil</a:t>
            </a:r>
            <a:r>
              <a:rPr dirty="0"/>
              <a:t> et la </a:t>
            </a:r>
            <a:r>
              <a:rPr dirty="0" err="1"/>
              <a:t>scolarisation</a:t>
            </a:r>
            <a:r>
              <a:rPr dirty="0"/>
              <a:t> des EBEP </a:t>
            </a:r>
            <a:r>
              <a:rPr dirty="0" err="1"/>
              <a:t>en</a:t>
            </a:r>
            <a:r>
              <a:rPr dirty="0"/>
              <a:t> milieu ordinaire</a:t>
            </a:r>
            <a:r>
              <a:rPr lang="fr-FR" dirty="0"/>
              <a:t> en respectant la diversité, les besoins et les capacités de chaque élève</a:t>
            </a:r>
            <a:endParaRPr dirty="0"/>
          </a:p>
          <a:p>
            <a:pPr marL="285750" indent="-285750" algn="ctr">
              <a:buClr>
                <a:schemeClr val="accent1"/>
              </a:buClr>
              <a:buSzPct val="100000"/>
              <a:buChar char="-"/>
              <a:defRPr b="1">
                <a:solidFill>
                  <a:srgbClr val="000000"/>
                </a:solidFill>
              </a:defRPr>
            </a:pPr>
            <a:r>
              <a:rPr dirty="0" err="1"/>
              <a:t>Instaurer</a:t>
            </a:r>
            <a:r>
              <a:rPr dirty="0"/>
              <a:t> un </a:t>
            </a:r>
            <a:r>
              <a:rPr dirty="0" err="1"/>
              <a:t>climat</a:t>
            </a:r>
            <a:r>
              <a:rPr dirty="0"/>
              <a:t> favorable à la </a:t>
            </a:r>
            <a:r>
              <a:rPr dirty="0" err="1"/>
              <a:t>réussite</a:t>
            </a:r>
            <a:r>
              <a:rPr dirty="0"/>
              <a:t> </a:t>
            </a:r>
            <a:r>
              <a:rPr dirty="0" err="1"/>
              <a:t>scolaire</a:t>
            </a:r>
            <a:r>
              <a:rPr dirty="0"/>
              <a:t> des </a:t>
            </a:r>
            <a:r>
              <a:rPr dirty="0" smtClean="0"/>
              <a:t>EBEP</a:t>
            </a:r>
            <a:endParaRPr lang="fr-FR" dirty="0" smtClean="0"/>
          </a:p>
          <a:p>
            <a:pPr marL="285750" indent="-285750" algn="ctr">
              <a:buClr>
                <a:schemeClr val="accent1"/>
              </a:buClr>
              <a:buSzPct val="100000"/>
              <a:buChar char="-"/>
              <a:defRPr b="1"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0070C0"/>
                </a:solidFill>
              </a:rPr>
              <a:t>Mettre en place des actions régulières avec le CDI</a:t>
            </a:r>
            <a:endParaRPr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Période 5…"/>
          <p:cNvSpPr txBox="1">
            <a:spLocks noGrp="1"/>
          </p:cNvSpPr>
          <p:nvPr>
            <p:ph type="title"/>
          </p:nvPr>
        </p:nvSpPr>
        <p:spPr>
          <a:xfrm>
            <a:off x="2589211" y="446087"/>
            <a:ext cx="8651922" cy="976313"/>
          </a:xfrm>
          <a:prstGeom prst="rect">
            <a:avLst/>
          </a:prstGeom>
        </p:spPr>
        <p:txBody>
          <a:bodyPr/>
          <a:lstStyle/>
          <a:p>
            <a:pPr algn="ctr" defTabSz="406908">
              <a:defRPr sz="3916"/>
            </a:pPr>
            <a:r>
              <a:t>Période 5</a:t>
            </a:r>
          </a:p>
          <a:p>
            <a:pPr algn="ctr" defTabSz="406908">
              <a:defRPr sz="1779"/>
            </a:pPr>
            <a:r>
              <a:t>Mai / Juin 2021</a:t>
            </a:r>
          </a:p>
        </p:txBody>
      </p:sp>
      <p:sp>
        <p:nvSpPr>
          <p:cNvPr id="503" name="Text Placeholder 3"/>
          <p:cNvSpPr>
            <a:spLocks noGrp="1"/>
          </p:cNvSpPr>
          <p:nvPr>
            <p:ph type="body" idx="13"/>
          </p:nvPr>
        </p:nvSpPr>
        <p:spPr>
          <a:xfrm>
            <a:off x="2589211" y="1598613"/>
            <a:ext cx="8651922" cy="426243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indent="0">
              <a:buClrTx/>
              <a:buSzTx/>
              <a:buNone/>
            </a:pPr>
            <a:r>
              <a:rPr dirty="0"/>
              <a:t>Evaluation du </a:t>
            </a:r>
            <a:r>
              <a:rPr dirty="0" err="1"/>
              <a:t>projet</a:t>
            </a:r>
            <a:r>
              <a:rPr dirty="0"/>
              <a:t> </a:t>
            </a:r>
            <a:r>
              <a:rPr dirty="0" err="1"/>
              <a:t>annuel</a:t>
            </a:r>
            <a:r>
              <a:rPr dirty="0"/>
              <a:t>.</a:t>
            </a:r>
          </a:p>
          <a:p>
            <a:pPr marL="561473" lvl="1" indent="-180473">
              <a:buClrTx/>
              <a:buChar char="-"/>
            </a:pPr>
            <a:r>
              <a:rPr dirty="0"/>
              <a:t>Impact sur les </a:t>
            </a:r>
            <a:r>
              <a:rPr dirty="0" err="1"/>
              <a:t>élèves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fin </a:t>
            </a:r>
            <a:r>
              <a:rPr dirty="0" err="1"/>
              <a:t>d’année</a:t>
            </a:r>
            <a:r>
              <a:rPr dirty="0" smtClean="0"/>
              <a:t>.</a:t>
            </a:r>
            <a:endParaRPr lang="fr-FR" dirty="0" smtClean="0"/>
          </a:p>
          <a:p>
            <a:pPr marL="561473" lvl="1" indent="-180473">
              <a:buClrTx/>
              <a:buChar char="-"/>
            </a:pPr>
            <a:r>
              <a:rPr lang="fr-FR" b="1" dirty="0" smtClean="0">
                <a:solidFill>
                  <a:srgbClr val="0070C0"/>
                </a:solidFill>
              </a:rPr>
              <a:t>Evaluation des Taux de fréquentation / prêts du CDI</a:t>
            </a:r>
          </a:p>
          <a:p>
            <a:pPr marL="561473" lvl="1" indent="-180473">
              <a:buClrTx/>
              <a:buChar char="-"/>
            </a:pPr>
            <a:r>
              <a:rPr lang="fr-FR" b="1" dirty="0" smtClean="0">
                <a:solidFill>
                  <a:srgbClr val="0070C0"/>
                </a:solidFill>
              </a:rPr>
              <a:t>Evaluation des outils numériques et de leurs usages</a:t>
            </a:r>
            <a:endParaRPr b="1" dirty="0">
              <a:solidFill>
                <a:srgbClr val="0070C0"/>
              </a:solidFill>
            </a:endParaRPr>
          </a:p>
          <a:p>
            <a:pPr marL="561473" lvl="1" indent="-180473">
              <a:buClrTx/>
              <a:buChar char="-"/>
            </a:pPr>
            <a:r>
              <a:rPr dirty="0" smtClean="0"/>
              <a:t>Les </a:t>
            </a:r>
            <a:r>
              <a:rPr dirty="0" err="1"/>
              <a:t>modalités</a:t>
            </a:r>
            <a:r>
              <a:rPr dirty="0"/>
              <a:t> des </a:t>
            </a:r>
            <a:r>
              <a:rPr dirty="0" err="1"/>
              <a:t>partenariats</a:t>
            </a:r>
            <a:r>
              <a:rPr dirty="0"/>
              <a:t>.</a:t>
            </a:r>
          </a:p>
          <a:p>
            <a:pPr marL="561473" lvl="1" indent="-180473">
              <a:buClrTx/>
              <a:buChar char="-"/>
            </a:pPr>
            <a:r>
              <a:rPr dirty="0"/>
              <a:t>Evaluation du </a:t>
            </a:r>
            <a:r>
              <a:rPr dirty="0" err="1"/>
              <a:t>dispositif</a:t>
            </a:r>
            <a:r>
              <a:rPr dirty="0"/>
              <a:t> global par les </a:t>
            </a:r>
            <a:r>
              <a:rPr dirty="0" err="1"/>
              <a:t>enseignants</a:t>
            </a:r>
            <a:endParaRPr dirty="0"/>
          </a:p>
          <a:p>
            <a:pPr marL="0" indent="0">
              <a:buClrTx/>
              <a:buSzTx/>
              <a:buNone/>
            </a:pPr>
            <a:endParaRPr dirty="0"/>
          </a:p>
          <a:p>
            <a:pPr marL="0" indent="0">
              <a:buClrTx/>
              <a:buSzTx/>
              <a:buNone/>
            </a:pPr>
            <a:endParaRPr dirty="0"/>
          </a:p>
          <a:p>
            <a:pPr marL="0" indent="0">
              <a:buClrTx/>
              <a:buSzTx/>
              <a:buNone/>
            </a:pPr>
            <a:r>
              <a:rPr dirty="0"/>
              <a:t>Elaboration du </a:t>
            </a:r>
            <a:r>
              <a:rPr dirty="0" err="1"/>
              <a:t>programme</a:t>
            </a:r>
            <a:r>
              <a:rPr dirty="0"/>
              <a:t> de </a:t>
            </a:r>
            <a:r>
              <a:rPr dirty="0" err="1"/>
              <a:t>l’année</a:t>
            </a:r>
            <a:r>
              <a:rPr dirty="0"/>
              <a:t> </a:t>
            </a:r>
            <a:r>
              <a:rPr dirty="0" err="1"/>
              <a:t>suivante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fonction</a:t>
            </a:r>
            <a:r>
              <a:rPr dirty="0"/>
              <a:t> des </a:t>
            </a:r>
            <a:r>
              <a:rPr dirty="0" err="1"/>
              <a:t>évaluations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Titre 1"/>
          <p:cNvSpPr txBox="1">
            <a:spLocks noGrp="1"/>
          </p:cNvSpPr>
          <p:nvPr>
            <p:ph type="title"/>
          </p:nvPr>
        </p:nvSpPr>
        <p:spPr>
          <a:xfrm>
            <a:off x="2389186" y="0"/>
            <a:ext cx="8911688" cy="1533525"/>
          </a:xfrm>
          <a:prstGeom prst="rect">
            <a:avLst/>
          </a:prstGeom>
        </p:spPr>
        <p:txBody>
          <a:bodyPr/>
          <a:lstStyle/>
          <a:p>
            <a:pPr algn="ctr" defTabSz="443484">
              <a:defRPr sz="3104"/>
            </a:pPr>
            <a:r>
              <a:t/>
            </a:r>
            <a:br/>
            <a:r>
              <a:rPr b="1">
                <a:solidFill>
                  <a:srgbClr val="FF0000"/>
                </a:solidFill>
                <a:effectLst>
                  <a:outerShdw blurRad="36957" dist="36957" dir="2700000" rotWithShape="0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>
                <a:solidFill>
                  <a:srgbClr val="FF0000"/>
                </a:solidFill>
              </a:rPr>
              <a:t>- </a:t>
            </a:r>
            <a:r>
              <a:rPr b="1">
                <a:solidFill>
                  <a:srgbClr val="FF0000"/>
                </a:solidFill>
                <a:effectLst>
                  <a:outerShdw blurRad="36957" dist="36957" dir="2700000" rotWithShape="0">
                    <a:srgbClr val="000000">
                      <a:alpha val="43137"/>
                    </a:srgbClr>
                  </a:outerShdw>
                </a:effectLst>
              </a:rPr>
              <a:t>Favoriser l’accueil et la scolarisation des EBEP</a:t>
            </a:r>
          </a:p>
        </p:txBody>
      </p:sp>
      <p:grpSp>
        <p:nvGrpSpPr>
          <p:cNvPr id="417" name="Espace réservé du contenu 8"/>
          <p:cNvGrpSpPr/>
          <p:nvPr/>
        </p:nvGrpSpPr>
        <p:grpSpPr>
          <a:xfrm>
            <a:off x="2326299" y="1480017"/>
            <a:ext cx="9057783" cy="3019426"/>
            <a:chOff x="-10499" y="0"/>
            <a:chExt cx="9057781" cy="3019425"/>
          </a:xfrm>
        </p:grpSpPr>
        <p:grpSp>
          <p:nvGrpSpPr>
            <p:cNvPr id="404" name="Groupe"/>
            <p:cNvGrpSpPr/>
            <p:nvPr/>
          </p:nvGrpSpPr>
          <p:grpSpPr>
            <a:xfrm>
              <a:off x="-1" y="0"/>
              <a:ext cx="9047283" cy="3019425"/>
              <a:chOff x="0" y="0"/>
              <a:chExt cx="9047281" cy="3019425"/>
            </a:xfrm>
          </p:grpSpPr>
          <p:sp>
            <p:nvSpPr>
              <p:cNvPr id="402" name="Rectangle"/>
              <p:cNvSpPr/>
              <p:nvPr/>
            </p:nvSpPr>
            <p:spPr>
              <a:xfrm>
                <a:off x="30818" y="0"/>
                <a:ext cx="9016463" cy="3019425"/>
              </a:xfrm>
              <a:prstGeom prst="rect">
                <a:avLst/>
              </a:prstGeom>
              <a:solidFill>
                <a:schemeClr val="accent4"/>
              </a:solidFill>
              <a:ln w="15875" cap="rnd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2400" b="1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3" name="Stratégies de mise en œuvre ou actions"/>
              <p:cNvSpPr txBox="1"/>
              <p:nvPr/>
            </p:nvSpPr>
            <p:spPr>
              <a:xfrm>
                <a:off x="0" y="230663"/>
                <a:ext cx="9016462" cy="11691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70687" tIns="170687" rIns="170687" bIns="170687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 b="1">
                    <a:solidFill>
                      <a:srgbClr val="FFFFFF"/>
                    </a:solidFill>
                  </a:defRPr>
                </a:lvl1pPr>
              </a:lstStyle>
              <a:p>
                <a:r>
                  <a:t>Stratégies de mise en œuvre ou actions</a:t>
                </a:r>
              </a:p>
            </p:txBody>
          </p:sp>
        </p:grpSp>
        <p:grpSp>
          <p:nvGrpSpPr>
            <p:cNvPr id="407" name="Groupe"/>
            <p:cNvGrpSpPr/>
            <p:nvPr/>
          </p:nvGrpSpPr>
          <p:grpSpPr>
            <a:xfrm>
              <a:off x="-10499" y="992682"/>
              <a:ext cx="2304241" cy="1499247"/>
              <a:chOff x="-10500" y="171871"/>
              <a:chExt cx="2304239" cy="1499246"/>
            </a:xfrm>
          </p:grpSpPr>
          <p:sp>
            <p:nvSpPr>
              <p:cNvPr id="405" name="Rectangle"/>
              <p:cNvSpPr/>
              <p:nvPr/>
            </p:nvSpPr>
            <p:spPr>
              <a:xfrm>
                <a:off x="-10500" y="171871"/>
                <a:ext cx="2293740" cy="1499246"/>
              </a:xfrm>
              <a:prstGeom prst="rect">
                <a:avLst/>
              </a:prstGeom>
              <a:solidFill>
                <a:srgbClr val="D4D8CF">
                  <a:alpha val="90000"/>
                </a:srgbClr>
              </a:solidFill>
              <a:ln w="15875" cap="rnd">
                <a:solidFill>
                  <a:srgbClr val="D4D8CF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404040"/>
                    </a:solidFill>
                  </a:defRPr>
                </a:pPr>
                <a:endParaRPr/>
              </a:p>
            </p:txBody>
          </p:sp>
          <p:sp>
            <p:nvSpPr>
              <p:cNvPr id="406" name="Recueillir les informations essentielles à la scolarisation des EBEP dès la rentrée"/>
              <p:cNvSpPr txBox="1"/>
              <p:nvPr/>
            </p:nvSpPr>
            <p:spPr>
              <a:xfrm>
                <a:off x="0" y="332426"/>
                <a:ext cx="2293739" cy="8343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 b="1">
                    <a:solidFill>
                      <a:srgbClr val="404040"/>
                    </a:solidFill>
                  </a:defRPr>
                </a:lvl1pPr>
              </a:lstStyle>
              <a:p>
                <a:r>
                  <a:t>Recueillir les informations essentielles à la scolarisation des EBEP dès la rentrée  </a:t>
                </a:r>
              </a:p>
            </p:txBody>
          </p:sp>
        </p:grpSp>
        <p:grpSp>
          <p:nvGrpSpPr>
            <p:cNvPr id="410" name="Groupe"/>
            <p:cNvGrpSpPr/>
            <p:nvPr/>
          </p:nvGrpSpPr>
          <p:grpSpPr>
            <a:xfrm>
              <a:off x="2299610" y="992681"/>
              <a:ext cx="2334779" cy="1499247"/>
              <a:chOff x="-1" y="154529"/>
              <a:chExt cx="2334777" cy="1499246"/>
            </a:xfrm>
          </p:grpSpPr>
          <p:sp>
            <p:nvSpPr>
              <p:cNvPr id="408" name="Rectangle"/>
              <p:cNvSpPr/>
              <p:nvPr/>
            </p:nvSpPr>
            <p:spPr>
              <a:xfrm>
                <a:off x="-1" y="154529"/>
                <a:ext cx="2293740" cy="1499246"/>
              </a:xfrm>
              <a:prstGeom prst="rect">
                <a:avLst/>
              </a:prstGeom>
              <a:solidFill>
                <a:srgbClr val="D6DCCF">
                  <a:alpha val="90000"/>
                </a:srgbClr>
              </a:solidFill>
              <a:ln w="15875" cap="rnd">
                <a:solidFill>
                  <a:srgbClr val="D6DCCF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404040"/>
                    </a:solidFill>
                  </a:defRPr>
                </a:pPr>
                <a:endParaRPr/>
              </a:p>
            </p:txBody>
          </p:sp>
          <p:sp>
            <p:nvSpPr>
              <p:cNvPr id="409" name="Sensibiliser et informer l’ensemble de la communauté éducative  et l’ensemble des familles à l’accueil et à la scolarisation des EBEP"/>
              <p:cNvSpPr txBox="1"/>
              <p:nvPr/>
            </p:nvSpPr>
            <p:spPr>
              <a:xfrm>
                <a:off x="41037" y="214799"/>
                <a:ext cx="2293739" cy="12230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 b="1"/>
                </a:lvl1pPr>
              </a:lstStyle>
              <a:p>
                <a:r>
                  <a:rPr dirty="0" err="1"/>
                  <a:t>Sensibiliser</a:t>
                </a:r>
                <a:r>
                  <a:rPr dirty="0"/>
                  <a:t> et informer </a:t>
                </a:r>
                <a:r>
                  <a:rPr dirty="0" err="1"/>
                  <a:t>l’ensemble</a:t>
                </a:r>
                <a:r>
                  <a:rPr dirty="0"/>
                  <a:t> de la </a:t>
                </a:r>
                <a:r>
                  <a:rPr dirty="0" err="1"/>
                  <a:t>communauté</a:t>
                </a:r>
                <a:r>
                  <a:rPr dirty="0"/>
                  <a:t> </a:t>
                </a:r>
                <a:r>
                  <a:rPr dirty="0" err="1"/>
                  <a:t>éducative</a:t>
                </a:r>
                <a:r>
                  <a:rPr dirty="0"/>
                  <a:t>  et </a:t>
                </a:r>
                <a:r>
                  <a:rPr dirty="0" err="1"/>
                  <a:t>l’ensemble</a:t>
                </a:r>
                <a:r>
                  <a:rPr dirty="0"/>
                  <a:t> des </a:t>
                </a:r>
                <a:r>
                  <a:rPr dirty="0" err="1"/>
                  <a:t>familles</a:t>
                </a:r>
                <a:r>
                  <a:rPr dirty="0"/>
                  <a:t> à </a:t>
                </a:r>
                <a:r>
                  <a:rPr dirty="0" err="1"/>
                  <a:t>l’accueil</a:t>
                </a:r>
                <a:r>
                  <a:rPr dirty="0"/>
                  <a:t> et à la </a:t>
                </a:r>
                <a:r>
                  <a:rPr dirty="0" err="1"/>
                  <a:t>scolarisation</a:t>
                </a:r>
                <a:r>
                  <a:rPr dirty="0"/>
                  <a:t> des EBEP</a:t>
                </a:r>
              </a:p>
            </p:txBody>
          </p:sp>
        </p:grpSp>
        <p:grpSp>
          <p:nvGrpSpPr>
            <p:cNvPr id="413" name="Groupe"/>
            <p:cNvGrpSpPr/>
            <p:nvPr/>
          </p:nvGrpSpPr>
          <p:grpSpPr>
            <a:xfrm>
              <a:off x="4560618" y="958928"/>
              <a:ext cx="2153802" cy="1490343"/>
              <a:chOff x="0" y="125304"/>
              <a:chExt cx="2153800" cy="1490341"/>
            </a:xfrm>
          </p:grpSpPr>
          <p:sp>
            <p:nvSpPr>
              <p:cNvPr id="411" name="Rectangle"/>
              <p:cNvSpPr/>
              <p:nvPr/>
            </p:nvSpPr>
            <p:spPr>
              <a:xfrm>
                <a:off x="30303" y="142027"/>
                <a:ext cx="2123497" cy="1473618"/>
              </a:xfrm>
              <a:prstGeom prst="rect">
                <a:avLst/>
              </a:prstGeom>
              <a:solidFill>
                <a:srgbClr val="D9DFCF">
                  <a:alpha val="90000"/>
                </a:srgbClr>
              </a:solidFill>
              <a:ln w="15875" cap="rnd">
                <a:solidFill>
                  <a:srgbClr val="D9DFCF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404040"/>
                    </a:solidFill>
                  </a:defRPr>
                </a:pPr>
                <a:endParaRPr/>
              </a:p>
            </p:txBody>
          </p:sp>
          <p:sp>
            <p:nvSpPr>
              <p:cNvPr id="412" name="Définir un calendrier prévisionnel des équipes éducatives et des ESS permettant la participation des différents acteurs"/>
              <p:cNvSpPr txBox="1"/>
              <p:nvPr/>
            </p:nvSpPr>
            <p:spPr>
              <a:xfrm>
                <a:off x="0" y="125304"/>
                <a:ext cx="2123497" cy="122301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 b="1"/>
                </a:lvl1pPr>
              </a:lstStyle>
              <a:p>
                <a:r>
                  <a:rPr dirty="0" err="1"/>
                  <a:t>Définir</a:t>
                </a:r>
                <a:r>
                  <a:rPr dirty="0"/>
                  <a:t> un </a:t>
                </a:r>
                <a:r>
                  <a:rPr dirty="0" err="1"/>
                  <a:t>calendrier</a:t>
                </a:r>
                <a:r>
                  <a:rPr dirty="0"/>
                  <a:t> </a:t>
                </a:r>
                <a:r>
                  <a:rPr dirty="0" err="1"/>
                  <a:t>prévisionnel</a:t>
                </a:r>
                <a:r>
                  <a:rPr dirty="0"/>
                  <a:t> des </a:t>
                </a:r>
                <a:r>
                  <a:rPr dirty="0" err="1"/>
                  <a:t>équipes</a:t>
                </a:r>
                <a:r>
                  <a:rPr dirty="0"/>
                  <a:t> </a:t>
                </a:r>
                <a:r>
                  <a:rPr dirty="0" err="1"/>
                  <a:t>éducatives</a:t>
                </a:r>
                <a:r>
                  <a:rPr dirty="0"/>
                  <a:t> et des ESS </a:t>
                </a:r>
                <a:r>
                  <a:rPr dirty="0" err="1"/>
                  <a:t>permettant</a:t>
                </a:r>
                <a:r>
                  <a:rPr dirty="0"/>
                  <a:t> la participation des </a:t>
                </a:r>
                <a:r>
                  <a:rPr dirty="0" err="1"/>
                  <a:t>différents</a:t>
                </a:r>
                <a:r>
                  <a:rPr dirty="0"/>
                  <a:t> </a:t>
                </a:r>
                <a:r>
                  <a:rPr dirty="0" err="1"/>
                  <a:t>acteurs</a:t>
                </a:r>
                <a:r>
                  <a:rPr dirty="0"/>
                  <a:t> </a:t>
                </a:r>
              </a:p>
            </p:txBody>
          </p:sp>
        </p:grpSp>
        <p:grpSp>
          <p:nvGrpSpPr>
            <p:cNvPr id="416" name="Groupe"/>
            <p:cNvGrpSpPr/>
            <p:nvPr/>
          </p:nvGrpSpPr>
          <p:grpSpPr>
            <a:xfrm>
              <a:off x="6640649" y="975650"/>
              <a:ext cx="2347707" cy="1465705"/>
              <a:chOff x="0" y="138068"/>
              <a:chExt cx="2347706" cy="1465703"/>
            </a:xfrm>
          </p:grpSpPr>
          <p:sp>
            <p:nvSpPr>
              <p:cNvPr id="414" name="Rectangle"/>
              <p:cNvSpPr/>
              <p:nvPr/>
            </p:nvSpPr>
            <p:spPr>
              <a:xfrm>
                <a:off x="53966" y="138068"/>
                <a:ext cx="2293740" cy="1465703"/>
              </a:xfrm>
              <a:prstGeom prst="rect">
                <a:avLst/>
              </a:prstGeom>
              <a:solidFill>
                <a:srgbClr val="DBE1CE">
                  <a:alpha val="90000"/>
                </a:srgbClr>
              </a:solidFill>
              <a:ln w="15875" cap="rnd">
                <a:solidFill>
                  <a:srgbClr val="DBE1CE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404040"/>
                    </a:solidFill>
                  </a:defRPr>
                </a:pPr>
                <a:endParaRPr/>
              </a:p>
            </p:txBody>
          </p:sp>
          <p:sp>
            <p:nvSpPr>
              <p:cNvPr id="415" name="Favoriser l’accessibilité des différents outils de travail avec les EBEP auprès de l’équipe pédagogique"/>
              <p:cNvSpPr txBox="1"/>
              <p:nvPr/>
            </p:nvSpPr>
            <p:spPr>
              <a:xfrm>
                <a:off x="0" y="424050"/>
                <a:ext cx="2293739" cy="6176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7779" tIns="17779" rIns="17779" bIns="1777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 b="1">
                    <a:solidFill>
                      <a:srgbClr val="404040"/>
                    </a:solidFill>
                  </a:defRPr>
                </a:lvl1pPr>
              </a:lstStyle>
              <a:p>
                <a:r>
                  <a:rPr lang="fr-FR" dirty="0" smtClean="0">
                    <a:solidFill>
                      <a:srgbClr val="0070C0"/>
                    </a:solidFill>
                  </a:rPr>
                  <a:t>Distribution des tablettes et prise en main par les référents numériques</a:t>
                </a:r>
                <a:endParaRPr dirty="0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420" name="Groupe 10"/>
          <p:cNvGrpSpPr/>
          <p:nvPr/>
        </p:nvGrpSpPr>
        <p:grpSpPr>
          <a:xfrm>
            <a:off x="2176776" y="3995049"/>
            <a:ext cx="9124098" cy="2773655"/>
            <a:chOff x="30480" y="-244228"/>
            <a:chExt cx="9124096" cy="2773654"/>
          </a:xfrm>
        </p:grpSpPr>
        <p:sp>
          <p:nvSpPr>
            <p:cNvPr id="418" name="Rectangle 11"/>
            <p:cNvSpPr/>
            <p:nvPr/>
          </p:nvSpPr>
          <p:spPr>
            <a:xfrm>
              <a:off x="138114" y="448212"/>
              <a:ext cx="9016462" cy="2081214"/>
            </a:xfrm>
            <a:prstGeom prst="rect">
              <a:avLst/>
            </a:prstGeom>
            <a:solidFill>
              <a:srgbClr val="ACBC92"/>
            </a:solidFill>
            <a:ln w="158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19" name="ZoneTexte 12"/>
            <p:cNvSpPr txBox="1"/>
            <p:nvPr/>
          </p:nvSpPr>
          <p:spPr>
            <a:xfrm>
              <a:off x="30480" y="-244228"/>
              <a:ext cx="9016462" cy="1628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70687" tIns="170687" rIns="170687" bIns="170687" numCol="1" anchor="ctr">
              <a:spAutoFit/>
            </a:bodyPr>
            <a:lstStyle/>
            <a:p>
              <a:pPr algn="ctr" defTabSz="1066800">
                <a:lnSpc>
                  <a:spcPct val="90000"/>
                </a:lnSpc>
                <a:spcBef>
                  <a:spcPts val="1000"/>
                </a:spcBef>
                <a:defRPr sz="2400" b="1">
                  <a:solidFill>
                    <a:srgbClr val="FFFFFF"/>
                  </a:solidFill>
                </a:defRPr>
              </a:pPr>
              <a:r>
                <a:rPr dirty="0"/>
                <a:t> </a:t>
              </a:r>
            </a:p>
            <a:p>
              <a:pPr algn="ctr" defTabSz="1066800">
                <a:lnSpc>
                  <a:spcPct val="90000"/>
                </a:lnSpc>
                <a:spcBef>
                  <a:spcPts val="1000"/>
                </a:spcBef>
                <a:defRPr sz="2400" b="1">
                  <a:solidFill>
                    <a:srgbClr val="FFFFFF"/>
                  </a:solidFill>
                </a:defRPr>
              </a:pPr>
              <a:r>
                <a:rPr dirty="0" err="1"/>
                <a:t>Indicateurs</a:t>
              </a:r>
              <a:r>
                <a:rPr dirty="0"/>
                <a:t> de </a:t>
              </a:r>
              <a:r>
                <a:rPr dirty="0" err="1"/>
                <a:t>suivi</a:t>
              </a:r>
              <a:r>
                <a:rPr dirty="0"/>
                <a:t> et </a:t>
              </a:r>
              <a:r>
                <a:rPr dirty="0" err="1"/>
                <a:t>ou</a:t>
              </a:r>
              <a:r>
                <a:rPr dirty="0"/>
                <a:t> </a:t>
              </a:r>
              <a:r>
                <a:rPr dirty="0" err="1"/>
                <a:t>d’évaluation</a:t>
              </a:r>
              <a:endParaRPr dirty="0"/>
            </a:p>
          </p:txBody>
        </p:sp>
      </p:grpSp>
      <p:sp>
        <p:nvSpPr>
          <p:cNvPr id="421" name="Flèche : bas 13"/>
          <p:cNvSpPr/>
          <p:nvPr/>
        </p:nvSpPr>
        <p:spPr>
          <a:xfrm>
            <a:off x="6006827" y="3877864"/>
            <a:ext cx="1571626" cy="809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15875" cap="rnd">
            <a:solidFill>
              <a:srgbClr val="78230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2" name="ZoneTexte 18"/>
          <p:cNvSpPr txBox="1"/>
          <p:nvPr/>
        </p:nvSpPr>
        <p:spPr>
          <a:xfrm>
            <a:off x="2287586" y="5145369"/>
            <a:ext cx="9016463" cy="1278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107000"/>
              </a:lnSpc>
              <a:buSzPct val="100000"/>
              <a:buFont typeface="Arial"/>
              <a:buChar char="-"/>
              <a:tabLst>
                <a:tab pos="1612900" algn="l"/>
              </a:tabLst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highlight>
                  <a:srgbClr val="FFFF00"/>
                </a:highlight>
              </a:rPr>
              <a:t>Organigramme/ </a:t>
            </a:r>
            <a:r>
              <a:rPr dirty="0" err="1">
                <a:highlight>
                  <a:srgbClr val="FFFF00"/>
                </a:highlight>
              </a:rPr>
              <a:t>protocole</a:t>
            </a:r>
            <a:r>
              <a:rPr dirty="0">
                <a:highlight>
                  <a:srgbClr val="FFFF00"/>
                </a:highlight>
              </a:rPr>
              <a:t> </a:t>
            </a:r>
            <a:r>
              <a:rPr dirty="0" err="1">
                <a:highlight>
                  <a:srgbClr val="FFFF00"/>
                </a:highlight>
              </a:rPr>
              <a:t>d’accueil</a:t>
            </a:r>
            <a:r>
              <a:rPr dirty="0">
                <a:highlight>
                  <a:srgbClr val="FFFF00"/>
                </a:highlight>
              </a:rPr>
              <a:t> mis à disposition sur le site du </a:t>
            </a:r>
            <a:r>
              <a:rPr dirty="0" err="1">
                <a:highlight>
                  <a:srgbClr val="FFFF00"/>
                </a:highlight>
              </a:rPr>
              <a:t>collège</a:t>
            </a:r>
            <a:endParaRPr dirty="0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107000"/>
              </a:lnSpc>
              <a:buSzPct val="100000"/>
              <a:buFont typeface="Arial"/>
              <a:buChar char="-"/>
              <a:tabLst>
                <a:tab pos="1612900" algn="l"/>
              </a:tabLst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highlight>
                  <a:srgbClr val="FFFF00"/>
                </a:highlight>
              </a:rPr>
              <a:t>Réunion </a:t>
            </a:r>
            <a:r>
              <a:rPr dirty="0" err="1">
                <a:highlight>
                  <a:srgbClr val="FFFF00"/>
                </a:highlight>
              </a:rPr>
              <a:t>d’information</a:t>
            </a:r>
            <a:r>
              <a:rPr dirty="0">
                <a:highlight>
                  <a:srgbClr val="FFFF00"/>
                </a:highlight>
              </a:rPr>
              <a:t> </a:t>
            </a:r>
            <a:r>
              <a:rPr dirty="0" err="1">
                <a:highlight>
                  <a:srgbClr val="FFFF00"/>
                </a:highlight>
              </a:rPr>
              <a:t>auprès</a:t>
            </a:r>
            <a:r>
              <a:rPr dirty="0">
                <a:highlight>
                  <a:srgbClr val="FFFF00"/>
                </a:highlight>
              </a:rPr>
              <a:t> des </a:t>
            </a:r>
            <a:r>
              <a:rPr dirty="0" err="1">
                <a:highlight>
                  <a:srgbClr val="FFFF00"/>
                </a:highlight>
              </a:rPr>
              <a:t>familles</a:t>
            </a:r>
            <a:r>
              <a:rPr dirty="0">
                <a:highlight>
                  <a:srgbClr val="FFFF00"/>
                </a:highlight>
              </a:rPr>
              <a:t> EBEP </a:t>
            </a:r>
            <a:r>
              <a:rPr lang="fr-FR" dirty="0" smtClean="0">
                <a:highlight>
                  <a:srgbClr val="FFFF00"/>
                </a:highlight>
              </a:rPr>
              <a:t>= Distribution des TABLETTES</a:t>
            </a:r>
          </a:p>
          <a:p>
            <a:pPr marL="342900" indent="-342900">
              <a:lnSpc>
                <a:spcPct val="107000"/>
              </a:lnSpc>
              <a:buSzPct val="100000"/>
              <a:buFont typeface="Arial"/>
              <a:buChar char="-"/>
              <a:tabLst>
                <a:tab pos="1612900" algn="l"/>
              </a:tabLst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 smtClean="0">
                <a:solidFill>
                  <a:srgbClr val="0070C0"/>
                </a:solidFill>
                <a:highlight>
                  <a:srgbClr val="FFFF00"/>
                </a:highlight>
              </a:rPr>
              <a:t>Réunion</a:t>
            </a:r>
            <a:r>
              <a:rPr lang="fr-FR" dirty="0" smtClean="0">
                <a:solidFill>
                  <a:srgbClr val="0070C0"/>
                </a:solidFill>
                <a:highlight>
                  <a:srgbClr val="FFFF00"/>
                </a:highlight>
              </a:rPr>
              <a:t>s</a:t>
            </a:r>
            <a:r>
              <a:rPr dirty="0" smtClean="0">
                <a:solidFill>
                  <a:srgbClr val="0070C0"/>
                </a:solidFill>
                <a:highlight>
                  <a:srgbClr val="FFFF00"/>
                </a:highlight>
              </a:rPr>
              <a:t> </a:t>
            </a:r>
            <a:r>
              <a:rPr lang="fr-FR" dirty="0" smtClean="0">
                <a:solidFill>
                  <a:srgbClr val="0070C0"/>
                </a:solidFill>
                <a:highlight>
                  <a:srgbClr val="FFFF00"/>
                </a:highlight>
              </a:rPr>
              <a:t>DE</a:t>
            </a:r>
            <a:r>
              <a:rPr lang="fr-FR" dirty="0" smtClean="0">
                <a:solidFill>
                  <a:srgbClr val="0070C0"/>
                </a:solidFill>
                <a:highlight>
                  <a:srgbClr val="FFFF00"/>
                </a:highlight>
              </a:rPr>
              <a:t> </a:t>
            </a:r>
            <a:r>
              <a:rPr lang="fr-FR" dirty="0">
                <a:solidFill>
                  <a:srgbClr val="0070C0"/>
                </a:solidFill>
                <a:highlight>
                  <a:srgbClr val="FFFF00"/>
                </a:highlight>
              </a:rPr>
              <a:t>PRESENTATION DES OUTILS : PRONOTE – PMB – PIX </a:t>
            </a:r>
            <a:endParaRPr lang="fr-FR" dirty="0">
              <a:solidFill>
                <a:srgbClr val="0070C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107000"/>
              </a:lnSpc>
              <a:buSzPct val="100000"/>
              <a:buFont typeface="Arial"/>
              <a:buChar char="-"/>
              <a:tabLst>
                <a:tab pos="1612900" algn="l"/>
              </a:tabLst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 dirty="0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107000"/>
              </a:lnSpc>
              <a:buSzPct val="100000"/>
              <a:buFont typeface="Arial"/>
              <a:buChar char="-"/>
              <a:tabLst>
                <a:tab pos="1612900" algn="l"/>
              </a:tabLst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highlight>
                  <a:srgbClr val="FFFF00"/>
                </a:highlight>
              </a:rPr>
              <a:t>Outils</a:t>
            </a:r>
            <a:r>
              <a:rPr dirty="0">
                <a:highlight>
                  <a:srgbClr val="FFFF00"/>
                </a:highlight>
              </a:rPr>
              <a:t> mis à disposition de </a:t>
            </a:r>
            <a:r>
              <a:rPr dirty="0" err="1">
                <a:highlight>
                  <a:srgbClr val="FFFF00"/>
                </a:highlight>
              </a:rPr>
              <a:t>l’équipe</a:t>
            </a:r>
            <a:r>
              <a:rPr dirty="0">
                <a:highlight>
                  <a:srgbClr val="FFFF00"/>
                </a:highlight>
              </a:rPr>
              <a:t> </a:t>
            </a:r>
            <a:r>
              <a:rPr dirty="0" err="1">
                <a:highlight>
                  <a:srgbClr val="FFFF00"/>
                </a:highlight>
              </a:rPr>
              <a:t>pédagogique</a:t>
            </a:r>
            <a:r>
              <a:rPr dirty="0">
                <a:highlight>
                  <a:srgbClr val="FFFF00"/>
                </a:highlight>
              </a:rPr>
              <a:t> ( </a:t>
            </a:r>
            <a:r>
              <a:rPr dirty="0" err="1">
                <a:highlight>
                  <a:srgbClr val="FFFF00"/>
                </a:highlight>
              </a:rPr>
              <a:t>protocole</a:t>
            </a:r>
            <a:r>
              <a:rPr dirty="0">
                <a:highlight>
                  <a:srgbClr val="FFFF00"/>
                </a:highlight>
              </a:rPr>
              <a:t> </a:t>
            </a:r>
            <a:r>
              <a:rPr dirty="0" err="1">
                <a:highlight>
                  <a:srgbClr val="FFFF00"/>
                </a:highlight>
              </a:rPr>
              <a:t>d’accueil</a:t>
            </a:r>
            <a:r>
              <a:rPr dirty="0">
                <a:highlight>
                  <a:srgbClr val="FFFF00"/>
                </a:highlight>
              </a:rPr>
              <a:t>, GEVA SCO, PAP , PPS…) </a:t>
            </a:r>
            <a:endParaRPr dirty="0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107000"/>
              </a:lnSpc>
              <a:buSzPct val="100000"/>
              <a:buFont typeface="Arial"/>
              <a:buChar char="-"/>
              <a:tabLst>
                <a:tab pos="1612900" algn="l"/>
              </a:tabLst>
              <a:defRPr sz="12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highlight>
                  <a:srgbClr val="FFFF00"/>
                </a:highlight>
              </a:rPr>
              <a:t>Taux</a:t>
            </a:r>
            <a:r>
              <a:rPr dirty="0">
                <a:highlight>
                  <a:srgbClr val="FFFF00"/>
                </a:highlight>
              </a:rPr>
              <a:t> de </a:t>
            </a:r>
            <a:r>
              <a:rPr lang="fr-FR" dirty="0" smtClean="0">
                <a:highlight>
                  <a:srgbClr val="FFFF00"/>
                </a:highlight>
              </a:rPr>
              <a:t>connexion</a:t>
            </a:r>
            <a:endParaRPr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Titre 1"/>
          <p:cNvSpPr txBox="1"/>
          <p:nvPr/>
        </p:nvSpPr>
        <p:spPr>
          <a:xfrm>
            <a:off x="2284409" y="0"/>
            <a:ext cx="8911689" cy="1304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ctr" defTabSz="429768">
              <a:lnSpc>
                <a:spcPct val="80000"/>
              </a:lnSpc>
              <a:defRPr sz="3008">
                <a:solidFill>
                  <a:srgbClr val="262626"/>
                </a:solidFill>
              </a:defRPr>
            </a:pPr>
            <a:r>
              <a:t/>
            </a:r>
            <a:br/>
            <a:r>
              <a:rPr b="1">
                <a:solidFill>
                  <a:srgbClr val="FF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>
                <a:solidFill>
                  <a:srgbClr val="FF0000"/>
                </a:solidFill>
              </a:rPr>
              <a:t>- </a:t>
            </a:r>
            <a:r>
              <a:rPr b="1">
                <a:solidFill>
                  <a:srgbClr val="FF0000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rPr>
              <a:t>S’adapter aux besoins éducatifs particuliers des élèves</a:t>
            </a:r>
          </a:p>
        </p:txBody>
      </p:sp>
      <p:grpSp>
        <p:nvGrpSpPr>
          <p:cNvPr id="435" name="Espace réservé du contenu 8"/>
          <p:cNvGrpSpPr/>
          <p:nvPr/>
        </p:nvGrpSpPr>
        <p:grpSpPr>
          <a:xfrm>
            <a:off x="2284409" y="1356121"/>
            <a:ext cx="9016463" cy="3019426"/>
            <a:chOff x="0" y="0"/>
            <a:chExt cx="9016461" cy="3019425"/>
          </a:xfrm>
        </p:grpSpPr>
        <p:sp>
          <p:nvSpPr>
            <p:cNvPr id="425" name="Rectangle"/>
            <p:cNvSpPr/>
            <p:nvPr/>
          </p:nvSpPr>
          <p:spPr>
            <a:xfrm>
              <a:off x="-1" y="0"/>
              <a:ext cx="9016463" cy="3019425"/>
            </a:xfrm>
            <a:prstGeom prst="rect">
              <a:avLst/>
            </a:prstGeom>
            <a:solidFill>
              <a:schemeClr val="accent4"/>
            </a:solidFill>
            <a:ln w="158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 b="1"/>
              </a:pPr>
              <a:endParaRPr/>
            </a:p>
          </p:txBody>
        </p:sp>
        <p:grpSp>
          <p:nvGrpSpPr>
            <p:cNvPr id="428" name="Groupe"/>
            <p:cNvGrpSpPr/>
            <p:nvPr/>
          </p:nvGrpSpPr>
          <p:grpSpPr>
            <a:xfrm>
              <a:off x="-1" y="1050332"/>
              <a:ext cx="3002553" cy="1388936"/>
              <a:chOff x="0" y="0"/>
              <a:chExt cx="3002551" cy="1388934"/>
            </a:xfrm>
          </p:grpSpPr>
          <p:sp>
            <p:nvSpPr>
              <p:cNvPr id="426" name="Rectangle"/>
              <p:cNvSpPr/>
              <p:nvPr/>
            </p:nvSpPr>
            <p:spPr>
              <a:xfrm>
                <a:off x="-1" y="0"/>
                <a:ext cx="3002553" cy="1388935"/>
              </a:xfrm>
              <a:prstGeom prst="rect">
                <a:avLst/>
              </a:prstGeom>
              <a:solidFill>
                <a:srgbClr val="D4D8CF">
                  <a:alpha val="90000"/>
                </a:srgbClr>
              </a:solidFill>
              <a:ln w="15875" cap="rnd">
                <a:solidFill>
                  <a:srgbClr val="D4D8CF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427" name="Evaluer les besoins des élèves"/>
              <p:cNvSpPr txBox="1"/>
              <p:nvPr/>
            </p:nvSpPr>
            <p:spPr>
              <a:xfrm>
                <a:off x="0" y="547147"/>
                <a:ext cx="3002552" cy="294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0320" tIns="20320" rIns="20320" bIns="20320" numCol="1" anchor="ctr">
                <a:spAutoFit/>
              </a:bodyPr>
              <a:lstStyle>
                <a:lvl1pPr algn="ctr" defTabSz="711200">
                  <a:lnSpc>
                    <a:spcPct val="90000"/>
                  </a:lnSpc>
                  <a:spcBef>
                    <a:spcPts val="600"/>
                  </a:spcBef>
                  <a:defRPr sz="1600" b="1"/>
                </a:lvl1pPr>
              </a:lstStyle>
              <a:p>
                <a:r>
                  <a:t>Evaluer les besoins des élèves </a:t>
                </a:r>
              </a:p>
            </p:txBody>
          </p:sp>
        </p:grpSp>
        <p:grpSp>
          <p:nvGrpSpPr>
            <p:cNvPr id="431" name="Groupe"/>
            <p:cNvGrpSpPr/>
            <p:nvPr/>
          </p:nvGrpSpPr>
          <p:grpSpPr>
            <a:xfrm>
              <a:off x="3006954" y="1050332"/>
              <a:ext cx="3002552" cy="1388936"/>
              <a:chOff x="0" y="0"/>
              <a:chExt cx="3002551" cy="1388934"/>
            </a:xfrm>
          </p:grpSpPr>
          <p:sp>
            <p:nvSpPr>
              <p:cNvPr id="429" name="Rectangle"/>
              <p:cNvSpPr/>
              <p:nvPr/>
            </p:nvSpPr>
            <p:spPr>
              <a:xfrm>
                <a:off x="-1" y="0"/>
                <a:ext cx="3002553" cy="1388935"/>
              </a:xfrm>
              <a:prstGeom prst="rect">
                <a:avLst/>
              </a:prstGeom>
              <a:solidFill>
                <a:srgbClr val="D7DDCF">
                  <a:alpha val="90000"/>
                </a:srgbClr>
              </a:solidFill>
              <a:ln w="15875" cap="rnd">
                <a:solidFill>
                  <a:srgbClr val="D7DDCF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430" name="Adapter et différencier les enseignements"/>
              <p:cNvSpPr txBox="1"/>
              <p:nvPr/>
            </p:nvSpPr>
            <p:spPr>
              <a:xfrm>
                <a:off x="0" y="432847"/>
                <a:ext cx="3002552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0320" tIns="20320" rIns="20320" bIns="20320" numCol="1" anchor="ctr">
                <a:spAutoFit/>
              </a:bodyPr>
              <a:lstStyle>
                <a:lvl1pPr algn="ctr" defTabSz="711200">
                  <a:lnSpc>
                    <a:spcPct val="90000"/>
                  </a:lnSpc>
                  <a:spcBef>
                    <a:spcPts val="600"/>
                  </a:spcBef>
                  <a:defRPr sz="1600" b="1"/>
                </a:lvl1pPr>
              </a:lstStyle>
              <a:p>
                <a:r>
                  <a:t>Adapter et différencier les enseignements </a:t>
                </a:r>
              </a:p>
            </p:txBody>
          </p:sp>
        </p:grpSp>
        <p:grpSp>
          <p:nvGrpSpPr>
            <p:cNvPr id="434" name="Groupe"/>
            <p:cNvGrpSpPr/>
            <p:nvPr/>
          </p:nvGrpSpPr>
          <p:grpSpPr>
            <a:xfrm>
              <a:off x="6013908" y="1050332"/>
              <a:ext cx="3002552" cy="1388936"/>
              <a:chOff x="0" y="0"/>
              <a:chExt cx="3002551" cy="1388934"/>
            </a:xfrm>
          </p:grpSpPr>
          <p:sp>
            <p:nvSpPr>
              <p:cNvPr id="432" name="Rectangle"/>
              <p:cNvSpPr/>
              <p:nvPr/>
            </p:nvSpPr>
            <p:spPr>
              <a:xfrm>
                <a:off x="-1" y="0"/>
                <a:ext cx="3002553" cy="1388935"/>
              </a:xfrm>
              <a:prstGeom prst="rect">
                <a:avLst/>
              </a:prstGeom>
              <a:solidFill>
                <a:srgbClr val="DBE1CE">
                  <a:alpha val="90000"/>
                </a:srgbClr>
              </a:solidFill>
              <a:ln w="15875" cap="rnd">
                <a:solidFill>
                  <a:srgbClr val="DBE1CE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433" name="Coordonner l’accompagnement humain"/>
              <p:cNvSpPr txBox="1"/>
              <p:nvPr/>
            </p:nvSpPr>
            <p:spPr>
              <a:xfrm>
                <a:off x="0" y="432847"/>
                <a:ext cx="3002552" cy="523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0320" tIns="20320" rIns="20320" bIns="20320" numCol="1" anchor="ctr">
                <a:spAutoFit/>
              </a:bodyPr>
              <a:lstStyle>
                <a:lvl1pPr algn="ctr" defTabSz="711200">
                  <a:lnSpc>
                    <a:spcPct val="90000"/>
                  </a:lnSpc>
                  <a:spcBef>
                    <a:spcPts val="600"/>
                  </a:spcBef>
                  <a:defRPr sz="1600" b="1"/>
                </a:lvl1pPr>
              </a:lstStyle>
              <a:p>
                <a:r>
                  <a:t>Coordonner l’accompagnement humain </a:t>
                </a:r>
              </a:p>
            </p:txBody>
          </p:sp>
        </p:grpSp>
      </p:grpSp>
      <p:grpSp>
        <p:nvGrpSpPr>
          <p:cNvPr id="438" name="Groupe 5"/>
          <p:cNvGrpSpPr/>
          <p:nvPr/>
        </p:nvGrpSpPr>
        <p:grpSpPr>
          <a:xfrm>
            <a:off x="2232021" y="3715418"/>
            <a:ext cx="9068852" cy="2895541"/>
            <a:chOff x="0" y="-301818"/>
            <a:chExt cx="9068850" cy="2895539"/>
          </a:xfrm>
        </p:grpSpPr>
        <p:sp>
          <p:nvSpPr>
            <p:cNvPr id="436" name="Rectangle 6"/>
            <p:cNvSpPr/>
            <p:nvPr/>
          </p:nvSpPr>
          <p:spPr>
            <a:xfrm>
              <a:off x="52388" y="512507"/>
              <a:ext cx="9016462" cy="2081214"/>
            </a:xfrm>
            <a:prstGeom prst="rect">
              <a:avLst/>
            </a:prstGeom>
            <a:solidFill>
              <a:srgbClr val="ACBC92"/>
            </a:solidFill>
            <a:ln w="158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37" name="ZoneTexte 7"/>
            <p:cNvSpPr txBox="1"/>
            <p:nvPr/>
          </p:nvSpPr>
          <p:spPr>
            <a:xfrm>
              <a:off x="0" y="-301818"/>
              <a:ext cx="9016462" cy="1628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70687" tIns="170687" rIns="170687" bIns="170687" numCol="1" anchor="ctr">
              <a:spAutoFit/>
            </a:bodyPr>
            <a:lstStyle/>
            <a:p>
              <a:pPr algn="ctr" defTabSz="1066800">
                <a:lnSpc>
                  <a:spcPct val="90000"/>
                </a:lnSpc>
                <a:spcBef>
                  <a:spcPts val="1000"/>
                </a:spcBef>
                <a:defRPr sz="2400" b="1">
                  <a:solidFill>
                    <a:srgbClr val="FFFFFF"/>
                  </a:solidFill>
                </a:defRPr>
              </a:pPr>
              <a:r>
                <a:rPr dirty="0"/>
                <a:t> </a:t>
              </a:r>
            </a:p>
            <a:p>
              <a:pPr algn="ctr" defTabSz="1066800">
                <a:lnSpc>
                  <a:spcPct val="90000"/>
                </a:lnSpc>
                <a:spcBef>
                  <a:spcPts val="1000"/>
                </a:spcBef>
                <a:defRPr sz="2400" b="1">
                  <a:solidFill>
                    <a:srgbClr val="FFFFFF"/>
                  </a:solidFill>
                </a:defRPr>
              </a:pPr>
              <a:r>
                <a:rPr dirty="0" err="1"/>
                <a:t>Indicateurs</a:t>
              </a:r>
              <a:r>
                <a:rPr dirty="0"/>
                <a:t> de </a:t>
              </a:r>
              <a:r>
                <a:rPr dirty="0" err="1"/>
                <a:t>suivi</a:t>
              </a:r>
              <a:r>
                <a:rPr dirty="0"/>
                <a:t> et </a:t>
              </a:r>
              <a:r>
                <a:rPr dirty="0" err="1"/>
                <a:t>ou</a:t>
              </a:r>
              <a:r>
                <a:rPr dirty="0"/>
                <a:t> </a:t>
              </a:r>
              <a:r>
                <a:rPr dirty="0" err="1"/>
                <a:t>d’évaluation</a:t>
              </a:r>
              <a:endParaRPr dirty="0"/>
            </a:p>
          </p:txBody>
        </p:sp>
      </p:grpSp>
      <p:sp>
        <p:nvSpPr>
          <p:cNvPr id="439" name="Flèche : bas 8"/>
          <p:cNvSpPr/>
          <p:nvPr/>
        </p:nvSpPr>
        <p:spPr>
          <a:xfrm>
            <a:off x="6006827" y="3747503"/>
            <a:ext cx="1571626" cy="809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15875" cap="rnd">
            <a:solidFill>
              <a:srgbClr val="78230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0" name="ZoneTexte 11"/>
          <p:cNvSpPr txBox="1"/>
          <p:nvPr/>
        </p:nvSpPr>
        <p:spPr>
          <a:xfrm>
            <a:off x="2460621" y="1016287"/>
            <a:ext cx="9016463" cy="1628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70687" tIns="170687" rIns="170687" bIns="170687" anchor="ctr">
            <a:spAutoFit/>
          </a:bodyPr>
          <a:lstStyle/>
          <a:p>
            <a:pPr algn="ctr" defTabSz="1066800">
              <a:lnSpc>
                <a:spcPct val="90000"/>
              </a:lnSpc>
              <a:spcBef>
                <a:spcPts val="1000"/>
              </a:spcBef>
              <a:defRPr sz="2400" b="1">
                <a:solidFill>
                  <a:srgbClr val="FFFFFF"/>
                </a:solidFill>
              </a:defRPr>
            </a:pPr>
            <a:r>
              <a:t> </a:t>
            </a:r>
          </a:p>
          <a:p>
            <a:pPr algn="ctr" defTabSz="1066800">
              <a:lnSpc>
                <a:spcPct val="90000"/>
              </a:lnSpc>
              <a:spcBef>
                <a:spcPts val="1000"/>
              </a:spcBef>
              <a:defRPr sz="2400" b="1">
                <a:solidFill>
                  <a:srgbClr val="FFFFFF"/>
                </a:solidFill>
              </a:defRPr>
            </a:pPr>
            <a:r>
              <a:t>Stratégies de mise en œuvre ou actions </a:t>
            </a:r>
          </a:p>
        </p:txBody>
      </p:sp>
      <p:sp>
        <p:nvSpPr>
          <p:cNvPr id="441" name="ZoneTexte 19"/>
          <p:cNvSpPr txBox="1"/>
          <p:nvPr/>
        </p:nvSpPr>
        <p:spPr>
          <a:xfrm>
            <a:off x="2232020" y="4863092"/>
            <a:ext cx="9016463" cy="1882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107000"/>
              </a:lnSpc>
              <a:buSzPct val="100000"/>
              <a:buFont typeface="Arial"/>
              <a:buChar char="-"/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42900" indent="-342900">
              <a:lnSpc>
                <a:spcPct val="107000"/>
              </a:lnSpc>
              <a:buSzPct val="100000"/>
              <a:buFont typeface="Arial"/>
              <a:buChar char="-"/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 smtClean="0">
                <a:solidFill>
                  <a:srgbClr val="0070C0"/>
                </a:solidFill>
                <a:highlight>
                  <a:srgbClr val="FFFF00"/>
                </a:highlight>
              </a:rPr>
              <a:t>Projet</a:t>
            </a:r>
            <a:r>
              <a:rPr dirty="0" smtClean="0">
                <a:solidFill>
                  <a:srgbClr val="0070C0"/>
                </a:solidFill>
                <a:highlight>
                  <a:srgbClr val="FFFF00"/>
                </a:highlight>
              </a:rPr>
              <a:t> </a:t>
            </a: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pédagogique</a:t>
            </a:r>
            <a:r>
              <a:rPr dirty="0">
                <a:solidFill>
                  <a:srgbClr val="0070C0"/>
                </a:solidFill>
                <a:highlight>
                  <a:srgbClr val="FFFF00"/>
                </a:highlight>
              </a:rPr>
              <a:t> </a:t>
            </a: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inclusif</a:t>
            </a:r>
            <a:r>
              <a:rPr dirty="0">
                <a:solidFill>
                  <a:srgbClr val="0070C0"/>
                </a:solidFill>
                <a:highlight>
                  <a:srgbClr val="FFFF00"/>
                </a:highlight>
              </a:rPr>
              <a:t> avec </a:t>
            </a: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définition</a:t>
            </a:r>
            <a:r>
              <a:rPr dirty="0">
                <a:solidFill>
                  <a:srgbClr val="0070C0"/>
                </a:solidFill>
                <a:highlight>
                  <a:srgbClr val="FFFF00"/>
                </a:highlight>
              </a:rPr>
              <a:t> des </a:t>
            </a: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objectifs</a:t>
            </a:r>
            <a:r>
              <a:rPr dirty="0">
                <a:solidFill>
                  <a:srgbClr val="0070C0"/>
                </a:solidFill>
                <a:highlight>
                  <a:srgbClr val="FFFF00"/>
                </a:highlight>
              </a:rPr>
              <a:t> </a:t>
            </a: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pluridisciplinaires</a:t>
            </a:r>
            <a:r>
              <a:rPr dirty="0">
                <a:solidFill>
                  <a:srgbClr val="0070C0"/>
                </a:solidFill>
                <a:highlight>
                  <a:srgbClr val="FFFF00"/>
                </a:highlight>
              </a:rPr>
              <a:t> et des </a:t>
            </a: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modalités</a:t>
            </a:r>
            <a:r>
              <a:rPr dirty="0">
                <a:solidFill>
                  <a:srgbClr val="0070C0"/>
                </a:solidFill>
                <a:highlight>
                  <a:srgbClr val="FFFF00"/>
                </a:highlight>
              </a:rPr>
              <a:t> </a:t>
            </a: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d’évaluation</a:t>
            </a:r>
            <a:endParaRPr sz="1200" dirty="0">
              <a:solidFill>
                <a:srgbClr val="0070C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107000"/>
              </a:lnSpc>
              <a:buSzPct val="100000"/>
              <a:buFont typeface="Arial"/>
              <a:buChar char="-"/>
              <a:defRPr sz="14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Définition</a:t>
            </a:r>
            <a:r>
              <a:rPr dirty="0">
                <a:solidFill>
                  <a:srgbClr val="0070C0"/>
                </a:solidFill>
                <a:highlight>
                  <a:srgbClr val="FFFF00"/>
                </a:highlight>
              </a:rPr>
              <a:t> des </a:t>
            </a: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aménagements</a:t>
            </a:r>
            <a:r>
              <a:rPr dirty="0">
                <a:solidFill>
                  <a:srgbClr val="0070C0"/>
                </a:solidFill>
                <a:highlight>
                  <a:srgbClr val="FFFF00"/>
                </a:highlight>
              </a:rPr>
              <a:t> </a:t>
            </a: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pédagogiques</a:t>
            </a:r>
            <a:r>
              <a:rPr dirty="0">
                <a:solidFill>
                  <a:srgbClr val="0070C0"/>
                </a:solidFill>
                <a:highlight>
                  <a:srgbClr val="FFFF00"/>
                </a:highlight>
              </a:rPr>
              <a:t> et des adaptations </a:t>
            </a: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pédagogiques</a:t>
            </a:r>
            <a:r>
              <a:rPr dirty="0">
                <a:solidFill>
                  <a:srgbClr val="0070C0"/>
                </a:solidFill>
                <a:highlight>
                  <a:srgbClr val="FFFF00"/>
                </a:highlight>
              </a:rPr>
              <a:t> </a:t>
            </a:r>
            <a:r>
              <a:rPr dirty="0" err="1">
                <a:solidFill>
                  <a:srgbClr val="0070C0"/>
                </a:solidFill>
                <a:highlight>
                  <a:srgbClr val="FFFF00"/>
                </a:highlight>
              </a:rPr>
              <a:t>nécessaires</a:t>
            </a:r>
            <a:endParaRPr sz="1200" dirty="0">
              <a:solidFill>
                <a:srgbClr val="0070C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457200">
              <a:lnSpc>
                <a:spcPct val="107000"/>
              </a:lnSpc>
              <a:spcBef>
                <a:spcPts val="8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fr-FR" b="1" dirty="0" smtClean="0">
                <a:solidFill>
                  <a:srgbClr val="0070C0"/>
                </a:solidFill>
              </a:rPr>
              <a:t>TEMPS DEMI GROUPE : DECOUVERTE DU CDI ET DU FONDS ADAPTE</a:t>
            </a:r>
          </a:p>
          <a:p>
            <a:pPr indent="457200">
              <a:lnSpc>
                <a:spcPct val="107000"/>
              </a:lnSpc>
              <a:spcBef>
                <a:spcPts val="8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fr-FR" b="1" dirty="0" smtClean="0">
                <a:solidFill>
                  <a:srgbClr val="0070C0"/>
                </a:solidFill>
              </a:rPr>
              <a:t>ACTIVITE DE LECTURE A HAUTE VOIX</a:t>
            </a:r>
          </a:p>
          <a:p>
            <a:pPr indent="457200">
              <a:lnSpc>
                <a:spcPct val="107000"/>
              </a:lnSpc>
              <a:spcBef>
                <a:spcPts val="800"/>
              </a:spcBef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fr-FR" b="1" dirty="0" smtClean="0">
                <a:solidFill>
                  <a:srgbClr val="0070C0"/>
                </a:solidFill>
              </a:rPr>
              <a:t>APPRENDRE A UTILISER LES TABLETTES DANS UNE VISEE PEDAGOGIQUE</a:t>
            </a:r>
            <a:r>
              <a:rPr dirty="0"/>
              <a:t> 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nning de mise en place du pôle inclusi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t>Planning de mise en place du pôle inclusif</a:t>
            </a:r>
          </a:p>
        </p:txBody>
      </p:sp>
      <p:sp>
        <p:nvSpPr>
          <p:cNvPr id="481" name="Organisation du projet par période scolaire.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dirty="0" err="1"/>
              <a:t>Organisation</a:t>
            </a:r>
            <a:r>
              <a:rPr dirty="0"/>
              <a:t> du </a:t>
            </a:r>
            <a:r>
              <a:rPr dirty="0" err="1"/>
              <a:t>projet</a:t>
            </a:r>
            <a:r>
              <a:rPr dirty="0"/>
              <a:t> par </a:t>
            </a:r>
            <a:r>
              <a:rPr dirty="0" err="1"/>
              <a:t>période</a:t>
            </a:r>
            <a:r>
              <a:rPr dirty="0"/>
              <a:t> </a:t>
            </a:r>
            <a:r>
              <a:rPr dirty="0" err="1" smtClean="0"/>
              <a:t>scolaire</a:t>
            </a:r>
            <a:endParaRPr lang="fr-FR" dirty="0"/>
          </a:p>
          <a:p>
            <a:r>
              <a:rPr lang="fr-FR" dirty="0" smtClean="0">
                <a:solidFill>
                  <a:srgbClr val="0070C0"/>
                </a:solidFill>
              </a:rPr>
              <a:t>VOLET POLITIQUE DOCUMENTAIRE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La création de ce dispositif complexe implique une organisation pluriannuelle.…"/>
          <p:cNvSpPr txBox="1">
            <a:spLocks noGrp="1"/>
          </p:cNvSpPr>
          <p:nvPr>
            <p:ph type="title"/>
          </p:nvPr>
        </p:nvSpPr>
        <p:spPr>
          <a:xfrm>
            <a:off x="2075275" y="624110"/>
            <a:ext cx="9429337" cy="1280891"/>
          </a:xfrm>
          <a:prstGeom prst="rect">
            <a:avLst/>
          </a:prstGeom>
        </p:spPr>
        <p:txBody>
          <a:bodyPr/>
          <a:lstStyle/>
          <a:p>
            <a:pPr algn="ctr" defTabSz="438911">
              <a:defRPr sz="1919"/>
            </a:pPr>
            <a:r>
              <a:t>La création de ce dispositif complexe implique une organisation pluriannuelle.</a:t>
            </a:r>
          </a:p>
          <a:p>
            <a:pPr algn="ctr" defTabSz="438911">
              <a:defRPr sz="1919"/>
            </a:pPr>
            <a:endParaRPr/>
          </a:p>
          <a:p>
            <a:pPr algn="ctr" defTabSz="438911">
              <a:defRPr sz="1919"/>
            </a:pPr>
            <a:r>
              <a:t>La première année verra principalement les actions suivantes. </a:t>
            </a:r>
          </a:p>
        </p:txBody>
      </p:sp>
      <p:sp>
        <p:nvSpPr>
          <p:cNvPr id="484" name="Evaluation des besoins et attentes autour de ce dispositif.…"/>
          <p:cNvSpPr txBox="1">
            <a:spLocks noGrp="1"/>
          </p:cNvSpPr>
          <p:nvPr>
            <p:ph type="body" sz="quarter" idx="1"/>
          </p:nvPr>
        </p:nvSpPr>
        <p:spPr>
          <a:xfrm>
            <a:off x="4891835" y="1973389"/>
            <a:ext cx="4313865" cy="3777623"/>
          </a:xfrm>
          <a:prstGeom prst="rect">
            <a:avLst/>
          </a:prstGeom>
        </p:spPr>
        <p:txBody>
          <a:bodyPr/>
          <a:lstStyle/>
          <a:p>
            <a:pPr marL="329184" indent="-329184" algn="ctr" defTabSz="438911">
              <a:spcBef>
                <a:spcPts val="900"/>
              </a:spcBef>
              <a:defRPr sz="1727"/>
            </a:pPr>
            <a:r>
              <a:rPr dirty="0"/>
              <a:t>Evaluation des </a:t>
            </a:r>
            <a:r>
              <a:rPr dirty="0" err="1"/>
              <a:t>besoins</a:t>
            </a:r>
            <a:r>
              <a:rPr dirty="0"/>
              <a:t> et </a:t>
            </a:r>
            <a:r>
              <a:rPr dirty="0" err="1"/>
              <a:t>attentes</a:t>
            </a:r>
            <a:r>
              <a:rPr dirty="0"/>
              <a:t> </a:t>
            </a:r>
            <a:r>
              <a:rPr dirty="0" err="1"/>
              <a:t>autour</a:t>
            </a:r>
            <a:r>
              <a:rPr dirty="0"/>
              <a:t> de </a:t>
            </a:r>
            <a:r>
              <a:rPr dirty="0" err="1"/>
              <a:t>ce</a:t>
            </a:r>
            <a:r>
              <a:rPr dirty="0"/>
              <a:t> </a:t>
            </a:r>
            <a:r>
              <a:rPr dirty="0" err="1"/>
              <a:t>dispositif</a:t>
            </a:r>
            <a:r>
              <a:rPr dirty="0"/>
              <a:t>.</a:t>
            </a:r>
          </a:p>
          <a:p>
            <a:pPr marL="329184" indent="-329184" algn="ctr" defTabSz="438911">
              <a:spcBef>
                <a:spcPts val="900"/>
              </a:spcBef>
              <a:defRPr sz="1727"/>
            </a:pPr>
            <a:r>
              <a:rPr dirty="0" err="1"/>
              <a:t>Définition</a:t>
            </a:r>
            <a:r>
              <a:rPr dirty="0"/>
              <a:t> des </a:t>
            </a:r>
            <a:r>
              <a:rPr dirty="0" err="1"/>
              <a:t>objectifs</a:t>
            </a:r>
            <a:r>
              <a:rPr dirty="0"/>
              <a:t> du </a:t>
            </a:r>
            <a:r>
              <a:rPr dirty="0" err="1"/>
              <a:t>dispositif</a:t>
            </a:r>
            <a:r>
              <a:rPr dirty="0"/>
              <a:t>.</a:t>
            </a:r>
          </a:p>
          <a:p>
            <a:pPr marL="329184" indent="-329184" algn="ctr" defTabSz="438911">
              <a:spcBef>
                <a:spcPts val="900"/>
              </a:spcBef>
              <a:defRPr sz="1727"/>
            </a:pPr>
            <a:r>
              <a:rPr dirty="0" err="1"/>
              <a:t>Mise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place de </a:t>
            </a:r>
            <a:r>
              <a:rPr dirty="0" err="1"/>
              <a:t>moyens</a:t>
            </a:r>
            <a:r>
              <a:rPr dirty="0"/>
              <a:t> et </a:t>
            </a:r>
            <a:r>
              <a:rPr dirty="0" err="1"/>
              <a:t>d’outils</a:t>
            </a:r>
            <a:r>
              <a:rPr dirty="0"/>
              <a:t>.</a:t>
            </a:r>
          </a:p>
          <a:p>
            <a:pPr marL="329184" indent="-329184" algn="ctr" defTabSz="438911">
              <a:spcBef>
                <a:spcPts val="900"/>
              </a:spcBef>
              <a:defRPr sz="1727"/>
            </a:pPr>
            <a:r>
              <a:rPr dirty="0"/>
              <a:t>Activation des </a:t>
            </a:r>
            <a:r>
              <a:rPr dirty="0" err="1"/>
              <a:t>différents</a:t>
            </a:r>
            <a:r>
              <a:rPr dirty="0"/>
              <a:t> </a:t>
            </a:r>
            <a:r>
              <a:rPr dirty="0" err="1"/>
              <a:t>partenariats</a:t>
            </a:r>
            <a:r>
              <a:rPr dirty="0"/>
              <a:t>.</a:t>
            </a:r>
          </a:p>
          <a:p>
            <a:pPr marL="329184" indent="-329184" algn="ctr" defTabSz="438911">
              <a:spcBef>
                <a:spcPts val="900"/>
              </a:spcBef>
              <a:defRPr sz="1727"/>
            </a:pPr>
            <a:r>
              <a:rPr dirty="0" err="1"/>
              <a:t>Mise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route de </a:t>
            </a:r>
            <a:r>
              <a:rPr dirty="0" err="1"/>
              <a:t>dispositifs</a:t>
            </a:r>
            <a:r>
              <a:rPr dirty="0"/>
              <a:t> </a:t>
            </a:r>
            <a:r>
              <a:rPr dirty="0" err="1"/>
              <a:t>institutionnels</a:t>
            </a:r>
            <a:r>
              <a:rPr dirty="0"/>
              <a:t>. </a:t>
            </a:r>
          </a:p>
          <a:p>
            <a:pPr marL="329184" indent="-329184" algn="ctr" defTabSz="438911">
              <a:spcBef>
                <a:spcPts val="900"/>
              </a:spcBef>
              <a:defRPr sz="1727"/>
            </a:pPr>
            <a:r>
              <a:rPr dirty="0"/>
              <a:t>Premières inclusions « </a:t>
            </a:r>
            <a:r>
              <a:rPr dirty="0" err="1"/>
              <a:t>expérimentales</a:t>
            </a:r>
            <a:r>
              <a:rPr dirty="0"/>
              <a:t> ».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ériode 1…"/>
          <p:cNvSpPr txBox="1">
            <a:spLocks noGrp="1"/>
          </p:cNvSpPr>
          <p:nvPr>
            <p:ph type="title"/>
          </p:nvPr>
        </p:nvSpPr>
        <p:spPr>
          <a:xfrm>
            <a:off x="2589211" y="446087"/>
            <a:ext cx="4437048" cy="976313"/>
          </a:xfrm>
          <a:prstGeom prst="rect">
            <a:avLst/>
          </a:prstGeom>
        </p:spPr>
        <p:txBody>
          <a:bodyPr/>
          <a:lstStyle/>
          <a:p>
            <a:pPr algn="ctr" defTabSz="406908">
              <a:defRPr sz="3916"/>
            </a:pPr>
            <a:r>
              <a:t>Période 1</a:t>
            </a:r>
          </a:p>
          <a:p>
            <a:pPr algn="ctr" defTabSz="406908">
              <a:defRPr sz="1779"/>
            </a:pPr>
            <a:r>
              <a:t>Septembre / Octobre 2020</a:t>
            </a:r>
          </a:p>
        </p:txBody>
      </p:sp>
      <p:sp>
        <p:nvSpPr>
          <p:cNvPr id="487" name="Les objectifs de l’enquête:…"/>
          <p:cNvSpPr txBox="1">
            <a:spLocks noGrp="1"/>
          </p:cNvSpPr>
          <p:nvPr>
            <p:ph type="body" sz="half" idx="1"/>
          </p:nvPr>
        </p:nvSpPr>
        <p:spPr>
          <a:xfrm>
            <a:off x="8101248" y="446087"/>
            <a:ext cx="3403365" cy="5414964"/>
          </a:xfrm>
          <a:prstGeom prst="rect">
            <a:avLst/>
          </a:prstGeom>
          <a:gradFill>
            <a:gsLst>
              <a:gs pos="0">
                <a:schemeClr val="accent6">
                  <a:hueOff val="-34233"/>
                  <a:satOff val="-1018"/>
                  <a:lumOff val="5230"/>
                </a:schemeClr>
              </a:gs>
              <a:gs pos="100000">
                <a:schemeClr val="accent6">
                  <a:lumOff val="-3738"/>
                </a:schemeClr>
              </a:gs>
            </a:gsLst>
            <a:lin ang="5400000"/>
          </a:gradFill>
          <a:ln w="9525" cap="rnd">
            <a:solidFill>
              <a:srgbClr val="9D2E0F"/>
            </a:solidFill>
            <a:round/>
          </a:ln>
          <a:effectLst>
            <a:outerShdw blurRad="190500" dist="8455" dir="5400000" rotWithShape="0">
              <a:srgbClr val="000000"/>
            </a:outerShdw>
          </a:effectLst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b="1" u="sng"/>
              <a:t>Les objectifs de l’enquête:</a:t>
            </a:r>
            <a:r>
              <a:t> 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t>Définition du public concerné.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t>Des besoins de ce public.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t>Des moyens nécessaires pour mettre en place le dispositif.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t>Définir les besoins de formation et d’information des différents intervenants. </a:t>
            </a:r>
          </a:p>
        </p:txBody>
      </p:sp>
      <p:sp>
        <p:nvSpPr>
          <p:cNvPr id="488" name="Text Placeholder 3"/>
          <p:cNvSpPr>
            <a:spLocks noGrp="1"/>
          </p:cNvSpPr>
          <p:nvPr>
            <p:ph type="body" idx="13"/>
          </p:nvPr>
        </p:nvSpPr>
        <p:spPr>
          <a:xfrm>
            <a:off x="2540053" y="1598613"/>
            <a:ext cx="4535364" cy="426243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 fontScale="85000" lnSpcReduction="20000"/>
          </a:bodyPr>
          <a:lstStyle/>
          <a:p>
            <a:pPr marL="0" indent="0" algn="just" defTabSz="196596">
              <a:spcBef>
                <a:spcPts val="400"/>
              </a:spcBef>
              <a:buClrTx/>
              <a:buSzTx/>
              <a:buNone/>
              <a:defRPr sz="2021"/>
            </a:pPr>
            <a:r>
              <a:rPr dirty="0"/>
              <a:t>Conception du </a:t>
            </a:r>
            <a:r>
              <a:rPr dirty="0" err="1"/>
              <a:t>projet</a:t>
            </a:r>
            <a:r>
              <a:rPr dirty="0"/>
              <a:t> à </a:t>
            </a:r>
            <a:r>
              <a:rPr dirty="0" err="1"/>
              <a:t>partir</a:t>
            </a:r>
            <a:r>
              <a:rPr dirty="0"/>
              <a:t> </a:t>
            </a:r>
            <a:r>
              <a:rPr dirty="0" err="1"/>
              <a:t>d’une</a:t>
            </a:r>
            <a:r>
              <a:rPr dirty="0"/>
              <a:t> </a:t>
            </a:r>
            <a:r>
              <a:rPr dirty="0" err="1"/>
              <a:t>commande</a:t>
            </a:r>
            <a:r>
              <a:rPr dirty="0"/>
              <a:t> de </a:t>
            </a:r>
            <a:r>
              <a:rPr dirty="0" err="1"/>
              <a:t>l’institution</a:t>
            </a:r>
            <a:r>
              <a:rPr dirty="0"/>
              <a:t>. </a:t>
            </a:r>
          </a:p>
          <a:p>
            <a:pPr marL="0" indent="0" algn="just" defTabSz="196596">
              <a:spcBef>
                <a:spcPts val="400"/>
              </a:spcBef>
              <a:buClrTx/>
              <a:buSzTx/>
              <a:buNone/>
              <a:defRPr sz="2021"/>
            </a:pPr>
            <a:endParaRPr dirty="0"/>
          </a:p>
          <a:p>
            <a:pPr marL="0" indent="0" algn="just" defTabSz="196596">
              <a:spcBef>
                <a:spcPts val="400"/>
              </a:spcBef>
              <a:buClrTx/>
              <a:buSzTx/>
              <a:buNone/>
              <a:defRPr sz="2021"/>
            </a:pPr>
            <a:r>
              <a:rPr lang="fr-FR" b="1" dirty="0" smtClean="0">
                <a:solidFill>
                  <a:srgbClr val="0070C0"/>
                </a:solidFill>
              </a:rPr>
              <a:t>ENQUÊTE AU NIVEAU DES BESOINS:</a:t>
            </a:r>
          </a:p>
          <a:p>
            <a:pPr algn="just" defTabSz="196596">
              <a:spcBef>
                <a:spcPts val="400"/>
              </a:spcBef>
              <a:buClrTx/>
              <a:buSzTx/>
              <a:buFontTx/>
              <a:buChar char="-"/>
              <a:defRPr sz="2021"/>
            </a:pPr>
            <a:r>
              <a:rPr lang="fr-FR" b="1" dirty="0" smtClean="0">
                <a:solidFill>
                  <a:srgbClr val="0070C0"/>
                </a:solidFill>
              </a:rPr>
              <a:t>Fonds fictions et documentaires à </a:t>
            </a:r>
            <a:r>
              <a:rPr lang="fr-FR" b="1" dirty="0" err="1" smtClean="0">
                <a:solidFill>
                  <a:srgbClr val="0070C0"/>
                </a:solidFill>
              </a:rPr>
              <a:t>renouveller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0" indent="0" algn="just" defTabSz="196596">
              <a:spcBef>
                <a:spcPts val="400"/>
              </a:spcBef>
              <a:buClrTx/>
              <a:buSzTx/>
              <a:buNone/>
              <a:defRPr sz="2021"/>
            </a:pPr>
            <a:r>
              <a:rPr lang="fr-FR" dirty="0" smtClean="0">
                <a:solidFill>
                  <a:srgbClr val="0070C0"/>
                </a:solidFill>
              </a:rPr>
              <a:t>Ex : BD sans texte, Images Docs, Livres Adaptés aux </a:t>
            </a:r>
            <a:r>
              <a:rPr lang="fr-FR" dirty="0" err="1" smtClean="0">
                <a:solidFill>
                  <a:srgbClr val="0070C0"/>
                </a:solidFill>
              </a:rPr>
              <a:t>Dys</a:t>
            </a:r>
            <a:r>
              <a:rPr lang="fr-FR" dirty="0" smtClean="0">
                <a:solidFill>
                  <a:srgbClr val="0070C0"/>
                </a:solidFill>
              </a:rPr>
              <a:t>…</a:t>
            </a:r>
          </a:p>
          <a:p>
            <a:pPr algn="just" defTabSz="196596">
              <a:spcBef>
                <a:spcPts val="400"/>
              </a:spcBef>
              <a:buClrTx/>
              <a:buSzTx/>
              <a:buFontTx/>
              <a:buChar char="-"/>
              <a:defRPr sz="2021"/>
            </a:pPr>
            <a:r>
              <a:rPr lang="fr-FR" b="1" dirty="0" smtClean="0">
                <a:solidFill>
                  <a:srgbClr val="0070C0"/>
                </a:solidFill>
              </a:rPr>
              <a:t>BESOINS EN LECTURE :</a:t>
            </a:r>
          </a:p>
          <a:p>
            <a:pPr marL="0" indent="0" algn="just" defTabSz="196596">
              <a:spcBef>
                <a:spcPts val="400"/>
              </a:spcBef>
              <a:buClrTx/>
              <a:buSzTx/>
              <a:buNone/>
              <a:defRPr sz="2021"/>
            </a:pPr>
            <a:r>
              <a:rPr lang="fr-FR" dirty="0" smtClean="0">
                <a:solidFill>
                  <a:srgbClr val="0070C0"/>
                </a:solidFill>
              </a:rPr>
              <a:t>Ateliers Livres Audio</a:t>
            </a:r>
          </a:p>
          <a:p>
            <a:pPr algn="just" defTabSz="196596">
              <a:spcBef>
                <a:spcPts val="400"/>
              </a:spcBef>
              <a:buClrTx/>
              <a:buSzTx/>
              <a:buFontTx/>
              <a:buChar char="-"/>
              <a:defRPr sz="2021"/>
            </a:pPr>
            <a:r>
              <a:rPr lang="fr-FR" b="1" dirty="0" smtClean="0">
                <a:solidFill>
                  <a:srgbClr val="0070C0"/>
                </a:solidFill>
              </a:rPr>
              <a:t>BESOINS EN CREATION :</a:t>
            </a:r>
          </a:p>
          <a:p>
            <a:pPr marL="0" indent="0" algn="just" defTabSz="196596">
              <a:spcBef>
                <a:spcPts val="400"/>
              </a:spcBef>
              <a:buClrTx/>
              <a:buSzTx/>
              <a:buNone/>
              <a:defRPr sz="2021"/>
            </a:pPr>
            <a:r>
              <a:rPr lang="fr-FR" dirty="0" err="1" smtClean="0">
                <a:solidFill>
                  <a:srgbClr val="0070C0"/>
                </a:solidFill>
              </a:rPr>
              <a:t>Spark</a:t>
            </a:r>
            <a:r>
              <a:rPr lang="fr-FR" dirty="0" smtClean="0">
                <a:solidFill>
                  <a:srgbClr val="0070C0"/>
                </a:solidFill>
              </a:rPr>
              <a:t> Vidéo – BNDF – Oralité avec </a:t>
            </a:r>
            <a:r>
              <a:rPr lang="fr-FR" dirty="0" err="1" smtClean="0">
                <a:solidFill>
                  <a:srgbClr val="0070C0"/>
                </a:solidFill>
              </a:rPr>
              <a:t>Audacity</a:t>
            </a:r>
            <a:endParaRPr lang="fr-FR" dirty="0" smtClean="0">
              <a:solidFill>
                <a:srgbClr val="0070C0"/>
              </a:solidFill>
            </a:endParaRPr>
          </a:p>
          <a:p>
            <a:pPr marL="0" indent="0" algn="just" defTabSz="196596">
              <a:spcBef>
                <a:spcPts val="400"/>
              </a:spcBef>
              <a:buClrTx/>
              <a:buSzTx/>
              <a:buNone/>
              <a:defRPr sz="2021"/>
            </a:pPr>
            <a:r>
              <a:rPr lang="fr-FR" b="1" dirty="0" smtClean="0">
                <a:solidFill>
                  <a:srgbClr val="0070C0"/>
                </a:solidFill>
              </a:rPr>
              <a:t>- BESOINS ACCOMPAGNEMENT AU NUMERIQUE :</a:t>
            </a:r>
          </a:p>
          <a:p>
            <a:pPr marL="0" indent="0" algn="just" defTabSz="196596">
              <a:spcBef>
                <a:spcPts val="400"/>
              </a:spcBef>
              <a:buClrTx/>
              <a:buSzTx/>
              <a:buNone/>
              <a:defRPr sz="2021"/>
            </a:pPr>
            <a:r>
              <a:rPr lang="fr-FR" dirty="0" smtClean="0">
                <a:solidFill>
                  <a:srgbClr val="0070C0"/>
                </a:solidFill>
              </a:rPr>
              <a:t>Prise en main de la tablette, de </a:t>
            </a:r>
            <a:r>
              <a:rPr lang="fr-FR" dirty="0" err="1" smtClean="0">
                <a:solidFill>
                  <a:srgbClr val="0070C0"/>
                </a:solidFill>
              </a:rPr>
              <a:t>Pronote</a:t>
            </a:r>
            <a:r>
              <a:rPr lang="fr-FR" dirty="0" smtClean="0">
                <a:solidFill>
                  <a:srgbClr val="0070C0"/>
                </a:solidFill>
              </a:rPr>
              <a:t> et des logiciels</a:t>
            </a:r>
            <a:endParaRPr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Période 2…"/>
          <p:cNvSpPr txBox="1">
            <a:spLocks noGrp="1"/>
          </p:cNvSpPr>
          <p:nvPr>
            <p:ph type="title"/>
          </p:nvPr>
        </p:nvSpPr>
        <p:spPr>
          <a:xfrm>
            <a:off x="2589211" y="446087"/>
            <a:ext cx="4942742" cy="976313"/>
          </a:xfrm>
          <a:prstGeom prst="rect">
            <a:avLst/>
          </a:prstGeom>
        </p:spPr>
        <p:txBody>
          <a:bodyPr/>
          <a:lstStyle/>
          <a:p>
            <a:pPr algn="ctr" defTabSz="406908">
              <a:defRPr sz="3916"/>
            </a:pPr>
            <a:r>
              <a:t>Période 2</a:t>
            </a:r>
          </a:p>
          <a:p>
            <a:pPr algn="ctr" defTabSz="406908">
              <a:defRPr sz="1779"/>
            </a:pPr>
            <a:r>
              <a:t>Novembre / Décembre 2020</a:t>
            </a:r>
          </a:p>
        </p:txBody>
      </p:sp>
      <p:sp>
        <p:nvSpPr>
          <p:cNvPr id="491" name="L’enquête permet de définir:…"/>
          <p:cNvSpPr txBox="1">
            <a:spLocks noGrp="1"/>
          </p:cNvSpPr>
          <p:nvPr>
            <p:ph type="body" sz="half" idx="1"/>
          </p:nvPr>
        </p:nvSpPr>
        <p:spPr>
          <a:xfrm>
            <a:off x="8156136" y="446087"/>
            <a:ext cx="3348477" cy="5414964"/>
          </a:xfrm>
          <a:prstGeom prst="rect">
            <a:avLst/>
          </a:prstGeom>
          <a:gradFill>
            <a:gsLst>
              <a:gs pos="0">
                <a:schemeClr val="accent6">
                  <a:hueOff val="-34233"/>
                  <a:satOff val="-1018"/>
                  <a:lumOff val="5230"/>
                </a:schemeClr>
              </a:gs>
              <a:gs pos="100000">
                <a:schemeClr val="accent6">
                  <a:lumOff val="-3738"/>
                </a:schemeClr>
              </a:gs>
            </a:gsLst>
            <a:lin ang="5400000"/>
          </a:gradFill>
          <a:ln w="9525" cap="rnd">
            <a:solidFill>
              <a:srgbClr val="9D2E0F"/>
            </a:solidFill>
            <a:round/>
          </a:ln>
          <a:effectLst>
            <a:outerShdw blurRad="190500" dist="8455" dir="5400000" rotWithShape="0">
              <a:srgbClr val="000000"/>
            </a:outerShdw>
          </a:effectLst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b="1" u="sng" dirty="0" err="1"/>
              <a:t>L’enquête</a:t>
            </a:r>
            <a:r>
              <a:rPr dirty="0"/>
              <a:t> </a:t>
            </a:r>
            <a:r>
              <a:rPr dirty="0" err="1"/>
              <a:t>permet</a:t>
            </a:r>
            <a:r>
              <a:rPr dirty="0"/>
              <a:t> de </a:t>
            </a:r>
            <a:r>
              <a:rPr dirty="0" err="1"/>
              <a:t>définir</a:t>
            </a:r>
            <a:r>
              <a:rPr dirty="0"/>
              <a:t>: 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dirty="0" smtClean="0"/>
              <a:t>Les </a:t>
            </a:r>
            <a:r>
              <a:rPr dirty="0" err="1"/>
              <a:t>objectifs</a:t>
            </a:r>
            <a:r>
              <a:rPr dirty="0"/>
              <a:t> des inclusions.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lang="fr-FR" dirty="0" smtClean="0"/>
              <a:t>Développer la communication sur les besoins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lang="fr-FR" dirty="0" smtClean="0"/>
              <a:t>Formation des personnels et de la Communauté</a:t>
            </a:r>
            <a:endParaRPr dirty="0"/>
          </a:p>
        </p:txBody>
      </p:sp>
      <p:sp>
        <p:nvSpPr>
          <p:cNvPr id="492" name="Text Placeholder 3"/>
          <p:cNvSpPr>
            <a:spLocks noGrp="1"/>
          </p:cNvSpPr>
          <p:nvPr>
            <p:ph type="body" idx="13"/>
          </p:nvPr>
        </p:nvSpPr>
        <p:spPr>
          <a:xfrm>
            <a:off x="2589211" y="1598613"/>
            <a:ext cx="4942742" cy="426243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algn="just">
              <a:buClrTx/>
              <a:buSzTx/>
              <a:buFontTx/>
              <a:buChar char="-"/>
              <a:defRPr sz="2400"/>
            </a:pPr>
            <a:r>
              <a:rPr lang="fr-FR" b="1" dirty="0" smtClean="0">
                <a:solidFill>
                  <a:srgbClr val="0070C0"/>
                </a:solidFill>
              </a:rPr>
              <a:t>Mise en place du fonds adapté et de l’espace de Lecture</a:t>
            </a:r>
          </a:p>
          <a:p>
            <a:pPr algn="just">
              <a:buClrTx/>
              <a:buSzTx/>
              <a:buFontTx/>
              <a:buChar char="-"/>
              <a:defRPr sz="2400"/>
            </a:pPr>
            <a:r>
              <a:rPr lang="fr-FR" b="1" dirty="0" smtClean="0">
                <a:solidFill>
                  <a:srgbClr val="0070C0"/>
                </a:solidFill>
              </a:rPr>
              <a:t>Distribution des tablettes et prise en main de </a:t>
            </a:r>
            <a:r>
              <a:rPr lang="fr-FR" b="1" dirty="0" err="1" smtClean="0">
                <a:solidFill>
                  <a:srgbClr val="0070C0"/>
                </a:solidFill>
              </a:rPr>
              <a:t>Pronote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(formation avec les parents)</a:t>
            </a:r>
          </a:p>
          <a:p>
            <a:pPr algn="just">
              <a:buClrTx/>
              <a:buSzTx/>
              <a:buFontTx/>
              <a:buChar char="-"/>
              <a:defRPr sz="2400"/>
            </a:pPr>
            <a:r>
              <a:rPr lang="fr-FR" b="1" dirty="0" smtClean="0">
                <a:solidFill>
                  <a:srgbClr val="0070C0"/>
                </a:solidFill>
              </a:rPr>
              <a:t>Première Inclusion =</a:t>
            </a:r>
          </a:p>
          <a:p>
            <a:pPr marL="0" indent="0" algn="just">
              <a:buClrTx/>
              <a:buSzTx/>
              <a:buNone/>
              <a:defRPr sz="2400"/>
            </a:pPr>
            <a:r>
              <a:rPr lang="fr-FR" b="1" dirty="0" smtClean="0">
                <a:solidFill>
                  <a:srgbClr val="0070C0"/>
                </a:solidFill>
              </a:rPr>
              <a:t>Délégués CDI (2 par classe) et rapport des évolutions et activités + Présentation de PIX</a:t>
            </a:r>
            <a:endParaRPr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Période 3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406908">
              <a:defRPr sz="3916"/>
            </a:pPr>
            <a:r>
              <a:t>Période 3</a:t>
            </a:r>
          </a:p>
          <a:p>
            <a:pPr algn="ctr" defTabSz="406908">
              <a:defRPr sz="1779"/>
            </a:pPr>
            <a:r>
              <a:t>Janvier / Février 2021</a:t>
            </a:r>
          </a:p>
        </p:txBody>
      </p:sp>
      <p:sp>
        <p:nvSpPr>
          <p:cNvPr id="495" name="Le contrat d’inclusion.…"/>
          <p:cNvSpPr txBox="1">
            <a:spLocks noGrp="1"/>
          </p:cNvSpPr>
          <p:nvPr>
            <p:ph type="body" sz="half" idx="1"/>
          </p:nvPr>
        </p:nvSpPr>
        <p:spPr>
          <a:xfrm>
            <a:off x="8223287" y="446087"/>
            <a:ext cx="3281326" cy="5414964"/>
          </a:xfrm>
          <a:prstGeom prst="rect">
            <a:avLst/>
          </a:prstGeom>
          <a:gradFill>
            <a:gsLst>
              <a:gs pos="0">
                <a:schemeClr val="accent6">
                  <a:hueOff val="-34233"/>
                  <a:satOff val="-1018"/>
                  <a:lumOff val="5230"/>
                </a:schemeClr>
              </a:gs>
              <a:gs pos="100000">
                <a:schemeClr val="accent6">
                  <a:lumOff val="-3738"/>
                </a:schemeClr>
              </a:gs>
            </a:gsLst>
            <a:lin ang="5400000"/>
          </a:gradFill>
          <a:ln w="9525" cap="rnd">
            <a:solidFill>
              <a:srgbClr val="9D2E0F"/>
            </a:solidFill>
            <a:round/>
          </a:ln>
          <a:effectLst>
            <a:outerShdw blurRad="190500" dist="8455" dir="5400000" rotWithShape="0">
              <a:srgbClr val="000000"/>
            </a:outerShdw>
          </a:effectLst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b="1" u="sng">
                <a:solidFill>
                  <a:srgbClr val="FFFFFF"/>
                </a:solidFill>
              </a:defRPr>
            </a:pPr>
            <a:r>
              <a:rPr dirty="0"/>
              <a:t>Le </a:t>
            </a:r>
            <a:r>
              <a:rPr dirty="0" err="1"/>
              <a:t>contrat</a:t>
            </a:r>
            <a:r>
              <a:rPr dirty="0"/>
              <a:t> </a:t>
            </a:r>
            <a:r>
              <a:rPr dirty="0" err="1"/>
              <a:t>d’inclusion</a:t>
            </a:r>
            <a:r>
              <a:rPr dirty="0"/>
              <a:t>.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dirty="0" err="1" smtClean="0"/>
              <a:t>Compléter</a:t>
            </a:r>
            <a:r>
              <a:rPr dirty="0" smtClean="0"/>
              <a:t> </a:t>
            </a:r>
            <a:r>
              <a:rPr dirty="0"/>
              <a:t>la fiche de </a:t>
            </a:r>
            <a:r>
              <a:rPr dirty="0" err="1"/>
              <a:t>parcours</a:t>
            </a:r>
            <a:r>
              <a:rPr dirty="0"/>
              <a:t> avec </a:t>
            </a:r>
            <a:r>
              <a:rPr lang="fr-FR" dirty="0" smtClean="0"/>
              <a:t>l</a:t>
            </a:r>
            <a:r>
              <a:rPr dirty="0" err="1" smtClean="0"/>
              <a:t>es</a:t>
            </a:r>
            <a:r>
              <a:rPr dirty="0" smtClean="0"/>
              <a:t> </a:t>
            </a:r>
            <a:r>
              <a:rPr dirty="0" err="1"/>
              <a:t>objectifs</a:t>
            </a:r>
            <a:r>
              <a:rPr dirty="0"/>
              <a:t> </a:t>
            </a:r>
            <a:r>
              <a:rPr dirty="0" smtClean="0"/>
              <a:t>précis</a:t>
            </a:r>
            <a:r>
              <a:rPr lang="fr-FR" dirty="0" smtClean="0"/>
              <a:t> et </a:t>
            </a:r>
            <a:r>
              <a:rPr dirty="0" smtClean="0"/>
              <a:t>les am</a:t>
            </a:r>
            <a:r>
              <a:rPr lang="fr-FR" dirty="0" smtClean="0"/>
              <a:t>m</a:t>
            </a:r>
            <a:r>
              <a:rPr dirty="0" err="1" smtClean="0"/>
              <a:t>énagements</a:t>
            </a:r>
            <a:r>
              <a:rPr dirty="0" smtClean="0"/>
              <a:t> </a:t>
            </a:r>
            <a:r>
              <a:rPr dirty="0"/>
              <a:t>et adaptations </a:t>
            </a:r>
            <a:r>
              <a:rPr dirty="0" err="1"/>
              <a:t>pédagogiques</a:t>
            </a:r>
            <a:r>
              <a:rPr dirty="0"/>
              <a:t>.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dirty="0" err="1" smtClean="0"/>
              <a:t>Définition</a:t>
            </a:r>
            <a:r>
              <a:rPr dirty="0" smtClean="0"/>
              <a:t> </a:t>
            </a:r>
            <a:r>
              <a:rPr dirty="0"/>
              <a:t>des temps de concertation.</a:t>
            </a:r>
          </a:p>
        </p:txBody>
      </p:sp>
      <p:sp>
        <p:nvSpPr>
          <p:cNvPr id="496" name="Text Placeholder 3"/>
          <p:cNvSpPr>
            <a:spLocks noGrp="1"/>
          </p:cNvSpPr>
          <p:nvPr>
            <p:ph type="body" idx="13"/>
          </p:nvPr>
        </p:nvSpPr>
        <p:spPr>
          <a:xfrm>
            <a:off x="2589211" y="1598613"/>
            <a:ext cx="4997001" cy="426243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 fontScale="92500" lnSpcReduction="20000"/>
          </a:bodyPr>
          <a:lstStyle/>
          <a:p>
            <a:pPr marL="0" indent="0">
              <a:buClrTx/>
              <a:buSzTx/>
              <a:buNone/>
              <a:defRPr sz="2000"/>
            </a:pPr>
            <a:r>
              <a:rPr lang="fr-FR" b="1" dirty="0" smtClean="0">
                <a:solidFill>
                  <a:srgbClr val="0070C0"/>
                </a:solidFill>
              </a:rPr>
              <a:t>- M</a:t>
            </a:r>
            <a:r>
              <a:rPr b="1" dirty="0" err="1" smtClean="0">
                <a:solidFill>
                  <a:srgbClr val="0070C0"/>
                </a:solidFill>
              </a:rPr>
              <a:t>ise</a:t>
            </a:r>
            <a:r>
              <a:rPr b="1" dirty="0" smtClean="0">
                <a:solidFill>
                  <a:srgbClr val="0070C0"/>
                </a:solidFill>
              </a:rPr>
              <a:t> </a:t>
            </a:r>
            <a:r>
              <a:rPr b="1" dirty="0">
                <a:solidFill>
                  <a:srgbClr val="0070C0"/>
                </a:solidFill>
              </a:rPr>
              <a:t>à disposition </a:t>
            </a:r>
            <a:r>
              <a:rPr b="1" dirty="0" smtClean="0">
                <a:solidFill>
                  <a:srgbClr val="0070C0"/>
                </a:solidFill>
              </a:rPr>
              <a:t>d</a:t>
            </a:r>
            <a:r>
              <a:rPr lang="fr-FR" b="1" dirty="0" smtClean="0">
                <a:solidFill>
                  <a:srgbClr val="0070C0"/>
                </a:solidFill>
              </a:rPr>
              <a:t>es </a:t>
            </a:r>
            <a:r>
              <a:rPr b="1" dirty="0" err="1" smtClean="0">
                <a:solidFill>
                  <a:srgbClr val="0070C0"/>
                </a:solidFill>
              </a:rPr>
              <a:t>outils</a:t>
            </a:r>
            <a:r>
              <a:rPr lang="fr-FR" b="1" dirty="0" smtClean="0">
                <a:solidFill>
                  <a:srgbClr val="0070C0"/>
                </a:solidFill>
              </a:rPr>
              <a:t> numériques : </a:t>
            </a:r>
          </a:p>
          <a:p>
            <a:pPr marL="0" indent="0">
              <a:buClrTx/>
              <a:buSzTx/>
              <a:buNone/>
              <a:defRPr sz="2000"/>
            </a:pPr>
            <a:r>
              <a:rPr lang="fr-FR" dirty="0" err="1" smtClean="0">
                <a:solidFill>
                  <a:srgbClr val="0070C0"/>
                </a:solidFill>
              </a:rPr>
              <a:t>Télécharchement</a:t>
            </a:r>
            <a:r>
              <a:rPr lang="fr-FR" dirty="0" smtClean="0">
                <a:solidFill>
                  <a:srgbClr val="0070C0"/>
                </a:solidFill>
              </a:rPr>
              <a:t> des applis :</a:t>
            </a:r>
          </a:p>
          <a:p>
            <a:pPr marL="0" indent="0">
              <a:buClrTx/>
              <a:buSzTx/>
              <a:buNone/>
              <a:defRPr sz="2000"/>
            </a:pPr>
            <a:r>
              <a:rPr lang="fr-FR" dirty="0" smtClean="0">
                <a:solidFill>
                  <a:srgbClr val="0070C0"/>
                </a:solidFill>
              </a:rPr>
              <a:t>Livre Audio</a:t>
            </a:r>
          </a:p>
          <a:p>
            <a:pPr marL="0" indent="0">
              <a:buClrTx/>
              <a:buSzTx/>
              <a:buNone/>
              <a:defRPr sz="2000"/>
            </a:pPr>
            <a:r>
              <a:rPr lang="fr-FR" dirty="0" smtClean="0">
                <a:solidFill>
                  <a:srgbClr val="0070C0"/>
                </a:solidFill>
              </a:rPr>
              <a:t>BNDF</a:t>
            </a:r>
          </a:p>
          <a:p>
            <a:pPr marL="0" indent="0">
              <a:buClrTx/>
              <a:buSzTx/>
              <a:buNone/>
              <a:defRPr sz="2000"/>
            </a:pPr>
            <a:r>
              <a:rPr lang="fr-FR" dirty="0" err="1" smtClean="0">
                <a:solidFill>
                  <a:srgbClr val="0070C0"/>
                </a:solidFill>
              </a:rPr>
              <a:t>Audacity</a:t>
            </a: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ClrTx/>
              <a:buSzTx/>
              <a:buNone/>
              <a:defRPr sz="2000"/>
            </a:pPr>
            <a:r>
              <a:rPr lang="fr-FR" dirty="0" smtClean="0">
                <a:solidFill>
                  <a:srgbClr val="0070C0"/>
                </a:solidFill>
              </a:rPr>
              <a:t>BNDF</a:t>
            </a:r>
          </a:p>
          <a:p>
            <a:pPr marL="0" indent="0">
              <a:buClrTx/>
              <a:buSzTx/>
              <a:buNone/>
              <a:defRPr sz="2000"/>
            </a:pPr>
            <a:r>
              <a:rPr lang="fr-FR" dirty="0" err="1" smtClean="0">
                <a:solidFill>
                  <a:srgbClr val="0070C0"/>
                </a:solidFill>
              </a:rPr>
              <a:t>Spark</a:t>
            </a:r>
            <a:r>
              <a:rPr lang="fr-FR" dirty="0" smtClean="0">
                <a:solidFill>
                  <a:srgbClr val="0070C0"/>
                </a:solidFill>
              </a:rPr>
              <a:t> Vidéo</a:t>
            </a:r>
            <a:endParaRPr dirty="0">
              <a:solidFill>
                <a:srgbClr val="0070C0"/>
              </a:solidFill>
            </a:endParaRPr>
          </a:p>
          <a:p>
            <a:pPr marL="0" indent="0">
              <a:buClrTx/>
              <a:buSzTx/>
              <a:buNone/>
              <a:defRPr sz="2000"/>
            </a:pPr>
            <a:endParaRPr lang="fr-FR" dirty="0" smtClean="0">
              <a:solidFill>
                <a:srgbClr val="0070C0"/>
              </a:solidFill>
            </a:endParaRPr>
          </a:p>
          <a:p>
            <a:pPr>
              <a:buClrTx/>
              <a:buSzTx/>
              <a:buFontTx/>
              <a:buChar char="-"/>
              <a:defRPr sz="2000"/>
            </a:pPr>
            <a:r>
              <a:rPr lang="fr-FR" b="1" dirty="0" smtClean="0">
                <a:solidFill>
                  <a:srgbClr val="0070C0"/>
                </a:solidFill>
              </a:rPr>
              <a:t>Deuxième </a:t>
            </a:r>
            <a:r>
              <a:rPr b="1" dirty="0" smtClean="0">
                <a:solidFill>
                  <a:srgbClr val="0070C0"/>
                </a:solidFill>
              </a:rPr>
              <a:t>inclusion</a:t>
            </a:r>
            <a:r>
              <a:rPr lang="fr-FR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ClrTx/>
              <a:buSzTx/>
              <a:buNone/>
              <a:defRPr sz="2000"/>
            </a:pPr>
            <a:r>
              <a:rPr lang="fr-FR" dirty="0" smtClean="0">
                <a:solidFill>
                  <a:srgbClr val="0070C0"/>
                </a:solidFill>
              </a:rPr>
              <a:t>Présentation de ces outils aux professeurs du collège</a:t>
            </a:r>
            <a:endParaRPr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Période 4…"/>
          <p:cNvSpPr txBox="1">
            <a:spLocks noGrp="1"/>
          </p:cNvSpPr>
          <p:nvPr>
            <p:ph type="title"/>
          </p:nvPr>
        </p:nvSpPr>
        <p:spPr>
          <a:xfrm>
            <a:off x="2589211" y="446087"/>
            <a:ext cx="5249739" cy="976313"/>
          </a:xfrm>
          <a:prstGeom prst="rect">
            <a:avLst/>
          </a:prstGeom>
        </p:spPr>
        <p:txBody>
          <a:bodyPr/>
          <a:lstStyle/>
          <a:p>
            <a:pPr algn="ctr" defTabSz="406908">
              <a:defRPr sz="3916"/>
            </a:pPr>
            <a:r>
              <a:t>Période 4</a:t>
            </a:r>
          </a:p>
          <a:p>
            <a:pPr algn="ctr" defTabSz="406908">
              <a:defRPr sz="1779"/>
            </a:pPr>
            <a:r>
              <a:t>Mars / Avril 2021</a:t>
            </a:r>
          </a:p>
        </p:txBody>
      </p:sp>
      <p:sp>
        <p:nvSpPr>
          <p:cNvPr id="499" name="L’inclusion.…"/>
          <p:cNvSpPr txBox="1">
            <a:spLocks noGrp="1"/>
          </p:cNvSpPr>
          <p:nvPr>
            <p:ph type="body" sz="quarter" idx="1"/>
          </p:nvPr>
        </p:nvSpPr>
        <p:spPr>
          <a:xfrm>
            <a:off x="8653095" y="446087"/>
            <a:ext cx="2851518" cy="5414964"/>
          </a:xfrm>
          <a:prstGeom prst="rect">
            <a:avLst/>
          </a:prstGeom>
          <a:gradFill>
            <a:gsLst>
              <a:gs pos="0">
                <a:schemeClr val="accent6">
                  <a:hueOff val="-34233"/>
                  <a:satOff val="-1018"/>
                  <a:lumOff val="5230"/>
                </a:schemeClr>
              </a:gs>
              <a:gs pos="100000">
                <a:schemeClr val="accent6">
                  <a:lumOff val="-3738"/>
                </a:schemeClr>
              </a:gs>
            </a:gsLst>
            <a:lin ang="5400000"/>
          </a:gradFill>
          <a:ln w="9525" cap="rnd">
            <a:solidFill>
              <a:srgbClr val="9D2E0F"/>
            </a:solidFill>
            <a:round/>
          </a:ln>
          <a:effectLst>
            <a:outerShdw blurRad="190500" dist="8455" dir="5400000" rotWithShape="0">
              <a:srgbClr val="000000"/>
            </a:outerShdw>
          </a:effectLst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b="1" u="sng">
                <a:solidFill>
                  <a:srgbClr val="FFFFFF"/>
                </a:solidFill>
              </a:defRPr>
            </a:pPr>
            <a:r>
              <a:rPr dirty="0" err="1"/>
              <a:t>L’inclusion</a:t>
            </a:r>
            <a:r>
              <a:rPr dirty="0"/>
              <a:t>.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dirty="0" err="1"/>
              <a:t>Choix</a:t>
            </a:r>
            <a:r>
              <a:rPr dirty="0"/>
              <a:t> </a:t>
            </a:r>
            <a:r>
              <a:rPr dirty="0" err="1"/>
              <a:t>collégial</a:t>
            </a:r>
            <a:r>
              <a:rPr dirty="0"/>
              <a:t> des </a:t>
            </a:r>
            <a:r>
              <a:rPr dirty="0" err="1"/>
              <a:t>objectifs</a:t>
            </a:r>
            <a:r>
              <a:rPr dirty="0"/>
              <a:t>.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dirty="0"/>
              <a:t>Information aux </a:t>
            </a:r>
            <a:r>
              <a:rPr dirty="0" err="1"/>
              <a:t>familles</a:t>
            </a:r>
            <a:r>
              <a:rPr dirty="0"/>
              <a:t>.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dirty="0" err="1"/>
              <a:t>Mettre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place les </a:t>
            </a:r>
            <a:r>
              <a:rPr dirty="0" err="1"/>
              <a:t>partenariats</a:t>
            </a:r>
            <a:r>
              <a:rPr dirty="0"/>
              <a:t> </a:t>
            </a:r>
            <a:r>
              <a:rPr dirty="0" err="1"/>
              <a:t>nécessaires</a:t>
            </a:r>
            <a:r>
              <a:rPr dirty="0"/>
              <a:t>.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dirty="0" err="1"/>
              <a:t>Activer</a:t>
            </a:r>
            <a:r>
              <a:rPr dirty="0"/>
              <a:t> les </a:t>
            </a:r>
            <a:r>
              <a:rPr dirty="0" err="1"/>
              <a:t>outils</a:t>
            </a:r>
            <a:r>
              <a:rPr dirty="0"/>
              <a:t> de </a:t>
            </a:r>
            <a:r>
              <a:rPr dirty="0" err="1"/>
              <a:t>suivi</a:t>
            </a:r>
            <a:r>
              <a:rPr dirty="0"/>
              <a:t> des </a:t>
            </a:r>
            <a:r>
              <a:rPr dirty="0" err="1"/>
              <a:t>élèves</a:t>
            </a:r>
            <a:r>
              <a:rPr dirty="0"/>
              <a:t>.</a:t>
            </a:r>
          </a:p>
          <a:p>
            <a:pPr marL="0" lvl="1" indent="457200">
              <a:spcBef>
                <a:spcPts val="0"/>
              </a:spcBef>
              <a:buClrTx/>
              <a:buSzTx/>
              <a:buNone/>
              <a:defRPr>
                <a:solidFill>
                  <a:srgbClr val="FFFFFF"/>
                </a:solidFill>
              </a:defRPr>
            </a:pPr>
            <a:r>
              <a:rPr dirty="0" err="1"/>
              <a:t>Déterminer</a:t>
            </a:r>
            <a:r>
              <a:rPr dirty="0"/>
              <a:t> les adaptations  et </a:t>
            </a:r>
            <a:r>
              <a:rPr dirty="0" err="1"/>
              <a:t>aménagements</a:t>
            </a:r>
            <a:r>
              <a:rPr dirty="0"/>
              <a:t> </a:t>
            </a:r>
            <a:r>
              <a:rPr dirty="0" err="1"/>
              <a:t>pédagogiques</a:t>
            </a:r>
            <a:r>
              <a:rPr dirty="0"/>
              <a:t>.</a:t>
            </a:r>
          </a:p>
        </p:txBody>
      </p:sp>
      <p:sp>
        <p:nvSpPr>
          <p:cNvPr id="500" name="Text Placeholder 3"/>
          <p:cNvSpPr>
            <a:spLocks noGrp="1"/>
          </p:cNvSpPr>
          <p:nvPr>
            <p:ph type="body" idx="13"/>
          </p:nvPr>
        </p:nvSpPr>
        <p:spPr>
          <a:xfrm>
            <a:off x="2589211" y="1598613"/>
            <a:ext cx="5249739" cy="426243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indent="0" defTabSz="406908">
              <a:spcBef>
                <a:spcPts val="800"/>
              </a:spcBef>
              <a:buClrTx/>
              <a:buSzTx/>
              <a:buNone/>
              <a:defRPr sz="2136"/>
            </a:pPr>
            <a:r>
              <a:rPr lang="fr-FR" b="1" dirty="0" smtClean="0">
                <a:solidFill>
                  <a:srgbClr val="0070C0"/>
                </a:solidFill>
              </a:rPr>
              <a:t>Réalisation des activités :</a:t>
            </a:r>
          </a:p>
          <a:p>
            <a:pPr marL="0" indent="0" defTabSz="406908">
              <a:spcBef>
                <a:spcPts val="800"/>
              </a:spcBef>
              <a:buClrTx/>
              <a:buSzTx/>
              <a:buNone/>
              <a:defRPr sz="2136"/>
            </a:pPr>
            <a:r>
              <a:rPr lang="fr-FR" dirty="0" smtClean="0">
                <a:solidFill>
                  <a:srgbClr val="0070C0"/>
                </a:solidFill>
              </a:rPr>
              <a:t>Création des Podcast pour le CVC</a:t>
            </a:r>
          </a:p>
          <a:p>
            <a:pPr marL="0" indent="0" defTabSz="406908">
              <a:spcBef>
                <a:spcPts val="800"/>
              </a:spcBef>
              <a:buClrTx/>
              <a:buSzTx/>
              <a:buNone/>
              <a:defRPr sz="2136"/>
            </a:pPr>
            <a:r>
              <a:rPr lang="fr-FR" dirty="0" smtClean="0">
                <a:solidFill>
                  <a:srgbClr val="0070C0"/>
                </a:solidFill>
              </a:rPr>
              <a:t>Certification PIX pour les 3°</a:t>
            </a:r>
          </a:p>
          <a:p>
            <a:pPr marL="0" indent="0" defTabSz="406908">
              <a:spcBef>
                <a:spcPts val="800"/>
              </a:spcBef>
              <a:buClrTx/>
              <a:buSzTx/>
              <a:buNone/>
              <a:defRPr sz="2136"/>
            </a:pPr>
            <a:r>
              <a:rPr lang="fr-FR" dirty="0" smtClean="0">
                <a:solidFill>
                  <a:srgbClr val="0070C0"/>
                </a:solidFill>
              </a:rPr>
              <a:t>Réalisation de Publications pour le Site du collège</a:t>
            </a:r>
          </a:p>
          <a:p>
            <a:pPr marL="0" indent="0" defTabSz="406908">
              <a:spcBef>
                <a:spcPts val="800"/>
              </a:spcBef>
              <a:buClrTx/>
              <a:buSzTx/>
              <a:buNone/>
              <a:defRPr sz="2136"/>
            </a:pPr>
            <a:r>
              <a:rPr lang="fr-FR" dirty="0" smtClean="0">
                <a:solidFill>
                  <a:srgbClr val="0070C0"/>
                </a:solidFill>
              </a:rPr>
              <a:t>Atelier / Club BD et Lecture (</a:t>
            </a:r>
            <a:r>
              <a:rPr lang="fr-FR" dirty="0" err="1" smtClean="0">
                <a:solidFill>
                  <a:srgbClr val="0070C0"/>
                </a:solidFill>
              </a:rPr>
              <a:t>Spark</a:t>
            </a:r>
            <a:r>
              <a:rPr lang="fr-FR" dirty="0" smtClean="0">
                <a:solidFill>
                  <a:srgbClr val="0070C0"/>
                </a:solidFill>
              </a:rPr>
              <a:t> Vidéo et BNDF)</a:t>
            </a:r>
          </a:p>
          <a:p>
            <a:pPr marL="0" indent="0" defTabSz="406908">
              <a:spcBef>
                <a:spcPts val="800"/>
              </a:spcBef>
              <a:buClrTx/>
              <a:buSzTx/>
              <a:buNone/>
              <a:defRPr sz="2136"/>
            </a:pPr>
            <a:endParaRPr dirty="0"/>
          </a:p>
          <a:p>
            <a:pPr marL="0" indent="0" defTabSz="406908">
              <a:spcBef>
                <a:spcPts val="800"/>
              </a:spcBef>
              <a:buClrTx/>
              <a:buSzTx/>
              <a:buNone/>
              <a:defRPr sz="1602"/>
            </a:pPr>
            <a:endParaRPr dirty="0"/>
          </a:p>
          <a:p>
            <a:pPr marL="499711" lvl="1" indent="-160621" defTabSz="406908">
              <a:spcBef>
                <a:spcPts val="800"/>
              </a:spcBef>
              <a:buClrTx/>
              <a:buChar char="-"/>
              <a:defRPr sz="1602"/>
            </a:pP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rin">
  <a:themeElements>
    <a:clrScheme name="Br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0000FF"/>
      </a:hlink>
      <a:folHlink>
        <a:srgbClr val="FF00FF"/>
      </a:folHlink>
    </a:clrScheme>
    <a:fontScheme name="Brin">
      <a:majorFont>
        <a:latin typeface="Helvetica"/>
        <a:ea typeface="Helvetica"/>
        <a:cs typeface="Helvetica"/>
      </a:majorFont>
      <a:minorFont>
        <a:latin typeface="Century Gothic"/>
        <a:ea typeface="Century Gothic"/>
        <a:cs typeface="Century Gothic"/>
      </a:minorFont>
    </a:fontScheme>
    <a:fmtScheme name="Br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rin">
  <a:themeElements>
    <a:clrScheme name="Br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0000FF"/>
      </a:hlink>
      <a:folHlink>
        <a:srgbClr val="FF00FF"/>
      </a:folHlink>
    </a:clrScheme>
    <a:fontScheme name="Brin">
      <a:majorFont>
        <a:latin typeface="Helvetica"/>
        <a:ea typeface="Helvetica"/>
        <a:cs typeface="Helvetica"/>
      </a:majorFont>
      <a:minorFont>
        <a:latin typeface="Century Gothic"/>
        <a:ea typeface="Century Gothic"/>
        <a:cs typeface="Century Gothic"/>
      </a:minorFont>
    </a:fontScheme>
    <a:fmtScheme name="Br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711</Words>
  <Application>Microsoft Office PowerPoint</Application>
  <PresentationFormat>Personnalisé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Brin</vt:lpstr>
      <vt:lpstr>AXE : Ecole inclusive Collège F. Mistral</vt:lpstr>
      <vt:lpstr> 1- Favoriser l’accueil et la scolarisation des EBEP</vt:lpstr>
      <vt:lpstr>Présentation PowerPoint</vt:lpstr>
      <vt:lpstr>Planning de mise en place du pôle inclusif</vt:lpstr>
      <vt:lpstr>La création de ce dispositif complexe implique une organisation pluriannuelle.  La première année verra principalement les actions suivantes. </vt:lpstr>
      <vt:lpstr>Période 1 Septembre / Octobre 2020</vt:lpstr>
      <vt:lpstr>Période 2 Novembre / Décembre 2020</vt:lpstr>
      <vt:lpstr>Période 3 Janvier / Février 2021</vt:lpstr>
      <vt:lpstr>Période 4 Mars / Avril 2021</vt:lpstr>
      <vt:lpstr>Période 5 Mai / Juin 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AXE : Ecole inclusive</dc:title>
  <dc:creator>linda</dc:creator>
  <cp:lastModifiedBy>olivier bruccoleri</cp:lastModifiedBy>
  <cp:revision>7</cp:revision>
  <dcterms:modified xsi:type="dcterms:W3CDTF">2020-12-03T13:06:26Z</dcterms:modified>
</cp:coreProperties>
</file>