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58" r:id="rId4"/>
    <p:sldId id="261" r:id="rId5"/>
    <p:sldId id="273" r:id="rId6"/>
    <p:sldId id="270" r:id="rId7"/>
    <p:sldId id="262" r:id="rId8"/>
    <p:sldId id="275" r:id="rId9"/>
    <p:sldId id="274" r:id="rId10"/>
    <p:sldId id="266" r:id="rId11"/>
    <p:sldId id="267" r:id="rId12"/>
    <p:sldId id="268" r:id="rId13"/>
    <p:sldId id="276" r:id="rId14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8" y="-76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Modifiez le style des sous-titres du masque</a:t>
            </a:r>
            <a:endParaRPr kumimoji="0" lang="en-US"/>
          </a:p>
        </p:txBody>
      </p:sp>
      <p:sp>
        <p:nvSpPr>
          <p:cNvPr id="28" name="Espace réservé de la date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Connecteur droit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Connecteur droit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lipse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lipse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lipse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Espace réservé du numéro de diapositive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fr-FR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Connecteur droit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Connecteur droit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Connecteur droit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lipse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lipse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lipse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lipse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lipse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Connecteur droit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11" name="Espace réservé du contenu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4" name="Espace réservé du texte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6" name="Espace réservé de la date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Connecteur droit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lipse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Espace réservé du contenu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Modifiez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23" name="Espace réservé du pied de page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lipse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Modifiez les styles du texte du masque</a:t>
            </a:r>
          </a:p>
        </p:txBody>
      </p:sp>
      <p:sp>
        <p:nvSpPr>
          <p:cNvPr id="10" name="Connecteur droit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Connecteur droit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Connecteur droit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Espace réservé de la date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18" name="Espace réservé du numéro de diapositive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Connecteur droit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Espace réservé du titre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fr-FR" smtClean="0"/>
              <a:t>Modifiez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Modifiez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6680AB9-4D13-4F8C-A829-33EEF86FA531}" type="datetimeFigureOut">
              <a:rPr lang="fr-FR" smtClean="0"/>
              <a:t>21/01/2021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lipse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space réservé du numéro de diapositive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308E33AB-A863-4AD5-B854-5E5CEBD54ED8}" type="slidenum">
              <a:rPr lang="fr-FR" smtClean="0"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4664" y="925881"/>
            <a:ext cx="8134672" cy="2520280"/>
          </a:xfrm>
        </p:spPr>
        <p:txBody>
          <a:bodyPr>
            <a:normAutofit/>
          </a:bodyPr>
          <a:lstStyle/>
          <a:p>
            <a:r>
              <a:rPr lang="fr-FR" b="1" u="sng" dirty="0" smtClean="0"/>
              <a:t>RAPPELS</a:t>
            </a:r>
            <a:r>
              <a:rPr lang="fr-FR" b="1" dirty="0" smtClean="0"/>
              <a:t> :</a:t>
            </a:r>
            <a:br>
              <a:rPr lang="fr-FR" b="1" dirty="0" smtClean="0"/>
            </a:br>
            <a:r>
              <a:rPr lang="fr-FR" b="1" dirty="0" smtClean="0"/>
              <a:t>- CONTENU DE L’ÉPREUVE </a:t>
            </a:r>
            <a:br>
              <a:rPr lang="fr-FR" b="1" dirty="0" smtClean="0"/>
            </a:br>
            <a:r>
              <a:rPr lang="fr-FR" b="1" dirty="0" smtClean="0"/>
              <a:t>- COMPÉTENCES À DÉVELOPPER PROGRESSIVEMENT CHEZ LES CANDIDATS</a:t>
            </a:r>
            <a:endParaRPr lang="fr-FR" b="1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2411760" y="4653136"/>
            <a:ext cx="6400800" cy="1752600"/>
          </a:xfrm>
        </p:spPr>
        <p:txBody>
          <a:bodyPr>
            <a:normAutofit/>
          </a:bodyPr>
          <a:lstStyle/>
          <a:p>
            <a:endParaRPr lang="fr-FR" dirty="0" smtClean="0"/>
          </a:p>
          <a:p>
            <a:endParaRPr lang="fr-FR" dirty="0"/>
          </a:p>
          <a:p>
            <a:pPr algn="r"/>
            <a:r>
              <a:rPr lang="fr-FR" sz="2000" b="0" dirty="0" smtClean="0"/>
              <a:t>E. CORRE / P. LEBLOUCH</a:t>
            </a:r>
          </a:p>
          <a:p>
            <a:pPr algn="r"/>
            <a:r>
              <a:rPr lang="fr-FR" sz="2000" b="0" dirty="0" smtClean="0"/>
              <a:t>Vitrolles, le 26/01/2021</a:t>
            </a:r>
            <a:endParaRPr lang="fr-FR" sz="2000" b="0" dirty="0"/>
          </a:p>
        </p:txBody>
      </p:sp>
    </p:spTree>
    <p:extLst>
      <p:ext uri="{BB962C8B-B14F-4D97-AF65-F5344CB8AC3E}">
        <p14:creationId xmlns:p14="http://schemas.microsoft.com/office/powerpoint/2010/main" val="14217619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 smtClean="0"/>
              <a:t>Partie 2 : Compétences à travailler avec nos élèves</a:t>
            </a:r>
            <a:endParaRPr lang="fr-FR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31224" cy="4873752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1.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Compétences « permanentes » dans l’introduction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C111 (repérer les métiers en lien avec la formation)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C115 (caractériser les ≠ contextes du métier) 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C121 (caractériser les ≠ organisations)</a:t>
            </a:r>
          </a:p>
          <a:p>
            <a:pPr marL="0" indent="0">
              <a:buNone/>
            </a:pPr>
            <a:endParaRPr lang="fr-FR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fr-FR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</a:t>
            </a:r>
            <a:r>
              <a:rPr lang="fr-F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Compétences particulières liées aux thèmes du référentiel traités par le sujet choisi</a:t>
            </a:r>
          </a:p>
          <a:p>
            <a:pPr marL="514350" indent="-514350">
              <a:buAutoNum type="arabicPeriod"/>
            </a:pPr>
            <a:endParaRPr lang="fr-FR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b="1" dirty="0" smtClean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3.    </a:t>
            </a:r>
            <a:r>
              <a:rPr lang="fr-F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Compétences transversales  (2 pts)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Rédiger les réponses de manière structurée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  (intro, développement en 2 parties et conclusion)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Etablir le lien entre l’éco-gestion et sa spécialité prof</a:t>
            </a:r>
            <a:r>
              <a:rPr lang="fr-FR" dirty="0" smtClean="0">
                <a:solidFill>
                  <a:srgbClr val="FF0000"/>
                </a:solidFill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848945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Conseils pour la partie 2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Possibilité pour les élèves de préparer leur </a:t>
            </a: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INTRODUCTION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dès la 1</a:t>
            </a:r>
            <a:r>
              <a:rPr lang="fr-FR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année, par exemple à travers 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LE THÈME 1.1  ou CHAP 1.1 (nouveau réf)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 trouver mon secteur professionnel et ma spécialité, compléter une fiche métier (trouver les métiers compatibles avec votre formation, en décrire un de manière précise …) ; 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PUIS LE THÈME 1.2 (</a:t>
            </a:r>
            <a:r>
              <a:rPr lang="fr-FR" b="1" u="sng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tjr</a:t>
            </a: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CHAP 1.1 nouveau réf)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 retrouver les types d’organisation dans lesquelles mon métier peut s’exercer et citer des exemples.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Enfin leur demander de rédiger un paragraphe liant les 2 parties.</a:t>
            </a:r>
          </a:p>
        </p:txBody>
      </p:sp>
    </p:spTree>
    <p:extLst>
      <p:ext uri="{BB962C8B-B14F-4D97-AF65-F5344CB8AC3E}">
        <p14:creationId xmlns:p14="http://schemas.microsoft.com/office/powerpoint/2010/main" val="8614784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520" y="399881"/>
            <a:ext cx="889248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fr-FR" sz="2400" dirty="0">
                <a:sym typeface="Wingdings"/>
              </a:rPr>
              <a:t>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A chaque évaluation formative, donner un item du développement en lien avec vos chapitres évalués (parmi ceux donnés dans les sujets) et demander aux élèves 6 à 7 lignes de rédaction en les obligeant à citer un exemple en lien avec leur spécialité</a:t>
            </a:r>
          </a:p>
          <a:p>
            <a:endParaRPr lang="fr-FR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 ex, si vous évaluez le th3.2 « </a:t>
            </a:r>
            <a:r>
              <a:rPr lang="fr-FR" sz="2400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org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de la production », intégrer dans votre évaluation une des questions suivantes (extraites sujet B juin 2017) :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- l’intérêt de la qualité pour l’entreprise et pour le client ; 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- la maîtrise des 5 zéros de la qualité ; </a:t>
            </a: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- les outils de la démarche qualité (certification, charte,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label) </a:t>
            </a:r>
            <a:endParaRPr lang="fr-FR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la notion de qualité  et les 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délocalisations </a:t>
            </a:r>
            <a:r>
              <a:rPr lang="fr-FR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/ relocalisations</a:t>
            </a:r>
            <a:r>
              <a:rPr lang="fr-FR" sz="2400" dirty="0">
                <a:latin typeface="Calibri" panose="020F0502020204030204" pitchFamily="34" charset="0"/>
                <a:cs typeface="Calibri" panose="020F0502020204030204" pitchFamily="34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3485611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/>
          <p:cNvSpPr txBox="1"/>
          <p:nvPr/>
        </p:nvSpPr>
        <p:spPr>
          <a:xfrm>
            <a:off x="755576" y="620688"/>
            <a:ext cx="76328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b="1" u="sng" dirty="0" smtClean="0"/>
              <a:t>PERSPECTIVES ANNEES </a:t>
            </a:r>
            <a:r>
              <a:rPr lang="fr-FR" sz="2800" b="1" u="sng" dirty="0" smtClean="0"/>
              <a:t>SUIVANTES</a:t>
            </a:r>
          </a:p>
          <a:p>
            <a:pPr algn="ctr"/>
            <a:r>
              <a:rPr lang="fr-FR" sz="2800" b="1" u="sng" dirty="0" smtClean="0"/>
              <a:t>Session 2022 …</a:t>
            </a:r>
            <a:endParaRPr lang="fr-FR" sz="2800" b="1" u="sng" dirty="0"/>
          </a:p>
        </p:txBody>
      </p:sp>
      <p:sp>
        <p:nvSpPr>
          <p:cNvPr id="3" name="ZoneTexte 2"/>
          <p:cNvSpPr txBox="1"/>
          <p:nvPr/>
        </p:nvSpPr>
        <p:spPr>
          <a:xfrm>
            <a:off x="251520" y="1628800"/>
            <a:ext cx="8496944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800" dirty="0" smtClean="0"/>
              <a:t>Le principe de l’épreuve ponctuelle écrite de 2h est reconduit sur les mêmes modalités :</a:t>
            </a:r>
          </a:p>
          <a:p>
            <a:endParaRPr lang="fr-FR" sz="2800" dirty="0" smtClean="0"/>
          </a:p>
          <a:p>
            <a:pPr marL="285750" indent="-285750">
              <a:buFontTx/>
              <a:buChar char="-"/>
            </a:pPr>
            <a:r>
              <a:rPr lang="fr-FR" sz="2800" dirty="0" smtClean="0"/>
              <a:t>Partie 1 : série de questions</a:t>
            </a:r>
          </a:p>
          <a:p>
            <a:pPr marL="285750" indent="-285750">
              <a:buFontTx/>
              <a:buChar char="-"/>
            </a:pPr>
            <a:r>
              <a:rPr lang="fr-FR" sz="2800" dirty="0" smtClean="0"/>
              <a:t>Partie 2 : traitement rédactionnel d’un thème d’éco-gestion à partir de </a:t>
            </a:r>
            <a:r>
              <a:rPr lang="fr-FR" sz="2800" u="sng" dirty="0" smtClean="0"/>
              <a:t>2 sujets au choix </a:t>
            </a:r>
            <a:r>
              <a:rPr lang="fr-FR" sz="2800" dirty="0" smtClean="0"/>
              <a:t>(au lieu de 3 aujourd’hui)</a:t>
            </a:r>
            <a:endParaRPr lang="fr-FR" sz="2800" dirty="0"/>
          </a:p>
        </p:txBody>
      </p:sp>
    </p:spTree>
    <p:extLst>
      <p:ext uri="{BB962C8B-B14F-4D97-AF65-F5344CB8AC3E}">
        <p14:creationId xmlns:p14="http://schemas.microsoft.com/office/powerpoint/2010/main" val="21915281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3568" y="274320"/>
            <a:ext cx="8250120" cy="1143000"/>
          </a:xfrm>
        </p:spPr>
        <p:txBody>
          <a:bodyPr>
            <a:normAutofit fontScale="90000"/>
          </a:bodyPr>
          <a:lstStyle/>
          <a:p>
            <a:r>
              <a:rPr lang="fr-FR" u="sng" dirty="0" smtClean="0"/>
              <a:t>LE SUJET COMPREND 2 PARTIES</a:t>
            </a:r>
            <a:r>
              <a:rPr lang="fr-FR" dirty="0" smtClean="0"/>
              <a:t/>
            </a:r>
            <a:br>
              <a:rPr lang="fr-FR" dirty="0" smtClean="0"/>
            </a:br>
            <a:r>
              <a:rPr lang="fr-FR" sz="2700" dirty="0" smtClean="0"/>
              <a:t>A PARTIR D’UN DOSSIER DOCUMENTAIRE, LE CANDIDAT:</a:t>
            </a:r>
            <a:endParaRPr lang="fr-FR" sz="27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95536" y="1673344"/>
            <a:ext cx="3945632" cy="466344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fr-F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UNE 1</a:t>
            </a:r>
            <a:r>
              <a:rPr lang="fr-FR" sz="2600" b="1" u="sng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 PARTIE</a:t>
            </a:r>
          </a:p>
          <a:p>
            <a:pPr marL="0">
              <a:buNone/>
            </a:pPr>
            <a:endParaRPr lang="fr-F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buNone/>
            </a:pPr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Répond </a:t>
            </a:r>
            <a:r>
              <a:rPr lang="fr-FR" sz="3000" dirty="0">
                <a:latin typeface="Calibri" panose="020F0502020204030204" pitchFamily="34" charset="0"/>
                <a:cs typeface="Calibri" panose="020F0502020204030204" pitchFamily="34" charset="0"/>
              </a:rPr>
              <a:t>à une série de questions abordant les axes du programme </a:t>
            </a:r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fr-FR" sz="3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716016" y="1673344"/>
            <a:ext cx="4081748" cy="4663440"/>
          </a:xfrm>
        </p:spPr>
        <p:txBody>
          <a:bodyPr>
            <a:normAutofit/>
          </a:bodyPr>
          <a:lstStyle/>
          <a:p>
            <a:pPr marL="82296" indent="0" algn="ctr">
              <a:buNone/>
            </a:pPr>
            <a:r>
              <a:rPr lang="fr-F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DANS UNE 2</a:t>
            </a:r>
            <a:r>
              <a:rPr lang="fr-FR" sz="2600" b="1" u="sng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nde</a:t>
            </a:r>
            <a:r>
              <a:rPr lang="fr-FR" sz="26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  PARTIE</a:t>
            </a:r>
          </a:p>
          <a:p>
            <a:pPr marL="0">
              <a:buNone/>
            </a:pPr>
            <a:endParaRPr lang="fr-FR" sz="3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>
              <a:buNone/>
            </a:pPr>
            <a:r>
              <a:rPr lang="fr-FR" sz="3000" dirty="0" smtClean="0">
                <a:latin typeface="Calibri" panose="020F0502020204030204" pitchFamily="34" charset="0"/>
                <a:cs typeface="Calibri" panose="020F0502020204030204" pitchFamily="34" charset="0"/>
              </a:rPr>
              <a:t>Traite une question d'éco-gestion au choix parmi 3 propositions, en se référant à la spécialité du bac prof présenté. </a:t>
            </a:r>
          </a:p>
          <a:p>
            <a:endParaRPr lang="fr-FR" dirty="0" smtClean="0"/>
          </a:p>
        </p:txBody>
      </p:sp>
      <p:cxnSp>
        <p:nvCxnSpPr>
          <p:cNvPr id="6" name="Connecteur droit 5"/>
          <p:cNvCxnSpPr/>
          <p:nvPr/>
        </p:nvCxnSpPr>
        <p:spPr>
          <a:xfrm>
            <a:off x="4564109" y="1844824"/>
            <a:ext cx="0" cy="3957965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ZoneTexte 6"/>
          <p:cNvSpPr txBox="1"/>
          <p:nvPr/>
        </p:nvSpPr>
        <p:spPr>
          <a:xfrm>
            <a:off x="1043608" y="5156458"/>
            <a:ext cx="2448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Sur 10, 11 ou 12 points</a:t>
            </a:r>
            <a:endParaRPr lang="fr-FR" i="1" u="sng" dirty="0"/>
          </a:p>
        </p:txBody>
      </p:sp>
      <p:sp>
        <p:nvSpPr>
          <p:cNvPr id="8" name="ZoneTexte 7"/>
          <p:cNvSpPr txBox="1"/>
          <p:nvPr/>
        </p:nvSpPr>
        <p:spPr>
          <a:xfrm>
            <a:off x="5390725" y="5294957"/>
            <a:ext cx="244827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i="1" u="sng" dirty="0" smtClean="0"/>
              <a:t>Sur 8, 9 ou 10 points</a:t>
            </a:r>
            <a:endParaRPr lang="fr-FR" i="1" u="sng" dirty="0"/>
          </a:p>
        </p:txBody>
      </p:sp>
      <p:sp>
        <p:nvSpPr>
          <p:cNvPr id="5" name="ZoneTexte 4"/>
          <p:cNvSpPr txBox="1"/>
          <p:nvPr/>
        </p:nvSpPr>
        <p:spPr>
          <a:xfrm>
            <a:off x="1547664" y="6059873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Barème indicatif sur les sessions passées, car aucune répartition de points officielle dans le règlement d’examen !</a:t>
            </a:r>
            <a:endParaRPr lang="fr-FR" dirty="0"/>
          </a:p>
        </p:txBody>
      </p:sp>
      <p:pic>
        <p:nvPicPr>
          <p:cNvPr id="9" name="Image 8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5053" y="6119839"/>
            <a:ext cx="650603" cy="5733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633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635" y="491703"/>
            <a:ext cx="4450846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772" y="491703"/>
            <a:ext cx="4547565" cy="4968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7" name="Connecteur droit avec flèche 6"/>
          <p:cNvCxnSpPr/>
          <p:nvPr/>
        </p:nvCxnSpPr>
        <p:spPr>
          <a:xfrm>
            <a:off x="2311058" y="692696"/>
            <a:ext cx="60475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6948264" y="685536"/>
            <a:ext cx="604758" cy="0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cteur droit avec flèche 10"/>
          <p:cNvCxnSpPr/>
          <p:nvPr/>
        </p:nvCxnSpPr>
        <p:spPr>
          <a:xfrm>
            <a:off x="7668344" y="4653136"/>
            <a:ext cx="187057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avec flèche 13"/>
          <p:cNvCxnSpPr/>
          <p:nvPr/>
        </p:nvCxnSpPr>
        <p:spPr>
          <a:xfrm flipH="1">
            <a:off x="6845554" y="4653136"/>
            <a:ext cx="822790" cy="50405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cteur droit avec flèche 18"/>
          <p:cNvCxnSpPr/>
          <p:nvPr/>
        </p:nvCxnSpPr>
        <p:spPr>
          <a:xfrm flipH="1" flipV="1">
            <a:off x="6228184" y="4509120"/>
            <a:ext cx="1440160" cy="144016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cteur droit avec flèche 22"/>
          <p:cNvCxnSpPr/>
          <p:nvPr/>
        </p:nvCxnSpPr>
        <p:spPr>
          <a:xfrm flipH="1">
            <a:off x="2483768" y="2276872"/>
            <a:ext cx="936104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Connecteur droit avec flèche 25"/>
          <p:cNvCxnSpPr/>
          <p:nvPr/>
        </p:nvCxnSpPr>
        <p:spPr>
          <a:xfrm>
            <a:off x="3419872" y="2276872"/>
            <a:ext cx="504056" cy="28803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onnecteur droit avec flèche 27"/>
          <p:cNvCxnSpPr/>
          <p:nvPr/>
        </p:nvCxnSpPr>
        <p:spPr>
          <a:xfrm>
            <a:off x="3419872" y="2276872"/>
            <a:ext cx="720080" cy="792088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Connecteur droit avec flèche 34"/>
          <p:cNvCxnSpPr/>
          <p:nvPr/>
        </p:nvCxnSpPr>
        <p:spPr>
          <a:xfrm flipH="1">
            <a:off x="2411760" y="3618756"/>
            <a:ext cx="1152128" cy="170284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Connecteur droit avec flèche 37"/>
          <p:cNvCxnSpPr/>
          <p:nvPr/>
        </p:nvCxnSpPr>
        <p:spPr>
          <a:xfrm>
            <a:off x="3563888" y="3618756"/>
            <a:ext cx="604758" cy="85142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onnecteur droit avec flèche 39"/>
          <p:cNvCxnSpPr/>
          <p:nvPr/>
        </p:nvCxnSpPr>
        <p:spPr>
          <a:xfrm>
            <a:off x="3563888" y="3618756"/>
            <a:ext cx="576064" cy="1310485"/>
          </a:xfrm>
          <a:prstGeom prst="straightConnector1">
            <a:avLst/>
          </a:prstGeom>
          <a:ln>
            <a:solidFill>
              <a:schemeClr val="bg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1402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2800" b="1" u="sng" dirty="0" smtClean="0"/>
              <a:t>Partie 1 : Compétences à travailler avec nos élèves</a:t>
            </a:r>
            <a:endParaRPr lang="fr-FR" sz="2800" b="1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07504" y="1412776"/>
            <a:ext cx="8928992" cy="5112568"/>
          </a:xfrm>
          <a:ln>
            <a:solidFill>
              <a:schemeClr val="tx1"/>
            </a:solidFill>
          </a:ln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fr-F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Compétences particulières liées aux thèmes du référentiel (8, 9 ou 10 pts)</a:t>
            </a:r>
          </a:p>
          <a:p>
            <a:pPr marL="0" indent="0">
              <a:buNone/>
            </a:pPr>
            <a:endParaRPr lang="fr-FR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juin 2017 : 11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th1.3 / 2.2 / 3.2</a:t>
            </a:r>
          </a:p>
          <a:p>
            <a:pPr marL="0" indent="0">
              <a:buNone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sept 2017 : 10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th1.2 / 1.3 / 1.4 / 4.1 / 4.2</a:t>
            </a:r>
          </a:p>
          <a:p>
            <a:pPr marL="0" indent="0">
              <a:buNone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juin 2018 : 7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 2.2 / 2.4 / 3.2 </a:t>
            </a:r>
          </a:p>
          <a:p>
            <a:pPr>
              <a:buFont typeface="Wingdings"/>
              <a:buChar char="F"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sept 2018 : 10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 1.4 / 3.2 / 5.1 / 5.3</a:t>
            </a:r>
          </a:p>
          <a:p>
            <a:pPr>
              <a:buFont typeface="Wingdings"/>
              <a:buChar char="F"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juin 2019 : 5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 1.4 / 3.2 / 3.3 / 4.1</a:t>
            </a:r>
          </a:p>
          <a:p>
            <a:pPr>
              <a:buFont typeface="Wingdings"/>
              <a:buChar char="F"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sept 2019 : 7 </a:t>
            </a:r>
            <a:r>
              <a:rPr lang="fr-FR" i="1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Comp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tirées des th 1.4 / 2.1 / 2.2 / 2.4 / 4.1 / 5.3</a:t>
            </a:r>
          </a:p>
          <a:p>
            <a:pPr>
              <a:buFont typeface="Wingdings"/>
              <a:buChar char="F"/>
            </a:pPr>
            <a:endParaRPr lang="fr-FR" sz="2200" i="1" dirty="0"/>
          </a:p>
        </p:txBody>
      </p:sp>
    </p:spTree>
    <p:extLst>
      <p:ext uri="{BB962C8B-B14F-4D97-AF65-F5344CB8AC3E}">
        <p14:creationId xmlns:p14="http://schemas.microsoft.com/office/powerpoint/2010/main" val="2032542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FR" sz="3200" b="1" u="sng" dirty="0"/>
              <a:t>Partie 1 : Compétences à travailler avec nos </a:t>
            </a:r>
            <a:r>
              <a:rPr lang="fr-FR" sz="3200" b="1" u="sng" dirty="0" smtClean="0"/>
              <a:t>élèves (suite)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sz="2800" b="1" dirty="0">
                <a:solidFill>
                  <a:schemeClr val="accent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2.</a:t>
            </a:r>
            <a:r>
              <a:rPr lang="fr-FR" sz="2800" dirty="0">
                <a:latin typeface="Calibri" panose="020F0502020204030204" pitchFamily="34" charset="0"/>
                <a:cs typeface="Calibri" panose="020F0502020204030204" pitchFamily="34" charset="0"/>
              </a:rPr>
              <a:t>   </a:t>
            </a:r>
            <a:r>
              <a:rPr lang="fr-FR" u="sng" dirty="0">
                <a:latin typeface="Calibri" panose="020F0502020204030204" pitchFamily="34" charset="0"/>
                <a:cs typeface="Calibri" panose="020F0502020204030204" pitchFamily="34" charset="0"/>
              </a:rPr>
              <a:t>Compétences transversales  (2 pts) :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« Exploiter et analyser une 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D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ocumentation »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« Mobiliser ses 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C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onnaissances 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 marL="0" indent="0">
              <a:buNone/>
            </a:pP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En juin 2017 : 11 « D » et 9 « C »</a:t>
            </a:r>
          </a:p>
          <a:p>
            <a:pPr marL="0" indent="0">
              <a:buNone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En juin 2018 : 11 « D » et 5 « C »</a:t>
            </a:r>
          </a:p>
          <a:p>
            <a:pPr>
              <a:buFont typeface="Wingdings"/>
              <a:buChar char="F"/>
            </a:pPr>
            <a:r>
              <a:rPr lang="fr-FR" i="1" dirty="0">
                <a:latin typeface="Calibri" panose="020F0502020204030204" pitchFamily="34" charset="0"/>
                <a:cs typeface="Calibri" panose="020F0502020204030204" pitchFamily="34" charset="0"/>
              </a:rPr>
              <a:t>En sept 2018 : 7 « D » et 9 « C </a:t>
            </a: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»</a:t>
            </a:r>
          </a:p>
          <a:p>
            <a:pPr>
              <a:buFont typeface="Wingdings"/>
              <a:buChar char="F"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juin 2019 : 8 « D » et 6 « C »</a:t>
            </a:r>
          </a:p>
          <a:p>
            <a:pPr>
              <a:buFont typeface="Wingdings"/>
              <a:buChar char="F"/>
            </a:pPr>
            <a:r>
              <a:rPr lang="fr-FR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En sept 2019 : 7 « D » et 7 « C »</a:t>
            </a:r>
            <a:endParaRPr lang="fr-FR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9988060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u="sng" dirty="0" smtClean="0"/>
              <a:t>Conseils pour la partie 1:</a:t>
            </a:r>
            <a:endParaRPr lang="fr-FR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dirty="0" smtClean="0">
                <a:sym typeface="Wingdings"/>
              </a:rPr>
              <a:t>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Habituer les élèves à justifier toutes leurs réponses même si ce n’est pas explicité dans la question !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De nombreuses compétences de 2</a:t>
            </a:r>
            <a:r>
              <a:rPr lang="fr-FR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nde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ou 1</a:t>
            </a:r>
            <a:r>
              <a:rPr lang="fr-FR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sont évaluées ces dernières années : bien le signaler aux élèves et prévoir des révisions (fiches …) en fin de terminale</a:t>
            </a:r>
          </a:p>
          <a:p>
            <a:pPr>
              <a:buFont typeface="Wingdings"/>
              <a:buChar char="F"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Bien mentionner que toutes les réponses ne se trouvent pas dans les documents annexes : les questions de connaissance ont une part importante en « points »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(souvent près de 50% selon les sessions)</a:t>
            </a:r>
          </a:p>
          <a:p>
            <a:pPr marL="0" indent="0">
              <a:buNone/>
            </a:pP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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Pas de calculatrice = pas de calcul MAIS des formules peuvent être demandées (calcul des heures mensuelles, majoration des heures </a:t>
            </a:r>
            <a:r>
              <a:rPr lang="fr-FR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supp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, TVA, salaire net…)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35930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952128"/>
          </a:xfrm>
        </p:spPr>
        <p:txBody>
          <a:bodyPr>
            <a:normAutofit/>
          </a:bodyPr>
          <a:lstStyle/>
          <a:p>
            <a:r>
              <a:rPr lang="fr-FR" sz="2800" b="1" u="sng" dirty="0" smtClean="0"/>
              <a:t>Partie 2 : quelques généralités</a:t>
            </a:r>
            <a:endParaRPr lang="fr-FR" sz="2800" u="sng" dirty="0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19256" cy="4873752"/>
          </a:xfrm>
        </p:spPr>
        <p:txBody>
          <a:bodyPr>
            <a:normAutofit/>
          </a:bodyPr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ü"/>
            </a:pPr>
            <a:r>
              <a:rPr lang="fr-FR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L’Introduction est toujours la même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pPr marL="0" indent="0">
              <a:spcBef>
                <a:spcPts val="0"/>
              </a:spcBef>
              <a:buNone/>
            </a:pPr>
            <a:endParaRPr lang="fr-FR" sz="1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fr-FR" sz="19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« En </a:t>
            </a:r>
            <a:r>
              <a:rPr lang="fr-FR" dirty="0">
                <a:latin typeface="Calibri" panose="020F0502020204030204" pitchFamily="34" charset="0"/>
                <a:cs typeface="Calibri" panose="020F0502020204030204" pitchFamily="34" charset="0"/>
              </a:rPr>
              <a:t>introduction, vous présenterez votre secteur professionnel, votre spécialité ainsi que les types d’organisation dans lesquelles vous pourriez 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travailler. »</a:t>
            </a:r>
          </a:p>
          <a:p>
            <a:pPr marL="0" indent="0">
              <a:spcBef>
                <a:spcPts val="0"/>
              </a:spcBef>
              <a:buNone/>
            </a:pPr>
            <a:endParaRPr lang="fr-FR" sz="1900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9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RAJOUTER : les contextes d’exercice du métier 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9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(non mentionnés dans l’énoncé mais évalués)</a:t>
            </a:r>
          </a:p>
          <a:p>
            <a:pPr marL="0" indent="0">
              <a:spcBef>
                <a:spcPts val="0"/>
              </a:spcBef>
              <a:buNone/>
            </a:pPr>
            <a:endParaRPr lang="fr-FR" sz="12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9680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4402832" cy="940966"/>
          </a:xfrm>
        </p:spPr>
        <p:txBody>
          <a:bodyPr/>
          <a:lstStyle/>
          <a:p>
            <a:r>
              <a:rPr lang="fr-FR" dirty="0" smtClean="0"/>
              <a:t>	</a:t>
            </a:r>
            <a:r>
              <a:rPr lang="fr-FR" sz="28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UNE EXCEPTION !</a:t>
            </a:r>
            <a:endParaRPr lang="fr-FR" sz="28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435280" cy="4873752"/>
          </a:xfrm>
        </p:spPr>
        <p:txBody>
          <a:bodyPr>
            <a:normAutofit fontScale="925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En juin </a:t>
            </a:r>
            <a:r>
              <a:rPr lang="fr-FR" sz="2600" dirty="0" smtClean="0">
                <a:latin typeface="Calibri" panose="020F0502020204030204" pitchFamily="34" charset="0"/>
                <a:cs typeface="Calibri" panose="020F0502020204030204" pitchFamily="34" charset="0"/>
              </a:rPr>
              <a:t>2019 et sept.2020, </a:t>
            </a:r>
            <a:r>
              <a:rPr lang="fr-FR" sz="2600" dirty="0">
                <a:latin typeface="Calibri" panose="020F0502020204030204" pitchFamily="34" charset="0"/>
                <a:cs typeface="Calibri" panose="020F0502020204030204" pitchFamily="34" charset="0"/>
              </a:rPr>
              <a:t>il était demandé d’introduire la problématique dans l’introduction. </a:t>
            </a:r>
          </a:p>
          <a:p>
            <a:pPr marL="0" indent="0">
              <a:spcBef>
                <a:spcPts val="0"/>
              </a:spcBef>
              <a:buNone/>
            </a:pP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1) Par ex, sujet A :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Quels sont les avantages et les inconvénients de créer son entreprise?</a:t>
            </a: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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«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 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En introduction, vous présentez votre secteur professionnel </a:t>
            </a:r>
            <a:r>
              <a:rPr lang="fr-FR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et une activité pouvant faire l’objet d’une création d’entreprise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. »</a:t>
            </a:r>
          </a:p>
          <a:p>
            <a:pPr>
              <a:spcBef>
                <a:spcPts val="0"/>
              </a:spcBef>
              <a:buFont typeface="Wingdings"/>
              <a:buChar char="ð"/>
            </a:pP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2) Sujet B :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Les réseaux sociaux peuvent-ils accélérer votre recherche d’emploi?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 «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 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En introduction, vous présentez le métier recherché en lien avec votre secteur professionnel </a:t>
            </a:r>
            <a:r>
              <a:rPr lang="fr-FR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et exposez les différents canaux qui s’offrent à vous pour postuler à un emploi.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 » 	</a:t>
            </a:r>
            <a:endParaRPr lang="fr-FR" sz="1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3) Sujet C :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Quels sont les enjeux pour une organisation de recourir à la 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certification à </a:t>
            </a:r>
            <a:r>
              <a:rPr lang="fr-FR" sz="1800" b="1" dirty="0">
                <a:latin typeface="Calibri" panose="020F0502020204030204" pitchFamily="34" charset="0"/>
                <a:cs typeface="Calibri" panose="020F0502020204030204" pitchFamily="34" charset="0"/>
              </a:rPr>
              <a:t>travers la norme ISO</a:t>
            </a:r>
            <a:r>
              <a:rPr lang="fr-FR" sz="18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</a:p>
          <a:p>
            <a:pPr marL="0" indent="0">
              <a:buNone/>
            </a:pP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 « 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</a:t>
            </a:r>
            <a:r>
              <a:rPr lang="fr-FR" sz="1800" dirty="0">
                <a:latin typeface="Calibri" panose="020F0502020204030204" pitchFamily="34" charset="0"/>
                <a:cs typeface="Calibri" panose="020F0502020204030204" pitchFamily="34" charset="0"/>
              </a:rPr>
              <a:t>introduction, vous présentez votre secteur professionnel </a:t>
            </a:r>
            <a:r>
              <a:rPr lang="fr-FR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et une organisation qui adhère à une ou des </a:t>
            </a:r>
            <a:r>
              <a:rPr lang="fr-FR" sz="1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certifications dans le </a:t>
            </a:r>
            <a:r>
              <a:rPr lang="fr-FR" sz="1800" u="sng" dirty="0">
                <a:latin typeface="Calibri" panose="020F0502020204030204" pitchFamily="34" charset="0"/>
                <a:cs typeface="Calibri" panose="020F0502020204030204" pitchFamily="34" charset="0"/>
              </a:rPr>
              <a:t>secteur d’activité de votre baccalauréat </a:t>
            </a:r>
            <a:r>
              <a:rPr lang="fr-FR" sz="1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professionnel</a:t>
            </a:r>
            <a:r>
              <a:rPr lang="fr-FR" sz="1800" dirty="0" smtClean="0">
                <a:latin typeface="Calibri" panose="020F0502020204030204" pitchFamily="34" charset="0"/>
                <a:cs typeface="Calibri" panose="020F0502020204030204" pitchFamily="34" charset="0"/>
              </a:rPr>
              <a:t> »</a:t>
            </a:r>
            <a:endParaRPr lang="fr-FR" sz="1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5" y="692696"/>
            <a:ext cx="780002" cy="6873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789108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395536" y="2564904"/>
            <a:ext cx="8280920" cy="3240360"/>
          </a:xfrm>
        </p:spPr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Développement 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: propositions de thèmes à aborder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Parmi 5 ou 6 thèmes proposés, le candidat doit en développer 2 ou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r>
          </a:p>
          <a:p>
            <a:pPr marL="0" indent="0">
              <a:buNone/>
            </a:pP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En juin et sept 2019, seulement 2 thèmes proposés, ce qui oblige le 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candidat à les traiter obligatoirement.</a:t>
            </a:r>
          </a:p>
          <a:p>
            <a:pPr marL="0" indent="0">
              <a:buNone/>
            </a:pPr>
            <a:r>
              <a:rPr lang="fr-FR" sz="2000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  <a:sym typeface="Wingdings"/>
              </a:rPr>
              <a:t> tendance sur les années à venir</a:t>
            </a:r>
            <a:endParaRPr lang="fr-FR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fr-FR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Conclusion </a:t>
            </a:r>
            <a:r>
              <a:rPr lang="fr-FR" b="1" u="sng" dirty="0">
                <a:latin typeface="Calibri" panose="020F0502020204030204" pitchFamily="34" charset="0"/>
                <a:cs typeface="Calibri" panose="020F0502020204030204" pitchFamily="34" charset="0"/>
              </a:rPr>
              <a:t>: le candidat est guidé</a:t>
            </a:r>
          </a:p>
          <a:p>
            <a:endParaRPr lang="fr-FR" sz="20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2577" y="805014"/>
            <a:ext cx="7630883" cy="9881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ZoneTexte 4"/>
          <p:cNvSpPr txBox="1"/>
          <p:nvPr/>
        </p:nvSpPr>
        <p:spPr>
          <a:xfrm>
            <a:off x="683568" y="404664"/>
            <a:ext cx="75608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0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EN SEPTEMBRE 2019, retour à l’ancienne version de l’introduction </a:t>
            </a:r>
            <a:r>
              <a:rPr lang="fr-FR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  <a:endParaRPr lang="fr-FR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8420" y="3373335"/>
            <a:ext cx="780002" cy="687394"/>
          </a:xfrm>
          <a:prstGeom prst="rect">
            <a:avLst/>
          </a:prstGeom>
        </p:spPr>
      </p:pic>
      <p:sp>
        <p:nvSpPr>
          <p:cNvPr id="7" name="ZoneTexte 6"/>
          <p:cNvSpPr txBox="1"/>
          <p:nvPr/>
        </p:nvSpPr>
        <p:spPr>
          <a:xfrm>
            <a:off x="1082077" y="1876182"/>
            <a:ext cx="64807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Remarque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: le contexte d’exercice du métier toujours évalué dans les grilles « C115 » est cité pour la 1</a:t>
            </a:r>
            <a:r>
              <a:rPr lang="fr-FR" baseline="30000" dirty="0" smtClean="0">
                <a:latin typeface="Calibri" panose="020F0502020204030204" pitchFamily="34" charset="0"/>
                <a:cs typeface="Calibri" panose="020F0502020204030204" pitchFamily="34" charset="0"/>
              </a:rPr>
              <a:t>ère</a:t>
            </a:r>
            <a:r>
              <a:rPr lang="fr-FR" dirty="0" smtClean="0">
                <a:latin typeface="Calibri" panose="020F0502020204030204" pitchFamily="34" charset="0"/>
                <a:cs typeface="Calibri" panose="020F0502020204030204" pitchFamily="34" charset="0"/>
              </a:rPr>
              <a:t> fois dans un sujet !</a:t>
            </a:r>
            <a:endParaRPr lang="fr-FR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24681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368</TotalTime>
  <Words>632</Words>
  <Application>Microsoft Office PowerPoint</Application>
  <PresentationFormat>Affichage à l'écran (4:3)</PresentationFormat>
  <Paragraphs>100</Paragraphs>
  <Slides>13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13</vt:i4>
      </vt:variant>
    </vt:vector>
  </HeadingPairs>
  <TitlesOfParts>
    <vt:vector size="14" baseType="lpstr">
      <vt:lpstr>Oriel</vt:lpstr>
      <vt:lpstr>RAPPELS : - CONTENU DE L’ÉPREUVE  - COMPÉTENCES À DÉVELOPPER PROGRESSIVEMENT CHEZ LES CANDIDATS</vt:lpstr>
      <vt:lpstr>LE SUJET COMPREND 2 PARTIES A PARTIR D’UN DOSSIER DOCUMENTAIRE, LE CANDIDAT:</vt:lpstr>
      <vt:lpstr>Présentation PowerPoint</vt:lpstr>
      <vt:lpstr>Partie 1 : Compétences à travailler avec nos élèves</vt:lpstr>
      <vt:lpstr>Partie 1 : Compétences à travailler avec nos élèves (suite)</vt:lpstr>
      <vt:lpstr>Conseils pour la partie 1:</vt:lpstr>
      <vt:lpstr>Partie 2 : quelques généralités</vt:lpstr>
      <vt:lpstr> UNE EXCEPTION !</vt:lpstr>
      <vt:lpstr>Présentation PowerPoint</vt:lpstr>
      <vt:lpstr>Partie 2 : Compétences à travailler avec nos élèves</vt:lpstr>
      <vt:lpstr>Conseils pour la partie 2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RAPPEL  SUR LE CONTENU DES ÉPREUVES ET SUR LES COMPÉTENCES À DÉVELOPPER PROGRESSIVEMENT CHEZ LES CANDIDATS</dc:title>
  <dc:creator>Erwann</dc:creator>
  <cp:lastModifiedBy>Erwann</cp:lastModifiedBy>
  <cp:revision>37</cp:revision>
  <dcterms:created xsi:type="dcterms:W3CDTF">2017-12-27T14:35:27Z</dcterms:created>
  <dcterms:modified xsi:type="dcterms:W3CDTF">2021-01-21T13:44:24Z</dcterms:modified>
</cp:coreProperties>
</file>