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73" r:id="rId10"/>
    <p:sldId id="264" r:id="rId11"/>
    <p:sldId id="274" r:id="rId12"/>
    <p:sldId id="275" r:id="rId13"/>
    <p:sldId id="276" r:id="rId14"/>
    <p:sldId id="277" r:id="rId15"/>
    <p:sldId id="278" r:id="rId16"/>
    <p:sldId id="269" r:id="rId17"/>
    <p:sldId id="271" r:id="rId18"/>
    <p:sldId id="279" r:id="rId19"/>
    <p:sldId id="280" r:id="rId20"/>
    <p:sldId id="281" r:id="rId21"/>
    <p:sldId id="266" r:id="rId22"/>
    <p:sldId id="282" r:id="rId23"/>
    <p:sldId id="283" r:id="rId24"/>
    <p:sldId id="287" r:id="rId25"/>
    <p:sldId id="284" r:id="rId26"/>
    <p:sldId id="268" r:id="rId27"/>
    <p:sldId id="272" r:id="rId28"/>
    <p:sldId id="289" r:id="rId29"/>
    <p:sldId id="270" r:id="rId30"/>
    <p:sldId id="288" r:id="rId3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97"/>
  </p:normalViewPr>
  <p:slideViewPr>
    <p:cSldViewPr>
      <p:cViewPr varScale="1">
        <p:scale>
          <a:sx n="92" d="100"/>
          <a:sy n="92" d="100"/>
        </p:scale>
        <p:origin x="156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45D21-F395-4200-AA09-5CDED88A30D6}" type="datetimeFigureOut">
              <a:rPr lang="fr-FR" smtClean="0"/>
              <a:pPr/>
              <a:t>23/06/2021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69053-B2E2-453B-A440-DF94F6B466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45D21-F395-4200-AA09-5CDED88A30D6}" type="datetimeFigureOut">
              <a:rPr lang="fr-FR" smtClean="0"/>
              <a:pPr/>
              <a:t>23/06/2021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69053-B2E2-453B-A440-DF94F6B466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45D21-F395-4200-AA09-5CDED88A30D6}" type="datetimeFigureOut">
              <a:rPr lang="fr-FR" smtClean="0"/>
              <a:pPr/>
              <a:t>23/06/2021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69053-B2E2-453B-A440-DF94F6B466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45D21-F395-4200-AA09-5CDED88A30D6}" type="datetimeFigureOut">
              <a:rPr lang="fr-FR" smtClean="0"/>
              <a:pPr/>
              <a:t>23/06/2021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69053-B2E2-453B-A440-DF94F6B466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45D21-F395-4200-AA09-5CDED88A30D6}" type="datetimeFigureOut">
              <a:rPr lang="fr-FR" smtClean="0"/>
              <a:pPr/>
              <a:t>23/06/2021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69053-B2E2-453B-A440-DF94F6B466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45D21-F395-4200-AA09-5CDED88A30D6}" type="datetimeFigureOut">
              <a:rPr lang="fr-FR" smtClean="0"/>
              <a:pPr/>
              <a:t>23/06/2021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69053-B2E2-453B-A440-DF94F6B466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45D21-F395-4200-AA09-5CDED88A30D6}" type="datetimeFigureOut">
              <a:rPr lang="fr-FR" smtClean="0"/>
              <a:pPr/>
              <a:t>23/06/2021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69053-B2E2-453B-A440-DF94F6B466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45D21-F395-4200-AA09-5CDED88A30D6}" type="datetimeFigureOut">
              <a:rPr lang="fr-FR" smtClean="0"/>
              <a:pPr/>
              <a:t>23/06/2021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69053-B2E2-453B-A440-DF94F6B466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45D21-F395-4200-AA09-5CDED88A30D6}" type="datetimeFigureOut">
              <a:rPr lang="fr-FR" smtClean="0"/>
              <a:pPr/>
              <a:t>23/06/2021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69053-B2E2-453B-A440-DF94F6B466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45D21-F395-4200-AA09-5CDED88A30D6}" type="datetimeFigureOut">
              <a:rPr lang="fr-FR" smtClean="0"/>
              <a:pPr/>
              <a:t>23/06/2021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69053-B2E2-453B-A440-DF94F6B466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45D21-F395-4200-AA09-5CDED88A30D6}" type="datetimeFigureOut">
              <a:rPr lang="fr-FR" smtClean="0"/>
              <a:pPr/>
              <a:t>23/06/2021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69053-B2E2-453B-A440-DF94F6B466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45D21-F395-4200-AA09-5CDED88A30D6}" type="datetimeFigureOut">
              <a:rPr lang="fr-FR" smtClean="0"/>
              <a:pPr/>
              <a:t>23/06/2021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69053-B2E2-453B-A440-DF94F6B4664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728191"/>
          </a:xfrm>
        </p:spPr>
        <p:txBody>
          <a:bodyPr/>
          <a:lstStyle/>
          <a:p>
            <a:r>
              <a:rPr lang="fr-FR" dirty="0">
                <a:solidFill>
                  <a:srgbClr val="0070C0"/>
                </a:solidFill>
                <a:latin typeface="Berlin Sans FB" pitchFamily="34" charset="0"/>
              </a:rPr>
              <a:t>Oral de rattrapage </a:t>
            </a:r>
            <a:br>
              <a:rPr lang="fr-FR" dirty="0">
                <a:solidFill>
                  <a:srgbClr val="0070C0"/>
                </a:solidFill>
                <a:latin typeface="Berlin Sans FB" pitchFamily="34" charset="0"/>
              </a:rPr>
            </a:br>
            <a:r>
              <a:rPr lang="fr-FR" dirty="0">
                <a:solidFill>
                  <a:srgbClr val="0070C0"/>
                </a:solidFill>
                <a:latin typeface="Berlin Sans FB" pitchFamily="34" charset="0"/>
              </a:rPr>
              <a:t>bac 2021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>
                <a:solidFill>
                  <a:srgbClr val="7030A0"/>
                </a:solidFill>
                <a:latin typeface="Berlin Sans FB" pitchFamily="34" charset="0"/>
              </a:rPr>
              <a:t>Spécialité SES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r>
              <a:rPr lang="fr-FR" dirty="0"/>
              <a:t>Expliquez quels sont les défis posés par la croissance économique.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420888"/>
            <a:ext cx="8291264" cy="370527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dirty="0"/>
              <a:t>Une croissance économique reposant sur le progrès technique peut conduire à </a:t>
            </a:r>
            <a:r>
              <a:rPr lang="fr-FR" dirty="0">
                <a:solidFill>
                  <a:srgbClr val="00B0F0"/>
                </a:solidFill>
              </a:rPr>
              <a:t>une hausse des inégalités de revenus </a:t>
            </a:r>
            <a:r>
              <a:rPr lang="fr-FR" dirty="0"/>
              <a:t>(car le progrès technique peut engendrer des inégalités de revenus)</a:t>
            </a:r>
          </a:p>
          <a:p>
            <a:pPr algn="just"/>
            <a:r>
              <a:rPr lang="fr-FR" dirty="0"/>
              <a:t>La croissance économique pose </a:t>
            </a:r>
            <a:r>
              <a:rPr lang="fr-FR" dirty="0">
                <a:solidFill>
                  <a:srgbClr val="00B050"/>
                </a:solidFill>
              </a:rPr>
              <a:t>des défis environnementaux </a:t>
            </a:r>
            <a:r>
              <a:rPr lang="fr-FR" dirty="0"/>
              <a:t>: </a:t>
            </a:r>
            <a:r>
              <a:rPr lang="fr-FR" dirty="0">
                <a:solidFill>
                  <a:srgbClr val="00B050"/>
                </a:solidFill>
              </a:rPr>
              <a:t>épuisement des ressources, pollution, réchauffement climatique</a:t>
            </a:r>
            <a:r>
              <a:rPr lang="fr-FR" dirty="0"/>
              <a:t>.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791072"/>
          </a:xfrm>
        </p:spPr>
        <p:txBody>
          <a:bodyPr>
            <a:normAutofit fontScale="90000"/>
          </a:bodyPr>
          <a:lstStyle/>
          <a:p>
            <a:r>
              <a:rPr lang="fr-FR" dirty="0"/>
              <a:t>Montrez que les innovations peuvent aider à reculer les limites écologiques de la croissance économique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dirty="0"/>
              <a:t>Des innovations peuvent permettre de </a:t>
            </a:r>
            <a:r>
              <a:rPr lang="fr-FR" dirty="0">
                <a:solidFill>
                  <a:srgbClr val="00B050"/>
                </a:solidFill>
              </a:rPr>
              <a:t>lutter contre l’épuisement des ressources </a:t>
            </a:r>
            <a:r>
              <a:rPr lang="fr-FR" dirty="0"/>
              <a:t>en économisant des facteurs de production</a:t>
            </a:r>
          </a:p>
          <a:p>
            <a:pPr algn="just"/>
            <a:r>
              <a:rPr lang="fr-FR" dirty="0"/>
              <a:t>Des innovations peuvent permettre de </a:t>
            </a:r>
            <a:r>
              <a:rPr lang="fr-FR" dirty="0">
                <a:solidFill>
                  <a:srgbClr val="00B050"/>
                </a:solidFill>
              </a:rPr>
              <a:t>réduire les pollutions </a:t>
            </a:r>
          </a:p>
          <a:p>
            <a:pPr algn="just"/>
            <a:r>
              <a:rPr lang="fr-FR" dirty="0"/>
              <a:t>Des innovations peuvent  permettre de </a:t>
            </a:r>
            <a:r>
              <a:rPr lang="fr-FR" dirty="0">
                <a:solidFill>
                  <a:srgbClr val="00B050"/>
                </a:solidFill>
              </a:rPr>
              <a:t>réduire les émissions de GES et lutter contre le réchauffement climatique.</a:t>
            </a:r>
            <a:r>
              <a:rPr lang="fr-FR" dirty="0"/>
              <a:t>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fr-FR" dirty="0"/>
              <a:t>Vous montrerez que</a:t>
            </a:r>
            <a:r>
              <a:rPr lang="fr-FR" b="1" dirty="0"/>
              <a:t> </a:t>
            </a:r>
            <a:r>
              <a:rPr lang="fr-FR" dirty="0"/>
              <a:t>le commerce international a plusieurs fondements.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fr-FR" dirty="0"/>
              <a:t>Le commerce international peut s’expliquer par des </a:t>
            </a:r>
            <a:r>
              <a:rPr lang="fr-FR" dirty="0">
                <a:solidFill>
                  <a:srgbClr val="FF0000"/>
                </a:solidFill>
              </a:rPr>
              <a:t>différences de dotations technologiques</a:t>
            </a:r>
            <a:endParaRPr lang="fr-FR" sz="2800" dirty="0">
              <a:solidFill>
                <a:srgbClr val="FF0000"/>
              </a:solidFill>
            </a:endParaRPr>
          </a:p>
          <a:p>
            <a:pPr lvl="0"/>
            <a:r>
              <a:rPr lang="fr-FR" dirty="0"/>
              <a:t>Le commerce international peut s’expliquer par des </a:t>
            </a:r>
            <a:r>
              <a:rPr lang="fr-FR" dirty="0">
                <a:solidFill>
                  <a:srgbClr val="FF0000"/>
                </a:solidFill>
              </a:rPr>
              <a:t>différences de dotations factorielles</a:t>
            </a:r>
            <a:endParaRPr lang="fr-FR" sz="2800" dirty="0">
              <a:solidFill>
                <a:srgbClr val="FF0000"/>
              </a:solidFill>
            </a:endParaRPr>
          </a:p>
          <a:p>
            <a:pPr lvl="0"/>
            <a:r>
              <a:rPr lang="fr-FR" dirty="0"/>
              <a:t>Le commerce international peut s’expliquer par les </a:t>
            </a:r>
            <a:r>
              <a:rPr lang="fr-FR" dirty="0">
                <a:solidFill>
                  <a:srgbClr val="0070C0"/>
                </a:solidFill>
              </a:rPr>
              <a:t>stratégies des firmes</a:t>
            </a:r>
            <a:r>
              <a:rPr lang="fr-FR" dirty="0"/>
              <a:t> </a:t>
            </a:r>
            <a:endParaRPr lang="fr-FR" sz="2800" dirty="0"/>
          </a:p>
          <a:p>
            <a:pPr lvl="1"/>
            <a:r>
              <a:rPr lang="fr-FR" dirty="0"/>
              <a:t>internationalisation de la chaîne de valeur pour bénéficier des meilleurs avantages comparatifs de chaque pays et gagner en efficacité = améliorer la productivité</a:t>
            </a:r>
            <a:endParaRPr lang="fr-FR" sz="2400" dirty="0"/>
          </a:p>
          <a:p>
            <a:pPr lvl="1"/>
            <a:r>
              <a:rPr lang="fr-FR" dirty="0"/>
              <a:t>stratégie reposant sur la qualité des produits </a:t>
            </a:r>
            <a:endParaRPr lang="fr-FR" sz="2400" dirty="0"/>
          </a:p>
          <a:p>
            <a:pPr lvl="1"/>
            <a:r>
              <a:rPr lang="fr-FR" dirty="0"/>
              <a:t>stratégie de différenciation des produits</a:t>
            </a:r>
            <a:endParaRPr lang="fr-FR" sz="2400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fr-FR" dirty="0"/>
              <a:t>Vous montrerez que le commerce entre pays comparables a plusieurs  fondements.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algn="just"/>
            <a:r>
              <a:rPr lang="fr-FR" dirty="0"/>
              <a:t>Le commerce entre pays comparables peut être expliqué </a:t>
            </a:r>
            <a:r>
              <a:rPr lang="fr-FR" dirty="0">
                <a:solidFill>
                  <a:srgbClr val="0070C0"/>
                </a:solidFill>
              </a:rPr>
              <a:t>par la qualité et par la différenciation des produits</a:t>
            </a:r>
            <a:r>
              <a:rPr lang="fr-FR" dirty="0"/>
              <a:t>.</a:t>
            </a:r>
          </a:p>
          <a:p>
            <a:pPr algn="just"/>
            <a:r>
              <a:rPr lang="fr-FR" dirty="0"/>
              <a:t>Le commerce entre pays comparables peut également provenir de la </a:t>
            </a:r>
            <a:r>
              <a:rPr lang="fr-FR" dirty="0">
                <a:solidFill>
                  <a:srgbClr val="0070C0"/>
                </a:solidFill>
              </a:rPr>
              <a:t>fragmentation de la chaîne de valeur.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282154"/>
          </a:xfrm>
        </p:spPr>
        <p:txBody>
          <a:bodyPr>
            <a:noAutofit/>
          </a:bodyPr>
          <a:lstStyle/>
          <a:p>
            <a:r>
              <a:rPr lang="fr-FR" sz="3200" dirty="0"/>
              <a:t>Vous montrerez que le commerce international peut avoir des effets contrastés.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dirty="0"/>
              <a:t>Des effets positifs découlant du commerce international  :</a:t>
            </a:r>
          </a:p>
          <a:p>
            <a:pPr lvl="1" algn="just"/>
            <a:r>
              <a:rPr lang="fr-FR" dirty="0"/>
              <a:t>Gains moyens en terme de baisse de prix et hausse du niveau de vie</a:t>
            </a:r>
          </a:p>
          <a:p>
            <a:pPr lvl="1" algn="just"/>
            <a:r>
              <a:rPr lang="fr-FR" dirty="0"/>
              <a:t>Diminution des inégalités entre pays</a:t>
            </a:r>
          </a:p>
          <a:p>
            <a:pPr algn="just"/>
            <a:r>
              <a:rPr lang="fr-FR" dirty="0"/>
              <a:t>Des effets positifs découlant du commerce international  :</a:t>
            </a:r>
          </a:p>
          <a:p>
            <a:pPr lvl="1" algn="just"/>
            <a:r>
              <a:rPr lang="fr-FR" dirty="0"/>
              <a:t>Hausse des inégalités au sein des pays</a:t>
            </a:r>
          </a:p>
          <a:p>
            <a:pPr lvl="1" algn="just"/>
            <a:r>
              <a:rPr lang="fr-FR" dirty="0"/>
              <a:t>Les perdants du libre-échange 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Montrez que le chômage structurel a plusieurs origines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algn="just"/>
            <a:r>
              <a:rPr lang="fr-FR" dirty="0"/>
              <a:t>Des </a:t>
            </a:r>
            <a:r>
              <a:rPr lang="fr-FR" dirty="0">
                <a:solidFill>
                  <a:srgbClr val="0070C0"/>
                </a:solidFill>
              </a:rPr>
              <a:t>problèmes d’appariements </a:t>
            </a:r>
            <a:r>
              <a:rPr lang="fr-FR" dirty="0"/>
              <a:t>: </a:t>
            </a:r>
          </a:p>
          <a:p>
            <a:pPr lvl="1" algn="just"/>
            <a:r>
              <a:rPr lang="fr-FR" dirty="0"/>
              <a:t>L’existence de frictions</a:t>
            </a:r>
          </a:p>
          <a:p>
            <a:pPr lvl="1" algn="just"/>
            <a:r>
              <a:rPr lang="fr-FR" dirty="0"/>
              <a:t>L’existence d’inadéquations spatiales et de qualifications </a:t>
            </a:r>
          </a:p>
          <a:p>
            <a:pPr algn="just"/>
            <a:r>
              <a:rPr lang="fr-FR" dirty="0"/>
              <a:t>Des </a:t>
            </a:r>
            <a:r>
              <a:rPr lang="fr-FR" dirty="0">
                <a:solidFill>
                  <a:srgbClr val="0070C0"/>
                </a:solidFill>
              </a:rPr>
              <a:t>asymétries d’information</a:t>
            </a:r>
          </a:p>
          <a:p>
            <a:pPr algn="just"/>
            <a:r>
              <a:rPr lang="fr-FR" dirty="0"/>
              <a:t>Des rigidités liées aux institutions : </a:t>
            </a:r>
            <a:r>
              <a:rPr lang="fr-FR" dirty="0">
                <a:solidFill>
                  <a:srgbClr val="0070C0"/>
                </a:solidFill>
              </a:rPr>
              <a:t>salaire minimum et règles de protection de l’emploi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Montrez la diversité des politiques de lutte contre le chômage.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algn="just"/>
            <a:r>
              <a:rPr lang="fr-FR" dirty="0"/>
              <a:t>Politiques macroéconomiques de </a:t>
            </a:r>
            <a:r>
              <a:rPr lang="fr-FR" dirty="0">
                <a:solidFill>
                  <a:srgbClr val="0070C0"/>
                </a:solidFill>
              </a:rPr>
              <a:t>soutien à la demande globale</a:t>
            </a:r>
          </a:p>
          <a:p>
            <a:pPr algn="just"/>
            <a:r>
              <a:rPr lang="fr-FR" dirty="0"/>
              <a:t>Politiques </a:t>
            </a:r>
            <a:r>
              <a:rPr lang="fr-FR" dirty="0">
                <a:solidFill>
                  <a:srgbClr val="FF0000"/>
                </a:solidFill>
              </a:rPr>
              <a:t>d’allègement du coût du travail</a:t>
            </a:r>
          </a:p>
          <a:p>
            <a:pPr algn="just"/>
            <a:r>
              <a:rPr lang="fr-FR" dirty="0"/>
              <a:t>Politiques de </a:t>
            </a:r>
            <a:r>
              <a:rPr lang="fr-FR" dirty="0">
                <a:solidFill>
                  <a:srgbClr val="00B050"/>
                </a:solidFill>
              </a:rPr>
              <a:t>formation et de flexibilisation du marché du travail </a:t>
            </a:r>
            <a:r>
              <a:rPr lang="fr-FR" dirty="0"/>
              <a:t>pour lutter contre les rigidités du marché du travail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Berlin Sans FB" pitchFamily="34" charset="0"/>
              </a:rPr>
              <a:t>Quelques exemples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fr-FR" dirty="0">
                <a:solidFill>
                  <a:srgbClr val="FF0000"/>
                </a:solidFill>
                <a:latin typeface="Berlin Sans FB" pitchFamily="34" charset="0"/>
              </a:rPr>
              <a:t>Questions principales sur les chapitres de science politique et de sociologie :</a:t>
            </a:r>
          </a:p>
          <a:p>
            <a:pPr algn="just"/>
            <a:r>
              <a:rPr lang="fr-FR" dirty="0" err="1">
                <a:latin typeface="Berlin Sans FB" pitchFamily="34" charset="0"/>
              </a:rPr>
              <a:t>Ch</a:t>
            </a:r>
            <a:r>
              <a:rPr lang="fr-FR" dirty="0">
                <a:latin typeface="Berlin Sans FB" pitchFamily="34" charset="0"/>
              </a:rPr>
              <a:t>  2 : Comment expliquer l’engagement politique dans les sociétés démocratiques ?</a:t>
            </a:r>
          </a:p>
          <a:p>
            <a:pPr algn="just"/>
            <a:r>
              <a:rPr lang="fr-FR" dirty="0" err="1">
                <a:latin typeface="Berlin Sans FB" pitchFamily="34" charset="0"/>
              </a:rPr>
              <a:t>Ch</a:t>
            </a:r>
            <a:r>
              <a:rPr lang="fr-FR" dirty="0">
                <a:latin typeface="Berlin Sans FB" pitchFamily="34" charset="0"/>
              </a:rPr>
              <a:t> 5 : Comment est structurée la société française actuelle ?</a:t>
            </a:r>
          </a:p>
          <a:p>
            <a:pPr algn="just"/>
            <a:r>
              <a:rPr lang="fr-FR" dirty="0" err="1">
                <a:latin typeface="Berlin Sans FB" pitchFamily="34" charset="0"/>
              </a:rPr>
              <a:t>Ch</a:t>
            </a:r>
            <a:r>
              <a:rPr lang="fr-FR" dirty="0">
                <a:latin typeface="Berlin Sans FB" pitchFamily="34" charset="0"/>
              </a:rPr>
              <a:t> 7 : Quelle est l’action de l’École sur les destins individuels et sur l’évolution de la société ?</a:t>
            </a:r>
          </a:p>
          <a:p>
            <a:pPr algn="just"/>
            <a:r>
              <a:rPr lang="fr-FR" dirty="0" err="1">
                <a:latin typeface="Berlin Sans FB" pitchFamily="34" charset="0"/>
              </a:rPr>
              <a:t>Ch</a:t>
            </a:r>
            <a:r>
              <a:rPr lang="fr-FR" dirty="0">
                <a:latin typeface="Berlin Sans FB" pitchFamily="34" charset="0"/>
              </a:rPr>
              <a:t> 8 : Quels sont les caractéristiques contemporaines et les facteurs de la mobilité sociale ?</a:t>
            </a:r>
          </a:p>
          <a:p>
            <a:pPr algn="just"/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Montrez que le vote est une forme d’engagement politique parmi d’autres.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08512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dirty="0"/>
              <a:t>Le </a:t>
            </a:r>
            <a:r>
              <a:rPr lang="fr-FR" dirty="0">
                <a:solidFill>
                  <a:srgbClr val="00B050"/>
                </a:solidFill>
              </a:rPr>
              <a:t>vote </a:t>
            </a:r>
            <a:r>
              <a:rPr lang="fr-FR" dirty="0"/>
              <a:t>est une forme d’engagement politique dans les sociétés démocratiques (forme qui a tendance à décliner et ne peut concerner que celles et ceux qui ont le droit de vote)</a:t>
            </a:r>
          </a:p>
          <a:p>
            <a:pPr algn="just"/>
            <a:r>
              <a:rPr lang="fr-FR" dirty="0"/>
              <a:t>Mais il existe d’autres formes d’engagement politique :</a:t>
            </a:r>
          </a:p>
          <a:p>
            <a:pPr lvl="1" algn="just"/>
            <a:r>
              <a:rPr lang="fr-FR" dirty="0"/>
              <a:t>Le </a:t>
            </a:r>
            <a:r>
              <a:rPr lang="fr-FR" dirty="0">
                <a:solidFill>
                  <a:srgbClr val="00B050"/>
                </a:solidFill>
              </a:rPr>
              <a:t>militantisme</a:t>
            </a:r>
          </a:p>
          <a:p>
            <a:pPr lvl="1" algn="just"/>
            <a:r>
              <a:rPr lang="fr-FR" dirty="0"/>
              <a:t>L’</a:t>
            </a:r>
            <a:r>
              <a:rPr lang="fr-FR" dirty="0">
                <a:solidFill>
                  <a:srgbClr val="00B050"/>
                </a:solidFill>
              </a:rPr>
              <a:t>engagement associatif</a:t>
            </a:r>
          </a:p>
          <a:p>
            <a:pPr lvl="1" algn="just"/>
            <a:r>
              <a:rPr lang="fr-FR" dirty="0"/>
              <a:t>La </a:t>
            </a:r>
            <a:r>
              <a:rPr lang="fr-FR" dirty="0">
                <a:solidFill>
                  <a:srgbClr val="00B050"/>
                </a:solidFill>
              </a:rPr>
              <a:t>consommation engagée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Vous expliquerez pourquoi les individus s’engagent politiquement.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80520"/>
          </a:xfrm>
        </p:spPr>
        <p:txBody>
          <a:bodyPr>
            <a:normAutofit/>
          </a:bodyPr>
          <a:lstStyle/>
          <a:p>
            <a:pPr algn="just"/>
            <a:r>
              <a:rPr lang="fr-FR" dirty="0"/>
              <a:t>Différentes </a:t>
            </a:r>
            <a:r>
              <a:rPr lang="fr-FR" dirty="0">
                <a:solidFill>
                  <a:srgbClr val="00B0F0"/>
                </a:solidFill>
              </a:rPr>
              <a:t>incitations</a:t>
            </a:r>
            <a:r>
              <a:rPr lang="fr-FR" dirty="0"/>
              <a:t> à l’origine de l’engagement :</a:t>
            </a:r>
          </a:p>
          <a:p>
            <a:pPr lvl="1" algn="just"/>
            <a:r>
              <a:rPr lang="fr-FR" dirty="0"/>
              <a:t>Incitations sélectives</a:t>
            </a:r>
          </a:p>
          <a:p>
            <a:pPr lvl="1" algn="just"/>
            <a:r>
              <a:rPr lang="fr-FR" dirty="0"/>
              <a:t>Rétributions symboliques</a:t>
            </a:r>
          </a:p>
          <a:p>
            <a:pPr lvl="1" algn="just"/>
            <a:r>
              <a:rPr lang="fr-FR" dirty="0"/>
              <a:t>Structure des opportunités politiques</a:t>
            </a:r>
          </a:p>
          <a:p>
            <a:pPr algn="just"/>
            <a:r>
              <a:rPr lang="fr-FR" dirty="0"/>
              <a:t>Un engagement découlant aussi des </a:t>
            </a:r>
            <a:r>
              <a:rPr lang="fr-FR" dirty="0">
                <a:solidFill>
                  <a:srgbClr val="00B0F0"/>
                </a:solidFill>
              </a:rPr>
              <a:t>caractéristiques sociodémographiques des individus </a:t>
            </a:r>
            <a:r>
              <a:rPr lang="fr-FR" dirty="0"/>
              <a:t>: CSP, diplôme  (position sociale), âge et génération, sexe.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Berlin Sans FB" pitchFamily="34" charset="0"/>
              </a:rPr>
              <a:t>Que dois-je apporter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dirty="0">
                <a:solidFill>
                  <a:srgbClr val="002060"/>
                </a:solidFill>
                <a:latin typeface="Berlin Sans FB" pitchFamily="34" charset="0"/>
              </a:rPr>
              <a:t>La convocation où sont indiquées les matières choisies</a:t>
            </a:r>
          </a:p>
          <a:p>
            <a:pPr algn="just"/>
            <a:r>
              <a:rPr lang="fr-FR" dirty="0">
                <a:solidFill>
                  <a:srgbClr val="002060"/>
                </a:solidFill>
                <a:latin typeface="Berlin Sans FB" pitchFamily="34" charset="0"/>
              </a:rPr>
              <a:t>Une pièce d’identité</a:t>
            </a:r>
          </a:p>
          <a:p>
            <a:pPr algn="just"/>
            <a:r>
              <a:rPr lang="fr-FR" dirty="0">
                <a:solidFill>
                  <a:srgbClr val="002060"/>
                </a:solidFill>
                <a:latin typeface="Berlin Sans FB" pitchFamily="34" charset="0"/>
              </a:rPr>
              <a:t>Des stylos</a:t>
            </a:r>
          </a:p>
          <a:p>
            <a:pPr algn="just"/>
            <a:r>
              <a:rPr lang="fr-FR" dirty="0">
                <a:solidFill>
                  <a:srgbClr val="002060"/>
                </a:solidFill>
                <a:latin typeface="Berlin Sans FB" pitchFamily="34" charset="0"/>
              </a:rPr>
              <a:t>Une montre</a:t>
            </a:r>
          </a:p>
          <a:p>
            <a:pPr algn="just"/>
            <a:r>
              <a:rPr lang="fr-FR" dirty="0">
                <a:solidFill>
                  <a:srgbClr val="002060"/>
                </a:solidFill>
                <a:latin typeface="Berlin Sans FB" pitchFamily="34" charset="0"/>
              </a:rPr>
              <a:t>De l’eau</a:t>
            </a:r>
          </a:p>
          <a:p>
            <a:pPr algn="just"/>
            <a:r>
              <a:rPr lang="fr-FR" dirty="0">
                <a:solidFill>
                  <a:srgbClr val="002060"/>
                </a:solidFill>
                <a:latin typeface="Berlin Sans FB" pitchFamily="34" charset="0"/>
              </a:rPr>
              <a:t>Biscuits, fruits…</a:t>
            </a:r>
          </a:p>
          <a:p>
            <a:pPr algn="just">
              <a:buFont typeface="Wingdings" pitchFamily="2" charset="2"/>
              <a:buChar char="Ø"/>
            </a:pPr>
            <a:r>
              <a:rPr lang="fr-FR" i="1" dirty="0">
                <a:solidFill>
                  <a:srgbClr val="002060"/>
                </a:solidFill>
                <a:latin typeface="Berlin Sans FB" pitchFamily="34" charset="0"/>
              </a:rPr>
              <a:t>Inutile d’apporter votre calculatrice : si le sujet requiert un calcul, l’examinateur vous en prêtera une.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Vous montrerez que les actions collectives se diversifient.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dirty="0"/>
              <a:t>La </a:t>
            </a:r>
            <a:r>
              <a:rPr lang="fr-FR" dirty="0">
                <a:solidFill>
                  <a:srgbClr val="FF0000"/>
                </a:solidFill>
              </a:rPr>
              <a:t>diversification des objets de l’action collective </a:t>
            </a:r>
            <a:r>
              <a:rPr lang="fr-FR" dirty="0"/>
              <a:t>: sphère professionnelle, nouveaux enjeux de mobilisation, luttes minoritaires.</a:t>
            </a:r>
          </a:p>
          <a:p>
            <a:pPr algn="just"/>
            <a:r>
              <a:rPr lang="fr-FR" dirty="0"/>
              <a:t>La </a:t>
            </a:r>
            <a:r>
              <a:rPr lang="fr-FR" dirty="0">
                <a:solidFill>
                  <a:srgbClr val="FF0000"/>
                </a:solidFill>
              </a:rPr>
              <a:t>diversification des acteurs des actions collectives </a:t>
            </a:r>
            <a:r>
              <a:rPr lang="fr-FR" dirty="0"/>
              <a:t>: partis politiques, syndicats, associations, groupements.</a:t>
            </a:r>
          </a:p>
          <a:p>
            <a:pPr algn="just"/>
            <a:r>
              <a:rPr lang="fr-FR" dirty="0"/>
              <a:t>La </a:t>
            </a:r>
            <a:r>
              <a:rPr lang="fr-FR" dirty="0">
                <a:solidFill>
                  <a:srgbClr val="FF0000"/>
                </a:solidFill>
              </a:rPr>
              <a:t>diversification des répertoires d’action </a:t>
            </a:r>
            <a:r>
              <a:rPr lang="fr-FR" dirty="0"/>
              <a:t>: grèves, manifestations, sit-in, actions symboliques, médiatisation…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fr-FR" dirty="0"/>
              <a:t>Présentez les différents critères pertinents pour analyser la structure sociale de nos jours en France.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dirty="0"/>
              <a:t>Les </a:t>
            </a:r>
            <a:r>
              <a:rPr lang="fr-FR" dirty="0">
                <a:solidFill>
                  <a:srgbClr val="CC99FF"/>
                </a:solidFill>
              </a:rPr>
              <a:t>classes sociales </a:t>
            </a:r>
            <a:r>
              <a:rPr lang="fr-FR" dirty="0"/>
              <a:t>au sens de M Weber (car inégalités économiques), et au sens de Marx uniquement pour la bourgeoisie</a:t>
            </a:r>
          </a:p>
          <a:p>
            <a:pPr algn="just"/>
            <a:r>
              <a:rPr lang="fr-FR" dirty="0"/>
              <a:t>Autres critères que les classes : </a:t>
            </a:r>
            <a:r>
              <a:rPr lang="fr-FR" dirty="0">
                <a:solidFill>
                  <a:srgbClr val="CC99FF"/>
                </a:solidFill>
              </a:rPr>
              <a:t>groupes de statut </a:t>
            </a:r>
            <a:r>
              <a:rPr lang="fr-FR" dirty="0"/>
              <a:t>(M Weber), </a:t>
            </a:r>
            <a:r>
              <a:rPr lang="fr-FR" dirty="0">
                <a:solidFill>
                  <a:srgbClr val="CC99FF"/>
                </a:solidFill>
              </a:rPr>
              <a:t>catégorie socioprofessionnelle, revenu, diplôme, composition du ménage, position dans le cycle de vie, sexe, lieu de résidence.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fr-FR" dirty="0"/>
              <a:t>Présentez les principales évolutions de la structure socioprofessionnelle en France depuis 1950.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r>
              <a:rPr lang="fr-FR" dirty="0"/>
              <a:t>Salarisation</a:t>
            </a:r>
          </a:p>
          <a:p>
            <a:r>
              <a:rPr lang="fr-FR" dirty="0"/>
              <a:t>Tertiarisation</a:t>
            </a:r>
          </a:p>
          <a:p>
            <a:r>
              <a:rPr lang="fr-FR" dirty="0"/>
              <a:t>Élévation du niveau de qualification</a:t>
            </a:r>
          </a:p>
          <a:p>
            <a:r>
              <a:rPr lang="fr-FR" dirty="0"/>
              <a:t>Féminisation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r>
              <a:rPr lang="fr-FR" sz="3600" dirty="0"/>
              <a:t>Expliquez en quoi l’approche en termes de classes sociales pour rendre compte de la société française peut manquer de pertinence.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r>
              <a:rPr lang="fr-FR" dirty="0"/>
              <a:t>Des </a:t>
            </a:r>
            <a:r>
              <a:rPr lang="fr-FR" dirty="0">
                <a:solidFill>
                  <a:srgbClr val="FF66FF"/>
                </a:solidFill>
              </a:rPr>
              <a:t>distances interclasses </a:t>
            </a:r>
            <a:r>
              <a:rPr lang="fr-FR" dirty="0"/>
              <a:t>qui se réduisent parfois alors que les </a:t>
            </a:r>
            <a:r>
              <a:rPr lang="fr-FR" dirty="0">
                <a:solidFill>
                  <a:srgbClr val="FF66FF"/>
                </a:solidFill>
              </a:rPr>
              <a:t>distances intra-classes </a:t>
            </a:r>
            <a:r>
              <a:rPr lang="fr-FR" dirty="0"/>
              <a:t>s’accroissent</a:t>
            </a:r>
          </a:p>
          <a:p>
            <a:r>
              <a:rPr lang="fr-FR" dirty="0"/>
              <a:t>Des </a:t>
            </a:r>
            <a:r>
              <a:rPr lang="fr-FR" dirty="0">
                <a:solidFill>
                  <a:srgbClr val="FF66FF"/>
                </a:solidFill>
              </a:rPr>
              <a:t>identifications à des groupes sociaux autres que les classes sociales</a:t>
            </a:r>
            <a:r>
              <a:rPr lang="fr-FR" dirty="0"/>
              <a:t> (ex : le genre)</a:t>
            </a:r>
          </a:p>
          <a:p>
            <a:r>
              <a:rPr lang="fr-FR" dirty="0"/>
              <a:t>De multiples </a:t>
            </a:r>
            <a:r>
              <a:rPr lang="fr-FR" dirty="0">
                <a:solidFill>
                  <a:srgbClr val="FF66FF"/>
                </a:solidFill>
              </a:rPr>
              <a:t>facteurs d’individualisation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Vous présenterez les rôles de l’ École dans les sociétés démocratiques.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fr-FR" b="1" dirty="0">
                <a:solidFill>
                  <a:srgbClr val="00B0F0"/>
                </a:solidFill>
              </a:rPr>
              <a:t>transmettre des savoirs</a:t>
            </a:r>
            <a:r>
              <a:rPr lang="fr-FR" dirty="0">
                <a:solidFill>
                  <a:srgbClr val="00B0F0"/>
                </a:solidFill>
              </a:rPr>
              <a:t> </a:t>
            </a:r>
            <a:r>
              <a:rPr lang="fr-FR" dirty="0"/>
              <a:t>qui peuvent être des </a:t>
            </a:r>
            <a:r>
              <a:rPr lang="fr-FR" dirty="0">
                <a:solidFill>
                  <a:srgbClr val="00B0F0"/>
                </a:solidFill>
              </a:rPr>
              <a:t>connaissances, des savoir-faire, des savoir-être, à une part croissante d’élèves dans une génération</a:t>
            </a:r>
            <a:r>
              <a:rPr lang="fr-FR" dirty="0"/>
              <a:t>. À travers cet objectif, l’École forme à la fois des citoyens capables d’esprit critique, d’autonomie et des futurs travailleurs (préparation à l’insertion professionnelle). L’École a ainsi une utilité individuelle et collective. </a:t>
            </a:r>
          </a:p>
          <a:p>
            <a:pPr algn="just"/>
            <a:r>
              <a:rPr lang="fr-FR" dirty="0">
                <a:solidFill>
                  <a:srgbClr val="00B0F0"/>
                </a:solidFill>
              </a:rPr>
              <a:t>contribuer à </a:t>
            </a:r>
            <a:r>
              <a:rPr lang="fr-FR" b="1" dirty="0">
                <a:solidFill>
                  <a:srgbClr val="00B0F0"/>
                </a:solidFill>
              </a:rPr>
              <a:t>favoriser l’égalité des chances </a:t>
            </a:r>
            <a:r>
              <a:rPr lang="fr-FR" dirty="0">
                <a:solidFill>
                  <a:srgbClr val="00B0F0"/>
                </a:solidFill>
              </a:rPr>
              <a:t>autrement dit créer les conditions pour que chaque individu ait les mêmes chances de réussite scolaire quelles que soient ses caractéristiques sociales </a:t>
            </a:r>
            <a:r>
              <a:rPr lang="fr-FR" dirty="0"/>
              <a:t>(origine sociale, sexe)</a:t>
            </a:r>
            <a:r>
              <a:rPr lang="fr-FR" b="1" dirty="0"/>
              <a:t>. </a:t>
            </a:r>
            <a:r>
              <a:rPr lang="fr-FR" dirty="0"/>
              <a:t>À travers cet objectif, l’École contribue à la méritocratie (réussite conditionnée aux efforts, au travail et non à la naissance dans tel milieu social).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Montrez que les facteurs d’inégalités scolaires sont multiples.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925144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fr-FR" b="1" dirty="0"/>
              <a:t>rôle de l’École</a:t>
            </a:r>
            <a:r>
              <a:rPr lang="fr-FR" dirty="0"/>
              <a:t> (effet-maître notamment, choix pédagogiques)</a:t>
            </a:r>
          </a:p>
          <a:p>
            <a:pPr lvl="0" algn="just"/>
            <a:r>
              <a:rPr lang="fr-FR" b="1" dirty="0"/>
              <a:t>rôle du capital culturel</a:t>
            </a:r>
            <a:r>
              <a:rPr lang="fr-FR" dirty="0"/>
              <a:t> (plus ou moins en osmose avec le capital culturel valorisé à l’École) </a:t>
            </a:r>
            <a:r>
              <a:rPr lang="fr-FR" b="1" dirty="0"/>
              <a:t>et des investissements familiaux </a:t>
            </a:r>
            <a:r>
              <a:rPr lang="fr-FR" dirty="0"/>
              <a:t>(plus ou moins importants selon les configurations familiales)</a:t>
            </a:r>
          </a:p>
          <a:p>
            <a:pPr lvl="0" algn="just"/>
            <a:r>
              <a:rPr lang="fr-FR" b="1" dirty="0"/>
              <a:t>socialisation selon le genre</a:t>
            </a:r>
            <a:r>
              <a:rPr lang="fr-FR" dirty="0"/>
              <a:t> (que ce soit à l’École ou au sein des familles, et plus largement dans la société) </a:t>
            </a:r>
          </a:p>
          <a:p>
            <a:pPr lvl="0" algn="just"/>
            <a:r>
              <a:rPr lang="fr-FR" b="1" dirty="0"/>
              <a:t>effets des stratégies des ménages</a:t>
            </a:r>
            <a:r>
              <a:rPr lang="fr-FR" dirty="0"/>
              <a:t> (calculs coûts/risques/avantages de la poursuite d’études sont différents selon les milieux sociaux).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Expliquez quels facteurs jouent sur la mobilité sociale.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algn="just"/>
            <a:r>
              <a:rPr lang="fr-FR" dirty="0"/>
              <a:t>L’évolution de la </a:t>
            </a:r>
            <a:r>
              <a:rPr lang="fr-FR" dirty="0">
                <a:solidFill>
                  <a:srgbClr val="00B0F0"/>
                </a:solidFill>
              </a:rPr>
              <a:t>structure socioprofessionnelle </a:t>
            </a:r>
            <a:r>
              <a:rPr lang="fr-FR" dirty="0"/>
              <a:t>(mobilité structurelle)</a:t>
            </a:r>
          </a:p>
          <a:p>
            <a:pPr algn="just"/>
            <a:r>
              <a:rPr lang="fr-FR" dirty="0"/>
              <a:t>Les </a:t>
            </a:r>
            <a:r>
              <a:rPr lang="fr-FR" dirty="0">
                <a:solidFill>
                  <a:srgbClr val="00B0F0"/>
                </a:solidFill>
              </a:rPr>
              <a:t>niveaux de formation </a:t>
            </a:r>
            <a:r>
              <a:rPr lang="fr-FR" dirty="0"/>
              <a:t>(= rôle de l’institution scolaire)</a:t>
            </a:r>
          </a:p>
          <a:p>
            <a:pPr algn="just"/>
            <a:r>
              <a:rPr lang="fr-FR" dirty="0"/>
              <a:t>Le rôle des </a:t>
            </a:r>
            <a:r>
              <a:rPr lang="fr-FR" dirty="0">
                <a:solidFill>
                  <a:srgbClr val="00B0F0"/>
                </a:solidFill>
              </a:rPr>
              <a:t>ressources et des configurations familiales.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Berlin Sans FB" pitchFamily="34" charset="0"/>
              </a:rPr>
              <a:t>Quelques exemples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fr-FR" dirty="0">
                <a:solidFill>
                  <a:srgbClr val="00B050"/>
                </a:solidFill>
                <a:latin typeface="Berlin Sans FB" pitchFamily="34" charset="0"/>
              </a:rPr>
              <a:t>Questions principales sur le chapitre de regards croisés :</a:t>
            </a:r>
          </a:p>
          <a:p>
            <a:pPr algn="just"/>
            <a:r>
              <a:rPr lang="fr-FR" dirty="0" err="1">
                <a:latin typeface="Berlin Sans FB" pitchFamily="34" charset="0"/>
              </a:rPr>
              <a:t>Ch</a:t>
            </a:r>
            <a:r>
              <a:rPr lang="fr-FR" dirty="0">
                <a:latin typeface="Berlin Sans FB" pitchFamily="34" charset="0"/>
              </a:rPr>
              <a:t>  3 : Quelle action publique pour l’environnement ?</a:t>
            </a:r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 fontScale="90000"/>
          </a:bodyPr>
          <a:lstStyle/>
          <a:p>
            <a:r>
              <a:rPr lang="fr-FR" dirty="0"/>
              <a:t>Montrez comment différents acteurs participent à la construction des questions environnementales comme problème public.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780928"/>
            <a:ext cx="8640960" cy="3888432"/>
          </a:xfrm>
        </p:spPr>
        <p:txBody>
          <a:bodyPr>
            <a:normAutofit fontScale="70000" lnSpcReduction="20000"/>
          </a:bodyPr>
          <a:lstStyle/>
          <a:p>
            <a:r>
              <a:rPr lang="fr-FR" dirty="0">
                <a:solidFill>
                  <a:srgbClr val="00B0F0"/>
                </a:solidFill>
              </a:rPr>
              <a:t>Différents acteurs pouvant entretenir des relations de coopération ou de conflit…</a:t>
            </a:r>
          </a:p>
          <a:p>
            <a:pPr>
              <a:buNone/>
            </a:pPr>
            <a:r>
              <a:rPr lang="fr-FR" dirty="0"/>
              <a:t>Des </a:t>
            </a:r>
            <a:r>
              <a:rPr lang="fr-FR" b="1" dirty="0"/>
              <a:t>acteurs non professionnels de la politique</a:t>
            </a:r>
            <a:r>
              <a:rPr lang="fr-FR" dirty="0"/>
              <a:t> mais cherchant à influer sur les décisions politiques : </a:t>
            </a:r>
            <a:r>
              <a:rPr lang="fr-FR" b="1" dirty="0"/>
              <a:t>ONG</a:t>
            </a:r>
            <a:r>
              <a:rPr lang="fr-FR" dirty="0"/>
              <a:t> (ex associations, </a:t>
            </a:r>
            <a:r>
              <a:rPr lang="fr-FR" dirty="0" err="1"/>
              <a:t>think</a:t>
            </a:r>
            <a:r>
              <a:rPr lang="fr-FR" dirty="0"/>
              <a:t> tank), </a:t>
            </a:r>
            <a:r>
              <a:rPr lang="fr-FR" b="1" dirty="0"/>
              <a:t>mouvements citoyens, entreprises, experts</a:t>
            </a:r>
            <a:r>
              <a:rPr lang="fr-FR" dirty="0"/>
              <a:t>.  Ces acteurs peuvent </a:t>
            </a:r>
            <a:r>
              <a:rPr lang="fr-FR" b="1" dirty="0"/>
              <a:t>coopérer</a:t>
            </a:r>
            <a:r>
              <a:rPr lang="fr-FR" dirty="0"/>
              <a:t> ou </a:t>
            </a:r>
            <a:r>
              <a:rPr lang="fr-FR" b="1" dirty="0"/>
              <a:t>être en conflit</a:t>
            </a:r>
            <a:r>
              <a:rPr lang="fr-FR" dirty="0"/>
              <a:t> </a:t>
            </a:r>
          </a:p>
          <a:p>
            <a:r>
              <a:rPr lang="fr-FR" dirty="0">
                <a:solidFill>
                  <a:srgbClr val="00B0F0"/>
                </a:solidFill>
              </a:rPr>
              <a:t> … ont fait émerger les questions environnementales comme problème public</a:t>
            </a:r>
          </a:p>
          <a:p>
            <a:pPr>
              <a:buNone/>
            </a:pPr>
            <a:r>
              <a:rPr lang="fr-FR" dirty="0"/>
              <a:t>3 conditions pour qu’un fait social devienne un </a:t>
            </a:r>
            <a:r>
              <a:rPr lang="fr-FR" b="1" dirty="0"/>
              <a:t>problème public</a:t>
            </a:r>
            <a:r>
              <a:rPr lang="fr-FR" dirty="0"/>
              <a:t> :  i</a:t>
            </a:r>
            <a:r>
              <a:rPr lang="fr-FR" b="1" dirty="0"/>
              <a:t>dentification du problème</a:t>
            </a:r>
            <a:r>
              <a:rPr lang="fr-FR" dirty="0"/>
              <a:t>,(</a:t>
            </a:r>
            <a:r>
              <a:rPr lang="fr-FR" dirty="0" err="1"/>
              <a:t>naming</a:t>
            </a:r>
            <a:r>
              <a:rPr lang="fr-FR" dirty="0"/>
              <a:t>) + </a:t>
            </a:r>
            <a:r>
              <a:rPr lang="fr-FR" b="1" dirty="0"/>
              <a:t>désignation des responsables de la situation</a:t>
            </a:r>
            <a:r>
              <a:rPr lang="fr-FR" dirty="0"/>
              <a:t> (</a:t>
            </a:r>
            <a:r>
              <a:rPr lang="fr-FR" dirty="0" err="1"/>
              <a:t>blaiming</a:t>
            </a:r>
            <a:r>
              <a:rPr lang="fr-FR" dirty="0"/>
              <a:t>) + r</a:t>
            </a:r>
            <a:r>
              <a:rPr lang="fr-FR" b="1" dirty="0"/>
              <a:t>evendications sur l’action publique optimale à mener</a:t>
            </a:r>
            <a:r>
              <a:rPr lang="fr-FR" dirty="0"/>
              <a:t> (</a:t>
            </a:r>
            <a:r>
              <a:rPr lang="fr-FR" dirty="0" err="1"/>
              <a:t>claiming</a:t>
            </a:r>
            <a:r>
              <a:rPr lang="fr-FR" dirty="0"/>
              <a:t>, logique de mobilisation)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Montrez que la politique climatique repose sur plusieurs instruments.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</a:t>
            </a:r>
            <a:r>
              <a:rPr lang="fr-FR" dirty="0">
                <a:solidFill>
                  <a:srgbClr val="00B050"/>
                </a:solidFill>
              </a:rPr>
              <a:t>réglementation </a:t>
            </a:r>
            <a:r>
              <a:rPr lang="fr-FR" dirty="0"/>
              <a:t>(contrainte)</a:t>
            </a:r>
          </a:p>
          <a:p>
            <a:r>
              <a:rPr lang="fr-FR" dirty="0"/>
              <a:t>Des instruments incitatifs :</a:t>
            </a:r>
          </a:p>
          <a:p>
            <a:pPr lvl="1"/>
            <a:r>
              <a:rPr lang="fr-FR" sz="3200" dirty="0">
                <a:solidFill>
                  <a:srgbClr val="00B050"/>
                </a:solidFill>
              </a:rPr>
              <a:t>Taxation</a:t>
            </a:r>
          </a:p>
          <a:p>
            <a:pPr lvl="1"/>
            <a:r>
              <a:rPr lang="fr-FR" sz="3200" dirty="0">
                <a:solidFill>
                  <a:srgbClr val="00B050"/>
                </a:solidFill>
              </a:rPr>
              <a:t>Marché de quotas d’émission</a:t>
            </a:r>
          </a:p>
          <a:p>
            <a:pPr lvl="1"/>
            <a:r>
              <a:rPr lang="fr-FR" sz="3200" dirty="0">
                <a:solidFill>
                  <a:srgbClr val="00B050"/>
                </a:solidFill>
              </a:rPr>
              <a:t>Subventions aux innovations vertes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Berlin Sans FB" pitchFamily="34" charset="0"/>
              </a:rPr>
              <a:t>Comment se déroule l’épreuve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dirty="0">
                <a:latin typeface="Berlin Sans FB" pitchFamily="34" charset="0"/>
              </a:rPr>
              <a:t>Entrée du candidat : l’examinateur propose deux sujets, le candidat doit en choisir un.</a:t>
            </a:r>
          </a:p>
          <a:p>
            <a:pPr algn="just"/>
            <a:r>
              <a:rPr lang="fr-FR" b="1" dirty="0">
                <a:solidFill>
                  <a:srgbClr val="0070C0"/>
                </a:solidFill>
                <a:latin typeface="Berlin Sans FB" pitchFamily="34" charset="0"/>
              </a:rPr>
              <a:t>Temps de préparation : 30 minutes</a:t>
            </a:r>
            <a:r>
              <a:rPr lang="fr-FR" dirty="0">
                <a:latin typeface="Berlin Sans FB" pitchFamily="34" charset="0"/>
              </a:rPr>
              <a:t>. Ne pas écrire sur le sujet, plusieurs feuilles sont fournies pour préparer les réponses.</a:t>
            </a:r>
          </a:p>
          <a:p>
            <a:pPr algn="just"/>
            <a:r>
              <a:rPr lang="fr-FR" b="1" dirty="0">
                <a:solidFill>
                  <a:srgbClr val="00B050"/>
                </a:solidFill>
                <a:latin typeface="Berlin Sans FB" pitchFamily="34" charset="0"/>
              </a:rPr>
              <a:t>Temps d’interrogation : 20 minutes</a:t>
            </a:r>
            <a:r>
              <a:rPr lang="fr-FR" dirty="0">
                <a:latin typeface="Berlin Sans FB" pitchFamily="34" charset="0"/>
              </a:rPr>
              <a:t>. Le candidat expose  ses réponses, l’examinateur pose des questions complémentaires (définition, lecture d’une donnée, mécanisme…).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fr-FR" sz="3200" dirty="0"/>
              <a:t>Présentez les contraintes qui pèsent sur les négociations et accords internationaux  liés à la préservation de l’environnement.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lvl="0"/>
            <a:r>
              <a:rPr lang="fr-FR" dirty="0"/>
              <a:t>Les </a:t>
            </a:r>
            <a:r>
              <a:rPr lang="fr-FR" dirty="0">
                <a:solidFill>
                  <a:srgbClr val="00B050"/>
                </a:solidFill>
              </a:rPr>
              <a:t>dysfonctionnements de l’action publiq</a:t>
            </a:r>
            <a:r>
              <a:rPr lang="fr-FR" dirty="0"/>
              <a:t>ue (ex : difficulté de retranscrire l’accord en droit national)</a:t>
            </a:r>
          </a:p>
          <a:p>
            <a:pPr lvl="0"/>
            <a:r>
              <a:rPr lang="fr-FR" dirty="0"/>
              <a:t>Stratégies de </a:t>
            </a:r>
            <a:r>
              <a:rPr lang="fr-FR" dirty="0">
                <a:solidFill>
                  <a:srgbClr val="00B050"/>
                </a:solidFill>
              </a:rPr>
              <a:t>passager clandestin</a:t>
            </a:r>
          </a:p>
          <a:p>
            <a:pPr lvl="0"/>
            <a:r>
              <a:rPr lang="fr-FR" dirty="0">
                <a:solidFill>
                  <a:srgbClr val="00B050"/>
                </a:solidFill>
              </a:rPr>
              <a:t>Inégalités de développement </a:t>
            </a:r>
            <a:r>
              <a:rPr lang="fr-FR" dirty="0"/>
              <a:t>entre pays.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Quelle est la structure d’un sujet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i="1" dirty="0"/>
              <a:t>Le sujet comprend :</a:t>
            </a:r>
          </a:p>
          <a:p>
            <a:pPr algn="just">
              <a:buNone/>
            </a:pPr>
            <a:r>
              <a:rPr lang="fr-FR" b="1" dirty="0"/>
              <a:t>Une question principale sur 10 points </a:t>
            </a:r>
            <a:r>
              <a:rPr lang="fr-FR" dirty="0"/>
              <a:t>prenant appui sur </a:t>
            </a:r>
            <a:r>
              <a:rPr lang="fr-FR" b="1" dirty="0"/>
              <a:t>deux documents </a:t>
            </a:r>
            <a:r>
              <a:rPr lang="fr-FR" dirty="0"/>
              <a:t>(1 texte + 1 doc stat). Les 2 sujets proposés ont une question principale qui porte sur des champs (économie, sociologie et science politique, regards croisés) différents. </a:t>
            </a:r>
          </a:p>
          <a:p>
            <a:pPr algn="just">
              <a:buNone/>
            </a:pPr>
            <a:r>
              <a:rPr lang="fr-FR" b="1" dirty="0"/>
              <a:t>Trois questions complémentaires </a:t>
            </a:r>
            <a:r>
              <a:rPr lang="fr-FR" dirty="0"/>
              <a:t>: une question sur </a:t>
            </a:r>
            <a:r>
              <a:rPr lang="fr-FR" b="1" dirty="0"/>
              <a:t>4 points sur les savoir-faire </a:t>
            </a:r>
            <a:r>
              <a:rPr lang="fr-FR" dirty="0"/>
              <a:t>(utilisation du doc stat) et </a:t>
            </a:r>
            <a:r>
              <a:rPr lang="fr-FR" b="1" dirty="0"/>
              <a:t>deux questions sur des connaissances </a:t>
            </a:r>
            <a:r>
              <a:rPr lang="fr-FR" dirty="0"/>
              <a:t>(notions de base sur des autres chapitres que celui de la question principale) </a:t>
            </a:r>
            <a:r>
              <a:rPr lang="fr-FR" b="1" dirty="0"/>
              <a:t>chacune sur 3 points.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 faut-il réviser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r-FR" dirty="0"/>
              <a:t>Tous les </a:t>
            </a:r>
            <a:r>
              <a:rPr lang="fr-FR" b="1" dirty="0"/>
              <a:t>TD </a:t>
            </a:r>
            <a:r>
              <a:rPr lang="fr-FR" dirty="0"/>
              <a:t>portant sur les </a:t>
            </a:r>
            <a:r>
              <a:rPr lang="fr-FR" b="1" dirty="0"/>
              <a:t>savoir-faire</a:t>
            </a:r>
            <a:r>
              <a:rPr lang="fr-FR" dirty="0"/>
              <a:t> : parts, mesure d’une évolution, indices, mesure des inégalités, lecture des tables de mobilité.</a:t>
            </a:r>
          </a:p>
          <a:p>
            <a:pPr algn="just"/>
            <a:r>
              <a:rPr lang="fr-FR" dirty="0"/>
              <a:t>Tous les </a:t>
            </a:r>
            <a:r>
              <a:rPr lang="fr-FR" b="1" dirty="0"/>
              <a:t>TD et les cours </a:t>
            </a:r>
            <a:r>
              <a:rPr lang="fr-FR" dirty="0"/>
              <a:t>portant sur les </a:t>
            </a:r>
            <a:r>
              <a:rPr lang="fr-FR" b="1" dirty="0">
                <a:solidFill>
                  <a:srgbClr val="0070C0"/>
                </a:solidFill>
              </a:rPr>
              <a:t>chapitres 1 à 8</a:t>
            </a:r>
            <a:r>
              <a:rPr lang="fr-FR" dirty="0"/>
              <a:t>. </a:t>
            </a:r>
            <a:r>
              <a:rPr lang="fr-FR" b="1" dirty="0"/>
              <a:t>L’épreuve orale porte uniquement sur les chapitres de l’épreuve écrite.</a:t>
            </a:r>
          </a:p>
          <a:p>
            <a:pPr algn="just"/>
            <a:r>
              <a:rPr lang="fr-FR" dirty="0"/>
              <a:t>Tous les </a:t>
            </a:r>
            <a:r>
              <a:rPr lang="fr-FR" b="1" dirty="0"/>
              <a:t>exercices types bac </a:t>
            </a:r>
            <a:r>
              <a:rPr lang="fr-FR" dirty="0"/>
              <a:t>sauf les dissertations, sur les </a:t>
            </a:r>
            <a:r>
              <a:rPr lang="fr-FR" b="1" dirty="0">
                <a:solidFill>
                  <a:srgbClr val="0070C0"/>
                </a:solidFill>
              </a:rPr>
              <a:t>chapitres 1 à 8</a:t>
            </a:r>
            <a:r>
              <a:rPr lang="fr-FR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Comment procéder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dirty="0"/>
              <a:t>Choisir le sujet en fonction de la question principale (10 points).</a:t>
            </a:r>
          </a:p>
          <a:p>
            <a:pPr algn="just"/>
            <a:r>
              <a:rPr lang="fr-FR" dirty="0"/>
              <a:t>Construire un plan détaillé pour la question principale.</a:t>
            </a:r>
          </a:p>
          <a:p>
            <a:pPr algn="just"/>
            <a:r>
              <a:rPr lang="fr-FR" dirty="0"/>
              <a:t>Rédiger les trois réponses aux questions complémentaires.</a:t>
            </a:r>
          </a:p>
          <a:p>
            <a:pPr algn="just">
              <a:buFont typeface="Wingdings" pitchFamily="2" charset="2"/>
              <a:buChar char="Ø"/>
            </a:pPr>
            <a:r>
              <a:rPr lang="fr-FR" i="1" dirty="0"/>
              <a:t>Il est possible de commencer par les questions complémentaires de connaissances en veillant à la gestion du temps (par exemple 5 minutes par question sur 3 points </a:t>
            </a:r>
            <a:r>
              <a:rPr lang="fr-FR" i="1" dirty="0">
                <a:sym typeface="Wingdings"/>
              </a:rPr>
              <a:t> 20 minutes pour la question principale et la question de savoir-faire)</a:t>
            </a:r>
            <a:r>
              <a:rPr lang="fr-FR" i="1" dirty="0"/>
              <a:t>.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Berlin Sans FB" pitchFamily="34" charset="0"/>
              </a:rPr>
              <a:t>Quelques exemples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fr-FR" dirty="0">
                <a:solidFill>
                  <a:srgbClr val="0070C0"/>
                </a:solidFill>
                <a:latin typeface="Berlin Sans FB" pitchFamily="34" charset="0"/>
              </a:rPr>
              <a:t>Questions principales sur les chapitres d’économie :</a:t>
            </a:r>
          </a:p>
          <a:p>
            <a:r>
              <a:rPr lang="fr-FR" dirty="0" err="1">
                <a:latin typeface="Berlin Sans FB" pitchFamily="34" charset="0"/>
              </a:rPr>
              <a:t>Ch</a:t>
            </a:r>
            <a:r>
              <a:rPr lang="fr-FR" dirty="0">
                <a:latin typeface="Berlin Sans FB" pitchFamily="34" charset="0"/>
              </a:rPr>
              <a:t> 1 : Quels sont les sources et les défis de la croissance économique  ?</a:t>
            </a:r>
          </a:p>
          <a:p>
            <a:pPr algn="just"/>
            <a:r>
              <a:rPr lang="fr-FR" dirty="0" err="1">
                <a:latin typeface="Berlin Sans FB" pitchFamily="34" charset="0"/>
              </a:rPr>
              <a:t>Ch</a:t>
            </a:r>
            <a:r>
              <a:rPr lang="fr-FR" dirty="0">
                <a:latin typeface="Berlin Sans FB" pitchFamily="34" charset="0"/>
              </a:rPr>
              <a:t> 4 : Quels sont les fondements du commerce international et de l’internationalisation de la production ?</a:t>
            </a:r>
          </a:p>
          <a:p>
            <a:pPr algn="just"/>
            <a:r>
              <a:rPr lang="fr-FR" dirty="0" err="1">
                <a:latin typeface="Berlin Sans FB" pitchFamily="34" charset="0"/>
              </a:rPr>
              <a:t>Ch</a:t>
            </a:r>
            <a:r>
              <a:rPr lang="fr-FR" dirty="0">
                <a:latin typeface="Berlin Sans FB" pitchFamily="34" charset="0"/>
              </a:rPr>
              <a:t> 6 : Comment lutter contre le chômage ?</a:t>
            </a:r>
          </a:p>
          <a:p>
            <a:pPr algn="just"/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fr-FR" sz="3600" dirty="0"/>
              <a:t>Montrez que les facteurs de production ne sont pas la seule source de la croissance économique.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276872"/>
            <a:ext cx="8291264" cy="3849291"/>
          </a:xfrm>
        </p:spPr>
        <p:txBody>
          <a:bodyPr/>
          <a:lstStyle/>
          <a:p>
            <a:pPr algn="just"/>
            <a:r>
              <a:rPr lang="fr-FR" dirty="0"/>
              <a:t>Rôle de K et L : </a:t>
            </a:r>
            <a:r>
              <a:rPr lang="fr-FR" b="1" dirty="0">
                <a:solidFill>
                  <a:srgbClr val="0070C0"/>
                </a:solidFill>
              </a:rPr>
              <a:t>quantité (croissance extensive) et productivité (intensive)</a:t>
            </a:r>
          </a:p>
          <a:p>
            <a:pPr algn="just"/>
            <a:r>
              <a:rPr lang="fr-FR" dirty="0"/>
              <a:t>Autres facteurs : </a:t>
            </a:r>
            <a:r>
              <a:rPr lang="fr-FR" b="1" dirty="0">
                <a:solidFill>
                  <a:srgbClr val="0070C0"/>
                </a:solidFill>
              </a:rPr>
              <a:t>progrès technique </a:t>
            </a:r>
            <a:r>
              <a:rPr lang="fr-FR" dirty="0"/>
              <a:t>lié à des </a:t>
            </a:r>
            <a:r>
              <a:rPr lang="fr-FR" b="1" dirty="0">
                <a:solidFill>
                  <a:srgbClr val="0070C0"/>
                </a:solidFill>
              </a:rPr>
              <a:t>investissements</a:t>
            </a:r>
            <a:r>
              <a:rPr lang="fr-FR" dirty="0"/>
              <a:t> ( </a:t>
            </a:r>
            <a:r>
              <a:rPr lang="fr-FR" b="1" dirty="0">
                <a:solidFill>
                  <a:srgbClr val="FF0000"/>
                </a:solidFill>
              </a:rPr>
              <a:t>progrès technique et croissance endogènes</a:t>
            </a:r>
            <a:r>
              <a:rPr lang="fr-FR" dirty="0"/>
              <a:t>),  </a:t>
            </a:r>
            <a:r>
              <a:rPr lang="fr-FR" dirty="0">
                <a:solidFill>
                  <a:srgbClr val="FF0000"/>
                </a:solidFill>
              </a:rPr>
              <a:t>droits de propriété et institutions </a:t>
            </a:r>
            <a:r>
              <a:rPr lang="fr-FR" dirty="0"/>
              <a:t>(création, réglementation , stabilisation, légitimation des marchés)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2088232"/>
          </a:xfrm>
        </p:spPr>
        <p:txBody>
          <a:bodyPr>
            <a:normAutofit/>
          </a:bodyPr>
          <a:lstStyle/>
          <a:p>
            <a:r>
              <a:rPr lang="fr-FR" sz="4000" dirty="0"/>
              <a:t>Montrez que les institutions et les droits de propriété jouent un rôle dans la croissance économique.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708920"/>
            <a:ext cx="8229600" cy="3373835"/>
          </a:xfrm>
        </p:spPr>
        <p:txBody>
          <a:bodyPr/>
          <a:lstStyle/>
          <a:p>
            <a:pPr algn="just"/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Institutions  et droits de propriété 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créent un un cadre favorable à </a:t>
            </a:r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l’investissement et à l'innovation</a:t>
            </a:r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…</a:t>
            </a:r>
          </a:p>
          <a:p>
            <a:pPr algn="just"/>
            <a:r>
              <a:rPr lang="fr-FR" dirty="0">
                <a:solidFill>
                  <a:schemeClr val="tx2">
                    <a:lumMod val="75000"/>
                  </a:schemeClr>
                </a:solidFill>
              </a:rPr>
              <a:t>… or les investissements et les innovations sont des </a:t>
            </a:r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facteurs de croissance économique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1787</Words>
  <Application>Microsoft Macintosh PowerPoint</Application>
  <PresentationFormat>Affichage à l'écran (4:3)</PresentationFormat>
  <Paragraphs>137</Paragraphs>
  <Slides>30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5" baseType="lpstr">
      <vt:lpstr>Arial</vt:lpstr>
      <vt:lpstr>Berlin Sans FB</vt:lpstr>
      <vt:lpstr>Calibri</vt:lpstr>
      <vt:lpstr>Wingdings</vt:lpstr>
      <vt:lpstr>Thème Office</vt:lpstr>
      <vt:lpstr>Oral de rattrapage  bac 2021</vt:lpstr>
      <vt:lpstr>Que dois-je apporter ?</vt:lpstr>
      <vt:lpstr>Comment se déroule l’épreuve ?</vt:lpstr>
      <vt:lpstr>Quelle est la structure d’un sujet ?</vt:lpstr>
      <vt:lpstr>Que faut-il réviser ?</vt:lpstr>
      <vt:lpstr>Comment procéder ?</vt:lpstr>
      <vt:lpstr>Quelques exemples</vt:lpstr>
      <vt:lpstr>Montrez que les facteurs de production ne sont pas la seule source de la croissance économique.</vt:lpstr>
      <vt:lpstr>Montrez que les institutions et les droits de propriété jouent un rôle dans la croissance économique.</vt:lpstr>
      <vt:lpstr>Expliquez quels sont les défis posés par la croissance économique.</vt:lpstr>
      <vt:lpstr>Montrez que les innovations peuvent aider à reculer les limites écologiques de la croissance économique</vt:lpstr>
      <vt:lpstr>Vous montrerez que le commerce international a plusieurs fondements. </vt:lpstr>
      <vt:lpstr>Vous montrerez que le commerce entre pays comparables a plusieurs  fondements. </vt:lpstr>
      <vt:lpstr>Vous montrerez que le commerce international peut avoir des effets contrastés.</vt:lpstr>
      <vt:lpstr>Montrez que le chômage structurel a plusieurs origines</vt:lpstr>
      <vt:lpstr>Montrez la diversité des politiques de lutte contre le chômage. </vt:lpstr>
      <vt:lpstr>Quelques exemples</vt:lpstr>
      <vt:lpstr>Montrez que le vote est une forme d’engagement politique parmi d’autres.</vt:lpstr>
      <vt:lpstr>Vous expliquerez pourquoi les individus s’engagent politiquement.</vt:lpstr>
      <vt:lpstr>Vous montrerez que les actions collectives se diversifient. </vt:lpstr>
      <vt:lpstr>Présentez les différents critères pertinents pour analyser la structure sociale de nos jours en France.</vt:lpstr>
      <vt:lpstr>Présentez les principales évolutions de la structure socioprofessionnelle en France depuis 1950. </vt:lpstr>
      <vt:lpstr>Expliquez en quoi l’approche en termes de classes sociales pour rendre compte de la société française peut manquer de pertinence.</vt:lpstr>
      <vt:lpstr>Vous présenterez les rôles de l’ École dans les sociétés démocratiques.</vt:lpstr>
      <vt:lpstr>Montrez que les facteurs d’inégalités scolaires sont multiples.</vt:lpstr>
      <vt:lpstr>Expliquez quels facteurs jouent sur la mobilité sociale.</vt:lpstr>
      <vt:lpstr>Quelques exemples</vt:lpstr>
      <vt:lpstr>Montrez comment différents acteurs participent à la construction des questions environnementales comme problème public.</vt:lpstr>
      <vt:lpstr>Montrez que la politique climatique repose sur plusieurs instruments.</vt:lpstr>
      <vt:lpstr>Présentez les contraintes qui pèsent sur les négociations et accords internationaux  liés à la préservation de l’environnement. 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de rattrapage </dc:title>
  <dc:creator>Lucile</dc:creator>
  <cp:lastModifiedBy>Jeremy BOULLE</cp:lastModifiedBy>
  <cp:revision>46</cp:revision>
  <dcterms:created xsi:type="dcterms:W3CDTF">2021-06-22T10:31:47Z</dcterms:created>
  <dcterms:modified xsi:type="dcterms:W3CDTF">2021-06-23T06:01:50Z</dcterms:modified>
</cp:coreProperties>
</file>