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 id="269" r:id="rId3"/>
    <p:sldId id="270" r:id="rId4"/>
    <p:sldId id="258" r:id="rId5"/>
    <p:sldId id="266" r:id="rId6"/>
    <p:sldId id="267" r:id="rId7"/>
    <p:sldId id="268" r:id="rId8"/>
    <p:sldId id="259" r:id="rId9"/>
    <p:sldId id="260" r:id="rId10"/>
    <p:sldId id="261" r:id="rId11"/>
    <p:sldId id="271" r:id="rId12"/>
    <p:sldId id="262" r:id="rId13"/>
    <p:sldId id="264" r:id="rId14"/>
    <p:sldId id="265" r:id="rId15"/>
    <p:sldId id="272" r:id="rId16"/>
    <p:sldId id="274" r:id="rId17"/>
    <p:sldId id="275" r:id="rId18"/>
    <p:sldId id="276" r:id="rId19"/>
    <p:sldId id="277" r:id="rId20"/>
    <p:sldId id="278" r:id="rId21"/>
    <p:sldId id="279" r:id="rId22"/>
    <p:sldId id="280" r:id="rId23"/>
    <p:sldId id="281"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114" d="100"/>
          <a:sy n="114" d="100"/>
        </p:scale>
        <p:origin x="-147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a:t>Modifiez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a:t>Modifiez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98C66E1E-DAFF-4E90-9452-FFB3FF5F2B45}" type="datetimeFigureOut">
              <a:rPr lang="fr-FR" smtClean="0"/>
              <a:t>08/11/2021</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8B6AFD38-C16B-4CC7-BE87-E270E2CEFBF1}"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98C66E1E-DAFF-4E90-9452-FFB3FF5F2B45}" type="datetimeFigureOut">
              <a:rPr lang="fr-FR" smtClean="0"/>
              <a:t>08/11/2021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6AFD38-C16B-4CC7-BE87-E270E2CEFBF1}"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p>
            <a:r>
              <a:rPr kumimoji="0" lang="fr-FR"/>
              <a:t>Modifiez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98C66E1E-DAFF-4E90-9452-FFB3FF5F2B45}" type="datetimeFigureOut">
              <a:rPr lang="fr-FR" smtClean="0"/>
              <a:t>08/11/2021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6AFD38-C16B-4CC7-BE87-E270E2CEFBF1}"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98C66E1E-DAFF-4E90-9452-FFB3FF5F2B45}" type="datetimeFigureOut">
              <a:rPr lang="fr-FR" smtClean="0"/>
              <a:t>08/11/2021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6AFD38-C16B-4CC7-BE87-E270E2CEFBF1}" type="slidenum">
              <a:rPr lang="fr-FR" smtClean="0"/>
              <a:t>‹N°›</a:t>
            </a:fld>
            <a:endParaRPr lang="fr-FR"/>
          </a:p>
        </p:txBody>
      </p:sp>
      <p:sp>
        <p:nvSpPr>
          <p:cNvPr id="7" name="Titre 6"/>
          <p:cNvSpPr>
            <a:spLocks noGrp="1"/>
          </p:cNvSpPr>
          <p:nvPr>
            <p:ph type="title"/>
          </p:nvPr>
        </p:nvSpPr>
        <p:spPr/>
        <p:txBody>
          <a:bodyPr rtlCol="0"/>
          <a:lstStyle/>
          <a:p>
            <a:r>
              <a:rPr kumimoji="0" lang="fr-FR"/>
              <a:t>Modifiez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a:t>Modifiez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a:t>Modifiez les styles du texte du masque</a:t>
            </a:r>
          </a:p>
        </p:txBody>
      </p:sp>
      <p:sp>
        <p:nvSpPr>
          <p:cNvPr id="4" name="Espace réservé de la date 3"/>
          <p:cNvSpPr>
            <a:spLocks noGrp="1"/>
          </p:cNvSpPr>
          <p:nvPr>
            <p:ph type="dt" sz="half" idx="10"/>
          </p:nvPr>
        </p:nvSpPr>
        <p:spPr/>
        <p:txBody>
          <a:bodyPr/>
          <a:lstStyle/>
          <a:p>
            <a:fld id="{98C66E1E-DAFF-4E90-9452-FFB3FF5F2B45}" type="datetimeFigureOut">
              <a:rPr lang="fr-FR" smtClean="0"/>
              <a:t>08/11/2021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6AFD38-C16B-4CC7-BE87-E270E2CEFBF1}" type="slidenum">
              <a:rPr lang="fr-FR" smtClean="0"/>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98C66E1E-DAFF-4E90-9452-FFB3FF5F2B45}" type="datetimeFigureOut">
              <a:rPr lang="fr-FR" smtClean="0"/>
              <a:t>08/11/2021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B6AFD38-C16B-4CC7-BE87-E270E2CEFBF1}" type="slidenum">
              <a:rPr lang="fr-FR" smtClean="0"/>
              <a:t>‹N°›</a:t>
            </a:fld>
            <a:endParaRPr lang="fr-FR"/>
          </a:p>
        </p:txBody>
      </p:sp>
      <p:sp>
        <p:nvSpPr>
          <p:cNvPr id="8" name="Titre 7"/>
          <p:cNvSpPr>
            <a:spLocks noGrp="1"/>
          </p:cNvSpPr>
          <p:nvPr>
            <p:ph type="title"/>
          </p:nvPr>
        </p:nvSpPr>
        <p:spPr/>
        <p:txBody>
          <a:bodyPr rtlCol="0"/>
          <a:lstStyle/>
          <a:p>
            <a:r>
              <a:rPr kumimoji="0" lang="fr-FR"/>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a:t>Modifiez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Modifiez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Modifiez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98C66E1E-DAFF-4E90-9452-FFB3FF5F2B45}" type="datetimeFigureOut">
              <a:rPr lang="fr-FR" smtClean="0"/>
              <a:t>08/11/2021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B6AFD38-C16B-4CC7-BE87-E270E2CEFBF1}"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98C66E1E-DAFF-4E90-9452-FFB3FF5F2B45}" type="datetimeFigureOut">
              <a:rPr lang="fr-FR" smtClean="0"/>
              <a:t>08/11/2021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B6AFD38-C16B-4CC7-BE87-E270E2CEFBF1}" type="slidenum">
              <a:rPr lang="fr-FR" smtClean="0"/>
              <a:t>‹N°›</a:t>
            </a:fld>
            <a:endParaRPr lang="fr-FR"/>
          </a:p>
        </p:txBody>
      </p:sp>
      <p:sp>
        <p:nvSpPr>
          <p:cNvPr id="6" name="Titre 5"/>
          <p:cNvSpPr>
            <a:spLocks noGrp="1"/>
          </p:cNvSpPr>
          <p:nvPr>
            <p:ph type="title"/>
          </p:nvPr>
        </p:nvSpPr>
        <p:spPr/>
        <p:txBody>
          <a:bodyPr rtlCol="0"/>
          <a:lstStyle/>
          <a:p>
            <a:r>
              <a:rPr kumimoji="0" lang="fr-FR"/>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8C66E1E-DAFF-4E90-9452-FFB3FF5F2B45}" type="datetimeFigureOut">
              <a:rPr lang="fr-FR" smtClean="0"/>
              <a:t>08/11/2021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B6AFD38-C16B-4CC7-BE87-E270E2CEFBF1}"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a:t>Modifiez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a:t>Modifiez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p>
            <a:fld id="{98C66E1E-DAFF-4E90-9452-FFB3FF5F2B45}" type="datetimeFigureOut">
              <a:rPr lang="fr-FR" smtClean="0"/>
              <a:t>08/11/2021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B6AFD38-C16B-4CC7-BE87-E270E2CEFBF1}"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a:t>Modifiez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98C66E1E-DAFF-4E90-9452-FFB3FF5F2B45}" type="datetimeFigureOut">
              <a:rPr lang="fr-FR" smtClean="0"/>
              <a:t>08/11/2021</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8B6AFD38-C16B-4CC7-BE87-E270E2CEFBF1}" type="slidenum">
              <a:rPr lang="fr-FR" smtClean="0"/>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a:t>Modifiez le style du titre</a:t>
            </a:r>
            <a:endParaRPr kumimoji="0" lang="en-US"/>
          </a:p>
        </p:txBody>
      </p:sp>
      <p:sp>
        <p:nvSpPr>
          <p:cNvPr id="8" name="Forme lib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orme lib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orme lib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fr-FR"/>
              <a:t>Modifiez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fr-FR"/>
              <a:t>Modifiez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8C66E1E-DAFF-4E90-9452-FFB3FF5F2B45}" type="datetimeFigureOut">
              <a:rPr lang="fr-FR" smtClean="0"/>
              <a:t>08/11/2021</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B6AFD38-C16B-4CC7-BE87-E270E2CEFBF1}"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23528" y="1752601"/>
            <a:ext cx="8568952" cy="1829761"/>
          </a:xfrm>
        </p:spPr>
        <p:txBody>
          <a:bodyPr/>
          <a:lstStyle/>
          <a:p>
            <a:pPr algn="ctr"/>
            <a:r>
              <a:rPr lang="fr-FR" dirty="0"/>
              <a:t>ANALYSE DES SUJETS « 0 » </a:t>
            </a:r>
          </a:p>
        </p:txBody>
      </p:sp>
      <p:sp>
        <p:nvSpPr>
          <p:cNvPr id="3" name="Sous-titre 2"/>
          <p:cNvSpPr>
            <a:spLocks noGrp="1"/>
          </p:cNvSpPr>
          <p:nvPr>
            <p:ph type="subTitle" idx="1"/>
          </p:nvPr>
        </p:nvSpPr>
        <p:spPr/>
        <p:txBody>
          <a:bodyPr/>
          <a:lstStyle/>
          <a:p>
            <a:endParaRPr lang="fr-FR" dirty="0"/>
          </a:p>
        </p:txBody>
      </p:sp>
      <p:sp>
        <p:nvSpPr>
          <p:cNvPr id="4" name="ZoneTexte 3"/>
          <p:cNvSpPr txBox="1"/>
          <p:nvPr/>
        </p:nvSpPr>
        <p:spPr>
          <a:xfrm>
            <a:off x="611560" y="5805264"/>
            <a:ext cx="6696744" cy="646331"/>
          </a:xfrm>
          <a:prstGeom prst="rect">
            <a:avLst/>
          </a:prstGeom>
          <a:noFill/>
        </p:spPr>
        <p:txBody>
          <a:bodyPr wrap="square" rtlCol="0">
            <a:spAutoFit/>
          </a:bodyPr>
          <a:lstStyle/>
          <a:p>
            <a:r>
              <a:rPr lang="fr-FR" dirty="0"/>
              <a:t>Erwann </a:t>
            </a:r>
            <a:r>
              <a:rPr lang="fr-FR" dirty="0" smtClean="0"/>
              <a:t>CORRE – Pierrick Le </a:t>
            </a:r>
            <a:r>
              <a:rPr lang="fr-FR" dirty="0" err="1" smtClean="0"/>
              <a:t>Blouch</a:t>
            </a:r>
            <a:endParaRPr lang="fr-FR" dirty="0"/>
          </a:p>
          <a:p>
            <a:r>
              <a:rPr lang="fr-FR" dirty="0"/>
              <a:t>Formation du 3/12/2021 – lycée Mendès-France Vitrolles</a:t>
            </a:r>
          </a:p>
        </p:txBody>
      </p:sp>
    </p:spTree>
    <p:extLst>
      <p:ext uri="{BB962C8B-B14F-4D97-AF65-F5344CB8AC3E}">
        <p14:creationId xmlns:p14="http://schemas.microsoft.com/office/powerpoint/2010/main" val="3424940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579296" cy="4525963"/>
          </a:xfrm>
        </p:spPr>
        <p:txBody>
          <a:bodyPr>
            <a:normAutofit fontScale="92500"/>
          </a:bodyPr>
          <a:lstStyle/>
          <a:p>
            <a:r>
              <a:rPr lang="fr-FR" dirty="0"/>
              <a:t>Importance accrue des documents annexes dans cette partie 2, mais qu’il faut savoir synthétiser !</a:t>
            </a:r>
          </a:p>
          <a:p>
            <a:r>
              <a:rPr lang="fr-FR" dirty="0"/>
              <a:t>Toujours contextualiser les explications à la </a:t>
            </a:r>
            <a:r>
              <a:rPr lang="fr-FR" u="sng" dirty="0"/>
              <a:t>spécialité de l’élève</a:t>
            </a:r>
          </a:p>
          <a:p>
            <a:pPr marL="109728" indent="0">
              <a:buNone/>
            </a:pPr>
            <a:endParaRPr lang="fr-FR" u="sng" dirty="0"/>
          </a:p>
          <a:p>
            <a:pPr marL="109728" indent="0">
              <a:buNone/>
            </a:pPr>
            <a:r>
              <a:rPr lang="fr-FR" dirty="0">
                <a:sym typeface="Wingdings"/>
              </a:rPr>
              <a:t> </a:t>
            </a:r>
            <a:r>
              <a:rPr lang="fr-FR" dirty="0"/>
              <a:t>Exercice plus complexe et chronophage demandant davantage d’analyse et d’adaptation aux supports donnés (carte mentale, note de service, préparation d’une intervention orale, article journal interne, diapositives de diaporama …) mais moins de capacités rédactionnelles pures.</a:t>
            </a:r>
          </a:p>
          <a:p>
            <a:endParaRPr lang="fr-FR" dirty="0"/>
          </a:p>
        </p:txBody>
      </p:sp>
    </p:spTree>
    <p:extLst>
      <p:ext uri="{BB962C8B-B14F-4D97-AF65-F5344CB8AC3E}">
        <p14:creationId xmlns:p14="http://schemas.microsoft.com/office/powerpoint/2010/main" val="4133912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u="sng" dirty="0"/>
              <a:t>SUJET N°1</a:t>
            </a:r>
          </a:p>
        </p:txBody>
      </p:sp>
      <p:sp>
        <p:nvSpPr>
          <p:cNvPr id="4" name="Titre 1"/>
          <p:cNvSpPr>
            <a:spLocks noGrp="1"/>
          </p:cNvSpPr>
          <p:nvPr>
            <p:ph idx="1"/>
          </p:nvPr>
        </p:nvSpPr>
        <p:spPr>
          <a:xfrm>
            <a:off x="457200" y="1481328"/>
            <a:ext cx="8507288" cy="4525963"/>
          </a:xfrm>
        </p:spPr>
        <p:txBody>
          <a:bodyPr>
            <a:normAutofit/>
          </a:bodyPr>
          <a:lstStyle/>
          <a:p>
            <a:r>
              <a:rPr lang="fr-FR" sz="2800" u="sng" dirty="0">
                <a:latin typeface="Calibri" panose="020F0502020204030204" pitchFamily="34" charset="0"/>
                <a:cs typeface="Calibri" panose="020F0502020204030204" pitchFamily="34" charset="0"/>
              </a:rPr>
              <a:t>Sujet A </a:t>
            </a:r>
            <a:r>
              <a:rPr lang="fr-FR" sz="2800" dirty="0">
                <a:latin typeface="Calibri" panose="020F0502020204030204" pitchFamily="34" charset="0"/>
                <a:cs typeface="Calibri" panose="020F0502020204030204" pitchFamily="34" charset="0"/>
              </a:rPr>
              <a:t>: En quoi l’économie sociale et solidaire (ESS) peut-elle être une réponse aux mutations de l’économie dans votre secteur d’activité.</a:t>
            </a:r>
          </a:p>
          <a:p>
            <a:endParaRPr lang="fr-FR" sz="2800" dirty="0">
              <a:latin typeface="Calibri" panose="020F0502020204030204" pitchFamily="34" charset="0"/>
              <a:cs typeface="Calibri" panose="020F0502020204030204" pitchFamily="34" charset="0"/>
            </a:endParaRPr>
          </a:p>
          <a:p>
            <a:endParaRPr lang="fr-FR" sz="2800" dirty="0">
              <a:latin typeface="Calibri" panose="020F0502020204030204" pitchFamily="34" charset="0"/>
              <a:cs typeface="Calibri" panose="020F0502020204030204" pitchFamily="34" charset="0"/>
            </a:endParaRPr>
          </a:p>
          <a:p>
            <a:r>
              <a:rPr lang="fr-FR" sz="2800" u="sng" dirty="0">
                <a:latin typeface="Calibri" panose="020F0502020204030204" pitchFamily="34" charset="0"/>
                <a:cs typeface="Calibri" panose="020F0502020204030204" pitchFamily="34" charset="0"/>
              </a:rPr>
              <a:t>Sujet B </a:t>
            </a:r>
            <a:r>
              <a:rPr lang="fr-FR" sz="2800" dirty="0">
                <a:latin typeface="Calibri" panose="020F0502020204030204" pitchFamily="34" charset="0"/>
                <a:cs typeface="Calibri" panose="020F0502020204030204" pitchFamily="34" charset="0"/>
              </a:rPr>
              <a:t>: Les nouvelles pratiques liées au numérique modifient-elles la vie de l’entreprise et de ses salariés ?</a:t>
            </a:r>
          </a:p>
          <a:p>
            <a:endParaRPr lang="fr-FR" sz="2300" dirty="0">
              <a:latin typeface="Calibri" panose="020F0502020204030204" pitchFamily="34" charset="0"/>
              <a:cs typeface="Calibri" panose="020F0502020204030204" pitchFamily="34" charset="0"/>
            </a:endParaRPr>
          </a:p>
          <a:p>
            <a:endParaRPr lang="fr-FR" sz="2300" u="sng" dirty="0">
              <a:latin typeface="Calibri" panose="020F0502020204030204" pitchFamily="34" charset="0"/>
              <a:cs typeface="Calibri" panose="020F0502020204030204" pitchFamily="34" charset="0"/>
            </a:endParaRPr>
          </a:p>
          <a:p>
            <a:endParaRPr lang="fr-FR" sz="2300" u="sng" dirty="0">
              <a:latin typeface="Calibri" panose="020F0502020204030204" pitchFamily="34" charset="0"/>
              <a:cs typeface="Calibri" panose="020F0502020204030204" pitchFamily="34" charset="0"/>
            </a:endParaRPr>
          </a:p>
          <a:p>
            <a:endParaRPr lang="fr-FR" sz="2300" u="sng"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43366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endParaRPr lang="fr-FR" sz="2000" dirty="0"/>
          </a:p>
          <a:p>
            <a:endParaRPr lang="fr-FR" sz="2000" dirty="0"/>
          </a:p>
        </p:txBody>
      </p:sp>
      <p:graphicFrame>
        <p:nvGraphicFramePr>
          <p:cNvPr id="4" name="Tableau 3"/>
          <p:cNvGraphicFramePr>
            <a:graphicFrameLocks noGrp="1"/>
          </p:cNvGraphicFramePr>
          <p:nvPr>
            <p:extLst>
              <p:ext uri="{D42A27DB-BD31-4B8C-83A1-F6EECF244321}">
                <p14:modId xmlns:p14="http://schemas.microsoft.com/office/powerpoint/2010/main" val="3693959489"/>
              </p:ext>
            </p:extLst>
          </p:nvPr>
        </p:nvGraphicFramePr>
        <p:xfrm>
          <a:off x="271505" y="404664"/>
          <a:ext cx="6883600" cy="2834640"/>
        </p:xfrm>
        <a:graphic>
          <a:graphicData uri="http://schemas.openxmlformats.org/drawingml/2006/table">
            <a:tbl>
              <a:tblPr firstRow="1" bandRow="1">
                <a:tableStyleId>{21E4AEA4-8DFA-4A89-87EB-49C32662AFE0}</a:tableStyleId>
              </a:tblPr>
              <a:tblGrid>
                <a:gridCol w="6883600">
                  <a:extLst>
                    <a:ext uri="{9D8B030D-6E8A-4147-A177-3AD203B41FA5}">
                      <a16:colId xmlns:a16="http://schemas.microsoft.com/office/drawing/2014/main" xmlns="" val="20000"/>
                    </a:ext>
                  </a:extLst>
                </a:gridCol>
              </a:tblGrid>
              <a:tr h="2088232">
                <a:tc>
                  <a:txBody>
                    <a:bodyPr/>
                    <a:lstStyle/>
                    <a:p>
                      <a:r>
                        <a:rPr lang="fr-FR" sz="1800" b="1" i="0" u="none" strike="noStrike" kern="1200" baseline="0" dirty="0">
                          <a:solidFill>
                            <a:schemeClr val="lt1"/>
                          </a:solidFill>
                          <a:latin typeface="+mn-lt"/>
                          <a:ea typeface="+mn-ea"/>
                          <a:cs typeface="+mn-cs"/>
                        </a:rPr>
                        <a:t>En quoi l’économie sociale et solidaire (ESS) peut-elle être une réponse aux mutations de l’économie dans votre secteur d’activité ? </a:t>
                      </a:r>
                      <a:endParaRPr lang="fr-FR" sz="1800" b="0" i="0" u="none" strike="noStrike" kern="1200" baseline="0" dirty="0">
                        <a:solidFill>
                          <a:schemeClr val="lt1"/>
                        </a:solidFill>
                        <a:latin typeface="+mn-lt"/>
                        <a:ea typeface="+mn-ea"/>
                        <a:cs typeface="+mn-cs"/>
                      </a:endParaRPr>
                    </a:p>
                    <a:p>
                      <a:r>
                        <a:rPr lang="fr-FR" sz="1800" b="0" i="0" u="none" strike="noStrike" kern="1200" baseline="0" dirty="0">
                          <a:solidFill>
                            <a:schemeClr val="lt1"/>
                          </a:solidFill>
                          <a:latin typeface="+mn-lt"/>
                          <a:ea typeface="+mn-ea"/>
                          <a:cs typeface="+mn-cs"/>
                        </a:rPr>
                        <a:t>Pour cela, vous rédigez </a:t>
                      </a:r>
                      <a:r>
                        <a:rPr lang="fr-FR" sz="1800" b="1" i="0" u="sng" strike="noStrike" kern="1200" baseline="0" dirty="0">
                          <a:solidFill>
                            <a:schemeClr val="lt1"/>
                          </a:solidFill>
                          <a:latin typeface="+mn-lt"/>
                          <a:ea typeface="+mn-ea"/>
                          <a:cs typeface="+mn-cs"/>
                        </a:rPr>
                        <a:t>une note  aux salariés</a:t>
                      </a:r>
                      <a:r>
                        <a:rPr lang="fr-FR" sz="1800" b="1" i="0" u="none" strike="noStrike" kern="1200" baseline="0" dirty="0">
                          <a:solidFill>
                            <a:schemeClr val="lt1"/>
                          </a:solidFill>
                          <a:latin typeface="+mn-lt"/>
                          <a:ea typeface="+mn-ea"/>
                          <a:cs typeface="+mn-cs"/>
                        </a:rPr>
                        <a:t> </a:t>
                      </a:r>
                      <a:r>
                        <a:rPr lang="fr-FR" sz="1800" b="0" i="0" u="none" strike="noStrike" kern="1200" baseline="0" dirty="0">
                          <a:solidFill>
                            <a:schemeClr val="lt1"/>
                          </a:solidFill>
                          <a:latin typeface="+mn-lt"/>
                          <a:ea typeface="+mn-ea"/>
                          <a:cs typeface="+mn-cs"/>
                        </a:rPr>
                        <a:t>qui a pour objectifs : </a:t>
                      </a:r>
                    </a:p>
                    <a:p>
                      <a:r>
                        <a:rPr lang="fr-FR" sz="1800" b="0" i="0" u="none" strike="noStrike" kern="1200" baseline="0" dirty="0">
                          <a:solidFill>
                            <a:schemeClr val="lt1"/>
                          </a:solidFill>
                          <a:latin typeface="+mn-lt"/>
                          <a:ea typeface="+mn-ea"/>
                          <a:cs typeface="+mn-cs"/>
                        </a:rPr>
                        <a:t>- </a:t>
                      </a:r>
                      <a:r>
                        <a:rPr lang="fr-FR" sz="1800" b="1" i="0" u="none" strike="noStrike" kern="1200" baseline="0" dirty="0">
                          <a:solidFill>
                            <a:schemeClr val="lt1"/>
                          </a:solidFill>
                          <a:latin typeface="+mn-lt"/>
                          <a:ea typeface="+mn-ea"/>
                          <a:cs typeface="+mn-cs"/>
                        </a:rPr>
                        <a:t>d’identifier les principales caractéristiques de l’économie sociale et solidaire et les formes de l’ESS possibles dans votre secteur d’activité ; </a:t>
                      </a:r>
                      <a:endParaRPr lang="fr-FR" sz="1800" b="0" i="0" u="none" strike="noStrike" kern="1200" baseline="0" dirty="0">
                        <a:solidFill>
                          <a:schemeClr val="lt1"/>
                        </a:solidFill>
                        <a:latin typeface="+mn-lt"/>
                        <a:ea typeface="+mn-ea"/>
                        <a:cs typeface="+mn-cs"/>
                      </a:endParaRPr>
                    </a:p>
                    <a:p>
                      <a:r>
                        <a:rPr lang="fr-FR" sz="1800" b="0" i="0" u="none" strike="noStrike" kern="1200" baseline="0" dirty="0">
                          <a:solidFill>
                            <a:schemeClr val="lt1"/>
                          </a:solidFill>
                          <a:latin typeface="+mn-lt"/>
                          <a:ea typeface="+mn-ea"/>
                          <a:cs typeface="+mn-cs"/>
                        </a:rPr>
                        <a:t>- </a:t>
                      </a:r>
                      <a:r>
                        <a:rPr lang="fr-FR" sz="1800" b="1" i="0" u="none" strike="noStrike" kern="1200" baseline="0" dirty="0">
                          <a:solidFill>
                            <a:schemeClr val="lt1"/>
                          </a:solidFill>
                          <a:latin typeface="+mn-lt"/>
                          <a:ea typeface="+mn-ea"/>
                          <a:cs typeface="+mn-cs"/>
                        </a:rPr>
                        <a:t>d’indiquer comment l’ESS répond aux </a:t>
                      </a:r>
                      <a:r>
                        <a:rPr lang="fr-FR" sz="1800" b="1" i="0" u="sng" strike="noStrike" kern="1200" baseline="0" dirty="0">
                          <a:solidFill>
                            <a:schemeClr val="lt1"/>
                          </a:solidFill>
                          <a:latin typeface="+mn-lt"/>
                          <a:ea typeface="+mn-ea"/>
                          <a:cs typeface="+mn-cs"/>
                        </a:rPr>
                        <a:t>enjeux économiques, sociaux et environnementaux. </a:t>
                      </a:r>
                      <a:endParaRPr lang="fr-FR" sz="1800" b="0" i="0" u="sng" strike="noStrike" kern="1200" baseline="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
        <p:nvSpPr>
          <p:cNvPr id="5" name="ZoneTexte 4"/>
          <p:cNvSpPr txBox="1"/>
          <p:nvPr/>
        </p:nvSpPr>
        <p:spPr>
          <a:xfrm>
            <a:off x="271213" y="3501008"/>
            <a:ext cx="6840760" cy="1200329"/>
          </a:xfrm>
          <a:prstGeom prst="rect">
            <a:avLst/>
          </a:prstGeom>
          <a:noFill/>
        </p:spPr>
        <p:txBody>
          <a:bodyPr wrap="square" rtlCol="0">
            <a:spAutoFit/>
          </a:bodyPr>
          <a:lstStyle/>
          <a:p>
            <a:r>
              <a:rPr lang="fr-FR" dirty="0">
                <a:latin typeface="Calibri" panose="020F0502020204030204" pitchFamily="34" charset="0"/>
                <a:cs typeface="Calibri" panose="020F0502020204030204" pitchFamily="34" charset="0"/>
              </a:rPr>
              <a:t>TBM : 4 principes identifiés et illustrés + 1 ex lié au secteur</a:t>
            </a:r>
          </a:p>
          <a:p>
            <a:r>
              <a:rPr lang="fr-FR" dirty="0">
                <a:latin typeface="Calibri" panose="020F0502020204030204" pitchFamily="34" charset="0"/>
                <a:cs typeface="Calibri" panose="020F0502020204030204" pitchFamily="34" charset="0"/>
              </a:rPr>
              <a:t>MS : 3 principes identifiés et illustrés + 1 ex lié au secteur</a:t>
            </a:r>
          </a:p>
          <a:p>
            <a:r>
              <a:rPr lang="fr-FR" dirty="0">
                <a:latin typeface="Calibri" panose="020F0502020204030204" pitchFamily="34" charset="0"/>
                <a:cs typeface="Calibri" panose="020F0502020204030204" pitchFamily="34" charset="0"/>
              </a:rPr>
              <a:t>MF : 2 principes identifiés –en annexe- + secteur cité</a:t>
            </a:r>
          </a:p>
          <a:p>
            <a:r>
              <a:rPr lang="fr-FR" dirty="0">
                <a:latin typeface="Calibri" panose="020F0502020204030204" pitchFamily="34" charset="0"/>
                <a:cs typeface="Calibri" panose="020F0502020204030204" pitchFamily="34" charset="0"/>
              </a:rPr>
              <a:t>MI : 0 ou 1 seul principe identifiés</a:t>
            </a:r>
          </a:p>
        </p:txBody>
      </p:sp>
      <p:sp>
        <p:nvSpPr>
          <p:cNvPr id="6" name="ZoneTexte 5"/>
          <p:cNvSpPr txBox="1"/>
          <p:nvPr/>
        </p:nvSpPr>
        <p:spPr>
          <a:xfrm>
            <a:off x="683568" y="4989369"/>
            <a:ext cx="8280920" cy="1200329"/>
          </a:xfrm>
          <a:prstGeom prst="rect">
            <a:avLst/>
          </a:prstGeom>
          <a:noFill/>
        </p:spPr>
        <p:txBody>
          <a:bodyPr wrap="square" rtlCol="0">
            <a:spAutoFit/>
          </a:bodyPr>
          <a:lstStyle/>
          <a:p>
            <a:r>
              <a:rPr lang="fr-FR" dirty="0">
                <a:latin typeface="Calibri" panose="020F0502020204030204" pitchFamily="34" charset="0"/>
                <a:cs typeface="Calibri" panose="020F0502020204030204" pitchFamily="34" charset="0"/>
              </a:rPr>
              <a:t>TBM : arguments cités, classés et argumentés + 2 évolutions de la consommation / DD</a:t>
            </a:r>
          </a:p>
          <a:p>
            <a:r>
              <a:rPr lang="fr-FR" dirty="0">
                <a:latin typeface="Calibri" panose="020F0502020204030204" pitchFamily="34" charset="0"/>
                <a:cs typeface="Calibri" panose="020F0502020204030204" pitchFamily="34" charset="0"/>
              </a:rPr>
              <a:t>MS: arguments cités, classés et argumentés + 1 évolution de la consommation / DD</a:t>
            </a:r>
          </a:p>
          <a:p>
            <a:r>
              <a:rPr lang="fr-FR" dirty="0">
                <a:latin typeface="Calibri" panose="020F0502020204030204" pitchFamily="34" charset="0"/>
                <a:cs typeface="Calibri" panose="020F0502020204030204" pitchFamily="34" charset="0"/>
              </a:rPr>
              <a:t>MF: arguments annexe cités et classés selon enjeux</a:t>
            </a:r>
          </a:p>
          <a:p>
            <a:r>
              <a:rPr lang="fr-FR" dirty="0">
                <a:latin typeface="Calibri" panose="020F0502020204030204" pitchFamily="34" charset="0"/>
                <a:cs typeface="Calibri" panose="020F0502020204030204" pitchFamily="34" charset="0"/>
              </a:rPr>
              <a:t>MI: arguments de l’annexe cités</a:t>
            </a:r>
          </a:p>
        </p:txBody>
      </p:sp>
      <p:cxnSp>
        <p:nvCxnSpPr>
          <p:cNvPr id="8" name="Connecteur droit avec flèche 7"/>
          <p:cNvCxnSpPr/>
          <p:nvPr/>
        </p:nvCxnSpPr>
        <p:spPr>
          <a:xfrm flipH="1">
            <a:off x="6156176" y="3933056"/>
            <a:ext cx="151216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flipH="1">
            <a:off x="7370702" y="4612679"/>
            <a:ext cx="1080120" cy="38384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flipV="1">
            <a:off x="7657504" y="2276872"/>
            <a:ext cx="0" cy="16561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flipV="1">
            <a:off x="8450822" y="2933578"/>
            <a:ext cx="0" cy="16791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flipH="1">
            <a:off x="6588224" y="2924944"/>
            <a:ext cx="186259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Connecteur droit 19"/>
          <p:cNvCxnSpPr/>
          <p:nvPr/>
        </p:nvCxnSpPr>
        <p:spPr>
          <a:xfrm>
            <a:off x="7081440" y="2276872"/>
            <a:ext cx="57606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3996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2608635506"/>
              </p:ext>
            </p:extLst>
          </p:nvPr>
        </p:nvGraphicFramePr>
        <p:xfrm>
          <a:off x="421974" y="548680"/>
          <a:ext cx="8254482" cy="4754880"/>
        </p:xfrm>
        <a:graphic>
          <a:graphicData uri="http://schemas.openxmlformats.org/drawingml/2006/table">
            <a:tbl>
              <a:tblPr firstRow="1" bandRow="1">
                <a:tableStyleId>{21E4AEA4-8DFA-4A89-87EB-49C32662AFE0}</a:tableStyleId>
              </a:tblPr>
              <a:tblGrid>
                <a:gridCol w="8254482">
                  <a:extLst>
                    <a:ext uri="{9D8B030D-6E8A-4147-A177-3AD203B41FA5}">
                      <a16:colId xmlns:a16="http://schemas.microsoft.com/office/drawing/2014/main" xmlns="" val="20000"/>
                    </a:ext>
                  </a:extLst>
                </a:gridCol>
              </a:tblGrid>
              <a:tr h="4752528">
                <a:tc>
                  <a:txBody>
                    <a:bodyPr/>
                    <a:lstStyle/>
                    <a:p>
                      <a:r>
                        <a:rPr lang="fr-FR" sz="1800" b="0" i="0" u="none" strike="noStrike" kern="1200" baseline="0" dirty="0">
                          <a:solidFill>
                            <a:schemeClr val="lt1"/>
                          </a:solidFill>
                          <a:latin typeface="+mn-lt"/>
                          <a:ea typeface="+mn-ea"/>
                          <a:cs typeface="+mn-cs"/>
                        </a:rPr>
                        <a:t>Lors de votre premier entretien annuel, vous avez échangé avec le directeur des ressources humaines sur le développement du numérique dans vos pratiques de travail. </a:t>
                      </a:r>
                    </a:p>
                    <a:p>
                      <a:r>
                        <a:rPr lang="fr-FR" sz="1800" b="0" i="0" u="none" strike="noStrike" kern="1200" baseline="0" dirty="0">
                          <a:solidFill>
                            <a:schemeClr val="lt1"/>
                          </a:solidFill>
                          <a:latin typeface="+mn-lt"/>
                          <a:ea typeface="+mn-ea"/>
                          <a:cs typeface="+mn-cs"/>
                        </a:rPr>
                        <a:t>À l’issue de cet entretien, vous intégrez un groupe de réflexion sur la thématique suivante : </a:t>
                      </a:r>
                    </a:p>
                    <a:p>
                      <a:r>
                        <a:rPr lang="fr-FR" sz="1800" b="1" i="0" u="none" strike="noStrike" kern="1200" baseline="0" dirty="0">
                          <a:solidFill>
                            <a:schemeClr val="lt1"/>
                          </a:solidFill>
                          <a:latin typeface="+mn-lt"/>
                          <a:ea typeface="+mn-ea"/>
                          <a:cs typeface="+mn-cs"/>
                        </a:rPr>
                        <a:t>En quoi les nouvelles pratiques liées au numérique modifient-elles la vie de l’entreprise et de ses salariés ? </a:t>
                      </a:r>
                      <a:endParaRPr lang="fr-FR" sz="1800" b="0" i="0" u="none" strike="noStrike" kern="1200" baseline="0" dirty="0">
                        <a:solidFill>
                          <a:schemeClr val="lt1"/>
                        </a:solidFill>
                        <a:latin typeface="+mn-lt"/>
                        <a:ea typeface="+mn-ea"/>
                        <a:cs typeface="+mn-cs"/>
                      </a:endParaRPr>
                    </a:p>
                    <a:p>
                      <a:r>
                        <a:rPr lang="fr-FR" sz="1800" b="0" i="0" u="none" strike="noStrike" kern="1200" baseline="0" dirty="0">
                          <a:solidFill>
                            <a:schemeClr val="lt1"/>
                          </a:solidFill>
                          <a:latin typeface="+mn-lt"/>
                          <a:ea typeface="+mn-ea"/>
                          <a:cs typeface="+mn-cs"/>
                        </a:rPr>
                        <a:t>L’une des propositions déposées dans </a:t>
                      </a:r>
                      <a:r>
                        <a:rPr lang="fr-FR" sz="1800" b="0" i="0" u="sng" strike="noStrike" kern="1200" baseline="0" dirty="0">
                          <a:solidFill>
                            <a:schemeClr val="lt1"/>
                          </a:solidFill>
                          <a:latin typeface="+mn-lt"/>
                          <a:ea typeface="+mn-ea"/>
                          <a:cs typeface="+mn-cs"/>
                        </a:rPr>
                        <a:t>la boîte à idées numérique </a:t>
                      </a:r>
                      <a:r>
                        <a:rPr lang="fr-FR" sz="1800" b="0" i="0" u="none" strike="noStrike" kern="1200" baseline="0" dirty="0">
                          <a:solidFill>
                            <a:schemeClr val="lt1"/>
                          </a:solidFill>
                          <a:latin typeface="+mn-lt"/>
                          <a:ea typeface="+mn-ea"/>
                          <a:cs typeface="+mn-cs"/>
                        </a:rPr>
                        <a:t>vous est transmise dans le document 5. </a:t>
                      </a:r>
                    </a:p>
                    <a:p>
                      <a:r>
                        <a:rPr lang="fr-FR" sz="1800" b="0" i="0" u="none" strike="noStrike" kern="1200" baseline="0" dirty="0">
                          <a:solidFill>
                            <a:schemeClr val="lt1"/>
                          </a:solidFill>
                          <a:latin typeface="+mn-lt"/>
                          <a:ea typeface="+mn-ea"/>
                          <a:cs typeface="+mn-cs"/>
                        </a:rPr>
                        <a:t>En vous appuyant sur vos connaissances et sur les documents 5 et 6, vous préparez </a:t>
                      </a:r>
                      <a:r>
                        <a:rPr lang="fr-FR" sz="1800" b="0" i="0" u="sng" strike="noStrike" kern="1200" baseline="0" dirty="0">
                          <a:solidFill>
                            <a:schemeClr val="lt1"/>
                          </a:solidFill>
                          <a:latin typeface="+mn-lt"/>
                          <a:ea typeface="+mn-ea"/>
                          <a:cs typeface="+mn-cs"/>
                        </a:rPr>
                        <a:t>votre première intervention pour la prochaine réunion du groupe de réflexion </a:t>
                      </a:r>
                      <a:r>
                        <a:rPr lang="fr-FR" sz="1800" b="0" i="0" u="none" strike="noStrike" kern="1200" baseline="0" dirty="0">
                          <a:solidFill>
                            <a:schemeClr val="lt1"/>
                          </a:solidFill>
                          <a:latin typeface="+mn-lt"/>
                          <a:ea typeface="+mn-ea"/>
                          <a:cs typeface="+mn-cs"/>
                        </a:rPr>
                        <a:t>: </a:t>
                      </a:r>
                    </a:p>
                    <a:p>
                      <a:r>
                        <a:rPr lang="fr-FR" sz="1800" b="0" i="0" u="none" strike="noStrike" kern="1200" baseline="0" dirty="0">
                          <a:solidFill>
                            <a:schemeClr val="lt1"/>
                          </a:solidFill>
                          <a:latin typeface="+mn-lt"/>
                          <a:ea typeface="+mn-ea"/>
                          <a:cs typeface="+mn-cs"/>
                        </a:rPr>
                        <a:t>- </a:t>
                      </a:r>
                      <a:r>
                        <a:rPr lang="fr-FR" sz="1800" b="1" i="0" u="none" strike="noStrike" kern="1200" baseline="0" dirty="0">
                          <a:solidFill>
                            <a:schemeClr val="lt1"/>
                          </a:solidFill>
                          <a:latin typeface="+mn-lt"/>
                          <a:ea typeface="+mn-ea"/>
                          <a:cs typeface="+mn-cs"/>
                        </a:rPr>
                        <a:t>dans un premier temps, vous développez les conséquences du développement du numérique sur l’organisation de la vie de l’entreprise et de ses salariés ; </a:t>
                      </a:r>
                      <a:endParaRPr lang="fr-FR" sz="1800" b="0" i="0" u="none" strike="noStrike" kern="1200" baseline="0" dirty="0">
                        <a:solidFill>
                          <a:schemeClr val="lt1"/>
                        </a:solidFill>
                        <a:latin typeface="+mn-lt"/>
                        <a:ea typeface="+mn-ea"/>
                        <a:cs typeface="+mn-cs"/>
                      </a:endParaRPr>
                    </a:p>
                    <a:p>
                      <a:r>
                        <a:rPr lang="fr-FR" sz="1800" b="0" i="0" u="none" strike="noStrike" kern="1200" baseline="0" dirty="0">
                          <a:solidFill>
                            <a:schemeClr val="lt1"/>
                          </a:solidFill>
                          <a:latin typeface="+mn-lt"/>
                          <a:ea typeface="+mn-ea"/>
                          <a:cs typeface="+mn-cs"/>
                        </a:rPr>
                        <a:t>- </a:t>
                      </a:r>
                      <a:r>
                        <a:rPr lang="fr-FR" sz="1800" b="1" i="0" u="none" strike="noStrike" kern="1200" baseline="0" dirty="0">
                          <a:solidFill>
                            <a:schemeClr val="lt1"/>
                          </a:solidFill>
                          <a:latin typeface="+mn-lt"/>
                          <a:ea typeface="+mn-ea"/>
                          <a:cs typeface="+mn-cs"/>
                        </a:rPr>
                        <a:t>dans un second temps, vous exposez les enjeux et les risques encourus par l’entreprise et ses salariés. </a:t>
                      </a:r>
                      <a:endParaRPr lang="fr-FR" sz="1800" b="0" i="0" u="none" strike="noStrike" kern="1200" baseline="0" dirty="0">
                        <a:solidFill>
                          <a:schemeClr val="lt1"/>
                        </a:solidFill>
                        <a:latin typeface="+mn-lt"/>
                        <a:ea typeface="+mn-ea"/>
                        <a:cs typeface="+mn-cs"/>
                      </a:endParaRPr>
                    </a:p>
                  </a:txBody>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2067486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1124744"/>
            <a:ext cx="8640960" cy="5001419"/>
          </a:xfrm>
        </p:spPr>
        <p:txBody>
          <a:bodyPr>
            <a:normAutofit fontScale="92500" lnSpcReduction="20000"/>
          </a:bodyPr>
          <a:lstStyle/>
          <a:p>
            <a:r>
              <a:rPr lang="fr-FR" sz="2800" u="sng" dirty="0">
                <a:latin typeface="Calibri" panose="020F0502020204030204" pitchFamily="34" charset="0"/>
                <a:cs typeface="Calibri" panose="020F0502020204030204" pitchFamily="34" charset="0"/>
              </a:rPr>
              <a:t>1</a:t>
            </a:r>
            <a:r>
              <a:rPr lang="fr-FR" sz="2800" u="sng" baseline="30000" dirty="0">
                <a:latin typeface="Calibri" panose="020F0502020204030204" pitchFamily="34" charset="0"/>
                <a:cs typeface="Calibri" panose="020F0502020204030204" pitchFamily="34" charset="0"/>
              </a:rPr>
              <a:t>er</a:t>
            </a:r>
            <a:r>
              <a:rPr lang="fr-FR" sz="2800" u="sng" dirty="0">
                <a:latin typeface="Calibri" panose="020F0502020204030204" pitchFamily="34" charset="0"/>
                <a:cs typeface="Calibri" panose="020F0502020204030204" pitchFamily="34" charset="0"/>
              </a:rPr>
              <a:t> </a:t>
            </a:r>
            <a:r>
              <a:rPr lang="fr-FR" sz="2800" u="sng" dirty="0" err="1">
                <a:latin typeface="Calibri" panose="020F0502020204030204" pitchFamily="34" charset="0"/>
                <a:cs typeface="Calibri" panose="020F0502020204030204" pitchFamily="34" charset="0"/>
              </a:rPr>
              <a:t>parag</a:t>
            </a:r>
            <a:r>
              <a:rPr lang="fr-FR" sz="2800" dirty="0">
                <a:latin typeface="Calibri" panose="020F0502020204030204" pitchFamily="34" charset="0"/>
                <a:cs typeface="Calibri" panose="020F0502020204030204" pitchFamily="34" charset="0"/>
              </a:rPr>
              <a:t>:</a:t>
            </a:r>
          </a:p>
          <a:p>
            <a:pPr marL="0" indent="0">
              <a:buNone/>
            </a:pPr>
            <a:r>
              <a:rPr lang="fr-FR" sz="2600" dirty="0">
                <a:latin typeface="Calibri" panose="020F0502020204030204" pitchFamily="34" charset="0"/>
                <a:cs typeface="Calibri" panose="020F0502020204030204" pitchFamily="34" charset="0"/>
              </a:rPr>
              <a:t>TBM: conséquences identifiées et </a:t>
            </a:r>
            <a:r>
              <a:rPr lang="fr-FR" sz="2600" dirty="0" err="1">
                <a:latin typeface="Calibri" panose="020F0502020204030204" pitchFamily="34" charset="0"/>
                <a:cs typeface="Calibri" panose="020F0502020204030204" pitchFamily="34" charset="0"/>
              </a:rPr>
              <a:t>dév</a:t>
            </a:r>
            <a:r>
              <a:rPr lang="fr-FR" sz="2600" dirty="0">
                <a:latin typeface="Calibri" panose="020F0502020204030204" pitchFamily="34" charset="0"/>
                <a:cs typeface="Calibri" panose="020F0502020204030204" pitchFamily="34" charset="0"/>
              </a:rPr>
              <a:t>. du point de vue entreprise et salariés, et contextualisées secteur</a:t>
            </a:r>
          </a:p>
          <a:p>
            <a:pPr marL="0" indent="0">
              <a:buNone/>
            </a:pPr>
            <a:r>
              <a:rPr lang="fr-FR" sz="2600" dirty="0">
                <a:latin typeface="Calibri" panose="020F0502020204030204" pitchFamily="34" charset="0"/>
                <a:cs typeface="Calibri" panose="020F0502020204030204" pitchFamily="34" charset="0"/>
              </a:rPr>
              <a:t>MS: conséquences identifiées et </a:t>
            </a:r>
            <a:r>
              <a:rPr lang="fr-FR" sz="2600" dirty="0" err="1">
                <a:latin typeface="Calibri" panose="020F0502020204030204" pitchFamily="34" charset="0"/>
                <a:cs typeface="Calibri" panose="020F0502020204030204" pitchFamily="34" charset="0"/>
              </a:rPr>
              <a:t>dév</a:t>
            </a:r>
            <a:r>
              <a:rPr lang="fr-FR" sz="2600" dirty="0">
                <a:latin typeface="Calibri" panose="020F0502020204030204" pitchFamily="34" charset="0"/>
                <a:cs typeface="Calibri" panose="020F0502020204030204" pitchFamily="34" charset="0"/>
              </a:rPr>
              <a:t>. du point de vue entreprise et salariés</a:t>
            </a:r>
          </a:p>
          <a:p>
            <a:pPr marL="0" indent="0">
              <a:buNone/>
            </a:pPr>
            <a:r>
              <a:rPr lang="fr-FR" sz="2600" dirty="0">
                <a:latin typeface="Calibri" panose="020F0502020204030204" pitchFamily="34" charset="0"/>
                <a:cs typeface="Calibri" panose="020F0502020204030204" pitchFamily="34" charset="0"/>
              </a:rPr>
              <a:t>MF: conséquences identifiées du point de vue entreprise et salariés</a:t>
            </a:r>
          </a:p>
          <a:p>
            <a:pPr marL="0" indent="0">
              <a:buNone/>
            </a:pPr>
            <a:r>
              <a:rPr lang="fr-FR" sz="2600" dirty="0">
                <a:latin typeface="Calibri" panose="020F0502020204030204" pitchFamily="34" charset="0"/>
                <a:cs typeface="Calibri" panose="020F0502020204030204" pitchFamily="34" charset="0"/>
              </a:rPr>
              <a:t>MI : conséquences citées non organisées</a:t>
            </a:r>
          </a:p>
          <a:p>
            <a:pPr marL="0" indent="0">
              <a:buNone/>
            </a:pPr>
            <a:endParaRPr lang="fr-FR" sz="2600" dirty="0">
              <a:latin typeface="Calibri" panose="020F0502020204030204" pitchFamily="34" charset="0"/>
              <a:cs typeface="Calibri" panose="020F0502020204030204" pitchFamily="34" charset="0"/>
            </a:endParaRPr>
          </a:p>
          <a:p>
            <a:r>
              <a:rPr lang="fr-FR" sz="2800" u="sng" dirty="0">
                <a:latin typeface="Calibri" panose="020F0502020204030204" pitchFamily="34" charset="0"/>
                <a:cs typeface="Calibri" panose="020F0502020204030204" pitchFamily="34" charset="0"/>
              </a:rPr>
              <a:t>2</a:t>
            </a:r>
            <a:r>
              <a:rPr lang="fr-FR" sz="2800" u="sng" baseline="30000" dirty="0">
                <a:latin typeface="Calibri" panose="020F0502020204030204" pitchFamily="34" charset="0"/>
                <a:cs typeface="Calibri" panose="020F0502020204030204" pitchFamily="34" charset="0"/>
              </a:rPr>
              <a:t>ème</a:t>
            </a:r>
            <a:r>
              <a:rPr lang="fr-FR" sz="2800" u="sng" dirty="0">
                <a:latin typeface="Calibri" panose="020F0502020204030204" pitchFamily="34" charset="0"/>
                <a:cs typeface="Calibri" panose="020F0502020204030204" pitchFamily="34" charset="0"/>
              </a:rPr>
              <a:t> </a:t>
            </a:r>
            <a:r>
              <a:rPr lang="fr-FR" sz="2800" u="sng" dirty="0" err="1">
                <a:latin typeface="Calibri" panose="020F0502020204030204" pitchFamily="34" charset="0"/>
                <a:cs typeface="Calibri" panose="020F0502020204030204" pitchFamily="34" charset="0"/>
              </a:rPr>
              <a:t>parag</a:t>
            </a:r>
            <a:r>
              <a:rPr lang="fr-FR" sz="2800" u="sng" dirty="0">
                <a:latin typeface="Calibri" panose="020F0502020204030204" pitchFamily="34" charset="0"/>
                <a:cs typeface="Calibri" panose="020F0502020204030204" pitchFamily="34" charset="0"/>
              </a:rPr>
              <a:t>:</a:t>
            </a:r>
          </a:p>
          <a:p>
            <a:pPr marL="109728" indent="0">
              <a:buNone/>
            </a:pPr>
            <a:r>
              <a:rPr lang="fr-FR" sz="2800" dirty="0">
                <a:latin typeface="Calibri" panose="020F0502020204030204" pitchFamily="34" charset="0"/>
                <a:cs typeface="Calibri" panose="020F0502020204030204" pitchFamily="34" charset="0"/>
              </a:rPr>
              <a:t>TBM: enjeux et risques identifiés, </a:t>
            </a:r>
            <a:r>
              <a:rPr lang="fr-FR" sz="2800" dirty="0" err="1">
                <a:latin typeface="Calibri" panose="020F0502020204030204" pitchFamily="34" charset="0"/>
                <a:cs typeface="Calibri" panose="020F0502020204030204" pitchFamily="34" charset="0"/>
              </a:rPr>
              <a:t>dév</a:t>
            </a:r>
            <a:r>
              <a:rPr lang="fr-FR" sz="2800" dirty="0">
                <a:latin typeface="Calibri" panose="020F0502020204030204" pitchFamily="34" charset="0"/>
                <a:cs typeface="Calibri" panose="020F0502020204030204" pitchFamily="34" charset="0"/>
              </a:rPr>
              <a:t> et contextualisés</a:t>
            </a:r>
          </a:p>
          <a:p>
            <a:pPr marL="109728" indent="0">
              <a:buNone/>
            </a:pPr>
            <a:r>
              <a:rPr lang="fr-FR" sz="2800" dirty="0">
                <a:latin typeface="Calibri" panose="020F0502020204030204" pitchFamily="34" charset="0"/>
                <a:cs typeface="Calibri" panose="020F0502020204030204" pitchFamily="34" charset="0"/>
              </a:rPr>
              <a:t>MS: enjeux et risques identifiés, </a:t>
            </a:r>
            <a:r>
              <a:rPr lang="fr-FR" sz="2800" dirty="0" err="1">
                <a:latin typeface="Calibri" panose="020F0502020204030204" pitchFamily="34" charset="0"/>
                <a:cs typeface="Calibri" panose="020F0502020204030204" pitchFamily="34" charset="0"/>
              </a:rPr>
              <a:t>dév</a:t>
            </a:r>
            <a:r>
              <a:rPr lang="fr-FR" sz="2800" dirty="0">
                <a:latin typeface="Calibri" panose="020F0502020204030204" pitchFamily="34" charset="0"/>
                <a:cs typeface="Calibri" panose="020F0502020204030204" pitchFamily="34" charset="0"/>
              </a:rPr>
              <a:t> </a:t>
            </a:r>
          </a:p>
          <a:p>
            <a:pPr marL="109728" indent="0">
              <a:buNone/>
            </a:pPr>
            <a:r>
              <a:rPr lang="fr-FR" sz="2800" dirty="0">
                <a:latin typeface="Calibri" panose="020F0502020204030204" pitchFamily="34" charset="0"/>
                <a:cs typeface="Calibri" panose="020F0502020204030204" pitchFamily="34" charset="0"/>
              </a:rPr>
              <a:t>MF: enjeux et risques identifiés</a:t>
            </a:r>
          </a:p>
          <a:p>
            <a:pPr marL="109728" indent="0">
              <a:buNone/>
            </a:pPr>
            <a:r>
              <a:rPr lang="fr-FR" sz="2800" dirty="0">
                <a:latin typeface="Calibri" panose="020F0502020204030204" pitchFamily="34" charset="0"/>
                <a:cs typeface="Calibri" panose="020F0502020204030204" pitchFamily="34" charset="0"/>
              </a:rPr>
              <a:t>MI: enjeux et risques cités non organisés</a:t>
            </a:r>
          </a:p>
        </p:txBody>
      </p:sp>
      <p:sp>
        <p:nvSpPr>
          <p:cNvPr id="2" name="Titre 1"/>
          <p:cNvSpPr>
            <a:spLocks noGrp="1"/>
          </p:cNvSpPr>
          <p:nvPr>
            <p:ph type="title"/>
          </p:nvPr>
        </p:nvSpPr>
        <p:spPr>
          <a:xfrm>
            <a:off x="457200" y="274638"/>
            <a:ext cx="8229600" cy="778098"/>
          </a:xfrm>
        </p:spPr>
        <p:txBody>
          <a:bodyPr>
            <a:normAutofit/>
          </a:bodyPr>
          <a:lstStyle/>
          <a:p>
            <a:r>
              <a:rPr lang="fr-FR" sz="2400" u="sng" dirty="0"/>
              <a:t>Sujet B (suite)</a:t>
            </a:r>
          </a:p>
        </p:txBody>
      </p:sp>
    </p:spTree>
    <p:extLst>
      <p:ext uri="{BB962C8B-B14F-4D97-AF65-F5344CB8AC3E}">
        <p14:creationId xmlns:p14="http://schemas.microsoft.com/office/powerpoint/2010/main" val="1334191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sz="2800" u="sng" dirty="0">
                <a:latin typeface="Calibri" panose="020F0502020204030204" pitchFamily="34" charset="0"/>
                <a:cs typeface="Calibri" panose="020F0502020204030204" pitchFamily="34" charset="0"/>
              </a:rPr>
              <a:t>Sujet A </a:t>
            </a:r>
            <a:r>
              <a:rPr lang="fr-FR" sz="2800" dirty="0">
                <a:latin typeface="Calibri" panose="020F0502020204030204" pitchFamily="34" charset="0"/>
                <a:cs typeface="Calibri" panose="020F0502020204030204" pitchFamily="34" charset="0"/>
              </a:rPr>
              <a:t>: Quels peuvent être les impacts du télétravail sur la vie de l’entreprise et sur la formation des salariés de l’entreprise dans votre secteur d’activité ?</a:t>
            </a:r>
          </a:p>
          <a:p>
            <a:endParaRPr lang="fr-FR" sz="2800" dirty="0">
              <a:latin typeface="Calibri" panose="020F0502020204030204" pitchFamily="34" charset="0"/>
              <a:cs typeface="Calibri" panose="020F0502020204030204" pitchFamily="34" charset="0"/>
            </a:endParaRPr>
          </a:p>
          <a:p>
            <a:r>
              <a:rPr lang="fr-FR" sz="2800" u="sng" dirty="0">
                <a:latin typeface="Calibri" panose="020F0502020204030204" pitchFamily="34" charset="0"/>
                <a:cs typeface="Calibri" panose="020F0502020204030204" pitchFamily="34" charset="0"/>
              </a:rPr>
              <a:t>Sujet B </a:t>
            </a:r>
            <a:r>
              <a:rPr lang="fr-FR" sz="2800" dirty="0">
                <a:latin typeface="Calibri" panose="020F0502020204030204" pitchFamily="34" charset="0"/>
                <a:cs typeface="Calibri" panose="020F0502020204030204" pitchFamily="34" charset="0"/>
              </a:rPr>
              <a:t>: Comment la situation sanitaire a-t-elle influencé les choix budgétaires des ménages ?</a:t>
            </a:r>
            <a:r>
              <a:rPr lang="fr-FR" dirty="0"/>
              <a:t/>
            </a:r>
            <a:br>
              <a:rPr lang="fr-FR" dirty="0"/>
            </a:br>
            <a:endParaRPr lang="fr-FR" dirty="0"/>
          </a:p>
        </p:txBody>
      </p:sp>
      <p:sp>
        <p:nvSpPr>
          <p:cNvPr id="3" name="Titre 2"/>
          <p:cNvSpPr>
            <a:spLocks noGrp="1"/>
          </p:cNvSpPr>
          <p:nvPr>
            <p:ph type="title"/>
          </p:nvPr>
        </p:nvSpPr>
        <p:spPr/>
        <p:txBody>
          <a:bodyPr/>
          <a:lstStyle/>
          <a:p>
            <a:r>
              <a:rPr lang="fr-FR" u="sng" dirty="0"/>
              <a:t>SUJET N°2</a:t>
            </a:r>
          </a:p>
        </p:txBody>
      </p:sp>
    </p:spTree>
    <p:extLst>
      <p:ext uri="{BB962C8B-B14F-4D97-AF65-F5344CB8AC3E}">
        <p14:creationId xmlns:p14="http://schemas.microsoft.com/office/powerpoint/2010/main" val="2018066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endParaRPr lang="fr-FR" sz="2000" dirty="0"/>
          </a:p>
          <a:p>
            <a:endParaRPr lang="fr-FR" sz="2000" dirty="0"/>
          </a:p>
        </p:txBody>
      </p:sp>
      <p:graphicFrame>
        <p:nvGraphicFramePr>
          <p:cNvPr id="4" name="Tableau 3"/>
          <p:cNvGraphicFramePr>
            <a:graphicFrameLocks noGrp="1"/>
          </p:cNvGraphicFramePr>
          <p:nvPr>
            <p:extLst>
              <p:ext uri="{D42A27DB-BD31-4B8C-83A1-F6EECF244321}">
                <p14:modId xmlns:p14="http://schemas.microsoft.com/office/powerpoint/2010/main" val="4021977730"/>
              </p:ext>
            </p:extLst>
          </p:nvPr>
        </p:nvGraphicFramePr>
        <p:xfrm>
          <a:off x="323528" y="868680"/>
          <a:ext cx="3749262" cy="2560320"/>
        </p:xfrm>
        <a:graphic>
          <a:graphicData uri="http://schemas.openxmlformats.org/drawingml/2006/table">
            <a:tbl>
              <a:tblPr firstRow="1" bandRow="1">
                <a:tableStyleId>{21E4AEA4-8DFA-4A89-87EB-49C32662AFE0}</a:tableStyleId>
              </a:tblPr>
              <a:tblGrid>
                <a:gridCol w="3749262">
                  <a:extLst>
                    <a:ext uri="{9D8B030D-6E8A-4147-A177-3AD203B41FA5}">
                      <a16:colId xmlns:a16="http://schemas.microsoft.com/office/drawing/2014/main" xmlns="" val="20000"/>
                    </a:ext>
                  </a:extLst>
                </a:gridCol>
              </a:tblGrid>
              <a:tr h="2088232">
                <a:tc>
                  <a:txBody>
                    <a:bodyPr/>
                    <a:lstStyle/>
                    <a:p>
                      <a:r>
                        <a:rPr lang="fr-FR" sz="1800" dirty="0"/>
                        <a:t>À partir des documents 4 &amp; 5, vous préparez votre intervention en indiquant sur une carte mentale (annexe 1), les impacts économiques, sociaux et juridiques du télétravail sur la vie de l’entreprise dans votre secteur d’activité.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356756"/>
            <a:ext cx="4536504" cy="50405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ZoneTexte 4"/>
          <p:cNvSpPr txBox="1"/>
          <p:nvPr/>
        </p:nvSpPr>
        <p:spPr>
          <a:xfrm>
            <a:off x="35496" y="4437112"/>
            <a:ext cx="4536504" cy="1200329"/>
          </a:xfrm>
          <a:prstGeom prst="rect">
            <a:avLst/>
          </a:prstGeom>
          <a:noFill/>
        </p:spPr>
        <p:txBody>
          <a:bodyPr wrap="square" rtlCol="0">
            <a:spAutoFit/>
          </a:bodyPr>
          <a:lstStyle/>
          <a:p>
            <a:r>
              <a:rPr lang="fr-FR" dirty="0"/>
              <a:t>TBM : 12 impacts cités x 3 catégories</a:t>
            </a:r>
          </a:p>
          <a:p>
            <a:r>
              <a:rPr lang="fr-FR" dirty="0"/>
              <a:t>MS : 9 impacts x 3 cat</a:t>
            </a:r>
          </a:p>
          <a:p>
            <a:r>
              <a:rPr lang="fr-FR" dirty="0"/>
              <a:t>MF : 3 impacts x 3 cat</a:t>
            </a:r>
          </a:p>
          <a:p>
            <a:r>
              <a:rPr lang="fr-FR" dirty="0"/>
              <a:t>MI : 6 impacts au total</a:t>
            </a:r>
          </a:p>
        </p:txBody>
      </p:sp>
    </p:spTree>
    <p:extLst>
      <p:ext uri="{BB962C8B-B14F-4D97-AF65-F5344CB8AC3E}">
        <p14:creationId xmlns:p14="http://schemas.microsoft.com/office/powerpoint/2010/main" val="3096800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3968669124"/>
              </p:ext>
            </p:extLst>
          </p:nvPr>
        </p:nvGraphicFramePr>
        <p:xfrm>
          <a:off x="457200" y="1600200"/>
          <a:ext cx="4186808" cy="3108960"/>
        </p:xfrm>
        <a:graphic>
          <a:graphicData uri="http://schemas.openxmlformats.org/drawingml/2006/table">
            <a:tbl>
              <a:tblPr firstRow="1" bandRow="1">
                <a:tableStyleId>{21E4AEA4-8DFA-4A89-87EB-49C32662AFE0}</a:tableStyleId>
              </a:tblPr>
              <a:tblGrid>
                <a:gridCol w="4186808">
                  <a:extLst>
                    <a:ext uri="{9D8B030D-6E8A-4147-A177-3AD203B41FA5}">
                      <a16:colId xmlns:a16="http://schemas.microsoft.com/office/drawing/2014/main" xmlns="" val="20000"/>
                    </a:ext>
                  </a:extLst>
                </a:gridCol>
              </a:tblGrid>
              <a:tr h="370840">
                <a:tc>
                  <a:txBody>
                    <a:bodyPr/>
                    <a:lstStyle/>
                    <a:p>
                      <a:r>
                        <a:rPr lang="fr-FR" sz="1800" b="0" i="0" u="none" strike="noStrike" kern="1200" baseline="0" dirty="0">
                          <a:solidFill>
                            <a:schemeClr val="lt1"/>
                          </a:solidFill>
                          <a:latin typeface="+mn-lt"/>
                          <a:ea typeface="+mn-ea"/>
                          <a:cs typeface="+mn-cs"/>
                        </a:rPr>
                        <a:t>À l’aide de vos connaissances et du document 6, vous rédigez </a:t>
                      </a:r>
                      <a:r>
                        <a:rPr lang="fr-FR" sz="1800" b="1" i="0" u="none" strike="noStrike" kern="1200" baseline="0" dirty="0">
                          <a:solidFill>
                            <a:schemeClr val="lt1"/>
                          </a:solidFill>
                          <a:latin typeface="+mn-lt"/>
                          <a:ea typeface="+mn-ea"/>
                          <a:cs typeface="+mn-cs"/>
                        </a:rPr>
                        <a:t>un document de travail à destination des membres du CSE sur lequel vous faites apparaître : </a:t>
                      </a:r>
                      <a:endParaRPr lang="fr-FR" sz="1800" b="0" i="0" u="none" strike="noStrike" kern="1200" baseline="0" dirty="0">
                        <a:solidFill>
                          <a:schemeClr val="lt1"/>
                        </a:solidFill>
                        <a:latin typeface="+mn-lt"/>
                        <a:ea typeface="+mn-ea"/>
                        <a:cs typeface="+mn-cs"/>
                      </a:endParaRPr>
                    </a:p>
                    <a:p>
                      <a:pPr marL="285750" indent="-285750">
                        <a:buFont typeface="Arial" panose="020B0604020202020204" pitchFamily="34" charset="0"/>
                        <a:buChar char="•"/>
                      </a:pPr>
                      <a:r>
                        <a:rPr lang="fr-FR" sz="1800" b="0" i="0" u="none" strike="noStrike" kern="1200" baseline="0" dirty="0">
                          <a:solidFill>
                            <a:schemeClr val="lt1"/>
                          </a:solidFill>
                          <a:latin typeface="+mn-lt"/>
                          <a:ea typeface="+mn-ea"/>
                          <a:cs typeface="+mn-cs"/>
                        </a:rPr>
                        <a:t>les enjeux visés par une formation sur les risques du télétravail, </a:t>
                      </a:r>
                    </a:p>
                    <a:p>
                      <a:pPr marL="285750" indent="-285750">
                        <a:buFont typeface="Arial" panose="020B0604020202020204" pitchFamily="34" charset="0"/>
                        <a:buChar char="•"/>
                      </a:pPr>
                      <a:r>
                        <a:rPr lang="fr-FR" sz="1800" b="1" i="0" u="none" strike="noStrike" kern="1200" baseline="0" dirty="0">
                          <a:solidFill>
                            <a:schemeClr val="lt1"/>
                          </a:solidFill>
                          <a:latin typeface="+mn-lt"/>
                          <a:ea typeface="+mn-ea"/>
                          <a:cs typeface="+mn-cs"/>
                        </a:rPr>
                        <a:t>le ou les dispositifs appropriés pour les salariés. </a:t>
                      </a:r>
                      <a:endParaRPr lang="fr-FR" sz="1800" b="0" i="0" u="none" strike="noStrike" kern="1200" baseline="0" dirty="0">
                        <a:solidFill>
                          <a:schemeClr val="lt1"/>
                        </a:solidFill>
                        <a:latin typeface="+mn-lt"/>
                        <a:ea typeface="+mn-ea"/>
                        <a:cs typeface="+mn-cs"/>
                      </a:endParaRPr>
                    </a:p>
                    <a:p>
                      <a:endParaRPr lang="fr-FR" dirty="0"/>
                    </a:p>
                  </a:txBody>
                  <a:tcPr/>
                </a:tc>
                <a:extLst>
                  <a:ext uri="{0D108BD9-81ED-4DB2-BD59-A6C34878D82A}">
                    <a16:rowId xmlns:a16="http://schemas.microsoft.com/office/drawing/2014/main" xmlns="" val="10000"/>
                  </a:ext>
                </a:extLst>
              </a:tr>
            </a:tbl>
          </a:graphicData>
        </a:graphic>
      </p:graphicFrame>
      <p:sp>
        <p:nvSpPr>
          <p:cNvPr id="2" name="Titre 1"/>
          <p:cNvSpPr>
            <a:spLocks noGrp="1"/>
          </p:cNvSpPr>
          <p:nvPr>
            <p:ph type="title"/>
          </p:nvPr>
        </p:nvSpPr>
        <p:spPr/>
        <p:txBody>
          <a:bodyPr>
            <a:normAutofit/>
          </a:bodyPr>
          <a:lstStyle/>
          <a:p>
            <a:r>
              <a:rPr lang="fr-FR" sz="3200" u="sng" dirty="0"/>
              <a:t>Sujet A (suite)</a:t>
            </a:r>
          </a:p>
        </p:txBody>
      </p:sp>
      <p:sp>
        <p:nvSpPr>
          <p:cNvPr id="5" name="ZoneTexte 4"/>
          <p:cNvSpPr txBox="1"/>
          <p:nvPr/>
        </p:nvSpPr>
        <p:spPr>
          <a:xfrm>
            <a:off x="5148064" y="1700808"/>
            <a:ext cx="3816424" cy="3139321"/>
          </a:xfrm>
          <a:prstGeom prst="rect">
            <a:avLst/>
          </a:prstGeom>
          <a:noFill/>
        </p:spPr>
        <p:txBody>
          <a:bodyPr wrap="square" rtlCol="0">
            <a:spAutoFit/>
          </a:bodyPr>
          <a:lstStyle/>
          <a:p>
            <a:pPr marL="285750" indent="-285750">
              <a:buFont typeface="Arial" panose="020B0604020202020204" pitchFamily="34" charset="0"/>
              <a:buChar char="•"/>
            </a:pPr>
            <a:r>
              <a:rPr lang="fr-FR" dirty="0"/>
              <a:t>Le doc 6 fait apparaitre les enjeux pour le salarié et l’employeur mais seule la version « salarié » est utile dans cette question.</a:t>
            </a:r>
          </a:p>
          <a:p>
            <a:endParaRPr lang="fr-FR" dirty="0"/>
          </a:p>
          <a:p>
            <a:pPr marL="285750" indent="-285750">
              <a:buFont typeface="Arial" panose="020B0604020202020204" pitchFamily="34" charset="0"/>
              <a:buChar char="•"/>
            </a:pPr>
            <a:r>
              <a:rPr lang="fr-FR" dirty="0"/>
              <a:t>5 dispositifs sont présentés mais seuls 2 peuvent correspondre à la situation : plan de formation de l’entreprise et CPF</a:t>
            </a:r>
          </a:p>
        </p:txBody>
      </p:sp>
      <p:sp>
        <p:nvSpPr>
          <p:cNvPr id="6" name="ZoneTexte 5"/>
          <p:cNvSpPr txBox="1"/>
          <p:nvPr/>
        </p:nvSpPr>
        <p:spPr>
          <a:xfrm>
            <a:off x="395536" y="5445223"/>
            <a:ext cx="7920880" cy="1200329"/>
          </a:xfrm>
          <a:prstGeom prst="rect">
            <a:avLst/>
          </a:prstGeom>
          <a:noFill/>
        </p:spPr>
        <p:txBody>
          <a:bodyPr wrap="square" rtlCol="0">
            <a:spAutoFit/>
          </a:bodyPr>
          <a:lstStyle/>
          <a:p>
            <a:r>
              <a:rPr lang="fr-FR" dirty="0"/>
              <a:t>TBM : enjeux et dispositifs adaptés, cités et </a:t>
            </a:r>
            <a:r>
              <a:rPr lang="fr-FR" u="sng" dirty="0"/>
              <a:t>argumentés</a:t>
            </a:r>
          </a:p>
          <a:p>
            <a:r>
              <a:rPr lang="fr-FR" dirty="0"/>
              <a:t>MS : enjeux et dispositifs adaptés, cités et partiellement argumentés</a:t>
            </a:r>
          </a:p>
          <a:p>
            <a:r>
              <a:rPr lang="fr-FR" dirty="0"/>
              <a:t>MF : enjeux et dispositifs adaptés cités</a:t>
            </a:r>
          </a:p>
          <a:p>
            <a:r>
              <a:rPr lang="fr-FR" dirty="0"/>
              <a:t>MI : enjeux et dispositifs non adaptés</a:t>
            </a:r>
          </a:p>
        </p:txBody>
      </p:sp>
      <p:cxnSp>
        <p:nvCxnSpPr>
          <p:cNvPr id="8" name="Connecteur droit avec flèche 7"/>
          <p:cNvCxnSpPr/>
          <p:nvPr/>
        </p:nvCxnSpPr>
        <p:spPr>
          <a:xfrm flipV="1">
            <a:off x="3995936" y="2204864"/>
            <a:ext cx="1368152" cy="9361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a:off x="4572000" y="4005064"/>
            <a:ext cx="79208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0922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408278580"/>
              </p:ext>
            </p:extLst>
          </p:nvPr>
        </p:nvGraphicFramePr>
        <p:xfrm>
          <a:off x="395536" y="548680"/>
          <a:ext cx="4114800" cy="2011680"/>
        </p:xfrm>
        <a:graphic>
          <a:graphicData uri="http://schemas.openxmlformats.org/drawingml/2006/table">
            <a:tbl>
              <a:tblPr firstRow="1" bandRow="1">
                <a:tableStyleId>{21E4AEA4-8DFA-4A89-87EB-49C32662AFE0}</a:tableStyleId>
              </a:tblPr>
              <a:tblGrid>
                <a:gridCol w="4114800">
                  <a:extLst>
                    <a:ext uri="{9D8B030D-6E8A-4147-A177-3AD203B41FA5}">
                      <a16:colId xmlns:a16="http://schemas.microsoft.com/office/drawing/2014/main" xmlns="" val="20000"/>
                    </a:ext>
                  </a:extLst>
                </a:gridCol>
              </a:tblGrid>
              <a:tr h="370840">
                <a:tc>
                  <a:txBody>
                    <a:bodyPr/>
                    <a:lstStyle/>
                    <a:p>
                      <a:r>
                        <a:rPr lang="fr-FR" sz="1800" b="1" i="0" u="none" strike="noStrike" kern="1200" baseline="0" dirty="0">
                          <a:solidFill>
                            <a:schemeClr val="lt1"/>
                          </a:solidFill>
                          <a:latin typeface="+mn-lt"/>
                          <a:ea typeface="+mn-ea"/>
                          <a:cs typeface="+mn-cs"/>
                        </a:rPr>
                        <a:t>A partir des documents 7 à 9 et de vos connaissances, vous êtes chargé(e) de rédiger les arguments développés dans chacun des ateliers. Vous veillerez à utiliser le vocabulaire économique approprié. </a:t>
                      </a:r>
                      <a:endParaRPr lang="fr-FR" dirty="0"/>
                    </a:p>
                  </a:txBody>
                  <a:tcPr/>
                </a:tc>
                <a:extLst>
                  <a:ext uri="{0D108BD9-81ED-4DB2-BD59-A6C34878D82A}">
                    <a16:rowId xmlns:a16="http://schemas.microsoft.com/office/drawing/2014/main" xmlns="" val="10000"/>
                  </a:ext>
                </a:extLst>
              </a:tr>
            </a:tbl>
          </a:graphicData>
        </a:graphic>
      </p:graphicFrame>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497005"/>
            <a:ext cx="3535915" cy="49420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 name="Connecteur droit avec flèche 5"/>
          <p:cNvCxnSpPr/>
          <p:nvPr/>
        </p:nvCxnSpPr>
        <p:spPr>
          <a:xfrm>
            <a:off x="4101032" y="3436155"/>
            <a:ext cx="295816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p:nvPr/>
        </p:nvCxnSpPr>
        <p:spPr>
          <a:xfrm>
            <a:off x="4716016" y="4237402"/>
            <a:ext cx="2199161"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ZoneTexte 9"/>
          <p:cNvSpPr txBox="1"/>
          <p:nvPr/>
        </p:nvSpPr>
        <p:spPr>
          <a:xfrm>
            <a:off x="4312215" y="2968010"/>
            <a:ext cx="1267898" cy="369332"/>
          </a:xfrm>
          <a:prstGeom prst="rect">
            <a:avLst/>
          </a:prstGeom>
          <a:noFill/>
        </p:spPr>
        <p:txBody>
          <a:bodyPr wrap="square" rtlCol="0">
            <a:spAutoFit/>
          </a:bodyPr>
          <a:lstStyle/>
          <a:p>
            <a:r>
              <a:rPr lang="fr-FR" dirty="0"/>
              <a:t>1</a:t>
            </a:r>
            <a:r>
              <a:rPr lang="fr-FR" baseline="30000" dirty="0"/>
              <a:t>er</a:t>
            </a:r>
            <a:r>
              <a:rPr lang="fr-FR" dirty="0"/>
              <a:t> </a:t>
            </a:r>
            <a:r>
              <a:rPr lang="fr-FR" dirty="0" err="1"/>
              <a:t>parag</a:t>
            </a:r>
            <a:r>
              <a:rPr lang="fr-FR" dirty="0"/>
              <a:t>.</a:t>
            </a:r>
          </a:p>
        </p:txBody>
      </p:sp>
      <p:sp>
        <p:nvSpPr>
          <p:cNvPr id="12" name="ZoneTexte 11"/>
          <p:cNvSpPr txBox="1"/>
          <p:nvPr/>
        </p:nvSpPr>
        <p:spPr>
          <a:xfrm>
            <a:off x="4572000" y="5661247"/>
            <a:ext cx="1481145" cy="369332"/>
          </a:xfrm>
          <a:prstGeom prst="rect">
            <a:avLst/>
          </a:prstGeom>
          <a:noFill/>
        </p:spPr>
        <p:txBody>
          <a:bodyPr wrap="square" rtlCol="0">
            <a:spAutoFit/>
          </a:bodyPr>
          <a:lstStyle/>
          <a:p>
            <a:r>
              <a:rPr lang="fr-FR" dirty="0"/>
              <a:t>2</a:t>
            </a:r>
            <a:r>
              <a:rPr lang="fr-FR" baseline="30000" dirty="0"/>
              <a:t>ème</a:t>
            </a:r>
            <a:r>
              <a:rPr lang="fr-FR" dirty="0"/>
              <a:t> </a:t>
            </a:r>
            <a:r>
              <a:rPr lang="fr-FR" dirty="0" err="1"/>
              <a:t>parag</a:t>
            </a:r>
            <a:r>
              <a:rPr lang="fr-FR" dirty="0"/>
              <a:t>.</a:t>
            </a:r>
          </a:p>
        </p:txBody>
      </p:sp>
      <p:sp>
        <p:nvSpPr>
          <p:cNvPr id="11" name="ZoneTexte 10"/>
          <p:cNvSpPr txBox="1"/>
          <p:nvPr/>
        </p:nvSpPr>
        <p:spPr>
          <a:xfrm>
            <a:off x="130063" y="5061083"/>
            <a:ext cx="4968552" cy="1200329"/>
          </a:xfrm>
          <a:prstGeom prst="rect">
            <a:avLst/>
          </a:prstGeom>
          <a:noFill/>
        </p:spPr>
        <p:txBody>
          <a:bodyPr wrap="square" rtlCol="0">
            <a:spAutoFit/>
          </a:bodyPr>
          <a:lstStyle/>
          <a:p>
            <a:r>
              <a:rPr lang="fr-FR" u="sng" dirty="0"/>
              <a:t>TBM:</a:t>
            </a:r>
          </a:p>
          <a:p>
            <a:pPr marL="285750" indent="-285750">
              <a:buFont typeface="Arial" panose="020B0604020202020204" pitchFamily="34" charset="0"/>
              <a:buChar char="•"/>
            </a:pPr>
            <a:r>
              <a:rPr lang="fr-FR" dirty="0"/>
              <a:t>Diminution des dépenses / cat</a:t>
            </a:r>
          </a:p>
          <a:p>
            <a:pPr marL="285750" indent="-285750">
              <a:buFont typeface="Arial" panose="020B0604020202020204" pitchFamily="34" charset="0"/>
              <a:buChar char="•"/>
            </a:pPr>
            <a:r>
              <a:rPr lang="fr-FR" dirty="0"/>
              <a:t>Arbitrage sur les cat de dépenses </a:t>
            </a:r>
          </a:p>
          <a:p>
            <a:pPr marL="285750" indent="-285750">
              <a:buFont typeface="Arial" panose="020B0604020202020204" pitchFamily="34" charset="0"/>
              <a:buChar char="•"/>
            </a:pPr>
            <a:r>
              <a:rPr lang="fr-FR" dirty="0"/>
              <a:t>Cat de dépenses nommées et contextualisées</a:t>
            </a:r>
          </a:p>
        </p:txBody>
      </p:sp>
      <p:sp>
        <p:nvSpPr>
          <p:cNvPr id="13" name="ZoneTexte 12"/>
          <p:cNvSpPr txBox="1"/>
          <p:nvPr/>
        </p:nvSpPr>
        <p:spPr>
          <a:xfrm>
            <a:off x="137965" y="2828649"/>
            <a:ext cx="3857971" cy="2031325"/>
          </a:xfrm>
          <a:prstGeom prst="rect">
            <a:avLst/>
          </a:prstGeom>
          <a:noFill/>
        </p:spPr>
        <p:txBody>
          <a:bodyPr wrap="square" rtlCol="0">
            <a:spAutoFit/>
          </a:bodyPr>
          <a:lstStyle/>
          <a:p>
            <a:r>
              <a:rPr lang="fr-FR" u="sng" dirty="0"/>
              <a:t>TBM</a:t>
            </a:r>
            <a:r>
              <a:rPr lang="fr-FR" dirty="0"/>
              <a:t>:</a:t>
            </a:r>
          </a:p>
          <a:p>
            <a:pPr marL="285750" indent="-285750">
              <a:buFont typeface="Arial" panose="020B0604020202020204" pitchFamily="34" charset="0"/>
              <a:buChar char="•"/>
            </a:pPr>
            <a:r>
              <a:rPr lang="fr-FR" dirty="0"/>
              <a:t>Diminution des revenus constatée et nommée</a:t>
            </a:r>
          </a:p>
          <a:p>
            <a:pPr marL="285750" indent="-285750">
              <a:buFont typeface="Arial" panose="020B0604020202020204" pitchFamily="34" charset="0"/>
              <a:buChar char="•"/>
            </a:pPr>
            <a:r>
              <a:rPr lang="fr-FR" dirty="0"/>
              <a:t>Dépenses citées</a:t>
            </a:r>
          </a:p>
          <a:p>
            <a:pPr marL="285750" indent="-285750">
              <a:buFont typeface="Arial" panose="020B0604020202020204" pitchFamily="34" charset="0"/>
              <a:buChar char="•"/>
            </a:pPr>
            <a:r>
              <a:rPr lang="fr-FR" dirty="0"/>
              <a:t>Notion pouvoir achat</a:t>
            </a:r>
          </a:p>
          <a:p>
            <a:pPr marL="285750" indent="-285750">
              <a:buFont typeface="Arial" panose="020B0604020202020204" pitchFamily="34" charset="0"/>
              <a:buChar char="•"/>
            </a:pPr>
            <a:r>
              <a:rPr lang="fr-FR" dirty="0"/>
              <a:t>Arbitrage conso / épargne</a:t>
            </a:r>
          </a:p>
          <a:p>
            <a:r>
              <a:rPr lang="fr-FR" dirty="0"/>
              <a:t>explicitée en fonction du budget</a:t>
            </a:r>
          </a:p>
        </p:txBody>
      </p:sp>
      <p:cxnSp>
        <p:nvCxnSpPr>
          <p:cNvPr id="17" name="Connecteur droit 16"/>
          <p:cNvCxnSpPr/>
          <p:nvPr/>
        </p:nvCxnSpPr>
        <p:spPr>
          <a:xfrm flipH="1">
            <a:off x="4312215" y="4237402"/>
            <a:ext cx="422541" cy="13518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Connecteur droit 18"/>
          <p:cNvCxnSpPr/>
          <p:nvPr/>
        </p:nvCxnSpPr>
        <p:spPr>
          <a:xfrm flipH="1">
            <a:off x="3347864" y="3436155"/>
            <a:ext cx="753168" cy="3314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13755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sz="2800" u="sng" dirty="0">
                <a:latin typeface="Calibri" panose="020F0502020204030204" pitchFamily="34" charset="0"/>
                <a:cs typeface="Calibri" panose="020F0502020204030204" pitchFamily="34" charset="0"/>
              </a:rPr>
              <a:t>Sujet A </a:t>
            </a:r>
            <a:r>
              <a:rPr lang="fr-FR" sz="2800" dirty="0">
                <a:latin typeface="Calibri" panose="020F0502020204030204" pitchFamily="34" charset="0"/>
                <a:cs typeface="Calibri" panose="020F0502020204030204" pitchFamily="34" charset="0"/>
              </a:rPr>
              <a:t>: En quoi la mise en œuvre d’une démarche de RSE présente-t-elle des bénéfices pour une entreprise de votre secteur d’activité ? </a:t>
            </a:r>
          </a:p>
          <a:p>
            <a:endParaRPr lang="fr-FR" sz="2800" dirty="0">
              <a:latin typeface="Calibri" panose="020F0502020204030204" pitchFamily="34" charset="0"/>
              <a:cs typeface="Calibri" panose="020F0502020204030204" pitchFamily="34" charset="0"/>
            </a:endParaRPr>
          </a:p>
          <a:p>
            <a:r>
              <a:rPr lang="fr-FR" sz="2800" u="sng" dirty="0">
                <a:latin typeface="Calibri" panose="020F0502020204030204" pitchFamily="34" charset="0"/>
                <a:cs typeface="Calibri" panose="020F0502020204030204" pitchFamily="34" charset="0"/>
              </a:rPr>
              <a:t>Sujet B </a:t>
            </a:r>
            <a:r>
              <a:rPr lang="fr-FR" sz="2800" dirty="0">
                <a:latin typeface="Calibri" panose="020F0502020204030204" pitchFamily="34" charset="0"/>
                <a:cs typeface="Calibri" panose="020F0502020204030204" pitchFamily="34" charset="0"/>
              </a:rPr>
              <a:t>: En quoi le statut de travailleur indépendant peut-il présenter des risques ?</a:t>
            </a:r>
            <a:r>
              <a:rPr lang="fr-FR" sz="2800" u="sng" dirty="0">
                <a:latin typeface="Calibri" panose="020F0502020204030204" pitchFamily="34" charset="0"/>
                <a:cs typeface="Calibri" panose="020F0502020204030204" pitchFamily="34" charset="0"/>
              </a:rPr>
              <a:t> </a:t>
            </a:r>
            <a:endParaRPr lang="fr-FR" dirty="0">
              <a:latin typeface="Calibri" panose="020F0502020204030204" pitchFamily="34" charset="0"/>
              <a:cs typeface="Calibri" panose="020F0502020204030204" pitchFamily="34" charset="0"/>
            </a:endParaRPr>
          </a:p>
        </p:txBody>
      </p:sp>
      <p:sp>
        <p:nvSpPr>
          <p:cNvPr id="3" name="Titre 2"/>
          <p:cNvSpPr>
            <a:spLocks noGrp="1"/>
          </p:cNvSpPr>
          <p:nvPr>
            <p:ph type="title"/>
          </p:nvPr>
        </p:nvSpPr>
        <p:spPr/>
        <p:txBody>
          <a:bodyPr/>
          <a:lstStyle/>
          <a:p>
            <a:r>
              <a:rPr lang="fr-FR" u="sng" dirty="0"/>
              <a:t>SUJET N°3</a:t>
            </a:r>
          </a:p>
        </p:txBody>
      </p:sp>
    </p:spTree>
    <p:extLst>
      <p:ext uri="{BB962C8B-B14F-4D97-AF65-F5344CB8AC3E}">
        <p14:creationId xmlns:p14="http://schemas.microsoft.com/office/powerpoint/2010/main" val="2740841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BO spécial n° 5 du 11 avril </a:t>
            </a:r>
            <a:r>
              <a:rPr lang="fr-FR" b="1" dirty="0"/>
              <a:t>2019 : </a:t>
            </a:r>
            <a:r>
              <a:rPr lang="fr-FR" dirty="0"/>
              <a:t>Programme</a:t>
            </a:r>
          </a:p>
          <a:p>
            <a:r>
              <a:rPr lang="fr-FR" dirty="0"/>
              <a:t>B.O n°165 du 5/07/2020 – Annexe VI p.28</a:t>
            </a:r>
          </a:p>
          <a:p>
            <a:pPr marL="109728" indent="0">
              <a:buNone/>
            </a:pPr>
            <a:r>
              <a:rPr lang="fr-FR" dirty="0"/>
              <a:t>« définition de la sous-épreuve d’économie et gestion au bac pro »</a:t>
            </a:r>
          </a:p>
          <a:p>
            <a:pPr marL="109728" indent="0">
              <a:buNone/>
            </a:pPr>
            <a:endParaRPr lang="fr-FR" dirty="0"/>
          </a:p>
        </p:txBody>
      </p:sp>
      <p:sp>
        <p:nvSpPr>
          <p:cNvPr id="3" name="Titre 2"/>
          <p:cNvSpPr>
            <a:spLocks noGrp="1"/>
          </p:cNvSpPr>
          <p:nvPr>
            <p:ph type="title"/>
          </p:nvPr>
        </p:nvSpPr>
        <p:spPr/>
        <p:txBody>
          <a:bodyPr/>
          <a:lstStyle/>
          <a:p>
            <a:r>
              <a:rPr lang="fr-FR" u="sng" dirty="0"/>
              <a:t>Sources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52" y="3717032"/>
            <a:ext cx="9002896" cy="2094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39223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endParaRPr lang="fr-FR" sz="2000" dirty="0"/>
          </a:p>
          <a:p>
            <a:endParaRPr lang="fr-FR" sz="2000" dirty="0"/>
          </a:p>
        </p:txBody>
      </p:sp>
      <p:graphicFrame>
        <p:nvGraphicFramePr>
          <p:cNvPr id="4" name="Tableau 3"/>
          <p:cNvGraphicFramePr>
            <a:graphicFrameLocks noGrp="1"/>
          </p:cNvGraphicFramePr>
          <p:nvPr>
            <p:extLst>
              <p:ext uri="{D42A27DB-BD31-4B8C-83A1-F6EECF244321}">
                <p14:modId xmlns:p14="http://schemas.microsoft.com/office/powerpoint/2010/main" val="2552560392"/>
              </p:ext>
            </p:extLst>
          </p:nvPr>
        </p:nvGraphicFramePr>
        <p:xfrm>
          <a:off x="238789" y="429078"/>
          <a:ext cx="7553118" cy="2286000"/>
        </p:xfrm>
        <a:graphic>
          <a:graphicData uri="http://schemas.openxmlformats.org/drawingml/2006/table">
            <a:tbl>
              <a:tblPr firstRow="1" bandRow="1">
                <a:tableStyleId>{21E4AEA4-8DFA-4A89-87EB-49C32662AFE0}</a:tableStyleId>
              </a:tblPr>
              <a:tblGrid>
                <a:gridCol w="7553118">
                  <a:extLst>
                    <a:ext uri="{9D8B030D-6E8A-4147-A177-3AD203B41FA5}">
                      <a16:colId xmlns:a16="http://schemas.microsoft.com/office/drawing/2014/main" xmlns="" val="20000"/>
                    </a:ext>
                  </a:extLst>
                </a:gridCol>
              </a:tblGrid>
              <a:tr h="2088232">
                <a:tc>
                  <a:txBody>
                    <a:bodyPr/>
                    <a:lstStyle/>
                    <a:p>
                      <a:r>
                        <a:rPr lang="fr-FR" sz="1800" b="1" i="0" u="none" strike="noStrike" kern="1200" baseline="0" dirty="0">
                          <a:solidFill>
                            <a:schemeClr val="lt1"/>
                          </a:solidFill>
                          <a:latin typeface="+mn-lt"/>
                          <a:ea typeface="+mn-ea"/>
                          <a:cs typeface="+mn-cs"/>
                        </a:rPr>
                        <a:t>En quoi la mise en </a:t>
                      </a:r>
                      <a:r>
                        <a:rPr lang="fr-FR" sz="1800" b="1" i="0" u="none" strike="noStrike" kern="1200" baseline="0" dirty="0" err="1">
                          <a:solidFill>
                            <a:schemeClr val="lt1"/>
                          </a:solidFill>
                          <a:latin typeface="+mn-lt"/>
                          <a:ea typeface="+mn-ea"/>
                          <a:cs typeface="+mn-cs"/>
                        </a:rPr>
                        <a:t>oeuvre</a:t>
                      </a:r>
                      <a:r>
                        <a:rPr lang="fr-FR" sz="1800" b="1" i="0" u="none" strike="noStrike" kern="1200" baseline="0" dirty="0">
                          <a:solidFill>
                            <a:schemeClr val="lt1"/>
                          </a:solidFill>
                          <a:latin typeface="+mn-lt"/>
                          <a:ea typeface="+mn-ea"/>
                          <a:cs typeface="+mn-cs"/>
                        </a:rPr>
                        <a:t> d’une démarche de RSE présente-t-elle des bénéfices pour une entreprise de votre secteur d’activité ? </a:t>
                      </a:r>
                      <a:endParaRPr lang="fr-FR" sz="1800" b="0" i="0" u="none" strike="noStrike" kern="1200" baseline="0" dirty="0">
                        <a:solidFill>
                          <a:schemeClr val="lt1"/>
                        </a:solidFill>
                        <a:latin typeface="+mn-lt"/>
                        <a:ea typeface="+mn-ea"/>
                        <a:cs typeface="+mn-cs"/>
                      </a:endParaRPr>
                    </a:p>
                    <a:p>
                      <a:r>
                        <a:rPr lang="fr-FR" sz="1800" b="0" i="0" u="none" strike="noStrike" kern="1200" baseline="0" dirty="0">
                          <a:solidFill>
                            <a:schemeClr val="lt1"/>
                          </a:solidFill>
                          <a:latin typeface="+mn-lt"/>
                          <a:ea typeface="+mn-ea"/>
                          <a:cs typeface="+mn-cs"/>
                        </a:rPr>
                        <a:t>À partir du document 3 et de vos connaissances, vous rédigerez un article argumenté pour le journal interne de votre entreprise. </a:t>
                      </a:r>
                    </a:p>
                    <a:p>
                      <a:r>
                        <a:rPr lang="fr-FR" sz="1800" b="0" i="0" u="none" strike="noStrike" kern="1200" baseline="0" dirty="0">
                          <a:solidFill>
                            <a:schemeClr val="lt1"/>
                          </a:solidFill>
                          <a:latin typeface="+mn-lt"/>
                          <a:ea typeface="+mn-ea"/>
                          <a:cs typeface="+mn-cs"/>
                        </a:rPr>
                        <a:t>L’article comprendra : </a:t>
                      </a:r>
                    </a:p>
                    <a:p>
                      <a:pPr marL="285750" indent="-285750">
                        <a:buFont typeface="Arial" panose="020B0604020202020204" pitchFamily="34" charset="0"/>
                        <a:buChar char="•"/>
                      </a:pPr>
                      <a:r>
                        <a:rPr lang="fr-FR" sz="1800" b="1" i="0" u="none" strike="noStrike" kern="1200" baseline="0" dirty="0">
                          <a:solidFill>
                            <a:schemeClr val="lt1"/>
                          </a:solidFill>
                          <a:latin typeface="+mn-lt"/>
                          <a:ea typeface="+mn-ea"/>
                          <a:cs typeface="+mn-cs"/>
                        </a:rPr>
                        <a:t>les principes de la démarche RSE, </a:t>
                      </a:r>
                      <a:endParaRPr lang="fr-FR" sz="1800" b="0" i="0" u="none" strike="noStrike" kern="1200" baseline="0" dirty="0">
                        <a:solidFill>
                          <a:schemeClr val="lt1"/>
                        </a:solidFill>
                        <a:latin typeface="+mn-lt"/>
                        <a:ea typeface="+mn-ea"/>
                        <a:cs typeface="+mn-cs"/>
                      </a:endParaRPr>
                    </a:p>
                    <a:p>
                      <a:pPr marL="285750" indent="-285750">
                        <a:buFont typeface="Arial" panose="020B0604020202020204" pitchFamily="34" charset="0"/>
                        <a:buChar char="•"/>
                      </a:pPr>
                      <a:r>
                        <a:rPr lang="fr-FR" sz="1800" b="1" i="0" u="none" strike="noStrike" kern="1200" baseline="0" dirty="0">
                          <a:solidFill>
                            <a:schemeClr val="lt1"/>
                          </a:solidFill>
                          <a:latin typeface="+mn-lt"/>
                          <a:ea typeface="+mn-ea"/>
                          <a:cs typeface="+mn-cs"/>
                        </a:rPr>
                        <a:t>les bénéfices attendus de cette démarche pour l’entreprise et ses salariés. </a:t>
                      </a:r>
                      <a:endParaRPr lang="fr-FR" sz="1800" b="0" i="0" u="none" strike="noStrike" kern="1200" baseline="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
        <p:nvSpPr>
          <p:cNvPr id="5" name="ZoneTexte 4"/>
          <p:cNvSpPr txBox="1"/>
          <p:nvPr/>
        </p:nvSpPr>
        <p:spPr>
          <a:xfrm>
            <a:off x="155680" y="3014372"/>
            <a:ext cx="7514631" cy="1477328"/>
          </a:xfrm>
          <a:prstGeom prst="rect">
            <a:avLst/>
          </a:prstGeom>
          <a:noFill/>
        </p:spPr>
        <p:txBody>
          <a:bodyPr wrap="square" rtlCol="0">
            <a:spAutoFit/>
          </a:bodyPr>
          <a:lstStyle/>
          <a:p>
            <a:r>
              <a:rPr lang="fr-FR" dirty="0">
                <a:latin typeface="Calibri" panose="020F0502020204030204" pitchFamily="34" charset="0"/>
                <a:cs typeface="Calibri" panose="020F0502020204030204" pitchFamily="34" charset="0"/>
              </a:rPr>
              <a:t>TBM : principes explicités + 1 étape de la démarche RSE liée secteur </a:t>
            </a:r>
            <a:r>
              <a:rPr lang="fr-FR" dirty="0" err="1">
                <a:latin typeface="Calibri" panose="020F0502020204030204" pitchFamily="34" charset="0"/>
                <a:cs typeface="Calibri" panose="020F0502020204030204" pitchFamily="34" charset="0"/>
              </a:rPr>
              <a:t>act</a:t>
            </a:r>
            <a:r>
              <a:rPr lang="fr-FR" dirty="0">
                <a:latin typeface="Calibri" panose="020F0502020204030204" pitchFamily="34" charset="0"/>
                <a:cs typeface="Calibri" panose="020F0502020204030204" pitchFamily="34" charset="0"/>
              </a:rPr>
              <a:t> + état des lieux + stratégie et plan d’actions + indicateurs RSE + communication</a:t>
            </a:r>
          </a:p>
          <a:p>
            <a:r>
              <a:rPr lang="fr-FR" dirty="0">
                <a:latin typeface="Calibri" panose="020F0502020204030204" pitchFamily="34" charset="0"/>
                <a:cs typeface="Calibri" panose="020F0502020204030204" pitchFamily="34" charset="0"/>
              </a:rPr>
              <a:t>MS : concept RSE / DD lié au secteur activité</a:t>
            </a:r>
          </a:p>
          <a:p>
            <a:r>
              <a:rPr lang="fr-FR" dirty="0">
                <a:latin typeface="Calibri" panose="020F0502020204030204" pitchFamily="34" charset="0"/>
                <a:cs typeface="Calibri" panose="020F0502020204030204" pitchFamily="34" charset="0"/>
              </a:rPr>
              <a:t>MF : principes et/ou démarche RSE relevés</a:t>
            </a:r>
          </a:p>
          <a:p>
            <a:r>
              <a:rPr lang="fr-FR" dirty="0">
                <a:latin typeface="Calibri" panose="020F0502020204030204" pitchFamily="34" charset="0"/>
                <a:cs typeface="Calibri" panose="020F0502020204030204" pitchFamily="34" charset="0"/>
              </a:rPr>
              <a:t>MI : 3 principes RSE identifiés</a:t>
            </a:r>
          </a:p>
        </p:txBody>
      </p:sp>
      <p:sp>
        <p:nvSpPr>
          <p:cNvPr id="6" name="ZoneTexte 5"/>
          <p:cNvSpPr txBox="1"/>
          <p:nvPr/>
        </p:nvSpPr>
        <p:spPr>
          <a:xfrm>
            <a:off x="631284" y="4826475"/>
            <a:ext cx="8280920" cy="1477328"/>
          </a:xfrm>
          <a:prstGeom prst="rect">
            <a:avLst/>
          </a:prstGeom>
          <a:noFill/>
        </p:spPr>
        <p:txBody>
          <a:bodyPr wrap="square" rtlCol="0">
            <a:spAutoFit/>
          </a:bodyPr>
          <a:lstStyle/>
          <a:p>
            <a:r>
              <a:rPr lang="fr-FR" dirty="0">
                <a:latin typeface="Calibri" panose="020F0502020204030204" pitchFamily="34" charset="0"/>
                <a:cs typeface="Calibri" panose="020F0502020204030204" pitchFamily="34" charset="0"/>
              </a:rPr>
              <a:t>TBM : avantages pour </a:t>
            </a:r>
            <a:r>
              <a:rPr lang="fr-FR" dirty="0" err="1">
                <a:latin typeface="Calibri" panose="020F0502020204030204" pitchFamily="34" charset="0"/>
                <a:cs typeface="Calibri" panose="020F0502020204030204" pitchFamily="34" charset="0"/>
              </a:rPr>
              <a:t>ent</a:t>
            </a:r>
            <a:r>
              <a:rPr lang="fr-FR" dirty="0">
                <a:latin typeface="Calibri" panose="020F0502020204030204" pitchFamily="34" charset="0"/>
                <a:cs typeface="Calibri" panose="020F0502020204030204" pitchFamily="34" charset="0"/>
              </a:rPr>
              <a:t> - partenaires et salariés identifiés et explicités en lien avec secteur activité</a:t>
            </a:r>
          </a:p>
          <a:p>
            <a:r>
              <a:rPr lang="fr-FR" dirty="0">
                <a:latin typeface="Calibri" panose="020F0502020204030204" pitchFamily="34" charset="0"/>
                <a:cs typeface="Calibri" panose="020F0502020204030204" pitchFamily="34" charset="0"/>
              </a:rPr>
              <a:t>MS: 2 avantages pour </a:t>
            </a:r>
            <a:r>
              <a:rPr lang="fr-FR" dirty="0" err="1">
                <a:latin typeface="Calibri" panose="020F0502020204030204" pitchFamily="34" charset="0"/>
                <a:cs typeface="Calibri" panose="020F0502020204030204" pitchFamily="34" charset="0"/>
              </a:rPr>
              <a:t>ent</a:t>
            </a:r>
            <a:r>
              <a:rPr lang="fr-FR" dirty="0">
                <a:latin typeface="Calibri" panose="020F0502020204030204" pitchFamily="34" charset="0"/>
                <a:cs typeface="Calibri" panose="020F0502020204030204" pitchFamily="34" charset="0"/>
              </a:rPr>
              <a:t> - partenaires et 2 pour salariés identifiés et explicités </a:t>
            </a:r>
          </a:p>
          <a:p>
            <a:r>
              <a:rPr lang="fr-FR" dirty="0">
                <a:latin typeface="Calibri" panose="020F0502020204030204" pitchFamily="34" charset="0"/>
                <a:cs typeface="Calibri" panose="020F0502020204030204" pitchFamily="34" charset="0"/>
              </a:rPr>
              <a:t>MF: 2 avantages pour </a:t>
            </a:r>
            <a:r>
              <a:rPr lang="fr-FR" dirty="0" err="1">
                <a:latin typeface="Calibri" panose="020F0502020204030204" pitchFamily="34" charset="0"/>
                <a:cs typeface="Calibri" panose="020F0502020204030204" pitchFamily="34" charset="0"/>
              </a:rPr>
              <a:t>ent</a:t>
            </a:r>
            <a:r>
              <a:rPr lang="fr-FR" dirty="0">
                <a:latin typeface="Calibri" panose="020F0502020204030204" pitchFamily="34" charset="0"/>
                <a:cs typeface="Calibri" panose="020F0502020204030204" pitchFamily="34" charset="0"/>
              </a:rPr>
              <a:t> et 2 pour salariés identifiés </a:t>
            </a:r>
          </a:p>
          <a:p>
            <a:r>
              <a:rPr lang="fr-FR" dirty="0">
                <a:latin typeface="Calibri" panose="020F0502020204030204" pitchFamily="34" charset="0"/>
                <a:cs typeface="Calibri" panose="020F0502020204030204" pitchFamily="34" charset="0"/>
              </a:rPr>
              <a:t>MI: opportunités pour </a:t>
            </a:r>
            <a:r>
              <a:rPr lang="fr-FR" dirty="0" err="1">
                <a:latin typeface="Calibri" panose="020F0502020204030204" pitchFamily="34" charset="0"/>
                <a:cs typeface="Calibri" panose="020F0502020204030204" pitchFamily="34" charset="0"/>
              </a:rPr>
              <a:t>ent</a:t>
            </a:r>
            <a:r>
              <a:rPr lang="fr-FR" dirty="0">
                <a:latin typeface="Calibri" panose="020F0502020204030204" pitchFamily="34" charset="0"/>
                <a:cs typeface="Calibri" panose="020F0502020204030204" pitchFamily="34" charset="0"/>
              </a:rPr>
              <a:t> et salariés non identifiés</a:t>
            </a:r>
          </a:p>
        </p:txBody>
      </p:sp>
      <p:cxnSp>
        <p:nvCxnSpPr>
          <p:cNvPr id="8" name="Connecteur droit avec flèche 7"/>
          <p:cNvCxnSpPr/>
          <p:nvPr/>
        </p:nvCxnSpPr>
        <p:spPr>
          <a:xfrm flipH="1">
            <a:off x="5006015" y="4089160"/>
            <a:ext cx="266429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flipH="1">
            <a:off x="8270185" y="4653136"/>
            <a:ext cx="478280" cy="19192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flipV="1">
            <a:off x="7668344" y="1988840"/>
            <a:ext cx="0" cy="20882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flipV="1">
            <a:off x="8733933" y="2492896"/>
            <a:ext cx="0" cy="21602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flipH="1">
            <a:off x="2987824" y="2492896"/>
            <a:ext cx="57558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Connecteur droit 19"/>
          <p:cNvCxnSpPr/>
          <p:nvPr/>
        </p:nvCxnSpPr>
        <p:spPr>
          <a:xfrm>
            <a:off x="4573967" y="1988840"/>
            <a:ext cx="309634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27869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1312030575"/>
              </p:ext>
            </p:extLst>
          </p:nvPr>
        </p:nvGraphicFramePr>
        <p:xfrm>
          <a:off x="444759" y="404664"/>
          <a:ext cx="8254482" cy="3657600"/>
        </p:xfrm>
        <a:graphic>
          <a:graphicData uri="http://schemas.openxmlformats.org/drawingml/2006/table">
            <a:tbl>
              <a:tblPr firstRow="1" bandRow="1">
                <a:tableStyleId>{21E4AEA4-8DFA-4A89-87EB-49C32662AFE0}</a:tableStyleId>
              </a:tblPr>
              <a:tblGrid>
                <a:gridCol w="8254482">
                  <a:extLst>
                    <a:ext uri="{9D8B030D-6E8A-4147-A177-3AD203B41FA5}">
                      <a16:colId xmlns:a16="http://schemas.microsoft.com/office/drawing/2014/main" xmlns="" val="20000"/>
                    </a:ext>
                  </a:extLst>
                </a:gridCol>
              </a:tblGrid>
              <a:tr h="370840">
                <a:tc>
                  <a:txBody>
                    <a:bodyPr/>
                    <a:lstStyle/>
                    <a:p>
                      <a:r>
                        <a:rPr lang="fr-FR" sz="1800" b="0" i="0" u="none" strike="noStrike" kern="1200" baseline="0" dirty="0">
                          <a:solidFill>
                            <a:schemeClr val="lt1"/>
                          </a:solidFill>
                          <a:latin typeface="+mn-lt"/>
                          <a:ea typeface="+mn-ea"/>
                          <a:cs typeface="+mn-cs"/>
                        </a:rPr>
                        <a:t>Vos interlocuteurs sont sensibles à votre maîtrise des risques encourus dus au statut d’indépendant. Vous devez les convaincre que vous mesurez les incidences de ce projet sur votre situation. </a:t>
                      </a:r>
                    </a:p>
                    <a:p>
                      <a:r>
                        <a:rPr lang="fr-FR" sz="1800" b="1" i="0" u="none" strike="noStrike" kern="1200" baseline="0" dirty="0">
                          <a:solidFill>
                            <a:schemeClr val="lt1"/>
                          </a:solidFill>
                          <a:latin typeface="+mn-lt"/>
                          <a:ea typeface="+mn-ea"/>
                          <a:cs typeface="+mn-cs"/>
                        </a:rPr>
                        <a:t>En quoi le statut de travailleur indépendant peut-il présenter des risques ? </a:t>
                      </a:r>
                      <a:endParaRPr lang="fr-FR" sz="1800" b="0" i="0" u="none" strike="noStrike" kern="1200" baseline="0" dirty="0">
                        <a:solidFill>
                          <a:schemeClr val="lt1"/>
                        </a:solidFill>
                        <a:latin typeface="+mn-lt"/>
                        <a:ea typeface="+mn-ea"/>
                        <a:cs typeface="+mn-cs"/>
                      </a:endParaRPr>
                    </a:p>
                    <a:p>
                      <a:r>
                        <a:rPr lang="fr-FR" sz="1800" b="0" i="0" u="none" strike="noStrike" kern="1200" baseline="0" dirty="0">
                          <a:solidFill>
                            <a:schemeClr val="lt1"/>
                          </a:solidFill>
                          <a:latin typeface="+mn-lt"/>
                          <a:ea typeface="+mn-ea"/>
                          <a:cs typeface="+mn-cs"/>
                        </a:rPr>
                        <a:t>Vous disposez de trois minutes pour </a:t>
                      </a:r>
                      <a:r>
                        <a:rPr lang="fr-FR" sz="1800" b="0" i="0" u="sng" strike="noStrike" kern="1200" baseline="0" dirty="0">
                          <a:solidFill>
                            <a:schemeClr val="lt1"/>
                          </a:solidFill>
                          <a:latin typeface="+mn-lt"/>
                          <a:ea typeface="+mn-ea"/>
                          <a:cs typeface="+mn-cs"/>
                        </a:rPr>
                        <a:t>présenter oralement votre argumentaire qui s’appuie sur un diaporama</a:t>
                      </a:r>
                      <a:r>
                        <a:rPr lang="fr-FR" sz="1800" b="0" i="0" u="none" strike="noStrike" kern="1200" baseline="0" dirty="0">
                          <a:solidFill>
                            <a:schemeClr val="lt1"/>
                          </a:solidFill>
                          <a:latin typeface="+mn-lt"/>
                          <a:ea typeface="+mn-ea"/>
                          <a:cs typeface="+mn-cs"/>
                        </a:rPr>
                        <a:t>. </a:t>
                      </a:r>
                    </a:p>
                    <a:p>
                      <a:r>
                        <a:rPr lang="fr-FR" sz="1800" b="0" i="0" u="none" strike="noStrike" kern="1200" baseline="0" dirty="0">
                          <a:solidFill>
                            <a:schemeClr val="lt1"/>
                          </a:solidFill>
                          <a:latin typeface="+mn-lt"/>
                          <a:ea typeface="+mn-ea"/>
                          <a:cs typeface="+mn-cs"/>
                        </a:rPr>
                        <a:t>Votre intervention comporte deux parties : </a:t>
                      </a:r>
                    </a:p>
                    <a:p>
                      <a:pPr marL="285750" indent="-285750">
                        <a:buFont typeface="Arial" panose="020B0604020202020204" pitchFamily="34" charset="0"/>
                        <a:buChar char="•"/>
                      </a:pPr>
                      <a:r>
                        <a:rPr lang="fr-FR" sz="1800" b="0" i="0" u="none" strike="noStrike" kern="1200" baseline="0" dirty="0">
                          <a:solidFill>
                            <a:schemeClr val="lt1"/>
                          </a:solidFill>
                          <a:latin typeface="+mn-lt"/>
                          <a:ea typeface="+mn-ea"/>
                          <a:cs typeface="+mn-cs"/>
                        </a:rPr>
                        <a:t>les fragilités du statut d’indépendant dans votre secteur d’activité, </a:t>
                      </a:r>
                    </a:p>
                    <a:p>
                      <a:pPr marL="285750" indent="-285750">
                        <a:buFont typeface="Arial" panose="020B0604020202020204" pitchFamily="34" charset="0"/>
                        <a:buChar char="•"/>
                      </a:pPr>
                      <a:r>
                        <a:rPr lang="fr-FR" sz="1800" b="1" i="0" u="none" strike="noStrike" kern="1200" baseline="0" dirty="0">
                          <a:solidFill>
                            <a:schemeClr val="lt1"/>
                          </a:solidFill>
                          <a:latin typeface="+mn-lt"/>
                          <a:ea typeface="+mn-ea"/>
                          <a:cs typeface="+mn-cs"/>
                        </a:rPr>
                        <a:t>les mesures à mettre en place pour contrer les fragilités de ce statut illustrées par des exemples en lien avec votre secteur d’activité</a:t>
                      </a:r>
                      <a:r>
                        <a:rPr lang="fr-FR" sz="1800" b="0" i="0" u="none" strike="noStrike" kern="1200" baseline="0" dirty="0">
                          <a:solidFill>
                            <a:schemeClr val="lt1"/>
                          </a:solidFill>
                          <a:latin typeface="+mn-lt"/>
                          <a:ea typeface="+mn-ea"/>
                          <a:cs typeface="+mn-cs"/>
                        </a:rPr>
                        <a:t>. </a:t>
                      </a:r>
                    </a:p>
                    <a:p>
                      <a:r>
                        <a:rPr lang="fr-FR" sz="1800" b="0" i="0" u="none" strike="noStrike" kern="1200" baseline="0" dirty="0">
                          <a:solidFill>
                            <a:schemeClr val="lt1"/>
                          </a:solidFill>
                          <a:latin typeface="+mn-lt"/>
                          <a:ea typeface="+mn-ea"/>
                          <a:cs typeface="+mn-cs"/>
                        </a:rPr>
                        <a:t>Sur </a:t>
                      </a:r>
                      <a:r>
                        <a:rPr lang="fr-FR" sz="1800" b="1" i="0" u="none" strike="noStrike" kern="1200" baseline="0" dirty="0">
                          <a:solidFill>
                            <a:schemeClr val="lt1"/>
                          </a:solidFill>
                          <a:latin typeface="+mn-lt"/>
                          <a:ea typeface="+mn-ea"/>
                          <a:cs typeface="+mn-cs"/>
                        </a:rPr>
                        <a:t>l’annexe 1</a:t>
                      </a:r>
                      <a:r>
                        <a:rPr lang="fr-FR" sz="1800" b="0" i="0" u="none" strike="noStrike" kern="1200" baseline="0" dirty="0">
                          <a:solidFill>
                            <a:schemeClr val="lt1"/>
                          </a:solidFill>
                          <a:latin typeface="+mn-lt"/>
                          <a:ea typeface="+mn-ea"/>
                          <a:cs typeface="+mn-cs"/>
                        </a:rPr>
                        <a:t>, vous complétez le contenu des diapositives et rédigez l’argumentaire correspondant. </a:t>
                      </a:r>
                    </a:p>
                  </a:txBody>
                  <a:tcPr/>
                </a:tc>
                <a:extLst>
                  <a:ext uri="{0D108BD9-81ED-4DB2-BD59-A6C34878D82A}">
                    <a16:rowId xmlns:a16="http://schemas.microsoft.com/office/drawing/2014/main" xmlns="" val="10000"/>
                  </a:ext>
                </a:extLst>
              </a:tr>
            </a:tbl>
          </a:graphicData>
        </a:graphic>
      </p:graphicFrame>
      <p:sp>
        <p:nvSpPr>
          <p:cNvPr id="3" name="ZoneTexte 2"/>
          <p:cNvSpPr txBox="1"/>
          <p:nvPr/>
        </p:nvSpPr>
        <p:spPr>
          <a:xfrm>
            <a:off x="215008" y="4415243"/>
            <a:ext cx="8928992" cy="1477328"/>
          </a:xfrm>
          <a:prstGeom prst="rect">
            <a:avLst/>
          </a:prstGeom>
          <a:noFill/>
        </p:spPr>
        <p:txBody>
          <a:bodyPr wrap="square" rtlCol="0">
            <a:spAutoFit/>
          </a:bodyPr>
          <a:lstStyle/>
          <a:p>
            <a:r>
              <a:rPr lang="fr-FR" dirty="0"/>
              <a:t>TBM: 5 fragilités identifiées et </a:t>
            </a:r>
            <a:r>
              <a:rPr lang="fr-FR" dirty="0" err="1"/>
              <a:t>dév</a:t>
            </a:r>
            <a:r>
              <a:rPr lang="fr-FR" dirty="0"/>
              <a:t> (+ 1 </a:t>
            </a:r>
            <a:r>
              <a:rPr lang="fr-FR" dirty="0" err="1"/>
              <a:t>supp</a:t>
            </a:r>
            <a:r>
              <a:rPr lang="fr-FR" dirty="0"/>
              <a:t>) – propositions contextualisées et catégorisées + 3 ex cohérents dans le secteur d’activité</a:t>
            </a:r>
          </a:p>
          <a:p>
            <a:r>
              <a:rPr lang="fr-FR" dirty="0"/>
              <a:t>MS : 5 fragilités identifiées et </a:t>
            </a:r>
            <a:r>
              <a:rPr lang="fr-FR" dirty="0" err="1"/>
              <a:t>dév</a:t>
            </a:r>
            <a:r>
              <a:rPr lang="fr-FR" dirty="0"/>
              <a:t> (+ 1 </a:t>
            </a:r>
            <a:r>
              <a:rPr lang="fr-FR" dirty="0" err="1"/>
              <a:t>supp</a:t>
            </a:r>
            <a:r>
              <a:rPr lang="fr-FR" dirty="0"/>
              <a:t>) + 3 ex cohérents</a:t>
            </a:r>
          </a:p>
          <a:p>
            <a:r>
              <a:rPr lang="fr-FR" dirty="0"/>
              <a:t>MF: 5 fragilités identifiées et peu </a:t>
            </a:r>
            <a:r>
              <a:rPr lang="fr-FR" dirty="0" err="1"/>
              <a:t>dév</a:t>
            </a:r>
            <a:r>
              <a:rPr lang="fr-FR" dirty="0"/>
              <a:t> + des arguments cohérents peu </a:t>
            </a:r>
            <a:r>
              <a:rPr lang="fr-FR" dirty="0" err="1"/>
              <a:t>dév</a:t>
            </a:r>
            <a:endParaRPr lang="fr-FR" dirty="0"/>
          </a:p>
          <a:p>
            <a:r>
              <a:rPr lang="fr-FR" dirty="0"/>
              <a:t>MI: 4 fragilités citées + arguments non pertinents</a:t>
            </a:r>
          </a:p>
        </p:txBody>
      </p:sp>
    </p:spTree>
    <p:extLst>
      <p:ext uri="{BB962C8B-B14F-4D97-AF65-F5344CB8AC3E}">
        <p14:creationId xmlns:p14="http://schemas.microsoft.com/office/powerpoint/2010/main" val="23415014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7504" y="1481328"/>
            <a:ext cx="8928992" cy="4755984"/>
          </a:xfrm>
        </p:spPr>
        <p:txBody>
          <a:bodyPr>
            <a:normAutofit fontScale="85000" lnSpcReduction="20000"/>
          </a:bodyPr>
          <a:lstStyle/>
          <a:p>
            <a:r>
              <a:rPr lang="fr-FR" b="1" u="sng" dirty="0"/>
              <a:t>1</a:t>
            </a:r>
            <a:r>
              <a:rPr lang="fr-FR" b="1" u="sng" baseline="30000" dirty="0"/>
              <a:t>ère</a:t>
            </a:r>
            <a:r>
              <a:rPr lang="fr-FR" b="1" u="sng" dirty="0"/>
              <a:t> partie </a:t>
            </a:r>
            <a:r>
              <a:rPr lang="fr-FR" dirty="0"/>
              <a:t>: pas vraiment de changement par rapport aux années précédentes</a:t>
            </a:r>
          </a:p>
          <a:p>
            <a:pPr marL="109728" indent="0">
              <a:buNone/>
            </a:pPr>
            <a:endParaRPr lang="fr-FR" dirty="0"/>
          </a:p>
          <a:p>
            <a:pPr>
              <a:buFont typeface="Wingdings"/>
              <a:buChar char="ð"/>
            </a:pPr>
            <a:r>
              <a:rPr lang="fr-FR" dirty="0">
                <a:sym typeface="Wingdings"/>
              </a:rPr>
              <a:t>Ne pas faire d’impasse dans le programme</a:t>
            </a:r>
          </a:p>
          <a:p>
            <a:pPr marL="109728" indent="0">
              <a:buNone/>
            </a:pPr>
            <a:endParaRPr lang="fr-FR" dirty="0">
              <a:sym typeface="Wingdings"/>
            </a:endParaRPr>
          </a:p>
          <a:p>
            <a:pPr>
              <a:buFont typeface="Wingdings"/>
              <a:buChar char="ð"/>
            </a:pPr>
            <a:r>
              <a:rPr lang="fr-FR" dirty="0">
                <a:sym typeface="Wingdings"/>
              </a:rPr>
              <a:t>Insister sur les verbes d’action et les attendus correspondants (repérer, identifier ≠ expliquer ≠ analyser)</a:t>
            </a:r>
          </a:p>
          <a:p>
            <a:pPr marL="109728" indent="0">
              <a:buNone/>
            </a:pPr>
            <a:endParaRPr lang="fr-FR" dirty="0">
              <a:sym typeface="Wingdings"/>
            </a:endParaRPr>
          </a:p>
          <a:p>
            <a:pPr>
              <a:buFont typeface="Wingdings"/>
              <a:buChar char="ð"/>
            </a:pPr>
            <a:r>
              <a:rPr lang="fr-FR" dirty="0">
                <a:sym typeface="Wingdings"/>
              </a:rPr>
              <a:t>Apprendre aux élèves à justifier ou argumenter toutes leurs réponses (dès les exercices ou évaluations en classe)</a:t>
            </a:r>
          </a:p>
          <a:p>
            <a:pPr marL="109728" indent="0">
              <a:buNone/>
            </a:pPr>
            <a:endParaRPr lang="fr-FR" dirty="0">
              <a:sym typeface="Wingdings"/>
            </a:endParaRPr>
          </a:p>
          <a:p>
            <a:pPr>
              <a:buFont typeface="Wingdings"/>
              <a:buChar char="ð"/>
            </a:pPr>
            <a:r>
              <a:rPr lang="fr-FR" dirty="0"/>
              <a:t>Toujours souligner l’importance de bien lire les documents annexes qui comportent soit des réponses, soit des indices permettant de retrouver les réponses.</a:t>
            </a:r>
          </a:p>
        </p:txBody>
      </p:sp>
      <p:sp>
        <p:nvSpPr>
          <p:cNvPr id="3" name="Titre 2"/>
          <p:cNvSpPr>
            <a:spLocks noGrp="1"/>
          </p:cNvSpPr>
          <p:nvPr>
            <p:ph type="title"/>
          </p:nvPr>
        </p:nvSpPr>
        <p:spPr/>
        <p:txBody>
          <a:bodyPr/>
          <a:lstStyle/>
          <a:p>
            <a:r>
              <a:rPr lang="fr-FR" u="sng" dirty="0"/>
              <a:t>Comment préparer nos élèves ?</a:t>
            </a:r>
          </a:p>
        </p:txBody>
      </p:sp>
    </p:spTree>
    <p:extLst>
      <p:ext uri="{BB962C8B-B14F-4D97-AF65-F5344CB8AC3E}">
        <p14:creationId xmlns:p14="http://schemas.microsoft.com/office/powerpoint/2010/main" val="15689507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79512" y="593561"/>
            <a:ext cx="8856984" cy="5787767"/>
          </a:xfrm>
        </p:spPr>
        <p:txBody>
          <a:bodyPr>
            <a:normAutofit fontScale="85000" lnSpcReduction="20000"/>
          </a:bodyPr>
          <a:lstStyle/>
          <a:p>
            <a:r>
              <a:rPr lang="fr-FR" sz="2500" b="1" u="sng" dirty="0"/>
              <a:t>2</a:t>
            </a:r>
            <a:r>
              <a:rPr lang="fr-FR" sz="2500" b="1" u="sng" baseline="30000" dirty="0"/>
              <a:t>ème</a:t>
            </a:r>
            <a:r>
              <a:rPr lang="fr-FR" sz="2500" b="1" u="sng" dirty="0"/>
              <a:t> partie </a:t>
            </a:r>
            <a:r>
              <a:rPr lang="fr-FR" sz="2500" dirty="0"/>
              <a:t>: les notions d’argumentation et de contextualisation des réponses deviennent (encore plus qu’avant) prépondérantes</a:t>
            </a:r>
          </a:p>
          <a:p>
            <a:pPr marL="109728" indent="0">
              <a:buNone/>
            </a:pPr>
            <a:endParaRPr lang="fr-FR" sz="2500" dirty="0"/>
          </a:p>
          <a:p>
            <a:pPr>
              <a:buFont typeface="Wingdings"/>
              <a:buChar char="ð"/>
            </a:pPr>
            <a:r>
              <a:rPr lang="fr-FR" sz="2500" dirty="0">
                <a:sym typeface="Wingdings"/>
              </a:rPr>
              <a:t>Entraîner l’élève à répondre en se mettant dans la peau d’un salarié de sa filière de spécialité et ainsi faciliter son argumentation par des exemples précis</a:t>
            </a:r>
          </a:p>
          <a:p>
            <a:pPr marL="109728" indent="0">
              <a:buNone/>
            </a:pPr>
            <a:endParaRPr lang="fr-FR" sz="2500" dirty="0">
              <a:sym typeface="Wingdings"/>
            </a:endParaRPr>
          </a:p>
          <a:p>
            <a:pPr>
              <a:buFont typeface="Wingdings"/>
              <a:buChar char="ð"/>
            </a:pPr>
            <a:r>
              <a:rPr lang="fr-FR" sz="2500" dirty="0">
                <a:sym typeface="Wingdings"/>
              </a:rPr>
              <a:t> Entraîner l’élève à faire le lien entre la problématique de l’énoncé et les informations contenues dans les annexes (utilité ou pas, ≠</a:t>
            </a:r>
            <a:r>
              <a:rPr lang="fr-FR" sz="2000" dirty="0">
                <a:sym typeface="Wingdings"/>
              </a:rPr>
              <a:t>ce</a:t>
            </a:r>
            <a:r>
              <a:rPr lang="fr-FR" sz="2500" dirty="0">
                <a:sym typeface="Wingdings"/>
              </a:rPr>
              <a:t> entre « réponse à une question » présente en annexe et « argumentation attendue » qui doit pousser l’élève à aller plus loin…)</a:t>
            </a:r>
          </a:p>
          <a:p>
            <a:pPr marL="109728" indent="0">
              <a:buNone/>
            </a:pPr>
            <a:endParaRPr lang="fr-FR" sz="2500" dirty="0">
              <a:sym typeface="Wingdings"/>
            </a:endParaRPr>
          </a:p>
          <a:p>
            <a:pPr>
              <a:buFont typeface="Wingdings"/>
              <a:buChar char="ð"/>
            </a:pPr>
            <a:r>
              <a:rPr lang="fr-FR" sz="2500" dirty="0">
                <a:sym typeface="Wingdings"/>
              </a:rPr>
              <a:t>Remplacer la préparation de l’introduction (sessions précédentes) par des exercices d’analyse de supports originaux (compléter carte mentale, préparer une argumentation orale, un diaporama, un article de journal interne…) pour que les élèves aient vu au moins une fois ce type de documents et les attendus correspondants.</a:t>
            </a:r>
          </a:p>
          <a:p>
            <a:pPr>
              <a:buFont typeface="Wingdings"/>
              <a:buChar char="ð"/>
            </a:pPr>
            <a:endParaRPr lang="fr-FR" sz="2500" dirty="0"/>
          </a:p>
        </p:txBody>
      </p:sp>
    </p:spTree>
    <p:extLst>
      <p:ext uri="{BB962C8B-B14F-4D97-AF65-F5344CB8AC3E}">
        <p14:creationId xmlns:p14="http://schemas.microsoft.com/office/powerpoint/2010/main" val="4128803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51520" y="1481328"/>
            <a:ext cx="8640960" cy="4525963"/>
          </a:xfrm>
        </p:spPr>
        <p:txBody>
          <a:bodyPr>
            <a:normAutofit fontScale="92500" lnSpcReduction="10000"/>
          </a:bodyPr>
          <a:lstStyle/>
          <a:p>
            <a:r>
              <a:rPr lang="fr-FR" dirty="0"/>
              <a:t>le programme de 2009 a vécu sa dernière année scolaire lors de la session d'examen de 2021. </a:t>
            </a:r>
          </a:p>
          <a:p>
            <a:r>
              <a:rPr lang="fr-FR" dirty="0"/>
              <a:t>Le nouveau programme, </a:t>
            </a:r>
            <a:r>
              <a:rPr lang="fr-FR" dirty="0" smtClean="0"/>
              <a:t>appliqué depuis </a:t>
            </a:r>
            <a:r>
              <a:rPr lang="fr-FR" dirty="0"/>
              <a:t>la rentrée 2019 pour les classes de secondes sera donc évalué en 2022.</a:t>
            </a:r>
          </a:p>
          <a:p>
            <a:r>
              <a:rPr lang="fr-FR" dirty="0"/>
              <a:t>Les élèves de terminale des baccalauréats professionnels du secteur de la Production découvriront une épreuve rénovée pour la session 2022.</a:t>
            </a:r>
          </a:p>
          <a:p>
            <a:r>
              <a:rPr lang="fr-FR" dirty="0"/>
              <a:t> Les sujets zéro donnent des exemples de ce qui pourra être attendu à partir de la session d'examen 2022.</a:t>
            </a:r>
          </a:p>
        </p:txBody>
      </p:sp>
      <p:sp>
        <p:nvSpPr>
          <p:cNvPr id="3" name="Titre 2"/>
          <p:cNvSpPr>
            <a:spLocks noGrp="1"/>
          </p:cNvSpPr>
          <p:nvPr>
            <p:ph type="title"/>
          </p:nvPr>
        </p:nvSpPr>
        <p:spPr/>
        <p:txBody>
          <a:bodyPr/>
          <a:lstStyle/>
          <a:p>
            <a:r>
              <a:rPr lang="fr-FR" u="sng" dirty="0"/>
              <a:t>Avant propos</a:t>
            </a:r>
          </a:p>
        </p:txBody>
      </p:sp>
    </p:spTree>
    <p:extLst>
      <p:ext uri="{BB962C8B-B14F-4D97-AF65-F5344CB8AC3E}">
        <p14:creationId xmlns:p14="http://schemas.microsoft.com/office/powerpoint/2010/main" val="2703868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08920"/>
            <a:ext cx="8229600" cy="1143000"/>
          </a:xfrm>
        </p:spPr>
        <p:txBody>
          <a:bodyPr>
            <a:normAutofit fontScale="90000"/>
          </a:bodyPr>
          <a:lstStyle/>
          <a:p>
            <a:r>
              <a:rPr lang="fr-FR" sz="4000" dirty="0"/>
              <a:t/>
            </a:r>
            <a:br>
              <a:rPr lang="fr-FR" sz="4000" dirty="0"/>
            </a:br>
            <a:r>
              <a:rPr lang="fr-FR" sz="4000" u="sng" dirty="0"/>
              <a:t>Partie 1 : Questionnement reposant sur une situation contextualisée </a:t>
            </a:r>
            <a:r>
              <a:rPr lang="fr-FR" dirty="0"/>
              <a:t>	</a:t>
            </a:r>
            <a:br>
              <a:rPr lang="fr-FR" dirty="0"/>
            </a:br>
            <a:endParaRPr lang="fr-FR" dirty="0"/>
          </a:p>
        </p:txBody>
      </p:sp>
      <p:sp>
        <p:nvSpPr>
          <p:cNvPr id="4" name="Espace réservé du contenu 3"/>
          <p:cNvSpPr>
            <a:spLocks noGrp="1"/>
          </p:cNvSpPr>
          <p:nvPr>
            <p:ph idx="1"/>
          </p:nvPr>
        </p:nvSpPr>
        <p:spPr/>
        <p:txBody>
          <a:bodyPr/>
          <a:lstStyle/>
          <a:p>
            <a:endParaRPr lang="fr-FR" dirty="0"/>
          </a:p>
        </p:txBody>
      </p:sp>
    </p:spTree>
    <p:extLst>
      <p:ext uri="{BB962C8B-B14F-4D97-AF65-F5344CB8AC3E}">
        <p14:creationId xmlns:p14="http://schemas.microsoft.com/office/powerpoint/2010/main" val="3241589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u="sng" dirty="0"/>
              <a:t>SUJET N°1</a:t>
            </a:r>
          </a:p>
        </p:txBody>
      </p:sp>
      <p:sp>
        <p:nvSpPr>
          <p:cNvPr id="4" name="Espace réservé du contenu 2"/>
          <p:cNvSpPr>
            <a:spLocks noGrp="1"/>
          </p:cNvSpPr>
          <p:nvPr>
            <p:ph idx="1"/>
          </p:nvPr>
        </p:nvSpPr>
        <p:spPr/>
        <p:txBody>
          <a:bodyPr>
            <a:normAutofit fontScale="92500" lnSpcReduction="20000"/>
          </a:bodyPr>
          <a:lstStyle/>
          <a:p>
            <a:endParaRPr lang="fr-FR" u="sng" dirty="0"/>
          </a:p>
          <a:p>
            <a:r>
              <a:rPr lang="fr-FR" u="sng" dirty="0"/>
              <a:t>11 questions </a:t>
            </a:r>
            <a:r>
              <a:rPr lang="fr-FR" dirty="0"/>
              <a:t> au lieu de 16, 17, 18 … auparavant sur le marché (offre / demande) et le budget des ménages et modes de financement</a:t>
            </a:r>
          </a:p>
          <a:p>
            <a:r>
              <a:rPr lang="fr-FR" dirty="0"/>
              <a:t>Part des questions « documentation » : 3/11</a:t>
            </a:r>
          </a:p>
          <a:p>
            <a:r>
              <a:rPr lang="fr-FR" dirty="0"/>
              <a:t>Part des questions « connaissances » : 8/11</a:t>
            </a:r>
          </a:p>
          <a:p>
            <a:pPr marL="0" indent="0">
              <a:buNone/>
            </a:pPr>
            <a:r>
              <a:rPr lang="fr-FR" dirty="0"/>
              <a:t>(notion de dépenses pré-engagées, calculs, pouvoir achat, modes financement, analyse rupture stock* -non conforme capacité du prog !-)</a:t>
            </a:r>
          </a:p>
          <a:p>
            <a:r>
              <a:rPr lang="fr-FR" dirty="0"/>
              <a:t>Notation par capacités et par groupement de questions (3 modules abordés)</a:t>
            </a:r>
          </a:p>
          <a:p>
            <a:r>
              <a:rPr lang="fr-FR" dirty="0"/>
              <a:t>Penser à toujours justifier les réponses (par données chiffrées, temporalité par ex)</a:t>
            </a:r>
          </a:p>
        </p:txBody>
      </p:sp>
    </p:spTree>
    <p:extLst>
      <p:ext uri="{BB962C8B-B14F-4D97-AF65-F5344CB8AC3E}">
        <p14:creationId xmlns:p14="http://schemas.microsoft.com/office/powerpoint/2010/main" val="2668104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u="sng" dirty="0"/>
              <a:t>SUJET N°2</a:t>
            </a:r>
          </a:p>
        </p:txBody>
      </p:sp>
      <p:sp>
        <p:nvSpPr>
          <p:cNvPr id="4" name="Espace réservé du contenu 2"/>
          <p:cNvSpPr>
            <a:spLocks noGrp="1"/>
          </p:cNvSpPr>
          <p:nvPr>
            <p:ph idx="1"/>
          </p:nvPr>
        </p:nvSpPr>
        <p:spPr>
          <a:xfrm>
            <a:off x="457200" y="1481328"/>
            <a:ext cx="8363272" cy="4525963"/>
          </a:xfrm>
        </p:spPr>
        <p:txBody>
          <a:bodyPr>
            <a:normAutofit fontScale="92500" lnSpcReduction="10000"/>
          </a:bodyPr>
          <a:lstStyle/>
          <a:p>
            <a:endParaRPr lang="fr-FR" u="sng" dirty="0"/>
          </a:p>
          <a:p>
            <a:r>
              <a:rPr lang="fr-FR" u="sng" dirty="0"/>
              <a:t>9 questions </a:t>
            </a:r>
            <a:r>
              <a:rPr lang="fr-FR" dirty="0"/>
              <a:t>au lieu de 16, 17, 18 … auparavant</a:t>
            </a:r>
          </a:p>
          <a:p>
            <a:r>
              <a:rPr lang="fr-FR" dirty="0"/>
              <a:t>Part des questions « documentation » : 5,5/9</a:t>
            </a:r>
          </a:p>
          <a:p>
            <a:r>
              <a:rPr lang="fr-FR" dirty="0"/>
              <a:t>Part des questions « connaissances » :3,5/9</a:t>
            </a:r>
          </a:p>
          <a:p>
            <a:pPr marL="0" indent="0">
              <a:buNone/>
            </a:pPr>
            <a:r>
              <a:rPr lang="fr-FR" dirty="0"/>
              <a:t>(notion inexécution contractuelle </a:t>
            </a:r>
            <a:r>
              <a:rPr lang="fr-FR" sz="2000" b="1" dirty="0"/>
              <a:t>+++</a:t>
            </a:r>
            <a:r>
              <a:rPr lang="fr-FR" dirty="0"/>
              <a:t>, responsabilité contractuelle, échanges entre entreprise et agents partenaires, types de contrat)</a:t>
            </a:r>
          </a:p>
          <a:p>
            <a:r>
              <a:rPr lang="fr-FR" dirty="0"/>
              <a:t>Notation par capacités et par groupement de questions (1 seul module abordé)</a:t>
            </a:r>
          </a:p>
          <a:p>
            <a:r>
              <a:rPr lang="fr-FR" dirty="0"/>
              <a:t>Penser à toujours justifier les réponses (par données chiffrées, temporalité par ex)</a:t>
            </a:r>
          </a:p>
          <a:p>
            <a:endParaRPr lang="fr-FR" dirty="0"/>
          </a:p>
        </p:txBody>
      </p:sp>
    </p:spTree>
    <p:extLst>
      <p:ext uri="{BB962C8B-B14F-4D97-AF65-F5344CB8AC3E}">
        <p14:creationId xmlns:p14="http://schemas.microsoft.com/office/powerpoint/2010/main" val="534595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u="sng" dirty="0"/>
              <a:t>SUJET N°3</a:t>
            </a:r>
          </a:p>
        </p:txBody>
      </p:sp>
      <p:sp>
        <p:nvSpPr>
          <p:cNvPr id="4" name="Espace réservé du contenu 2"/>
          <p:cNvSpPr>
            <a:spLocks noGrp="1"/>
          </p:cNvSpPr>
          <p:nvPr>
            <p:ph idx="1"/>
          </p:nvPr>
        </p:nvSpPr>
        <p:spPr/>
        <p:txBody>
          <a:bodyPr>
            <a:normAutofit fontScale="85000" lnSpcReduction="20000"/>
          </a:bodyPr>
          <a:lstStyle/>
          <a:p>
            <a:endParaRPr lang="fr-FR" u="sng" dirty="0"/>
          </a:p>
          <a:p>
            <a:r>
              <a:rPr lang="fr-FR" u="sng" dirty="0"/>
              <a:t>11 questions </a:t>
            </a:r>
            <a:r>
              <a:rPr lang="fr-FR" dirty="0"/>
              <a:t> au lieu de 16, 17, 18 … auparavant, sur l’organisation de la production et les contrats</a:t>
            </a:r>
          </a:p>
          <a:p>
            <a:r>
              <a:rPr lang="fr-FR" dirty="0"/>
              <a:t>Part des questions « documentation » : 5,5/11</a:t>
            </a:r>
          </a:p>
          <a:p>
            <a:r>
              <a:rPr lang="fr-FR" dirty="0"/>
              <a:t>Part des questions « connaissances » : 5,5/11</a:t>
            </a:r>
          </a:p>
          <a:p>
            <a:pPr marL="0" indent="0">
              <a:buNone/>
            </a:pPr>
            <a:r>
              <a:rPr lang="fr-FR" dirty="0"/>
              <a:t>(notions d’inexécution contractuelle, de responsabilité, de facteur de production, d’externalisation)</a:t>
            </a:r>
          </a:p>
          <a:p>
            <a:r>
              <a:rPr lang="fr-FR" dirty="0"/>
              <a:t>Notation par capacités et par groupement de questions (2 modules abordés)</a:t>
            </a:r>
          </a:p>
          <a:p>
            <a:r>
              <a:rPr lang="fr-FR" dirty="0"/>
              <a:t>Incohérence limites du prog et des questions posées</a:t>
            </a:r>
          </a:p>
          <a:p>
            <a:pPr marL="109728" indent="0">
              <a:buNone/>
            </a:pPr>
            <a:r>
              <a:rPr lang="fr-FR" dirty="0"/>
              <a:t>   (q. 9-11)</a:t>
            </a:r>
          </a:p>
          <a:p>
            <a:r>
              <a:rPr lang="fr-FR" dirty="0"/>
              <a:t>Penser à toujours justifier les réponses (par données chiffrées, extraits texte par ex)</a:t>
            </a:r>
          </a:p>
        </p:txBody>
      </p:sp>
    </p:spTree>
    <p:extLst>
      <p:ext uri="{BB962C8B-B14F-4D97-AF65-F5344CB8AC3E}">
        <p14:creationId xmlns:p14="http://schemas.microsoft.com/office/powerpoint/2010/main" val="3157749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a:p>
        </p:txBody>
      </p:sp>
      <p:sp>
        <p:nvSpPr>
          <p:cNvPr id="3" name="Titre 2"/>
          <p:cNvSpPr>
            <a:spLocks noGrp="1"/>
          </p:cNvSpPr>
          <p:nvPr>
            <p:ph type="title"/>
          </p:nvPr>
        </p:nvSpPr>
        <p:spPr/>
        <p:txBody>
          <a:bodyPr>
            <a:normAutofit/>
          </a:bodyPr>
          <a:lstStyle/>
          <a:p>
            <a:pPr algn="ctr"/>
            <a:r>
              <a:rPr lang="fr-FR" sz="3200" u="sng" dirty="0">
                <a:effectLst/>
              </a:rPr>
              <a:t>Rappel : les limites du programme</a:t>
            </a:r>
          </a:p>
        </p:txBody>
      </p:sp>
      <p:graphicFrame>
        <p:nvGraphicFramePr>
          <p:cNvPr id="4" name="Tableau 3"/>
          <p:cNvGraphicFramePr>
            <a:graphicFrameLocks noGrp="1"/>
          </p:cNvGraphicFramePr>
          <p:nvPr>
            <p:extLst>
              <p:ext uri="{D42A27DB-BD31-4B8C-83A1-F6EECF244321}">
                <p14:modId xmlns:p14="http://schemas.microsoft.com/office/powerpoint/2010/main" val="1865678197"/>
              </p:ext>
            </p:extLst>
          </p:nvPr>
        </p:nvGraphicFramePr>
        <p:xfrm>
          <a:off x="755576" y="1556792"/>
          <a:ext cx="7632848" cy="4488552"/>
        </p:xfrm>
        <a:graphic>
          <a:graphicData uri="http://schemas.openxmlformats.org/drawingml/2006/table">
            <a:tbl>
              <a:tblPr firstRow="1" bandRow="1">
                <a:tableStyleId>{5C22544A-7EE6-4342-B048-85BDC9FD1C3A}</a:tableStyleId>
              </a:tblPr>
              <a:tblGrid>
                <a:gridCol w="1908212">
                  <a:extLst>
                    <a:ext uri="{9D8B030D-6E8A-4147-A177-3AD203B41FA5}">
                      <a16:colId xmlns:a16="http://schemas.microsoft.com/office/drawing/2014/main" xmlns="" val="20000"/>
                    </a:ext>
                  </a:extLst>
                </a:gridCol>
                <a:gridCol w="1908212">
                  <a:extLst>
                    <a:ext uri="{9D8B030D-6E8A-4147-A177-3AD203B41FA5}">
                      <a16:colId xmlns:a16="http://schemas.microsoft.com/office/drawing/2014/main" xmlns="" val="20001"/>
                    </a:ext>
                  </a:extLst>
                </a:gridCol>
                <a:gridCol w="1908212">
                  <a:extLst>
                    <a:ext uri="{9D8B030D-6E8A-4147-A177-3AD203B41FA5}">
                      <a16:colId xmlns:a16="http://schemas.microsoft.com/office/drawing/2014/main" xmlns="" val="20002"/>
                    </a:ext>
                  </a:extLst>
                </a:gridCol>
                <a:gridCol w="1908212">
                  <a:extLst>
                    <a:ext uri="{9D8B030D-6E8A-4147-A177-3AD203B41FA5}">
                      <a16:colId xmlns:a16="http://schemas.microsoft.com/office/drawing/2014/main" xmlns="" val="20003"/>
                    </a:ext>
                  </a:extLst>
                </a:gridCol>
              </a:tblGrid>
              <a:tr h="648072">
                <a:tc>
                  <a:txBody>
                    <a:bodyPr/>
                    <a:lstStyle/>
                    <a:p>
                      <a:pPr algn="ctr"/>
                      <a:r>
                        <a:rPr lang="fr-FR" sz="1800" dirty="0">
                          <a:latin typeface="Calibri" panose="020F0502020204030204" pitchFamily="34" charset="0"/>
                          <a:cs typeface="Calibri" panose="020F0502020204030204" pitchFamily="34" charset="0"/>
                        </a:rPr>
                        <a:t>Reconnaitre</a:t>
                      </a:r>
                      <a:r>
                        <a:rPr lang="fr-FR" sz="1800" baseline="0" dirty="0">
                          <a:latin typeface="Calibri" panose="020F0502020204030204" pitchFamily="34" charset="0"/>
                          <a:cs typeface="Calibri" panose="020F0502020204030204" pitchFamily="34" charset="0"/>
                        </a:rPr>
                        <a:t> – </a:t>
                      </a:r>
                    </a:p>
                    <a:p>
                      <a:pPr algn="ctr"/>
                      <a:r>
                        <a:rPr lang="fr-FR" sz="1800" baseline="0" dirty="0">
                          <a:latin typeface="Calibri" panose="020F0502020204030204" pitchFamily="34" charset="0"/>
                          <a:cs typeface="Calibri" panose="020F0502020204030204" pitchFamily="34" charset="0"/>
                        </a:rPr>
                        <a:t>Se rappeler</a:t>
                      </a:r>
                      <a:endParaRPr lang="fr-FR" sz="1800" dirty="0">
                        <a:latin typeface="Calibri" panose="020F0502020204030204" pitchFamily="34" charset="0"/>
                        <a:cs typeface="Calibri" panose="020F0502020204030204" pitchFamily="34" charset="0"/>
                      </a:endParaRPr>
                    </a:p>
                  </a:txBody>
                  <a:tcPr/>
                </a:tc>
                <a:tc>
                  <a:txBody>
                    <a:bodyPr/>
                    <a:lstStyle/>
                    <a:p>
                      <a:pPr algn="ctr"/>
                      <a:r>
                        <a:rPr lang="fr-FR" sz="1800" dirty="0">
                          <a:latin typeface="Calibri" panose="020F0502020204030204" pitchFamily="34" charset="0"/>
                          <a:cs typeface="Calibri" panose="020F0502020204030204" pitchFamily="34" charset="0"/>
                        </a:rPr>
                        <a:t>Comprendre</a:t>
                      </a:r>
                    </a:p>
                  </a:txBody>
                  <a:tcPr/>
                </a:tc>
                <a:tc>
                  <a:txBody>
                    <a:bodyPr/>
                    <a:lstStyle/>
                    <a:p>
                      <a:pPr algn="ctr"/>
                      <a:r>
                        <a:rPr lang="fr-FR" sz="1800" dirty="0">
                          <a:latin typeface="Calibri" panose="020F0502020204030204" pitchFamily="34" charset="0"/>
                          <a:cs typeface="Calibri" panose="020F0502020204030204" pitchFamily="34" charset="0"/>
                        </a:rPr>
                        <a:t>Analyser</a:t>
                      </a:r>
                    </a:p>
                  </a:txBody>
                  <a:tcPr/>
                </a:tc>
                <a:tc>
                  <a:txBody>
                    <a:bodyPr/>
                    <a:lstStyle/>
                    <a:p>
                      <a:pPr algn="ctr"/>
                      <a:r>
                        <a:rPr lang="fr-FR" sz="1800" dirty="0">
                          <a:latin typeface="Calibri" panose="020F0502020204030204" pitchFamily="34" charset="0"/>
                          <a:cs typeface="Calibri" panose="020F0502020204030204" pitchFamily="34" charset="0"/>
                        </a:rPr>
                        <a:t>Créer</a:t>
                      </a:r>
                    </a:p>
                  </a:txBody>
                  <a:tcPr/>
                </a:tc>
                <a:extLst>
                  <a:ext uri="{0D108BD9-81ED-4DB2-BD59-A6C34878D82A}">
                    <a16:rowId xmlns:a16="http://schemas.microsoft.com/office/drawing/2014/main" xmlns="" val="10000"/>
                  </a:ext>
                </a:extLst>
              </a:tr>
              <a:tr h="360040">
                <a:tc>
                  <a:txBody>
                    <a:bodyPr/>
                    <a:lstStyle/>
                    <a:p>
                      <a:pPr algn="ctr"/>
                      <a:r>
                        <a:rPr lang="fr-FR" sz="1800" b="1" dirty="0">
                          <a:latin typeface="Calibri" panose="020F0502020204030204" pitchFamily="34" charset="0"/>
                          <a:cs typeface="Calibri" panose="020F0502020204030204" pitchFamily="34" charset="0"/>
                        </a:rPr>
                        <a:t>+</a:t>
                      </a:r>
                    </a:p>
                  </a:txBody>
                  <a:tcPr/>
                </a:tc>
                <a:tc>
                  <a:txBody>
                    <a:bodyPr/>
                    <a:lstStyle/>
                    <a:p>
                      <a:pPr algn="ctr"/>
                      <a:r>
                        <a:rPr lang="fr-FR" sz="1800" b="1" dirty="0">
                          <a:latin typeface="Calibri" panose="020F0502020204030204" pitchFamily="34" charset="0"/>
                          <a:cs typeface="Calibri" panose="020F0502020204030204" pitchFamily="34" charset="0"/>
                        </a:rPr>
                        <a:t>++</a:t>
                      </a:r>
                    </a:p>
                  </a:txBody>
                  <a:tcPr/>
                </a:tc>
                <a:tc>
                  <a:txBody>
                    <a:bodyPr/>
                    <a:lstStyle/>
                    <a:p>
                      <a:pPr algn="ctr"/>
                      <a:r>
                        <a:rPr lang="fr-FR" sz="1800" b="1" dirty="0">
                          <a:latin typeface="Calibri" panose="020F0502020204030204" pitchFamily="34" charset="0"/>
                          <a:cs typeface="Calibri" panose="020F0502020204030204" pitchFamily="34" charset="0"/>
                        </a:rPr>
                        <a:t>+++</a:t>
                      </a:r>
                    </a:p>
                  </a:txBody>
                  <a:tcPr/>
                </a:tc>
                <a:tc>
                  <a:txBody>
                    <a:bodyPr/>
                    <a:lstStyle/>
                    <a:p>
                      <a:pPr algn="ctr"/>
                      <a:r>
                        <a:rPr lang="fr-FR" sz="1800" b="1" dirty="0">
                          <a:latin typeface="Calibri" panose="020F0502020204030204" pitchFamily="34" charset="0"/>
                          <a:cs typeface="Calibri" panose="020F0502020204030204" pitchFamily="34" charset="0"/>
                        </a:rPr>
                        <a:t>++++</a:t>
                      </a:r>
                    </a:p>
                  </a:txBody>
                  <a:tcPr/>
                </a:tc>
                <a:extLst>
                  <a:ext uri="{0D108BD9-81ED-4DB2-BD59-A6C34878D82A}">
                    <a16:rowId xmlns:a16="http://schemas.microsoft.com/office/drawing/2014/main" xmlns="" val="10001"/>
                  </a:ext>
                </a:extLst>
              </a:tr>
              <a:tr h="1290939">
                <a:tc>
                  <a:txBody>
                    <a:bodyPr/>
                    <a:lstStyle/>
                    <a:p>
                      <a:pPr algn="ctr"/>
                      <a:r>
                        <a:rPr lang="fr-FR" sz="1800" dirty="0">
                          <a:latin typeface="Calibri" panose="020F0502020204030204" pitchFamily="34" charset="0"/>
                          <a:cs typeface="Calibri" panose="020F0502020204030204" pitchFamily="34" charset="0"/>
                        </a:rPr>
                        <a:t>Extraire des</a:t>
                      </a:r>
                      <a:r>
                        <a:rPr lang="fr-FR" sz="1800" baseline="0" dirty="0">
                          <a:latin typeface="Calibri" panose="020F0502020204030204" pitchFamily="34" charset="0"/>
                          <a:cs typeface="Calibri" panose="020F0502020204030204" pitchFamily="34" charset="0"/>
                        </a:rPr>
                        <a:t> informations, des connaissances significatives</a:t>
                      </a:r>
                      <a:endParaRPr lang="fr-FR" sz="1800" dirty="0">
                        <a:latin typeface="Calibri" panose="020F0502020204030204" pitchFamily="34" charset="0"/>
                        <a:cs typeface="Calibri" panose="020F0502020204030204" pitchFamily="34" charset="0"/>
                      </a:endParaRPr>
                    </a:p>
                  </a:txBody>
                  <a:tcPr/>
                </a:tc>
                <a:tc>
                  <a:txBody>
                    <a:bodyPr/>
                    <a:lstStyle/>
                    <a:p>
                      <a:pPr algn="ctr"/>
                      <a:r>
                        <a:rPr lang="fr-FR" sz="1800" dirty="0">
                          <a:latin typeface="Calibri" panose="020F0502020204030204" pitchFamily="34" charset="0"/>
                          <a:cs typeface="Calibri" panose="020F0502020204030204" pitchFamily="34" charset="0"/>
                        </a:rPr>
                        <a:t>Construire la signification</a:t>
                      </a:r>
                      <a:r>
                        <a:rPr lang="fr-FR" sz="1800" baseline="0" dirty="0">
                          <a:latin typeface="Calibri" panose="020F0502020204030204" pitchFamily="34" charset="0"/>
                          <a:cs typeface="Calibri" panose="020F0502020204030204" pitchFamily="34" charset="0"/>
                        </a:rPr>
                        <a:t> d’informations reçues (orales, écrites)</a:t>
                      </a:r>
                      <a:endParaRPr lang="fr-FR" sz="1800" dirty="0">
                        <a:latin typeface="Calibri" panose="020F0502020204030204" pitchFamily="34" charset="0"/>
                        <a:cs typeface="Calibri" panose="020F0502020204030204" pitchFamily="34" charset="0"/>
                      </a:endParaRPr>
                    </a:p>
                  </a:txBody>
                  <a:tcPr/>
                </a:tc>
                <a:tc>
                  <a:txBody>
                    <a:bodyPr/>
                    <a:lstStyle/>
                    <a:p>
                      <a:pPr algn="ctr"/>
                      <a:r>
                        <a:rPr lang="fr-FR" sz="1800" dirty="0">
                          <a:latin typeface="Calibri" panose="020F0502020204030204" pitchFamily="34" charset="0"/>
                          <a:cs typeface="Calibri" panose="020F0502020204030204" pitchFamily="34" charset="0"/>
                        </a:rPr>
                        <a:t>Décomposer</a:t>
                      </a:r>
                      <a:r>
                        <a:rPr lang="fr-FR" sz="1800" baseline="0" dirty="0">
                          <a:latin typeface="Calibri" panose="020F0502020204030204" pitchFamily="34" charset="0"/>
                          <a:cs typeface="Calibri" panose="020F0502020204030204" pitchFamily="34" charset="0"/>
                        </a:rPr>
                        <a:t> les parties d’un document et les mettre en relation</a:t>
                      </a:r>
                      <a:endParaRPr lang="fr-FR" sz="1800" dirty="0">
                        <a:latin typeface="Calibri" panose="020F0502020204030204" pitchFamily="34" charset="0"/>
                        <a:cs typeface="Calibri" panose="020F0502020204030204" pitchFamily="34" charset="0"/>
                      </a:endParaRPr>
                    </a:p>
                  </a:txBody>
                  <a:tcPr/>
                </a:tc>
                <a:tc>
                  <a:txBody>
                    <a:bodyPr/>
                    <a:lstStyle/>
                    <a:p>
                      <a:pPr algn="ctr"/>
                      <a:r>
                        <a:rPr lang="fr-FR" sz="1800" dirty="0">
                          <a:latin typeface="Calibri" panose="020F0502020204030204" pitchFamily="34" charset="0"/>
                          <a:cs typeface="Calibri" panose="020F0502020204030204" pitchFamily="34" charset="0"/>
                        </a:rPr>
                        <a:t>Assembler des éléments issus de plusieurs ressources pour former un document cohérent</a:t>
                      </a:r>
                    </a:p>
                  </a:txBody>
                  <a:tcPr/>
                </a:tc>
                <a:extLst>
                  <a:ext uri="{0D108BD9-81ED-4DB2-BD59-A6C34878D82A}">
                    <a16:rowId xmlns:a16="http://schemas.microsoft.com/office/drawing/2014/main" xmlns="" val="10002"/>
                  </a:ext>
                </a:extLst>
              </a:tr>
              <a:tr h="1290939">
                <a:tc>
                  <a:txBody>
                    <a:bodyPr/>
                    <a:lstStyle/>
                    <a:p>
                      <a:pPr algn="ctr"/>
                      <a:r>
                        <a:rPr lang="fr-FR" sz="1800" b="1" dirty="0">
                          <a:latin typeface="Calibri" panose="020F0502020204030204" pitchFamily="34" charset="0"/>
                          <a:cs typeface="Calibri" panose="020F0502020204030204" pitchFamily="34" charset="0"/>
                        </a:rPr>
                        <a:t>Repérer, identifier, décrire, reconnaitre, se situer</a:t>
                      </a:r>
                    </a:p>
                    <a:p>
                      <a:pPr algn="ctr"/>
                      <a:r>
                        <a:rPr lang="fr-FR" sz="1800" dirty="0">
                          <a:latin typeface="Calibri" panose="020F0502020204030204" pitchFamily="34" charset="0"/>
                          <a:cs typeface="Calibri" panose="020F0502020204030204" pitchFamily="34" charset="0"/>
                        </a:rPr>
                        <a:t>(23 occurrences)</a:t>
                      </a:r>
                    </a:p>
                  </a:txBody>
                  <a:tcPr/>
                </a:tc>
                <a:tc>
                  <a:txBody>
                    <a:bodyPr/>
                    <a:lstStyle/>
                    <a:p>
                      <a:pPr algn="ctr"/>
                      <a:r>
                        <a:rPr lang="fr-FR" sz="1800" b="1" dirty="0">
                          <a:latin typeface="Calibri" panose="020F0502020204030204" pitchFamily="34" charset="0"/>
                          <a:cs typeface="Calibri" panose="020F0502020204030204" pitchFamily="34" charset="0"/>
                        </a:rPr>
                        <a:t>Expliquer,</a:t>
                      </a:r>
                      <a:r>
                        <a:rPr lang="fr-FR" sz="1800" b="1" baseline="0" dirty="0">
                          <a:latin typeface="Calibri" panose="020F0502020204030204" pitchFamily="34" charset="0"/>
                          <a:cs typeface="Calibri" panose="020F0502020204030204" pitchFamily="34" charset="0"/>
                        </a:rPr>
                        <a:t> exposer, calculer</a:t>
                      </a:r>
                    </a:p>
                    <a:p>
                      <a:pPr algn="ctr"/>
                      <a:r>
                        <a:rPr lang="fr-FR" sz="1800" baseline="0" dirty="0">
                          <a:latin typeface="Calibri" panose="020F0502020204030204" pitchFamily="34" charset="0"/>
                          <a:cs typeface="Calibri" panose="020F0502020204030204" pitchFamily="34" charset="0"/>
                        </a:rPr>
                        <a:t>(6 occurrences)</a:t>
                      </a:r>
                      <a:endParaRPr lang="fr-FR" sz="1800" dirty="0">
                        <a:latin typeface="Calibri" panose="020F0502020204030204" pitchFamily="34" charset="0"/>
                        <a:cs typeface="Calibri" panose="020F0502020204030204" pitchFamily="34" charset="0"/>
                      </a:endParaRPr>
                    </a:p>
                  </a:txBody>
                  <a:tcPr/>
                </a:tc>
                <a:tc>
                  <a:txBody>
                    <a:bodyPr/>
                    <a:lstStyle/>
                    <a:p>
                      <a:pPr algn="ctr"/>
                      <a:r>
                        <a:rPr lang="fr-FR" sz="1800" b="1" baseline="0" dirty="0">
                          <a:latin typeface="Calibri" panose="020F0502020204030204" pitchFamily="34" charset="0"/>
                          <a:cs typeface="Calibri" panose="020F0502020204030204" pitchFamily="34" charset="0"/>
                        </a:rPr>
                        <a:t>Distinguer, évaluer, analyser, vérifier, caractériser</a:t>
                      </a:r>
                    </a:p>
                    <a:p>
                      <a:pPr algn="ctr"/>
                      <a:r>
                        <a:rPr lang="fr-FR" sz="1800" baseline="0" dirty="0">
                          <a:latin typeface="Calibri" panose="020F0502020204030204" pitchFamily="34" charset="0"/>
                          <a:cs typeface="Calibri" panose="020F0502020204030204" pitchFamily="34" charset="0"/>
                        </a:rPr>
                        <a:t> (6 occurrences)</a:t>
                      </a:r>
                      <a:endParaRPr lang="fr-FR" sz="1800" dirty="0">
                        <a:latin typeface="Calibri" panose="020F0502020204030204" pitchFamily="34" charset="0"/>
                        <a:cs typeface="Calibri" panose="020F0502020204030204" pitchFamily="34" charset="0"/>
                      </a:endParaRPr>
                    </a:p>
                  </a:txBody>
                  <a:tcPr/>
                </a:tc>
                <a:tc>
                  <a:txBody>
                    <a:bodyPr/>
                    <a:lstStyle/>
                    <a:p>
                      <a:pPr algn="ctr"/>
                      <a:r>
                        <a:rPr lang="fr-FR" sz="1800" b="1" dirty="0">
                          <a:latin typeface="Calibri" panose="020F0502020204030204" pitchFamily="34" charset="0"/>
                          <a:cs typeface="Calibri" panose="020F0502020204030204" pitchFamily="34" charset="0"/>
                        </a:rPr>
                        <a:t>Commenter, présenter</a:t>
                      </a:r>
                    </a:p>
                    <a:p>
                      <a:pPr algn="ctr"/>
                      <a:r>
                        <a:rPr lang="fr-FR" sz="1800" dirty="0">
                          <a:latin typeface="Calibri" panose="020F0502020204030204" pitchFamily="34" charset="0"/>
                          <a:cs typeface="Calibri" panose="020F0502020204030204" pitchFamily="34" charset="0"/>
                        </a:rPr>
                        <a:t>(4 occurrences)</a:t>
                      </a:r>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804477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070" y="1412776"/>
            <a:ext cx="8946418" cy="5184576"/>
          </a:xfrm>
        </p:spPr>
        <p:txBody>
          <a:bodyPr>
            <a:normAutofit/>
          </a:bodyPr>
          <a:lstStyle/>
          <a:p>
            <a:endParaRPr lang="fr-FR" dirty="0"/>
          </a:p>
          <a:p>
            <a:r>
              <a:rPr lang="fr-FR" dirty="0"/>
              <a:t>2 sujets au choix au lieu de 3 auparavant !</a:t>
            </a:r>
          </a:p>
          <a:p>
            <a:pPr marL="109728" indent="0">
              <a:buNone/>
            </a:pPr>
            <a:endParaRPr lang="fr-FR" dirty="0"/>
          </a:p>
          <a:p>
            <a:r>
              <a:rPr lang="fr-FR" dirty="0"/>
              <a:t>Pas de rédaction avec plan complet (intro, </a:t>
            </a:r>
            <a:r>
              <a:rPr lang="fr-FR" dirty="0" err="1"/>
              <a:t>dév</a:t>
            </a:r>
            <a:r>
              <a:rPr lang="fr-FR" dirty="0"/>
              <a:t>, </a:t>
            </a:r>
            <a:r>
              <a:rPr lang="fr-FR" dirty="0" err="1"/>
              <a:t>concl</a:t>
            </a:r>
            <a:r>
              <a:rPr lang="fr-FR" dirty="0"/>
              <a:t>.) mais une </a:t>
            </a:r>
            <a:r>
              <a:rPr lang="fr-FR" b="1" u="sng" dirty="0"/>
              <a:t>argumentation</a:t>
            </a:r>
            <a:r>
              <a:rPr lang="fr-FR" dirty="0"/>
              <a:t> répondant aux questions posées dans le sujet. </a:t>
            </a:r>
          </a:p>
          <a:p>
            <a:pPr marL="457200" indent="-457200">
              <a:buFont typeface="Wingdings"/>
              <a:buChar char="ð"/>
            </a:pPr>
            <a:r>
              <a:rPr lang="fr-FR" dirty="0"/>
              <a:t>Ce n’est pas juste un questionnement : les réponses doivent  être argumentées !</a:t>
            </a:r>
          </a:p>
        </p:txBody>
      </p:sp>
      <p:sp>
        <p:nvSpPr>
          <p:cNvPr id="2" name="Titre 1"/>
          <p:cNvSpPr>
            <a:spLocks noGrp="1"/>
          </p:cNvSpPr>
          <p:nvPr>
            <p:ph type="title"/>
          </p:nvPr>
        </p:nvSpPr>
        <p:spPr>
          <a:xfrm>
            <a:off x="251520" y="116632"/>
            <a:ext cx="8435280" cy="1143000"/>
          </a:xfrm>
        </p:spPr>
        <p:txBody>
          <a:bodyPr>
            <a:normAutofit fontScale="90000"/>
          </a:bodyPr>
          <a:lstStyle/>
          <a:p>
            <a:r>
              <a:rPr lang="fr-FR" sz="4000" dirty="0"/>
              <a:t/>
            </a:r>
            <a:br>
              <a:rPr lang="fr-FR" sz="4000" dirty="0"/>
            </a:br>
            <a:r>
              <a:rPr lang="fr-FR" sz="3100" u="sng" dirty="0"/>
              <a:t>Partie 2 : Réponse construite et argumentée à une question d'économie-gestion </a:t>
            </a:r>
            <a:r>
              <a:rPr lang="fr-FR" dirty="0"/>
              <a:t>	</a:t>
            </a:r>
            <a:br>
              <a:rPr lang="fr-FR" dirty="0"/>
            </a:br>
            <a:endParaRPr lang="fr-FR" dirty="0"/>
          </a:p>
        </p:txBody>
      </p:sp>
    </p:spTree>
    <p:extLst>
      <p:ext uri="{BB962C8B-B14F-4D97-AF65-F5344CB8AC3E}">
        <p14:creationId xmlns:p14="http://schemas.microsoft.com/office/powerpoint/2010/main" val="36044679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188</TotalTime>
  <Words>1638</Words>
  <Application>Microsoft Office PowerPoint</Application>
  <PresentationFormat>Affichage à l'écran (4:3)</PresentationFormat>
  <Paragraphs>187</Paragraphs>
  <Slides>23</Slides>
  <Notes>0</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Rotonde</vt:lpstr>
      <vt:lpstr>ANALYSE DES SUJETS « 0 » </vt:lpstr>
      <vt:lpstr>Sources :</vt:lpstr>
      <vt:lpstr>Avant propos</vt:lpstr>
      <vt:lpstr> Partie 1 : Questionnement reposant sur une situation contextualisée   </vt:lpstr>
      <vt:lpstr>SUJET N°1</vt:lpstr>
      <vt:lpstr>SUJET N°2</vt:lpstr>
      <vt:lpstr>SUJET N°3</vt:lpstr>
      <vt:lpstr>Rappel : les limites du programme</vt:lpstr>
      <vt:lpstr> Partie 2 : Réponse construite et argumentée à une question d'économie-gestion   </vt:lpstr>
      <vt:lpstr>Présentation PowerPoint</vt:lpstr>
      <vt:lpstr>SUJET N°1</vt:lpstr>
      <vt:lpstr>Présentation PowerPoint</vt:lpstr>
      <vt:lpstr>Présentation PowerPoint</vt:lpstr>
      <vt:lpstr>Sujet B (suite)</vt:lpstr>
      <vt:lpstr>SUJET N°2</vt:lpstr>
      <vt:lpstr>Présentation PowerPoint</vt:lpstr>
      <vt:lpstr>Sujet A (suite)</vt:lpstr>
      <vt:lpstr>Présentation PowerPoint</vt:lpstr>
      <vt:lpstr>SUJET N°3</vt:lpstr>
      <vt:lpstr>Présentation PowerPoint</vt:lpstr>
      <vt:lpstr>Présentation PowerPoint</vt:lpstr>
      <vt:lpstr>Comment préparer nos élèves ?</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ANALYSE DU SUJET « 0 »  n°1</dc:title>
  <dc:creator>Erwann</dc:creator>
  <cp:lastModifiedBy>Erwann</cp:lastModifiedBy>
  <cp:revision>19</cp:revision>
  <dcterms:created xsi:type="dcterms:W3CDTF">2021-10-12T16:22:36Z</dcterms:created>
  <dcterms:modified xsi:type="dcterms:W3CDTF">2021-11-08T16:21:20Z</dcterms:modified>
</cp:coreProperties>
</file>