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7" d="100"/>
          <a:sy n="97" d="100"/>
        </p:scale>
        <p:origin x="99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322D3A-563D-496E-8CD9-DFA358AA4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390B0D2-C064-4FAF-87AD-AFF43244E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10A616-41B1-4DE6-8BAF-3B2FE23B2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83F9-9329-4219-9B9B-BB5E99764E34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3F9861-7056-4BAB-BE15-FA4F34312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5BB1C6-C6DB-4F7B-ACB0-C50074DFE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D9F-1376-4306-8ED4-675259C59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217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DDB272-7F8F-4203-883D-29F18198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AC5820-6ACA-4988-AEF1-0915A472A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FA0EC2-05D0-4143-A167-245A4193F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83F9-9329-4219-9B9B-BB5E99764E34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B8AD74-6482-4648-B946-548E6B2C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C1961F-F434-4220-994B-500690D99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D9F-1376-4306-8ED4-675259C59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641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5EA0340-7946-455F-98FF-F8EFC65567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57F5ABC-A041-40EA-B106-AE3B28943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A3B358-6469-45ED-9881-B95C9976C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83F9-9329-4219-9B9B-BB5E99764E34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B9F8B4-7291-4FEF-9222-EF4141FA2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982BC9-3142-4BCF-93F6-61B6B023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D9F-1376-4306-8ED4-675259C59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2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33AE6D-6182-4D3A-B90E-3AFF11F3A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497C8B-A838-458C-B9ED-1C3ADF852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B2C07B-44FD-4BC2-8FCC-2A880799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83F9-9329-4219-9B9B-BB5E99764E34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7C76A8-C6F7-4AE7-BB93-234A4A48B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824D3C-CE23-4A5A-878C-D42D1423B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D9F-1376-4306-8ED4-675259C59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16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991C67-F561-4FA7-90AF-696202DFB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63DFB6-C9FC-4FDA-8DF6-BFC2B3003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3DD059-8C80-4211-A817-126D6D4E9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83F9-9329-4219-9B9B-BB5E99764E34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A89A12-B761-46D7-96C8-850C70E3E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C0E7ED-2003-41CC-941D-BB07B0D10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D9F-1376-4306-8ED4-675259C59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12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CAA87C-9DED-4B27-89A3-BAA380C98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102DBE-008E-44F3-8E38-4022B5E0AB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D46850F-E186-4FCF-8C7F-364EB278E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CA8133-F69A-40D2-8B0B-51BEBAE12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83F9-9329-4219-9B9B-BB5E99764E34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16B1E3-2E38-47B0-ABAE-6F5185068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8FDE03-F0A9-4006-821B-BE59AE411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D9F-1376-4306-8ED4-675259C59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61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11E4B5-AF15-4DBF-89DD-4425F709F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1F5E04-543D-4983-8F64-ED4344563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4EE712-82F8-45A6-A913-C4586D87A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C07CF86-ADD0-4491-91A0-4E50292102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4D1EC36-A18C-44F0-8BC1-8B2CB75BED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FBCA5C-9E35-4B11-9231-3BA123F39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83F9-9329-4219-9B9B-BB5E99764E34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C03D48F-F12F-472E-B65C-6E8B3E2B6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5C8880E-84FA-4791-B578-FC6B4255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D9F-1376-4306-8ED4-675259C59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43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5DEDD9-9DC1-44BA-AEA3-BE89144C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3AFE042-2194-4B2D-AAD5-8CC3F7F88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83F9-9329-4219-9B9B-BB5E99764E34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4A9DFD-4F87-48D9-A3D6-C0997BD73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522801-C55B-4A12-B3D6-994995AE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D9F-1376-4306-8ED4-675259C59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80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C240D57-520B-4741-A94B-0BA9E0706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83F9-9329-4219-9B9B-BB5E99764E34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90A1173-B49C-4DCA-9E7B-250514B0B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EBDB31B-AB89-41F2-AA71-7C6005DA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D9F-1376-4306-8ED4-675259C59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20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0FC590-FF1A-4683-B0E4-9DC544655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9FAECE-EA2E-41CC-857A-D5626247C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08467C-48A7-4A65-8F4B-97931312B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2B357D-9714-4BB4-B94D-BBDA0C049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83F9-9329-4219-9B9B-BB5E99764E34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5D2AD3-898A-4760-BD8D-0FA369F10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13A0B4-E586-47EE-B001-E6A238078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D9F-1376-4306-8ED4-675259C59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85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82B7C6-D476-49D1-BFEC-C0BCEE44A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71D7AD0-1738-49F2-8FE9-C384A8382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D885A3-1B22-4A99-89D3-2FC634EC2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D4D0DDF-BE96-4A0B-A0E3-CEB7624DF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83F9-9329-4219-9B9B-BB5E99764E34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E2FB0F-02DD-4470-8F2B-161808369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314C8D-B4D2-4652-880C-EAFC84F6D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7D9F-1376-4306-8ED4-675259C59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2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66E9E8-8DCA-410B-AA62-3F260E534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0CCA49-FD93-4EFA-8A07-9DC7319C9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EE54F5-C9DE-49B9-B2CD-5C3DD2067A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A83F9-9329-4219-9B9B-BB5E99764E34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25281C-AF24-4F6B-A341-B578ACF9A1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006282-47E9-4350-8371-4B32E919F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E7D9F-1376-4306-8ED4-675259C596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52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9636E8-C9DC-4BEB-AB8B-8C7EEDFBA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6163" y="450333"/>
            <a:ext cx="8556172" cy="679904"/>
          </a:xfrm>
        </p:spPr>
        <p:txBody>
          <a:bodyPr>
            <a:noAutofit/>
          </a:bodyPr>
          <a:lstStyle/>
          <a:p>
            <a:r>
              <a:rPr lang="fr-FR" sz="3600" dirty="0"/>
              <a:t>L’océan semble plus lent à réagir  que l’air…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6029CE6F-082D-4739-803F-1C7ACFAAF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86" y="1358436"/>
            <a:ext cx="5830114" cy="5182323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A9C006DD-E733-4411-AFA3-FE50BEB48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461073"/>
            <a:ext cx="5983139" cy="4947826"/>
          </a:xfrm>
          <a:prstGeom prst="rect">
            <a:avLst/>
          </a:prstGeom>
        </p:spPr>
      </p:pic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2DBF0D2E-4867-49E3-A04D-446D312C5302}"/>
              </a:ext>
            </a:extLst>
          </p:cNvPr>
          <p:cNvCxnSpPr/>
          <p:nvPr/>
        </p:nvCxnSpPr>
        <p:spPr>
          <a:xfrm flipV="1">
            <a:off x="5542384" y="3340359"/>
            <a:ext cx="0" cy="26685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F1CC2179-5F6E-44A5-85CC-D3BE1508DF33}"/>
              </a:ext>
            </a:extLst>
          </p:cNvPr>
          <p:cNvSpPr txBox="1"/>
          <p:nvPr/>
        </p:nvSpPr>
        <p:spPr>
          <a:xfrm>
            <a:off x="4329404" y="3429000"/>
            <a:ext cx="80242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0,5°C</a:t>
            </a: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5CA50008-55F9-4F2A-8450-6ABCC2C9DF48}"/>
              </a:ext>
            </a:extLst>
          </p:cNvPr>
          <p:cNvCxnSpPr/>
          <p:nvPr/>
        </p:nvCxnSpPr>
        <p:spPr>
          <a:xfrm>
            <a:off x="5131831" y="3629608"/>
            <a:ext cx="410553" cy="2052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A204ED68-1177-48C0-B96C-98B5091FAE1C}"/>
              </a:ext>
            </a:extLst>
          </p:cNvPr>
          <p:cNvCxnSpPr>
            <a:cxnSpLocks/>
          </p:cNvCxnSpPr>
          <p:nvPr/>
        </p:nvCxnSpPr>
        <p:spPr>
          <a:xfrm flipV="1">
            <a:off x="11498426" y="2192694"/>
            <a:ext cx="0" cy="368870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21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9636E8-C9DC-4BEB-AB8B-8C7EEDFBA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530" y="840987"/>
            <a:ext cx="11045890" cy="67990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Le volant thermique des océans amorti l’augmentation de température mais la rend durable sur plusieurs siècles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F742751-BB00-48DA-9A37-2AD752D388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33"/>
          <a:stretch/>
        </p:blipFill>
        <p:spPr>
          <a:xfrm>
            <a:off x="4915630" y="4432041"/>
            <a:ext cx="1953868" cy="2220881"/>
          </a:xfrm>
          <a:prstGeom prst="rect">
            <a:avLst/>
          </a:prstGeom>
        </p:spPr>
      </p:pic>
      <p:pic>
        <p:nvPicPr>
          <p:cNvPr id="5" name="Image 4" descr="Une image contenant tasse, table, intérieur, boisson&#10;&#10;Description générée automatiquement">
            <a:extLst>
              <a:ext uri="{FF2B5EF4-FFF2-40B4-BE49-F238E27FC236}">
                <a16:creationId xmlns:a16="http://schemas.microsoft.com/office/drawing/2014/main" id="{76F8AF43-3EE1-43B3-902A-DCCF213717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909" y="3321698"/>
            <a:ext cx="1065991" cy="1287537"/>
          </a:xfrm>
          <a:prstGeom prst="rect">
            <a:avLst/>
          </a:prstGeom>
        </p:spPr>
      </p:pic>
      <p:pic>
        <p:nvPicPr>
          <p:cNvPr id="6" name="Image 5" descr="Une image contenant tasse, table, intérieur, boisson&#10;&#10;Description générée automatiquement">
            <a:extLst>
              <a:ext uri="{FF2B5EF4-FFF2-40B4-BE49-F238E27FC236}">
                <a16:creationId xmlns:a16="http://schemas.microsoft.com/office/drawing/2014/main" id="{01043736-816D-4EB7-9C0C-8E92F51D0E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704" y="3321697"/>
            <a:ext cx="1065991" cy="1287537"/>
          </a:xfrm>
          <a:prstGeom prst="rect">
            <a:avLst/>
          </a:prstGeom>
        </p:spPr>
      </p:pic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AC392F50-60A2-4150-8692-4AB69C4140E3}"/>
              </a:ext>
            </a:extLst>
          </p:cNvPr>
          <p:cNvCxnSpPr/>
          <p:nvPr/>
        </p:nvCxnSpPr>
        <p:spPr>
          <a:xfrm>
            <a:off x="6260841" y="3091543"/>
            <a:ext cx="0" cy="121293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791BC90A-4269-4DD6-A31C-6C44A7645F12}"/>
              </a:ext>
            </a:extLst>
          </p:cNvPr>
          <p:cNvCxnSpPr/>
          <p:nvPr/>
        </p:nvCxnSpPr>
        <p:spPr>
          <a:xfrm>
            <a:off x="5237584" y="3091543"/>
            <a:ext cx="0" cy="121293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7160AD24-BD39-4B3C-B6FD-4BE5ABCC1665}"/>
              </a:ext>
            </a:extLst>
          </p:cNvPr>
          <p:cNvSpPr/>
          <p:nvPr/>
        </p:nvSpPr>
        <p:spPr>
          <a:xfrm>
            <a:off x="4993846" y="3660600"/>
            <a:ext cx="690465" cy="874032"/>
          </a:xfrm>
          <a:custGeom>
            <a:avLst/>
            <a:gdLst>
              <a:gd name="connsiteX0" fmla="*/ 0 w 1623527"/>
              <a:gd name="connsiteY0" fmla="*/ 18661 h 1156995"/>
              <a:gd name="connsiteX1" fmla="*/ 1623527 w 1623527"/>
              <a:gd name="connsiteY1" fmla="*/ 0 h 1156995"/>
              <a:gd name="connsiteX2" fmla="*/ 1614196 w 1623527"/>
              <a:gd name="connsiteY2" fmla="*/ 970383 h 1156995"/>
              <a:gd name="connsiteX3" fmla="*/ 1427584 w 1623527"/>
              <a:gd name="connsiteY3" fmla="*/ 1129004 h 1156995"/>
              <a:gd name="connsiteX4" fmla="*/ 251927 w 1623527"/>
              <a:gd name="connsiteY4" fmla="*/ 1156995 h 1156995"/>
              <a:gd name="connsiteX5" fmla="*/ 37322 w 1623527"/>
              <a:gd name="connsiteY5" fmla="*/ 1045028 h 1156995"/>
              <a:gd name="connsiteX6" fmla="*/ 0 w 1623527"/>
              <a:gd name="connsiteY6" fmla="*/ 18661 h 1156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527" h="1156995">
                <a:moveTo>
                  <a:pt x="0" y="18661"/>
                </a:moveTo>
                <a:lnTo>
                  <a:pt x="1623527" y="0"/>
                </a:lnTo>
                <a:cubicBezTo>
                  <a:pt x="1620417" y="323461"/>
                  <a:pt x="1617306" y="646922"/>
                  <a:pt x="1614196" y="970383"/>
                </a:cubicBezTo>
                <a:lnTo>
                  <a:pt x="1427584" y="1129004"/>
                </a:lnTo>
                <a:lnTo>
                  <a:pt x="251927" y="1156995"/>
                </a:lnTo>
                <a:lnTo>
                  <a:pt x="37322" y="1045028"/>
                </a:lnTo>
                <a:lnTo>
                  <a:pt x="0" y="18661"/>
                </a:lnTo>
                <a:close/>
              </a:path>
            </a:pathLst>
          </a:cu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F21C03CF-8D73-4A17-98DA-C9BDC518DE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6867" y="2186542"/>
            <a:ext cx="914528" cy="905001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E19B3E2F-F3C0-4FFF-B5DE-5E50E118C7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6652" y="2246083"/>
            <a:ext cx="647790" cy="562053"/>
          </a:xfrm>
          <a:prstGeom prst="rect">
            <a:avLst/>
          </a:prstGeom>
        </p:spPr>
      </p:pic>
      <p:sp>
        <p:nvSpPr>
          <p:cNvPr id="15" name="Forme libre : forme 14">
            <a:extLst>
              <a:ext uri="{FF2B5EF4-FFF2-40B4-BE49-F238E27FC236}">
                <a16:creationId xmlns:a16="http://schemas.microsoft.com/office/drawing/2014/main" id="{95D95A12-FB66-41D9-9548-D1D61EA98151}"/>
              </a:ext>
            </a:extLst>
          </p:cNvPr>
          <p:cNvSpPr/>
          <p:nvPr/>
        </p:nvSpPr>
        <p:spPr>
          <a:xfrm>
            <a:off x="4553339" y="2472612"/>
            <a:ext cx="707006" cy="625151"/>
          </a:xfrm>
          <a:custGeom>
            <a:avLst/>
            <a:gdLst>
              <a:gd name="connsiteX0" fmla="*/ 0 w 707006"/>
              <a:gd name="connsiteY0" fmla="*/ 0 h 625151"/>
              <a:gd name="connsiteX1" fmla="*/ 625151 w 707006"/>
              <a:gd name="connsiteY1" fmla="*/ 186612 h 625151"/>
              <a:gd name="connsiteX2" fmla="*/ 681134 w 707006"/>
              <a:gd name="connsiteY2" fmla="*/ 625151 h 625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7006" h="625151">
                <a:moveTo>
                  <a:pt x="0" y="0"/>
                </a:moveTo>
                <a:cubicBezTo>
                  <a:pt x="255814" y="41210"/>
                  <a:pt x="511629" y="82420"/>
                  <a:pt x="625151" y="186612"/>
                </a:cubicBezTo>
                <a:cubicBezTo>
                  <a:pt x="738673" y="290804"/>
                  <a:pt x="709903" y="457977"/>
                  <a:pt x="681134" y="62515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 : forme 16">
            <a:extLst>
              <a:ext uri="{FF2B5EF4-FFF2-40B4-BE49-F238E27FC236}">
                <a16:creationId xmlns:a16="http://schemas.microsoft.com/office/drawing/2014/main" id="{F8EF26E9-3A52-40F1-B2F2-0CB4B09EC59C}"/>
              </a:ext>
            </a:extLst>
          </p:cNvPr>
          <p:cNvSpPr/>
          <p:nvPr/>
        </p:nvSpPr>
        <p:spPr>
          <a:xfrm>
            <a:off x="6098808" y="2475976"/>
            <a:ext cx="1384343" cy="612457"/>
          </a:xfrm>
          <a:custGeom>
            <a:avLst/>
            <a:gdLst>
              <a:gd name="connsiteX0" fmla="*/ 1384343 w 1384343"/>
              <a:gd name="connsiteY0" fmla="*/ 117934 h 612457"/>
              <a:gd name="connsiteX1" fmla="*/ 106049 w 1384343"/>
              <a:gd name="connsiteY1" fmla="*/ 33959 h 612457"/>
              <a:gd name="connsiteX2" fmla="*/ 162033 w 1384343"/>
              <a:gd name="connsiteY2" fmla="*/ 612457 h 61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43" h="612457">
                <a:moveTo>
                  <a:pt x="1384343" y="117934"/>
                </a:moveTo>
                <a:cubicBezTo>
                  <a:pt x="847055" y="34736"/>
                  <a:pt x="309767" y="-48461"/>
                  <a:pt x="106049" y="33959"/>
                </a:cubicBezTo>
                <a:cubicBezTo>
                  <a:pt x="-97669" y="116379"/>
                  <a:pt x="32182" y="364418"/>
                  <a:pt x="162033" y="6124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E0D5558-1C99-4A09-A1B4-FE964AB0115F}"/>
              </a:ext>
            </a:extLst>
          </p:cNvPr>
          <p:cNvSpPr txBox="1"/>
          <p:nvPr/>
        </p:nvSpPr>
        <p:spPr>
          <a:xfrm>
            <a:off x="534321" y="3097763"/>
            <a:ext cx="38971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Faire chauffer trois minutes et noter les relevés d’augmentation de température dans les deux béchers </a:t>
            </a:r>
            <a:r>
              <a:rPr lang="fr-FR"/>
              <a:t>en pyrex </a:t>
            </a:r>
            <a:r>
              <a:rPr lang="fr-FR" dirty="0"/>
              <a:t>(toutes les 30s).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Arrêter le chauffage et laisser refroidir pendant 15 minutes en continuant à relever les températures toutes les 30 secondes.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31F7666-1871-4C74-95E9-8C10FA927AB8}"/>
              </a:ext>
            </a:extLst>
          </p:cNvPr>
          <p:cNvSpPr txBox="1"/>
          <p:nvPr/>
        </p:nvSpPr>
        <p:spPr>
          <a:xfrm>
            <a:off x="7642253" y="3431690"/>
            <a:ext cx="38971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Présenter les résultats sous une forme scientifique et vérifier si le modèle confirme les inquiétudes des experts.</a:t>
            </a:r>
          </a:p>
        </p:txBody>
      </p:sp>
    </p:spTree>
    <p:extLst>
      <p:ext uri="{BB962C8B-B14F-4D97-AF65-F5344CB8AC3E}">
        <p14:creationId xmlns:p14="http://schemas.microsoft.com/office/powerpoint/2010/main" val="21412392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88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L’océan semble plus lent à réagir  que l’air…</vt:lpstr>
      <vt:lpstr>Le volant thermique des océans amorti l’augmentation de température mais la rend durable sur plusieurs siècles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L’océan semble plus lent à réagir  que l’air…</dc:title>
  <dc:creator>Yann maillard</dc:creator>
  <cp:lastModifiedBy>Yann maillard</cp:lastModifiedBy>
  <cp:revision>1</cp:revision>
  <dcterms:created xsi:type="dcterms:W3CDTF">2021-12-30T11:56:46Z</dcterms:created>
  <dcterms:modified xsi:type="dcterms:W3CDTF">2021-12-30T12:04:52Z</dcterms:modified>
</cp:coreProperties>
</file>