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01" r:id="rId3"/>
    <p:sldId id="302" r:id="rId4"/>
    <p:sldId id="278" r:id="rId5"/>
    <p:sldId id="303" r:id="rId6"/>
    <p:sldId id="271" r:id="rId7"/>
    <p:sldId id="27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 maillard" initials="Ym" lastIdx="1" clrIdx="0">
    <p:extLst>
      <p:ext uri="{19B8F6BF-5375-455C-9EA6-DF929625EA0E}">
        <p15:presenceInfo xmlns:p15="http://schemas.microsoft.com/office/powerpoint/2012/main" userId="978376341b9fb5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3" autoAdjust="0"/>
  </p:normalViewPr>
  <p:slideViewPr>
    <p:cSldViewPr snapToGrid="0">
      <p:cViewPr varScale="1">
        <p:scale>
          <a:sx n="64" d="100"/>
          <a:sy n="64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B9C3-CB87-4D4B-A2CA-F0BA95D18B00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DC0E-CFF7-4B2D-8060-AAC7E92A8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B7605-06F1-4BED-AC58-38E67B5BE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0F7363-F5AC-4C74-B55B-B920301F6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38752F-3884-468B-89E0-2746104B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BA995-8CFC-40E1-8D32-F4FA9938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6E19A8-5EED-4A0D-9927-7E9BD7C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5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4A371-5E6D-43AD-8FEF-750FFDB9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BA0637-6AC0-4BBD-AD44-01F424C6D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8F0254-175C-43D3-8CEA-5C87C9FA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B683F-6E51-41AD-BE9D-1C02036F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9582E-79BA-444D-A15A-6A7CEC00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1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3A5AC0-8FE7-4DFE-855A-8CD090B8C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AD8C35-8F61-45D2-B03F-3934EA3CD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22679-E44C-4D43-99DD-03F53603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594904-3240-4567-82A6-E8DF8D93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5ECE4-D1E7-4CCF-A9E7-E23D544F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7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2A4EA-2892-4251-88A8-83075334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1A14F-73FC-4108-A284-538A74FC6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D36BEB-3864-4F77-9832-54EA6E8C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5DAE64-F335-4D9B-8681-7229D541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36F21-D025-47DD-9829-33220F1B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67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DBE99-0BDE-4AD6-820D-94EDCA3A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68926F-3FA0-4A08-A34C-DDEC0A6FE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D5AAFC-A42C-45F8-8774-3C2DD0CF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1D766-07EB-4F7D-8BFF-D06FC912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E3B396-F778-43E8-8EDA-301E54E8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0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10972B-1B42-46DB-B34A-210738CC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A9FAC-9850-4DF5-94BD-B8D079D79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DCC5F1-BACD-43BD-BBF0-13D5C2A82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75F219-3394-4C4A-A0AA-9D787AE6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24623-723D-4233-89AA-9C41EB7B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D6F1D3-00DD-474D-AAD5-ACF9B42C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9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8A1E1-48C3-4280-A6DF-795BB22F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69134B-6968-46C5-99F3-14B00F13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EBF754-4E94-4AE5-82FC-0E7D4C1F1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F21D2D-A82F-41F1-9898-6FC0A67DC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2C41EF-4B0D-4D4A-984F-0BF7841C6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9FD0F4-863B-428B-A9FA-DE12A276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459AF7-AD35-4CB7-A16C-F43590EE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A871C4-7072-436B-AF16-DE3D7F90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46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0A2E1-8BD6-414A-AB28-ADD0508D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0D08B6-17E1-46DD-8AAC-BC9CBA8C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E8D054-BF5F-41B3-974E-42618EAB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A2B25F-CFB3-4B97-99A5-624104BC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4B8BE0-A0AA-4F91-BFDA-21E439FB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EDC99A-73EE-4705-9325-380FDBAA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E788CA-56FE-44DA-BBBE-6D22DCB7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1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98F0D-6AD9-426C-8617-DEB63952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E92F2-FE15-4977-A1A9-E15C52FDC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E174BB-C350-4846-9FAC-3D17B8A3D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C6697B-919B-4165-BA15-2A7A1D23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E8168A-C32F-47AB-852D-A6F1D5F6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818E30-12A4-4ADF-B414-0B4652BA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3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D737E-96F9-4A9F-9AEC-878FC4F9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2AA063-3FD5-4C18-BCC5-2B34BFED2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084CE5-4A4B-40CD-99D6-901729391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2402A-1A71-4658-A708-3C8B6910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DFD1A3-BEA3-4945-84C7-9B27C5AB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7679C8-9896-4312-9F48-4CAF1242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79C76D-288E-4046-948F-DE980CA0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CC39F-ABA3-415D-BC78-EFC53166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FD84C-1C38-4581-9828-F5768A3DB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14C7-8558-4B87-8EED-E35EE6F2BF6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8B46D-B728-448A-8D2C-A73405907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97A00-08FB-4D17-BC4F-B06C1FBE7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C636-7535-416E-B04E-38DE6668F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BB2DD071-6B67-4B7B-8155-CFCE51F5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54" y="502334"/>
            <a:ext cx="4431616" cy="4465970"/>
          </a:xfrm>
          <a:prstGeom prst="rect">
            <a:avLst/>
          </a:prstGeom>
        </p:spPr>
      </p:pic>
      <p:graphicFrame>
        <p:nvGraphicFramePr>
          <p:cNvPr id="6" name="Tableau 15">
            <a:extLst>
              <a:ext uri="{FF2B5EF4-FFF2-40B4-BE49-F238E27FC236}">
                <a16:creationId xmlns:a16="http://schemas.microsoft.com/office/drawing/2014/main" id="{F35E2E9E-263A-4040-8870-79F1E8AFCDC7}"/>
              </a:ext>
            </a:extLst>
          </p:cNvPr>
          <p:cNvGraphicFramePr>
            <a:graphicFrameLocks noGrp="1"/>
          </p:cNvGraphicFramePr>
          <p:nvPr/>
        </p:nvGraphicFramePr>
        <p:xfrm>
          <a:off x="384517" y="5282882"/>
          <a:ext cx="1122125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0">
                  <a:extLst>
                    <a:ext uri="{9D8B030D-6E8A-4147-A177-3AD203B41FA5}">
                      <a16:colId xmlns:a16="http://schemas.microsoft.com/office/drawing/2014/main" val="628096055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612632935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3837247821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1912463043"/>
                    </a:ext>
                  </a:extLst>
                </a:gridCol>
                <a:gridCol w="1101893">
                  <a:extLst>
                    <a:ext uri="{9D8B030D-6E8A-4147-A177-3AD203B41FA5}">
                      <a16:colId xmlns:a16="http://schemas.microsoft.com/office/drawing/2014/main" val="3728677355"/>
                    </a:ext>
                  </a:extLst>
                </a:gridCol>
              </a:tblGrid>
              <a:tr h="330253">
                <a:tc>
                  <a:txBody>
                    <a:bodyPr/>
                    <a:lstStyle/>
                    <a:p>
                      <a:r>
                        <a:rPr lang="fr-FR" dirty="0"/>
                        <a:t>Trois génotypes possibles pour le gène de la couleur de fourrure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A//A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A//a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a//a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8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Nombre de loups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Fréquences des génotypes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1143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9680F64-8AC2-495A-AB87-C967104BFBEA}"/>
              </a:ext>
            </a:extLst>
          </p:cNvPr>
          <p:cNvSpPr txBox="1"/>
          <p:nvPr/>
        </p:nvSpPr>
        <p:spPr>
          <a:xfrm>
            <a:off x="386080" y="4107595"/>
            <a:ext cx="570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 : Fréquence de l’allèle A : (31+ (621/2))/765 = 0,25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A320C1-C63B-44FC-8D4E-13353C491C50}"/>
              </a:ext>
            </a:extLst>
          </p:cNvPr>
          <p:cNvSpPr txBox="1"/>
          <p:nvPr/>
        </p:nvSpPr>
        <p:spPr>
          <a:xfrm>
            <a:off x="376509" y="4568194"/>
            <a:ext cx="63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q : Fréquence de l’allèle a : (413+ (621/2))/765 = 0,75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99A7F90-98C5-4B1C-A9E6-45203FB4A98E}"/>
              </a:ext>
            </a:extLst>
          </p:cNvPr>
          <p:cNvCxnSpPr>
            <a:stCxn id="7" idx="3"/>
          </p:cNvCxnSpPr>
          <p:nvPr/>
        </p:nvCxnSpPr>
        <p:spPr>
          <a:xfrm flipV="1">
            <a:off x="6096000" y="3643532"/>
            <a:ext cx="909711" cy="66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7D5B7FA-E769-44B0-BB83-6CC11375DF92}"/>
              </a:ext>
            </a:extLst>
          </p:cNvPr>
          <p:cNvSpPr txBox="1"/>
          <p:nvPr/>
        </p:nvSpPr>
        <p:spPr>
          <a:xfrm>
            <a:off x="376509" y="3601434"/>
            <a:ext cx="6098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dirty="0">
                <a:effectLst/>
              </a:rPr>
              <a:t>A (pelage noir)</a:t>
            </a:r>
            <a:r>
              <a:rPr lang="fr-FR" sz="2000" b="0" i="0" dirty="0">
                <a:effectLst/>
              </a:rPr>
              <a:t> et </a:t>
            </a:r>
            <a:r>
              <a:rPr lang="fr-FR" sz="2000" b="1" i="0" dirty="0">
                <a:effectLst/>
              </a:rPr>
              <a:t>a (pelage gris)</a:t>
            </a:r>
            <a:r>
              <a:rPr lang="fr-FR" sz="2000" b="0" i="0" dirty="0">
                <a:effectLst/>
              </a:rPr>
              <a:t>. </a:t>
            </a:r>
            <a:r>
              <a:rPr lang="fr-FR" sz="2000" b="1" i="0" dirty="0">
                <a:effectLst/>
              </a:rPr>
              <a:t>A</a:t>
            </a:r>
            <a:r>
              <a:rPr lang="fr-FR" sz="2000" b="0" i="0" dirty="0">
                <a:effectLst/>
              </a:rPr>
              <a:t> est dominant sur </a:t>
            </a:r>
            <a:r>
              <a:rPr lang="fr-FR" sz="2000" b="1" i="0" dirty="0">
                <a:effectLst/>
              </a:rPr>
              <a:t>a</a:t>
            </a:r>
            <a:r>
              <a:rPr lang="fr-FR" sz="2000" b="0" i="0" dirty="0">
                <a:effectLst/>
              </a:rPr>
              <a:t>.</a:t>
            </a:r>
            <a:br>
              <a:rPr lang="fr-FR" sz="1800" dirty="0"/>
            </a:b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CC244F5-929C-45BB-8185-32961C450753}"/>
              </a:ext>
            </a:extLst>
          </p:cNvPr>
          <p:cNvSpPr txBox="1">
            <a:spLocks/>
          </p:cNvSpPr>
          <p:nvPr/>
        </p:nvSpPr>
        <p:spPr>
          <a:xfrm>
            <a:off x="536917" y="1011238"/>
            <a:ext cx="63489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Test du modèle de Hardy Weinberg sur la population de loup du Yellowstone </a:t>
            </a:r>
            <a:r>
              <a:rPr lang="fr-FR" sz="1400" dirty="0"/>
              <a:t>(données prises dans le livre scolaire)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861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4DAE2-6EA1-46A5-B15F-042CEBA1E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53AEAE-BEF1-41DA-8CE6-301439AC8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FD7899-E334-40B2-8229-D5D0D523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12192000" cy="5550204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18523BC8-154B-4710-A2B3-EE4D68C24204}"/>
              </a:ext>
            </a:extLst>
          </p:cNvPr>
          <p:cNvSpPr txBox="1">
            <a:spLocks/>
          </p:cNvSpPr>
          <p:nvPr/>
        </p:nvSpPr>
        <p:spPr>
          <a:xfrm>
            <a:off x="117230" y="249154"/>
            <a:ext cx="111791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On fait tourner le modèle sur 10 générations, sans mutation, sans préférence sexuelle, sans migration 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2414D5F-52C6-4187-AFEF-C240ECC2C9B3}"/>
              </a:ext>
            </a:extLst>
          </p:cNvPr>
          <p:cNvSpPr txBox="1">
            <a:spLocks/>
          </p:cNvSpPr>
          <p:nvPr/>
        </p:nvSpPr>
        <p:spPr>
          <a:xfrm>
            <a:off x="10068560" y="4257675"/>
            <a:ext cx="2072640" cy="2184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Dans une grande population (loi des grands nombres) la fréquence des allèles ne varie quasiment pas</a:t>
            </a:r>
          </a:p>
        </p:txBody>
      </p:sp>
    </p:spTree>
    <p:extLst>
      <p:ext uri="{BB962C8B-B14F-4D97-AF65-F5344CB8AC3E}">
        <p14:creationId xmlns:p14="http://schemas.microsoft.com/office/powerpoint/2010/main" val="80801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FD7899-E334-40B2-8229-D5D0D523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38" b="48541"/>
          <a:stretch/>
        </p:blipFill>
        <p:spPr>
          <a:xfrm>
            <a:off x="175098" y="59753"/>
            <a:ext cx="6439711" cy="690041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2D81649-B570-4A04-A7B0-59A4663BF44D}"/>
              </a:ext>
            </a:extLst>
          </p:cNvPr>
          <p:cNvCxnSpPr>
            <a:cxnSpLocks/>
          </p:cNvCxnSpPr>
          <p:nvPr/>
        </p:nvCxnSpPr>
        <p:spPr>
          <a:xfrm flipH="1">
            <a:off x="506437" y="5214026"/>
            <a:ext cx="61083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ADC881-3132-4D39-BCFB-16F078A9282E}"/>
              </a:ext>
            </a:extLst>
          </p:cNvPr>
          <p:cNvCxnSpPr>
            <a:cxnSpLocks/>
          </p:cNvCxnSpPr>
          <p:nvPr/>
        </p:nvCxnSpPr>
        <p:spPr>
          <a:xfrm flipV="1">
            <a:off x="4248443" y="703385"/>
            <a:ext cx="0" cy="56270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E1CD85F-9CFA-424C-9B95-EBFEC650A94A}"/>
              </a:ext>
            </a:extLst>
          </p:cNvPr>
          <p:cNvSpPr txBox="1"/>
          <p:nvPr/>
        </p:nvSpPr>
        <p:spPr>
          <a:xfrm>
            <a:off x="6096000" y="5348428"/>
            <a:ext cx="13847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parcelle4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FEE2BA4-9A9B-47E9-A2E2-1C24B7AEF74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933273" y="5579261"/>
            <a:ext cx="162727" cy="24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ECD26824-C83E-4BEF-94FE-4107FE86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20" y="4545358"/>
            <a:ext cx="4350200" cy="227207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17E201A-AB3F-495F-9785-84412993F315}"/>
              </a:ext>
            </a:extLst>
          </p:cNvPr>
          <p:cNvSpPr txBox="1"/>
          <p:nvPr/>
        </p:nvSpPr>
        <p:spPr>
          <a:xfrm>
            <a:off x="6614810" y="166476"/>
            <a:ext cx="5227494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Quels sont les effets de la fragmentation de la population initiale sur la parcelle 4 ?</a:t>
            </a:r>
          </a:p>
          <a:p>
            <a:r>
              <a:rPr lang="fr-FR" sz="2800" dirty="0"/>
              <a:t>- Tester l’effet avec une probabilité de mutation nulle et sans garantir la présence des deux sexes sur 100 générations. </a:t>
            </a:r>
            <a:br>
              <a:rPr lang="fr-FR" sz="2800" dirty="0"/>
            </a:br>
            <a:r>
              <a:rPr lang="fr-FR" sz="2800" dirty="0"/>
              <a:t>- Interpréter les résultats en intégrant la notion de dérive génétique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7DCFCF9-04E1-40C7-9598-682D860985F5}"/>
              </a:ext>
            </a:extLst>
          </p:cNvPr>
          <p:cNvSpPr txBox="1"/>
          <p:nvPr/>
        </p:nvSpPr>
        <p:spPr>
          <a:xfrm>
            <a:off x="868506" y="1085595"/>
            <a:ext cx="522749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On teste la construction de deux routes qui sépareraient le territoire en 4 parcelles</a:t>
            </a:r>
          </a:p>
        </p:txBody>
      </p:sp>
    </p:spTree>
    <p:extLst>
      <p:ext uri="{BB962C8B-B14F-4D97-AF65-F5344CB8AC3E}">
        <p14:creationId xmlns:p14="http://schemas.microsoft.com/office/powerpoint/2010/main" val="37522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02DEA-1190-4C4C-A034-D2A2A316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5824"/>
          </a:xfrm>
        </p:spPr>
        <p:txBody>
          <a:bodyPr>
            <a:normAutofit/>
          </a:bodyPr>
          <a:lstStyle/>
          <a:p>
            <a:r>
              <a:rPr lang="fr-FR" dirty="0"/>
              <a:t>La dérive génétique est le changement de la fréquence des allèles du fait du hasard dans une population de petite taille.</a:t>
            </a:r>
          </a:p>
        </p:txBody>
      </p:sp>
    </p:spTree>
    <p:extLst>
      <p:ext uri="{BB962C8B-B14F-4D97-AF65-F5344CB8AC3E}">
        <p14:creationId xmlns:p14="http://schemas.microsoft.com/office/powerpoint/2010/main" val="191420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EB6E3-1002-473A-BB9F-45AFF7CD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7" y="2577775"/>
            <a:ext cx="5620355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16 allèles A sur 100 : proportion de 16% sur 50 individus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F860A5-F9FE-45E9-A69A-3207ED088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265"/>
            <a:ext cx="2330245" cy="12170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2F8B7A-3593-40BE-BB03-2DB82D7BB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0755"/>
            <a:ext cx="5192450" cy="25463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662E7C-A392-466F-839D-1EF2B2DB9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45" y="4139238"/>
            <a:ext cx="5620355" cy="26493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755FCE-7695-4593-AE65-D72798A7D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00" y="522688"/>
            <a:ext cx="2985800" cy="331683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E5A3B62-7B77-4C99-B7BA-53CA4AD9CE8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081286" y="3839522"/>
            <a:ext cx="2892414" cy="65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AD80559-7D81-407C-BE6E-E1EB2F1D409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973700" y="3839522"/>
            <a:ext cx="363195" cy="65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086D9BA-A258-40AD-A800-99473B04BF8D}"/>
              </a:ext>
            </a:extLst>
          </p:cNvPr>
          <p:cNvSpPr txBox="1">
            <a:spLocks/>
          </p:cNvSpPr>
          <p:nvPr/>
        </p:nvSpPr>
        <p:spPr>
          <a:xfrm>
            <a:off x="304800" y="145396"/>
            <a:ext cx="5620355" cy="105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Démarche et résultats attendus</a:t>
            </a:r>
          </a:p>
        </p:txBody>
      </p:sp>
    </p:spTree>
    <p:extLst>
      <p:ext uri="{BB962C8B-B14F-4D97-AF65-F5344CB8AC3E}">
        <p14:creationId xmlns:p14="http://schemas.microsoft.com/office/powerpoint/2010/main" val="164276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067AC-E6F1-450F-894D-D6286C8AF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819" y="489213"/>
            <a:ext cx="4888089" cy="5719672"/>
          </a:xfrm>
        </p:spPr>
        <p:txBody>
          <a:bodyPr/>
          <a:lstStyle/>
          <a:p>
            <a:pPr lvl="0"/>
            <a:r>
              <a:rPr lang="fr-FR"/>
              <a:t>Ce qui conduit à la </a:t>
            </a:r>
            <a:r>
              <a:rPr lang="fr-FR">
                <a:solidFill>
                  <a:srgbClr val="FF0000"/>
                </a:solidFill>
              </a:rPr>
              <a:t>dérive génétique </a:t>
            </a:r>
            <a:r>
              <a:rPr lang="fr-FR"/>
              <a:t>et donc à </a:t>
            </a:r>
            <a:r>
              <a:rPr lang="fr-FR">
                <a:solidFill>
                  <a:srgbClr val="FF0000"/>
                </a:solidFill>
              </a:rPr>
              <a:t>l’appauvrissement de la biodiversité</a:t>
            </a:r>
            <a:r>
              <a:rPr lang="fr-FR"/>
              <a:t>…</a:t>
            </a:r>
            <a:br>
              <a:rPr lang="fr-FR"/>
            </a:br>
            <a:r>
              <a:rPr lang="fr-FR"/>
              <a:t>des espèces deviennent plus vulnérables voire disparaissent.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2DEBD294-F37A-49E0-914E-7A74F0DC73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22" t="14650" r="38426" b="8972"/>
          <a:stretch>
            <a:fillRect/>
          </a:stretch>
        </p:blipFill>
        <p:spPr>
          <a:xfrm>
            <a:off x="5528060" y="-25447"/>
            <a:ext cx="3849514" cy="67915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603F6-CED3-41D3-BB1E-54E8A228E5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FF0000"/>
                </a:solidFill>
              </a:rPr>
              <a:t>La gestion durable d’un écosystème nécessite la conservation de la biodiversité…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33F9728F-A342-4BF5-A705-51103EA96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" y="1978377"/>
            <a:ext cx="3239911" cy="24299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3DBC52FE-329F-4A13-AFCD-1D41DB0C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4" y="1822609"/>
            <a:ext cx="5711607" cy="32127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7DE2407B-8355-4CA9-BB5D-CD41E19B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25" y="4612041"/>
            <a:ext cx="2619371" cy="17430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8">
            <a:extLst>
              <a:ext uri="{FF2B5EF4-FFF2-40B4-BE49-F238E27FC236}">
                <a16:creationId xmlns:a16="http://schemas.microsoft.com/office/drawing/2014/main" id="{C094A580-E244-400A-A32A-FA761DAF22F4}"/>
              </a:ext>
            </a:extLst>
          </p:cNvPr>
          <p:cNvSpPr txBox="1"/>
          <p:nvPr/>
        </p:nvSpPr>
        <p:spPr>
          <a:xfrm>
            <a:off x="5113864" y="5249332"/>
            <a:ext cx="583635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 notamment avec la création de corridors biologiques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294</Words>
  <Application>Microsoft Office PowerPoint</Application>
  <PresentationFormat>Grand écran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La dérive génétique est le changement de la fréquence des allèles du fait du hasard dans une population de petite taille.</vt:lpstr>
      <vt:lpstr>16 allèles A sur 100 : proportion de 16% sur 50 individus </vt:lpstr>
      <vt:lpstr>Ce qui conduit à la dérive génétique et donc à l’appauvrissement de la biodiversité… des espèces deviennent plus vulnérables voire disparaissent.</vt:lpstr>
      <vt:lpstr>La gestion durable d’un écosystème nécessite la conservation de la biodiversité…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biodiversité et son évolution</dc:title>
  <dc:creator>Yann maillard</dc:creator>
  <cp:lastModifiedBy>MAILLARD YANN</cp:lastModifiedBy>
  <cp:revision>74</cp:revision>
  <dcterms:created xsi:type="dcterms:W3CDTF">2021-01-20T20:18:16Z</dcterms:created>
  <dcterms:modified xsi:type="dcterms:W3CDTF">2022-03-31T08:48:56Z</dcterms:modified>
</cp:coreProperties>
</file>