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</p:sldMasterIdLst>
  <p:notesMasterIdLst>
    <p:notesMasterId r:id="rId14"/>
  </p:notesMasterIdLst>
  <p:handoutMasterIdLst>
    <p:handoutMasterId r:id="rId15"/>
  </p:handoutMasterIdLst>
  <p:sldIdLst>
    <p:sldId id="332" r:id="rId5"/>
    <p:sldId id="334" r:id="rId6"/>
    <p:sldId id="330" r:id="rId7"/>
    <p:sldId id="336" r:id="rId8"/>
    <p:sldId id="337" r:id="rId9"/>
    <p:sldId id="340" r:id="rId10"/>
    <p:sldId id="339" r:id="rId11"/>
    <p:sldId id="342" r:id="rId12"/>
    <p:sldId id="341" r:id="rId13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ODELE ACADÉMIQUE" id="{0B896E98-F45E-4768-8620-EDDF394BE181}">
          <p14:sldIdLst>
            <p14:sldId id="332"/>
            <p14:sldId id="334"/>
            <p14:sldId id="330"/>
            <p14:sldId id="336"/>
            <p14:sldId id="337"/>
            <p14:sldId id="340"/>
            <p14:sldId id="339"/>
            <p14:sldId id="342"/>
            <p14:sldId id="341"/>
          </p14:sldIdLst>
        </p14:section>
        <p14:section name="MÉTHODOLOGIE" id="{EB03BDE6-D677-4574-A7BF-9721F91BDEB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255" userDrawn="1">
          <p15:clr>
            <a:srgbClr val="A4A3A4"/>
          </p15:clr>
        </p15:guide>
        <p15:guide id="3" orient="horz" pos="1139" userDrawn="1">
          <p15:clr>
            <a:srgbClr val="A4A3A4"/>
          </p15:clr>
        </p15:guide>
        <p15:guide id="4" orient="horz" pos="1095" userDrawn="1">
          <p15:clr>
            <a:srgbClr val="A4A3A4"/>
          </p15:clr>
        </p15:guide>
        <p15:guide id="5" orient="horz" pos="4065" userDrawn="1">
          <p15:clr>
            <a:srgbClr val="A4A3A4"/>
          </p15:clr>
        </p15:guide>
        <p15:guide id="6" orient="horz" pos="4201" userDrawn="1">
          <p15:clr>
            <a:srgbClr val="A4A3A4"/>
          </p15:clr>
        </p15:guide>
        <p15:guide id="7" pos="3120" userDrawn="1">
          <p15:clr>
            <a:srgbClr val="A4A3A4"/>
          </p15:clr>
        </p15:guide>
        <p15:guide id="8" pos="516" userDrawn="1">
          <p15:clr>
            <a:srgbClr val="A4A3A4"/>
          </p15:clr>
        </p15:guide>
        <p15:guide id="9" pos="5626" userDrawn="1">
          <p15:clr>
            <a:srgbClr val="A4A3A4"/>
          </p15:clr>
        </p15:guide>
        <p15:guide id="10" pos="59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176" autoAdjust="0"/>
    <p:restoredTop sz="94660"/>
  </p:normalViewPr>
  <p:slideViewPr>
    <p:cSldViewPr showGuides="1">
      <p:cViewPr varScale="1">
        <p:scale>
          <a:sx n="70" d="100"/>
          <a:sy n="70" d="100"/>
        </p:scale>
        <p:origin x="178" y="62"/>
      </p:cViewPr>
      <p:guideLst>
        <p:guide orient="horz" pos="2160"/>
        <p:guide orient="horz" pos="255"/>
        <p:guide orient="horz" pos="1139"/>
        <p:guide orient="horz" pos="1095"/>
        <p:guide orient="horz" pos="4065"/>
        <p:guide orient="horz" pos="4201"/>
        <p:guide pos="3120"/>
        <p:guide pos="516"/>
        <p:guide pos="5626"/>
        <p:guide pos="59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386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mmotte3\Documents\2020-2021\PPT\Diaporama%20de%20rentr&#233;e\Source%20Diaporama%20rentr&#233;e%202021.07.15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mmotte3\Documents\2020-2021\PPT\Diaporama%20de%20rentr&#233;e\Source%20Diaporama%20rentr&#233;e%202021.07.15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mmotte3\Documents\2020-2021\PPT\Diaporama%20de%20rentr&#233;e\Source%20Diaporama%20rentr&#233;e%202021.07.15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mmotte3\Documents\2020-2021\PPT\Diaporama%20de%20rentr&#233;e\Source%20Diaporama%20rentr&#233;e%202021.07.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A89E95E7-78A6-B84D-920E-436700361E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38F73D3-49D6-A74A-949B-FDF235F3645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F3C6A-6C94-2549-A0BB-DF36A94B735F}" type="datetimeFigureOut">
              <a:rPr lang="fr-FR" smtClean="0"/>
              <a:t>07/06/2022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D249915-2A06-F744-B336-ECAE404971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FF3AC88-22DD-304E-AB2E-EA997DB62E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93B20-7253-8244-99C7-22BEA04FFF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079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07/06/2022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195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80000" y="5226529"/>
            <a:ext cx="3510000" cy="1200000"/>
          </a:xfrm>
        </p:spPr>
        <p:txBody>
          <a:bodyPr anchor="b" anchorCtr="0"/>
          <a:lstStyle>
            <a:lvl1pPr>
              <a:defRPr sz="1150"/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195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95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A4711C13-FD79-AF45-B10D-474473890F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4488" y="138037"/>
            <a:ext cx="4094700" cy="285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95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direction/service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90000" y="3128061"/>
            <a:ext cx="9126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90000" y="6379200"/>
            <a:ext cx="9126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>
            <a:extLst>
              <a:ext uri="{FF2B5EF4-FFF2-40B4-BE49-F238E27FC236}">
                <a16:creationId xmlns:a16="http://schemas.microsoft.com/office/drawing/2014/main" id="{F0176909-151E-4F4D-BD6B-079026BDFC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0472" y="180000"/>
            <a:ext cx="1976514" cy="13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89999" y="1200000"/>
            <a:ext cx="9126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89998" y="2522624"/>
            <a:ext cx="273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88000" y="2524800"/>
            <a:ext cx="273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785999" y="2524800"/>
            <a:ext cx="273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9906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89999" y="984000"/>
            <a:ext cx="9126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5990" indent="-39599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89999" y="1200000"/>
            <a:ext cx="9126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8000" y="240000"/>
            <a:ext cx="5928000" cy="480000"/>
          </a:xfrm>
        </p:spPr>
        <p:txBody>
          <a:bodyPr/>
          <a:lstStyle>
            <a:lvl1pPr marL="107997" indent="-107997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7997" indent="-107997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89999" y="2448000"/>
            <a:ext cx="273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88000" y="2448000"/>
            <a:ext cx="273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786000" y="2448000"/>
            <a:ext cx="273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389999" y="1200000"/>
            <a:ext cx="9126000" cy="960000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389998" y="2448000"/>
            <a:ext cx="9126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8000" y="240000"/>
            <a:ext cx="5928000" cy="480000"/>
          </a:xfrm>
        </p:spPr>
        <p:txBody>
          <a:bodyPr/>
          <a:lstStyle>
            <a:lvl1pPr marL="107997" indent="-107997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7997" indent="-107997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674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389999" y="1200000"/>
            <a:ext cx="9126000" cy="960000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r>
              <a:rPr lang="fr-FR" cap="all" dirty="0"/>
              <a:t>25/08/2021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RÉUNION RENTRÉE RECTEUR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389998" y="2448000"/>
            <a:ext cx="9126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756940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89999" y="1200000"/>
            <a:ext cx="9126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89999" y="2448000"/>
            <a:ext cx="9126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8248500" y="6378000"/>
            <a:ext cx="12675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90000" y="6378000"/>
            <a:ext cx="6396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786000" y="6378000"/>
            <a:ext cx="14625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90000" y="6379200"/>
            <a:ext cx="9126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>
            <a:extLst>
              <a:ext uri="{FF2B5EF4-FFF2-40B4-BE49-F238E27FC236}">
                <a16:creationId xmlns:a16="http://schemas.microsoft.com/office/drawing/2014/main" id="{2EEA27FB-B3C4-C44A-96A6-0D96EF7B0FA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88000" y="108000"/>
            <a:ext cx="704560" cy="4919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  <p:sldLayoutId id="2147483798" r:id="rId6"/>
    <p:sldLayoutId id="2147483813" r:id="rId7"/>
    <p:sldLayoutId id="2147483814" r:id="rId8"/>
  </p:sldLayoutIdLst>
  <p:hf hdr="0"/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378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51994" indent="-71999" algn="l" defTabSz="914378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431990" indent="-71999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611985" indent="-71999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827979" indent="-71999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2. MINI-PROJET PREMIERE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Sciences et techniques industrielles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224" y="692696"/>
            <a:ext cx="2140644" cy="176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24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20552" y="711666"/>
            <a:ext cx="9126000" cy="960000"/>
          </a:xfrm>
        </p:spPr>
        <p:txBody>
          <a:bodyPr/>
          <a:lstStyle/>
          <a:p>
            <a:r>
              <a:rPr lang="fr-FR" dirty="0" smtClean="0"/>
              <a:t>Mini-Projet en Première :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- Répondre aux attentes des élèves</a:t>
            </a:r>
            <a:br>
              <a:rPr lang="fr-FR" dirty="0" smtClean="0"/>
            </a:br>
            <a:r>
              <a:rPr lang="fr-FR" dirty="0" smtClean="0"/>
              <a:t>- Motiver les élèves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8504" y="1916832"/>
            <a:ext cx="8856984" cy="4598772"/>
          </a:xfrm>
          <a:solidFill>
            <a:schemeClr val="accent1">
              <a:lumMod val="10000"/>
              <a:lumOff val="9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fr-FR" sz="1600" dirty="0" smtClean="0"/>
              <a:t>La mise en œuvre du projet doit être prioritaire sur les autres considérations.</a:t>
            </a:r>
          </a:p>
          <a:p>
            <a:endParaRPr lang="fr-FR" sz="1600" dirty="0" smtClean="0"/>
          </a:p>
          <a:p>
            <a:r>
              <a:rPr lang="fr-FR" sz="1600" dirty="0"/>
              <a:t>Entre les vacances de Noël et les vacances d’hiver pour avoir un effet sur le choix de spécialité de Terminale</a:t>
            </a:r>
          </a:p>
          <a:p>
            <a:endParaRPr lang="fr-FR" sz="1600" dirty="0"/>
          </a:p>
          <a:p>
            <a:r>
              <a:rPr lang="fr-FR" sz="1600" dirty="0" smtClean="0"/>
              <a:t>La durée peut être étendue pour que mini-projet aboutisse.</a:t>
            </a:r>
          </a:p>
          <a:p>
            <a:endParaRPr lang="fr-FR" sz="1600" dirty="0" smtClean="0"/>
          </a:p>
          <a:p>
            <a:r>
              <a:rPr lang="fr-FR" sz="1600" dirty="0" smtClean="0"/>
              <a:t>Le mini-projet peut durer pendant toute une période s’il est utilisé au service des apprentissages :</a:t>
            </a:r>
          </a:p>
          <a:p>
            <a:r>
              <a:rPr lang="fr-FR" sz="1600" dirty="0" smtClean="0"/>
              <a:t> - Phase de fonctionnement en pédagogie inductive ;</a:t>
            </a:r>
          </a:p>
          <a:p>
            <a:r>
              <a:rPr lang="fr-FR" sz="1600" dirty="0" smtClean="0"/>
              <a:t> - Cours et TD au service des étapes du mini-projet ;</a:t>
            </a:r>
          </a:p>
          <a:p>
            <a:r>
              <a:rPr lang="fr-FR" sz="1600" dirty="0" smtClean="0"/>
              <a:t> - Mise en œuvre expérimentale de connaissances conceptuelles jusqu’à lors…(construction de compétences).</a:t>
            </a:r>
          </a:p>
          <a:p>
            <a:endParaRPr lang="fr-FR" sz="1600" dirty="0" smtClean="0"/>
          </a:p>
          <a:p>
            <a:r>
              <a:rPr lang="fr-FR" sz="1600" dirty="0" smtClean="0"/>
              <a:t>L’occasion de changer de pédagogie :</a:t>
            </a:r>
          </a:p>
          <a:p>
            <a:r>
              <a:rPr lang="fr-FR" sz="1600" dirty="0" smtClean="0"/>
              <a:t>rompre pendant une période avec la démarche déductive cours – TD – TP</a:t>
            </a:r>
          </a:p>
          <a:p>
            <a:endParaRPr lang="fr-FR" sz="1600" dirty="0"/>
          </a:p>
          <a:p>
            <a:r>
              <a:rPr lang="fr-FR" sz="1600" dirty="0" smtClean="0"/>
              <a:t>Etonner les élèves avec une organisation différente.</a:t>
            </a:r>
            <a:endParaRPr lang="fr-FR" sz="1600" b="1" dirty="0"/>
          </a:p>
          <a:p>
            <a:endParaRPr lang="fr-FR" sz="1600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376" y="288241"/>
            <a:ext cx="1276548" cy="105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6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1208584" y="314220"/>
            <a:ext cx="7632848" cy="522492"/>
          </a:xfrm>
          <a:solidFill>
            <a:schemeClr val="accent1">
              <a:lumMod val="10000"/>
              <a:lumOff val="90000"/>
            </a:schemeClr>
          </a:solidFill>
        </p:spPr>
        <p:txBody>
          <a:bodyPr/>
          <a:lstStyle/>
          <a:p>
            <a:pPr algn="ctr"/>
            <a:r>
              <a:rPr lang="fr-FR" dirty="0" smtClean="0"/>
              <a:t>Mini-projet Première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Sciences et techniques industrielles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000" y="794220"/>
            <a:ext cx="10035608" cy="663709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Ellipse 6"/>
          <p:cNvSpPr/>
          <p:nvPr/>
        </p:nvSpPr>
        <p:spPr>
          <a:xfrm>
            <a:off x="704528" y="4365104"/>
            <a:ext cx="1440160" cy="792088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920552" y="5733256"/>
            <a:ext cx="1728192" cy="504056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250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Sciences et techniques industrielles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000" y="794220"/>
            <a:ext cx="10035608" cy="663709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Ellipse 6"/>
          <p:cNvSpPr/>
          <p:nvPr/>
        </p:nvSpPr>
        <p:spPr>
          <a:xfrm>
            <a:off x="704528" y="4365104"/>
            <a:ext cx="1440160" cy="792088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920552" y="5733256"/>
            <a:ext cx="1728192" cy="504056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2726411" y="2846969"/>
            <a:ext cx="6122459" cy="4247317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smtClean="0">
                <a:solidFill>
                  <a:schemeClr val="accent2"/>
                </a:solidFill>
              </a:rPr>
              <a:t>PINCE SENSIBLE (I. BRUNEL)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solidFill>
                  <a:schemeClr val="accent2"/>
                </a:solidFill>
              </a:rPr>
              <a:t>ROBOT TELE-CHIRURGIE (B. MASI)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solidFill>
                  <a:schemeClr val="accent2"/>
                </a:solidFill>
              </a:rPr>
              <a:t>VERROU CONNECTE (A. BAZIN et JC SAHAKIAN)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solidFill>
                  <a:schemeClr val="accent2"/>
                </a:solidFill>
              </a:rPr>
              <a:t>METHODE AGILE (JC SAHAKIAN)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solidFill>
                  <a:schemeClr val="accent2"/>
                </a:solidFill>
              </a:rPr>
              <a:t>IMPRIMANTE BRAILLE (JL COSSALTER)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solidFill>
                  <a:schemeClr val="accent2"/>
                </a:solidFill>
              </a:rPr>
              <a:t>MANNEQUIN MASSAGE CARDIAQUE (C. DURAND)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solidFill>
                  <a:schemeClr val="accent2"/>
                </a:solidFill>
              </a:rPr>
              <a:t>OPTIMISATION CULTURE EN SERRE (C. REY et G. FIEU)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solidFill>
                  <a:schemeClr val="accent2"/>
                </a:solidFill>
              </a:rPr>
              <a:t>GOOGLE CHROME DINO (S. GOUNELLE)</a:t>
            </a:r>
          </a:p>
          <a:p>
            <a:pPr>
              <a:lnSpc>
                <a:spcPct val="150000"/>
              </a:lnSpc>
            </a:pPr>
            <a:r>
              <a:rPr lang="fr-FR" b="1" dirty="0" smtClean="0">
                <a:solidFill>
                  <a:schemeClr val="accent2"/>
                </a:solidFill>
              </a:rPr>
              <a:t>Nouveau projet 2022 par M. Paul CHASSILIAN</a:t>
            </a:r>
            <a:endParaRPr lang="fr-FR" b="1" dirty="0">
              <a:solidFill>
                <a:schemeClr val="accent2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2" name="Titre 9"/>
          <p:cNvSpPr txBox="1">
            <a:spLocks/>
          </p:cNvSpPr>
          <p:nvPr/>
        </p:nvSpPr>
        <p:spPr bwMode="gray">
          <a:xfrm>
            <a:off x="1208584" y="314220"/>
            <a:ext cx="7632848" cy="52249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vert="horz" lIns="0" tIns="0" rIns="0" bIns="0" rtlCol="0" anchor="t" anchorCtr="0">
            <a:no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fr-FR" dirty="0" smtClean="0"/>
              <a:t>Mini-projet Première</a:t>
            </a:r>
            <a:endParaRPr lang="fr-FR" dirty="0"/>
          </a:p>
        </p:txBody>
      </p:sp>
      <p:sp>
        <p:nvSpPr>
          <p:cNvPr id="14" name="Ellipse 13"/>
          <p:cNvSpPr/>
          <p:nvPr/>
        </p:nvSpPr>
        <p:spPr>
          <a:xfrm>
            <a:off x="2648744" y="806863"/>
            <a:ext cx="4752528" cy="1296144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19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20552" y="711666"/>
            <a:ext cx="7416824" cy="960000"/>
          </a:xfrm>
          <a:solidFill>
            <a:schemeClr val="accent1">
              <a:lumMod val="10000"/>
              <a:lumOff val="90000"/>
            </a:schemeClr>
          </a:solidFill>
        </p:spPr>
        <p:txBody>
          <a:bodyPr/>
          <a:lstStyle/>
          <a:p>
            <a:r>
              <a:rPr lang="fr-FR" dirty="0" smtClean="0"/>
              <a:t>Mini-Projet en Première :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- Répondre aux attentes des élèves</a:t>
            </a:r>
            <a:br>
              <a:rPr lang="fr-FR" dirty="0" smtClean="0"/>
            </a:br>
            <a:r>
              <a:rPr lang="fr-FR" dirty="0" smtClean="0"/>
              <a:t>- Motiver les élèves</a:t>
            </a: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376" y="619680"/>
            <a:ext cx="1276548" cy="1051986"/>
          </a:xfrm>
          <a:prstGeom prst="rect">
            <a:avLst/>
          </a:prstGeom>
        </p:spPr>
      </p:pic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448944" y="1844824"/>
            <a:ext cx="5067055" cy="4536504"/>
          </a:xfrm>
          <a:solidFill>
            <a:schemeClr val="accent1">
              <a:lumMod val="10000"/>
              <a:lumOff val="90000"/>
            </a:schemeClr>
          </a:solidFill>
        </p:spPr>
        <p:txBody>
          <a:bodyPr/>
          <a:lstStyle/>
          <a:p>
            <a:r>
              <a:rPr lang="fr-FR" sz="1600" b="1" dirty="0" smtClean="0"/>
              <a:t>OSI 2022 :</a:t>
            </a:r>
          </a:p>
          <a:p>
            <a:r>
              <a:rPr lang="fr-FR" sz="1200" dirty="0" smtClean="0"/>
              <a:t>3 établissements ont participé aux sélections régionales académiques</a:t>
            </a:r>
          </a:p>
          <a:p>
            <a:endParaRPr lang="fr-FR" sz="1600" b="1" dirty="0"/>
          </a:p>
          <a:p>
            <a:r>
              <a:rPr lang="fr-FR" sz="1600" b="1" dirty="0" smtClean="0"/>
              <a:t>En Première SI :</a:t>
            </a:r>
          </a:p>
          <a:p>
            <a:r>
              <a:rPr lang="fr-FR" sz="1600" b="1" dirty="0" smtClean="0"/>
              <a:t>présentation du mini-projet</a:t>
            </a:r>
          </a:p>
          <a:p>
            <a:endParaRPr lang="fr-FR" sz="1200" b="1" dirty="0"/>
          </a:p>
          <a:p>
            <a:r>
              <a:rPr lang="fr-FR" sz="1600" b="1" dirty="0" smtClean="0"/>
              <a:t>Productions :</a:t>
            </a:r>
          </a:p>
          <a:p>
            <a:pPr marL="171450" indent="-171450">
              <a:buFontTx/>
              <a:buChar char="-"/>
            </a:pPr>
            <a:r>
              <a:rPr lang="fr-FR" sz="1200" dirty="0" smtClean="0"/>
              <a:t>Une problématique sociétale</a:t>
            </a:r>
          </a:p>
          <a:p>
            <a:pPr marL="171450" indent="-171450">
              <a:buFontTx/>
              <a:buChar char="-"/>
            </a:pPr>
            <a:r>
              <a:rPr lang="fr-FR" sz="1200" dirty="0" smtClean="0"/>
              <a:t>Un cahier des charges </a:t>
            </a:r>
            <a:r>
              <a:rPr lang="fr-FR" sz="1200" dirty="0" err="1" smtClean="0"/>
              <a:t>SysML</a:t>
            </a:r>
            <a:r>
              <a:rPr lang="fr-FR" sz="1200" dirty="0" smtClean="0"/>
              <a:t> (besoin, fonctions, solutions)</a:t>
            </a:r>
          </a:p>
          <a:p>
            <a:pPr marL="171450" indent="-171450">
              <a:buFontTx/>
              <a:buChar char="-"/>
            </a:pPr>
            <a:r>
              <a:rPr lang="fr-FR" sz="1200" dirty="0" smtClean="0"/>
              <a:t>un programme implanté ou non dans une PO</a:t>
            </a:r>
          </a:p>
          <a:p>
            <a:pPr marL="171450" indent="-171450">
              <a:buFontTx/>
              <a:buChar char="-"/>
            </a:pPr>
            <a:r>
              <a:rPr lang="fr-FR" sz="1200" dirty="0" smtClean="0"/>
              <a:t>Une solution constructive conçue ou/et prototypée</a:t>
            </a:r>
          </a:p>
          <a:p>
            <a:pPr marL="171450" indent="-171450">
              <a:buFontTx/>
              <a:buChar char="-"/>
            </a:pPr>
            <a:r>
              <a:rPr lang="fr-FR" sz="1200" dirty="0" smtClean="0"/>
              <a:t>Une démonstration de fonctionnement d’un système</a:t>
            </a:r>
          </a:p>
          <a:p>
            <a:pPr marL="171450" indent="-171450">
              <a:buFontTx/>
              <a:buChar char="-"/>
            </a:pPr>
            <a:r>
              <a:rPr lang="fr-FR" sz="1200" dirty="0" smtClean="0"/>
              <a:t>Une communication structurée</a:t>
            </a:r>
          </a:p>
          <a:p>
            <a:endParaRPr lang="fr-FR" sz="1200" dirty="0" smtClean="0"/>
          </a:p>
          <a:p>
            <a:r>
              <a:rPr lang="fr-FR" sz="1600" b="1" dirty="0" smtClean="0"/>
              <a:t>Retours :</a:t>
            </a:r>
          </a:p>
          <a:p>
            <a:pPr marL="171450" indent="-171450">
              <a:buFontTx/>
              <a:buChar char="-"/>
            </a:pPr>
            <a:r>
              <a:rPr lang="fr-FR" sz="1200" dirty="0" smtClean="0"/>
              <a:t>Une expérience forte pour les élèves</a:t>
            </a:r>
          </a:p>
          <a:p>
            <a:pPr marL="171450" indent="-171450">
              <a:buFontTx/>
              <a:buChar char="-"/>
            </a:pPr>
            <a:r>
              <a:rPr lang="fr-FR" sz="1200" dirty="0" smtClean="0"/>
              <a:t>Un exercice de prise de la parole (oral et maîtrise de la langue)</a:t>
            </a:r>
            <a:endParaRPr lang="fr-FR" sz="12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480" y="2564904"/>
            <a:ext cx="4032448" cy="2281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2. EVALUATION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Sciences et techniques industrielles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224" y="692696"/>
            <a:ext cx="2140644" cy="176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10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4528" y="692696"/>
            <a:ext cx="7344816" cy="9600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 smtClean="0"/>
              <a:t>Projet d’évaluation des établissements</a:t>
            </a:r>
            <a:br>
              <a:rPr lang="fr-FR" dirty="0" smtClean="0"/>
            </a:br>
            <a:r>
              <a:rPr lang="fr-FR" dirty="0" smtClean="0"/>
              <a:t>déclinaison en SI</a:t>
            </a: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368" y="600710"/>
            <a:ext cx="1276548" cy="1051986"/>
          </a:xfrm>
          <a:prstGeom prst="rect">
            <a:avLst/>
          </a:prstGeom>
        </p:spPr>
      </p:pic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704528" y="2060849"/>
            <a:ext cx="7704856" cy="2808312"/>
          </a:xfrm>
        </p:spPr>
        <p:txBody>
          <a:bodyPr/>
          <a:lstStyle/>
          <a:p>
            <a:r>
              <a:rPr lang="fr-FR" sz="2000" b="1" dirty="0" smtClean="0"/>
              <a:t>Enjeux examens :</a:t>
            </a:r>
          </a:p>
          <a:p>
            <a:r>
              <a:rPr lang="fr-FR" sz="1600" dirty="0" smtClean="0"/>
              <a:t>Contrôle continu</a:t>
            </a:r>
          </a:p>
          <a:p>
            <a:r>
              <a:rPr lang="fr-FR" sz="1600" dirty="0" smtClean="0"/>
              <a:t>Spécialité non poursuivie : coefficient 8</a:t>
            </a:r>
          </a:p>
          <a:p>
            <a:endParaRPr lang="fr-FR" sz="1600" dirty="0" smtClean="0"/>
          </a:p>
          <a:p>
            <a:r>
              <a:rPr lang="fr-FR" sz="2000" b="1" dirty="0"/>
              <a:t>Enjeux </a:t>
            </a:r>
            <a:r>
              <a:rPr lang="fr-FR" sz="2000" b="1" dirty="0" err="1" smtClean="0"/>
              <a:t>ParcourSup</a:t>
            </a:r>
            <a:r>
              <a:rPr lang="fr-FR" sz="2000" b="1" dirty="0" smtClean="0"/>
              <a:t> </a:t>
            </a:r>
            <a:r>
              <a:rPr lang="fr-FR" sz="2000" b="1" dirty="0"/>
              <a:t>:</a:t>
            </a:r>
          </a:p>
          <a:p>
            <a:r>
              <a:rPr lang="fr-FR" sz="1600" dirty="0" smtClean="0"/>
              <a:t>Tensions sur le Supérieur</a:t>
            </a:r>
          </a:p>
          <a:p>
            <a:r>
              <a:rPr lang="fr-FR" sz="1600" dirty="0" smtClean="0"/>
              <a:t>Mise </a:t>
            </a:r>
            <a:r>
              <a:rPr lang="fr-FR" sz="1600" dirty="0" smtClean="0"/>
              <a:t>en concurrence des candidats</a:t>
            </a:r>
          </a:p>
          <a:p>
            <a:r>
              <a:rPr lang="fr-FR" sz="1600" dirty="0" smtClean="0"/>
              <a:t>Un stress relatif aux places bloquées très tard (OUI SI)</a:t>
            </a:r>
          </a:p>
          <a:p>
            <a:r>
              <a:rPr lang="fr-FR" sz="1600" dirty="0" smtClean="0"/>
              <a:t>Des candidats sans proposition chaque année</a:t>
            </a:r>
          </a:p>
          <a:p>
            <a:endParaRPr lang="fr-FR" sz="1400" b="1" dirty="0"/>
          </a:p>
        </p:txBody>
      </p:sp>
    </p:spTree>
    <p:extLst>
      <p:ext uri="{BB962C8B-B14F-4D97-AF65-F5344CB8AC3E}">
        <p14:creationId xmlns:p14="http://schemas.microsoft.com/office/powerpoint/2010/main" val="126601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4528" y="692696"/>
            <a:ext cx="7416824" cy="792088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 smtClean="0"/>
              <a:t>Les grands principes de l’évaluation</a:t>
            </a: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956" y="432798"/>
            <a:ext cx="1276548" cy="1051986"/>
          </a:xfrm>
          <a:prstGeom prst="rect">
            <a:avLst/>
          </a:prstGeom>
        </p:spPr>
      </p:pic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704528" y="1628800"/>
            <a:ext cx="8784976" cy="4752528"/>
          </a:xfrm>
          <a:noFill/>
        </p:spPr>
        <p:txBody>
          <a:bodyPr numCol="2"/>
          <a:lstStyle/>
          <a:p>
            <a:r>
              <a:rPr lang="fr-FR" sz="1800" b="1" dirty="0">
                <a:solidFill>
                  <a:schemeClr val="accent6"/>
                </a:solidFill>
              </a:rPr>
              <a:t>EQUITABLE :</a:t>
            </a:r>
          </a:p>
          <a:p>
            <a:r>
              <a:rPr lang="fr-FR" sz="1400" dirty="0" smtClean="0">
                <a:solidFill>
                  <a:schemeClr val="accent6"/>
                </a:solidFill>
              </a:rPr>
              <a:t>Entretenir le sentiment d’égalité de traitement :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fr-FR" sz="1400" dirty="0" smtClean="0">
                <a:solidFill>
                  <a:schemeClr val="accent6"/>
                </a:solidFill>
              </a:rPr>
              <a:t>Entre les pratiques des enseignants d’une même discipline ;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fr-FR" sz="1400" dirty="0" smtClean="0">
                <a:solidFill>
                  <a:schemeClr val="accent6"/>
                </a:solidFill>
              </a:rPr>
              <a:t>Entre les différentes disciplines</a:t>
            </a:r>
            <a:r>
              <a:rPr lang="fr-FR" sz="1400" dirty="0" smtClean="0">
                <a:solidFill>
                  <a:schemeClr val="accent6"/>
                </a:solidFill>
              </a:rPr>
              <a:t>.</a:t>
            </a:r>
          </a:p>
          <a:p>
            <a:pPr marL="285750" indent="-285750">
              <a:buFontTx/>
              <a:buChar char="-"/>
            </a:pPr>
            <a:endParaRPr lang="fr-FR" sz="1400" dirty="0" smtClean="0">
              <a:solidFill>
                <a:schemeClr val="accent6"/>
              </a:solidFill>
            </a:endParaRPr>
          </a:p>
          <a:p>
            <a:endParaRPr lang="fr-FR" sz="1400" dirty="0">
              <a:solidFill>
                <a:schemeClr val="accent6"/>
              </a:solidFill>
            </a:endParaRPr>
          </a:p>
          <a:p>
            <a:r>
              <a:rPr lang="fr-FR" sz="1800" b="1" dirty="0" smtClean="0">
                <a:solidFill>
                  <a:schemeClr val="accent6"/>
                </a:solidFill>
              </a:rPr>
              <a:t>CONSTRUCTIVE </a:t>
            </a:r>
            <a:r>
              <a:rPr lang="fr-FR" sz="1800" b="1" dirty="0" smtClean="0">
                <a:solidFill>
                  <a:schemeClr val="accent6"/>
                </a:solidFill>
              </a:rPr>
              <a:t>:</a:t>
            </a:r>
            <a:endParaRPr lang="fr-FR" sz="1800" b="1" dirty="0">
              <a:solidFill>
                <a:schemeClr val="accent6"/>
              </a:solidFill>
            </a:endParaRPr>
          </a:p>
          <a:p>
            <a:r>
              <a:rPr lang="fr-FR" sz="1400" dirty="0" smtClean="0">
                <a:solidFill>
                  <a:schemeClr val="accent6"/>
                </a:solidFill>
              </a:rPr>
              <a:t>Une évaluation au service des apprentissages et des progrès :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fr-FR" sz="1400" dirty="0" smtClean="0">
                <a:solidFill>
                  <a:schemeClr val="accent6"/>
                </a:solidFill>
              </a:rPr>
              <a:t>Possibilité de se rattraper ;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fr-FR" sz="1400" dirty="0" smtClean="0">
                <a:solidFill>
                  <a:schemeClr val="accent6"/>
                </a:solidFill>
              </a:rPr>
              <a:t>Plusieurs modalité d’évaluation d’une même </a:t>
            </a:r>
            <a:r>
              <a:rPr lang="fr-FR" sz="1400" dirty="0" smtClean="0">
                <a:solidFill>
                  <a:schemeClr val="accent6"/>
                </a:solidFill>
              </a:rPr>
              <a:t>compétence ;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fr-FR" sz="1400" dirty="0" smtClean="0">
                <a:solidFill>
                  <a:schemeClr val="accent6"/>
                </a:solidFill>
              </a:rPr>
              <a:t>Prise en compte des évaluations formatives et des devoirs maison.</a:t>
            </a:r>
            <a:endParaRPr lang="fr-FR" sz="1400" dirty="0" smtClean="0">
              <a:solidFill>
                <a:schemeClr val="accent6"/>
              </a:solidFill>
            </a:endParaRPr>
          </a:p>
          <a:p>
            <a:endParaRPr lang="fr-FR" sz="1800" b="1" dirty="0" smtClean="0">
              <a:solidFill>
                <a:schemeClr val="accent6"/>
              </a:solidFill>
            </a:endParaRPr>
          </a:p>
          <a:p>
            <a:endParaRPr lang="fr-FR" sz="1800" b="1" dirty="0">
              <a:solidFill>
                <a:schemeClr val="accent6"/>
              </a:solidFill>
            </a:endParaRPr>
          </a:p>
          <a:p>
            <a:endParaRPr lang="fr-FR" sz="1800" b="1" dirty="0" smtClean="0">
              <a:solidFill>
                <a:schemeClr val="accent6"/>
              </a:solidFill>
            </a:endParaRPr>
          </a:p>
          <a:p>
            <a:endParaRPr lang="fr-FR" sz="1800" b="1" dirty="0" smtClean="0">
              <a:solidFill>
                <a:schemeClr val="accent6"/>
              </a:solidFill>
            </a:endParaRPr>
          </a:p>
          <a:p>
            <a:endParaRPr lang="fr-FR" sz="1800" b="1" dirty="0" smtClean="0">
              <a:solidFill>
                <a:schemeClr val="accent6"/>
              </a:solidFill>
            </a:endParaRPr>
          </a:p>
          <a:p>
            <a:endParaRPr lang="fr-FR" sz="1800" b="1" dirty="0" smtClean="0">
              <a:solidFill>
                <a:schemeClr val="accent6"/>
              </a:solidFill>
            </a:endParaRPr>
          </a:p>
          <a:p>
            <a:endParaRPr lang="fr-FR" sz="1800" b="1" dirty="0">
              <a:solidFill>
                <a:schemeClr val="accent6"/>
              </a:solidFill>
            </a:endParaRPr>
          </a:p>
          <a:p>
            <a:r>
              <a:rPr lang="fr-FR" sz="1800" b="1" dirty="0" smtClean="0">
                <a:solidFill>
                  <a:schemeClr val="accent6"/>
                </a:solidFill>
              </a:rPr>
              <a:t>EXPLICITE :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fr-FR" sz="1400" dirty="0" smtClean="0">
                <a:solidFill>
                  <a:schemeClr val="accent6"/>
                </a:solidFill>
              </a:rPr>
              <a:t>Je </a:t>
            </a:r>
            <a:r>
              <a:rPr lang="fr-FR" sz="1400" dirty="0" smtClean="0">
                <a:solidFill>
                  <a:schemeClr val="accent6"/>
                </a:solidFill>
              </a:rPr>
              <a:t>travaille ce qui sera évalué ; j’évalue ce que j’ai travaillé !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fr-FR" sz="1400" dirty="0" smtClean="0">
                <a:solidFill>
                  <a:schemeClr val="accent6"/>
                </a:solidFill>
              </a:rPr>
              <a:t>Les </a:t>
            </a:r>
            <a:r>
              <a:rPr lang="fr-FR" sz="1400" dirty="0" smtClean="0">
                <a:solidFill>
                  <a:schemeClr val="accent6"/>
                </a:solidFill>
              </a:rPr>
              <a:t>élèves ont été s’entraînés sur des situations homologues.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fr-FR" sz="1400" dirty="0" smtClean="0">
                <a:solidFill>
                  <a:schemeClr val="accent6"/>
                </a:solidFill>
              </a:rPr>
              <a:t>Les </a:t>
            </a:r>
            <a:r>
              <a:rPr lang="fr-FR" sz="1400" dirty="0" smtClean="0">
                <a:solidFill>
                  <a:schemeClr val="accent6"/>
                </a:solidFill>
              </a:rPr>
              <a:t>élèves ont pu demander le soutien qui leur est nécessaire.</a:t>
            </a:r>
          </a:p>
          <a:p>
            <a:endParaRPr lang="fr-FR" sz="1400" dirty="0" smtClean="0">
              <a:solidFill>
                <a:schemeClr val="accent6"/>
              </a:solidFill>
            </a:endParaRPr>
          </a:p>
          <a:p>
            <a:endParaRPr lang="fr-FR" sz="1400" dirty="0" smtClean="0">
              <a:solidFill>
                <a:schemeClr val="accent6"/>
              </a:solidFill>
            </a:endParaRPr>
          </a:p>
          <a:p>
            <a:r>
              <a:rPr lang="fr-FR" sz="1800" b="1" dirty="0" smtClean="0">
                <a:solidFill>
                  <a:schemeClr val="accent6"/>
                </a:solidFill>
              </a:rPr>
              <a:t>TRANSPARENTE :</a:t>
            </a:r>
            <a:endParaRPr lang="fr-FR" sz="1800" b="1" dirty="0">
              <a:solidFill>
                <a:schemeClr val="accent6"/>
              </a:solidFill>
            </a:endParaRPr>
          </a:p>
          <a:p>
            <a:r>
              <a:rPr lang="fr-FR" sz="1400" dirty="0" smtClean="0">
                <a:solidFill>
                  <a:schemeClr val="accent6"/>
                </a:solidFill>
              </a:rPr>
              <a:t>Les modalités sont sues à l’avance :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fr-FR" sz="1400" dirty="0" smtClean="0">
                <a:solidFill>
                  <a:schemeClr val="accent6"/>
                </a:solidFill>
              </a:rPr>
              <a:t>Calendrier</a:t>
            </a:r>
            <a:r>
              <a:rPr lang="fr-FR" sz="1400" dirty="0" smtClean="0">
                <a:solidFill>
                  <a:schemeClr val="accent6"/>
                </a:solidFill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fr-FR" sz="1400" dirty="0" smtClean="0">
                <a:solidFill>
                  <a:schemeClr val="accent6"/>
                </a:solidFill>
              </a:rPr>
              <a:t>Pondérations,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fr-FR" sz="1400" dirty="0" smtClean="0">
                <a:solidFill>
                  <a:schemeClr val="accent6"/>
                </a:solidFill>
              </a:rPr>
              <a:t>Modalités (TP, projet, DM, DS</a:t>
            </a:r>
            <a:r>
              <a:rPr lang="fr-FR" sz="1400" dirty="0" smtClean="0">
                <a:solidFill>
                  <a:schemeClr val="accent6"/>
                </a:solidFill>
              </a:rPr>
              <a:t>…).</a:t>
            </a:r>
            <a:endParaRPr lang="fr-FR" sz="1400" dirty="0" smtClean="0">
              <a:solidFill>
                <a:schemeClr val="accent6"/>
              </a:solidFill>
            </a:endParaRPr>
          </a:p>
          <a:p>
            <a:endParaRPr lang="fr-FR" sz="1400" b="1" dirty="0"/>
          </a:p>
        </p:txBody>
      </p:sp>
    </p:spTree>
    <p:extLst>
      <p:ext uri="{BB962C8B-B14F-4D97-AF65-F5344CB8AC3E}">
        <p14:creationId xmlns:p14="http://schemas.microsoft.com/office/powerpoint/2010/main" val="162061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656896" y="656583"/>
            <a:ext cx="9126000" cy="376480"/>
          </a:xfrm>
        </p:spPr>
        <p:txBody>
          <a:bodyPr/>
          <a:lstStyle/>
          <a:p>
            <a:r>
              <a:rPr lang="fr-FR" sz="2400" dirty="0"/>
              <a:t>Le contenu du projet </a:t>
            </a:r>
            <a:r>
              <a:rPr lang="fr-FR" sz="2400" dirty="0" smtClean="0"/>
              <a:t>d’évaluation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13" name="Titre 9"/>
          <p:cNvSpPr txBox="1">
            <a:spLocks/>
          </p:cNvSpPr>
          <p:nvPr/>
        </p:nvSpPr>
        <p:spPr bwMode="gray">
          <a:xfrm>
            <a:off x="920552" y="5123291"/>
            <a:ext cx="9126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FR" dirty="0"/>
              <a:t>					</a:t>
            </a:r>
          </a:p>
        </p:txBody>
      </p:sp>
      <p:graphicFrame>
        <p:nvGraphicFramePr>
          <p:cNvPr id="18" name="Graphique 17">
            <a:extLst>
              <a:ext uri="{FF2B5EF4-FFF2-40B4-BE49-F238E27FC236}">
                <a16:creationId xmlns:a16="http://schemas.microsoft.com/office/drawing/2014/main" id="{54725689-1F43-4226-A05B-E3BB54BBA0FD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648707" y="4196350"/>
          <a:ext cx="216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Graphique 18">
            <a:extLst>
              <a:ext uri="{FF2B5EF4-FFF2-40B4-BE49-F238E27FC236}">
                <a16:creationId xmlns:a16="http://schemas.microsoft.com/office/drawing/2014/main" id="{99D9B620-8FA2-4F8C-B55E-EEAEBE05B18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281123" y="2212985"/>
          <a:ext cx="216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Graphique 19">
            <a:extLst>
              <a:ext uri="{FF2B5EF4-FFF2-40B4-BE49-F238E27FC236}">
                <a16:creationId xmlns:a16="http://schemas.microsoft.com/office/drawing/2014/main" id="{30CDDE71-F50E-458E-B88C-222CA614B88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300000" y="4196350"/>
          <a:ext cx="216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6" name="Graphique 35">
            <a:extLst>
              <a:ext uri="{FF2B5EF4-FFF2-40B4-BE49-F238E27FC236}">
                <a16:creationId xmlns:a16="http://schemas.microsoft.com/office/drawing/2014/main" id="{AD39327E-9DA8-4B0B-8CCA-9A455DAB975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572000" y="2407580"/>
          <a:ext cx="2160000" cy="3104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356969" y="1190983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spcBef>
                <a:spcPct val="20000"/>
              </a:spcBef>
              <a:buClr>
                <a:srgbClr val="005E8B"/>
              </a:buClr>
              <a:buSzPct val="114000"/>
            </a:pPr>
            <a:r>
              <a:rPr lang="fr-FR" b="1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8650" y="1223505"/>
            <a:ext cx="8751945" cy="35394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endParaRPr lang="fr-FR" sz="1600" b="1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1600" dirty="0" smtClean="0"/>
              <a:t>Sans répéter le projet d’évaluation de l’établissement, </a:t>
            </a:r>
            <a:r>
              <a:rPr lang="fr-FR" sz="1600" dirty="0" smtClean="0"/>
              <a:t>le volet Sciences de l’ingénieur peut </a:t>
            </a:r>
            <a:r>
              <a:rPr lang="fr-FR" sz="1600" dirty="0" smtClean="0"/>
              <a:t>contenir : </a:t>
            </a:r>
            <a:endParaRPr lang="fr-FR" sz="1600" dirty="0"/>
          </a:p>
          <a:p>
            <a:pPr algn="just"/>
            <a:endParaRPr lang="fr-FR" sz="1600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fr-FR" sz="1600" dirty="0"/>
              <a:t>les différents types d’évaluation utilisées dans la discipline </a:t>
            </a:r>
            <a:r>
              <a:rPr lang="fr-FR" sz="1600" dirty="0" smtClean="0"/>
              <a:t>;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fr-FR" sz="1600" dirty="0" smtClean="0"/>
              <a:t>la </a:t>
            </a:r>
            <a:r>
              <a:rPr lang="fr-FR" sz="1600" dirty="0"/>
              <a:t>place </a:t>
            </a:r>
            <a:r>
              <a:rPr lang="fr-FR" sz="1600" dirty="0" smtClean="0"/>
              <a:t>des </a:t>
            </a:r>
            <a:r>
              <a:rPr lang="fr-FR" sz="1600" dirty="0"/>
              <a:t>évaluations </a:t>
            </a:r>
            <a:r>
              <a:rPr lang="fr-FR" sz="1600" dirty="0" smtClean="0"/>
              <a:t>formatives, du projet, des DM et DS…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fr-FR" sz="1600" dirty="0"/>
              <a:t>le poids des différentes évaluations dans la moyenne ; 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fr-FR" sz="1600" dirty="0"/>
              <a:t>l’équilibre entre l’évaluation de l’écrit et l’évaluation de l’oral </a:t>
            </a:r>
            <a:r>
              <a:rPr lang="fr-FR" sz="1600" dirty="0" smtClean="0"/>
              <a:t>;</a:t>
            </a:r>
            <a:endParaRPr lang="fr-FR" sz="1600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fr-FR" sz="1600" dirty="0" smtClean="0"/>
              <a:t>les </a:t>
            </a:r>
            <a:r>
              <a:rPr lang="fr-FR" sz="1600" dirty="0"/>
              <a:t>modalités et les critères d’évaluation ;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fr-FR" sz="1600" dirty="0" smtClean="0"/>
              <a:t>le </a:t>
            </a:r>
            <a:r>
              <a:rPr lang="fr-FR" sz="1600" dirty="0"/>
              <a:t>calendrier des évaluations </a:t>
            </a:r>
            <a:r>
              <a:rPr lang="fr-FR" sz="1600" dirty="0" smtClean="0"/>
              <a:t>;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fr-FR" sz="1600" dirty="0"/>
              <a:t>le nombre minimum de situations d’évaluation pour avoir une moyenne significative ;</a:t>
            </a:r>
            <a:endParaRPr lang="fr-FR" sz="1600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fr-FR" sz="1600" dirty="0" smtClean="0"/>
              <a:t>les </a:t>
            </a:r>
            <a:r>
              <a:rPr lang="fr-FR" sz="1600" dirty="0"/>
              <a:t>précisions sur les absences à une évaluation et les éventuels rattrapages ;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fr-FR" sz="1600" dirty="0"/>
              <a:t>etc</a:t>
            </a:r>
            <a:r>
              <a:rPr lang="fr-FR" sz="1600" dirty="0" smtClean="0"/>
              <a:t>.</a:t>
            </a:r>
            <a:endParaRPr lang="fr-FR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fr-FR" sz="1600" dirty="0" smtClean="0"/>
          </a:p>
        </p:txBody>
      </p:sp>
    </p:spTree>
    <p:extLst>
      <p:ext uri="{BB962C8B-B14F-4D97-AF65-F5344CB8AC3E}">
        <p14:creationId xmlns:p14="http://schemas.microsoft.com/office/powerpoint/2010/main" val="3677585283"/>
      </p:ext>
    </p:extLst>
  </p:cSld>
  <p:clrMapOvr>
    <a:masterClrMapping/>
  </p:clrMapOvr>
</p:sld>
</file>

<file path=ppt/theme/theme1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2_FOND ECRAN_4_3" id="{10C338DC-25DE-DE49-B378-885F7B62B31C}" vid="{8EB08C32-EACE-6D4D-9991-56925EA9F4D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hèm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Thème 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Thème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Thèm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Thème 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Thème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Thèm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Thème 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Thème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Thèm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Thème 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Thème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5D57C802836FCB44B44B7372FB2B7972" ma:contentTypeVersion="2" ma:contentTypeDescription="Crée un document." ma:contentTypeScope="" ma:versionID="5a60f89c127121cb1fddd53ae7c254b1">
  <xsd:schema xmlns:xsd="http://www.w3.org/2001/XMLSchema" xmlns:xs="http://www.w3.org/2001/XMLSchema" xmlns:p="http://schemas.microsoft.com/office/2006/metadata/properties" xmlns:ns2="2c7ddd52-0a06-43b1-a35c-dcb15ea2e3f4" targetNamespace="http://schemas.microsoft.com/office/2006/metadata/properties" ma:root="true" ma:fieldsID="d5f738a9b3eb3c0a5db9868b5f12e787" ns2:_="">
    <xsd:import namespace="2c7ddd52-0a06-43b1-a35c-dcb15ea2e3f4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ddd52-0a06-43b1-a35c-dcb15ea2e3f4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 du document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2c7ddd52-0a06-43b1-a35c-dcb15ea2e3f4" xsi:nil="true"/>
  </documentManagement>
</p:properties>
</file>

<file path=customXml/itemProps1.xml><?xml version="1.0" encoding="utf-8"?>
<ds:datastoreItem xmlns:ds="http://schemas.openxmlformats.org/officeDocument/2006/customXml" ds:itemID="{ECB448C3-5FE1-481F-85C8-33598570CB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035F979-A072-4E70-A14C-C63B81B29C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7ddd52-0a06-43b1-a35c-dcb15ea2e3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E665D03-BD43-4A86-B6D2-5126C047A9BC}">
  <ds:schemaRefs>
    <ds:schemaRef ds:uri="http://purl.org/dc/dcmitype/"/>
    <ds:schemaRef ds:uri="http://schemas.microsoft.com/office/infopath/2007/PartnerControls"/>
    <ds:schemaRef ds:uri="http://purl.org/dc/terms/"/>
    <ds:schemaRef ds:uri="2c7ddd52-0a06-43b1-a35c-dcb15ea2e3f4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MINISTÈRIEL</Template>
  <TotalTime>361</TotalTime>
  <Words>589</Words>
  <Application>Microsoft Office PowerPoint</Application>
  <PresentationFormat>Format A4 (210 x 297 mm)</PresentationFormat>
  <Paragraphs>111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Marianne</vt:lpstr>
      <vt:lpstr>Wingdings</vt:lpstr>
      <vt:lpstr>MINISTÈRIEL</vt:lpstr>
      <vt:lpstr>2. MINI-PROJET PREMIERE</vt:lpstr>
      <vt:lpstr>Mini-Projet en Première : - Répondre aux attentes des élèves - Motiver les élèves</vt:lpstr>
      <vt:lpstr>Mini-projet Première</vt:lpstr>
      <vt:lpstr>Présentation PowerPoint</vt:lpstr>
      <vt:lpstr>Mini-Projet en Première : - Répondre aux attentes des élèves - Motiver les élèves</vt:lpstr>
      <vt:lpstr>2. EVALUATION</vt:lpstr>
      <vt:lpstr>Projet d’évaluation des établissements déclinaison en SI</vt:lpstr>
      <vt:lpstr>Les grands principes de l’évaluation</vt:lpstr>
      <vt:lpstr>Le contenu du projet d’évaluation</vt:lpstr>
    </vt:vector>
  </TitlesOfParts>
  <Manager>Client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 A4</dc:title>
  <dc:subject>Client</dc:subject>
  <dc:creator>Microsoft Office User</dc:creator>
  <cp:lastModifiedBy>Luc Laulan</cp:lastModifiedBy>
  <cp:revision>39</cp:revision>
  <dcterms:created xsi:type="dcterms:W3CDTF">2020-07-03T12:53:24Z</dcterms:created>
  <dcterms:modified xsi:type="dcterms:W3CDTF">2022-06-07T06:21:06Z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0x010100873AB55E0CC5DA459F57F5A42893F46A005A087D358B12CA4E82A8A8BA9B8A8CF200D3544DBFAD4F664AA25DF68E6D1F0A9E00689F2856DFEDCE40890FDCED81A7DFC9005D57C802836FCB44B44B7372FB2B7972</vt:lpwstr>
  </property>
</Properties>
</file>