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6"/>
  </p:notesMasterIdLst>
  <p:handoutMasterIdLst>
    <p:handoutMasterId r:id="rId17"/>
  </p:handoutMasterIdLst>
  <p:sldIdLst>
    <p:sldId id="331" r:id="rId5"/>
    <p:sldId id="339" r:id="rId6"/>
    <p:sldId id="334" r:id="rId7"/>
    <p:sldId id="337" r:id="rId8"/>
    <p:sldId id="336" r:id="rId9"/>
    <p:sldId id="256" r:id="rId10"/>
    <p:sldId id="330" r:id="rId11"/>
    <p:sldId id="333" r:id="rId12"/>
    <p:sldId id="332" r:id="rId13"/>
    <p:sldId id="338" r:id="rId14"/>
    <p:sldId id="335" r:id="rId15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E ACADÉMIQUE" id="{0B896E98-F45E-4768-8620-EDDF394BE181}">
          <p14:sldIdLst>
            <p14:sldId id="331"/>
            <p14:sldId id="339"/>
            <p14:sldId id="334"/>
            <p14:sldId id="337"/>
            <p14:sldId id="336"/>
            <p14:sldId id="256"/>
            <p14:sldId id="330"/>
            <p14:sldId id="333"/>
            <p14:sldId id="332"/>
            <p14:sldId id="338"/>
            <p14:sldId id="335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516" userDrawn="1">
          <p15:clr>
            <a:srgbClr val="A4A3A4"/>
          </p15:clr>
        </p15:guide>
        <p15:guide id="9" pos="5626" userDrawn="1">
          <p15:clr>
            <a:srgbClr val="A4A3A4"/>
          </p15:clr>
        </p15:guide>
        <p15:guide id="10" pos="5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90" y="84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120"/>
        <p:guide pos="516"/>
        <p:guide pos="5626"/>
        <p:guide pos="5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3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9E95E7-78A6-B84D-920E-436700361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8F73D3-49D6-A74A-949B-FDF235F364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3C6A-6C94-2549-A0BB-DF36A94B735F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49915-2A06-F744-B336-ECAE404971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F3AC88-22DD-304E-AB2E-EA997DB62E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93B20-7253-8244-99C7-22BEA04FF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7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80000" y="5226529"/>
            <a:ext cx="351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711C13-FD79-AF45-B10D-474473890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88" y="138037"/>
            <a:ext cx="4094700" cy="28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000" y="3128061"/>
            <a:ext cx="9126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0176909-151E-4F4D-BD6B-079026BDF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472" y="180000"/>
            <a:ext cx="1976514" cy="13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9998" y="2522624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8000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85999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906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984000"/>
            <a:ext cx="9126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9999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8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786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89998" y="2448000"/>
            <a:ext cx="9126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93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9999" y="1200000"/>
            <a:ext cx="9126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89999" y="2448000"/>
            <a:ext cx="9126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48500" y="6378000"/>
            <a:ext cx="1267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0000" y="6378000"/>
            <a:ext cx="6396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86000" y="6378000"/>
            <a:ext cx="1462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EEA27FB-B3C4-C44A-96A6-0D96EF7B0FA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8000" y="108000"/>
            <a:ext cx="704560" cy="491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edagogie.ac-aix-marseille.fr/jcms/c_11008022/fr/accuei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stere.education.fr/ac-aix-marseille/course/view.php?id=95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60512" y="2276872"/>
            <a:ext cx="9126000" cy="27696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Compétences psychosociales, neurosciences affectives et sociales </a:t>
            </a:r>
          </a:p>
          <a:p>
            <a:endParaRPr lang="fr-FR" cap="none" dirty="0">
              <a:solidFill>
                <a:schemeClr val="accent5"/>
              </a:solidFill>
            </a:endParaRPr>
          </a:p>
          <a:p>
            <a:r>
              <a:rPr lang="fr-FR" cap="none" dirty="0">
                <a:solidFill>
                  <a:schemeClr val="accent5"/>
                </a:solidFill>
              </a:rPr>
              <a:t>Journée des Réseaux marseillais</a:t>
            </a:r>
          </a:p>
          <a:p>
            <a:r>
              <a:rPr lang="fr-FR" cap="none" dirty="0">
                <a:solidFill>
                  <a:schemeClr val="accent5"/>
                </a:solidFill>
              </a:rPr>
              <a:t>Mercredi 06 décembre 2022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direction/service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EE662-576D-406A-9CC6-CA73E384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4838AA-7127-403A-A50E-F84D5508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2FF3FF-35DC-422A-BEF2-4415DE06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6C5DF6-096F-480E-97E1-15B45736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A37FABC-13E8-4950-A3F2-41B8B1AEC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0592" y="1517319"/>
            <a:ext cx="9126000" cy="864096"/>
          </a:xfrm>
        </p:spPr>
        <p:txBody>
          <a:bodyPr/>
          <a:lstStyle/>
          <a:p>
            <a:r>
              <a:rPr lang="fr-FR" sz="2400" cap="none" dirty="0"/>
              <a:t>Une équipe de formateurs académiques dédiée au développement des compétences psychosociales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1B01FD-6F19-4D91-9D11-269987AF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9" y="2404952"/>
            <a:ext cx="6321152" cy="42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6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0CDED4-4450-4BBC-8612-9F82FA7555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2E9B8-8452-4A20-B6C4-C14E6033AAE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22A93A-61E1-499C-97C7-A796F74096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8F89C-DC3A-4060-926F-1183C5E500BC}"/>
              </a:ext>
            </a:extLst>
          </p:cNvPr>
          <p:cNvSpPr/>
          <p:nvPr/>
        </p:nvSpPr>
        <p:spPr>
          <a:xfrm>
            <a:off x="1398190" y="1772816"/>
            <a:ext cx="73712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« La qualité de la relation que développent certains adultes avec des élèves constitue véritablement une bouée de sauvetage. »</a:t>
            </a:r>
            <a:r>
              <a:rPr lang="fr-FR" sz="36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fr-FR" sz="3200" dirty="0">
                <a:solidFill>
                  <a:schemeClr val="accent5"/>
                </a:solidFill>
                <a:latin typeface="Times New Roman" panose="02020603050405020304" pitchFamily="18" charset="0"/>
              </a:rPr>
              <a:t>Christophe </a:t>
            </a:r>
            <a:r>
              <a:rPr lang="fr-FR" sz="32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Marsollier</a:t>
            </a:r>
            <a:endParaRPr lang="fr-FR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1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CBE2EBD-3844-46EE-8831-27EC379A796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D749A5-D2B6-42FD-B823-617CBFB1581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77A946C-A154-4A81-883D-1DE9913F4656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C13399-9DEE-404F-8CFA-AF92F08C4D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69F61-41F6-4A4D-8CE7-E663B3D8ABDB}"/>
              </a:ext>
            </a:extLst>
          </p:cNvPr>
          <p:cNvSpPr/>
          <p:nvPr/>
        </p:nvSpPr>
        <p:spPr>
          <a:xfrm>
            <a:off x="711750" y="751344"/>
            <a:ext cx="84825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INSTRUCTION INTERMINISTERIELLE DGS/SP4/DGCS/DGESCO/DJEPVA/DS/DGEFP/DPJJ/DGESIP/DGER/</a:t>
            </a:r>
            <a:br>
              <a:rPr lang="fr-FR" dirty="0"/>
            </a:br>
            <a:r>
              <a:rPr lang="fr-FR" dirty="0"/>
              <a:t>2022/131 du 19 août 2022 relative à la stratégie nationale multisectorielle de développement des compétences psychosociales chez les enfants et les jeunes – 2022-2037</a:t>
            </a:r>
            <a:endParaRPr lang="fr-FR" dirty="0">
              <a:latin typeface="Arial" panose="020B0604020202020204" pitchFamily="34" charset="0"/>
            </a:endParaRPr>
          </a:p>
          <a:p>
            <a:pPr algn="just"/>
            <a:br>
              <a:rPr lang="fr-FR" sz="2800" dirty="0"/>
            </a:br>
            <a:r>
              <a:rPr lang="fr-FR" sz="2800" dirty="0"/>
              <a:t>« Les compétences psychosociales des enfants et des jeunes doivent être développées grâce à des interventions coordonnées tout au long de leur parcours, organisées dans leurs différents milieux de vie. L’objet de cette instruction est la définition d’une stratégie multisectorielle à décliner dans les territoires qui permette la réalisation d’un objectif générationnel. »</a:t>
            </a:r>
          </a:p>
        </p:txBody>
      </p:sp>
    </p:spTree>
    <p:extLst>
      <p:ext uri="{BB962C8B-B14F-4D97-AF65-F5344CB8AC3E}">
        <p14:creationId xmlns:p14="http://schemas.microsoft.com/office/powerpoint/2010/main" val="183377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D1A587-89E4-460D-82A1-6B2B365403B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CBC2C9-D812-4BE3-94BA-4ED84F6CF17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602936-36BC-4420-BA9C-0549FF4171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80325F-07E6-400E-8E29-CC1B53D4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23912"/>
            <a:ext cx="85915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51C05C-D33A-492F-B9E6-B6EF724099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86FDA5-AC61-4724-AA2A-C87A87E2658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353408-CEA4-41A3-8283-0D9D225B61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E0C9F5-6C74-4AA3-9F00-235545D2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06" y="0"/>
            <a:ext cx="8676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6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398A664-928B-4B23-AF80-FB53F36E2C2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EDE484-9547-446D-84F2-23B8EC29898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CFFB593-864E-4F83-8415-DB158BD53B35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D47CC8-D22D-47CD-80D0-04B4A56A10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4F7DE2-E184-4B23-9093-1905B1EB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08" y="68842"/>
            <a:ext cx="4528656" cy="67203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6A2CF3B-148D-44F1-9988-973C0E308B3F}"/>
              </a:ext>
            </a:extLst>
          </p:cNvPr>
          <p:cNvSpPr txBox="1"/>
          <p:nvPr/>
        </p:nvSpPr>
        <p:spPr>
          <a:xfrm>
            <a:off x="7033384" y="1052736"/>
            <a:ext cx="21680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Langage pour apprendre et communiquer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Méthodes et outils pour apprendre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Formation de la personne et du citoyen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Systèmes naturels et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Représentation du monde et activité humaine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9581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5869" y="354841"/>
            <a:ext cx="4069623" cy="249439"/>
          </a:xfrm>
          <a:prstGeom prst="rect">
            <a:avLst/>
          </a:prstGeom>
        </p:spPr>
        <p:txBody>
          <a:bodyPr vert="horz" wrap="square" lIns="0" tIns="8140" rIns="0" bIns="0" rtlCol="0">
            <a:spAutoFit/>
          </a:bodyPr>
          <a:lstStyle/>
          <a:p>
            <a:pPr marL="8139" marR="3256">
              <a:lnSpc>
                <a:spcPct val="130000"/>
              </a:lnSpc>
              <a:spcBef>
                <a:spcPts val="64"/>
              </a:spcBef>
            </a:pPr>
            <a:r>
              <a:rPr sz="641" spc="-3" dirty="0">
                <a:latin typeface="Tahoma"/>
                <a:cs typeface="Tahoma"/>
              </a:rPr>
              <a:t>Les</a:t>
            </a:r>
            <a:r>
              <a:rPr sz="641" spc="7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connaissances</a:t>
            </a:r>
            <a:r>
              <a:rPr sz="641" spc="8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compétences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visées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par</a:t>
            </a:r>
            <a:r>
              <a:rPr sz="641" spc="7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l’éducation</a:t>
            </a:r>
            <a:r>
              <a:rPr sz="641" spc="7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à</a:t>
            </a:r>
            <a:r>
              <a:rPr sz="641" spc="7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spc="7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santé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à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spc="7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citoyenneté</a:t>
            </a:r>
            <a:r>
              <a:rPr sz="641" spc="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en</a:t>
            </a:r>
            <a:r>
              <a:rPr sz="641" spc="7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référence</a:t>
            </a:r>
            <a:r>
              <a:rPr sz="641" spc="8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au</a:t>
            </a:r>
            <a:r>
              <a:rPr sz="641" spc="7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socle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commun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connaissances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compétences</a:t>
            </a:r>
            <a:endParaRPr sz="641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649" y="759792"/>
            <a:ext cx="2975599" cy="165544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>
              <a:spcBef>
                <a:spcPts val="61"/>
              </a:spcBef>
            </a:pPr>
            <a:r>
              <a:rPr sz="1025" b="1" spc="67" dirty="0">
                <a:latin typeface="Tahoma"/>
                <a:cs typeface="Tahoma"/>
              </a:rPr>
              <a:t>Éducation</a:t>
            </a:r>
            <a:r>
              <a:rPr sz="1025" b="1" spc="147" dirty="0">
                <a:latin typeface="Tahoma"/>
                <a:cs typeface="Tahoma"/>
              </a:rPr>
              <a:t> </a:t>
            </a:r>
            <a:r>
              <a:rPr sz="1025" b="1" spc="-3" dirty="0">
                <a:latin typeface="Tahoma"/>
                <a:cs typeface="Tahoma"/>
              </a:rPr>
              <a:t>à</a:t>
            </a:r>
            <a:r>
              <a:rPr sz="1025" b="1" spc="157" dirty="0">
                <a:latin typeface="Tahoma"/>
                <a:cs typeface="Tahoma"/>
              </a:rPr>
              <a:t> </a:t>
            </a:r>
            <a:r>
              <a:rPr sz="1025" b="1" spc="38" dirty="0">
                <a:latin typeface="Tahoma"/>
                <a:cs typeface="Tahoma"/>
              </a:rPr>
              <a:t>la</a:t>
            </a:r>
            <a:r>
              <a:rPr sz="1025" b="1" spc="160" dirty="0">
                <a:latin typeface="Tahoma"/>
                <a:cs typeface="Tahoma"/>
              </a:rPr>
              <a:t> </a:t>
            </a:r>
            <a:r>
              <a:rPr sz="1025" b="1" spc="58" dirty="0">
                <a:latin typeface="Tahoma"/>
                <a:cs typeface="Tahoma"/>
              </a:rPr>
              <a:t>santé</a:t>
            </a:r>
            <a:r>
              <a:rPr sz="1025" b="1" spc="157" dirty="0">
                <a:latin typeface="Tahoma"/>
                <a:cs typeface="Tahoma"/>
              </a:rPr>
              <a:t> </a:t>
            </a:r>
            <a:r>
              <a:rPr sz="1025" b="1" spc="38" dirty="0">
                <a:latin typeface="Tahoma"/>
                <a:cs typeface="Tahoma"/>
              </a:rPr>
              <a:t>et</a:t>
            </a:r>
            <a:r>
              <a:rPr sz="1025" b="1" spc="157" dirty="0">
                <a:latin typeface="Tahoma"/>
                <a:cs typeface="Tahoma"/>
              </a:rPr>
              <a:t> </a:t>
            </a:r>
            <a:r>
              <a:rPr sz="1025" b="1" spc="-3" dirty="0">
                <a:latin typeface="Tahoma"/>
                <a:cs typeface="Tahoma"/>
              </a:rPr>
              <a:t>à</a:t>
            </a:r>
            <a:r>
              <a:rPr sz="1025" b="1" spc="160" dirty="0">
                <a:latin typeface="Tahoma"/>
                <a:cs typeface="Tahoma"/>
              </a:rPr>
              <a:t> </a:t>
            </a:r>
            <a:r>
              <a:rPr sz="1025" b="1" spc="38" dirty="0">
                <a:latin typeface="Tahoma"/>
                <a:cs typeface="Tahoma"/>
              </a:rPr>
              <a:t>la</a:t>
            </a:r>
            <a:r>
              <a:rPr sz="1025" b="1" spc="154" dirty="0">
                <a:latin typeface="Tahoma"/>
                <a:cs typeface="Tahoma"/>
              </a:rPr>
              <a:t> </a:t>
            </a:r>
            <a:r>
              <a:rPr sz="1025" b="1" spc="67" dirty="0">
                <a:latin typeface="Tahoma"/>
                <a:cs typeface="Tahoma"/>
              </a:rPr>
              <a:t>citoyenneté</a:t>
            </a:r>
            <a:endParaRPr sz="102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7569" y="927152"/>
            <a:ext cx="2417598" cy="908431"/>
          </a:xfrm>
          <a:custGeom>
            <a:avLst/>
            <a:gdLst/>
            <a:ahLst/>
            <a:cxnLst/>
            <a:rect l="l" t="t" r="r" b="b"/>
            <a:pathLst>
              <a:path w="3771900" h="1417320">
                <a:moveTo>
                  <a:pt x="3063240" y="0"/>
                </a:moveTo>
                <a:lnTo>
                  <a:pt x="708660" y="0"/>
                </a:lnTo>
                <a:lnTo>
                  <a:pt x="660138" y="1634"/>
                </a:lnTo>
                <a:lnTo>
                  <a:pt x="612495" y="6468"/>
                </a:lnTo>
                <a:lnTo>
                  <a:pt x="565834" y="14396"/>
                </a:lnTo>
                <a:lnTo>
                  <a:pt x="520263" y="25311"/>
                </a:lnTo>
                <a:lnTo>
                  <a:pt x="475886" y="39110"/>
                </a:lnTo>
                <a:lnTo>
                  <a:pt x="432809" y="55685"/>
                </a:lnTo>
                <a:lnTo>
                  <a:pt x="391137" y="74932"/>
                </a:lnTo>
                <a:lnTo>
                  <a:pt x="350977" y="96745"/>
                </a:lnTo>
                <a:lnTo>
                  <a:pt x="312433" y="121019"/>
                </a:lnTo>
                <a:lnTo>
                  <a:pt x="275610" y="147648"/>
                </a:lnTo>
                <a:lnTo>
                  <a:pt x="240616" y="176527"/>
                </a:lnTo>
                <a:lnTo>
                  <a:pt x="207554" y="207549"/>
                </a:lnTo>
                <a:lnTo>
                  <a:pt x="176531" y="240611"/>
                </a:lnTo>
                <a:lnTo>
                  <a:pt x="147652" y="275605"/>
                </a:lnTo>
                <a:lnTo>
                  <a:pt x="121022" y="312427"/>
                </a:lnTo>
                <a:lnTo>
                  <a:pt x="96748" y="350971"/>
                </a:lnTo>
                <a:lnTo>
                  <a:pt x="74934" y="391132"/>
                </a:lnTo>
                <a:lnTo>
                  <a:pt x="55687" y="432804"/>
                </a:lnTo>
                <a:lnTo>
                  <a:pt x="39111" y="475881"/>
                </a:lnTo>
                <a:lnTo>
                  <a:pt x="25312" y="520259"/>
                </a:lnTo>
                <a:lnTo>
                  <a:pt x="14396" y="565831"/>
                </a:lnTo>
                <a:lnTo>
                  <a:pt x="6468" y="612492"/>
                </a:lnTo>
                <a:lnTo>
                  <a:pt x="1634" y="660137"/>
                </a:lnTo>
                <a:lnTo>
                  <a:pt x="0" y="708659"/>
                </a:lnTo>
                <a:lnTo>
                  <a:pt x="1634" y="757182"/>
                </a:lnTo>
                <a:lnTo>
                  <a:pt x="6468" y="804827"/>
                </a:lnTo>
                <a:lnTo>
                  <a:pt x="14396" y="851488"/>
                </a:lnTo>
                <a:lnTo>
                  <a:pt x="25312" y="897060"/>
                </a:lnTo>
                <a:lnTo>
                  <a:pt x="39111" y="941438"/>
                </a:lnTo>
                <a:lnTo>
                  <a:pt x="55687" y="984515"/>
                </a:lnTo>
                <a:lnTo>
                  <a:pt x="74934" y="1026187"/>
                </a:lnTo>
                <a:lnTo>
                  <a:pt x="96748" y="1066348"/>
                </a:lnTo>
                <a:lnTo>
                  <a:pt x="121022" y="1104892"/>
                </a:lnTo>
                <a:lnTo>
                  <a:pt x="147652" y="1141714"/>
                </a:lnTo>
                <a:lnTo>
                  <a:pt x="176531" y="1176708"/>
                </a:lnTo>
                <a:lnTo>
                  <a:pt x="207554" y="1209770"/>
                </a:lnTo>
                <a:lnTo>
                  <a:pt x="240616" y="1240792"/>
                </a:lnTo>
                <a:lnTo>
                  <a:pt x="275610" y="1269671"/>
                </a:lnTo>
                <a:lnTo>
                  <a:pt x="312433" y="1296300"/>
                </a:lnTo>
                <a:lnTo>
                  <a:pt x="350977" y="1320574"/>
                </a:lnTo>
                <a:lnTo>
                  <a:pt x="391137" y="1342387"/>
                </a:lnTo>
                <a:lnTo>
                  <a:pt x="432809" y="1361634"/>
                </a:lnTo>
                <a:lnTo>
                  <a:pt x="475886" y="1378209"/>
                </a:lnTo>
                <a:lnTo>
                  <a:pt x="520263" y="1392008"/>
                </a:lnTo>
                <a:lnTo>
                  <a:pt x="565834" y="1402923"/>
                </a:lnTo>
                <a:lnTo>
                  <a:pt x="612495" y="1410851"/>
                </a:lnTo>
                <a:lnTo>
                  <a:pt x="660138" y="1415685"/>
                </a:lnTo>
                <a:lnTo>
                  <a:pt x="708660" y="1417320"/>
                </a:lnTo>
                <a:lnTo>
                  <a:pt x="3063240" y="1417320"/>
                </a:lnTo>
                <a:lnTo>
                  <a:pt x="3111762" y="1415685"/>
                </a:lnTo>
                <a:lnTo>
                  <a:pt x="3159407" y="1410851"/>
                </a:lnTo>
                <a:lnTo>
                  <a:pt x="3206068" y="1402923"/>
                </a:lnTo>
                <a:lnTo>
                  <a:pt x="3251640" y="1392008"/>
                </a:lnTo>
                <a:lnTo>
                  <a:pt x="3296018" y="1378209"/>
                </a:lnTo>
                <a:lnTo>
                  <a:pt x="3339095" y="1361634"/>
                </a:lnTo>
                <a:lnTo>
                  <a:pt x="3380767" y="1342387"/>
                </a:lnTo>
                <a:lnTo>
                  <a:pt x="3420928" y="1320574"/>
                </a:lnTo>
                <a:lnTo>
                  <a:pt x="3459472" y="1296300"/>
                </a:lnTo>
                <a:lnTo>
                  <a:pt x="3496294" y="1269671"/>
                </a:lnTo>
                <a:lnTo>
                  <a:pt x="3531288" y="1240792"/>
                </a:lnTo>
                <a:lnTo>
                  <a:pt x="3564350" y="1209770"/>
                </a:lnTo>
                <a:lnTo>
                  <a:pt x="3595372" y="1176708"/>
                </a:lnTo>
                <a:lnTo>
                  <a:pt x="3624251" y="1141714"/>
                </a:lnTo>
                <a:lnTo>
                  <a:pt x="3650880" y="1104892"/>
                </a:lnTo>
                <a:lnTo>
                  <a:pt x="3675154" y="1066348"/>
                </a:lnTo>
                <a:lnTo>
                  <a:pt x="3696967" y="1026187"/>
                </a:lnTo>
                <a:lnTo>
                  <a:pt x="3716214" y="984515"/>
                </a:lnTo>
                <a:lnTo>
                  <a:pt x="3732789" y="941438"/>
                </a:lnTo>
                <a:lnTo>
                  <a:pt x="3746588" y="897060"/>
                </a:lnTo>
                <a:lnTo>
                  <a:pt x="3757503" y="851488"/>
                </a:lnTo>
                <a:lnTo>
                  <a:pt x="3765431" y="804827"/>
                </a:lnTo>
                <a:lnTo>
                  <a:pt x="3770265" y="757182"/>
                </a:lnTo>
                <a:lnTo>
                  <a:pt x="3771900" y="708659"/>
                </a:lnTo>
                <a:lnTo>
                  <a:pt x="3770265" y="660137"/>
                </a:lnTo>
                <a:lnTo>
                  <a:pt x="3765431" y="612492"/>
                </a:lnTo>
                <a:lnTo>
                  <a:pt x="3757503" y="565831"/>
                </a:lnTo>
                <a:lnTo>
                  <a:pt x="3746588" y="520259"/>
                </a:lnTo>
                <a:lnTo>
                  <a:pt x="3732789" y="475881"/>
                </a:lnTo>
                <a:lnTo>
                  <a:pt x="3716214" y="432804"/>
                </a:lnTo>
                <a:lnTo>
                  <a:pt x="3696967" y="391132"/>
                </a:lnTo>
                <a:lnTo>
                  <a:pt x="3675154" y="350971"/>
                </a:lnTo>
                <a:lnTo>
                  <a:pt x="3650880" y="312427"/>
                </a:lnTo>
                <a:lnTo>
                  <a:pt x="3624251" y="275605"/>
                </a:lnTo>
                <a:lnTo>
                  <a:pt x="3595372" y="240611"/>
                </a:lnTo>
                <a:lnTo>
                  <a:pt x="3564350" y="207549"/>
                </a:lnTo>
                <a:lnTo>
                  <a:pt x="3531288" y="176527"/>
                </a:lnTo>
                <a:lnTo>
                  <a:pt x="3496294" y="147648"/>
                </a:lnTo>
                <a:lnTo>
                  <a:pt x="3459472" y="121019"/>
                </a:lnTo>
                <a:lnTo>
                  <a:pt x="3420928" y="96745"/>
                </a:lnTo>
                <a:lnTo>
                  <a:pt x="3380767" y="74932"/>
                </a:lnTo>
                <a:lnTo>
                  <a:pt x="3339095" y="55685"/>
                </a:lnTo>
                <a:lnTo>
                  <a:pt x="3296018" y="39110"/>
                </a:lnTo>
                <a:lnTo>
                  <a:pt x="3251640" y="25311"/>
                </a:lnTo>
                <a:lnTo>
                  <a:pt x="3206068" y="14396"/>
                </a:lnTo>
                <a:lnTo>
                  <a:pt x="3159407" y="6468"/>
                </a:lnTo>
                <a:lnTo>
                  <a:pt x="3111762" y="1634"/>
                </a:lnTo>
                <a:lnTo>
                  <a:pt x="306324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2976431" y="1069441"/>
            <a:ext cx="2016700" cy="599509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4" algn="ctr">
              <a:spcBef>
                <a:spcPts val="61"/>
              </a:spcBef>
            </a:pPr>
            <a:r>
              <a:rPr sz="641" b="1" spc="-6" dirty="0">
                <a:solidFill>
                  <a:srgbClr val="993300"/>
                </a:solidFill>
                <a:latin typeface="Tahoma"/>
                <a:cs typeface="Tahoma"/>
              </a:rPr>
              <a:t>EN</a:t>
            </a:r>
            <a:r>
              <a:rPr sz="641" b="1" spc="-22" dirty="0">
                <a:solidFill>
                  <a:srgbClr val="993300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993300"/>
                </a:solidFill>
                <a:latin typeface="Tahoma"/>
                <a:cs typeface="Tahoma"/>
              </a:rPr>
              <a:t>CLASSE</a:t>
            </a:r>
            <a:endParaRPr sz="641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Faire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l’éducation à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641" b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santé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et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la citoyenneté</a:t>
            </a:r>
            <a:endParaRPr sz="641">
              <a:latin typeface="Tahoma"/>
              <a:cs typeface="Tahoma"/>
            </a:endParaRPr>
          </a:p>
          <a:p>
            <a:pPr marL="37441" marR="33371" indent="407" algn="ctr">
              <a:lnSpc>
                <a:spcPct val="100299"/>
              </a:lnSpc>
              <a:spcBef>
                <a:spcPts val="6"/>
              </a:spcBef>
            </a:pP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c’est</a:t>
            </a:r>
            <a:r>
              <a:rPr sz="641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la fois permettre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à l’élève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d’acquérir des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connaissances,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développer 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compétences </a:t>
            </a:r>
            <a:r>
              <a:rPr sz="641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personnelles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sociales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 civiques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 regard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critique vis-à-vis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de l’environnement.</a:t>
            </a:r>
            <a:endParaRPr sz="641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62154" y="4881593"/>
            <a:ext cx="2680115" cy="1025647"/>
          </a:xfrm>
          <a:custGeom>
            <a:avLst/>
            <a:gdLst/>
            <a:ahLst/>
            <a:cxnLst/>
            <a:rect l="l" t="t" r="r" b="b"/>
            <a:pathLst>
              <a:path w="4181475" h="1600200">
                <a:moveTo>
                  <a:pt x="3381375" y="0"/>
                </a:moveTo>
                <a:lnTo>
                  <a:pt x="800100" y="0"/>
                </a:lnTo>
                <a:lnTo>
                  <a:pt x="751352" y="1459"/>
                </a:lnTo>
                <a:lnTo>
                  <a:pt x="703377" y="5783"/>
                </a:lnTo>
                <a:lnTo>
                  <a:pt x="656260" y="12888"/>
                </a:lnTo>
                <a:lnTo>
                  <a:pt x="610084" y="22689"/>
                </a:lnTo>
                <a:lnTo>
                  <a:pt x="564932" y="35103"/>
                </a:lnTo>
                <a:lnTo>
                  <a:pt x="520888" y="50047"/>
                </a:lnTo>
                <a:lnTo>
                  <a:pt x="478035" y="67437"/>
                </a:lnTo>
                <a:lnTo>
                  <a:pt x="436458" y="87189"/>
                </a:lnTo>
                <a:lnTo>
                  <a:pt x="396239" y="109220"/>
                </a:lnTo>
                <a:lnTo>
                  <a:pt x="357464" y="133445"/>
                </a:lnTo>
                <a:lnTo>
                  <a:pt x="320214" y="159783"/>
                </a:lnTo>
                <a:lnTo>
                  <a:pt x="284574" y="188148"/>
                </a:lnTo>
                <a:lnTo>
                  <a:pt x="250627" y="218457"/>
                </a:lnTo>
                <a:lnTo>
                  <a:pt x="218457" y="250627"/>
                </a:lnTo>
                <a:lnTo>
                  <a:pt x="188148" y="284574"/>
                </a:lnTo>
                <a:lnTo>
                  <a:pt x="159783" y="320214"/>
                </a:lnTo>
                <a:lnTo>
                  <a:pt x="133445" y="357464"/>
                </a:lnTo>
                <a:lnTo>
                  <a:pt x="109219" y="396240"/>
                </a:lnTo>
                <a:lnTo>
                  <a:pt x="87189" y="436458"/>
                </a:lnTo>
                <a:lnTo>
                  <a:pt x="67437" y="478035"/>
                </a:lnTo>
                <a:lnTo>
                  <a:pt x="50047" y="520888"/>
                </a:lnTo>
                <a:lnTo>
                  <a:pt x="35103" y="564932"/>
                </a:lnTo>
                <a:lnTo>
                  <a:pt x="22689" y="610084"/>
                </a:lnTo>
                <a:lnTo>
                  <a:pt x="12888" y="656260"/>
                </a:lnTo>
                <a:lnTo>
                  <a:pt x="5783" y="703377"/>
                </a:lnTo>
                <a:lnTo>
                  <a:pt x="1459" y="751352"/>
                </a:lnTo>
                <a:lnTo>
                  <a:pt x="0" y="800100"/>
                </a:lnTo>
                <a:lnTo>
                  <a:pt x="1459" y="848847"/>
                </a:lnTo>
                <a:lnTo>
                  <a:pt x="5783" y="896822"/>
                </a:lnTo>
                <a:lnTo>
                  <a:pt x="12888" y="943939"/>
                </a:lnTo>
                <a:lnTo>
                  <a:pt x="22689" y="990115"/>
                </a:lnTo>
                <a:lnTo>
                  <a:pt x="35103" y="1035267"/>
                </a:lnTo>
                <a:lnTo>
                  <a:pt x="50047" y="1079311"/>
                </a:lnTo>
                <a:lnTo>
                  <a:pt x="67437" y="1122164"/>
                </a:lnTo>
                <a:lnTo>
                  <a:pt x="87189" y="1163741"/>
                </a:lnTo>
                <a:lnTo>
                  <a:pt x="109219" y="1203960"/>
                </a:lnTo>
                <a:lnTo>
                  <a:pt x="133445" y="1242735"/>
                </a:lnTo>
                <a:lnTo>
                  <a:pt x="159783" y="1279985"/>
                </a:lnTo>
                <a:lnTo>
                  <a:pt x="188148" y="1315625"/>
                </a:lnTo>
                <a:lnTo>
                  <a:pt x="218457" y="1349572"/>
                </a:lnTo>
                <a:lnTo>
                  <a:pt x="250627" y="1381742"/>
                </a:lnTo>
                <a:lnTo>
                  <a:pt x="284574" y="1412051"/>
                </a:lnTo>
                <a:lnTo>
                  <a:pt x="320214" y="1440416"/>
                </a:lnTo>
                <a:lnTo>
                  <a:pt x="357464" y="1466754"/>
                </a:lnTo>
                <a:lnTo>
                  <a:pt x="396239" y="1490980"/>
                </a:lnTo>
                <a:lnTo>
                  <a:pt x="436458" y="1513010"/>
                </a:lnTo>
                <a:lnTo>
                  <a:pt x="478035" y="1532762"/>
                </a:lnTo>
                <a:lnTo>
                  <a:pt x="520888" y="1550152"/>
                </a:lnTo>
                <a:lnTo>
                  <a:pt x="564932" y="1565096"/>
                </a:lnTo>
                <a:lnTo>
                  <a:pt x="610084" y="1577510"/>
                </a:lnTo>
                <a:lnTo>
                  <a:pt x="656260" y="1587311"/>
                </a:lnTo>
                <a:lnTo>
                  <a:pt x="703377" y="1594416"/>
                </a:lnTo>
                <a:lnTo>
                  <a:pt x="751352" y="1598740"/>
                </a:lnTo>
                <a:lnTo>
                  <a:pt x="800100" y="1600200"/>
                </a:lnTo>
                <a:lnTo>
                  <a:pt x="3381375" y="1600200"/>
                </a:lnTo>
                <a:lnTo>
                  <a:pt x="3430122" y="1598740"/>
                </a:lnTo>
                <a:lnTo>
                  <a:pt x="3478097" y="1594416"/>
                </a:lnTo>
                <a:lnTo>
                  <a:pt x="3525214" y="1587311"/>
                </a:lnTo>
                <a:lnTo>
                  <a:pt x="3571390" y="1577510"/>
                </a:lnTo>
                <a:lnTo>
                  <a:pt x="3616542" y="1565096"/>
                </a:lnTo>
                <a:lnTo>
                  <a:pt x="3660586" y="1550152"/>
                </a:lnTo>
                <a:lnTo>
                  <a:pt x="3703439" y="1532762"/>
                </a:lnTo>
                <a:lnTo>
                  <a:pt x="3745016" y="1513010"/>
                </a:lnTo>
                <a:lnTo>
                  <a:pt x="3785234" y="1490980"/>
                </a:lnTo>
                <a:lnTo>
                  <a:pt x="3824010" y="1466754"/>
                </a:lnTo>
                <a:lnTo>
                  <a:pt x="3861260" y="1440416"/>
                </a:lnTo>
                <a:lnTo>
                  <a:pt x="3896900" y="1412051"/>
                </a:lnTo>
                <a:lnTo>
                  <a:pt x="3930847" y="1381742"/>
                </a:lnTo>
                <a:lnTo>
                  <a:pt x="3963017" y="1349572"/>
                </a:lnTo>
                <a:lnTo>
                  <a:pt x="3993326" y="1315625"/>
                </a:lnTo>
                <a:lnTo>
                  <a:pt x="4021691" y="1279985"/>
                </a:lnTo>
                <a:lnTo>
                  <a:pt x="4048029" y="1242735"/>
                </a:lnTo>
                <a:lnTo>
                  <a:pt x="4072255" y="1203960"/>
                </a:lnTo>
                <a:lnTo>
                  <a:pt x="4094285" y="1163741"/>
                </a:lnTo>
                <a:lnTo>
                  <a:pt x="4114037" y="1122164"/>
                </a:lnTo>
                <a:lnTo>
                  <a:pt x="4131427" y="1079311"/>
                </a:lnTo>
                <a:lnTo>
                  <a:pt x="4146371" y="1035267"/>
                </a:lnTo>
                <a:lnTo>
                  <a:pt x="4158785" y="990115"/>
                </a:lnTo>
                <a:lnTo>
                  <a:pt x="4168586" y="943939"/>
                </a:lnTo>
                <a:lnTo>
                  <a:pt x="4175691" y="896822"/>
                </a:lnTo>
                <a:lnTo>
                  <a:pt x="4180015" y="848847"/>
                </a:lnTo>
                <a:lnTo>
                  <a:pt x="4181475" y="800100"/>
                </a:lnTo>
                <a:lnTo>
                  <a:pt x="4180015" y="751352"/>
                </a:lnTo>
                <a:lnTo>
                  <a:pt x="4175691" y="703377"/>
                </a:lnTo>
                <a:lnTo>
                  <a:pt x="4168586" y="656260"/>
                </a:lnTo>
                <a:lnTo>
                  <a:pt x="4158785" y="610084"/>
                </a:lnTo>
                <a:lnTo>
                  <a:pt x="4146371" y="564932"/>
                </a:lnTo>
                <a:lnTo>
                  <a:pt x="4131427" y="520888"/>
                </a:lnTo>
                <a:lnTo>
                  <a:pt x="4114037" y="478035"/>
                </a:lnTo>
                <a:lnTo>
                  <a:pt x="4094285" y="436458"/>
                </a:lnTo>
                <a:lnTo>
                  <a:pt x="4072255" y="396240"/>
                </a:lnTo>
                <a:lnTo>
                  <a:pt x="4048029" y="357464"/>
                </a:lnTo>
                <a:lnTo>
                  <a:pt x="4021691" y="320214"/>
                </a:lnTo>
                <a:lnTo>
                  <a:pt x="3993326" y="284574"/>
                </a:lnTo>
                <a:lnTo>
                  <a:pt x="3963017" y="250627"/>
                </a:lnTo>
                <a:lnTo>
                  <a:pt x="3930847" y="218457"/>
                </a:lnTo>
                <a:lnTo>
                  <a:pt x="3896900" y="188148"/>
                </a:lnTo>
                <a:lnTo>
                  <a:pt x="3861260" y="159783"/>
                </a:lnTo>
                <a:lnTo>
                  <a:pt x="3824010" y="133445"/>
                </a:lnTo>
                <a:lnTo>
                  <a:pt x="3785235" y="109220"/>
                </a:lnTo>
                <a:lnTo>
                  <a:pt x="3745016" y="87189"/>
                </a:lnTo>
                <a:lnTo>
                  <a:pt x="3703439" y="67437"/>
                </a:lnTo>
                <a:lnTo>
                  <a:pt x="3660586" y="50047"/>
                </a:lnTo>
                <a:lnTo>
                  <a:pt x="3616542" y="35103"/>
                </a:lnTo>
                <a:lnTo>
                  <a:pt x="3571390" y="22689"/>
                </a:lnTo>
                <a:lnTo>
                  <a:pt x="3525214" y="12888"/>
                </a:lnTo>
                <a:lnTo>
                  <a:pt x="3478097" y="5783"/>
                </a:lnTo>
                <a:lnTo>
                  <a:pt x="3430122" y="1459"/>
                </a:lnTo>
                <a:lnTo>
                  <a:pt x="338137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 txBox="1"/>
          <p:nvPr/>
        </p:nvSpPr>
        <p:spPr>
          <a:xfrm>
            <a:off x="4758533" y="5040813"/>
            <a:ext cx="2139208" cy="699216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14651">
              <a:spcBef>
                <a:spcPts val="61"/>
              </a:spcBef>
            </a:pPr>
            <a:r>
              <a:rPr sz="641" b="1" spc="-3" dirty="0">
                <a:solidFill>
                  <a:srgbClr val="993300"/>
                </a:solidFill>
                <a:latin typeface="Tahoma"/>
                <a:cs typeface="Tahoma"/>
              </a:rPr>
              <a:t>DANS LA VIE</a:t>
            </a:r>
            <a:r>
              <a:rPr sz="641" b="1" spc="-6" dirty="0">
                <a:solidFill>
                  <a:srgbClr val="993300"/>
                </a:solidFill>
                <a:latin typeface="Tahoma"/>
                <a:cs typeface="Tahoma"/>
              </a:rPr>
              <a:t> DE</a:t>
            </a:r>
            <a:r>
              <a:rPr sz="641" b="1" spc="3" dirty="0">
                <a:solidFill>
                  <a:srgbClr val="993300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993300"/>
                </a:solidFill>
                <a:latin typeface="Tahoma"/>
                <a:cs typeface="Tahoma"/>
              </a:rPr>
              <a:t>L’ÉCOLE</a:t>
            </a:r>
            <a:r>
              <a:rPr sz="641" b="1" spc="-6" dirty="0">
                <a:solidFill>
                  <a:srgbClr val="993300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993300"/>
                </a:solidFill>
                <a:latin typeface="Tahoma"/>
                <a:cs typeface="Tahoma"/>
              </a:rPr>
              <a:t>ET</a:t>
            </a:r>
            <a:r>
              <a:rPr sz="641" b="1" spc="3" dirty="0">
                <a:solidFill>
                  <a:srgbClr val="993300"/>
                </a:solidFill>
                <a:latin typeface="Tahoma"/>
                <a:cs typeface="Tahoma"/>
              </a:rPr>
              <a:t> </a:t>
            </a:r>
            <a:r>
              <a:rPr sz="641" b="1" spc="-6" dirty="0">
                <a:solidFill>
                  <a:srgbClr val="993300"/>
                </a:solidFill>
                <a:latin typeface="Tahoma"/>
                <a:cs typeface="Tahoma"/>
              </a:rPr>
              <a:t>DE</a:t>
            </a:r>
            <a:r>
              <a:rPr sz="641" b="1" spc="-3" dirty="0">
                <a:solidFill>
                  <a:srgbClr val="993300"/>
                </a:solidFill>
                <a:latin typeface="Tahoma"/>
                <a:cs typeface="Tahoma"/>
              </a:rPr>
              <a:t> L'ETABLISSEMENT</a:t>
            </a:r>
            <a:endParaRPr sz="641" dirty="0">
              <a:latin typeface="Tahoma"/>
              <a:cs typeface="Tahoma"/>
            </a:endParaRPr>
          </a:p>
          <a:p>
            <a:pPr marL="27267" marR="24418" algn="ctr">
              <a:lnSpc>
                <a:spcPct val="101000"/>
              </a:lnSpc>
            </a:pP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L’éducation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à la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santé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s’inscrit quotidiennement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au </a:t>
            </a:r>
            <a:r>
              <a:rPr sz="641" b="1" spc="-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cœur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 des activités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classe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mises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œuvre dans</a:t>
            </a:r>
            <a:endParaRPr sz="641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l’ensemble</a:t>
            </a:r>
            <a:r>
              <a:rPr sz="641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 disciplines.</a:t>
            </a:r>
            <a:endParaRPr sz="641" dirty="0">
              <a:latin typeface="Tahoma"/>
              <a:cs typeface="Tahoma"/>
            </a:endParaRPr>
          </a:p>
          <a:p>
            <a:pPr marL="21569" algn="ctr">
              <a:spcBef>
                <a:spcPts val="6"/>
              </a:spcBef>
            </a:pP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Elle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relève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également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d’une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attention 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641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d’un</a:t>
            </a:r>
            <a:endParaRPr sz="641" dirty="0">
              <a:latin typeface="Tahoma"/>
              <a:cs typeface="Tahoma"/>
            </a:endParaRPr>
          </a:p>
          <a:p>
            <a:pPr marL="8139" marR="3256" algn="ctr">
              <a:lnSpc>
                <a:spcPts val="775"/>
              </a:lnSpc>
              <a:spcBef>
                <a:spcPts val="22"/>
              </a:spcBef>
            </a:pP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travail</a:t>
            </a:r>
            <a:r>
              <a:rPr sz="641" b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permanent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sur</a:t>
            </a:r>
            <a:r>
              <a:rPr sz="641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l’environnement</a:t>
            </a:r>
            <a:r>
              <a:rPr sz="641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scolaire</a:t>
            </a:r>
            <a:r>
              <a:rPr sz="641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641" b="1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641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1" b="1" spc="-3" dirty="0">
                <a:solidFill>
                  <a:srgbClr val="FFFFFF"/>
                </a:solidFill>
                <a:latin typeface="Tahoma"/>
                <a:cs typeface="Tahoma"/>
              </a:rPr>
              <a:t>climat d’établissement.</a:t>
            </a:r>
            <a:endParaRPr sz="641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0545" y="1871806"/>
            <a:ext cx="2076529" cy="2547024"/>
          </a:xfrm>
          <a:custGeom>
            <a:avLst/>
            <a:gdLst/>
            <a:ahLst/>
            <a:cxnLst/>
            <a:rect l="l" t="t" r="r" b="b"/>
            <a:pathLst>
              <a:path w="3239770" h="3973829">
                <a:moveTo>
                  <a:pt x="3239770" y="0"/>
                </a:moveTo>
                <a:lnTo>
                  <a:pt x="0" y="0"/>
                </a:lnTo>
                <a:lnTo>
                  <a:pt x="0" y="3973829"/>
                </a:lnTo>
                <a:lnTo>
                  <a:pt x="3239770" y="3973829"/>
                </a:lnTo>
                <a:lnTo>
                  <a:pt x="323977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2965686" y="1887028"/>
            <a:ext cx="1903960" cy="403377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630399" marR="3256" indent="-483482">
              <a:lnSpc>
                <a:spcPct val="101000"/>
              </a:lnSpc>
              <a:spcBef>
                <a:spcPts val="54"/>
              </a:spcBef>
            </a:pPr>
            <a:r>
              <a:rPr sz="641" b="1" spc="-6" dirty="0">
                <a:latin typeface="Tahoma"/>
                <a:cs typeface="Tahoma"/>
              </a:rPr>
              <a:t>Développer</a:t>
            </a:r>
            <a:r>
              <a:rPr sz="641" b="1" spc="-3" dirty="0">
                <a:latin typeface="Tahoma"/>
                <a:cs typeface="Tahoma"/>
              </a:rPr>
              <a:t> ses</a:t>
            </a:r>
            <a:r>
              <a:rPr sz="641" b="1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compétences</a:t>
            </a:r>
            <a:r>
              <a:rPr sz="641" b="1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personnelles, </a:t>
            </a:r>
            <a:r>
              <a:rPr sz="641" b="1" spc="-179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sociales</a:t>
            </a:r>
            <a:r>
              <a:rPr sz="641" b="1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et civiques</a:t>
            </a:r>
            <a:endParaRPr sz="641" dirty="0">
              <a:latin typeface="Tahoma"/>
              <a:cs typeface="Tahoma"/>
            </a:endParaRPr>
          </a:p>
          <a:p>
            <a:pPr marL="8139"/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Connaissances</a:t>
            </a:r>
            <a:endParaRPr sz="641" dirty="0">
              <a:latin typeface="Tahoma"/>
              <a:cs typeface="Tahoma"/>
            </a:endParaRPr>
          </a:p>
          <a:p>
            <a:pPr marL="8139">
              <a:spcBef>
                <a:spcPts val="10"/>
              </a:spcBef>
              <a:tabLst>
                <a:tab pos="154649" algn="l"/>
              </a:tabLst>
            </a:pPr>
            <a:r>
              <a:rPr sz="641" spc="-3" dirty="0">
                <a:latin typeface="Times New Roman"/>
                <a:cs typeface="Times New Roman"/>
              </a:rPr>
              <a:t>-	</a:t>
            </a:r>
            <a:r>
              <a:rPr sz="641" spc="-3" dirty="0">
                <a:latin typeface="Tahoma"/>
                <a:cs typeface="Tahoma"/>
              </a:rPr>
              <a:t>Connaître les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règles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 la </a:t>
            </a:r>
            <a:r>
              <a:rPr sz="641" dirty="0">
                <a:latin typeface="Tahoma"/>
                <a:cs typeface="Tahoma"/>
              </a:rPr>
              <a:t>vie</a:t>
            </a:r>
            <a:r>
              <a:rPr sz="641" spc="-3" dirty="0">
                <a:latin typeface="Tahoma"/>
                <a:cs typeface="Tahoma"/>
              </a:rPr>
              <a:t> collective</a:t>
            </a:r>
            <a:endParaRPr sz="641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5686" y="2378606"/>
            <a:ext cx="358163" cy="106425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>
              <a:spcBef>
                <a:spcPts val="61"/>
              </a:spcBef>
            </a:pP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Capacités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5686" y="2477264"/>
            <a:ext cx="2044783" cy="1005069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154649" marR="3256" indent="-146917">
              <a:spcBef>
                <a:spcPts val="61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Avoir</a:t>
            </a:r>
            <a:r>
              <a:rPr sz="641" spc="17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confiance</a:t>
            </a:r>
            <a:r>
              <a:rPr sz="641" spc="1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en</a:t>
            </a:r>
            <a:r>
              <a:rPr sz="641" spc="176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soi,</a:t>
            </a:r>
            <a:r>
              <a:rPr sz="641" spc="17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s'affirmer</a:t>
            </a:r>
            <a:r>
              <a:rPr sz="641" spc="1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spc="17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manière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constructive</a:t>
            </a:r>
            <a:endParaRPr sz="641" dirty="0">
              <a:latin typeface="Tahoma"/>
              <a:cs typeface="Tahoma"/>
            </a:endParaRPr>
          </a:p>
          <a:p>
            <a:pPr marL="154649" marR="3256" indent="-146917">
              <a:spcBef>
                <a:spcPts val="6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Etre</a:t>
            </a:r>
            <a:r>
              <a:rPr sz="641" spc="1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autonome,</a:t>
            </a:r>
            <a:r>
              <a:rPr sz="641" spc="144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savoir</a:t>
            </a:r>
            <a:r>
              <a:rPr sz="641" spc="138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résoudre</a:t>
            </a:r>
            <a:r>
              <a:rPr sz="641" spc="1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</a:t>
            </a:r>
            <a:r>
              <a:rPr sz="641" spc="144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problèmes</a:t>
            </a:r>
            <a:r>
              <a:rPr sz="641" spc="138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 </a:t>
            </a:r>
            <a:r>
              <a:rPr sz="641" spc="-18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prendre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 décisions</a:t>
            </a:r>
            <a:endParaRPr sz="641" dirty="0">
              <a:latin typeface="Tahoma"/>
              <a:cs typeface="Tahoma"/>
            </a:endParaRPr>
          </a:p>
          <a:p>
            <a:pPr marL="154649" indent="-146917">
              <a:spcBef>
                <a:spcPts val="10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6" dirty="0">
                <a:latin typeface="Tahoma"/>
                <a:cs typeface="Tahoma"/>
              </a:rPr>
              <a:t>Savoir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gérer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risque</a:t>
            </a:r>
            <a:endParaRPr sz="641" dirty="0">
              <a:latin typeface="Tahoma"/>
              <a:cs typeface="Tahoma"/>
            </a:endParaRPr>
          </a:p>
          <a:p>
            <a:pPr marL="154649" marR="3256" indent="-146917">
              <a:lnSpc>
                <a:spcPts val="775"/>
              </a:lnSpc>
              <a:spcBef>
                <a:spcPts val="19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Exprimer</a:t>
            </a:r>
            <a:r>
              <a:rPr sz="641" spc="10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spc="10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communiquer</a:t>
            </a:r>
            <a:r>
              <a:rPr sz="641" spc="1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les</a:t>
            </a:r>
            <a:r>
              <a:rPr sz="641" spc="10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émotions</a:t>
            </a:r>
            <a:r>
              <a:rPr sz="641" spc="10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ressenties, </a:t>
            </a:r>
            <a:r>
              <a:rPr sz="641" spc="-18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savoir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gérer le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stress</a:t>
            </a:r>
            <a:endParaRPr sz="641" dirty="0">
              <a:latin typeface="Tahoma"/>
              <a:cs typeface="Tahoma"/>
            </a:endParaRPr>
          </a:p>
          <a:p>
            <a:pPr marL="154649" marR="3256" indent="-146917">
              <a:lnSpc>
                <a:spcPts val="769"/>
              </a:lnSpc>
              <a:spcBef>
                <a:spcPts val="10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Développer</a:t>
            </a:r>
            <a:r>
              <a:rPr sz="641" spc="10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</a:t>
            </a:r>
            <a:r>
              <a:rPr sz="641" spc="9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compétences</a:t>
            </a:r>
            <a:r>
              <a:rPr sz="641" spc="9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spc="10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communication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verbale,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oser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prendre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dirty="0">
                <a:latin typeface="Tahoma"/>
                <a:cs typeface="Tahoma"/>
              </a:rPr>
              <a:t> parole</a:t>
            </a:r>
          </a:p>
          <a:p>
            <a:pPr marL="154649" indent="-146917">
              <a:lnSpc>
                <a:spcPts val="750"/>
              </a:lnSpc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Echanger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coopérer,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savoir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gérer </a:t>
            </a:r>
            <a:r>
              <a:rPr sz="641" dirty="0">
                <a:latin typeface="Tahoma"/>
                <a:cs typeface="Tahoma"/>
              </a:rPr>
              <a:t>les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conflits</a:t>
            </a:r>
            <a:endParaRPr sz="641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5686" y="3557775"/>
            <a:ext cx="2045597" cy="795845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>
              <a:spcBef>
                <a:spcPts val="61"/>
              </a:spcBef>
            </a:pP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Attitudes</a:t>
            </a:r>
            <a:endParaRPr sz="641">
              <a:latin typeface="Tahoma"/>
              <a:cs typeface="Tahoma"/>
            </a:endParaRPr>
          </a:p>
          <a:p>
            <a:pPr marL="154649" indent="-146917">
              <a:spcBef>
                <a:spcPts val="6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Respect</a:t>
            </a:r>
            <a:r>
              <a:rPr sz="641" spc="-1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spc="-16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soi</a:t>
            </a:r>
            <a:endParaRPr sz="641">
              <a:latin typeface="Tahoma"/>
              <a:cs typeface="Tahoma"/>
            </a:endParaRPr>
          </a:p>
          <a:p>
            <a:pPr marL="154649" marR="4070" indent="-146917">
              <a:lnSpc>
                <a:spcPts val="775"/>
              </a:lnSpc>
              <a:spcBef>
                <a:spcPts val="22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Respect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autres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(civilité,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tolérance,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refus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préjugés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 stéréotypes)</a:t>
            </a:r>
            <a:endParaRPr sz="641">
              <a:latin typeface="Tahoma"/>
              <a:cs typeface="Tahoma"/>
            </a:endParaRPr>
          </a:p>
          <a:p>
            <a:pPr marL="154649" indent="-146917">
              <a:lnSpc>
                <a:spcPts val="743"/>
              </a:lnSpc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Implication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dans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 vie sociale</a:t>
            </a:r>
            <a:endParaRPr sz="641">
              <a:latin typeface="Tahoma"/>
              <a:cs typeface="Tahoma"/>
            </a:endParaRPr>
          </a:p>
          <a:p>
            <a:pPr marL="154649" indent="-146917">
              <a:spcBef>
                <a:spcPts val="6"/>
              </a:spcBef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3" dirty="0">
                <a:latin typeface="Tahoma"/>
                <a:cs typeface="Tahoma"/>
              </a:rPr>
              <a:t>Volonté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résoudre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pacifiquement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les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conflits</a:t>
            </a:r>
            <a:endParaRPr sz="641">
              <a:latin typeface="Tahoma"/>
              <a:cs typeface="Tahoma"/>
            </a:endParaRPr>
          </a:p>
          <a:p>
            <a:pPr marL="154649" marR="3256" indent="-146917">
              <a:buFont typeface="Times New Roman"/>
              <a:buChar char="-"/>
              <a:tabLst>
                <a:tab pos="154649" algn="l"/>
                <a:tab pos="155056" algn="l"/>
              </a:tabLst>
            </a:pPr>
            <a:r>
              <a:rPr sz="641" spc="-6" dirty="0">
                <a:latin typeface="Tahoma"/>
                <a:cs typeface="Tahoma"/>
              </a:rPr>
              <a:t>Sens</a:t>
            </a:r>
            <a:r>
              <a:rPr sz="641" spc="-3" dirty="0">
                <a:latin typeface="Tahoma"/>
                <a:cs typeface="Tahoma"/>
              </a:rPr>
              <a:t> de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responsabilité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vis-à-vis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soi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autres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8239" y="3190496"/>
            <a:ext cx="2076529" cy="1667898"/>
          </a:xfrm>
          <a:custGeom>
            <a:avLst/>
            <a:gdLst/>
            <a:ahLst/>
            <a:cxnLst/>
            <a:rect l="l" t="t" r="r" b="b"/>
            <a:pathLst>
              <a:path w="3239770" h="2602229">
                <a:moveTo>
                  <a:pt x="3239769" y="0"/>
                </a:moveTo>
                <a:lnTo>
                  <a:pt x="0" y="0"/>
                </a:lnTo>
                <a:lnTo>
                  <a:pt x="0" y="2602230"/>
                </a:lnTo>
                <a:lnTo>
                  <a:pt x="3239769" y="2602230"/>
                </a:lnTo>
                <a:lnTo>
                  <a:pt x="323976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 txBox="1"/>
          <p:nvPr/>
        </p:nvSpPr>
        <p:spPr>
          <a:xfrm>
            <a:off x="5063461" y="3205962"/>
            <a:ext cx="1857969" cy="304349"/>
          </a:xfrm>
          <a:prstGeom prst="rect">
            <a:avLst/>
          </a:prstGeom>
        </p:spPr>
        <p:txBody>
          <a:bodyPr vert="horz" wrap="square" lIns="0" tIns="6512" rIns="0" bIns="0" rtlCol="0">
            <a:spAutoFit/>
          </a:bodyPr>
          <a:lstStyle/>
          <a:p>
            <a:pPr marL="380925" marR="3256" indent="-187614">
              <a:lnSpc>
                <a:spcPct val="101000"/>
              </a:lnSpc>
              <a:spcBef>
                <a:spcPts val="51"/>
              </a:spcBef>
            </a:pPr>
            <a:r>
              <a:rPr sz="641" b="1" spc="-3" dirty="0">
                <a:latin typeface="Tahoma"/>
                <a:cs typeface="Tahoma"/>
              </a:rPr>
              <a:t>Acquérir les moyens d’un regard critique </a:t>
            </a:r>
            <a:r>
              <a:rPr sz="641" b="1" spc="-179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vis-à-vis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son environnement</a:t>
            </a:r>
            <a:endParaRPr sz="641">
              <a:latin typeface="Tahoma"/>
              <a:cs typeface="Tahoma"/>
            </a:endParaRPr>
          </a:p>
          <a:p>
            <a:pPr marL="8139"/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Capacités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3461" y="3500958"/>
            <a:ext cx="2046411" cy="1291890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154649" marR="3256" indent="-146510" algn="just">
              <a:lnSpc>
                <a:spcPct val="100600"/>
              </a:lnSpc>
              <a:spcBef>
                <a:spcPts val="54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Identifier, classer, hiérarchiser, soumettre à </a:t>
            </a:r>
            <a:r>
              <a:rPr sz="641" dirty="0">
                <a:latin typeface="Tahoma"/>
                <a:cs typeface="Tahoma"/>
              </a:rPr>
              <a:t>critique 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l'information</a:t>
            </a:r>
            <a:r>
              <a:rPr sz="641" spc="12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spc="12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spc="125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mettre</a:t>
            </a:r>
            <a:r>
              <a:rPr sz="641" spc="125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à</a:t>
            </a:r>
            <a:r>
              <a:rPr sz="641" spc="125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distance,</a:t>
            </a:r>
            <a:r>
              <a:rPr sz="641" spc="119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être</a:t>
            </a:r>
            <a:r>
              <a:rPr sz="641" spc="13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capable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 distinguer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les savoirs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-3" dirty="0">
                <a:latin typeface="Tahoma"/>
                <a:cs typeface="Tahoma"/>
              </a:rPr>
              <a:t> croyances</a:t>
            </a:r>
            <a:endParaRPr sz="641" dirty="0">
              <a:latin typeface="Tahoma"/>
              <a:cs typeface="Tahoma"/>
            </a:endParaRPr>
          </a:p>
          <a:p>
            <a:pPr marL="154649" marR="5291" indent="-146510" algn="just">
              <a:lnSpc>
                <a:spcPct val="100499"/>
              </a:lnSpc>
              <a:spcBef>
                <a:spcPts val="6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Avoir conscience de la </a:t>
            </a:r>
            <a:r>
              <a:rPr sz="641" dirty="0">
                <a:latin typeface="Tahoma"/>
                <a:cs typeface="Tahoma"/>
              </a:rPr>
              <a:t>place </a:t>
            </a:r>
            <a:r>
              <a:rPr sz="641" spc="-3" dirty="0">
                <a:latin typeface="Tahoma"/>
                <a:cs typeface="Tahoma"/>
              </a:rPr>
              <a:t>et de l'influence des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préjugés, des stéréotypes sociaux et des médias,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savoir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résister à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leur </a:t>
            </a:r>
            <a:r>
              <a:rPr sz="641" dirty="0">
                <a:latin typeface="Tahoma"/>
                <a:cs typeface="Tahoma"/>
              </a:rPr>
              <a:t>pression</a:t>
            </a:r>
          </a:p>
          <a:p>
            <a:pPr marL="154649" indent="-146510" algn="just">
              <a:buFont typeface="Times New Roman"/>
              <a:buChar char="-"/>
              <a:tabLst>
                <a:tab pos="154649" algn="l"/>
              </a:tabLst>
            </a:pPr>
            <a:r>
              <a:rPr sz="641" spc="-6" dirty="0">
                <a:latin typeface="Tahoma"/>
                <a:cs typeface="Tahoma"/>
              </a:rPr>
              <a:t>Savoir</a:t>
            </a:r>
            <a:r>
              <a:rPr sz="641" spc="-3" dirty="0">
                <a:latin typeface="Tahoma"/>
                <a:cs typeface="Tahoma"/>
              </a:rPr>
              <a:t> résister à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pression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 pairs</a:t>
            </a:r>
            <a:endParaRPr sz="641" dirty="0">
              <a:latin typeface="Tahoma"/>
              <a:cs typeface="Tahoma"/>
            </a:endParaRPr>
          </a:p>
          <a:p>
            <a:pPr marL="154649" marR="4884" indent="-146510" algn="just">
              <a:lnSpc>
                <a:spcPct val="100499"/>
              </a:lnSpc>
              <a:spcBef>
                <a:spcPts val="3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Développer </a:t>
            </a:r>
            <a:r>
              <a:rPr sz="641" spc="-6" dirty="0">
                <a:latin typeface="Tahoma"/>
                <a:cs typeface="Tahoma"/>
              </a:rPr>
              <a:t>une </a:t>
            </a:r>
            <a:r>
              <a:rPr sz="641" spc="-3" dirty="0">
                <a:latin typeface="Tahoma"/>
                <a:cs typeface="Tahoma"/>
              </a:rPr>
              <a:t>pensée créative et critique, savoir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construire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son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opinion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personnelle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pouvoir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remettre en question</a:t>
            </a:r>
            <a:endParaRPr sz="641" dirty="0">
              <a:latin typeface="Tahoma"/>
              <a:cs typeface="Tahoma"/>
            </a:endParaRPr>
          </a:p>
          <a:p>
            <a:pPr marL="154649" marR="5698" indent="-146510" algn="just">
              <a:spcBef>
                <a:spcPts val="6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Identifier, </a:t>
            </a:r>
            <a:r>
              <a:rPr sz="641" dirty="0">
                <a:latin typeface="Tahoma"/>
                <a:cs typeface="Tahoma"/>
              </a:rPr>
              <a:t>dans </a:t>
            </a:r>
            <a:r>
              <a:rPr sz="641" spc="-3" dirty="0">
                <a:latin typeface="Tahoma"/>
                <a:cs typeface="Tahoma"/>
              </a:rPr>
              <a:t>l'environnement, les personnes et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institutions susceptibles de venir en aide en cas de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difficulté</a:t>
            </a:r>
            <a:endParaRPr sz="641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48239" y="981284"/>
            <a:ext cx="2076529" cy="2172581"/>
          </a:xfrm>
          <a:custGeom>
            <a:avLst/>
            <a:gdLst/>
            <a:ahLst/>
            <a:cxnLst/>
            <a:rect l="l" t="t" r="r" b="b"/>
            <a:pathLst>
              <a:path w="3239770" h="3389629">
                <a:moveTo>
                  <a:pt x="3239769" y="0"/>
                </a:moveTo>
                <a:lnTo>
                  <a:pt x="0" y="0"/>
                </a:lnTo>
                <a:lnTo>
                  <a:pt x="0" y="3389630"/>
                </a:lnTo>
                <a:lnTo>
                  <a:pt x="3239769" y="3389630"/>
                </a:lnTo>
                <a:lnTo>
                  <a:pt x="323976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object 17"/>
          <p:cNvSpPr txBox="1"/>
          <p:nvPr/>
        </p:nvSpPr>
        <p:spPr>
          <a:xfrm>
            <a:off x="5063461" y="996180"/>
            <a:ext cx="1713075" cy="304760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405344" marR="3256" indent="-65522">
              <a:lnSpc>
                <a:spcPct val="101000"/>
              </a:lnSpc>
              <a:spcBef>
                <a:spcPts val="54"/>
              </a:spcBef>
            </a:pPr>
            <a:r>
              <a:rPr sz="641" b="1" spc="-3" dirty="0">
                <a:latin typeface="Tahoma"/>
                <a:cs typeface="Tahoma"/>
              </a:rPr>
              <a:t>Connaître son corps, sa santé, les </a:t>
            </a:r>
            <a:r>
              <a:rPr sz="641" b="1" spc="-179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comportements et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spc="-3" dirty="0">
                <a:latin typeface="Tahoma"/>
                <a:cs typeface="Tahoma"/>
              </a:rPr>
              <a:t>leurs </a:t>
            </a:r>
            <a:r>
              <a:rPr sz="641" b="1" spc="-6" dirty="0">
                <a:latin typeface="Tahoma"/>
                <a:cs typeface="Tahoma"/>
              </a:rPr>
              <a:t>effets</a:t>
            </a:r>
            <a:endParaRPr sz="641">
              <a:latin typeface="Tahoma"/>
              <a:cs typeface="Tahoma"/>
            </a:endParaRPr>
          </a:p>
          <a:p>
            <a:pPr marL="8139">
              <a:spcBef>
                <a:spcPts val="6"/>
              </a:spcBef>
            </a:pP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Connaissances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63461" y="1291176"/>
            <a:ext cx="2045597" cy="995078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154649" marR="4477" indent="-146510" algn="just">
              <a:lnSpc>
                <a:spcPct val="101000"/>
              </a:lnSpc>
              <a:spcBef>
                <a:spcPts val="54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Connaître son propre corps, </a:t>
            </a:r>
            <a:r>
              <a:rPr sz="641" spc="-6" dirty="0">
                <a:latin typeface="Tahoma"/>
                <a:cs typeface="Tahoma"/>
              </a:rPr>
              <a:t>son </a:t>
            </a:r>
            <a:r>
              <a:rPr sz="641" spc="-3" dirty="0">
                <a:latin typeface="Tahoma"/>
                <a:cs typeface="Tahoma"/>
              </a:rPr>
              <a:t>fonctionnement et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ses</a:t>
            </a:r>
            <a:r>
              <a:rPr sz="641" spc="-6" dirty="0">
                <a:latin typeface="Tahoma"/>
                <a:cs typeface="Tahoma"/>
              </a:rPr>
              <a:t> besoins</a:t>
            </a:r>
            <a:endParaRPr sz="641">
              <a:latin typeface="Tahoma"/>
              <a:cs typeface="Tahoma"/>
            </a:endParaRPr>
          </a:p>
          <a:p>
            <a:pPr marL="154649" indent="-146510" algn="just"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Connaître</a:t>
            </a:r>
            <a:r>
              <a:rPr sz="641" spc="55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les</a:t>
            </a:r>
            <a:r>
              <a:rPr sz="641" spc="55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déterminants</a:t>
            </a:r>
            <a:r>
              <a:rPr sz="641" spc="55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spc="55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</a:t>
            </a:r>
            <a:r>
              <a:rPr sz="641" spc="56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santé</a:t>
            </a:r>
            <a:r>
              <a:rPr sz="641" spc="557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154649" marR="3256" algn="just">
              <a:spcBef>
                <a:spcPts val="6"/>
              </a:spcBef>
            </a:pPr>
            <a:r>
              <a:rPr sz="641" spc="-3" dirty="0">
                <a:latin typeface="Tahoma"/>
                <a:cs typeface="Tahoma"/>
              </a:rPr>
              <a:t>biologiques,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socioculturels,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environnementaux,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comportementaux</a:t>
            </a:r>
            <a:endParaRPr sz="641">
              <a:latin typeface="Tahoma"/>
              <a:cs typeface="Tahoma"/>
            </a:endParaRPr>
          </a:p>
          <a:p>
            <a:pPr marL="154649" marR="3663" indent="-146510" algn="just">
              <a:lnSpc>
                <a:spcPct val="100499"/>
              </a:lnSpc>
              <a:spcBef>
                <a:spcPts val="3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Connaître les comportements à </a:t>
            </a:r>
            <a:r>
              <a:rPr sz="641" spc="-6" dirty="0">
                <a:latin typeface="Tahoma"/>
                <a:cs typeface="Tahoma"/>
              </a:rPr>
              <a:t>risque </a:t>
            </a:r>
            <a:r>
              <a:rPr sz="641" spc="-3" dirty="0">
                <a:latin typeface="Tahoma"/>
                <a:cs typeface="Tahoma"/>
              </a:rPr>
              <a:t>et leurs effets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notamment dans le domaine des addictions, de la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sexualité,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l'alimentation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…</a:t>
            </a:r>
            <a:endParaRPr sz="641">
              <a:latin typeface="Tahoma"/>
              <a:cs typeface="Tahoma"/>
            </a:endParaRPr>
          </a:p>
          <a:p>
            <a:pPr marL="154649" marR="5291" indent="-146510" algn="just">
              <a:spcBef>
                <a:spcPts val="10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Connaître les recommandations en cas de </a:t>
            </a:r>
            <a:r>
              <a:rPr sz="641" spc="-6" dirty="0">
                <a:latin typeface="Tahoma"/>
                <a:cs typeface="Tahoma"/>
              </a:rPr>
              <a:t>risques </a:t>
            </a:r>
            <a:r>
              <a:rPr sz="641" spc="-3" dirty="0">
                <a:latin typeface="Tahoma"/>
                <a:cs typeface="Tahoma"/>
              </a:rPr>
              <a:t> majeurs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la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gestion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situations de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crise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3460" y="2372745"/>
            <a:ext cx="358163" cy="106425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>
              <a:spcBef>
                <a:spcPts val="61"/>
              </a:spcBef>
            </a:pP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Capacités</a:t>
            </a:r>
            <a:endParaRPr sz="641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3461" y="2470426"/>
            <a:ext cx="2044783" cy="600611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154649" marR="3663" indent="-146510" algn="just">
              <a:lnSpc>
                <a:spcPct val="101000"/>
              </a:lnSpc>
              <a:spcBef>
                <a:spcPts val="54"/>
              </a:spcBef>
              <a:buFont typeface="Times New Roman"/>
              <a:buChar char="-"/>
              <a:tabLst>
                <a:tab pos="154649" algn="l"/>
              </a:tabLst>
            </a:pPr>
            <a:r>
              <a:rPr sz="641" spc="-3" dirty="0">
                <a:latin typeface="Tahoma"/>
                <a:cs typeface="Tahoma"/>
              </a:rPr>
              <a:t>Comprendre la nature et </a:t>
            </a:r>
            <a:r>
              <a:rPr sz="641" dirty="0">
                <a:latin typeface="Tahoma"/>
                <a:cs typeface="Tahoma"/>
              </a:rPr>
              <a:t>la </a:t>
            </a:r>
            <a:r>
              <a:rPr sz="641" spc="-3" dirty="0">
                <a:latin typeface="Tahoma"/>
                <a:cs typeface="Tahoma"/>
              </a:rPr>
              <a:t>validité d’une donnée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statistique</a:t>
            </a:r>
            <a:endParaRPr sz="641">
              <a:latin typeface="Tahoma"/>
              <a:cs typeface="Tahoma"/>
            </a:endParaRPr>
          </a:p>
          <a:p>
            <a:pPr marL="154649" indent="-146510" algn="just">
              <a:buFont typeface="Times New Roman"/>
              <a:buChar char="-"/>
              <a:tabLst>
                <a:tab pos="154649" algn="l"/>
              </a:tabLst>
            </a:pPr>
            <a:r>
              <a:rPr sz="641" spc="-6" dirty="0">
                <a:latin typeface="Tahoma"/>
                <a:cs typeface="Tahoma"/>
              </a:rPr>
              <a:t>Savoir</a:t>
            </a:r>
            <a:r>
              <a:rPr sz="641" spc="4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prendre</a:t>
            </a:r>
            <a:r>
              <a:rPr sz="641" spc="5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soin</a:t>
            </a:r>
            <a:r>
              <a:rPr sz="641" spc="45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</a:t>
            </a:r>
            <a:r>
              <a:rPr sz="641" spc="5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soi</a:t>
            </a:r>
            <a:r>
              <a:rPr sz="641" spc="58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et</a:t>
            </a:r>
            <a:r>
              <a:rPr sz="641" spc="48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des</a:t>
            </a:r>
            <a:r>
              <a:rPr sz="641" spc="45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autres</a:t>
            </a:r>
            <a:r>
              <a:rPr sz="641" spc="45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:</a:t>
            </a:r>
            <a:r>
              <a:rPr sz="641" spc="4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sommeil,</a:t>
            </a:r>
            <a:endParaRPr sz="641">
              <a:latin typeface="Tahoma"/>
              <a:cs typeface="Tahoma"/>
            </a:endParaRPr>
          </a:p>
          <a:p>
            <a:pPr marL="154649" marR="3256" algn="just">
              <a:spcBef>
                <a:spcPts val="6"/>
              </a:spcBef>
            </a:pPr>
            <a:r>
              <a:rPr sz="641" spc="-3" dirty="0">
                <a:latin typeface="Tahoma"/>
                <a:cs typeface="Tahoma"/>
              </a:rPr>
              <a:t>hygiène,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habitudes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alimentaires,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activité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sportive, </a:t>
            </a:r>
            <a:r>
              <a:rPr sz="641" spc="-192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sexualité, sécurité domestique et routière, premiers </a:t>
            </a:r>
            <a:r>
              <a:rPr sz="641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secours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3" dirty="0">
                <a:latin typeface="Tahoma"/>
                <a:cs typeface="Tahoma"/>
              </a:rPr>
              <a:t>…</a:t>
            </a:r>
            <a:endParaRPr sz="641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0992" y="122869"/>
            <a:ext cx="8424936" cy="6470534"/>
          </a:xfrm>
          <a:custGeom>
            <a:avLst/>
            <a:gdLst/>
            <a:ahLst/>
            <a:cxnLst/>
            <a:rect l="l" t="t" r="r" b="b"/>
            <a:pathLst>
              <a:path w="6858000" h="8689340">
                <a:moveTo>
                  <a:pt x="0" y="8689340"/>
                </a:moveTo>
                <a:lnTo>
                  <a:pt x="6858000" y="8689340"/>
                </a:lnTo>
                <a:lnTo>
                  <a:pt x="6858000" y="0"/>
                </a:lnTo>
                <a:lnTo>
                  <a:pt x="0" y="0"/>
                </a:lnTo>
                <a:lnTo>
                  <a:pt x="0" y="86893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9998" y="1008249"/>
            <a:ext cx="9126000" cy="960000"/>
          </a:xfrm>
        </p:spPr>
        <p:txBody>
          <a:bodyPr/>
          <a:lstStyle/>
          <a:p>
            <a:r>
              <a:rPr lang="fr-FR" dirty="0" err="1"/>
              <a:t>PHaRe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488504" y="3483462"/>
            <a:ext cx="9126000" cy="3432000"/>
          </a:xfrm>
        </p:spPr>
        <p:txBody>
          <a:bodyPr/>
          <a:lstStyle/>
          <a:p>
            <a:pPr algn="just"/>
            <a:r>
              <a:rPr lang="fr-FR" sz="2000" dirty="0"/>
              <a:t>10 heures d’apprentissages par an, du CP à la 3e, consacrées à la </a:t>
            </a:r>
            <a:r>
              <a:rPr lang="fr-FR" sz="2000" b="1" dirty="0"/>
              <a:t>prévention du harcèlement et au développement de compétences psychosociales des élèves</a:t>
            </a:r>
            <a:endParaRPr lang="fr-FR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direction/service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19293B-BC88-42F6-9267-030E2FD8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060848"/>
            <a:ext cx="9906000" cy="10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91FF70-4707-4F6C-8413-99B49702D5F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21B10A-D359-406F-869A-DE4E811E81C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BA3E49F-1F4E-4240-A4C6-DF15363E862B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82226-A935-4347-90A5-F5EC625CE4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1B543-082B-40D4-AE7F-C9B43B92CBA6}"/>
              </a:ext>
            </a:extLst>
          </p:cNvPr>
          <p:cNvSpPr/>
          <p:nvPr/>
        </p:nvSpPr>
        <p:spPr>
          <a:xfrm>
            <a:off x="2216696" y="479715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2"/>
              </a:rPr>
              <a:t>https://www.pedagogie.ac-aix-marseille.fr/jcms/c_11008022/fr/accueil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A77142-6641-4360-AE0A-79935EA0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46" y="1196752"/>
            <a:ext cx="69723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E071B-CEA9-42BB-B1A3-15D0D769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B343E1-0962-4C0F-A8EE-55E4D24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D50C12-D33E-4C81-948D-95D3E051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D9B091-786B-4B9C-BA30-375BD000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EFE2944-9144-432A-A0BC-78E5A978E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980" y="2613195"/>
            <a:ext cx="8951020" cy="37648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chemeClr val="accent5"/>
                </a:solidFill>
              </a:rPr>
              <a:t>Développer les compétences psychosociales des élèves au SECOND DEGRE - sensibilisation</a:t>
            </a:r>
          </a:p>
          <a:p>
            <a:r>
              <a:rPr lang="fr-FR" sz="2000" cap="none" dirty="0">
                <a:hlinkClick r:id="rId2"/>
              </a:rPr>
              <a:t>https://magistere.education.fr/ac-aix-marseille/course/view.php?id=9555</a:t>
            </a:r>
            <a:endParaRPr lang="fr-FR" sz="2000" cap="none" dirty="0"/>
          </a:p>
          <a:p>
            <a:endParaRPr lang="fr-FR" sz="2000" cap="none" dirty="0"/>
          </a:p>
          <a:p>
            <a:endParaRPr lang="fr-FR" sz="2000" cap="none" dirty="0"/>
          </a:p>
          <a:p>
            <a:endParaRPr lang="fr-FR" sz="2000" cap="none" dirty="0"/>
          </a:p>
          <a:p>
            <a:endParaRPr lang="fr-FR" sz="2000" cap="none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chemeClr val="accent5"/>
                </a:solidFill>
              </a:rPr>
              <a:t>Les compétences psycho-sociales et le parcours éducatif de santé </a:t>
            </a:r>
          </a:p>
          <a:p>
            <a:r>
              <a:rPr lang="fr-FR" sz="2000" cap="none" dirty="0"/>
              <a:t>https://magistere.education.fr/ac-aix-marseille/course/view.php?id=4928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0F07E0B-D634-49A9-98EC-15571492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888" y="1211996"/>
            <a:ext cx="30492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M@gistèr</a:t>
            </a:r>
            <a:r>
              <a:rPr lang="fr-FR" altLang="fr-FR" sz="4400" dirty="0" err="1">
                <a:latin typeface="Arial" panose="020B0604020202020204" pitchFamily="34" charset="0"/>
              </a:rPr>
              <a:t>e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2" descr="https://magistere.education.fr/theme/image.php/magistere/theme/1669819456/logos/logo_magistere">
            <a:extLst>
              <a:ext uri="{FF2B5EF4-FFF2-40B4-BE49-F238E27FC236}">
                <a16:creationId xmlns:a16="http://schemas.microsoft.com/office/drawing/2014/main" id="{F175C7B9-7944-434F-A9FB-E263F324DD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0319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FOND ECRAN_4_3" id="{10C338DC-25DE-DE49-B378-885F7B62B31C}" vid="{8EB08C32-EACE-6D4D-9991-56925EA9F4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65D03-BD43-4A86-B6D2-5126C047A9BC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c7ddd52-0a06-43b1-a35c-dcb15ea2e3f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35F979-A072-4E70-A14C-C63B81B29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B448C3-5FE1-481F-85C8-33598570C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213</TotalTime>
  <Words>826</Words>
  <Application>Microsoft Office PowerPoint</Application>
  <PresentationFormat>Format A4 (210 x 297 mm)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Marianne</vt:lpstr>
      <vt:lpstr>Tahoma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PHaRe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A4</dc:title>
  <dc:subject>Client</dc:subject>
  <dc:creator>Microsoft Office User</dc:creator>
  <cp:lastModifiedBy>RAGUE SANTONI Aurelie</cp:lastModifiedBy>
  <cp:revision>27</cp:revision>
  <dcterms:created xsi:type="dcterms:W3CDTF">2020-07-03T12:53:24Z</dcterms:created>
  <dcterms:modified xsi:type="dcterms:W3CDTF">2023-01-10T15:42:32Z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